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g" ContentType="image/png"/>
  <Default Extension="jpeg" ContentType="image/jpeg"/>
  <Default Extension="mp4" ContentType="video/mp4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8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1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7" r:id="rId2"/>
    <p:sldId id="287" r:id="rId3"/>
    <p:sldId id="290" r:id="rId4"/>
    <p:sldId id="258" r:id="rId5"/>
    <p:sldId id="259" r:id="rId6"/>
    <p:sldId id="260" r:id="rId7"/>
    <p:sldId id="294" r:id="rId8"/>
    <p:sldId id="295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93" r:id="rId26"/>
    <p:sldId id="308" r:id="rId27"/>
    <p:sldId id="296" r:id="rId28"/>
    <p:sldId id="292" r:id="rId29"/>
    <p:sldId id="309" r:id="rId30"/>
    <p:sldId id="30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7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84" r:id="rId49"/>
    <p:sldId id="285" r:id="rId50"/>
    <p:sldId id="291" r:id="rId51"/>
    <p:sldId id="286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8640"/>
    <p:restoredTop sz="94675"/>
  </p:normalViewPr>
  <p:slideViewPr>
    <p:cSldViewPr snapToGrid="0" snapToObjects="1">
      <p:cViewPr varScale="1">
        <p:scale>
          <a:sx n="104" d="100"/>
          <a:sy n="104" d="100"/>
        </p:scale>
        <p:origin x="216" y="1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55.wmf"/><Relationship Id="rId3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4" Type="http://schemas.openxmlformats.org/officeDocument/2006/relationships/image" Target="../media/image60.wmf"/><Relationship Id="rId1" Type="http://schemas.openxmlformats.org/officeDocument/2006/relationships/image" Target="../media/image59.wmf"/><Relationship Id="rId2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AE44F7-25EF-DA43-8803-FC9F7F1DF241}" type="datetimeFigureOut">
              <a:rPr lang="en-US" smtClean="0"/>
              <a:t>11/9/16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B0DDA-15A2-FB47-98D1-FD676355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50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116"/>
            <a:fld id="{AD2D01F0-63A4-49FC-8DAB-288B21321D7F}" type="slidenum">
              <a:rPr lang="en-US"/>
              <a:pPr defTabSz="912116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987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8098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029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485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 </a:t>
            </a:r>
            <a:r>
              <a:rPr lang="en-US" dirty="0" err="1" smtClean="0"/>
              <a:t>secs</a:t>
            </a:r>
            <a:endParaRPr lang="en-US" dirty="0" smtClean="0"/>
          </a:p>
          <a:p>
            <a:r>
              <a:rPr lang="en-US" dirty="0" smtClean="0"/>
              <a:t>122</a:t>
            </a:r>
            <a:r>
              <a:rPr lang="en-US" baseline="0" dirty="0" smtClean="0"/>
              <a:t> sec for pong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6E793C-2E72-4A72-889E-A0F16F5E91E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74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116"/>
            <a:fld id="{AD2D01F0-63A4-49FC-8DAB-288B21321D7F}" type="slidenum">
              <a:rPr lang="en-US"/>
              <a:pPr defTabSz="912116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987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B0DDA-15A2-FB47-98D1-FD676355AA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56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4454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9045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5175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 form!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02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Alpha = 1/250 = 0.004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60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E71FF5-1E58-4BF1-A395-323151E69486}" type="slidenum">
              <a:rPr lang="en-US" smtClean="0">
                <a:latin typeface="Arial" charset="0"/>
              </a:rPr>
              <a:pPr/>
              <a:t>17</a:t>
            </a:fld>
            <a:endParaRPr lang="en-US" smtClean="0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Figure 1: scatter(1:20,10+(1:20)+2*randn(1,20),'k','filled'); a=axis; a(3)=0; axis(a);</a:t>
            </a:r>
          </a:p>
          <a:p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448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340F1-87EB-42C4-9B92-D21398C38303}" type="slidenum">
              <a:rPr lang="en-US" smtClean="0">
                <a:latin typeface="Arial" charset="0"/>
              </a:rPr>
              <a:pPr/>
              <a:t>18</a:t>
            </a:fld>
            <a:endParaRPr lang="en-US" smtClean="0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Figure 1: scatter(1:20,10+(1:20)+2*randn(1,20),'k','filled'); a=axis; a(3)=0; axis(a);</a:t>
            </a:r>
          </a:p>
          <a:p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078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5A01-FD32-CB44-B3C1-7E4F76A261C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101F-9522-BB4B-8535-F3331DAE9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3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5A01-FD32-CB44-B3C1-7E4F76A261C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101F-9522-BB4B-8535-F3331DAE9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47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5A01-FD32-CB44-B3C1-7E4F76A261C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101F-9522-BB4B-8535-F3331DAE9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18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5A01-FD32-CB44-B3C1-7E4F76A261C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101F-9522-BB4B-8535-F3331DAE9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49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5A01-FD32-CB44-B3C1-7E4F76A261C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101F-9522-BB4B-8535-F3331DAE9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19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5A01-FD32-CB44-B3C1-7E4F76A261C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101F-9522-BB4B-8535-F3331DAE9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53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5A01-FD32-CB44-B3C1-7E4F76A261C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101F-9522-BB4B-8535-F3331DAE9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17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5A01-FD32-CB44-B3C1-7E4F76A261C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101F-9522-BB4B-8535-F3331DAE9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46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5A01-FD32-CB44-B3C1-7E4F76A261C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101F-9522-BB4B-8535-F3331DAE9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85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5A01-FD32-CB44-B3C1-7E4F76A261C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101F-9522-BB4B-8535-F3331DAE9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5A01-FD32-CB44-B3C1-7E4F76A261C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101F-9522-BB4B-8535-F3331DAE9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07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77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95A01-FD32-CB44-B3C1-7E4F76A261C7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3101F-9522-BB4B-8535-F3331DAE9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8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" Type="http://schemas.openxmlformats.org/officeDocument/2006/relationships/tags" Target="../tags/tag8.xml"/><Relationship Id="rId2" Type="http://schemas.openxmlformats.org/officeDocument/2006/relationships/tags" Target="../tags/tag9.xml"/><Relationship Id="rId3" Type="http://schemas.openxmlformats.org/officeDocument/2006/relationships/tags" Target="../tags/tag10.xml"/><Relationship Id="rId4" Type="http://schemas.openxmlformats.org/officeDocument/2006/relationships/tags" Target="../tags/tag11.xml"/><Relationship Id="rId5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8" Type="http://schemas.openxmlformats.org/officeDocument/2006/relationships/image" Target="../media/image15.png"/><Relationship Id="rId9" Type="http://schemas.openxmlformats.org/officeDocument/2006/relationships/image" Target="../media/image14.png"/><Relationship Id="rId10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8.png"/><Relationship Id="rId8" Type="http://schemas.openxmlformats.org/officeDocument/2006/relationships/image" Target="../media/image170.png"/><Relationship Id="rId9" Type="http://schemas.openxmlformats.org/officeDocument/2006/relationships/image" Target="../media/image180.png"/><Relationship Id="rId10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5.png"/><Relationship Id="rId21" Type="http://schemas.openxmlformats.org/officeDocument/2006/relationships/image" Target="../media/image26.png"/><Relationship Id="rId22" Type="http://schemas.openxmlformats.org/officeDocument/2006/relationships/image" Target="../media/image27.png"/><Relationship Id="rId23" Type="http://schemas.openxmlformats.org/officeDocument/2006/relationships/image" Target="../media/image28.png"/><Relationship Id="rId24" Type="http://schemas.openxmlformats.org/officeDocument/2006/relationships/image" Target="../media/image29.png"/><Relationship Id="rId25" Type="http://schemas.openxmlformats.org/officeDocument/2006/relationships/image" Target="../media/image7.png"/><Relationship Id="rId26" Type="http://schemas.openxmlformats.org/officeDocument/2006/relationships/image" Target="../media/image8.png"/><Relationship Id="rId27" Type="http://schemas.openxmlformats.org/officeDocument/2006/relationships/image" Target="../media/image9.png"/><Relationship Id="rId28" Type="http://schemas.openxmlformats.org/officeDocument/2006/relationships/image" Target="../media/image10.png"/><Relationship Id="rId29" Type="http://schemas.openxmlformats.org/officeDocument/2006/relationships/image" Target="../media/image18.png"/><Relationship Id="rId1" Type="http://schemas.openxmlformats.org/officeDocument/2006/relationships/tags" Target="../tags/tag14.xml"/><Relationship Id="rId2" Type="http://schemas.openxmlformats.org/officeDocument/2006/relationships/tags" Target="../tags/tag15.xml"/><Relationship Id="rId3" Type="http://schemas.openxmlformats.org/officeDocument/2006/relationships/tags" Target="../tags/tag16.xml"/><Relationship Id="rId4" Type="http://schemas.openxmlformats.org/officeDocument/2006/relationships/tags" Target="../tags/tag17.xml"/><Relationship Id="rId5" Type="http://schemas.openxmlformats.org/officeDocument/2006/relationships/tags" Target="../tags/tag18.xml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9" Type="http://schemas.openxmlformats.org/officeDocument/2006/relationships/tags" Target="../tags/tag22.xml"/><Relationship Id="rId6" Type="http://schemas.openxmlformats.org/officeDocument/2006/relationships/tags" Target="../tags/tag19.xml"/><Relationship Id="rId7" Type="http://schemas.openxmlformats.org/officeDocument/2006/relationships/tags" Target="../tags/tag20.xml"/><Relationship Id="rId8" Type="http://schemas.openxmlformats.org/officeDocument/2006/relationships/tags" Target="../tags/tag21.xml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10" Type="http://schemas.openxmlformats.org/officeDocument/2006/relationships/tags" Target="../tags/tag23.xml"/><Relationship Id="rId11" Type="http://schemas.openxmlformats.org/officeDocument/2006/relationships/tags" Target="../tags/tag24.xml"/><Relationship Id="rId12" Type="http://schemas.openxmlformats.org/officeDocument/2006/relationships/tags" Target="../tags/tag25.xml"/><Relationship Id="rId13" Type="http://schemas.openxmlformats.org/officeDocument/2006/relationships/tags" Target="../tags/tag26.xml"/><Relationship Id="rId14" Type="http://schemas.openxmlformats.org/officeDocument/2006/relationships/tags" Target="../tags/tag27.xml"/><Relationship Id="rId15" Type="http://schemas.openxmlformats.org/officeDocument/2006/relationships/slideLayout" Target="../slideLayouts/slideLayout2.xml"/><Relationship Id="rId16" Type="http://schemas.openxmlformats.org/officeDocument/2006/relationships/notesSlide" Target="../notesSlides/notesSlide7.xml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4" Type="http://schemas.openxmlformats.org/officeDocument/2006/relationships/tags" Target="../tags/tag31.xml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" Type="http://schemas.openxmlformats.org/officeDocument/2006/relationships/tags" Target="../tags/tag28.xml"/><Relationship Id="rId2" Type="http://schemas.openxmlformats.org/officeDocument/2006/relationships/tags" Target="../tags/tag29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" Type="http://schemas.openxmlformats.org/officeDocument/2006/relationships/tags" Target="../tags/tag32.xml"/><Relationship Id="rId2" Type="http://schemas.openxmlformats.org/officeDocument/2006/relationships/tags" Target="../tags/tag33.xml"/><Relationship Id="rId3" Type="http://schemas.openxmlformats.org/officeDocument/2006/relationships/tags" Target="../tags/tag34.xml"/><Relationship Id="rId4" Type="http://schemas.openxmlformats.org/officeDocument/2006/relationships/tags" Target="../tags/tag35.xml"/><Relationship Id="rId5" Type="http://schemas.openxmlformats.org/officeDocument/2006/relationships/tags" Target="../tags/tag36.xml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9.xml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4" Type="http://schemas.openxmlformats.org/officeDocument/2006/relationships/tags" Target="../tags/tag40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36.png"/><Relationship Id="rId1" Type="http://schemas.openxmlformats.org/officeDocument/2006/relationships/tags" Target="../tags/tag37.xml"/><Relationship Id="rId2" Type="http://schemas.openxmlformats.org/officeDocument/2006/relationships/tags" Target="../tags/tag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.xml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ervanasys.com/demystifying-deep-reinforcement-learning/" TargetMode="External"/><Relationship Id="rId3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5" Type="http://schemas.openxmlformats.org/officeDocument/2006/relationships/image" Target="../media/image57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54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55.wmf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56.wmf"/><Relationship Id="rId1" Type="http://schemas.openxmlformats.org/officeDocument/2006/relationships/vmlDrawing" Target="../drawings/vmlDrawing1.vml"/><Relationship Id="rId2" Type="http://schemas.openxmlformats.org/officeDocument/2006/relationships/tags" Target="../tags/tag4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59.w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55.w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56.w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60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hyperlink" Target="http://icml.cc/2016/tutorials/deep_rl_tutorial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1eYniJ0Rnk" TargetMode="External"/><Relationship Id="rId4" Type="http://schemas.openxmlformats.org/officeDocument/2006/relationships/hyperlink" Target="https://www.youtube.com/watch?v=iqXKQf2BOSE" TargetMode="External"/><Relationship Id="rId5" Type="http://schemas.openxmlformats.org/officeDocument/2006/relationships/hyperlink" Target="https://arxiv.org/pdf/1312.5602.pdf)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wmf"/><Relationship Id="rId3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1.wmf"/><Relationship Id="rId1" Type="http://schemas.microsoft.com/office/2007/relationships/media" Target="file://localhost/Users/weld/Documents/teaching/473/0000-old/from%20luke/cse473au11-rl.ppt_media/qlearn-nofeats-51.mov" TargetMode="External"/><Relationship Id="rId2" Type="http://schemas.openxmlformats.org/officeDocument/2006/relationships/video" Target="file://localhost/Users/weld/Documents/teaching/473/0000-old/from%20luke/cse473au11-rl.ppt_media/qlearn-nofeats-51.mo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2.wmf"/><Relationship Id="rId1" Type="http://schemas.microsoft.com/office/2007/relationships/media" Target="file://localhost/Users/weld/Documents/teaching/473/0000-old/from%20luke/cse473au11-rl.ppt_media/qlearn-nofeats-1001.mov" TargetMode="External"/><Relationship Id="rId2" Type="http://schemas.openxmlformats.org/officeDocument/2006/relationships/video" Target="file://localhost/Users/weld/Documents/teaching/473/0000-old/from%20luke/cse473au11-rl.ppt_media/qlearn-nofeats-1001.mo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216"/>
            <a:ext cx="8229600" cy="1143000"/>
          </a:xfrm>
        </p:spPr>
        <p:txBody>
          <a:bodyPr/>
          <a:lstStyle/>
          <a:p>
            <a:r>
              <a:rPr lang="en-US" dirty="0" smtClean="0"/>
              <a:t>Approximate Q-Learning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8900" y="999779"/>
            <a:ext cx="3829050" cy="4748387"/>
          </a:xfrm>
          <a:prstGeom prst="rect">
            <a:avLst/>
          </a:prstGeom>
          <a:noFill/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6003926"/>
            <a:ext cx="9144000" cy="71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Dan Weld / University of Washington</a:t>
            </a:r>
          </a:p>
          <a:p>
            <a:pPr algn="ctr">
              <a:spcBef>
                <a:spcPct val="50000"/>
              </a:spcBef>
            </a:pPr>
            <a:r>
              <a:rPr lang="en-US" sz="1200" dirty="0" smtClean="0">
                <a:latin typeface="Calibri"/>
                <a:cs typeface="Calibri"/>
              </a:rPr>
              <a:t>[Many slides taken from Dan Klein and Pieter </a:t>
            </a:r>
            <a:r>
              <a:rPr lang="en-US" sz="1200" dirty="0" err="1" smtClean="0">
                <a:latin typeface="Calibri"/>
                <a:cs typeface="Calibri"/>
              </a:rPr>
              <a:t>Abbeel</a:t>
            </a:r>
            <a:r>
              <a:rPr lang="en-US" sz="1200" dirty="0" smtClean="0">
                <a:latin typeface="Calibri"/>
                <a:cs typeface="Calibri"/>
              </a:rPr>
              <a:t> / CS188 Intro to AI at UC Berkeley – materials available at http://</a:t>
            </a:r>
            <a:r>
              <a:rPr lang="en-US" sz="1200" dirty="0" err="1" smtClean="0">
                <a:latin typeface="Calibri"/>
                <a:cs typeface="Calibri"/>
              </a:rPr>
              <a:t>ai.berkeley.edu</a:t>
            </a:r>
            <a:r>
              <a:rPr lang="en-US" sz="1200" dirty="0" smtClean="0">
                <a:latin typeface="Calibri"/>
                <a:cs typeface="Calibri"/>
              </a:rPr>
              <a:t>.]</a:t>
            </a:r>
            <a:endParaRPr lang="en-US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528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-21516" y="23930"/>
            <a:ext cx="9144000" cy="1143000"/>
          </a:xfrm>
        </p:spPr>
        <p:txBody>
          <a:bodyPr/>
          <a:lstStyle/>
          <a:p>
            <a:r>
              <a:rPr lang="en-US" sz="6000" dirty="0" smtClean="0"/>
              <a:t>How to use features?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08189" y="2743201"/>
            <a:ext cx="5098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V(s) = g(f</a:t>
            </a:r>
            <a:r>
              <a:rPr lang="en-US" sz="3600" baseline="-25000" dirty="0" smtClean="0"/>
              <a:t>1</a:t>
            </a:r>
            <a:r>
              <a:rPr lang="en-US" sz="3600" dirty="0" smtClean="0"/>
              <a:t>(s), f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(s), </a:t>
            </a:r>
            <a:r>
              <a:rPr lang="is-IS" sz="3600" dirty="0" smtClean="0"/>
              <a:t>…, f</a:t>
            </a:r>
            <a:r>
              <a:rPr lang="is-IS" sz="3600" baseline="-25000" dirty="0" smtClean="0"/>
              <a:t>n</a:t>
            </a:r>
            <a:r>
              <a:rPr lang="is-IS" sz="3600" dirty="0" smtClean="0"/>
              <a:t>(s))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980" y="1509933"/>
            <a:ext cx="8534400" cy="1879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00FF"/>
                </a:solidFill>
              </a:rPr>
              <a:t>Using features we can represent V and/or Q as follows: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7350" y="3657601"/>
            <a:ext cx="6492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Q(</a:t>
            </a:r>
            <a:r>
              <a:rPr lang="en-US" sz="3600" dirty="0" err="1" smtClean="0"/>
              <a:t>s,a</a:t>
            </a:r>
            <a:r>
              <a:rPr lang="en-US" sz="3600" dirty="0" smtClean="0"/>
              <a:t>) = g(f</a:t>
            </a:r>
            <a:r>
              <a:rPr lang="en-US" sz="3600" baseline="-25000" dirty="0" smtClean="0"/>
              <a:t>1</a:t>
            </a:r>
            <a:r>
              <a:rPr lang="en-US" sz="3600" dirty="0" smtClean="0"/>
              <a:t>(</a:t>
            </a:r>
            <a:r>
              <a:rPr lang="en-US" sz="3600" dirty="0" err="1" smtClean="0"/>
              <a:t>s,a</a:t>
            </a:r>
            <a:r>
              <a:rPr lang="en-US" sz="3600" dirty="0" smtClean="0"/>
              <a:t>), f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(</a:t>
            </a:r>
            <a:r>
              <a:rPr lang="en-US" sz="3600" dirty="0" err="1" smtClean="0"/>
              <a:t>s,a</a:t>
            </a:r>
            <a:r>
              <a:rPr lang="en-US" sz="3600" dirty="0" smtClean="0"/>
              <a:t>), </a:t>
            </a:r>
            <a:r>
              <a:rPr lang="is-IS" sz="3600" dirty="0" smtClean="0"/>
              <a:t>…, f</a:t>
            </a:r>
            <a:r>
              <a:rPr lang="is-IS" sz="3600" baseline="-25000" dirty="0" smtClean="0"/>
              <a:t>n</a:t>
            </a:r>
            <a:r>
              <a:rPr lang="is-IS" sz="3600" dirty="0" smtClean="0"/>
              <a:t>(s,a))</a:t>
            </a:r>
            <a:endParaRPr lang="en-US" sz="3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7044" y="4707604"/>
            <a:ext cx="8534400" cy="1879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0000FF"/>
                </a:solidFill>
              </a:rPr>
              <a:t>What should we use for g? 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0000FF"/>
                </a:solidFill>
              </a:rPr>
              <a:t>(and f)?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6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Combination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1600200"/>
            <a:ext cx="8858250" cy="4876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Using a feature representation, we can write a q function (or value function) for any state using a few weights: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40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Advantage: </a:t>
            </a:r>
            <a:r>
              <a:rPr lang="en-US" sz="2800" dirty="0" smtClean="0"/>
              <a:t>our experience is summed up in a few powerful numbers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Disadvantage</a:t>
            </a:r>
            <a:r>
              <a:rPr lang="en-US" sz="2800" dirty="0" smtClean="0"/>
              <a:t>: states sharing features may actually have very different values!</a:t>
            </a:r>
          </a:p>
        </p:txBody>
      </p:sp>
      <p:pic>
        <p:nvPicPr>
          <p:cNvPr id="1638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8976" y="2636842"/>
            <a:ext cx="5197079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0152" y="3398841"/>
            <a:ext cx="58769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721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200150" y="1371600"/>
            <a:ext cx="6743700" cy="762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Approximate Q-Learning</a:t>
            </a:r>
          </a:p>
        </p:txBody>
      </p:sp>
      <p:sp>
        <p:nvSpPr>
          <p:cNvPr id="1803267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2285999"/>
            <a:ext cx="6972300" cy="4681638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Q-learning with linear Q-functions: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Intuitive interpretation: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Adjust weights of active features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E.g., if something unexpectedly bad happens, blame the features that were on: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disprefer</a:t>
            </a:r>
            <a:r>
              <a:rPr lang="en-US" sz="2000" b="1" i="1" dirty="0" smtClean="0">
                <a:solidFill>
                  <a:srgbClr val="FF0000"/>
                </a:solidFill>
              </a:rPr>
              <a:t> all states with that state’s features</a:t>
            </a:r>
          </a:p>
          <a:p>
            <a:pPr lvl="4">
              <a:lnSpc>
                <a:spcPct val="80000"/>
              </a:lnSpc>
            </a:pPr>
            <a:endParaRPr lang="en-US" sz="12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Formal justification: in a few slides!</a:t>
            </a:r>
          </a:p>
        </p:txBody>
      </p:sp>
      <p:pic>
        <p:nvPicPr>
          <p:cNvPr id="18" name="Picture 1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5844" y="3798888"/>
            <a:ext cx="3593306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6384" y="4332288"/>
            <a:ext cx="3388519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7352" y="1600202"/>
            <a:ext cx="58769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28701" y="3200400"/>
            <a:ext cx="3290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028702" y="2819405"/>
            <a:ext cx="1885963" cy="278893"/>
          </a:xfrm>
          <a:prstGeom prst="rect">
            <a:avLst/>
          </a:prstGeom>
          <a:noFill/>
          <a:ln/>
          <a:effectLst/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5257800" y="3733800"/>
            <a:ext cx="12001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Exact Q’s</a:t>
            </a:r>
          </a:p>
        </p:txBody>
      </p: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5257800" y="4267202"/>
            <a:ext cx="1485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Approximate Q’s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362" y="2438400"/>
            <a:ext cx="2205038" cy="28459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948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Pacman</a:t>
            </a:r>
            <a:r>
              <a:rPr lang="en-US" dirty="0" smtClean="0"/>
              <a:t> Features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289691" y="2582719"/>
            <a:ext cx="2995648" cy="2605035"/>
            <a:chOff x="8534400" y="1279524"/>
            <a:chExt cx="2705100" cy="2286000"/>
          </a:xfrm>
        </p:grpSpPr>
        <p:grpSp>
          <p:nvGrpSpPr>
            <p:cNvPr id="18437" name="Group 14"/>
            <p:cNvGrpSpPr>
              <a:grpSpLocks/>
            </p:cNvGrpSpPr>
            <p:nvPr/>
          </p:nvGrpSpPr>
          <p:grpSpPr bwMode="auto">
            <a:xfrm>
              <a:off x="8904288" y="1279524"/>
              <a:ext cx="2335212" cy="2286000"/>
              <a:chOff x="3984" y="960"/>
              <a:chExt cx="1584" cy="1551"/>
            </a:xfrm>
          </p:grpSpPr>
          <p:grpSp>
            <p:nvGrpSpPr>
              <p:cNvPr id="18453" name="Group 15"/>
              <p:cNvGrpSpPr>
                <a:grpSpLocks/>
              </p:cNvGrpSpPr>
              <p:nvPr/>
            </p:nvGrpSpPr>
            <p:grpSpPr bwMode="auto">
              <a:xfrm>
                <a:off x="3984" y="960"/>
                <a:ext cx="1584" cy="1551"/>
                <a:chOff x="3744" y="960"/>
                <a:chExt cx="1584" cy="1551"/>
              </a:xfrm>
            </p:grpSpPr>
            <p:grpSp>
              <p:nvGrpSpPr>
                <p:cNvPr id="18455" name="Group 16"/>
                <p:cNvGrpSpPr>
                  <a:grpSpLocks/>
                </p:cNvGrpSpPr>
                <p:nvPr/>
              </p:nvGrpSpPr>
              <p:grpSpPr bwMode="auto">
                <a:xfrm>
                  <a:off x="3744" y="960"/>
                  <a:ext cx="1584" cy="1551"/>
                  <a:chOff x="3408" y="912"/>
                  <a:chExt cx="1584" cy="1551"/>
                </a:xfrm>
              </p:grpSpPr>
              <p:grpSp>
                <p:nvGrpSpPr>
                  <p:cNvPr id="18459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408" y="912"/>
                    <a:ext cx="1584" cy="1551"/>
                    <a:chOff x="3360" y="1008"/>
                    <a:chExt cx="1584" cy="1551"/>
                  </a:xfrm>
                </p:grpSpPr>
                <p:pic>
                  <p:nvPicPr>
                    <p:cNvPr id="18463" name="Picture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/>
                    <a:srcRect r="73026"/>
                    <a:stretch>
                      <a:fillRect/>
                    </a:stretch>
                  </p:blipFill>
                  <p:spPr bwMode="auto">
                    <a:xfrm>
                      <a:off x="3360" y="1008"/>
                      <a:ext cx="768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464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/>
                    <a:srcRect l="72498" r="-1158"/>
                    <a:stretch>
                      <a:fillRect/>
                    </a:stretch>
                  </p:blipFill>
                  <p:spPr bwMode="auto">
                    <a:xfrm>
                      <a:off x="4128" y="1008"/>
                      <a:ext cx="816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8460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3480" y="1872"/>
                    <a:ext cx="216" cy="1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1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3792" y="2160"/>
                    <a:ext cx="197" cy="1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3504" y="2160"/>
                    <a:ext cx="216" cy="1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8456" name="Rectangle 23"/>
                <p:cNvSpPr>
                  <a:spLocks noChangeArrowheads="1"/>
                </p:cNvSpPr>
                <p:nvPr/>
              </p:nvSpPr>
              <p:spPr bwMode="auto">
                <a:xfrm>
                  <a:off x="4032" y="2208"/>
                  <a:ext cx="96" cy="14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7" name="Rectangle 24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96" cy="38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8" name="Rectangle 25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528" cy="9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454" name="Rectangle 26"/>
              <p:cNvSpPr>
                <a:spLocks noChangeArrowheads="1"/>
              </p:cNvSpPr>
              <p:nvPr/>
            </p:nvSpPr>
            <p:spPr bwMode="auto">
              <a:xfrm>
                <a:off x="4080" y="2112"/>
                <a:ext cx="144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8449" name="Picture 40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534400" y="2193924"/>
              <a:ext cx="228600" cy="283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" name="Rounded Rectangle 50"/>
          <p:cNvSpPr/>
          <p:nvPr/>
        </p:nvSpPr>
        <p:spPr>
          <a:xfrm>
            <a:off x="105244" y="1828800"/>
            <a:ext cx="8938113" cy="3962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93739" y="1166132"/>
                <a:ext cx="4568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3333FF"/>
                          </a:solidFill>
                          <a:latin typeface="Cambria Math"/>
                        </a:rPr>
                        <m:t>𝑄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𝑠</m:t>
                          </m:r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3333FF"/>
                          </a:solidFill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𝐷𝑂𝑇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𝑠</m:t>
                          </m:r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3333FF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𝐺𝑆𝑇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3333FF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3333FF"/>
                          </a:solidFill>
                          <a:latin typeface="Cambria Math"/>
                        </a:rPr>
                        <m:t>𝑠</m:t>
                      </m:r>
                      <m:r>
                        <a:rPr lang="en-US" sz="2800" b="0" i="1" smtClean="0">
                          <a:solidFill>
                            <a:srgbClr val="3333FF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rgbClr val="3333FF"/>
                          </a:solidFill>
                          <a:latin typeface="Cambria Math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rgbClr val="3333FF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739" y="1166132"/>
                <a:ext cx="4568992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87054" y="2120348"/>
                <a:ext cx="59563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𝐷𝑂𝑇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𝑑𝑖𝑠𝑡𝑎𝑛𝑐𝑒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𝑡𝑜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𝑐𝑙𝑜𝑠𝑒𝑠𝑡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𝑓𝑜𝑜𝑑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𝑎𝑓𝑡𝑒𝑟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𝑡𝑎𝑘𝑖𝑛𝑔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2400" i="1" dirty="0" smtClean="0">
                  <a:latin typeface="Cambria Math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054" y="2120348"/>
                <a:ext cx="5956303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3343924" y="4329321"/>
                <a:ext cx="56994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𝐺𝑆𝑇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𝑑𝑖𝑠𝑡𝑎𝑛𝑐𝑒</m:t>
                      </m:r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</a:rPr>
                        <m:t>𝑡𝑜</m:t>
                      </m:r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</a:rPr>
                        <m:t>𝑐𝑙𝑜𝑠𝑒𝑠𝑡</m:t>
                      </m:r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</a:rPr>
                        <m:t>𝑔h𝑜𝑠𝑡</m:t>
                      </m:r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</a:rPr>
                        <m:t>𝑎𝑓𝑡𝑒𝑟</m:t>
                      </m:r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</a:rPr>
                        <m:t>𝑡𝑎𝑘𝑖𝑛𝑔</m:t>
                      </m:r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000" b="0" i="1" dirty="0" smtClean="0">
                  <a:latin typeface="Cambria Math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924" y="4329321"/>
                <a:ext cx="5699434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154199" y="3044270"/>
                <a:ext cx="25357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𝐷𝑂𝑇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𝑠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𝑁𝑂𝑅𝑇𝐻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=0.5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199" y="3044270"/>
                <a:ext cx="2535795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151719" y="4928764"/>
                <a:ext cx="25382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𝐺𝑆𝑇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𝑠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𝑁𝑂𝑅𝑇𝐻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= 1.0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719" y="4928764"/>
                <a:ext cx="2538275" cy="36933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577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ight Arrow 52"/>
          <p:cNvSpPr/>
          <p:nvPr/>
        </p:nvSpPr>
        <p:spPr>
          <a:xfrm>
            <a:off x="4743450" y="2057400"/>
            <a:ext cx="1771650" cy="16002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Q-Pacman</a:t>
            </a:r>
          </a:p>
        </p:txBody>
      </p:sp>
      <p:pic>
        <p:nvPicPr>
          <p:cNvPr id="1804315" name="Picture 2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28850" y="2209800"/>
            <a:ext cx="2228172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4316" name="Picture 2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267331" y="3200400"/>
            <a:ext cx="2190371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1714502" y="4391048"/>
            <a:ext cx="3223565" cy="485752"/>
          </a:xfrm>
          <a:prstGeom prst="rect">
            <a:avLst/>
          </a:prstGeom>
          <a:noFill/>
          <a:ln/>
          <a:effectLst/>
        </p:spPr>
      </p:pic>
      <p:pic>
        <p:nvPicPr>
          <p:cNvPr id="18441" name="Picture 3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942544" y="1219205"/>
            <a:ext cx="5179781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439468" y="5334005"/>
            <a:ext cx="1916747" cy="214185"/>
          </a:xfrm>
          <a:prstGeom prst="rect">
            <a:avLst/>
          </a:prstGeom>
          <a:noFill/>
          <a:ln/>
          <a:effectLst/>
        </p:spPr>
      </p:pic>
      <p:pic>
        <p:nvPicPr>
          <p:cNvPr id="64" name="Picture 6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4697015" y="5105400"/>
            <a:ext cx="3007525" cy="315396"/>
          </a:xfrm>
          <a:prstGeom prst="rect">
            <a:avLst/>
          </a:prstGeom>
          <a:noFill/>
          <a:ln/>
          <a:effectLst/>
        </p:spPr>
      </p:pic>
      <p:pic>
        <p:nvPicPr>
          <p:cNvPr id="65" name="Picture 6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4732621" y="5549165"/>
            <a:ext cx="3154196" cy="315398"/>
          </a:xfrm>
          <a:prstGeom prst="rect">
            <a:avLst/>
          </a:prstGeom>
          <a:noFill/>
          <a:ln/>
          <a:effectLst/>
        </p:spPr>
      </p:pic>
      <p:pic>
        <p:nvPicPr>
          <p:cNvPr id="1804323" name="Picture 3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000252" y="6248400"/>
            <a:ext cx="517977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/>
          <p:nvPr/>
        </p:nvGrpSpPr>
        <p:grpSpPr>
          <a:xfrm>
            <a:off x="428627" y="1981200"/>
            <a:ext cx="1555433" cy="1752600"/>
            <a:chOff x="8534400" y="1279524"/>
            <a:chExt cx="2705100" cy="2286000"/>
          </a:xfrm>
        </p:grpSpPr>
        <p:grpSp>
          <p:nvGrpSpPr>
            <p:cNvPr id="18437" name="Group 14"/>
            <p:cNvGrpSpPr>
              <a:grpSpLocks/>
            </p:cNvGrpSpPr>
            <p:nvPr/>
          </p:nvGrpSpPr>
          <p:grpSpPr bwMode="auto">
            <a:xfrm>
              <a:off x="8904288" y="1279524"/>
              <a:ext cx="2335212" cy="2286000"/>
              <a:chOff x="3984" y="960"/>
              <a:chExt cx="1584" cy="1551"/>
            </a:xfrm>
          </p:grpSpPr>
          <p:grpSp>
            <p:nvGrpSpPr>
              <p:cNvPr id="18453" name="Group 15"/>
              <p:cNvGrpSpPr>
                <a:grpSpLocks/>
              </p:cNvGrpSpPr>
              <p:nvPr/>
            </p:nvGrpSpPr>
            <p:grpSpPr bwMode="auto">
              <a:xfrm>
                <a:off x="3984" y="960"/>
                <a:ext cx="1584" cy="1551"/>
                <a:chOff x="3744" y="960"/>
                <a:chExt cx="1584" cy="1551"/>
              </a:xfrm>
            </p:grpSpPr>
            <p:grpSp>
              <p:nvGrpSpPr>
                <p:cNvPr id="18455" name="Group 16"/>
                <p:cNvGrpSpPr>
                  <a:grpSpLocks/>
                </p:cNvGrpSpPr>
                <p:nvPr/>
              </p:nvGrpSpPr>
              <p:grpSpPr bwMode="auto">
                <a:xfrm>
                  <a:off x="3744" y="960"/>
                  <a:ext cx="1584" cy="1551"/>
                  <a:chOff x="3408" y="912"/>
                  <a:chExt cx="1584" cy="1551"/>
                </a:xfrm>
              </p:grpSpPr>
              <p:grpSp>
                <p:nvGrpSpPr>
                  <p:cNvPr id="18459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408" y="912"/>
                    <a:ext cx="1584" cy="1551"/>
                    <a:chOff x="3360" y="1008"/>
                    <a:chExt cx="1584" cy="1551"/>
                  </a:xfrm>
                </p:grpSpPr>
                <p:pic>
                  <p:nvPicPr>
                    <p:cNvPr id="18463" name="Picture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 r="73026"/>
                    <a:stretch>
                      <a:fillRect/>
                    </a:stretch>
                  </p:blipFill>
                  <p:spPr bwMode="auto">
                    <a:xfrm>
                      <a:off x="3360" y="1008"/>
                      <a:ext cx="768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464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 l="72498" r="-1158"/>
                    <a:stretch>
                      <a:fillRect/>
                    </a:stretch>
                  </p:blipFill>
                  <p:spPr bwMode="auto">
                    <a:xfrm>
                      <a:off x="4128" y="1008"/>
                      <a:ext cx="816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8460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3480" y="1872"/>
                    <a:ext cx="216" cy="1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1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27" cstate="print"/>
                  <a:srcRect/>
                  <a:stretch>
                    <a:fillRect/>
                  </a:stretch>
                </p:blipFill>
                <p:spPr bwMode="auto">
                  <a:xfrm>
                    <a:off x="3792" y="2160"/>
                    <a:ext cx="197" cy="1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28" cstate="print"/>
                  <a:srcRect/>
                  <a:stretch>
                    <a:fillRect/>
                  </a:stretch>
                </p:blipFill>
                <p:spPr bwMode="auto">
                  <a:xfrm>
                    <a:off x="3504" y="2160"/>
                    <a:ext cx="216" cy="1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8456" name="Rectangle 23"/>
                <p:cNvSpPr>
                  <a:spLocks noChangeArrowheads="1"/>
                </p:cNvSpPr>
                <p:nvPr/>
              </p:nvSpPr>
              <p:spPr bwMode="auto">
                <a:xfrm>
                  <a:off x="4032" y="2208"/>
                  <a:ext cx="96" cy="14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7" name="Rectangle 24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96" cy="38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8" name="Rectangle 25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528" cy="9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454" name="Rectangle 26"/>
              <p:cNvSpPr>
                <a:spLocks noChangeArrowheads="1"/>
              </p:cNvSpPr>
              <p:nvPr/>
            </p:nvSpPr>
            <p:spPr bwMode="auto">
              <a:xfrm>
                <a:off x="4080" y="2112"/>
                <a:ext cx="144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8449" name="Picture 40" descr="TP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8534400" y="2193924"/>
              <a:ext cx="228600" cy="283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" name="Group 59"/>
          <p:cNvGrpSpPr/>
          <p:nvPr/>
        </p:nvGrpSpPr>
        <p:grpSpPr>
          <a:xfrm>
            <a:off x="6743700" y="1981200"/>
            <a:ext cx="1664970" cy="1752600"/>
            <a:chOff x="8610600" y="2057400"/>
            <a:chExt cx="2895600" cy="2286000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9170988" y="2057400"/>
              <a:ext cx="2335212" cy="2286000"/>
              <a:chOff x="3984" y="2640"/>
              <a:chExt cx="1584" cy="1551"/>
            </a:xfrm>
          </p:grpSpPr>
          <p:grpSp>
            <p:nvGrpSpPr>
              <p:cNvPr id="18465" name="Group 5"/>
              <p:cNvGrpSpPr>
                <a:grpSpLocks/>
              </p:cNvGrpSpPr>
              <p:nvPr/>
            </p:nvGrpSpPr>
            <p:grpSpPr bwMode="auto">
              <a:xfrm>
                <a:off x="3984" y="2640"/>
                <a:ext cx="1584" cy="1551"/>
                <a:chOff x="3360" y="1008"/>
                <a:chExt cx="1584" cy="1551"/>
              </a:xfrm>
            </p:grpSpPr>
            <p:pic>
              <p:nvPicPr>
                <p:cNvPr id="18472" name="Picture 6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 r="73026"/>
                <a:stretch>
                  <a:fillRect/>
                </a:stretch>
              </p:blipFill>
              <p:spPr bwMode="auto">
                <a:xfrm>
                  <a:off x="3360" y="1008"/>
                  <a:ext cx="768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73" name="Picture 7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 l="72498" r="-1158"/>
                <a:stretch>
                  <a:fillRect/>
                </a:stretch>
              </p:blipFill>
              <p:spPr bwMode="auto">
                <a:xfrm>
                  <a:off x="4128" y="1008"/>
                  <a:ext cx="816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8466" name="Picture 8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4224" y="3888"/>
                <a:ext cx="197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7" name="Picture 9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4056" y="3744"/>
                <a:ext cx="216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68" name="Rectangle 10"/>
              <p:cNvSpPr>
                <a:spLocks noChangeArrowheads="1"/>
              </p:cNvSpPr>
              <p:nvPr/>
            </p:nvSpPr>
            <p:spPr bwMode="auto">
              <a:xfrm>
                <a:off x="4128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9" name="Rectangle 11"/>
              <p:cNvSpPr>
                <a:spLocks noChangeArrowheads="1"/>
              </p:cNvSpPr>
              <p:nvPr/>
            </p:nvSpPr>
            <p:spPr bwMode="auto">
              <a:xfrm>
                <a:off x="4416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0" name="Rectangle 12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Rectangle 13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3" name="Picture 42" descr="TP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8610600" y="2895600"/>
              <a:ext cx="381000" cy="43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" name="Picture 4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72050" y="2578100"/>
            <a:ext cx="10858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57777" y="2940050"/>
            <a:ext cx="8286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7315200" y="6324600"/>
            <a:ext cx="1828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[Demo: approximate Q-learning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pacman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(L11D10)]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42900" y="1828800"/>
            <a:ext cx="440055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6515100" y="1828800"/>
            <a:ext cx="222885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3" cstate="print"/>
          <a:stretch>
            <a:fillRect/>
          </a:stretch>
        </p:blipFill>
        <p:spPr bwMode="auto">
          <a:xfrm>
            <a:off x="1714496" y="4015663"/>
            <a:ext cx="1897863" cy="251538"/>
          </a:xfrm>
          <a:prstGeom prst="rect">
            <a:avLst/>
          </a:prstGeom>
          <a:noFill/>
          <a:ln/>
          <a:effectLst/>
        </p:spPr>
      </p:pic>
      <p:pic>
        <p:nvPicPr>
          <p:cNvPr id="59" name="Picture 58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 cstate="print"/>
          <a:stretch>
            <a:fillRect/>
          </a:stretch>
        </p:blipFill>
        <p:spPr bwMode="auto">
          <a:xfrm>
            <a:off x="7118967" y="3989926"/>
            <a:ext cx="1019945" cy="277274"/>
          </a:xfrm>
          <a:prstGeom prst="rect">
            <a:avLst/>
          </a:prstGeom>
          <a:noFill/>
          <a:ln/>
          <a:effectLst/>
        </p:spPr>
      </p:pic>
      <p:sp>
        <p:nvSpPr>
          <p:cNvPr id="63" name="Right Arrow 62"/>
          <p:cNvSpPr/>
          <p:nvPr/>
        </p:nvSpPr>
        <p:spPr>
          <a:xfrm>
            <a:off x="3594838" y="5181600"/>
            <a:ext cx="759278" cy="5334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1314450" y="5029200"/>
            <a:ext cx="6686550" cy="914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 Box 28"/>
          <p:cNvSpPr txBox="1">
            <a:spLocks noChangeArrowheads="1"/>
          </p:cNvSpPr>
          <p:nvPr/>
        </p:nvSpPr>
        <p:spPr bwMode="auto">
          <a:xfrm>
            <a:off x="8115300" y="609600"/>
            <a:ext cx="1314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CC0000"/>
                </a:solidFill>
                <a:latin typeface="Calibri" pitchFamily="34" charset="0"/>
              </a:rPr>
              <a:t>α = 0.004</a:t>
            </a:r>
            <a:endParaRPr lang="en-US" sz="1600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0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1" grpId="0" animBg="1"/>
      <p:bldP spid="52" grpId="0" animBg="1"/>
      <p:bldP spid="63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Video of Demo Approximate Q-Learning -- </a:t>
            </a:r>
            <a:r>
              <a:rPr lang="en-US" dirty="0" err="1" smtClean="0"/>
              <a:t>Pacman</a:t>
            </a:r>
            <a:endParaRPr lang="en-US" dirty="0"/>
          </a:p>
        </p:txBody>
      </p:sp>
      <p:pic>
        <p:nvPicPr>
          <p:cNvPr id="5" name="Approximate-Qlearning--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040" y="1143000"/>
            <a:ext cx="621792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Sidebar: Q-Learning and Least Squares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062" y="1295800"/>
            <a:ext cx="7378304" cy="4961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304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Line 3"/>
          <p:cNvSpPr>
            <a:spLocks noChangeShapeType="1"/>
          </p:cNvSpPr>
          <p:nvPr/>
        </p:nvSpPr>
        <p:spPr bwMode="auto">
          <a:xfrm flipV="1">
            <a:off x="1048943" y="2198687"/>
            <a:ext cx="2836069" cy="15319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048942" y="4419605"/>
            <a:ext cx="282297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1048942" y="1676400"/>
            <a:ext cx="1190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1048942" y="4378330"/>
            <a:ext cx="1190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035905" y="4443412"/>
            <a:ext cx="7132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3819642" y="4443412"/>
            <a:ext cx="14264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1048943" y="4419605"/>
            <a:ext cx="2500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983517" y="4352926"/>
            <a:ext cx="7132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1048943" y="3048005"/>
            <a:ext cx="2500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925233" y="2984500"/>
            <a:ext cx="14264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>
            <a:off x="1048943" y="1676405"/>
            <a:ext cx="2500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925233" y="1612900"/>
            <a:ext cx="14264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40</a:t>
            </a:r>
            <a:endParaRPr lang="en-US" sz="2400">
              <a:cs typeface="Arial" charset="0"/>
            </a:endParaRPr>
          </a:p>
        </p:txBody>
      </p:sp>
      <p:sp>
        <p:nvSpPr>
          <p:cNvPr id="19472" name="Oval 16"/>
          <p:cNvSpPr>
            <a:spLocks noChangeArrowheads="1"/>
          </p:cNvSpPr>
          <p:nvPr/>
        </p:nvSpPr>
        <p:spPr bwMode="auto">
          <a:xfrm>
            <a:off x="1158481" y="3633792"/>
            <a:ext cx="58340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3" name="Oval 17"/>
          <p:cNvSpPr>
            <a:spLocks noChangeArrowheads="1"/>
          </p:cNvSpPr>
          <p:nvPr/>
        </p:nvSpPr>
        <p:spPr bwMode="auto">
          <a:xfrm>
            <a:off x="1158481" y="3633792"/>
            <a:ext cx="58340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1302545" y="3208342"/>
            <a:ext cx="58341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5" name="Oval 19"/>
          <p:cNvSpPr>
            <a:spLocks noChangeArrowheads="1"/>
          </p:cNvSpPr>
          <p:nvPr/>
        </p:nvSpPr>
        <p:spPr bwMode="auto">
          <a:xfrm>
            <a:off x="1302545" y="3208342"/>
            <a:ext cx="58341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6" name="Oval 20"/>
          <p:cNvSpPr>
            <a:spLocks noChangeArrowheads="1"/>
          </p:cNvSpPr>
          <p:nvPr/>
        </p:nvSpPr>
        <p:spPr bwMode="auto">
          <a:xfrm>
            <a:off x="1444231" y="3586162"/>
            <a:ext cx="59531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7" name="Oval 21"/>
          <p:cNvSpPr>
            <a:spLocks noChangeArrowheads="1"/>
          </p:cNvSpPr>
          <p:nvPr/>
        </p:nvSpPr>
        <p:spPr bwMode="auto">
          <a:xfrm>
            <a:off x="1444231" y="3586162"/>
            <a:ext cx="59531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8" name="Oval 22"/>
          <p:cNvSpPr>
            <a:spLocks noChangeArrowheads="1"/>
          </p:cNvSpPr>
          <p:nvPr/>
        </p:nvSpPr>
        <p:spPr bwMode="auto">
          <a:xfrm>
            <a:off x="1581153" y="3641730"/>
            <a:ext cx="59531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9" name="Oval 23"/>
          <p:cNvSpPr>
            <a:spLocks noChangeArrowheads="1"/>
          </p:cNvSpPr>
          <p:nvPr/>
        </p:nvSpPr>
        <p:spPr bwMode="auto">
          <a:xfrm>
            <a:off x="1581153" y="3641730"/>
            <a:ext cx="59531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0" name="Oval 24"/>
          <p:cNvSpPr>
            <a:spLocks noChangeArrowheads="1"/>
          </p:cNvSpPr>
          <p:nvPr/>
        </p:nvSpPr>
        <p:spPr bwMode="auto">
          <a:xfrm>
            <a:off x="1725216" y="3441704"/>
            <a:ext cx="57150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1725216" y="3441704"/>
            <a:ext cx="57150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2" name="Oval 26"/>
          <p:cNvSpPr>
            <a:spLocks noChangeArrowheads="1"/>
          </p:cNvSpPr>
          <p:nvPr/>
        </p:nvSpPr>
        <p:spPr bwMode="auto">
          <a:xfrm>
            <a:off x="1868092" y="3232155"/>
            <a:ext cx="58340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3" name="Oval 27"/>
          <p:cNvSpPr>
            <a:spLocks noChangeArrowheads="1"/>
          </p:cNvSpPr>
          <p:nvPr/>
        </p:nvSpPr>
        <p:spPr bwMode="auto">
          <a:xfrm>
            <a:off x="1868092" y="3232155"/>
            <a:ext cx="58340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2005013" y="3040067"/>
            <a:ext cx="58341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5" name="Oval 29"/>
          <p:cNvSpPr>
            <a:spLocks noChangeArrowheads="1"/>
          </p:cNvSpPr>
          <p:nvPr/>
        </p:nvSpPr>
        <p:spPr bwMode="auto">
          <a:xfrm>
            <a:off x="2005013" y="3040067"/>
            <a:ext cx="58341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6" name="Oval 30"/>
          <p:cNvSpPr>
            <a:spLocks noChangeArrowheads="1"/>
          </p:cNvSpPr>
          <p:nvPr/>
        </p:nvSpPr>
        <p:spPr bwMode="auto">
          <a:xfrm>
            <a:off x="2147888" y="3232155"/>
            <a:ext cx="58341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7" name="Oval 31"/>
          <p:cNvSpPr>
            <a:spLocks noChangeArrowheads="1"/>
          </p:cNvSpPr>
          <p:nvPr/>
        </p:nvSpPr>
        <p:spPr bwMode="auto">
          <a:xfrm>
            <a:off x="2147888" y="3232155"/>
            <a:ext cx="58341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8" name="Oval 32"/>
          <p:cNvSpPr>
            <a:spLocks noChangeArrowheads="1"/>
          </p:cNvSpPr>
          <p:nvPr/>
        </p:nvSpPr>
        <p:spPr bwMode="auto">
          <a:xfrm>
            <a:off x="2290763" y="2774955"/>
            <a:ext cx="58341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9" name="Oval 33"/>
          <p:cNvSpPr>
            <a:spLocks noChangeArrowheads="1"/>
          </p:cNvSpPr>
          <p:nvPr/>
        </p:nvSpPr>
        <p:spPr bwMode="auto">
          <a:xfrm>
            <a:off x="2290763" y="2774955"/>
            <a:ext cx="58341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0" name="Oval 34"/>
          <p:cNvSpPr>
            <a:spLocks noChangeArrowheads="1"/>
          </p:cNvSpPr>
          <p:nvPr/>
        </p:nvSpPr>
        <p:spPr bwMode="auto">
          <a:xfrm>
            <a:off x="2433638" y="3016255"/>
            <a:ext cx="58341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1" name="Oval 35"/>
          <p:cNvSpPr>
            <a:spLocks noChangeArrowheads="1"/>
          </p:cNvSpPr>
          <p:nvPr/>
        </p:nvSpPr>
        <p:spPr bwMode="auto">
          <a:xfrm>
            <a:off x="2433638" y="3016255"/>
            <a:ext cx="58341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2" name="Oval 36"/>
          <p:cNvSpPr>
            <a:spLocks noChangeArrowheads="1"/>
          </p:cNvSpPr>
          <p:nvPr/>
        </p:nvSpPr>
        <p:spPr bwMode="auto">
          <a:xfrm>
            <a:off x="2570560" y="2840037"/>
            <a:ext cx="58340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3" name="Oval 37"/>
          <p:cNvSpPr>
            <a:spLocks noChangeArrowheads="1"/>
          </p:cNvSpPr>
          <p:nvPr/>
        </p:nvSpPr>
        <p:spPr bwMode="auto">
          <a:xfrm>
            <a:off x="2570560" y="2840037"/>
            <a:ext cx="58340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4" name="Oval 38"/>
          <p:cNvSpPr>
            <a:spLocks noChangeArrowheads="1"/>
          </p:cNvSpPr>
          <p:nvPr/>
        </p:nvSpPr>
        <p:spPr bwMode="auto">
          <a:xfrm>
            <a:off x="2714625" y="2959105"/>
            <a:ext cx="57150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5" name="Oval 39"/>
          <p:cNvSpPr>
            <a:spLocks noChangeArrowheads="1"/>
          </p:cNvSpPr>
          <p:nvPr/>
        </p:nvSpPr>
        <p:spPr bwMode="auto">
          <a:xfrm>
            <a:off x="2714625" y="2959105"/>
            <a:ext cx="57150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6" name="Oval 40"/>
          <p:cNvSpPr>
            <a:spLocks noChangeArrowheads="1"/>
          </p:cNvSpPr>
          <p:nvPr/>
        </p:nvSpPr>
        <p:spPr bwMode="auto">
          <a:xfrm>
            <a:off x="2856312" y="2606680"/>
            <a:ext cx="59531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7" name="Oval 41"/>
          <p:cNvSpPr>
            <a:spLocks noChangeArrowheads="1"/>
          </p:cNvSpPr>
          <p:nvPr/>
        </p:nvSpPr>
        <p:spPr bwMode="auto">
          <a:xfrm>
            <a:off x="2856312" y="2606680"/>
            <a:ext cx="59531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8" name="Oval 42"/>
          <p:cNvSpPr>
            <a:spLocks noChangeArrowheads="1"/>
          </p:cNvSpPr>
          <p:nvPr/>
        </p:nvSpPr>
        <p:spPr bwMode="auto">
          <a:xfrm>
            <a:off x="2993234" y="2895605"/>
            <a:ext cx="59531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9" name="Oval 43"/>
          <p:cNvSpPr>
            <a:spLocks noChangeArrowheads="1"/>
          </p:cNvSpPr>
          <p:nvPr/>
        </p:nvSpPr>
        <p:spPr bwMode="auto">
          <a:xfrm>
            <a:off x="2993234" y="2895605"/>
            <a:ext cx="59531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0" name="Oval 44"/>
          <p:cNvSpPr>
            <a:spLocks noChangeArrowheads="1"/>
          </p:cNvSpPr>
          <p:nvPr/>
        </p:nvSpPr>
        <p:spPr bwMode="auto">
          <a:xfrm>
            <a:off x="3136106" y="2574930"/>
            <a:ext cx="58341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1" name="Oval 45"/>
          <p:cNvSpPr>
            <a:spLocks noChangeArrowheads="1"/>
          </p:cNvSpPr>
          <p:nvPr/>
        </p:nvSpPr>
        <p:spPr bwMode="auto">
          <a:xfrm>
            <a:off x="3136106" y="2574930"/>
            <a:ext cx="58341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2" name="Oval 46"/>
          <p:cNvSpPr>
            <a:spLocks noChangeArrowheads="1"/>
          </p:cNvSpPr>
          <p:nvPr/>
        </p:nvSpPr>
        <p:spPr bwMode="auto">
          <a:xfrm>
            <a:off x="3280174" y="2501905"/>
            <a:ext cx="58340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3" name="Oval 47"/>
          <p:cNvSpPr>
            <a:spLocks noChangeArrowheads="1"/>
          </p:cNvSpPr>
          <p:nvPr/>
        </p:nvSpPr>
        <p:spPr bwMode="auto">
          <a:xfrm>
            <a:off x="3280174" y="2501905"/>
            <a:ext cx="58340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4" name="Oval 48"/>
          <p:cNvSpPr>
            <a:spLocks noChangeArrowheads="1"/>
          </p:cNvSpPr>
          <p:nvPr/>
        </p:nvSpPr>
        <p:spPr bwMode="auto">
          <a:xfrm>
            <a:off x="3415906" y="2462217"/>
            <a:ext cx="58340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5" name="Oval 49"/>
          <p:cNvSpPr>
            <a:spLocks noChangeArrowheads="1"/>
          </p:cNvSpPr>
          <p:nvPr/>
        </p:nvSpPr>
        <p:spPr bwMode="auto">
          <a:xfrm>
            <a:off x="3415906" y="2462217"/>
            <a:ext cx="58340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6" name="Oval 50"/>
          <p:cNvSpPr>
            <a:spLocks noChangeArrowheads="1"/>
          </p:cNvSpPr>
          <p:nvPr/>
        </p:nvSpPr>
        <p:spPr bwMode="auto">
          <a:xfrm>
            <a:off x="3558781" y="2230437"/>
            <a:ext cx="59531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7" name="Oval 51"/>
          <p:cNvSpPr>
            <a:spLocks noChangeArrowheads="1"/>
          </p:cNvSpPr>
          <p:nvPr/>
        </p:nvSpPr>
        <p:spPr bwMode="auto">
          <a:xfrm>
            <a:off x="3558781" y="2230437"/>
            <a:ext cx="59531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8" name="Oval 52"/>
          <p:cNvSpPr>
            <a:spLocks noChangeArrowheads="1"/>
          </p:cNvSpPr>
          <p:nvPr/>
        </p:nvSpPr>
        <p:spPr bwMode="auto">
          <a:xfrm>
            <a:off x="3702845" y="2486030"/>
            <a:ext cx="58341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9" name="Oval 53"/>
          <p:cNvSpPr>
            <a:spLocks noChangeArrowheads="1"/>
          </p:cNvSpPr>
          <p:nvPr/>
        </p:nvSpPr>
        <p:spPr bwMode="auto">
          <a:xfrm>
            <a:off x="3702845" y="2486030"/>
            <a:ext cx="58341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0" name="Oval 54"/>
          <p:cNvSpPr>
            <a:spLocks noChangeArrowheads="1"/>
          </p:cNvSpPr>
          <p:nvPr/>
        </p:nvSpPr>
        <p:spPr bwMode="auto">
          <a:xfrm>
            <a:off x="3845720" y="1862137"/>
            <a:ext cx="58341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1" name="Oval 55"/>
          <p:cNvSpPr>
            <a:spLocks noChangeArrowheads="1"/>
          </p:cNvSpPr>
          <p:nvPr/>
        </p:nvSpPr>
        <p:spPr bwMode="auto">
          <a:xfrm>
            <a:off x="3845720" y="1862137"/>
            <a:ext cx="58341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176" name="Line 528"/>
          <p:cNvSpPr>
            <a:spLocks noChangeShapeType="1"/>
          </p:cNvSpPr>
          <p:nvPr/>
        </p:nvSpPr>
        <p:spPr bwMode="auto">
          <a:xfrm flipV="1">
            <a:off x="2769394" y="2795592"/>
            <a:ext cx="0" cy="162401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" name="Group 529"/>
          <p:cNvGrpSpPr>
            <a:grpSpLocks/>
          </p:cNvGrpSpPr>
          <p:nvPr/>
        </p:nvGrpSpPr>
        <p:grpSpPr bwMode="auto">
          <a:xfrm>
            <a:off x="983458" y="2528895"/>
            <a:ext cx="1785938" cy="519113"/>
            <a:chOff x="288" y="1788"/>
            <a:chExt cx="1500" cy="327"/>
          </a:xfrm>
        </p:grpSpPr>
        <p:sp>
          <p:nvSpPr>
            <p:cNvPr id="19798" name="Line 530"/>
            <p:cNvSpPr>
              <a:spLocks noChangeShapeType="1"/>
            </p:cNvSpPr>
            <p:nvPr/>
          </p:nvSpPr>
          <p:spPr bwMode="auto">
            <a:xfrm flipH="1">
              <a:off x="348" y="1956"/>
              <a:ext cx="14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799" name="Oval 531"/>
            <p:cNvSpPr>
              <a:spLocks noChangeArrowheads="1"/>
            </p:cNvSpPr>
            <p:nvPr/>
          </p:nvSpPr>
          <p:spPr bwMode="auto">
            <a:xfrm>
              <a:off x="288" y="1788"/>
              <a:ext cx="110" cy="327"/>
            </a:xfrm>
            <a:prstGeom prst="ellipse">
              <a:avLst/>
            </a:prstGeom>
            <a:solidFill>
              <a:schemeClr val="tx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45" name="Group 544"/>
          <p:cNvGrpSpPr/>
          <p:nvPr/>
        </p:nvGrpSpPr>
        <p:grpSpPr>
          <a:xfrm>
            <a:off x="4914903" y="1524001"/>
            <a:ext cx="3108728" cy="3748088"/>
            <a:chOff x="4308475" y="1228725"/>
            <a:chExt cx="4144967" cy="3748088"/>
          </a:xfrm>
        </p:grpSpPr>
        <p:sp>
          <p:nvSpPr>
            <p:cNvPr id="19458" name="Oval 2"/>
            <p:cNvSpPr>
              <a:spLocks noChangeArrowheads="1"/>
            </p:cNvSpPr>
            <p:nvPr/>
          </p:nvSpPr>
          <p:spPr bwMode="auto">
            <a:xfrm>
              <a:off x="6772275" y="26273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 flipV="1">
              <a:off x="4308475" y="4338638"/>
              <a:ext cx="1588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512" name="Group 56"/>
            <p:cNvGrpSpPr>
              <a:grpSpLocks/>
            </p:cNvGrpSpPr>
            <p:nvPr/>
          </p:nvGrpSpPr>
          <p:grpSpPr bwMode="auto">
            <a:xfrm>
              <a:off x="5149852" y="1228725"/>
              <a:ext cx="3303590" cy="3748088"/>
              <a:chOff x="2380" y="1789"/>
              <a:chExt cx="2081" cy="2361"/>
            </a:xfrm>
          </p:grpSpPr>
          <p:sp>
            <p:nvSpPr>
              <p:cNvPr id="19800" name="Freeform 57"/>
              <p:cNvSpPr>
                <a:spLocks/>
              </p:cNvSpPr>
              <p:nvPr/>
            </p:nvSpPr>
            <p:spPr bwMode="auto">
              <a:xfrm>
                <a:off x="3546" y="1789"/>
                <a:ext cx="789" cy="1649"/>
              </a:xfrm>
              <a:custGeom>
                <a:avLst/>
                <a:gdLst>
                  <a:gd name="T0" fmla="*/ 789 w 789"/>
                  <a:gd name="T1" fmla="*/ 1649 h 1649"/>
                  <a:gd name="T2" fmla="*/ 789 w 789"/>
                  <a:gd name="T3" fmla="*/ 515 h 1649"/>
                  <a:gd name="T4" fmla="*/ 0 w 789"/>
                  <a:gd name="T5" fmla="*/ 0 h 1649"/>
                  <a:gd name="T6" fmla="*/ 0 w 789"/>
                  <a:gd name="T7" fmla="*/ 1133 h 1649"/>
                  <a:gd name="T8" fmla="*/ 789 w 789"/>
                  <a:gd name="T9" fmla="*/ 1649 h 1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649"/>
                  <a:gd name="T17" fmla="*/ 789 w 789"/>
                  <a:gd name="T18" fmla="*/ 1649 h 1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649">
                    <a:moveTo>
                      <a:pt x="789" y="1649"/>
                    </a:moveTo>
                    <a:lnTo>
                      <a:pt x="789" y="515"/>
                    </a:lnTo>
                    <a:lnTo>
                      <a:pt x="0" y="0"/>
                    </a:lnTo>
                    <a:lnTo>
                      <a:pt x="0" y="1133"/>
                    </a:lnTo>
                    <a:lnTo>
                      <a:pt x="789" y="16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1" name="Freeform 58"/>
              <p:cNvSpPr>
                <a:spLocks/>
              </p:cNvSpPr>
              <p:nvPr/>
            </p:nvSpPr>
            <p:spPr bwMode="auto">
              <a:xfrm>
                <a:off x="3546" y="1789"/>
                <a:ext cx="789" cy="1649"/>
              </a:xfrm>
              <a:custGeom>
                <a:avLst/>
                <a:gdLst>
                  <a:gd name="T0" fmla="*/ 789 w 789"/>
                  <a:gd name="T1" fmla="*/ 1649 h 1649"/>
                  <a:gd name="T2" fmla="*/ 789 w 789"/>
                  <a:gd name="T3" fmla="*/ 515 h 1649"/>
                  <a:gd name="T4" fmla="*/ 0 w 789"/>
                  <a:gd name="T5" fmla="*/ 0 h 1649"/>
                  <a:gd name="T6" fmla="*/ 0 w 789"/>
                  <a:gd name="T7" fmla="*/ 1133 h 1649"/>
                  <a:gd name="T8" fmla="*/ 789 w 789"/>
                  <a:gd name="T9" fmla="*/ 1649 h 1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649"/>
                  <a:gd name="T17" fmla="*/ 789 w 789"/>
                  <a:gd name="T18" fmla="*/ 1649 h 1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649">
                    <a:moveTo>
                      <a:pt x="789" y="1649"/>
                    </a:moveTo>
                    <a:lnTo>
                      <a:pt x="789" y="515"/>
                    </a:lnTo>
                    <a:lnTo>
                      <a:pt x="0" y="0"/>
                    </a:lnTo>
                    <a:lnTo>
                      <a:pt x="0" y="1133"/>
                    </a:lnTo>
                    <a:lnTo>
                      <a:pt x="789" y="164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2" name="Freeform 59"/>
              <p:cNvSpPr>
                <a:spLocks/>
              </p:cNvSpPr>
              <p:nvPr/>
            </p:nvSpPr>
            <p:spPr bwMode="auto">
              <a:xfrm>
                <a:off x="2511" y="2922"/>
                <a:ext cx="1824" cy="917"/>
              </a:xfrm>
              <a:custGeom>
                <a:avLst/>
                <a:gdLst>
                  <a:gd name="T0" fmla="*/ 790 w 1824"/>
                  <a:gd name="T1" fmla="*/ 917 h 917"/>
                  <a:gd name="T2" fmla="*/ 0 w 1824"/>
                  <a:gd name="T3" fmla="*/ 396 h 917"/>
                  <a:gd name="T4" fmla="*/ 1035 w 1824"/>
                  <a:gd name="T5" fmla="*/ 0 h 917"/>
                  <a:gd name="T6" fmla="*/ 1824 w 1824"/>
                  <a:gd name="T7" fmla="*/ 516 h 917"/>
                  <a:gd name="T8" fmla="*/ 790 w 1824"/>
                  <a:gd name="T9" fmla="*/ 917 h 9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917"/>
                  <a:gd name="T17" fmla="*/ 1824 w 1824"/>
                  <a:gd name="T18" fmla="*/ 917 h 9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917">
                    <a:moveTo>
                      <a:pt x="790" y="917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824" y="516"/>
                    </a:lnTo>
                    <a:lnTo>
                      <a:pt x="790" y="9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3" name="Freeform 60"/>
              <p:cNvSpPr>
                <a:spLocks/>
              </p:cNvSpPr>
              <p:nvPr/>
            </p:nvSpPr>
            <p:spPr bwMode="auto">
              <a:xfrm>
                <a:off x="2511" y="2922"/>
                <a:ext cx="1824" cy="917"/>
              </a:xfrm>
              <a:custGeom>
                <a:avLst/>
                <a:gdLst>
                  <a:gd name="T0" fmla="*/ 790 w 1824"/>
                  <a:gd name="T1" fmla="*/ 917 h 917"/>
                  <a:gd name="T2" fmla="*/ 0 w 1824"/>
                  <a:gd name="T3" fmla="*/ 396 h 917"/>
                  <a:gd name="T4" fmla="*/ 1035 w 1824"/>
                  <a:gd name="T5" fmla="*/ 0 h 917"/>
                  <a:gd name="T6" fmla="*/ 1824 w 1824"/>
                  <a:gd name="T7" fmla="*/ 516 h 917"/>
                  <a:gd name="T8" fmla="*/ 790 w 1824"/>
                  <a:gd name="T9" fmla="*/ 917 h 9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917"/>
                  <a:gd name="T17" fmla="*/ 1824 w 1824"/>
                  <a:gd name="T18" fmla="*/ 917 h 9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917">
                    <a:moveTo>
                      <a:pt x="790" y="917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824" y="516"/>
                    </a:lnTo>
                    <a:lnTo>
                      <a:pt x="790" y="91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4" name="Freeform 61"/>
              <p:cNvSpPr>
                <a:spLocks/>
              </p:cNvSpPr>
              <p:nvPr/>
            </p:nvSpPr>
            <p:spPr bwMode="auto">
              <a:xfrm>
                <a:off x="2511" y="1789"/>
                <a:ext cx="1035" cy="1529"/>
              </a:xfrm>
              <a:custGeom>
                <a:avLst/>
                <a:gdLst>
                  <a:gd name="T0" fmla="*/ 0 w 1035"/>
                  <a:gd name="T1" fmla="*/ 1529 h 1529"/>
                  <a:gd name="T2" fmla="*/ 0 w 1035"/>
                  <a:gd name="T3" fmla="*/ 396 h 1529"/>
                  <a:gd name="T4" fmla="*/ 1035 w 1035"/>
                  <a:gd name="T5" fmla="*/ 0 h 1529"/>
                  <a:gd name="T6" fmla="*/ 1035 w 1035"/>
                  <a:gd name="T7" fmla="*/ 1133 h 1529"/>
                  <a:gd name="T8" fmla="*/ 0 w 1035"/>
                  <a:gd name="T9" fmla="*/ 1529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5"/>
                  <a:gd name="T16" fmla="*/ 0 h 1529"/>
                  <a:gd name="T17" fmla="*/ 1035 w 1035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5" h="1529">
                    <a:moveTo>
                      <a:pt x="0" y="1529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035" y="1133"/>
                    </a:lnTo>
                    <a:lnTo>
                      <a:pt x="0" y="15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5" name="Freeform 62"/>
              <p:cNvSpPr>
                <a:spLocks/>
              </p:cNvSpPr>
              <p:nvPr/>
            </p:nvSpPr>
            <p:spPr bwMode="auto">
              <a:xfrm>
                <a:off x="2511" y="1789"/>
                <a:ext cx="1035" cy="1529"/>
              </a:xfrm>
              <a:custGeom>
                <a:avLst/>
                <a:gdLst>
                  <a:gd name="T0" fmla="*/ 0 w 1035"/>
                  <a:gd name="T1" fmla="*/ 1529 h 1529"/>
                  <a:gd name="T2" fmla="*/ 0 w 1035"/>
                  <a:gd name="T3" fmla="*/ 396 h 1529"/>
                  <a:gd name="T4" fmla="*/ 1035 w 1035"/>
                  <a:gd name="T5" fmla="*/ 0 h 1529"/>
                  <a:gd name="T6" fmla="*/ 1035 w 1035"/>
                  <a:gd name="T7" fmla="*/ 1133 h 1529"/>
                  <a:gd name="T8" fmla="*/ 0 w 1035"/>
                  <a:gd name="T9" fmla="*/ 1529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5"/>
                  <a:gd name="T16" fmla="*/ 0 h 1529"/>
                  <a:gd name="T17" fmla="*/ 1035 w 1035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5" h="1529">
                    <a:moveTo>
                      <a:pt x="0" y="1529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035" y="1133"/>
                    </a:lnTo>
                    <a:lnTo>
                      <a:pt x="0" y="152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6" name="Freeform 63"/>
              <p:cNvSpPr>
                <a:spLocks/>
              </p:cNvSpPr>
              <p:nvPr/>
            </p:nvSpPr>
            <p:spPr bwMode="auto">
              <a:xfrm>
                <a:off x="2529" y="2179"/>
                <a:ext cx="790" cy="1648"/>
              </a:xfrm>
              <a:custGeom>
                <a:avLst/>
                <a:gdLst>
                  <a:gd name="T0" fmla="*/ 1013516 w 132"/>
                  <a:gd name="T1" fmla="*/ 2125464 h 275"/>
                  <a:gd name="T2" fmla="*/ 0 w 132"/>
                  <a:gd name="T3" fmla="*/ 1461326 h 275"/>
                  <a:gd name="T4" fmla="*/ 0 w 132"/>
                  <a:gd name="T5" fmla="*/ 0 h 275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5"/>
                  <a:gd name="T11" fmla="*/ 132 w 132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5">
                    <a:moveTo>
                      <a:pt x="132" y="275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7" name="Freeform 64"/>
              <p:cNvSpPr>
                <a:spLocks/>
              </p:cNvSpPr>
              <p:nvPr/>
            </p:nvSpPr>
            <p:spPr bwMode="auto">
              <a:xfrm>
                <a:off x="2768" y="2083"/>
                <a:ext cx="796" cy="1654"/>
              </a:xfrm>
              <a:custGeom>
                <a:avLst/>
                <a:gdLst>
                  <a:gd name="T0" fmla="*/ 1021292 w 133"/>
                  <a:gd name="T1" fmla="*/ 2133240 h 276"/>
                  <a:gd name="T2" fmla="*/ 0 w 133"/>
                  <a:gd name="T3" fmla="*/ 1461339 h 276"/>
                  <a:gd name="T4" fmla="*/ 0 w 133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6"/>
                  <a:gd name="T11" fmla="*/ 133 w 133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6">
                    <a:moveTo>
                      <a:pt x="133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8" name="Freeform 65"/>
              <p:cNvSpPr>
                <a:spLocks/>
              </p:cNvSpPr>
              <p:nvPr/>
            </p:nvSpPr>
            <p:spPr bwMode="auto">
              <a:xfrm>
                <a:off x="3014" y="1987"/>
                <a:ext cx="795" cy="1654"/>
              </a:xfrm>
              <a:custGeom>
                <a:avLst/>
                <a:gdLst>
                  <a:gd name="T0" fmla="*/ 1014904 w 133"/>
                  <a:gd name="T1" fmla="*/ 2133240 h 276"/>
                  <a:gd name="T2" fmla="*/ 0 w 133"/>
                  <a:gd name="T3" fmla="*/ 1461339 h 276"/>
                  <a:gd name="T4" fmla="*/ 0 w 133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6"/>
                  <a:gd name="T11" fmla="*/ 133 w 133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6">
                    <a:moveTo>
                      <a:pt x="133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9" name="Freeform 66"/>
              <p:cNvSpPr>
                <a:spLocks/>
              </p:cNvSpPr>
              <p:nvPr/>
            </p:nvSpPr>
            <p:spPr bwMode="auto">
              <a:xfrm>
                <a:off x="3259" y="1897"/>
                <a:ext cx="795" cy="1648"/>
              </a:xfrm>
              <a:custGeom>
                <a:avLst/>
                <a:gdLst>
                  <a:gd name="T0" fmla="*/ 1014904 w 133"/>
                  <a:gd name="T1" fmla="*/ 2125464 h 275"/>
                  <a:gd name="T2" fmla="*/ 0 w 133"/>
                  <a:gd name="T3" fmla="*/ 1461326 h 275"/>
                  <a:gd name="T4" fmla="*/ 0 w 133"/>
                  <a:gd name="T5" fmla="*/ 0 h 275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5"/>
                  <a:gd name="T11" fmla="*/ 133 w 133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5">
                    <a:moveTo>
                      <a:pt x="133" y="275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0" name="Freeform 67"/>
              <p:cNvSpPr>
                <a:spLocks/>
              </p:cNvSpPr>
              <p:nvPr/>
            </p:nvSpPr>
            <p:spPr bwMode="auto">
              <a:xfrm>
                <a:off x="3504" y="1801"/>
                <a:ext cx="789" cy="1655"/>
              </a:xfrm>
              <a:custGeom>
                <a:avLst/>
                <a:gdLst>
                  <a:gd name="T0" fmla="*/ 1007129 w 132"/>
                  <a:gd name="T1" fmla="*/ 2139699 h 276"/>
                  <a:gd name="T2" fmla="*/ 0 w 132"/>
                  <a:gd name="T3" fmla="*/ 1464831 h 276"/>
                  <a:gd name="T4" fmla="*/ 0 w 132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6"/>
                  <a:gd name="T11" fmla="*/ 132 w 132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6">
                    <a:moveTo>
                      <a:pt x="132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1" name="Freeform 68"/>
              <p:cNvSpPr>
                <a:spLocks/>
              </p:cNvSpPr>
              <p:nvPr/>
            </p:nvSpPr>
            <p:spPr bwMode="auto">
              <a:xfrm>
                <a:off x="3277" y="2292"/>
                <a:ext cx="1040" cy="1529"/>
              </a:xfrm>
              <a:custGeom>
                <a:avLst/>
                <a:gdLst>
                  <a:gd name="T0" fmla="*/ 0 w 174"/>
                  <a:gd name="T1" fmla="*/ 1976404 h 255"/>
                  <a:gd name="T2" fmla="*/ 1327279 w 174"/>
                  <a:gd name="T3" fmla="*/ 1464614 h 255"/>
                  <a:gd name="T4" fmla="*/ 1327279 w 174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55"/>
                  <a:gd name="T11" fmla="*/ 174 w 17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55">
                    <a:moveTo>
                      <a:pt x="0" y="255"/>
                    </a:moveTo>
                    <a:lnTo>
                      <a:pt x="174" y="189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2" name="Freeform 69"/>
              <p:cNvSpPr>
                <a:spLocks/>
              </p:cNvSpPr>
              <p:nvPr/>
            </p:nvSpPr>
            <p:spPr bwMode="auto">
              <a:xfrm>
                <a:off x="3044" y="2137"/>
                <a:ext cx="1040" cy="1528"/>
              </a:xfrm>
              <a:custGeom>
                <a:avLst/>
                <a:gdLst>
                  <a:gd name="T0" fmla="*/ 0 w 174"/>
                  <a:gd name="T1" fmla="*/ 1969946 h 255"/>
                  <a:gd name="T2" fmla="*/ 1327279 w 174"/>
                  <a:gd name="T3" fmla="*/ 1460690 h 255"/>
                  <a:gd name="T4" fmla="*/ 1327279 w 174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55"/>
                  <a:gd name="T11" fmla="*/ 174 w 17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55">
                    <a:moveTo>
                      <a:pt x="0" y="255"/>
                    </a:moveTo>
                    <a:lnTo>
                      <a:pt x="174" y="189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3" name="Freeform 70"/>
              <p:cNvSpPr>
                <a:spLocks/>
              </p:cNvSpPr>
              <p:nvPr/>
            </p:nvSpPr>
            <p:spPr bwMode="auto">
              <a:xfrm>
                <a:off x="2810" y="1987"/>
                <a:ext cx="1035" cy="1528"/>
              </a:xfrm>
              <a:custGeom>
                <a:avLst/>
                <a:gdLst>
                  <a:gd name="T0" fmla="*/ 0 w 173"/>
                  <a:gd name="T1" fmla="*/ 1969946 h 255"/>
                  <a:gd name="T2" fmla="*/ 1325925 w 173"/>
                  <a:gd name="T3" fmla="*/ 1460690 h 255"/>
                  <a:gd name="T4" fmla="*/ 1325925 w 173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255"/>
                  <a:gd name="T11" fmla="*/ 173 w 173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255">
                    <a:moveTo>
                      <a:pt x="0" y="255"/>
                    </a:moveTo>
                    <a:lnTo>
                      <a:pt x="173" y="189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4" name="Freeform 71"/>
              <p:cNvSpPr>
                <a:spLocks/>
              </p:cNvSpPr>
              <p:nvPr/>
            </p:nvSpPr>
            <p:spPr bwMode="auto">
              <a:xfrm>
                <a:off x="2577" y="1831"/>
                <a:ext cx="1035" cy="1535"/>
              </a:xfrm>
              <a:custGeom>
                <a:avLst/>
                <a:gdLst>
                  <a:gd name="T0" fmla="*/ 0 w 173"/>
                  <a:gd name="T1" fmla="*/ 1984179 h 256"/>
                  <a:gd name="T2" fmla="*/ 1325925 w 173"/>
                  <a:gd name="T3" fmla="*/ 1464624 h 256"/>
                  <a:gd name="T4" fmla="*/ 1325925 w 173"/>
                  <a:gd name="T5" fmla="*/ 0 h 256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256"/>
                  <a:gd name="T11" fmla="*/ 173 w 173"/>
                  <a:gd name="T12" fmla="*/ 256 h 2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256">
                    <a:moveTo>
                      <a:pt x="0" y="256"/>
                    </a:moveTo>
                    <a:lnTo>
                      <a:pt x="173" y="189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5" name="Freeform 72"/>
              <p:cNvSpPr>
                <a:spLocks/>
              </p:cNvSpPr>
              <p:nvPr/>
            </p:nvSpPr>
            <p:spPr bwMode="auto">
              <a:xfrm>
                <a:off x="2511" y="2808"/>
                <a:ext cx="1824" cy="522"/>
              </a:xfrm>
              <a:custGeom>
                <a:avLst/>
                <a:gdLst>
                  <a:gd name="T0" fmla="*/ 0 w 305"/>
                  <a:gd name="T1" fmla="*/ 520992 h 87"/>
                  <a:gd name="T2" fmla="*/ 1323925 w 305"/>
                  <a:gd name="T3" fmla="*/ 0 h 87"/>
                  <a:gd name="T4" fmla="*/ 2333015 w 305"/>
                  <a:gd name="T5" fmla="*/ 676512 h 87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7"/>
                  <a:gd name="T11" fmla="*/ 305 w 305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7">
                    <a:moveTo>
                      <a:pt x="0" y="67"/>
                    </a:moveTo>
                    <a:lnTo>
                      <a:pt x="173" y="0"/>
                    </a:lnTo>
                    <a:lnTo>
                      <a:pt x="305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6" name="Freeform 73"/>
              <p:cNvSpPr>
                <a:spLocks/>
              </p:cNvSpPr>
              <p:nvPr/>
            </p:nvSpPr>
            <p:spPr bwMode="auto">
              <a:xfrm>
                <a:off x="2511" y="2544"/>
                <a:ext cx="1824" cy="516"/>
              </a:xfrm>
              <a:custGeom>
                <a:avLst/>
                <a:gdLst>
                  <a:gd name="T0" fmla="*/ 0 w 305"/>
                  <a:gd name="T1" fmla="*/ 513216 h 86"/>
                  <a:gd name="T2" fmla="*/ 1323925 w 305"/>
                  <a:gd name="T3" fmla="*/ 0 h 86"/>
                  <a:gd name="T4" fmla="*/ 2333015 w 305"/>
                  <a:gd name="T5" fmla="*/ 668736 h 86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6"/>
                  <a:gd name="T11" fmla="*/ 305 w 305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6">
                    <a:moveTo>
                      <a:pt x="0" y="66"/>
                    </a:moveTo>
                    <a:lnTo>
                      <a:pt x="173" y="0"/>
                    </a:lnTo>
                    <a:lnTo>
                      <a:pt x="305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7" name="Freeform 74"/>
              <p:cNvSpPr>
                <a:spLocks/>
              </p:cNvSpPr>
              <p:nvPr/>
            </p:nvSpPr>
            <p:spPr bwMode="auto">
              <a:xfrm>
                <a:off x="2511" y="2274"/>
                <a:ext cx="1824" cy="522"/>
              </a:xfrm>
              <a:custGeom>
                <a:avLst/>
                <a:gdLst>
                  <a:gd name="T0" fmla="*/ 0 w 305"/>
                  <a:gd name="T1" fmla="*/ 520992 h 87"/>
                  <a:gd name="T2" fmla="*/ 1323925 w 305"/>
                  <a:gd name="T3" fmla="*/ 0 h 87"/>
                  <a:gd name="T4" fmla="*/ 2333015 w 305"/>
                  <a:gd name="T5" fmla="*/ 676512 h 87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7"/>
                  <a:gd name="T11" fmla="*/ 305 w 305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7">
                    <a:moveTo>
                      <a:pt x="0" y="67"/>
                    </a:moveTo>
                    <a:lnTo>
                      <a:pt x="173" y="0"/>
                    </a:lnTo>
                    <a:lnTo>
                      <a:pt x="305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8" name="Freeform 75"/>
              <p:cNvSpPr>
                <a:spLocks/>
              </p:cNvSpPr>
              <p:nvPr/>
            </p:nvSpPr>
            <p:spPr bwMode="auto">
              <a:xfrm>
                <a:off x="2511" y="2011"/>
                <a:ext cx="1824" cy="515"/>
              </a:xfrm>
              <a:custGeom>
                <a:avLst/>
                <a:gdLst>
                  <a:gd name="T0" fmla="*/ 0 w 305"/>
                  <a:gd name="T1" fmla="*/ 507892 h 86"/>
                  <a:gd name="T2" fmla="*/ 1323925 w 305"/>
                  <a:gd name="T3" fmla="*/ 0 h 86"/>
                  <a:gd name="T4" fmla="*/ 2333015 w 305"/>
                  <a:gd name="T5" fmla="*/ 662272 h 86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6"/>
                  <a:gd name="T11" fmla="*/ 305 w 305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6">
                    <a:moveTo>
                      <a:pt x="0" y="66"/>
                    </a:moveTo>
                    <a:lnTo>
                      <a:pt x="173" y="0"/>
                    </a:lnTo>
                    <a:lnTo>
                      <a:pt x="305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9" name="Line 76"/>
              <p:cNvSpPr>
                <a:spLocks noChangeShapeType="1"/>
              </p:cNvSpPr>
              <p:nvPr/>
            </p:nvSpPr>
            <p:spPr bwMode="auto">
              <a:xfrm flipV="1">
                <a:off x="3301" y="3438"/>
                <a:ext cx="1034" cy="40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0" name="Freeform 77"/>
              <p:cNvSpPr>
                <a:spLocks/>
              </p:cNvSpPr>
              <p:nvPr/>
            </p:nvSpPr>
            <p:spPr bwMode="auto">
              <a:xfrm>
                <a:off x="2511" y="2185"/>
                <a:ext cx="790" cy="1654"/>
              </a:xfrm>
              <a:custGeom>
                <a:avLst/>
                <a:gdLst>
                  <a:gd name="T0" fmla="*/ 1013516 w 132"/>
                  <a:gd name="T1" fmla="*/ 2133240 h 276"/>
                  <a:gd name="T2" fmla="*/ 0 w 132"/>
                  <a:gd name="T3" fmla="*/ 1461339 h 276"/>
                  <a:gd name="T4" fmla="*/ 0 w 132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6"/>
                  <a:gd name="T11" fmla="*/ 132 w 132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6">
                    <a:moveTo>
                      <a:pt x="132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1" name="Line 78"/>
              <p:cNvSpPr>
                <a:spLocks noChangeShapeType="1"/>
              </p:cNvSpPr>
              <p:nvPr/>
            </p:nvSpPr>
            <p:spPr bwMode="auto">
              <a:xfrm>
                <a:off x="3319" y="3827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2" name="Rectangle 79"/>
              <p:cNvSpPr>
                <a:spLocks noChangeArrowheads="1"/>
              </p:cNvSpPr>
              <p:nvPr/>
            </p:nvSpPr>
            <p:spPr bwMode="auto">
              <a:xfrm>
                <a:off x="3378" y="3857"/>
                <a:ext cx="60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3" name="Line 80"/>
              <p:cNvSpPr>
                <a:spLocks noChangeShapeType="1"/>
              </p:cNvSpPr>
              <p:nvPr/>
            </p:nvSpPr>
            <p:spPr bwMode="auto">
              <a:xfrm>
                <a:off x="3564" y="3737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4" name="Rectangle 81"/>
              <p:cNvSpPr>
                <a:spLocks noChangeArrowheads="1"/>
              </p:cNvSpPr>
              <p:nvPr/>
            </p:nvSpPr>
            <p:spPr bwMode="auto">
              <a:xfrm>
                <a:off x="3606" y="3761"/>
                <a:ext cx="120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5" name="Line 82"/>
              <p:cNvSpPr>
                <a:spLocks noChangeShapeType="1"/>
              </p:cNvSpPr>
              <p:nvPr/>
            </p:nvSpPr>
            <p:spPr bwMode="auto">
              <a:xfrm>
                <a:off x="3809" y="3641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6" name="Rectangle 83"/>
              <p:cNvSpPr>
                <a:spLocks noChangeArrowheads="1"/>
              </p:cNvSpPr>
              <p:nvPr/>
            </p:nvSpPr>
            <p:spPr bwMode="auto">
              <a:xfrm>
                <a:off x="3851" y="3671"/>
                <a:ext cx="120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7" name="Line 84"/>
              <p:cNvSpPr>
                <a:spLocks noChangeShapeType="1"/>
              </p:cNvSpPr>
              <p:nvPr/>
            </p:nvSpPr>
            <p:spPr bwMode="auto">
              <a:xfrm>
                <a:off x="4054" y="3545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8" name="Rectangle 85"/>
              <p:cNvSpPr>
                <a:spLocks noChangeArrowheads="1"/>
              </p:cNvSpPr>
              <p:nvPr/>
            </p:nvSpPr>
            <p:spPr bwMode="auto">
              <a:xfrm>
                <a:off x="4096" y="3575"/>
                <a:ext cx="120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9" name="Line 86"/>
              <p:cNvSpPr>
                <a:spLocks noChangeShapeType="1"/>
              </p:cNvSpPr>
              <p:nvPr/>
            </p:nvSpPr>
            <p:spPr bwMode="auto">
              <a:xfrm>
                <a:off x="4293" y="3456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0" name="Rectangle 87"/>
              <p:cNvSpPr>
                <a:spLocks noChangeArrowheads="1"/>
              </p:cNvSpPr>
              <p:nvPr/>
            </p:nvSpPr>
            <p:spPr bwMode="auto">
              <a:xfrm>
                <a:off x="4341" y="3480"/>
                <a:ext cx="120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40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1" name="Line 88"/>
              <p:cNvSpPr>
                <a:spLocks noChangeShapeType="1"/>
              </p:cNvSpPr>
              <p:nvPr/>
            </p:nvSpPr>
            <p:spPr bwMode="auto">
              <a:xfrm flipH="1">
                <a:off x="3253" y="3821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2" name="Rectangle 89"/>
              <p:cNvSpPr>
                <a:spLocks noChangeArrowheads="1"/>
              </p:cNvSpPr>
              <p:nvPr/>
            </p:nvSpPr>
            <p:spPr bwMode="auto">
              <a:xfrm>
                <a:off x="3198" y="3839"/>
                <a:ext cx="60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3" name="Line 90"/>
              <p:cNvSpPr>
                <a:spLocks noChangeShapeType="1"/>
              </p:cNvSpPr>
              <p:nvPr/>
            </p:nvSpPr>
            <p:spPr bwMode="auto">
              <a:xfrm flipH="1">
                <a:off x="3020" y="3665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4" name="Rectangle 91"/>
              <p:cNvSpPr>
                <a:spLocks noChangeArrowheads="1"/>
              </p:cNvSpPr>
              <p:nvPr/>
            </p:nvSpPr>
            <p:spPr bwMode="auto">
              <a:xfrm>
                <a:off x="2912" y="3689"/>
                <a:ext cx="120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5" name="Line 92"/>
              <p:cNvSpPr>
                <a:spLocks noChangeShapeType="1"/>
              </p:cNvSpPr>
              <p:nvPr/>
            </p:nvSpPr>
            <p:spPr bwMode="auto">
              <a:xfrm flipH="1">
                <a:off x="2786" y="3515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6" name="Rectangle 93"/>
              <p:cNvSpPr>
                <a:spLocks noChangeArrowheads="1"/>
              </p:cNvSpPr>
              <p:nvPr/>
            </p:nvSpPr>
            <p:spPr bwMode="auto">
              <a:xfrm>
                <a:off x="2679" y="3533"/>
                <a:ext cx="120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7" name="Line 94"/>
              <p:cNvSpPr>
                <a:spLocks noChangeShapeType="1"/>
              </p:cNvSpPr>
              <p:nvPr/>
            </p:nvSpPr>
            <p:spPr bwMode="auto">
              <a:xfrm flipH="1">
                <a:off x="2553" y="3366"/>
                <a:ext cx="24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8" name="Rectangle 95"/>
              <p:cNvSpPr>
                <a:spLocks noChangeArrowheads="1"/>
              </p:cNvSpPr>
              <p:nvPr/>
            </p:nvSpPr>
            <p:spPr bwMode="auto">
              <a:xfrm>
                <a:off x="2446" y="3384"/>
                <a:ext cx="120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9" name="Line 96"/>
              <p:cNvSpPr>
                <a:spLocks noChangeShapeType="1"/>
              </p:cNvSpPr>
              <p:nvPr/>
            </p:nvSpPr>
            <p:spPr bwMode="auto">
              <a:xfrm flipH="1" flipV="1">
                <a:off x="2487" y="3192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0" name="Rectangle 97"/>
              <p:cNvSpPr>
                <a:spLocks noChangeArrowheads="1"/>
              </p:cNvSpPr>
              <p:nvPr/>
            </p:nvSpPr>
            <p:spPr bwMode="auto">
              <a:xfrm>
                <a:off x="2380" y="3132"/>
                <a:ext cx="120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1" name="Line 98"/>
              <p:cNvSpPr>
                <a:spLocks noChangeShapeType="1"/>
              </p:cNvSpPr>
              <p:nvPr/>
            </p:nvSpPr>
            <p:spPr bwMode="auto">
              <a:xfrm flipH="1" flipV="1">
                <a:off x="2487" y="2922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2" name="Rectangle 99"/>
              <p:cNvSpPr>
                <a:spLocks noChangeArrowheads="1"/>
              </p:cNvSpPr>
              <p:nvPr/>
            </p:nvSpPr>
            <p:spPr bwMode="auto">
              <a:xfrm>
                <a:off x="2380" y="2862"/>
                <a:ext cx="120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22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3" name="Line 100"/>
              <p:cNvSpPr>
                <a:spLocks noChangeShapeType="1"/>
              </p:cNvSpPr>
              <p:nvPr/>
            </p:nvSpPr>
            <p:spPr bwMode="auto">
              <a:xfrm flipH="1" flipV="1">
                <a:off x="2487" y="2658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4" name="Rectangle 101"/>
              <p:cNvSpPr>
                <a:spLocks noChangeArrowheads="1"/>
              </p:cNvSpPr>
              <p:nvPr/>
            </p:nvSpPr>
            <p:spPr bwMode="auto">
              <a:xfrm>
                <a:off x="2380" y="2598"/>
                <a:ext cx="120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24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5" name="Line 102"/>
              <p:cNvSpPr>
                <a:spLocks noChangeShapeType="1"/>
              </p:cNvSpPr>
              <p:nvPr/>
            </p:nvSpPr>
            <p:spPr bwMode="auto">
              <a:xfrm flipH="1" flipV="1">
                <a:off x="2487" y="2394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6" name="Rectangle 103"/>
              <p:cNvSpPr>
                <a:spLocks noChangeArrowheads="1"/>
              </p:cNvSpPr>
              <p:nvPr/>
            </p:nvSpPr>
            <p:spPr bwMode="auto">
              <a:xfrm>
                <a:off x="2380" y="2328"/>
                <a:ext cx="120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26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7" name="Freeform 104"/>
              <p:cNvSpPr>
                <a:spLocks/>
              </p:cNvSpPr>
              <p:nvPr/>
            </p:nvSpPr>
            <p:spPr bwMode="auto">
              <a:xfrm>
                <a:off x="4156" y="324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8" name="Freeform 105"/>
              <p:cNvSpPr>
                <a:spLocks/>
              </p:cNvSpPr>
              <p:nvPr/>
            </p:nvSpPr>
            <p:spPr bwMode="auto">
              <a:xfrm>
                <a:off x="4156" y="324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9" name="Oval 106"/>
              <p:cNvSpPr>
                <a:spLocks noChangeArrowheads="1"/>
              </p:cNvSpPr>
              <p:nvPr/>
            </p:nvSpPr>
            <p:spPr bwMode="auto">
              <a:xfrm>
                <a:off x="4186" y="307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0" name="Oval 107"/>
              <p:cNvSpPr>
                <a:spLocks noChangeArrowheads="1"/>
              </p:cNvSpPr>
              <p:nvPr/>
            </p:nvSpPr>
            <p:spPr bwMode="auto">
              <a:xfrm>
                <a:off x="4186" y="307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1" name="Freeform 108"/>
              <p:cNvSpPr>
                <a:spLocks/>
              </p:cNvSpPr>
              <p:nvPr/>
            </p:nvSpPr>
            <p:spPr bwMode="auto">
              <a:xfrm>
                <a:off x="4078" y="324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24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0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2" name="Freeform 109"/>
              <p:cNvSpPr>
                <a:spLocks/>
              </p:cNvSpPr>
              <p:nvPr/>
            </p:nvSpPr>
            <p:spPr bwMode="auto">
              <a:xfrm>
                <a:off x="4078" y="324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31104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3" name="Freeform 110"/>
              <p:cNvSpPr>
                <a:spLocks/>
              </p:cNvSpPr>
              <p:nvPr/>
            </p:nvSpPr>
            <p:spPr bwMode="auto">
              <a:xfrm>
                <a:off x="4078" y="3108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38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4" name="Freeform 111"/>
              <p:cNvSpPr>
                <a:spLocks/>
              </p:cNvSpPr>
              <p:nvPr/>
            </p:nvSpPr>
            <p:spPr bwMode="auto">
              <a:xfrm>
                <a:off x="4078" y="3108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78848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5" name="Freeform 112"/>
              <p:cNvSpPr>
                <a:spLocks/>
              </p:cNvSpPr>
              <p:nvPr/>
            </p:nvSpPr>
            <p:spPr bwMode="auto">
              <a:xfrm>
                <a:off x="4042" y="3270"/>
                <a:ext cx="114" cy="156"/>
              </a:xfrm>
              <a:custGeom>
                <a:avLst/>
                <a:gdLst>
                  <a:gd name="T0" fmla="*/ 0 w 114"/>
                  <a:gd name="T1" fmla="*/ 156 h 156"/>
                  <a:gd name="T2" fmla="*/ 114 w 114"/>
                  <a:gd name="T3" fmla="*/ 138 h 156"/>
                  <a:gd name="T4" fmla="*/ 36 w 114"/>
                  <a:gd name="T5" fmla="*/ 0 h 156"/>
                  <a:gd name="T6" fmla="*/ 0 w 114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56"/>
                  <a:gd name="T14" fmla="*/ 114 w 11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56">
                    <a:moveTo>
                      <a:pt x="0" y="156"/>
                    </a:moveTo>
                    <a:lnTo>
                      <a:pt x="114" y="138"/>
                    </a:lnTo>
                    <a:lnTo>
                      <a:pt x="36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6" name="Freeform 113"/>
              <p:cNvSpPr>
                <a:spLocks/>
              </p:cNvSpPr>
              <p:nvPr/>
            </p:nvSpPr>
            <p:spPr bwMode="auto">
              <a:xfrm>
                <a:off x="4042" y="3270"/>
                <a:ext cx="114" cy="156"/>
              </a:xfrm>
              <a:custGeom>
                <a:avLst/>
                <a:gdLst>
                  <a:gd name="T0" fmla="*/ 0 w 19"/>
                  <a:gd name="T1" fmla="*/ 202176 h 26"/>
                  <a:gd name="T2" fmla="*/ 147744 w 19"/>
                  <a:gd name="T3" fmla="*/ 178848 h 26"/>
                  <a:gd name="T4" fmla="*/ 46656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lnTo>
                      <a:pt x="19" y="23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7" name="Oval 114"/>
              <p:cNvSpPr>
                <a:spLocks noChangeArrowheads="1"/>
              </p:cNvSpPr>
              <p:nvPr/>
            </p:nvSpPr>
            <p:spPr bwMode="auto">
              <a:xfrm>
                <a:off x="4096" y="295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8" name="Oval 115"/>
              <p:cNvSpPr>
                <a:spLocks noChangeArrowheads="1"/>
              </p:cNvSpPr>
              <p:nvPr/>
            </p:nvSpPr>
            <p:spPr bwMode="auto">
              <a:xfrm>
                <a:off x="4096" y="295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9" name="Freeform 116"/>
              <p:cNvSpPr>
                <a:spLocks/>
              </p:cNvSpPr>
              <p:nvPr/>
            </p:nvSpPr>
            <p:spPr bwMode="auto">
              <a:xfrm>
                <a:off x="3994" y="2970"/>
                <a:ext cx="114" cy="156"/>
              </a:xfrm>
              <a:custGeom>
                <a:avLst/>
                <a:gdLst>
                  <a:gd name="T0" fmla="*/ 0 w 114"/>
                  <a:gd name="T1" fmla="*/ 156 h 156"/>
                  <a:gd name="T2" fmla="*/ 114 w 114"/>
                  <a:gd name="T3" fmla="*/ 138 h 156"/>
                  <a:gd name="T4" fmla="*/ 36 w 114"/>
                  <a:gd name="T5" fmla="*/ 0 h 156"/>
                  <a:gd name="T6" fmla="*/ 0 w 114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56"/>
                  <a:gd name="T14" fmla="*/ 114 w 11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56">
                    <a:moveTo>
                      <a:pt x="0" y="156"/>
                    </a:moveTo>
                    <a:lnTo>
                      <a:pt x="114" y="138"/>
                    </a:lnTo>
                    <a:lnTo>
                      <a:pt x="36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0" name="Freeform 117"/>
              <p:cNvSpPr>
                <a:spLocks/>
              </p:cNvSpPr>
              <p:nvPr/>
            </p:nvSpPr>
            <p:spPr bwMode="auto">
              <a:xfrm>
                <a:off x="3994" y="2970"/>
                <a:ext cx="114" cy="156"/>
              </a:xfrm>
              <a:custGeom>
                <a:avLst/>
                <a:gdLst>
                  <a:gd name="T0" fmla="*/ 0 w 19"/>
                  <a:gd name="T1" fmla="*/ 202176 h 26"/>
                  <a:gd name="T2" fmla="*/ 147744 w 19"/>
                  <a:gd name="T3" fmla="*/ 178848 h 26"/>
                  <a:gd name="T4" fmla="*/ 46656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lnTo>
                      <a:pt x="19" y="23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1" name="Freeform 118"/>
              <p:cNvSpPr>
                <a:spLocks/>
              </p:cNvSpPr>
              <p:nvPr/>
            </p:nvSpPr>
            <p:spPr bwMode="auto">
              <a:xfrm>
                <a:off x="3917" y="2970"/>
                <a:ext cx="113" cy="156"/>
              </a:xfrm>
              <a:custGeom>
                <a:avLst/>
                <a:gdLst>
                  <a:gd name="T0" fmla="*/ 77 w 113"/>
                  <a:gd name="T1" fmla="*/ 156 h 156"/>
                  <a:gd name="T2" fmla="*/ 0 w 113"/>
                  <a:gd name="T3" fmla="*/ 18 h 156"/>
                  <a:gd name="T4" fmla="*/ 113 w 113"/>
                  <a:gd name="T5" fmla="*/ 0 h 156"/>
                  <a:gd name="T6" fmla="*/ 77 w 113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56"/>
                  <a:gd name="T14" fmla="*/ 113 w 113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13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2" name="Freeform 119"/>
              <p:cNvSpPr>
                <a:spLocks/>
              </p:cNvSpPr>
              <p:nvPr/>
            </p:nvSpPr>
            <p:spPr bwMode="auto">
              <a:xfrm>
                <a:off x="3917" y="2970"/>
                <a:ext cx="113" cy="156"/>
              </a:xfrm>
              <a:custGeom>
                <a:avLst/>
                <a:gdLst>
                  <a:gd name="T0" fmla="*/ 96353 w 19"/>
                  <a:gd name="T1" fmla="*/ 202176 h 26"/>
                  <a:gd name="T2" fmla="*/ 0 w 19"/>
                  <a:gd name="T3" fmla="*/ 23328 h 26"/>
                  <a:gd name="T4" fmla="*/ 141381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13" y="26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3" name="Freeform 120"/>
              <p:cNvSpPr>
                <a:spLocks/>
              </p:cNvSpPr>
              <p:nvPr/>
            </p:nvSpPr>
            <p:spPr bwMode="auto">
              <a:xfrm>
                <a:off x="3994" y="3108"/>
                <a:ext cx="114" cy="162"/>
              </a:xfrm>
              <a:custGeom>
                <a:avLst/>
                <a:gdLst>
                  <a:gd name="T0" fmla="*/ 84 w 114"/>
                  <a:gd name="T1" fmla="*/ 162 h 162"/>
                  <a:gd name="T2" fmla="*/ 0 w 114"/>
                  <a:gd name="T3" fmla="*/ 18 h 162"/>
                  <a:gd name="T4" fmla="*/ 114 w 114"/>
                  <a:gd name="T5" fmla="*/ 0 h 162"/>
                  <a:gd name="T6" fmla="*/ 84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84" y="162"/>
                    </a:moveTo>
                    <a:lnTo>
                      <a:pt x="0" y="18"/>
                    </a:lnTo>
                    <a:lnTo>
                      <a:pt x="114" y="0"/>
                    </a:lnTo>
                    <a:lnTo>
                      <a:pt x="84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4" name="Freeform 121"/>
              <p:cNvSpPr>
                <a:spLocks/>
              </p:cNvSpPr>
              <p:nvPr/>
            </p:nvSpPr>
            <p:spPr bwMode="auto">
              <a:xfrm>
                <a:off x="3994" y="3108"/>
                <a:ext cx="114" cy="162"/>
              </a:xfrm>
              <a:custGeom>
                <a:avLst/>
                <a:gdLst>
                  <a:gd name="T0" fmla="*/ 108864 w 19"/>
                  <a:gd name="T1" fmla="*/ 209952 h 27"/>
                  <a:gd name="T2" fmla="*/ 0 w 19"/>
                  <a:gd name="T3" fmla="*/ 23328 h 27"/>
                  <a:gd name="T4" fmla="*/ 147744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14" y="27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5" name="Freeform 122"/>
              <p:cNvSpPr>
                <a:spLocks/>
              </p:cNvSpPr>
              <p:nvPr/>
            </p:nvSpPr>
            <p:spPr bwMode="auto">
              <a:xfrm>
                <a:off x="3887" y="298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6" name="Freeform 123"/>
              <p:cNvSpPr>
                <a:spLocks/>
              </p:cNvSpPr>
              <p:nvPr/>
            </p:nvSpPr>
            <p:spPr bwMode="auto">
              <a:xfrm>
                <a:off x="3887" y="298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" name="Freeform 124"/>
              <p:cNvSpPr>
                <a:spLocks/>
              </p:cNvSpPr>
              <p:nvPr/>
            </p:nvSpPr>
            <p:spPr bwMode="auto">
              <a:xfrm>
                <a:off x="3965" y="3126"/>
                <a:ext cx="113" cy="162"/>
              </a:xfrm>
              <a:custGeom>
                <a:avLst/>
                <a:gdLst>
                  <a:gd name="T0" fmla="*/ 0 w 113"/>
                  <a:gd name="T1" fmla="*/ 162 h 162"/>
                  <a:gd name="T2" fmla="*/ 113 w 113"/>
                  <a:gd name="T3" fmla="*/ 144 h 162"/>
                  <a:gd name="T4" fmla="*/ 29 w 113"/>
                  <a:gd name="T5" fmla="*/ 0 h 162"/>
                  <a:gd name="T6" fmla="*/ 0 w 113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62"/>
                  <a:gd name="T14" fmla="*/ 113 w 113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62">
                    <a:moveTo>
                      <a:pt x="0" y="162"/>
                    </a:moveTo>
                    <a:lnTo>
                      <a:pt x="113" y="144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" name="Freeform 125"/>
              <p:cNvSpPr>
                <a:spLocks/>
              </p:cNvSpPr>
              <p:nvPr/>
            </p:nvSpPr>
            <p:spPr bwMode="auto">
              <a:xfrm>
                <a:off x="3965" y="3126"/>
                <a:ext cx="113" cy="162"/>
              </a:xfrm>
              <a:custGeom>
                <a:avLst/>
                <a:gdLst>
                  <a:gd name="T0" fmla="*/ 0 w 19"/>
                  <a:gd name="T1" fmla="*/ 209952 h 27"/>
                  <a:gd name="T2" fmla="*/ 141381 w 19"/>
                  <a:gd name="T3" fmla="*/ 186624 h 27"/>
                  <a:gd name="T4" fmla="*/ 37457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" name="Freeform 126"/>
              <p:cNvSpPr>
                <a:spLocks/>
              </p:cNvSpPr>
              <p:nvPr/>
            </p:nvSpPr>
            <p:spPr bwMode="auto">
              <a:xfrm>
                <a:off x="3965" y="3270"/>
                <a:ext cx="113" cy="156"/>
              </a:xfrm>
              <a:custGeom>
                <a:avLst/>
                <a:gdLst>
                  <a:gd name="T0" fmla="*/ 77 w 113"/>
                  <a:gd name="T1" fmla="*/ 156 h 156"/>
                  <a:gd name="T2" fmla="*/ 0 w 113"/>
                  <a:gd name="T3" fmla="*/ 18 h 156"/>
                  <a:gd name="T4" fmla="*/ 113 w 113"/>
                  <a:gd name="T5" fmla="*/ 0 h 156"/>
                  <a:gd name="T6" fmla="*/ 77 w 113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56"/>
                  <a:gd name="T14" fmla="*/ 113 w 113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13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0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0" name="Freeform 127"/>
              <p:cNvSpPr>
                <a:spLocks/>
              </p:cNvSpPr>
              <p:nvPr/>
            </p:nvSpPr>
            <p:spPr bwMode="auto">
              <a:xfrm>
                <a:off x="3965" y="3270"/>
                <a:ext cx="113" cy="156"/>
              </a:xfrm>
              <a:custGeom>
                <a:avLst/>
                <a:gdLst>
                  <a:gd name="T0" fmla="*/ 96353 w 19"/>
                  <a:gd name="T1" fmla="*/ 202176 h 26"/>
                  <a:gd name="T2" fmla="*/ 0 w 19"/>
                  <a:gd name="T3" fmla="*/ 23328 h 26"/>
                  <a:gd name="T4" fmla="*/ 141381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13" y="26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1" name="Oval 128"/>
              <p:cNvSpPr>
                <a:spLocks noChangeArrowheads="1"/>
              </p:cNvSpPr>
              <p:nvPr/>
            </p:nvSpPr>
            <p:spPr bwMode="auto">
              <a:xfrm>
                <a:off x="4048" y="307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2" name="Oval 129"/>
              <p:cNvSpPr>
                <a:spLocks noChangeArrowheads="1"/>
              </p:cNvSpPr>
              <p:nvPr/>
            </p:nvSpPr>
            <p:spPr bwMode="auto">
              <a:xfrm>
                <a:off x="4048" y="307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3" name="Freeform 130"/>
              <p:cNvSpPr>
                <a:spLocks/>
              </p:cNvSpPr>
              <p:nvPr/>
            </p:nvSpPr>
            <p:spPr bwMode="auto">
              <a:xfrm>
                <a:off x="3935" y="3288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4" name="Freeform 131"/>
              <p:cNvSpPr>
                <a:spLocks/>
              </p:cNvSpPr>
              <p:nvPr/>
            </p:nvSpPr>
            <p:spPr bwMode="auto">
              <a:xfrm>
                <a:off x="3935" y="3288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5" name="Freeform 132"/>
              <p:cNvSpPr>
                <a:spLocks/>
              </p:cNvSpPr>
              <p:nvPr/>
            </p:nvSpPr>
            <p:spPr bwMode="auto">
              <a:xfrm>
                <a:off x="3917" y="2826"/>
                <a:ext cx="113" cy="162"/>
              </a:xfrm>
              <a:custGeom>
                <a:avLst/>
                <a:gdLst>
                  <a:gd name="T0" fmla="*/ 0 w 113"/>
                  <a:gd name="T1" fmla="*/ 162 h 162"/>
                  <a:gd name="T2" fmla="*/ 113 w 113"/>
                  <a:gd name="T3" fmla="*/ 144 h 162"/>
                  <a:gd name="T4" fmla="*/ 36 w 113"/>
                  <a:gd name="T5" fmla="*/ 0 h 162"/>
                  <a:gd name="T6" fmla="*/ 0 w 113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62"/>
                  <a:gd name="T14" fmla="*/ 113 w 113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62">
                    <a:moveTo>
                      <a:pt x="0" y="162"/>
                    </a:moveTo>
                    <a:lnTo>
                      <a:pt x="113" y="144"/>
                    </a:lnTo>
                    <a:lnTo>
                      <a:pt x="36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6" name="Freeform 133"/>
              <p:cNvSpPr>
                <a:spLocks/>
              </p:cNvSpPr>
              <p:nvPr/>
            </p:nvSpPr>
            <p:spPr bwMode="auto">
              <a:xfrm>
                <a:off x="3917" y="2826"/>
                <a:ext cx="113" cy="162"/>
              </a:xfrm>
              <a:custGeom>
                <a:avLst/>
                <a:gdLst>
                  <a:gd name="T0" fmla="*/ 0 w 19"/>
                  <a:gd name="T1" fmla="*/ 209952 h 27"/>
                  <a:gd name="T2" fmla="*/ 141381 w 19"/>
                  <a:gd name="T3" fmla="*/ 186624 h 27"/>
                  <a:gd name="T4" fmla="*/ 45028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4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7" name="Freeform 134"/>
              <p:cNvSpPr>
                <a:spLocks/>
              </p:cNvSpPr>
              <p:nvPr/>
            </p:nvSpPr>
            <p:spPr bwMode="auto">
              <a:xfrm>
                <a:off x="3887" y="3126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8" name="Freeform 135"/>
              <p:cNvSpPr>
                <a:spLocks/>
              </p:cNvSpPr>
              <p:nvPr/>
            </p:nvSpPr>
            <p:spPr bwMode="auto">
              <a:xfrm>
                <a:off x="3887" y="312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9" name="Freeform 136"/>
              <p:cNvSpPr>
                <a:spLocks/>
              </p:cNvSpPr>
              <p:nvPr/>
            </p:nvSpPr>
            <p:spPr bwMode="auto">
              <a:xfrm>
                <a:off x="3857" y="3288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0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0" name="Freeform 137"/>
              <p:cNvSpPr>
                <a:spLocks/>
              </p:cNvSpPr>
              <p:nvPr/>
            </p:nvSpPr>
            <p:spPr bwMode="auto">
              <a:xfrm>
                <a:off x="3857" y="3288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1" name="Freeform 138"/>
              <p:cNvSpPr>
                <a:spLocks/>
              </p:cNvSpPr>
              <p:nvPr/>
            </p:nvSpPr>
            <p:spPr bwMode="auto">
              <a:xfrm>
                <a:off x="3857" y="31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2" name="Freeform 139"/>
              <p:cNvSpPr>
                <a:spLocks/>
              </p:cNvSpPr>
              <p:nvPr/>
            </p:nvSpPr>
            <p:spPr bwMode="auto">
              <a:xfrm>
                <a:off x="3857" y="31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3" name="Freeform 140"/>
              <p:cNvSpPr>
                <a:spLocks/>
              </p:cNvSpPr>
              <p:nvPr/>
            </p:nvSpPr>
            <p:spPr bwMode="auto">
              <a:xfrm>
                <a:off x="3839" y="2826"/>
                <a:ext cx="114" cy="162"/>
              </a:xfrm>
              <a:custGeom>
                <a:avLst/>
                <a:gdLst>
                  <a:gd name="T0" fmla="*/ 78 w 114"/>
                  <a:gd name="T1" fmla="*/ 162 h 162"/>
                  <a:gd name="T2" fmla="*/ 0 w 114"/>
                  <a:gd name="T3" fmla="*/ 24 h 162"/>
                  <a:gd name="T4" fmla="*/ 114 w 114"/>
                  <a:gd name="T5" fmla="*/ 0 h 162"/>
                  <a:gd name="T6" fmla="*/ 78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14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4" name="Freeform 141"/>
              <p:cNvSpPr>
                <a:spLocks/>
              </p:cNvSpPr>
              <p:nvPr/>
            </p:nvSpPr>
            <p:spPr bwMode="auto">
              <a:xfrm>
                <a:off x="3839" y="2826"/>
                <a:ext cx="114" cy="162"/>
              </a:xfrm>
              <a:custGeom>
                <a:avLst/>
                <a:gdLst>
                  <a:gd name="T0" fmla="*/ 101088 w 19"/>
                  <a:gd name="T1" fmla="*/ 209952 h 27"/>
                  <a:gd name="T2" fmla="*/ 0 w 19"/>
                  <a:gd name="T3" fmla="*/ 31104 h 27"/>
                  <a:gd name="T4" fmla="*/ 147744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13" y="27"/>
                    </a:moveTo>
                    <a:lnTo>
                      <a:pt x="0" y="4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5" name="Freeform 142"/>
              <p:cNvSpPr>
                <a:spLocks/>
              </p:cNvSpPr>
              <p:nvPr/>
            </p:nvSpPr>
            <p:spPr bwMode="auto">
              <a:xfrm>
                <a:off x="3839" y="2688"/>
                <a:ext cx="114" cy="162"/>
              </a:xfrm>
              <a:custGeom>
                <a:avLst/>
                <a:gdLst>
                  <a:gd name="T0" fmla="*/ 0 w 114"/>
                  <a:gd name="T1" fmla="*/ 162 h 162"/>
                  <a:gd name="T2" fmla="*/ 114 w 114"/>
                  <a:gd name="T3" fmla="*/ 138 h 162"/>
                  <a:gd name="T4" fmla="*/ 30 w 114"/>
                  <a:gd name="T5" fmla="*/ 0 h 162"/>
                  <a:gd name="T6" fmla="*/ 0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0" y="162"/>
                    </a:moveTo>
                    <a:lnTo>
                      <a:pt x="114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10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6" name="Freeform 143"/>
              <p:cNvSpPr>
                <a:spLocks/>
              </p:cNvSpPr>
              <p:nvPr/>
            </p:nvSpPr>
            <p:spPr bwMode="auto">
              <a:xfrm>
                <a:off x="3839" y="2688"/>
                <a:ext cx="114" cy="162"/>
              </a:xfrm>
              <a:custGeom>
                <a:avLst/>
                <a:gdLst>
                  <a:gd name="T0" fmla="*/ 0 w 19"/>
                  <a:gd name="T1" fmla="*/ 209952 h 27"/>
                  <a:gd name="T2" fmla="*/ 147744 w 19"/>
                  <a:gd name="T3" fmla="*/ 178848 h 27"/>
                  <a:gd name="T4" fmla="*/ 38880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7" name="Oval 144"/>
              <p:cNvSpPr>
                <a:spLocks noChangeArrowheads="1"/>
              </p:cNvSpPr>
              <p:nvPr/>
            </p:nvSpPr>
            <p:spPr bwMode="auto">
              <a:xfrm>
                <a:off x="3851" y="337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8" name="Oval 145"/>
              <p:cNvSpPr>
                <a:spLocks noChangeArrowheads="1"/>
              </p:cNvSpPr>
              <p:nvPr/>
            </p:nvSpPr>
            <p:spPr bwMode="auto">
              <a:xfrm>
                <a:off x="3851" y="3372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9" name="Freeform 146"/>
              <p:cNvSpPr>
                <a:spLocks/>
              </p:cNvSpPr>
              <p:nvPr/>
            </p:nvSpPr>
            <p:spPr bwMode="auto">
              <a:xfrm>
                <a:off x="3827" y="33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38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0" name="Freeform 147"/>
              <p:cNvSpPr>
                <a:spLocks/>
              </p:cNvSpPr>
              <p:nvPr/>
            </p:nvSpPr>
            <p:spPr bwMode="auto">
              <a:xfrm>
                <a:off x="3827" y="33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78848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1" name="Oval 148"/>
              <p:cNvSpPr>
                <a:spLocks noChangeArrowheads="1"/>
              </p:cNvSpPr>
              <p:nvPr/>
            </p:nvSpPr>
            <p:spPr bwMode="auto">
              <a:xfrm>
                <a:off x="3911" y="270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2" name="Oval 149"/>
              <p:cNvSpPr>
                <a:spLocks noChangeArrowheads="1"/>
              </p:cNvSpPr>
              <p:nvPr/>
            </p:nvSpPr>
            <p:spPr bwMode="auto">
              <a:xfrm>
                <a:off x="3911" y="270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3" name="Oval 150"/>
              <p:cNvSpPr>
                <a:spLocks noChangeArrowheads="1"/>
              </p:cNvSpPr>
              <p:nvPr/>
            </p:nvSpPr>
            <p:spPr bwMode="auto">
              <a:xfrm>
                <a:off x="3905" y="295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4" name="Oval 151"/>
              <p:cNvSpPr>
                <a:spLocks noChangeArrowheads="1"/>
              </p:cNvSpPr>
              <p:nvPr/>
            </p:nvSpPr>
            <p:spPr bwMode="auto">
              <a:xfrm>
                <a:off x="3905" y="295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5" name="Oval 152"/>
              <p:cNvSpPr>
                <a:spLocks noChangeArrowheads="1"/>
              </p:cNvSpPr>
              <p:nvPr/>
            </p:nvSpPr>
            <p:spPr bwMode="auto">
              <a:xfrm>
                <a:off x="3899" y="312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6" name="Oval 153"/>
              <p:cNvSpPr>
                <a:spLocks noChangeArrowheads="1"/>
              </p:cNvSpPr>
              <p:nvPr/>
            </p:nvSpPr>
            <p:spPr bwMode="auto">
              <a:xfrm>
                <a:off x="3899" y="312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7" name="Freeform 154"/>
              <p:cNvSpPr>
                <a:spLocks/>
              </p:cNvSpPr>
              <p:nvPr/>
            </p:nvSpPr>
            <p:spPr bwMode="auto">
              <a:xfrm>
                <a:off x="3809" y="28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8" name="Freeform 155"/>
              <p:cNvSpPr>
                <a:spLocks/>
              </p:cNvSpPr>
              <p:nvPr/>
            </p:nvSpPr>
            <p:spPr bwMode="auto">
              <a:xfrm>
                <a:off x="3809" y="28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9" name="Freeform 156"/>
              <p:cNvSpPr>
                <a:spLocks/>
              </p:cNvSpPr>
              <p:nvPr/>
            </p:nvSpPr>
            <p:spPr bwMode="auto">
              <a:xfrm>
                <a:off x="3809" y="298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0" name="Freeform 157"/>
              <p:cNvSpPr>
                <a:spLocks/>
              </p:cNvSpPr>
              <p:nvPr/>
            </p:nvSpPr>
            <p:spPr bwMode="auto">
              <a:xfrm>
                <a:off x="3809" y="298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1" name="Oval 158"/>
              <p:cNvSpPr>
                <a:spLocks noChangeArrowheads="1"/>
              </p:cNvSpPr>
              <p:nvPr/>
            </p:nvSpPr>
            <p:spPr bwMode="auto">
              <a:xfrm>
                <a:off x="3875" y="3509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2" name="Oval 159"/>
              <p:cNvSpPr>
                <a:spLocks noChangeArrowheads="1"/>
              </p:cNvSpPr>
              <p:nvPr/>
            </p:nvSpPr>
            <p:spPr bwMode="auto">
              <a:xfrm>
                <a:off x="3875" y="3509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3" name="Freeform 160"/>
              <p:cNvSpPr>
                <a:spLocks/>
              </p:cNvSpPr>
              <p:nvPr/>
            </p:nvSpPr>
            <p:spPr bwMode="auto">
              <a:xfrm>
                <a:off x="3779" y="30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4" name="Freeform 161"/>
              <p:cNvSpPr>
                <a:spLocks/>
              </p:cNvSpPr>
              <p:nvPr/>
            </p:nvSpPr>
            <p:spPr bwMode="auto">
              <a:xfrm>
                <a:off x="3779" y="30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5" name="Freeform 162"/>
              <p:cNvSpPr>
                <a:spLocks/>
              </p:cNvSpPr>
              <p:nvPr/>
            </p:nvSpPr>
            <p:spPr bwMode="auto">
              <a:xfrm>
                <a:off x="3779" y="31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6" name="Freeform 163"/>
              <p:cNvSpPr>
                <a:spLocks/>
              </p:cNvSpPr>
              <p:nvPr/>
            </p:nvSpPr>
            <p:spPr bwMode="auto">
              <a:xfrm>
                <a:off x="3779" y="31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7" name="Oval 164"/>
              <p:cNvSpPr>
                <a:spLocks noChangeArrowheads="1"/>
              </p:cNvSpPr>
              <p:nvPr/>
            </p:nvSpPr>
            <p:spPr bwMode="auto">
              <a:xfrm>
                <a:off x="3749" y="254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8" name="Oval 165"/>
              <p:cNvSpPr>
                <a:spLocks noChangeArrowheads="1"/>
              </p:cNvSpPr>
              <p:nvPr/>
            </p:nvSpPr>
            <p:spPr bwMode="auto">
              <a:xfrm>
                <a:off x="3749" y="254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9" name="Freeform 166"/>
              <p:cNvSpPr>
                <a:spLocks/>
              </p:cNvSpPr>
              <p:nvPr/>
            </p:nvSpPr>
            <p:spPr bwMode="auto">
              <a:xfrm>
                <a:off x="3683" y="25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60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0" name="Freeform 167"/>
              <p:cNvSpPr>
                <a:spLocks/>
              </p:cNvSpPr>
              <p:nvPr/>
            </p:nvSpPr>
            <p:spPr bwMode="auto">
              <a:xfrm>
                <a:off x="3683" y="25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1" name="Freeform 168"/>
              <p:cNvSpPr>
                <a:spLocks/>
              </p:cNvSpPr>
              <p:nvPr/>
            </p:nvSpPr>
            <p:spPr bwMode="auto">
              <a:xfrm>
                <a:off x="3761" y="268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10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2" name="Freeform 169"/>
              <p:cNvSpPr>
                <a:spLocks/>
              </p:cNvSpPr>
              <p:nvPr/>
            </p:nvSpPr>
            <p:spPr bwMode="auto">
              <a:xfrm>
                <a:off x="3761" y="268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3" name="Freeform 170"/>
              <p:cNvSpPr>
                <a:spLocks/>
              </p:cNvSpPr>
              <p:nvPr/>
            </p:nvSpPr>
            <p:spPr bwMode="auto">
              <a:xfrm>
                <a:off x="3761" y="25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60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4" name="Freeform 171"/>
              <p:cNvSpPr>
                <a:spLocks/>
              </p:cNvSpPr>
              <p:nvPr/>
            </p:nvSpPr>
            <p:spPr bwMode="auto">
              <a:xfrm>
                <a:off x="3761" y="25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5" name="Freeform 172"/>
              <p:cNvSpPr>
                <a:spLocks/>
              </p:cNvSpPr>
              <p:nvPr/>
            </p:nvSpPr>
            <p:spPr bwMode="auto">
              <a:xfrm>
                <a:off x="3749" y="316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6" name="Freeform 173"/>
              <p:cNvSpPr>
                <a:spLocks/>
              </p:cNvSpPr>
              <p:nvPr/>
            </p:nvSpPr>
            <p:spPr bwMode="auto">
              <a:xfrm>
                <a:off x="3749" y="316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7" name="Freeform 174"/>
              <p:cNvSpPr>
                <a:spLocks/>
              </p:cNvSpPr>
              <p:nvPr/>
            </p:nvSpPr>
            <p:spPr bwMode="auto">
              <a:xfrm>
                <a:off x="3749" y="330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00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8" name="Freeform 175"/>
              <p:cNvSpPr>
                <a:spLocks/>
              </p:cNvSpPr>
              <p:nvPr/>
            </p:nvSpPr>
            <p:spPr bwMode="auto">
              <a:xfrm>
                <a:off x="3749" y="330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9" name="Rectangle 176"/>
              <p:cNvSpPr>
                <a:spLocks noChangeArrowheads="1"/>
              </p:cNvSpPr>
              <p:nvPr/>
            </p:nvSpPr>
            <p:spPr bwMode="auto">
              <a:xfrm>
                <a:off x="3923" y="3917"/>
                <a:ext cx="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sz="2400">
                  <a:cs typeface="Arial" charset="0"/>
                </a:endParaRPr>
              </a:p>
            </p:txBody>
          </p:sp>
          <p:sp>
            <p:nvSpPr>
              <p:cNvPr id="19920" name="Freeform 177"/>
              <p:cNvSpPr>
                <a:spLocks/>
              </p:cNvSpPr>
              <p:nvPr/>
            </p:nvSpPr>
            <p:spPr bwMode="auto">
              <a:xfrm>
                <a:off x="3731" y="28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1" name="Freeform 178"/>
              <p:cNvSpPr>
                <a:spLocks/>
              </p:cNvSpPr>
              <p:nvPr/>
            </p:nvSpPr>
            <p:spPr bwMode="auto">
              <a:xfrm>
                <a:off x="3731" y="28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2" name="Freeform 179"/>
              <p:cNvSpPr>
                <a:spLocks/>
              </p:cNvSpPr>
              <p:nvPr/>
            </p:nvSpPr>
            <p:spPr bwMode="auto">
              <a:xfrm>
                <a:off x="3654" y="256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29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80F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3" name="Freeform 180"/>
              <p:cNvSpPr>
                <a:spLocks/>
              </p:cNvSpPr>
              <p:nvPr/>
            </p:nvSpPr>
            <p:spPr bwMode="auto">
              <a:xfrm>
                <a:off x="3654" y="256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4" name="Oval 181"/>
              <p:cNvSpPr>
                <a:spLocks noChangeArrowheads="1"/>
              </p:cNvSpPr>
              <p:nvPr/>
            </p:nvSpPr>
            <p:spPr bwMode="auto">
              <a:xfrm>
                <a:off x="3743" y="279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5" name="Oval 182"/>
              <p:cNvSpPr>
                <a:spLocks noChangeArrowheads="1"/>
              </p:cNvSpPr>
              <p:nvPr/>
            </p:nvSpPr>
            <p:spPr bwMode="auto">
              <a:xfrm>
                <a:off x="3743" y="279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6" name="Freeform 183"/>
              <p:cNvSpPr>
                <a:spLocks/>
              </p:cNvSpPr>
              <p:nvPr/>
            </p:nvSpPr>
            <p:spPr bwMode="auto">
              <a:xfrm>
                <a:off x="3731" y="27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20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7" name="Freeform 184"/>
              <p:cNvSpPr>
                <a:spLocks/>
              </p:cNvSpPr>
              <p:nvPr/>
            </p:nvSpPr>
            <p:spPr bwMode="auto">
              <a:xfrm>
                <a:off x="3731" y="27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8" name="Freeform 185"/>
              <p:cNvSpPr>
                <a:spLocks/>
              </p:cNvSpPr>
              <p:nvPr/>
            </p:nvSpPr>
            <p:spPr bwMode="auto">
              <a:xfrm>
                <a:off x="3719" y="332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9" name="Freeform 186"/>
              <p:cNvSpPr>
                <a:spLocks/>
              </p:cNvSpPr>
              <p:nvPr/>
            </p:nvSpPr>
            <p:spPr bwMode="auto">
              <a:xfrm>
                <a:off x="3719" y="332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0" name="Freeform 187"/>
              <p:cNvSpPr>
                <a:spLocks/>
              </p:cNvSpPr>
              <p:nvPr/>
            </p:nvSpPr>
            <p:spPr bwMode="auto">
              <a:xfrm>
                <a:off x="3701" y="300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1" name="Freeform 188"/>
              <p:cNvSpPr>
                <a:spLocks/>
              </p:cNvSpPr>
              <p:nvPr/>
            </p:nvSpPr>
            <p:spPr bwMode="auto">
              <a:xfrm>
                <a:off x="3701" y="300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2" name="Freeform 189"/>
              <p:cNvSpPr>
                <a:spLocks/>
              </p:cNvSpPr>
              <p:nvPr/>
            </p:nvSpPr>
            <p:spPr bwMode="auto">
              <a:xfrm>
                <a:off x="3701" y="286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3" name="Freeform 190"/>
              <p:cNvSpPr>
                <a:spLocks/>
              </p:cNvSpPr>
              <p:nvPr/>
            </p:nvSpPr>
            <p:spPr bwMode="auto">
              <a:xfrm>
                <a:off x="3701" y="286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4" name="Oval 191"/>
              <p:cNvSpPr>
                <a:spLocks noChangeArrowheads="1"/>
              </p:cNvSpPr>
              <p:nvPr/>
            </p:nvSpPr>
            <p:spPr bwMode="auto">
              <a:xfrm>
                <a:off x="3779" y="311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5" name="Oval 192"/>
              <p:cNvSpPr>
                <a:spLocks noChangeArrowheads="1"/>
              </p:cNvSpPr>
              <p:nvPr/>
            </p:nvSpPr>
            <p:spPr bwMode="auto">
              <a:xfrm>
                <a:off x="3779" y="311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6" name="Freeform 193"/>
              <p:cNvSpPr>
                <a:spLocks/>
              </p:cNvSpPr>
              <p:nvPr/>
            </p:nvSpPr>
            <p:spPr bwMode="auto">
              <a:xfrm>
                <a:off x="3683" y="2412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BFFF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7" name="Freeform 194"/>
              <p:cNvSpPr>
                <a:spLocks/>
              </p:cNvSpPr>
              <p:nvPr/>
            </p:nvSpPr>
            <p:spPr bwMode="auto">
              <a:xfrm>
                <a:off x="3683" y="2412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8" name="Freeform 195"/>
              <p:cNvSpPr>
                <a:spLocks/>
              </p:cNvSpPr>
              <p:nvPr/>
            </p:nvSpPr>
            <p:spPr bwMode="auto">
              <a:xfrm>
                <a:off x="3594" y="3024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00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9" name="Freeform 196"/>
              <p:cNvSpPr>
                <a:spLocks/>
              </p:cNvSpPr>
              <p:nvPr/>
            </p:nvSpPr>
            <p:spPr bwMode="auto">
              <a:xfrm>
                <a:off x="3594" y="3024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0" name="Freeform 197"/>
              <p:cNvSpPr>
                <a:spLocks/>
              </p:cNvSpPr>
              <p:nvPr/>
            </p:nvSpPr>
            <p:spPr bwMode="auto">
              <a:xfrm>
                <a:off x="3671" y="3168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1" name="Freeform 198"/>
              <p:cNvSpPr>
                <a:spLocks/>
              </p:cNvSpPr>
              <p:nvPr/>
            </p:nvSpPr>
            <p:spPr bwMode="auto">
              <a:xfrm>
                <a:off x="3671" y="3168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2" name="Freeform 199"/>
              <p:cNvSpPr>
                <a:spLocks/>
              </p:cNvSpPr>
              <p:nvPr/>
            </p:nvSpPr>
            <p:spPr bwMode="auto">
              <a:xfrm>
                <a:off x="3671" y="302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3" name="Freeform 200"/>
              <p:cNvSpPr>
                <a:spLocks/>
              </p:cNvSpPr>
              <p:nvPr/>
            </p:nvSpPr>
            <p:spPr bwMode="auto">
              <a:xfrm>
                <a:off x="3671" y="302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4" name="Oval 201"/>
              <p:cNvSpPr>
                <a:spLocks noChangeArrowheads="1"/>
              </p:cNvSpPr>
              <p:nvPr/>
            </p:nvSpPr>
            <p:spPr bwMode="auto">
              <a:xfrm>
                <a:off x="3749" y="315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5" name="Oval 202"/>
              <p:cNvSpPr>
                <a:spLocks noChangeArrowheads="1"/>
              </p:cNvSpPr>
              <p:nvPr/>
            </p:nvSpPr>
            <p:spPr bwMode="auto">
              <a:xfrm>
                <a:off x="3749" y="315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6" name="Oval 203"/>
              <p:cNvSpPr>
                <a:spLocks noChangeArrowheads="1"/>
              </p:cNvSpPr>
              <p:nvPr/>
            </p:nvSpPr>
            <p:spPr bwMode="auto">
              <a:xfrm>
                <a:off x="3743" y="260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7" name="Oval 204"/>
              <p:cNvSpPr>
                <a:spLocks noChangeArrowheads="1"/>
              </p:cNvSpPr>
              <p:nvPr/>
            </p:nvSpPr>
            <p:spPr bwMode="auto">
              <a:xfrm>
                <a:off x="3743" y="260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8" name="Freeform 205"/>
              <p:cNvSpPr>
                <a:spLocks/>
              </p:cNvSpPr>
              <p:nvPr/>
            </p:nvSpPr>
            <p:spPr bwMode="auto">
              <a:xfrm>
                <a:off x="3654" y="2706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20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9" name="Freeform 206"/>
              <p:cNvSpPr>
                <a:spLocks/>
              </p:cNvSpPr>
              <p:nvPr/>
            </p:nvSpPr>
            <p:spPr bwMode="auto">
              <a:xfrm>
                <a:off x="3654" y="270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0" name="Freeform 207"/>
              <p:cNvSpPr>
                <a:spLocks/>
              </p:cNvSpPr>
              <p:nvPr/>
            </p:nvSpPr>
            <p:spPr bwMode="auto">
              <a:xfrm>
                <a:off x="3642" y="3324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1" name="Freeform 208"/>
              <p:cNvSpPr>
                <a:spLocks/>
              </p:cNvSpPr>
              <p:nvPr/>
            </p:nvSpPr>
            <p:spPr bwMode="auto">
              <a:xfrm>
                <a:off x="3642" y="3324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2" name="Freeform 209"/>
              <p:cNvSpPr>
                <a:spLocks/>
              </p:cNvSpPr>
              <p:nvPr/>
            </p:nvSpPr>
            <p:spPr bwMode="auto">
              <a:xfrm>
                <a:off x="3564" y="3048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3" name="Freeform 210"/>
              <p:cNvSpPr>
                <a:spLocks/>
              </p:cNvSpPr>
              <p:nvPr/>
            </p:nvSpPr>
            <p:spPr bwMode="auto">
              <a:xfrm>
                <a:off x="3564" y="3048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4" name="Freeform 211"/>
              <p:cNvSpPr>
                <a:spLocks/>
              </p:cNvSpPr>
              <p:nvPr/>
            </p:nvSpPr>
            <p:spPr bwMode="auto">
              <a:xfrm>
                <a:off x="3642" y="3186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29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5" name="Freeform 212"/>
              <p:cNvSpPr>
                <a:spLocks/>
              </p:cNvSpPr>
              <p:nvPr/>
            </p:nvSpPr>
            <p:spPr bwMode="auto">
              <a:xfrm>
                <a:off x="3642" y="3186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6" name="Freeform 213"/>
              <p:cNvSpPr>
                <a:spLocks/>
              </p:cNvSpPr>
              <p:nvPr/>
            </p:nvSpPr>
            <p:spPr bwMode="auto">
              <a:xfrm>
                <a:off x="3624" y="2868"/>
                <a:ext cx="107" cy="156"/>
              </a:xfrm>
              <a:custGeom>
                <a:avLst/>
                <a:gdLst>
                  <a:gd name="T0" fmla="*/ 77 w 107"/>
                  <a:gd name="T1" fmla="*/ 156 h 156"/>
                  <a:gd name="T2" fmla="*/ 0 w 107"/>
                  <a:gd name="T3" fmla="*/ 18 h 156"/>
                  <a:gd name="T4" fmla="*/ 107 w 107"/>
                  <a:gd name="T5" fmla="*/ 0 h 156"/>
                  <a:gd name="T6" fmla="*/ 77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7" name="Freeform 214"/>
              <p:cNvSpPr>
                <a:spLocks/>
              </p:cNvSpPr>
              <p:nvPr/>
            </p:nvSpPr>
            <p:spPr bwMode="auto">
              <a:xfrm>
                <a:off x="3624" y="2868"/>
                <a:ext cx="107" cy="156"/>
              </a:xfrm>
              <a:custGeom>
                <a:avLst/>
                <a:gdLst>
                  <a:gd name="T0" fmla="*/ 96223 w 18"/>
                  <a:gd name="T1" fmla="*/ 202176 h 26"/>
                  <a:gd name="T2" fmla="*/ 0 w 18"/>
                  <a:gd name="T3" fmla="*/ 23328 h 26"/>
                  <a:gd name="T4" fmla="*/ 133607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8" name="Freeform 215"/>
              <p:cNvSpPr>
                <a:spLocks/>
              </p:cNvSpPr>
              <p:nvPr/>
            </p:nvSpPr>
            <p:spPr bwMode="auto">
              <a:xfrm>
                <a:off x="3624" y="2730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40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9" name="Freeform 216"/>
              <p:cNvSpPr>
                <a:spLocks/>
              </p:cNvSpPr>
              <p:nvPr/>
            </p:nvSpPr>
            <p:spPr bwMode="auto">
              <a:xfrm>
                <a:off x="3624" y="2730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0" name="Oval 217"/>
              <p:cNvSpPr>
                <a:spLocks noChangeArrowheads="1"/>
              </p:cNvSpPr>
              <p:nvPr/>
            </p:nvSpPr>
            <p:spPr bwMode="auto">
              <a:xfrm>
                <a:off x="3606" y="340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1" name="Oval 218"/>
              <p:cNvSpPr>
                <a:spLocks noChangeArrowheads="1"/>
              </p:cNvSpPr>
              <p:nvPr/>
            </p:nvSpPr>
            <p:spPr bwMode="auto">
              <a:xfrm>
                <a:off x="3606" y="3402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2" name="Freeform 219"/>
              <p:cNvSpPr>
                <a:spLocks/>
              </p:cNvSpPr>
              <p:nvPr/>
            </p:nvSpPr>
            <p:spPr bwMode="auto">
              <a:xfrm>
                <a:off x="3612" y="3348"/>
                <a:ext cx="107" cy="155"/>
              </a:xfrm>
              <a:custGeom>
                <a:avLst/>
                <a:gdLst>
                  <a:gd name="T0" fmla="*/ 0 w 107"/>
                  <a:gd name="T1" fmla="*/ 155 h 155"/>
                  <a:gd name="T2" fmla="*/ 107 w 107"/>
                  <a:gd name="T3" fmla="*/ 138 h 155"/>
                  <a:gd name="T4" fmla="*/ 30 w 107"/>
                  <a:gd name="T5" fmla="*/ 0 h 155"/>
                  <a:gd name="T6" fmla="*/ 0 w 107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5"/>
                  <a:gd name="T14" fmla="*/ 107 w 107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5">
                    <a:moveTo>
                      <a:pt x="0" y="155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3" name="Freeform 220"/>
              <p:cNvSpPr>
                <a:spLocks/>
              </p:cNvSpPr>
              <p:nvPr/>
            </p:nvSpPr>
            <p:spPr bwMode="auto">
              <a:xfrm>
                <a:off x="3612" y="3348"/>
                <a:ext cx="107" cy="155"/>
              </a:xfrm>
              <a:custGeom>
                <a:avLst/>
                <a:gdLst>
                  <a:gd name="T0" fmla="*/ 0 w 18"/>
                  <a:gd name="T1" fmla="*/ 195753 h 26"/>
                  <a:gd name="T2" fmla="*/ 133607 w 18"/>
                  <a:gd name="T3" fmla="*/ 173117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4" name="Freeform 221"/>
              <p:cNvSpPr>
                <a:spLocks/>
              </p:cNvSpPr>
              <p:nvPr/>
            </p:nvSpPr>
            <p:spPr bwMode="auto">
              <a:xfrm>
                <a:off x="3606" y="2412"/>
                <a:ext cx="107" cy="156"/>
              </a:xfrm>
              <a:custGeom>
                <a:avLst/>
                <a:gdLst>
                  <a:gd name="T0" fmla="*/ 77 w 107"/>
                  <a:gd name="T1" fmla="*/ 156 h 156"/>
                  <a:gd name="T2" fmla="*/ 0 w 107"/>
                  <a:gd name="T3" fmla="*/ 18 h 156"/>
                  <a:gd name="T4" fmla="*/ 107 w 107"/>
                  <a:gd name="T5" fmla="*/ 0 h 156"/>
                  <a:gd name="T6" fmla="*/ 77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BFFF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5" name="Freeform 222"/>
              <p:cNvSpPr>
                <a:spLocks/>
              </p:cNvSpPr>
              <p:nvPr/>
            </p:nvSpPr>
            <p:spPr bwMode="auto">
              <a:xfrm>
                <a:off x="3606" y="2412"/>
                <a:ext cx="107" cy="156"/>
              </a:xfrm>
              <a:custGeom>
                <a:avLst/>
                <a:gdLst>
                  <a:gd name="T0" fmla="*/ 96223 w 18"/>
                  <a:gd name="T1" fmla="*/ 202176 h 26"/>
                  <a:gd name="T2" fmla="*/ 0 w 18"/>
                  <a:gd name="T3" fmla="*/ 23328 h 26"/>
                  <a:gd name="T4" fmla="*/ 133607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6" name="Oval 223"/>
              <p:cNvSpPr>
                <a:spLocks noChangeArrowheads="1"/>
              </p:cNvSpPr>
              <p:nvPr/>
            </p:nvSpPr>
            <p:spPr bwMode="auto">
              <a:xfrm>
                <a:off x="3534" y="225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7" name="Oval 224"/>
              <p:cNvSpPr>
                <a:spLocks noChangeArrowheads="1"/>
              </p:cNvSpPr>
              <p:nvPr/>
            </p:nvSpPr>
            <p:spPr bwMode="auto">
              <a:xfrm>
                <a:off x="3534" y="225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8" name="Freeform 225"/>
              <p:cNvSpPr>
                <a:spLocks/>
              </p:cNvSpPr>
              <p:nvPr/>
            </p:nvSpPr>
            <p:spPr bwMode="auto">
              <a:xfrm>
                <a:off x="3528" y="2131"/>
                <a:ext cx="108" cy="155"/>
              </a:xfrm>
              <a:custGeom>
                <a:avLst/>
                <a:gdLst>
                  <a:gd name="T0" fmla="*/ 0 w 108"/>
                  <a:gd name="T1" fmla="*/ 155 h 155"/>
                  <a:gd name="T2" fmla="*/ 108 w 108"/>
                  <a:gd name="T3" fmla="*/ 137 h 155"/>
                  <a:gd name="T4" fmla="*/ 30 w 108"/>
                  <a:gd name="T5" fmla="*/ 0 h 155"/>
                  <a:gd name="T6" fmla="*/ 0 w 108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5"/>
                  <a:gd name="T14" fmla="*/ 108 w 108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5">
                    <a:moveTo>
                      <a:pt x="0" y="155"/>
                    </a:moveTo>
                    <a:lnTo>
                      <a:pt x="108" y="137"/>
                    </a:lnTo>
                    <a:lnTo>
                      <a:pt x="3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FF8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" name="Freeform 226"/>
              <p:cNvSpPr>
                <a:spLocks/>
              </p:cNvSpPr>
              <p:nvPr/>
            </p:nvSpPr>
            <p:spPr bwMode="auto">
              <a:xfrm>
                <a:off x="3528" y="2131"/>
                <a:ext cx="108" cy="155"/>
              </a:xfrm>
              <a:custGeom>
                <a:avLst/>
                <a:gdLst>
                  <a:gd name="T0" fmla="*/ 0 w 18"/>
                  <a:gd name="T1" fmla="*/ 195753 h 26"/>
                  <a:gd name="T2" fmla="*/ 139968 w 18"/>
                  <a:gd name="T3" fmla="*/ 173117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" name="Freeform 227"/>
              <p:cNvSpPr>
                <a:spLocks/>
              </p:cNvSpPr>
              <p:nvPr/>
            </p:nvSpPr>
            <p:spPr bwMode="auto">
              <a:xfrm>
                <a:off x="3606" y="226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44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" name="Freeform 228"/>
              <p:cNvSpPr>
                <a:spLocks/>
              </p:cNvSpPr>
              <p:nvPr/>
            </p:nvSpPr>
            <p:spPr bwMode="auto">
              <a:xfrm>
                <a:off x="3606" y="226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86624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2" name="Freeform 229"/>
              <p:cNvSpPr>
                <a:spLocks/>
              </p:cNvSpPr>
              <p:nvPr/>
            </p:nvSpPr>
            <p:spPr bwMode="auto">
              <a:xfrm>
                <a:off x="3594" y="2886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3" name="Freeform 230"/>
              <p:cNvSpPr>
                <a:spLocks/>
              </p:cNvSpPr>
              <p:nvPr/>
            </p:nvSpPr>
            <p:spPr bwMode="auto">
              <a:xfrm>
                <a:off x="3594" y="2886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4" name="Freeform 231"/>
              <p:cNvSpPr>
                <a:spLocks/>
              </p:cNvSpPr>
              <p:nvPr/>
            </p:nvSpPr>
            <p:spPr bwMode="auto">
              <a:xfrm>
                <a:off x="3576" y="2568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18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80F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5" name="Freeform 232"/>
              <p:cNvSpPr>
                <a:spLocks/>
              </p:cNvSpPr>
              <p:nvPr/>
            </p:nvSpPr>
            <p:spPr bwMode="auto">
              <a:xfrm>
                <a:off x="3576" y="2568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23328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6" name="Freeform 233"/>
              <p:cNvSpPr>
                <a:spLocks/>
              </p:cNvSpPr>
              <p:nvPr/>
            </p:nvSpPr>
            <p:spPr bwMode="auto">
              <a:xfrm>
                <a:off x="3576" y="2430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CFFF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7" name="Freeform 234"/>
              <p:cNvSpPr>
                <a:spLocks/>
              </p:cNvSpPr>
              <p:nvPr/>
            </p:nvSpPr>
            <p:spPr bwMode="auto">
              <a:xfrm>
                <a:off x="3576" y="2430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8" name="Freeform 235"/>
              <p:cNvSpPr>
                <a:spLocks/>
              </p:cNvSpPr>
              <p:nvPr/>
            </p:nvSpPr>
            <p:spPr bwMode="auto">
              <a:xfrm>
                <a:off x="3564" y="3186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18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9" name="Freeform 236"/>
              <p:cNvSpPr>
                <a:spLocks/>
              </p:cNvSpPr>
              <p:nvPr/>
            </p:nvSpPr>
            <p:spPr bwMode="auto">
              <a:xfrm>
                <a:off x="3564" y="318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23328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0" name="Oval 237"/>
              <p:cNvSpPr>
                <a:spLocks noChangeArrowheads="1"/>
              </p:cNvSpPr>
              <p:nvPr/>
            </p:nvSpPr>
            <p:spPr bwMode="auto">
              <a:xfrm>
                <a:off x="3636" y="3024"/>
                <a:ext cx="53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1" name="Oval 238"/>
              <p:cNvSpPr>
                <a:spLocks noChangeArrowheads="1"/>
              </p:cNvSpPr>
              <p:nvPr/>
            </p:nvSpPr>
            <p:spPr bwMode="auto">
              <a:xfrm>
                <a:off x="3636" y="3024"/>
                <a:ext cx="53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2" name="Oval 239"/>
              <p:cNvSpPr>
                <a:spLocks noChangeArrowheads="1"/>
              </p:cNvSpPr>
              <p:nvPr/>
            </p:nvSpPr>
            <p:spPr bwMode="auto">
              <a:xfrm>
                <a:off x="3630" y="3156"/>
                <a:ext cx="53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3" name="Oval 240"/>
              <p:cNvSpPr>
                <a:spLocks noChangeArrowheads="1"/>
              </p:cNvSpPr>
              <p:nvPr/>
            </p:nvSpPr>
            <p:spPr bwMode="auto">
              <a:xfrm>
                <a:off x="3630" y="3156"/>
                <a:ext cx="53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4" name="Freeform 241"/>
              <p:cNvSpPr>
                <a:spLocks/>
              </p:cNvSpPr>
              <p:nvPr/>
            </p:nvSpPr>
            <p:spPr bwMode="auto">
              <a:xfrm>
                <a:off x="3546" y="258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8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5" name="Freeform 242"/>
              <p:cNvSpPr>
                <a:spLocks/>
              </p:cNvSpPr>
              <p:nvPr/>
            </p:nvSpPr>
            <p:spPr bwMode="auto">
              <a:xfrm>
                <a:off x="3546" y="258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6" name="Freeform 243"/>
              <p:cNvSpPr>
                <a:spLocks/>
              </p:cNvSpPr>
              <p:nvPr/>
            </p:nvSpPr>
            <p:spPr bwMode="auto">
              <a:xfrm>
                <a:off x="3546" y="273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40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7" name="Freeform 244"/>
              <p:cNvSpPr>
                <a:spLocks/>
              </p:cNvSpPr>
              <p:nvPr/>
            </p:nvSpPr>
            <p:spPr bwMode="auto">
              <a:xfrm>
                <a:off x="3546" y="273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8" name="Freeform 245"/>
              <p:cNvSpPr>
                <a:spLocks/>
              </p:cNvSpPr>
              <p:nvPr/>
            </p:nvSpPr>
            <p:spPr bwMode="auto">
              <a:xfrm>
                <a:off x="3456" y="3204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24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9" name="Freeform 246"/>
              <p:cNvSpPr>
                <a:spLocks/>
              </p:cNvSpPr>
              <p:nvPr/>
            </p:nvSpPr>
            <p:spPr bwMode="auto">
              <a:xfrm>
                <a:off x="3456" y="3204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31104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0" name="Freeform 247"/>
              <p:cNvSpPr>
                <a:spLocks/>
              </p:cNvSpPr>
              <p:nvPr/>
            </p:nvSpPr>
            <p:spPr bwMode="auto">
              <a:xfrm>
                <a:off x="3534" y="3348"/>
                <a:ext cx="108" cy="155"/>
              </a:xfrm>
              <a:custGeom>
                <a:avLst/>
                <a:gdLst>
                  <a:gd name="T0" fmla="*/ 78 w 108"/>
                  <a:gd name="T1" fmla="*/ 155 h 155"/>
                  <a:gd name="T2" fmla="*/ 0 w 108"/>
                  <a:gd name="T3" fmla="*/ 18 h 155"/>
                  <a:gd name="T4" fmla="*/ 108 w 108"/>
                  <a:gd name="T5" fmla="*/ 0 h 155"/>
                  <a:gd name="T6" fmla="*/ 78 w 108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5"/>
                  <a:gd name="T14" fmla="*/ 108 w 108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5">
                    <a:moveTo>
                      <a:pt x="78" y="155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5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1" name="Freeform 248"/>
              <p:cNvSpPr>
                <a:spLocks/>
              </p:cNvSpPr>
              <p:nvPr/>
            </p:nvSpPr>
            <p:spPr bwMode="auto">
              <a:xfrm>
                <a:off x="3534" y="3348"/>
                <a:ext cx="108" cy="155"/>
              </a:xfrm>
              <a:custGeom>
                <a:avLst/>
                <a:gdLst>
                  <a:gd name="T0" fmla="*/ 101088 w 18"/>
                  <a:gd name="T1" fmla="*/ 195753 h 26"/>
                  <a:gd name="T2" fmla="*/ 0 w 18"/>
                  <a:gd name="T3" fmla="*/ 22672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2" name="Freeform 249"/>
              <p:cNvSpPr>
                <a:spLocks/>
              </p:cNvSpPr>
              <p:nvPr/>
            </p:nvSpPr>
            <p:spPr bwMode="auto">
              <a:xfrm>
                <a:off x="3534" y="320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3" name="Freeform 250"/>
              <p:cNvSpPr>
                <a:spLocks/>
              </p:cNvSpPr>
              <p:nvPr/>
            </p:nvSpPr>
            <p:spPr bwMode="auto">
              <a:xfrm>
                <a:off x="3534" y="320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4" name="Freeform 251"/>
              <p:cNvSpPr>
                <a:spLocks/>
              </p:cNvSpPr>
              <p:nvPr/>
            </p:nvSpPr>
            <p:spPr bwMode="auto">
              <a:xfrm>
                <a:off x="3528" y="226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5" name="Freeform 252"/>
              <p:cNvSpPr>
                <a:spLocks/>
              </p:cNvSpPr>
              <p:nvPr/>
            </p:nvSpPr>
            <p:spPr bwMode="auto">
              <a:xfrm>
                <a:off x="3528" y="226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6" name="Freeform 253"/>
              <p:cNvSpPr>
                <a:spLocks/>
              </p:cNvSpPr>
              <p:nvPr/>
            </p:nvSpPr>
            <p:spPr bwMode="auto">
              <a:xfrm>
                <a:off x="3516" y="288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7" name="Freeform 254"/>
              <p:cNvSpPr>
                <a:spLocks/>
              </p:cNvSpPr>
              <p:nvPr/>
            </p:nvSpPr>
            <p:spPr bwMode="auto">
              <a:xfrm>
                <a:off x="3516" y="288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8" name="Freeform 255"/>
              <p:cNvSpPr>
                <a:spLocks/>
              </p:cNvSpPr>
              <p:nvPr/>
            </p:nvSpPr>
            <p:spPr bwMode="auto">
              <a:xfrm>
                <a:off x="3516" y="274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50F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9" name="Freeform 256"/>
              <p:cNvSpPr>
                <a:spLocks/>
              </p:cNvSpPr>
              <p:nvPr/>
            </p:nvSpPr>
            <p:spPr bwMode="auto">
              <a:xfrm>
                <a:off x="3516" y="274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13" name="Freeform 257"/>
            <p:cNvSpPr>
              <a:spLocks/>
            </p:cNvSpPr>
            <p:nvPr/>
          </p:nvSpPr>
          <p:spPr bwMode="auto">
            <a:xfrm>
              <a:off x="6810375" y="351313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Freeform 258"/>
            <p:cNvSpPr>
              <a:spLocks/>
            </p:cNvSpPr>
            <p:nvPr/>
          </p:nvSpPr>
          <p:spPr bwMode="auto">
            <a:xfrm>
              <a:off x="6810375" y="351313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Freeform 259"/>
            <p:cNvSpPr>
              <a:spLocks/>
            </p:cNvSpPr>
            <p:nvPr/>
          </p:nvSpPr>
          <p:spPr bwMode="auto">
            <a:xfrm>
              <a:off x="6934200" y="3732213"/>
              <a:ext cx="171450" cy="246062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2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Freeform 260"/>
            <p:cNvSpPr>
              <a:spLocks/>
            </p:cNvSpPr>
            <p:nvPr/>
          </p:nvSpPr>
          <p:spPr bwMode="auto">
            <a:xfrm>
              <a:off x="6934200" y="3732213"/>
              <a:ext cx="171450" cy="246062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7" name="Freeform 261"/>
            <p:cNvSpPr>
              <a:spLocks/>
            </p:cNvSpPr>
            <p:nvPr/>
          </p:nvSpPr>
          <p:spPr bwMode="auto">
            <a:xfrm>
              <a:off x="6924675" y="20177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8" name="Freeform 262"/>
            <p:cNvSpPr>
              <a:spLocks/>
            </p:cNvSpPr>
            <p:nvPr/>
          </p:nvSpPr>
          <p:spPr bwMode="auto">
            <a:xfrm>
              <a:off x="6924675" y="20177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9" name="Freeform 263"/>
            <p:cNvSpPr>
              <a:spLocks/>
            </p:cNvSpPr>
            <p:nvPr/>
          </p:nvSpPr>
          <p:spPr bwMode="auto">
            <a:xfrm>
              <a:off x="6800850" y="20177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0" name="Freeform 264"/>
            <p:cNvSpPr>
              <a:spLocks/>
            </p:cNvSpPr>
            <p:nvPr/>
          </p:nvSpPr>
          <p:spPr bwMode="auto">
            <a:xfrm>
              <a:off x="6800850" y="20177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1" name="Freeform 265"/>
            <p:cNvSpPr>
              <a:spLocks/>
            </p:cNvSpPr>
            <p:nvPr/>
          </p:nvSpPr>
          <p:spPr bwMode="auto">
            <a:xfrm>
              <a:off x="6924675" y="22463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2" name="Freeform 266"/>
            <p:cNvSpPr>
              <a:spLocks/>
            </p:cNvSpPr>
            <p:nvPr/>
          </p:nvSpPr>
          <p:spPr bwMode="auto">
            <a:xfrm>
              <a:off x="6924675" y="22463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3" name="Oval 267"/>
            <p:cNvSpPr>
              <a:spLocks noChangeArrowheads="1"/>
            </p:cNvSpPr>
            <p:nvPr/>
          </p:nvSpPr>
          <p:spPr bwMode="auto">
            <a:xfrm>
              <a:off x="7058025" y="402590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4" name="Oval 268"/>
            <p:cNvSpPr>
              <a:spLocks noChangeArrowheads="1"/>
            </p:cNvSpPr>
            <p:nvPr/>
          </p:nvSpPr>
          <p:spPr bwMode="auto">
            <a:xfrm>
              <a:off x="7058025" y="402590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5" name="Oval 269"/>
            <p:cNvSpPr>
              <a:spLocks noChangeArrowheads="1"/>
            </p:cNvSpPr>
            <p:nvPr/>
          </p:nvSpPr>
          <p:spPr bwMode="auto">
            <a:xfrm>
              <a:off x="7048500" y="19605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6" name="Oval 270"/>
            <p:cNvSpPr>
              <a:spLocks noChangeArrowheads="1"/>
            </p:cNvSpPr>
            <p:nvPr/>
          </p:nvSpPr>
          <p:spPr bwMode="auto">
            <a:xfrm>
              <a:off x="7048500" y="19605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7" name="Freeform 271"/>
            <p:cNvSpPr>
              <a:spLocks/>
            </p:cNvSpPr>
            <p:nvPr/>
          </p:nvSpPr>
          <p:spPr bwMode="auto">
            <a:xfrm>
              <a:off x="6905625" y="29987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8" name="Freeform 272"/>
            <p:cNvSpPr>
              <a:spLocks/>
            </p:cNvSpPr>
            <p:nvPr/>
          </p:nvSpPr>
          <p:spPr bwMode="auto">
            <a:xfrm>
              <a:off x="6905625" y="29987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9" name="Freeform 273"/>
            <p:cNvSpPr>
              <a:spLocks/>
            </p:cNvSpPr>
            <p:nvPr/>
          </p:nvSpPr>
          <p:spPr bwMode="auto">
            <a:xfrm>
              <a:off x="6905625" y="3227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0" name="Freeform 274"/>
            <p:cNvSpPr>
              <a:spLocks/>
            </p:cNvSpPr>
            <p:nvPr/>
          </p:nvSpPr>
          <p:spPr bwMode="auto">
            <a:xfrm>
              <a:off x="6905625" y="3227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1" name="Freeform 275"/>
            <p:cNvSpPr>
              <a:spLocks/>
            </p:cNvSpPr>
            <p:nvPr/>
          </p:nvSpPr>
          <p:spPr bwMode="auto">
            <a:xfrm>
              <a:off x="6753225" y="20558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2" name="Freeform 276"/>
            <p:cNvSpPr>
              <a:spLocks/>
            </p:cNvSpPr>
            <p:nvPr/>
          </p:nvSpPr>
          <p:spPr bwMode="auto">
            <a:xfrm>
              <a:off x="6753225" y="20558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3" name="Freeform 277"/>
            <p:cNvSpPr>
              <a:spLocks/>
            </p:cNvSpPr>
            <p:nvPr/>
          </p:nvSpPr>
          <p:spPr bwMode="auto">
            <a:xfrm>
              <a:off x="6877050" y="22748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4" name="Freeform 278"/>
            <p:cNvSpPr>
              <a:spLocks/>
            </p:cNvSpPr>
            <p:nvPr/>
          </p:nvSpPr>
          <p:spPr bwMode="auto">
            <a:xfrm>
              <a:off x="6877050" y="22748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5" name="Freeform 279"/>
            <p:cNvSpPr>
              <a:spLocks/>
            </p:cNvSpPr>
            <p:nvPr/>
          </p:nvSpPr>
          <p:spPr bwMode="auto">
            <a:xfrm>
              <a:off x="6877050" y="2493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6" name="Freeform 280"/>
            <p:cNvSpPr>
              <a:spLocks/>
            </p:cNvSpPr>
            <p:nvPr/>
          </p:nvSpPr>
          <p:spPr bwMode="auto">
            <a:xfrm>
              <a:off x="6877050" y="2493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7" name="Freeform 281"/>
            <p:cNvSpPr>
              <a:spLocks/>
            </p:cNvSpPr>
            <p:nvPr/>
          </p:nvSpPr>
          <p:spPr bwMode="auto">
            <a:xfrm>
              <a:off x="6858000" y="325596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8" name="Freeform 282"/>
            <p:cNvSpPr>
              <a:spLocks/>
            </p:cNvSpPr>
            <p:nvPr/>
          </p:nvSpPr>
          <p:spPr bwMode="auto">
            <a:xfrm>
              <a:off x="6858000" y="325596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9" name="Freeform 283"/>
            <p:cNvSpPr>
              <a:spLocks/>
            </p:cNvSpPr>
            <p:nvPr/>
          </p:nvSpPr>
          <p:spPr bwMode="auto">
            <a:xfrm>
              <a:off x="6848475" y="1771650"/>
              <a:ext cx="171450" cy="246063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0" name="Freeform 284"/>
            <p:cNvSpPr>
              <a:spLocks/>
            </p:cNvSpPr>
            <p:nvPr/>
          </p:nvSpPr>
          <p:spPr bwMode="auto">
            <a:xfrm>
              <a:off x="6848475" y="1771650"/>
              <a:ext cx="171450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1" name="Freeform 285"/>
            <p:cNvSpPr>
              <a:spLocks/>
            </p:cNvSpPr>
            <p:nvPr/>
          </p:nvSpPr>
          <p:spPr bwMode="auto">
            <a:xfrm>
              <a:off x="6829425" y="253206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2" name="Freeform 286"/>
            <p:cNvSpPr>
              <a:spLocks/>
            </p:cNvSpPr>
            <p:nvPr/>
          </p:nvSpPr>
          <p:spPr bwMode="auto">
            <a:xfrm>
              <a:off x="6829425" y="253206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3" name="Freeform 287"/>
            <p:cNvSpPr>
              <a:spLocks/>
            </p:cNvSpPr>
            <p:nvPr/>
          </p:nvSpPr>
          <p:spPr bwMode="auto">
            <a:xfrm>
              <a:off x="6829425" y="27511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4" name="Freeform 288"/>
            <p:cNvSpPr>
              <a:spLocks/>
            </p:cNvSpPr>
            <p:nvPr/>
          </p:nvSpPr>
          <p:spPr bwMode="auto">
            <a:xfrm>
              <a:off x="6829425" y="27511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5" name="Freeform 289"/>
            <p:cNvSpPr>
              <a:spLocks/>
            </p:cNvSpPr>
            <p:nvPr/>
          </p:nvSpPr>
          <p:spPr bwMode="auto">
            <a:xfrm>
              <a:off x="6810375" y="3732213"/>
              <a:ext cx="171450" cy="246062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002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6" name="Freeform 290"/>
            <p:cNvSpPr>
              <a:spLocks/>
            </p:cNvSpPr>
            <p:nvPr/>
          </p:nvSpPr>
          <p:spPr bwMode="auto">
            <a:xfrm>
              <a:off x="6810375" y="3732213"/>
              <a:ext cx="171450" cy="246062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7" name="Oval 291"/>
            <p:cNvSpPr>
              <a:spLocks noChangeArrowheads="1"/>
            </p:cNvSpPr>
            <p:nvPr/>
          </p:nvSpPr>
          <p:spPr bwMode="auto">
            <a:xfrm>
              <a:off x="6867525" y="192405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8" name="Oval 292"/>
            <p:cNvSpPr>
              <a:spLocks noChangeArrowheads="1"/>
            </p:cNvSpPr>
            <p:nvPr/>
          </p:nvSpPr>
          <p:spPr bwMode="auto">
            <a:xfrm>
              <a:off x="6867525" y="192405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9" name="Freeform 293"/>
            <p:cNvSpPr>
              <a:spLocks/>
            </p:cNvSpPr>
            <p:nvPr/>
          </p:nvSpPr>
          <p:spPr bwMode="auto">
            <a:xfrm>
              <a:off x="6800850" y="1800225"/>
              <a:ext cx="171450" cy="255588"/>
            </a:xfrm>
            <a:custGeom>
              <a:avLst/>
              <a:gdLst>
                <a:gd name="T0" fmla="*/ 0 w 108"/>
                <a:gd name="T1" fmla="*/ 2147483647 h 161"/>
                <a:gd name="T2" fmla="*/ 2147483647 w 108"/>
                <a:gd name="T3" fmla="*/ 2147483647 h 161"/>
                <a:gd name="T4" fmla="*/ 2147483647 w 108"/>
                <a:gd name="T5" fmla="*/ 0 h 161"/>
                <a:gd name="T6" fmla="*/ 0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0" y="161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0" name="Freeform 294"/>
            <p:cNvSpPr>
              <a:spLocks/>
            </p:cNvSpPr>
            <p:nvPr/>
          </p:nvSpPr>
          <p:spPr bwMode="auto">
            <a:xfrm>
              <a:off x="6800850" y="1800225"/>
              <a:ext cx="171450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1" name="Freeform 295"/>
            <p:cNvSpPr>
              <a:spLocks/>
            </p:cNvSpPr>
            <p:nvPr/>
          </p:nvSpPr>
          <p:spPr bwMode="auto">
            <a:xfrm>
              <a:off x="6781800" y="29987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2" name="Freeform 296"/>
            <p:cNvSpPr>
              <a:spLocks/>
            </p:cNvSpPr>
            <p:nvPr/>
          </p:nvSpPr>
          <p:spPr bwMode="auto">
            <a:xfrm>
              <a:off x="6781800" y="29987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3" name="Freeform 297"/>
            <p:cNvSpPr>
              <a:spLocks/>
            </p:cNvSpPr>
            <p:nvPr/>
          </p:nvSpPr>
          <p:spPr bwMode="auto">
            <a:xfrm>
              <a:off x="6781800" y="27797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4" name="Freeform 298"/>
            <p:cNvSpPr>
              <a:spLocks/>
            </p:cNvSpPr>
            <p:nvPr/>
          </p:nvSpPr>
          <p:spPr bwMode="auto">
            <a:xfrm>
              <a:off x="6781800" y="27797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5" name="Freeform 299"/>
            <p:cNvSpPr>
              <a:spLocks/>
            </p:cNvSpPr>
            <p:nvPr/>
          </p:nvSpPr>
          <p:spPr bwMode="auto">
            <a:xfrm>
              <a:off x="6762750" y="3760788"/>
              <a:ext cx="171450" cy="255587"/>
            </a:xfrm>
            <a:custGeom>
              <a:avLst/>
              <a:gdLst>
                <a:gd name="T0" fmla="*/ 0 w 108"/>
                <a:gd name="T1" fmla="*/ 2147483647 h 161"/>
                <a:gd name="T2" fmla="*/ 2147483647 w 108"/>
                <a:gd name="T3" fmla="*/ 2147483647 h 161"/>
                <a:gd name="T4" fmla="*/ 2147483647 w 108"/>
                <a:gd name="T5" fmla="*/ 0 h 161"/>
                <a:gd name="T6" fmla="*/ 0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0" y="161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4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6" name="Freeform 300"/>
            <p:cNvSpPr>
              <a:spLocks/>
            </p:cNvSpPr>
            <p:nvPr/>
          </p:nvSpPr>
          <p:spPr bwMode="auto">
            <a:xfrm>
              <a:off x="6762750" y="3760788"/>
              <a:ext cx="171450" cy="255587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7" name="Freeform 301"/>
            <p:cNvSpPr>
              <a:spLocks/>
            </p:cNvSpPr>
            <p:nvPr/>
          </p:nvSpPr>
          <p:spPr bwMode="auto">
            <a:xfrm>
              <a:off x="6753225" y="22748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8" name="Freeform 302"/>
            <p:cNvSpPr>
              <a:spLocks/>
            </p:cNvSpPr>
            <p:nvPr/>
          </p:nvSpPr>
          <p:spPr bwMode="auto">
            <a:xfrm>
              <a:off x="6753225" y="22748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9" name="Oval 303"/>
            <p:cNvSpPr>
              <a:spLocks noChangeArrowheads="1"/>
            </p:cNvSpPr>
            <p:nvPr/>
          </p:nvSpPr>
          <p:spPr bwMode="auto">
            <a:xfrm>
              <a:off x="6886575" y="27987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0" name="Oval 304"/>
            <p:cNvSpPr>
              <a:spLocks noChangeArrowheads="1"/>
            </p:cNvSpPr>
            <p:nvPr/>
          </p:nvSpPr>
          <p:spPr bwMode="auto">
            <a:xfrm>
              <a:off x="6886575" y="27987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1" name="Oval 305"/>
            <p:cNvSpPr>
              <a:spLocks noChangeArrowheads="1"/>
            </p:cNvSpPr>
            <p:nvPr/>
          </p:nvSpPr>
          <p:spPr bwMode="auto">
            <a:xfrm>
              <a:off x="6877050" y="31226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2" name="Oval 306"/>
            <p:cNvSpPr>
              <a:spLocks noChangeArrowheads="1"/>
            </p:cNvSpPr>
            <p:nvPr/>
          </p:nvSpPr>
          <p:spPr bwMode="auto">
            <a:xfrm>
              <a:off x="6877050" y="31226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3" name="Freeform 307"/>
            <p:cNvSpPr>
              <a:spLocks/>
            </p:cNvSpPr>
            <p:nvPr/>
          </p:nvSpPr>
          <p:spPr bwMode="auto">
            <a:xfrm>
              <a:off x="6734175" y="303688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20F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4" name="Freeform 308"/>
            <p:cNvSpPr>
              <a:spLocks/>
            </p:cNvSpPr>
            <p:nvPr/>
          </p:nvSpPr>
          <p:spPr bwMode="auto">
            <a:xfrm>
              <a:off x="6734175" y="303688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5" name="Freeform 309"/>
            <p:cNvSpPr>
              <a:spLocks/>
            </p:cNvSpPr>
            <p:nvPr/>
          </p:nvSpPr>
          <p:spPr bwMode="auto">
            <a:xfrm>
              <a:off x="6734175" y="3255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6" name="Freeform 310"/>
            <p:cNvSpPr>
              <a:spLocks/>
            </p:cNvSpPr>
            <p:nvPr/>
          </p:nvSpPr>
          <p:spPr bwMode="auto">
            <a:xfrm>
              <a:off x="6734175" y="3255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7" name="Oval 311"/>
            <p:cNvSpPr>
              <a:spLocks noChangeArrowheads="1"/>
            </p:cNvSpPr>
            <p:nvPr/>
          </p:nvSpPr>
          <p:spPr bwMode="auto">
            <a:xfrm>
              <a:off x="6772275" y="26273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8" name="Freeform 312"/>
            <p:cNvSpPr>
              <a:spLocks/>
            </p:cNvSpPr>
            <p:nvPr/>
          </p:nvSpPr>
          <p:spPr bwMode="auto">
            <a:xfrm>
              <a:off x="6707188" y="2532063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9" name="Freeform 313"/>
            <p:cNvSpPr>
              <a:spLocks/>
            </p:cNvSpPr>
            <p:nvPr/>
          </p:nvSpPr>
          <p:spPr bwMode="auto">
            <a:xfrm>
              <a:off x="6707188" y="2532063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0" name="Freeform 314"/>
            <p:cNvSpPr>
              <a:spLocks/>
            </p:cNvSpPr>
            <p:nvPr/>
          </p:nvSpPr>
          <p:spPr bwMode="auto">
            <a:xfrm>
              <a:off x="6707188" y="2303463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1" name="Freeform 315"/>
            <p:cNvSpPr>
              <a:spLocks/>
            </p:cNvSpPr>
            <p:nvPr/>
          </p:nvSpPr>
          <p:spPr bwMode="auto">
            <a:xfrm>
              <a:off x="6707188" y="2303463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2" name="Oval 316"/>
            <p:cNvSpPr>
              <a:spLocks noChangeArrowheads="1"/>
            </p:cNvSpPr>
            <p:nvPr/>
          </p:nvSpPr>
          <p:spPr bwMode="auto">
            <a:xfrm>
              <a:off x="6829425" y="183832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3" name="Oval 317"/>
            <p:cNvSpPr>
              <a:spLocks noChangeArrowheads="1"/>
            </p:cNvSpPr>
            <p:nvPr/>
          </p:nvSpPr>
          <p:spPr bwMode="auto">
            <a:xfrm>
              <a:off x="6829425" y="183832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4" name="Freeform 318"/>
            <p:cNvSpPr>
              <a:spLocks/>
            </p:cNvSpPr>
            <p:nvPr/>
          </p:nvSpPr>
          <p:spPr bwMode="auto">
            <a:xfrm>
              <a:off x="6688138" y="3284538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5" name="Freeform 319"/>
            <p:cNvSpPr>
              <a:spLocks/>
            </p:cNvSpPr>
            <p:nvPr/>
          </p:nvSpPr>
          <p:spPr bwMode="auto">
            <a:xfrm>
              <a:off x="6688138" y="3284538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6" name="Freeform 320"/>
            <p:cNvSpPr>
              <a:spLocks/>
            </p:cNvSpPr>
            <p:nvPr/>
          </p:nvSpPr>
          <p:spPr bwMode="auto">
            <a:xfrm>
              <a:off x="6688138" y="3513138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7" name="Freeform 321"/>
            <p:cNvSpPr>
              <a:spLocks/>
            </p:cNvSpPr>
            <p:nvPr/>
          </p:nvSpPr>
          <p:spPr bwMode="auto">
            <a:xfrm>
              <a:off x="6688138" y="3513138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8" name="Freeform 322"/>
            <p:cNvSpPr>
              <a:spLocks/>
            </p:cNvSpPr>
            <p:nvPr/>
          </p:nvSpPr>
          <p:spPr bwMode="auto">
            <a:xfrm>
              <a:off x="6678613" y="1800225"/>
              <a:ext cx="169862" cy="255588"/>
            </a:xfrm>
            <a:custGeom>
              <a:avLst/>
              <a:gdLst>
                <a:gd name="T0" fmla="*/ 2147483647 w 107"/>
                <a:gd name="T1" fmla="*/ 2147483647 h 161"/>
                <a:gd name="T2" fmla="*/ 0 w 107"/>
                <a:gd name="T3" fmla="*/ 2147483647 h 161"/>
                <a:gd name="T4" fmla="*/ 2147483647 w 107"/>
                <a:gd name="T5" fmla="*/ 0 h 161"/>
                <a:gd name="T6" fmla="*/ 2147483647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77" y="161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1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9" name="Freeform 323"/>
            <p:cNvSpPr>
              <a:spLocks/>
            </p:cNvSpPr>
            <p:nvPr/>
          </p:nvSpPr>
          <p:spPr bwMode="auto">
            <a:xfrm>
              <a:off x="6678613" y="1800225"/>
              <a:ext cx="169862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0" name="Freeform 324"/>
            <p:cNvSpPr>
              <a:spLocks/>
            </p:cNvSpPr>
            <p:nvPr/>
          </p:nvSpPr>
          <p:spPr bwMode="auto">
            <a:xfrm>
              <a:off x="6659563" y="2779713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1" name="Freeform 325"/>
            <p:cNvSpPr>
              <a:spLocks/>
            </p:cNvSpPr>
            <p:nvPr/>
          </p:nvSpPr>
          <p:spPr bwMode="auto">
            <a:xfrm>
              <a:off x="6659563" y="2779713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2" name="Freeform 326"/>
            <p:cNvSpPr>
              <a:spLocks/>
            </p:cNvSpPr>
            <p:nvPr/>
          </p:nvSpPr>
          <p:spPr bwMode="auto">
            <a:xfrm>
              <a:off x="6659563" y="2560638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3" name="Freeform 327"/>
            <p:cNvSpPr>
              <a:spLocks/>
            </p:cNvSpPr>
            <p:nvPr/>
          </p:nvSpPr>
          <p:spPr bwMode="auto">
            <a:xfrm>
              <a:off x="6659563" y="2560638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4" name="Oval 328"/>
            <p:cNvSpPr>
              <a:spLocks noChangeArrowheads="1"/>
            </p:cNvSpPr>
            <p:nvPr/>
          </p:nvSpPr>
          <p:spPr bwMode="auto">
            <a:xfrm>
              <a:off x="6781800" y="19891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5" name="Oval 329"/>
            <p:cNvSpPr>
              <a:spLocks noChangeArrowheads="1"/>
            </p:cNvSpPr>
            <p:nvPr/>
          </p:nvSpPr>
          <p:spPr bwMode="auto">
            <a:xfrm>
              <a:off x="6781800" y="19891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6" name="Freeform 330"/>
            <p:cNvSpPr>
              <a:spLocks/>
            </p:cNvSpPr>
            <p:nvPr/>
          </p:nvSpPr>
          <p:spPr bwMode="auto">
            <a:xfrm>
              <a:off x="6640513" y="3760788"/>
              <a:ext cx="169862" cy="255587"/>
            </a:xfrm>
            <a:custGeom>
              <a:avLst/>
              <a:gdLst>
                <a:gd name="T0" fmla="*/ 2147483647 w 107"/>
                <a:gd name="T1" fmla="*/ 2147483647 h 161"/>
                <a:gd name="T2" fmla="*/ 0 w 107"/>
                <a:gd name="T3" fmla="*/ 2147483647 h 161"/>
                <a:gd name="T4" fmla="*/ 2147483647 w 107"/>
                <a:gd name="T5" fmla="*/ 0 h 161"/>
                <a:gd name="T6" fmla="*/ 2147483647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77" y="161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1"/>
                  </a:lnTo>
                  <a:close/>
                </a:path>
              </a:pathLst>
            </a:custGeom>
            <a:solidFill>
              <a:srgbClr val="004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7" name="Freeform 331"/>
            <p:cNvSpPr>
              <a:spLocks/>
            </p:cNvSpPr>
            <p:nvPr/>
          </p:nvSpPr>
          <p:spPr bwMode="auto">
            <a:xfrm>
              <a:off x="6640513" y="3760788"/>
              <a:ext cx="169862" cy="255587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8" name="Oval 332"/>
            <p:cNvSpPr>
              <a:spLocks noChangeArrowheads="1"/>
            </p:cNvSpPr>
            <p:nvPr/>
          </p:nvSpPr>
          <p:spPr bwMode="auto">
            <a:xfrm>
              <a:off x="6678613" y="364648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9" name="Oval 333"/>
            <p:cNvSpPr>
              <a:spLocks noChangeArrowheads="1"/>
            </p:cNvSpPr>
            <p:nvPr/>
          </p:nvSpPr>
          <p:spPr bwMode="auto">
            <a:xfrm>
              <a:off x="6678613" y="364648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0" name="Freeform 334"/>
            <p:cNvSpPr>
              <a:spLocks/>
            </p:cNvSpPr>
            <p:nvPr/>
          </p:nvSpPr>
          <p:spPr bwMode="auto">
            <a:xfrm>
              <a:off x="6640513" y="354171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1" name="Freeform 335"/>
            <p:cNvSpPr>
              <a:spLocks/>
            </p:cNvSpPr>
            <p:nvPr/>
          </p:nvSpPr>
          <p:spPr bwMode="auto">
            <a:xfrm>
              <a:off x="6640513" y="354171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2" name="Freeform 336"/>
            <p:cNvSpPr>
              <a:spLocks/>
            </p:cNvSpPr>
            <p:nvPr/>
          </p:nvSpPr>
          <p:spPr bwMode="auto">
            <a:xfrm>
              <a:off x="6630988" y="1828800"/>
              <a:ext cx="169862" cy="255588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43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3" name="Freeform 337"/>
            <p:cNvSpPr>
              <a:spLocks/>
            </p:cNvSpPr>
            <p:nvPr/>
          </p:nvSpPr>
          <p:spPr bwMode="auto">
            <a:xfrm>
              <a:off x="6630988" y="1828800"/>
              <a:ext cx="169862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4" name="Oval 338"/>
            <p:cNvSpPr>
              <a:spLocks noChangeArrowheads="1"/>
            </p:cNvSpPr>
            <p:nvPr/>
          </p:nvSpPr>
          <p:spPr bwMode="auto">
            <a:xfrm>
              <a:off x="6602413" y="186690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5" name="Oval 339"/>
            <p:cNvSpPr>
              <a:spLocks noChangeArrowheads="1"/>
            </p:cNvSpPr>
            <p:nvPr/>
          </p:nvSpPr>
          <p:spPr bwMode="auto">
            <a:xfrm>
              <a:off x="6602413" y="186690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6" name="Freeform 340"/>
            <p:cNvSpPr>
              <a:spLocks/>
            </p:cNvSpPr>
            <p:nvPr/>
          </p:nvSpPr>
          <p:spPr bwMode="auto">
            <a:xfrm>
              <a:off x="6507163" y="1828800"/>
              <a:ext cx="171450" cy="255588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7" name="Freeform 341"/>
            <p:cNvSpPr>
              <a:spLocks/>
            </p:cNvSpPr>
            <p:nvPr/>
          </p:nvSpPr>
          <p:spPr bwMode="auto">
            <a:xfrm>
              <a:off x="6507163" y="1828800"/>
              <a:ext cx="171450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8" name="Freeform 342"/>
            <p:cNvSpPr>
              <a:spLocks/>
            </p:cNvSpPr>
            <p:nvPr/>
          </p:nvSpPr>
          <p:spPr bwMode="auto">
            <a:xfrm>
              <a:off x="6630988" y="2055813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9" name="Freeform 343"/>
            <p:cNvSpPr>
              <a:spLocks/>
            </p:cNvSpPr>
            <p:nvPr/>
          </p:nvSpPr>
          <p:spPr bwMode="auto">
            <a:xfrm>
              <a:off x="6630988" y="2055813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0" name="Freeform 344"/>
            <p:cNvSpPr>
              <a:spLocks/>
            </p:cNvSpPr>
            <p:nvPr/>
          </p:nvSpPr>
          <p:spPr bwMode="auto">
            <a:xfrm>
              <a:off x="6611938" y="2808288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80F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1" name="Freeform 345"/>
            <p:cNvSpPr>
              <a:spLocks/>
            </p:cNvSpPr>
            <p:nvPr/>
          </p:nvSpPr>
          <p:spPr bwMode="auto">
            <a:xfrm>
              <a:off x="6611938" y="2808288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2" name="Freeform 346"/>
            <p:cNvSpPr>
              <a:spLocks/>
            </p:cNvSpPr>
            <p:nvPr/>
          </p:nvSpPr>
          <p:spPr bwMode="auto">
            <a:xfrm>
              <a:off x="6611938" y="3036888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20F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3" name="Freeform 347"/>
            <p:cNvSpPr>
              <a:spLocks/>
            </p:cNvSpPr>
            <p:nvPr/>
          </p:nvSpPr>
          <p:spPr bwMode="auto">
            <a:xfrm>
              <a:off x="6611938" y="3036888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4" name="Freeform 348"/>
            <p:cNvSpPr>
              <a:spLocks/>
            </p:cNvSpPr>
            <p:nvPr/>
          </p:nvSpPr>
          <p:spPr bwMode="auto">
            <a:xfrm>
              <a:off x="6592888" y="3789363"/>
              <a:ext cx="169862" cy="255587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43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5" name="Freeform 349"/>
            <p:cNvSpPr>
              <a:spLocks/>
            </p:cNvSpPr>
            <p:nvPr/>
          </p:nvSpPr>
          <p:spPr bwMode="auto">
            <a:xfrm>
              <a:off x="6592888" y="3789363"/>
              <a:ext cx="169862" cy="255587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6" name="Freeform 350"/>
            <p:cNvSpPr>
              <a:spLocks/>
            </p:cNvSpPr>
            <p:nvPr/>
          </p:nvSpPr>
          <p:spPr bwMode="auto">
            <a:xfrm>
              <a:off x="6459538" y="1866900"/>
              <a:ext cx="171450" cy="246063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7" name="Freeform 351"/>
            <p:cNvSpPr>
              <a:spLocks/>
            </p:cNvSpPr>
            <p:nvPr/>
          </p:nvSpPr>
          <p:spPr bwMode="auto">
            <a:xfrm>
              <a:off x="6459538" y="1866900"/>
              <a:ext cx="171450" cy="246063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8" name="Freeform 352"/>
            <p:cNvSpPr>
              <a:spLocks/>
            </p:cNvSpPr>
            <p:nvPr/>
          </p:nvSpPr>
          <p:spPr bwMode="auto">
            <a:xfrm>
              <a:off x="6583363" y="2084388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9" name="Freeform 353"/>
            <p:cNvSpPr>
              <a:spLocks/>
            </p:cNvSpPr>
            <p:nvPr/>
          </p:nvSpPr>
          <p:spPr bwMode="auto">
            <a:xfrm>
              <a:off x="6583363" y="2084388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0" name="Freeform 354"/>
            <p:cNvSpPr>
              <a:spLocks/>
            </p:cNvSpPr>
            <p:nvPr/>
          </p:nvSpPr>
          <p:spPr bwMode="auto">
            <a:xfrm>
              <a:off x="6583363" y="2303463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1" name="Freeform 355"/>
            <p:cNvSpPr>
              <a:spLocks/>
            </p:cNvSpPr>
            <p:nvPr/>
          </p:nvSpPr>
          <p:spPr bwMode="auto">
            <a:xfrm>
              <a:off x="6583363" y="2303463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2" name="Freeform 356"/>
            <p:cNvSpPr>
              <a:spLocks/>
            </p:cNvSpPr>
            <p:nvPr/>
          </p:nvSpPr>
          <p:spPr bwMode="auto">
            <a:xfrm>
              <a:off x="6564313" y="306546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40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3" name="Freeform 357"/>
            <p:cNvSpPr>
              <a:spLocks/>
            </p:cNvSpPr>
            <p:nvPr/>
          </p:nvSpPr>
          <p:spPr bwMode="auto">
            <a:xfrm>
              <a:off x="6564313" y="306546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4" name="Freeform 358"/>
            <p:cNvSpPr>
              <a:spLocks/>
            </p:cNvSpPr>
            <p:nvPr/>
          </p:nvSpPr>
          <p:spPr bwMode="auto">
            <a:xfrm>
              <a:off x="6564313" y="3284538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5" name="Freeform 359"/>
            <p:cNvSpPr>
              <a:spLocks/>
            </p:cNvSpPr>
            <p:nvPr/>
          </p:nvSpPr>
          <p:spPr bwMode="auto">
            <a:xfrm>
              <a:off x="6564313" y="3284538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6" name="Oval 360"/>
            <p:cNvSpPr>
              <a:spLocks noChangeArrowheads="1"/>
            </p:cNvSpPr>
            <p:nvPr/>
          </p:nvSpPr>
          <p:spPr bwMode="auto">
            <a:xfrm>
              <a:off x="6669088" y="347503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7" name="Oval 361"/>
            <p:cNvSpPr>
              <a:spLocks noChangeArrowheads="1"/>
            </p:cNvSpPr>
            <p:nvPr/>
          </p:nvSpPr>
          <p:spPr bwMode="auto">
            <a:xfrm>
              <a:off x="6669088" y="347503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8" name="Freeform 362"/>
            <p:cNvSpPr>
              <a:spLocks/>
            </p:cNvSpPr>
            <p:nvPr/>
          </p:nvSpPr>
          <p:spPr bwMode="auto">
            <a:xfrm>
              <a:off x="6535738" y="2332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9" name="Freeform 363"/>
            <p:cNvSpPr>
              <a:spLocks/>
            </p:cNvSpPr>
            <p:nvPr/>
          </p:nvSpPr>
          <p:spPr bwMode="auto">
            <a:xfrm>
              <a:off x="6535738" y="2332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0" name="Oval 364"/>
            <p:cNvSpPr>
              <a:spLocks noChangeArrowheads="1"/>
            </p:cNvSpPr>
            <p:nvPr/>
          </p:nvSpPr>
          <p:spPr bwMode="auto">
            <a:xfrm>
              <a:off x="6621463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1" name="Freeform 365"/>
            <p:cNvSpPr>
              <a:spLocks/>
            </p:cNvSpPr>
            <p:nvPr/>
          </p:nvSpPr>
          <p:spPr bwMode="auto">
            <a:xfrm>
              <a:off x="6535738" y="25606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2" name="Freeform 366"/>
            <p:cNvSpPr>
              <a:spLocks/>
            </p:cNvSpPr>
            <p:nvPr/>
          </p:nvSpPr>
          <p:spPr bwMode="auto">
            <a:xfrm>
              <a:off x="6535738" y="25606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3" name="Oval 367"/>
            <p:cNvSpPr>
              <a:spLocks noChangeArrowheads="1"/>
            </p:cNvSpPr>
            <p:nvPr/>
          </p:nvSpPr>
          <p:spPr bwMode="auto">
            <a:xfrm>
              <a:off x="6669088" y="1857375"/>
              <a:ext cx="84137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4" name="Oval 368"/>
            <p:cNvSpPr>
              <a:spLocks noChangeArrowheads="1"/>
            </p:cNvSpPr>
            <p:nvPr/>
          </p:nvSpPr>
          <p:spPr bwMode="auto">
            <a:xfrm>
              <a:off x="6669088" y="1857375"/>
              <a:ext cx="84137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5" name="Freeform 369"/>
            <p:cNvSpPr>
              <a:spLocks/>
            </p:cNvSpPr>
            <p:nvPr/>
          </p:nvSpPr>
          <p:spPr bwMode="auto">
            <a:xfrm>
              <a:off x="6516688" y="35417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6" name="Freeform 370"/>
            <p:cNvSpPr>
              <a:spLocks/>
            </p:cNvSpPr>
            <p:nvPr/>
          </p:nvSpPr>
          <p:spPr bwMode="auto">
            <a:xfrm>
              <a:off x="6516688" y="35417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7" name="Freeform 371"/>
            <p:cNvSpPr>
              <a:spLocks/>
            </p:cNvSpPr>
            <p:nvPr/>
          </p:nvSpPr>
          <p:spPr bwMode="auto">
            <a:xfrm>
              <a:off x="6516688" y="33131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8" name="Freeform 372"/>
            <p:cNvSpPr>
              <a:spLocks/>
            </p:cNvSpPr>
            <p:nvPr/>
          </p:nvSpPr>
          <p:spPr bwMode="auto">
            <a:xfrm>
              <a:off x="6516688" y="33131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9" name="Freeform 373"/>
            <p:cNvSpPr>
              <a:spLocks/>
            </p:cNvSpPr>
            <p:nvPr/>
          </p:nvSpPr>
          <p:spPr bwMode="auto">
            <a:xfrm>
              <a:off x="6488113" y="25892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0" name="Freeform 374"/>
            <p:cNvSpPr>
              <a:spLocks/>
            </p:cNvSpPr>
            <p:nvPr/>
          </p:nvSpPr>
          <p:spPr bwMode="auto">
            <a:xfrm>
              <a:off x="6488113" y="25892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1" name="Freeform 375"/>
            <p:cNvSpPr>
              <a:spLocks/>
            </p:cNvSpPr>
            <p:nvPr/>
          </p:nvSpPr>
          <p:spPr bwMode="auto">
            <a:xfrm>
              <a:off x="6364288" y="25892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2" name="Freeform 376"/>
            <p:cNvSpPr>
              <a:spLocks/>
            </p:cNvSpPr>
            <p:nvPr/>
          </p:nvSpPr>
          <p:spPr bwMode="auto">
            <a:xfrm>
              <a:off x="6364288" y="25892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3" name="Freeform 377"/>
            <p:cNvSpPr>
              <a:spLocks/>
            </p:cNvSpPr>
            <p:nvPr/>
          </p:nvSpPr>
          <p:spPr bwMode="auto">
            <a:xfrm>
              <a:off x="6488113" y="2808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80F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4" name="Freeform 378"/>
            <p:cNvSpPr>
              <a:spLocks/>
            </p:cNvSpPr>
            <p:nvPr/>
          </p:nvSpPr>
          <p:spPr bwMode="auto">
            <a:xfrm>
              <a:off x="6488113" y="2808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5" name="Freeform 379"/>
            <p:cNvSpPr>
              <a:spLocks/>
            </p:cNvSpPr>
            <p:nvPr/>
          </p:nvSpPr>
          <p:spPr bwMode="auto">
            <a:xfrm>
              <a:off x="6469063" y="35702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6" name="Freeform 380"/>
            <p:cNvSpPr>
              <a:spLocks/>
            </p:cNvSpPr>
            <p:nvPr/>
          </p:nvSpPr>
          <p:spPr bwMode="auto">
            <a:xfrm>
              <a:off x="6469063" y="35702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7" name="Freeform 381"/>
            <p:cNvSpPr>
              <a:spLocks/>
            </p:cNvSpPr>
            <p:nvPr/>
          </p:nvSpPr>
          <p:spPr bwMode="auto">
            <a:xfrm>
              <a:off x="6469063" y="3789363"/>
              <a:ext cx="171450" cy="255587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0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8" name="Freeform 382"/>
            <p:cNvSpPr>
              <a:spLocks/>
            </p:cNvSpPr>
            <p:nvPr/>
          </p:nvSpPr>
          <p:spPr bwMode="auto">
            <a:xfrm>
              <a:off x="6469063" y="3789363"/>
              <a:ext cx="171450" cy="255587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9" name="Freeform 383"/>
            <p:cNvSpPr>
              <a:spLocks/>
            </p:cNvSpPr>
            <p:nvPr/>
          </p:nvSpPr>
          <p:spPr bwMode="auto">
            <a:xfrm>
              <a:off x="6459538" y="2084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0" name="Freeform 384"/>
            <p:cNvSpPr>
              <a:spLocks/>
            </p:cNvSpPr>
            <p:nvPr/>
          </p:nvSpPr>
          <p:spPr bwMode="auto">
            <a:xfrm>
              <a:off x="6459538" y="2084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1" name="Freeform 385"/>
            <p:cNvSpPr>
              <a:spLocks/>
            </p:cNvSpPr>
            <p:nvPr/>
          </p:nvSpPr>
          <p:spPr bwMode="auto">
            <a:xfrm>
              <a:off x="6440488" y="306546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40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2" name="Freeform 386"/>
            <p:cNvSpPr>
              <a:spLocks/>
            </p:cNvSpPr>
            <p:nvPr/>
          </p:nvSpPr>
          <p:spPr bwMode="auto">
            <a:xfrm>
              <a:off x="6440488" y="306546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3" name="Freeform 387"/>
            <p:cNvSpPr>
              <a:spLocks/>
            </p:cNvSpPr>
            <p:nvPr/>
          </p:nvSpPr>
          <p:spPr bwMode="auto">
            <a:xfrm>
              <a:off x="6316663" y="26177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4" name="Freeform 388"/>
            <p:cNvSpPr>
              <a:spLocks/>
            </p:cNvSpPr>
            <p:nvPr/>
          </p:nvSpPr>
          <p:spPr bwMode="auto">
            <a:xfrm>
              <a:off x="6316663" y="26177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5" name="Freeform 389"/>
            <p:cNvSpPr>
              <a:spLocks/>
            </p:cNvSpPr>
            <p:nvPr/>
          </p:nvSpPr>
          <p:spPr bwMode="auto">
            <a:xfrm>
              <a:off x="6440488" y="284638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6" name="Freeform 390"/>
            <p:cNvSpPr>
              <a:spLocks/>
            </p:cNvSpPr>
            <p:nvPr/>
          </p:nvSpPr>
          <p:spPr bwMode="auto">
            <a:xfrm>
              <a:off x="6440488" y="284638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7" name="Oval 391"/>
            <p:cNvSpPr>
              <a:spLocks noChangeArrowheads="1"/>
            </p:cNvSpPr>
            <p:nvPr/>
          </p:nvSpPr>
          <p:spPr bwMode="auto">
            <a:xfrm>
              <a:off x="6554788" y="35988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8" name="Oval 392"/>
            <p:cNvSpPr>
              <a:spLocks noChangeArrowheads="1"/>
            </p:cNvSpPr>
            <p:nvPr/>
          </p:nvSpPr>
          <p:spPr bwMode="auto">
            <a:xfrm>
              <a:off x="6554788" y="35988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9" name="Oval 393"/>
            <p:cNvSpPr>
              <a:spLocks noChangeArrowheads="1"/>
            </p:cNvSpPr>
            <p:nvPr/>
          </p:nvSpPr>
          <p:spPr bwMode="auto">
            <a:xfrm>
              <a:off x="6545263" y="238918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0" name="Freeform 394"/>
            <p:cNvSpPr>
              <a:spLocks/>
            </p:cNvSpPr>
            <p:nvPr/>
          </p:nvSpPr>
          <p:spPr bwMode="auto">
            <a:xfrm>
              <a:off x="6411913" y="2332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1" name="Freeform 395"/>
            <p:cNvSpPr>
              <a:spLocks/>
            </p:cNvSpPr>
            <p:nvPr/>
          </p:nvSpPr>
          <p:spPr bwMode="auto">
            <a:xfrm>
              <a:off x="6411913" y="2332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2" name="Freeform 396"/>
            <p:cNvSpPr>
              <a:spLocks/>
            </p:cNvSpPr>
            <p:nvPr/>
          </p:nvSpPr>
          <p:spPr bwMode="auto">
            <a:xfrm>
              <a:off x="6411913" y="211296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3" name="Freeform 397"/>
            <p:cNvSpPr>
              <a:spLocks/>
            </p:cNvSpPr>
            <p:nvPr/>
          </p:nvSpPr>
          <p:spPr bwMode="auto">
            <a:xfrm>
              <a:off x="6411913" y="211296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4" name="Freeform 398"/>
            <p:cNvSpPr>
              <a:spLocks/>
            </p:cNvSpPr>
            <p:nvPr/>
          </p:nvSpPr>
          <p:spPr bwMode="auto">
            <a:xfrm>
              <a:off x="6392863" y="3094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5" name="Freeform 399"/>
            <p:cNvSpPr>
              <a:spLocks/>
            </p:cNvSpPr>
            <p:nvPr/>
          </p:nvSpPr>
          <p:spPr bwMode="auto">
            <a:xfrm>
              <a:off x="6392863" y="3094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6" name="Freeform 400"/>
            <p:cNvSpPr>
              <a:spLocks/>
            </p:cNvSpPr>
            <p:nvPr/>
          </p:nvSpPr>
          <p:spPr bwMode="auto">
            <a:xfrm>
              <a:off x="6392863" y="33131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7" name="Freeform 401"/>
            <p:cNvSpPr>
              <a:spLocks/>
            </p:cNvSpPr>
            <p:nvPr/>
          </p:nvSpPr>
          <p:spPr bwMode="auto">
            <a:xfrm>
              <a:off x="6392863" y="33131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8" name="Oval 402"/>
            <p:cNvSpPr>
              <a:spLocks noChangeArrowheads="1"/>
            </p:cNvSpPr>
            <p:nvPr/>
          </p:nvSpPr>
          <p:spPr bwMode="auto">
            <a:xfrm>
              <a:off x="6516688" y="188595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9" name="Oval 403"/>
            <p:cNvSpPr>
              <a:spLocks noChangeArrowheads="1"/>
            </p:cNvSpPr>
            <p:nvPr/>
          </p:nvSpPr>
          <p:spPr bwMode="auto">
            <a:xfrm>
              <a:off x="6516688" y="188595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0" name="Freeform 404"/>
            <p:cNvSpPr>
              <a:spLocks/>
            </p:cNvSpPr>
            <p:nvPr/>
          </p:nvSpPr>
          <p:spPr bwMode="auto">
            <a:xfrm>
              <a:off x="6364288" y="237013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1" name="Freeform 405"/>
            <p:cNvSpPr>
              <a:spLocks/>
            </p:cNvSpPr>
            <p:nvPr/>
          </p:nvSpPr>
          <p:spPr bwMode="auto">
            <a:xfrm>
              <a:off x="6364288" y="237013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2" name="Freeform 406"/>
            <p:cNvSpPr>
              <a:spLocks/>
            </p:cNvSpPr>
            <p:nvPr/>
          </p:nvSpPr>
          <p:spPr bwMode="auto">
            <a:xfrm>
              <a:off x="6345238" y="33512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3" name="Freeform 407"/>
            <p:cNvSpPr>
              <a:spLocks/>
            </p:cNvSpPr>
            <p:nvPr/>
          </p:nvSpPr>
          <p:spPr bwMode="auto">
            <a:xfrm>
              <a:off x="6345238" y="33512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4" name="Freeform 408"/>
            <p:cNvSpPr>
              <a:spLocks/>
            </p:cNvSpPr>
            <p:nvPr/>
          </p:nvSpPr>
          <p:spPr bwMode="auto">
            <a:xfrm>
              <a:off x="6345238" y="3570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5" name="Freeform 409"/>
            <p:cNvSpPr>
              <a:spLocks/>
            </p:cNvSpPr>
            <p:nvPr/>
          </p:nvSpPr>
          <p:spPr bwMode="auto">
            <a:xfrm>
              <a:off x="6345238" y="3570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6" name="Freeform 410"/>
            <p:cNvSpPr>
              <a:spLocks/>
            </p:cNvSpPr>
            <p:nvPr/>
          </p:nvSpPr>
          <p:spPr bwMode="auto">
            <a:xfrm>
              <a:off x="6335713" y="1866900"/>
              <a:ext cx="171450" cy="246063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7" name="Freeform 411"/>
            <p:cNvSpPr>
              <a:spLocks/>
            </p:cNvSpPr>
            <p:nvPr/>
          </p:nvSpPr>
          <p:spPr bwMode="auto">
            <a:xfrm>
              <a:off x="6335713" y="1866900"/>
              <a:ext cx="171450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8" name="Freeform 412"/>
            <p:cNvSpPr>
              <a:spLocks/>
            </p:cNvSpPr>
            <p:nvPr/>
          </p:nvSpPr>
          <p:spPr bwMode="auto">
            <a:xfrm>
              <a:off x="6316663" y="2846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9" name="Freeform 413"/>
            <p:cNvSpPr>
              <a:spLocks/>
            </p:cNvSpPr>
            <p:nvPr/>
          </p:nvSpPr>
          <p:spPr bwMode="auto">
            <a:xfrm>
              <a:off x="6316663" y="2846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0" name="Oval 414"/>
            <p:cNvSpPr>
              <a:spLocks noChangeArrowheads="1"/>
            </p:cNvSpPr>
            <p:nvPr/>
          </p:nvSpPr>
          <p:spPr bwMode="auto">
            <a:xfrm>
              <a:off x="6440488" y="155257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1" name="Oval 415"/>
            <p:cNvSpPr>
              <a:spLocks noChangeArrowheads="1"/>
            </p:cNvSpPr>
            <p:nvPr/>
          </p:nvSpPr>
          <p:spPr bwMode="auto">
            <a:xfrm>
              <a:off x="6440488" y="155257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2" name="Freeform 416"/>
            <p:cNvSpPr>
              <a:spLocks/>
            </p:cNvSpPr>
            <p:nvPr/>
          </p:nvSpPr>
          <p:spPr bwMode="auto">
            <a:xfrm>
              <a:off x="6288088" y="2112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3" name="Freeform 417"/>
            <p:cNvSpPr>
              <a:spLocks/>
            </p:cNvSpPr>
            <p:nvPr/>
          </p:nvSpPr>
          <p:spPr bwMode="auto">
            <a:xfrm>
              <a:off x="6288088" y="2112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4" name="Freeform 418"/>
            <p:cNvSpPr>
              <a:spLocks/>
            </p:cNvSpPr>
            <p:nvPr/>
          </p:nvSpPr>
          <p:spPr bwMode="auto">
            <a:xfrm>
              <a:off x="6288088" y="1895475"/>
              <a:ext cx="171450" cy="246063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5" name="Freeform 419"/>
            <p:cNvSpPr>
              <a:spLocks/>
            </p:cNvSpPr>
            <p:nvPr/>
          </p:nvSpPr>
          <p:spPr bwMode="auto">
            <a:xfrm>
              <a:off x="6288088" y="1895475"/>
              <a:ext cx="171450" cy="246063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6" name="Oval 420"/>
            <p:cNvSpPr>
              <a:spLocks noChangeArrowheads="1"/>
            </p:cNvSpPr>
            <p:nvPr/>
          </p:nvSpPr>
          <p:spPr bwMode="auto">
            <a:xfrm>
              <a:off x="6411913" y="33607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7" name="Oval 421"/>
            <p:cNvSpPr>
              <a:spLocks noChangeArrowheads="1"/>
            </p:cNvSpPr>
            <p:nvPr/>
          </p:nvSpPr>
          <p:spPr bwMode="auto">
            <a:xfrm>
              <a:off x="6411913" y="33607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8" name="Freeform 422"/>
            <p:cNvSpPr>
              <a:spLocks/>
            </p:cNvSpPr>
            <p:nvPr/>
          </p:nvSpPr>
          <p:spPr bwMode="auto">
            <a:xfrm>
              <a:off x="6269038" y="3094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9" name="Freeform 423"/>
            <p:cNvSpPr>
              <a:spLocks/>
            </p:cNvSpPr>
            <p:nvPr/>
          </p:nvSpPr>
          <p:spPr bwMode="auto">
            <a:xfrm>
              <a:off x="6269038" y="3094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0" name="Freeform 424"/>
            <p:cNvSpPr>
              <a:spLocks/>
            </p:cNvSpPr>
            <p:nvPr/>
          </p:nvSpPr>
          <p:spPr bwMode="auto">
            <a:xfrm>
              <a:off x="6269038" y="287496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1" name="Freeform 425"/>
            <p:cNvSpPr>
              <a:spLocks/>
            </p:cNvSpPr>
            <p:nvPr/>
          </p:nvSpPr>
          <p:spPr bwMode="auto">
            <a:xfrm>
              <a:off x="6269038" y="287496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2" name="Freeform 426"/>
            <p:cNvSpPr>
              <a:spLocks/>
            </p:cNvSpPr>
            <p:nvPr/>
          </p:nvSpPr>
          <p:spPr bwMode="auto">
            <a:xfrm>
              <a:off x="6240463" y="21415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3" name="Freeform 427"/>
            <p:cNvSpPr>
              <a:spLocks/>
            </p:cNvSpPr>
            <p:nvPr/>
          </p:nvSpPr>
          <p:spPr bwMode="auto">
            <a:xfrm>
              <a:off x="6240463" y="21415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4" name="Freeform 428"/>
            <p:cNvSpPr>
              <a:spLocks/>
            </p:cNvSpPr>
            <p:nvPr/>
          </p:nvSpPr>
          <p:spPr bwMode="auto">
            <a:xfrm>
              <a:off x="6240463" y="23701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5" name="Freeform 429"/>
            <p:cNvSpPr>
              <a:spLocks/>
            </p:cNvSpPr>
            <p:nvPr/>
          </p:nvSpPr>
          <p:spPr bwMode="auto">
            <a:xfrm>
              <a:off x="6240463" y="23701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6" name="Freeform 430"/>
            <p:cNvSpPr>
              <a:spLocks/>
            </p:cNvSpPr>
            <p:nvPr/>
          </p:nvSpPr>
          <p:spPr bwMode="auto">
            <a:xfrm>
              <a:off x="6223000" y="3122613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7" name="Freeform 431"/>
            <p:cNvSpPr>
              <a:spLocks/>
            </p:cNvSpPr>
            <p:nvPr/>
          </p:nvSpPr>
          <p:spPr bwMode="auto">
            <a:xfrm>
              <a:off x="6223000" y="3122613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8" name="Freeform 432"/>
            <p:cNvSpPr>
              <a:spLocks/>
            </p:cNvSpPr>
            <p:nvPr/>
          </p:nvSpPr>
          <p:spPr bwMode="auto">
            <a:xfrm>
              <a:off x="6223000" y="335121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9" name="Freeform 433"/>
            <p:cNvSpPr>
              <a:spLocks/>
            </p:cNvSpPr>
            <p:nvPr/>
          </p:nvSpPr>
          <p:spPr bwMode="auto">
            <a:xfrm>
              <a:off x="6223000" y="335121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0" name="Oval 434"/>
            <p:cNvSpPr>
              <a:spLocks noChangeArrowheads="1"/>
            </p:cNvSpPr>
            <p:nvPr/>
          </p:nvSpPr>
          <p:spPr bwMode="auto">
            <a:xfrm>
              <a:off x="6326188" y="33131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1" name="Oval 435"/>
            <p:cNvSpPr>
              <a:spLocks noChangeArrowheads="1"/>
            </p:cNvSpPr>
            <p:nvPr/>
          </p:nvSpPr>
          <p:spPr bwMode="auto">
            <a:xfrm>
              <a:off x="6326188" y="33131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2" name="Freeform 436"/>
            <p:cNvSpPr>
              <a:spLocks/>
            </p:cNvSpPr>
            <p:nvPr/>
          </p:nvSpPr>
          <p:spPr bwMode="auto">
            <a:xfrm>
              <a:off x="6194425" y="2398713"/>
              <a:ext cx="169863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29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3" name="Freeform 437"/>
            <p:cNvSpPr>
              <a:spLocks/>
            </p:cNvSpPr>
            <p:nvPr/>
          </p:nvSpPr>
          <p:spPr bwMode="auto">
            <a:xfrm>
              <a:off x="6194425" y="2398713"/>
              <a:ext cx="169863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4" name="Freeform 438"/>
            <p:cNvSpPr>
              <a:spLocks/>
            </p:cNvSpPr>
            <p:nvPr/>
          </p:nvSpPr>
          <p:spPr bwMode="auto">
            <a:xfrm>
              <a:off x="6194425" y="2617788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5" name="Freeform 439"/>
            <p:cNvSpPr>
              <a:spLocks/>
            </p:cNvSpPr>
            <p:nvPr/>
          </p:nvSpPr>
          <p:spPr bwMode="auto">
            <a:xfrm>
              <a:off x="6194425" y="2617788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6" name="Freeform 440"/>
            <p:cNvSpPr>
              <a:spLocks/>
            </p:cNvSpPr>
            <p:nvPr/>
          </p:nvSpPr>
          <p:spPr bwMode="auto">
            <a:xfrm>
              <a:off x="6165850" y="1895475"/>
              <a:ext cx="169863" cy="246063"/>
            </a:xfrm>
            <a:custGeom>
              <a:avLst/>
              <a:gdLst>
                <a:gd name="T0" fmla="*/ 2147483647 w 107"/>
                <a:gd name="T1" fmla="*/ 2147483647 h 155"/>
                <a:gd name="T2" fmla="*/ 0 w 107"/>
                <a:gd name="T3" fmla="*/ 2147483647 h 155"/>
                <a:gd name="T4" fmla="*/ 2147483647 w 107"/>
                <a:gd name="T5" fmla="*/ 0 h 155"/>
                <a:gd name="T6" fmla="*/ 2147483647 w 107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5"/>
                <a:gd name="T14" fmla="*/ 107 w 107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5">
                  <a:moveTo>
                    <a:pt x="77" y="155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5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7" name="Freeform 441"/>
            <p:cNvSpPr>
              <a:spLocks/>
            </p:cNvSpPr>
            <p:nvPr/>
          </p:nvSpPr>
          <p:spPr bwMode="auto">
            <a:xfrm>
              <a:off x="6165850" y="1895475"/>
              <a:ext cx="169863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8" name="Oval 442"/>
            <p:cNvSpPr>
              <a:spLocks noChangeArrowheads="1"/>
            </p:cNvSpPr>
            <p:nvPr/>
          </p:nvSpPr>
          <p:spPr bwMode="auto">
            <a:xfrm>
              <a:off x="6288088" y="18097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9" name="Oval 443"/>
            <p:cNvSpPr>
              <a:spLocks noChangeArrowheads="1"/>
            </p:cNvSpPr>
            <p:nvPr/>
          </p:nvSpPr>
          <p:spPr bwMode="auto">
            <a:xfrm>
              <a:off x="6288088" y="180975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0" name="Freeform 444"/>
            <p:cNvSpPr>
              <a:spLocks/>
            </p:cNvSpPr>
            <p:nvPr/>
          </p:nvSpPr>
          <p:spPr bwMode="auto">
            <a:xfrm>
              <a:off x="6146800" y="2646363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1" name="Freeform 445"/>
            <p:cNvSpPr>
              <a:spLocks/>
            </p:cNvSpPr>
            <p:nvPr/>
          </p:nvSpPr>
          <p:spPr bwMode="auto">
            <a:xfrm>
              <a:off x="6146800" y="2646363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2" name="Freeform 446"/>
            <p:cNvSpPr>
              <a:spLocks/>
            </p:cNvSpPr>
            <p:nvPr/>
          </p:nvSpPr>
          <p:spPr bwMode="auto">
            <a:xfrm>
              <a:off x="6146800" y="287496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3" name="Freeform 447"/>
            <p:cNvSpPr>
              <a:spLocks/>
            </p:cNvSpPr>
            <p:nvPr/>
          </p:nvSpPr>
          <p:spPr bwMode="auto">
            <a:xfrm>
              <a:off x="6146800" y="287496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4" name="Freeform 448"/>
            <p:cNvSpPr>
              <a:spLocks/>
            </p:cNvSpPr>
            <p:nvPr/>
          </p:nvSpPr>
          <p:spPr bwMode="auto">
            <a:xfrm>
              <a:off x="6118225" y="1924050"/>
              <a:ext cx="169863" cy="255588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1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5" name="Freeform 449"/>
            <p:cNvSpPr>
              <a:spLocks/>
            </p:cNvSpPr>
            <p:nvPr/>
          </p:nvSpPr>
          <p:spPr bwMode="auto">
            <a:xfrm>
              <a:off x="6118225" y="1924050"/>
              <a:ext cx="169863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6" name="Freeform 450"/>
            <p:cNvSpPr>
              <a:spLocks/>
            </p:cNvSpPr>
            <p:nvPr/>
          </p:nvSpPr>
          <p:spPr bwMode="auto">
            <a:xfrm>
              <a:off x="6118225" y="2141538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24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7" name="Freeform 451"/>
            <p:cNvSpPr>
              <a:spLocks/>
            </p:cNvSpPr>
            <p:nvPr/>
          </p:nvSpPr>
          <p:spPr bwMode="auto">
            <a:xfrm>
              <a:off x="6118225" y="2141538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8" name="Freeform 452"/>
            <p:cNvSpPr>
              <a:spLocks/>
            </p:cNvSpPr>
            <p:nvPr/>
          </p:nvSpPr>
          <p:spPr bwMode="auto">
            <a:xfrm>
              <a:off x="6099175" y="3122613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24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9" name="Freeform 453"/>
            <p:cNvSpPr>
              <a:spLocks/>
            </p:cNvSpPr>
            <p:nvPr/>
          </p:nvSpPr>
          <p:spPr bwMode="auto">
            <a:xfrm>
              <a:off x="6099175" y="3122613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0" name="Freeform 454"/>
            <p:cNvSpPr>
              <a:spLocks/>
            </p:cNvSpPr>
            <p:nvPr/>
          </p:nvSpPr>
          <p:spPr bwMode="auto">
            <a:xfrm>
              <a:off x="6099175" y="2903538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1" name="Freeform 455"/>
            <p:cNvSpPr>
              <a:spLocks/>
            </p:cNvSpPr>
            <p:nvPr/>
          </p:nvSpPr>
          <p:spPr bwMode="auto">
            <a:xfrm>
              <a:off x="6099175" y="2903538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2" name="Oval 456"/>
            <p:cNvSpPr>
              <a:spLocks noChangeArrowheads="1"/>
            </p:cNvSpPr>
            <p:nvPr/>
          </p:nvSpPr>
          <p:spPr bwMode="auto">
            <a:xfrm>
              <a:off x="6223000" y="3141663"/>
              <a:ext cx="84138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3" name="Oval 457"/>
            <p:cNvSpPr>
              <a:spLocks noChangeArrowheads="1"/>
            </p:cNvSpPr>
            <p:nvPr/>
          </p:nvSpPr>
          <p:spPr bwMode="auto">
            <a:xfrm>
              <a:off x="6223000" y="3141663"/>
              <a:ext cx="84138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4" name="Freeform 458"/>
            <p:cNvSpPr>
              <a:spLocks/>
            </p:cNvSpPr>
            <p:nvPr/>
          </p:nvSpPr>
          <p:spPr bwMode="auto">
            <a:xfrm>
              <a:off x="6070600" y="2179638"/>
              <a:ext cx="169863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5" name="Freeform 459"/>
            <p:cNvSpPr>
              <a:spLocks/>
            </p:cNvSpPr>
            <p:nvPr/>
          </p:nvSpPr>
          <p:spPr bwMode="auto">
            <a:xfrm>
              <a:off x="6070600" y="2179638"/>
              <a:ext cx="169863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6" name="Freeform 460"/>
            <p:cNvSpPr>
              <a:spLocks/>
            </p:cNvSpPr>
            <p:nvPr/>
          </p:nvSpPr>
          <p:spPr bwMode="auto">
            <a:xfrm>
              <a:off x="6070600" y="239871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8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7" name="Freeform 461"/>
            <p:cNvSpPr>
              <a:spLocks/>
            </p:cNvSpPr>
            <p:nvPr/>
          </p:nvSpPr>
          <p:spPr bwMode="auto">
            <a:xfrm>
              <a:off x="6070600" y="239871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8" name="Freeform 462"/>
            <p:cNvSpPr>
              <a:spLocks/>
            </p:cNvSpPr>
            <p:nvPr/>
          </p:nvSpPr>
          <p:spPr bwMode="auto">
            <a:xfrm>
              <a:off x="6022975" y="26463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9" name="Freeform 463"/>
            <p:cNvSpPr>
              <a:spLocks/>
            </p:cNvSpPr>
            <p:nvPr/>
          </p:nvSpPr>
          <p:spPr bwMode="auto">
            <a:xfrm>
              <a:off x="6022975" y="26463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0" name="Freeform 464"/>
            <p:cNvSpPr>
              <a:spLocks/>
            </p:cNvSpPr>
            <p:nvPr/>
          </p:nvSpPr>
          <p:spPr bwMode="auto">
            <a:xfrm>
              <a:off x="6022975" y="24272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1" name="Freeform 465"/>
            <p:cNvSpPr>
              <a:spLocks/>
            </p:cNvSpPr>
            <p:nvPr/>
          </p:nvSpPr>
          <p:spPr bwMode="auto">
            <a:xfrm>
              <a:off x="6022975" y="24272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2" name="Oval 466"/>
            <p:cNvSpPr>
              <a:spLocks noChangeArrowheads="1"/>
            </p:cNvSpPr>
            <p:nvPr/>
          </p:nvSpPr>
          <p:spPr bwMode="auto">
            <a:xfrm>
              <a:off x="6127750" y="20558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3" name="Oval 467"/>
            <p:cNvSpPr>
              <a:spLocks noChangeArrowheads="1"/>
            </p:cNvSpPr>
            <p:nvPr/>
          </p:nvSpPr>
          <p:spPr bwMode="auto">
            <a:xfrm>
              <a:off x="6127750" y="20558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4" name="Oval 468"/>
            <p:cNvSpPr>
              <a:spLocks noChangeArrowheads="1"/>
            </p:cNvSpPr>
            <p:nvPr/>
          </p:nvSpPr>
          <p:spPr bwMode="auto">
            <a:xfrm>
              <a:off x="6099175" y="197008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5" name="Oval 469"/>
            <p:cNvSpPr>
              <a:spLocks noChangeArrowheads="1"/>
            </p:cNvSpPr>
            <p:nvPr/>
          </p:nvSpPr>
          <p:spPr bwMode="auto">
            <a:xfrm>
              <a:off x="6099175" y="197008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6" name="Freeform 470"/>
            <p:cNvSpPr>
              <a:spLocks/>
            </p:cNvSpPr>
            <p:nvPr/>
          </p:nvSpPr>
          <p:spPr bwMode="auto">
            <a:xfrm>
              <a:off x="5994400" y="1924050"/>
              <a:ext cx="171450" cy="255588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17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FF1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7" name="Freeform 471"/>
            <p:cNvSpPr>
              <a:spLocks/>
            </p:cNvSpPr>
            <p:nvPr/>
          </p:nvSpPr>
          <p:spPr bwMode="auto">
            <a:xfrm>
              <a:off x="5994400" y="1924050"/>
              <a:ext cx="171450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8" name="Oval 472"/>
            <p:cNvSpPr>
              <a:spLocks noChangeArrowheads="1"/>
            </p:cNvSpPr>
            <p:nvPr/>
          </p:nvSpPr>
          <p:spPr bwMode="auto">
            <a:xfrm>
              <a:off x="6070600" y="28749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9" name="Oval 473"/>
            <p:cNvSpPr>
              <a:spLocks noChangeArrowheads="1"/>
            </p:cNvSpPr>
            <p:nvPr/>
          </p:nvSpPr>
          <p:spPr bwMode="auto">
            <a:xfrm>
              <a:off x="6070600" y="28749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0" name="Freeform 474"/>
            <p:cNvSpPr>
              <a:spLocks/>
            </p:cNvSpPr>
            <p:nvPr/>
          </p:nvSpPr>
          <p:spPr bwMode="auto">
            <a:xfrm>
              <a:off x="5965825" y="2684463"/>
              <a:ext cx="180975" cy="247650"/>
            </a:xfrm>
            <a:custGeom>
              <a:avLst/>
              <a:gdLst>
                <a:gd name="T0" fmla="*/ 0 w 114"/>
                <a:gd name="T1" fmla="*/ 2147483647 h 156"/>
                <a:gd name="T2" fmla="*/ 2147483647 w 114"/>
                <a:gd name="T3" fmla="*/ 2147483647 h 156"/>
                <a:gd name="T4" fmla="*/ 2147483647 w 114"/>
                <a:gd name="T5" fmla="*/ 0 h 156"/>
                <a:gd name="T6" fmla="*/ 0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0" y="156"/>
                  </a:moveTo>
                  <a:lnTo>
                    <a:pt x="114" y="138"/>
                  </a:lnTo>
                  <a:lnTo>
                    <a:pt x="36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1" name="Freeform 475"/>
            <p:cNvSpPr>
              <a:spLocks/>
            </p:cNvSpPr>
            <p:nvPr/>
          </p:nvSpPr>
          <p:spPr bwMode="auto">
            <a:xfrm>
              <a:off x="5965825" y="2684463"/>
              <a:ext cx="180975" cy="247650"/>
            </a:xfrm>
            <a:custGeom>
              <a:avLst/>
              <a:gdLst>
                <a:gd name="T0" fmla="*/ 0 w 19"/>
                <a:gd name="T1" fmla="*/ 2147483647 h 26"/>
                <a:gd name="T2" fmla="*/ 2147483647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lnTo>
                    <a:pt x="19" y="2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2" name="Freeform 476"/>
            <p:cNvSpPr>
              <a:spLocks/>
            </p:cNvSpPr>
            <p:nvPr/>
          </p:nvSpPr>
          <p:spPr bwMode="auto">
            <a:xfrm>
              <a:off x="5842000" y="2684463"/>
              <a:ext cx="180975" cy="247650"/>
            </a:xfrm>
            <a:custGeom>
              <a:avLst/>
              <a:gdLst>
                <a:gd name="T0" fmla="*/ 2147483647 w 114"/>
                <a:gd name="T1" fmla="*/ 2147483647 h 156"/>
                <a:gd name="T2" fmla="*/ 0 w 114"/>
                <a:gd name="T3" fmla="*/ 2147483647 h 156"/>
                <a:gd name="T4" fmla="*/ 2147483647 w 114"/>
                <a:gd name="T5" fmla="*/ 0 h 156"/>
                <a:gd name="T6" fmla="*/ 2147483647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78" y="156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3" name="Freeform 477"/>
            <p:cNvSpPr>
              <a:spLocks/>
            </p:cNvSpPr>
            <p:nvPr/>
          </p:nvSpPr>
          <p:spPr bwMode="auto">
            <a:xfrm>
              <a:off x="5842000" y="2684463"/>
              <a:ext cx="180975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3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4" name="Freeform 478"/>
            <p:cNvSpPr>
              <a:spLocks/>
            </p:cNvSpPr>
            <p:nvPr/>
          </p:nvSpPr>
          <p:spPr bwMode="auto">
            <a:xfrm>
              <a:off x="5965825" y="2903538"/>
              <a:ext cx="180975" cy="257175"/>
            </a:xfrm>
            <a:custGeom>
              <a:avLst/>
              <a:gdLst>
                <a:gd name="T0" fmla="*/ 2147483647 w 114"/>
                <a:gd name="T1" fmla="*/ 2147483647 h 162"/>
                <a:gd name="T2" fmla="*/ 0 w 114"/>
                <a:gd name="T3" fmla="*/ 2147483647 h 162"/>
                <a:gd name="T4" fmla="*/ 2147483647 w 114"/>
                <a:gd name="T5" fmla="*/ 0 h 162"/>
                <a:gd name="T6" fmla="*/ 2147483647 w 114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62"/>
                <a:gd name="T14" fmla="*/ 114 w 11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62">
                  <a:moveTo>
                    <a:pt x="84" y="162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84" y="162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5" name="Freeform 479"/>
            <p:cNvSpPr>
              <a:spLocks/>
            </p:cNvSpPr>
            <p:nvPr/>
          </p:nvSpPr>
          <p:spPr bwMode="auto">
            <a:xfrm>
              <a:off x="5965825" y="2903538"/>
              <a:ext cx="180975" cy="257175"/>
            </a:xfrm>
            <a:custGeom>
              <a:avLst/>
              <a:gdLst>
                <a:gd name="T0" fmla="*/ 2147483647 w 19"/>
                <a:gd name="T1" fmla="*/ 2147483647 h 27"/>
                <a:gd name="T2" fmla="*/ 0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14" y="27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6" name="Oval 480"/>
            <p:cNvSpPr>
              <a:spLocks noChangeArrowheads="1"/>
            </p:cNvSpPr>
            <p:nvPr/>
          </p:nvSpPr>
          <p:spPr bwMode="auto">
            <a:xfrm>
              <a:off x="6089650" y="20653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7" name="Oval 481"/>
            <p:cNvSpPr>
              <a:spLocks noChangeArrowheads="1"/>
            </p:cNvSpPr>
            <p:nvPr/>
          </p:nvSpPr>
          <p:spPr bwMode="auto">
            <a:xfrm>
              <a:off x="6089650" y="20653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8" name="Freeform 482"/>
            <p:cNvSpPr>
              <a:spLocks/>
            </p:cNvSpPr>
            <p:nvPr/>
          </p:nvSpPr>
          <p:spPr bwMode="auto">
            <a:xfrm>
              <a:off x="5946775" y="1951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9" name="Freeform 483"/>
            <p:cNvSpPr>
              <a:spLocks/>
            </p:cNvSpPr>
            <p:nvPr/>
          </p:nvSpPr>
          <p:spPr bwMode="auto">
            <a:xfrm>
              <a:off x="5946775" y="1951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0" name="Freeform 484"/>
            <p:cNvSpPr>
              <a:spLocks/>
            </p:cNvSpPr>
            <p:nvPr/>
          </p:nvSpPr>
          <p:spPr bwMode="auto">
            <a:xfrm>
              <a:off x="5946775" y="21796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1" name="Freeform 485"/>
            <p:cNvSpPr>
              <a:spLocks/>
            </p:cNvSpPr>
            <p:nvPr/>
          </p:nvSpPr>
          <p:spPr bwMode="auto">
            <a:xfrm>
              <a:off x="5946775" y="21796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2" name="Freeform 486"/>
            <p:cNvSpPr>
              <a:spLocks/>
            </p:cNvSpPr>
            <p:nvPr/>
          </p:nvSpPr>
          <p:spPr bwMode="auto">
            <a:xfrm>
              <a:off x="5899150" y="22082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3" name="Freeform 487"/>
            <p:cNvSpPr>
              <a:spLocks/>
            </p:cNvSpPr>
            <p:nvPr/>
          </p:nvSpPr>
          <p:spPr bwMode="auto">
            <a:xfrm>
              <a:off x="5899150" y="22082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4" name="Freeform 488"/>
            <p:cNvSpPr>
              <a:spLocks/>
            </p:cNvSpPr>
            <p:nvPr/>
          </p:nvSpPr>
          <p:spPr bwMode="auto">
            <a:xfrm>
              <a:off x="5899150" y="2427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5" name="Freeform 489"/>
            <p:cNvSpPr>
              <a:spLocks/>
            </p:cNvSpPr>
            <p:nvPr/>
          </p:nvSpPr>
          <p:spPr bwMode="auto">
            <a:xfrm>
              <a:off x="5899150" y="2427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6" name="Freeform 490"/>
            <p:cNvSpPr>
              <a:spLocks/>
            </p:cNvSpPr>
            <p:nvPr/>
          </p:nvSpPr>
          <p:spPr bwMode="auto">
            <a:xfrm>
              <a:off x="5842000" y="2455863"/>
              <a:ext cx="180975" cy="257175"/>
            </a:xfrm>
            <a:custGeom>
              <a:avLst/>
              <a:gdLst>
                <a:gd name="T0" fmla="*/ 0 w 114"/>
                <a:gd name="T1" fmla="*/ 2147483647 h 162"/>
                <a:gd name="T2" fmla="*/ 2147483647 w 114"/>
                <a:gd name="T3" fmla="*/ 2147483647 h 162"/>
                <a:gd name="T4" fmla="*/ 2147483647 w 114"/>
                <a:gd name="T5" fmla="*/ 0 h 162"/>
                <a:gd name="T6" fmla="*/ 0 w 114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62"/>
                <a:gd name="T14" fmla="*/ 114 w 11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62">
                  <a:moveTo>
                    <a:pt x="0" y="162"/>
                  </a:moveTo>
                  <a:lnTo>
                    <a:pt x="114" y="144"/>
                  </a:lnTo>
                  <a:lnTo>
                    <a:pt x="36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7" name="Freeform 491"/>
            <p:cNvSpPr>
              <a:spLocks/>
            </p:cNvSpPr>
            <p:nvPr/>
          </p:nvSpPr>
          <p:spPr bwMode="auto">
            <a:xfrm>
              <a:off x="5842000" y="2455863"/>
              <a:ext cx="180975" cy="257175"/>
            </a:xfrm>
            <a:custGeom>
              <a:avLst/>
              <a:gdLst>
                <a:gd name="T0" fmla="*/ 0 w 19"/>
                <a:gd name="T1" fmla="*/ 2147483647 h 27"/>
                <a:gd name="T2" fmla="*/ 2147483647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0" y="27"/>
                  </a:moveTo>
                  <a:lnTo>
                    <a:pt x="19" y="24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8" name="Oval 492"/>
            <p:cNvSpPr>
              <a:spLocks noChangeArrowheads="1"/>
            </p:cNvSpPr>
            <p:nvPr/>
          </p:nvSpPr>
          <p:spPr bwMode="auto">
            <a:xfrm>
              <a:off x="5956300" y="29511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9" name="Oval 493"/>
            <p:cNvSpPr>
              <a:spLocks noChangeArrowheads="1"/>
            </p:cNvSpPr>
            <p:nvPr/>
          </p:nvSpPr>
          <p:spPr bwMode="auto">
            <a:xfrm>
              <a:off x="5956300" y="29511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0" name="Freeform 494"/>
            <p:cNvSpPr>
              <a:spLocks/>
            </p:cNvSpPr>
            <p:nvPr/>
          </p:nvSpPr>
          <p:spPr bwMode="auto">
            <a:xfrm>
              <a:off x="5822950" y="1951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1" name="Freeform 495"/>
            <p:cNvSpPr>
              <a:spLocks/>
            </p:cNvSpPr>
            <p:nvPr/>
          </p:nvSpPr>
          <p:spPr bwMode="auto">
            <a:xfrm>
              <a:off x="5822950" y="1951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2" name="Oval 496"/>
            <p:cNvSpPr>
              <a:spLocks noChangeArrowheads="1"/>
            </p:cNvSpPr>
            <p:nvPr/>
          </p:nvSpPr>
          <p:spPr bwMode="auto">
            <a:xfrm>
              <a:off x="5937250" y="168592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3" name="Oval 497"/>
            <p:cNvSpPr>
              <a:spLocks noChangeArrowheads="1"/>
            </p:cNvSpPr>
            <p:nvPr/>
          </p:nvSpPr>
          <p:spPr bwMode="auto">
            <a:xfrm>
              <a:off x="5937250" y="168592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4" name="Oval 498"/>
            <p:cNvSpPr>
              <a:spLocks noChangeArrowheads="1"/>
            </p:cNvSpPr>
            <p:nvPr/>
          </p:nvSpPr>
          <p:spPr bwMode="auto">
            <a:xfrm>
              <a:off x="5937250" y="20558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5" name="Oval 499"/>
            <p:cNvSpPr>
              <a:spLocks noChangeArrowheads="1"/>
            </p:cNvSpPr>
            <p:nvPr/>
          </p:nvSpPr>
          <p:spPr bwMode="auto">
            <a:xfrm>
              <a:off x="5937250" y="20558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6" name="Oval 500"/>
            <p:cNvSpPr>
              <a:spLocks noChangeArrowheads="1"/>
            </p:cNvSpPr>
            <p:nvPr/>
          </p:nvSpPr>
          <p:spPr bwMode="auto">
            <a:xfrm>
              <a:off x="5908675" y="23987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7" name="Oval 501"/>
            <p:cNvSpPr>
              <a:spLocks noChangeArrowheads="1"/>
            </p:cNvSpPr>
            <p:nvPr/>
          </p:nvSpPr>
          <p:spPr bwMode="auto">
            <a:xfrm>
              <a:off x="5908675" y="23987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8" name="Freeform 502"/>
            <p:cNvSpPr>
              <a:spLocks/>
            </p:cNvSpPr>
            <p:nvPr/>
          </p:nvSpPr>
          <p:spPr bwMode="auto">
            <a:xfrm>
              <a:off x="5765800" y="1989138"/>
              <a:ext cx="180975" cy="247650"/>
            </a:xfrm>
            <a:custGeom>
              <a:avLst/>
              <a:gdLst>
                <a:gd name="T0" fmla="*/ 0 w 114"/>
                <a:gd name="T1" fmla="*/ 2147483647 h 156"/>
                <a:gd name="T2" fmla="*/ 2147483647 w 114"/>
                <a:gd name="T3" fmla="*/ 2147483647 h 156"/>
                <a:gd name="T4" fmla="*/ 2147483647 w 114"/>
                <a:gd name="T5" fmla="*/ 0 h 156"/>
                <a:gd name="T6" fmla="*/ 0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0" y="156"/>
                  </a:moveTo>
                  <a:lnTo>
                    <a:pt x="114" y="138"/>
                  </a:lnTo>
                  <a:lnTo>
                    <a:pt x="36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9" name="Freeform 503"/>
            <p:cNvSpPr>
              <a:spLocks/>
            </p:cNvSpPr>
            <p:nvPr/>
          </p:nvSpPr>
          <p:spPr bwMode="auto">
            <a:xfrm>
              <a:off x="5765800" y="1989138"/>
              <a:ext cx="180975" cy="247650"/>
            </a:xfrm>
            <a:custGeom>
              <a:avLst/>
              <a:gdLst>
                <a:gd name="T0" fmla="*/ 0 w 19"/>
                <a:gd name="T1" fmla="*/ 2147483647 h 26"/>
                <a:gd name="T2" fmla="*/ 2147483647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lnTo>
                    <a:pt x="19" y="2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0" name="Oval 504"/>
            <p:cNvSpPr>
              <a:spLocks noChangeArrowheads="1"/>
            </p:cNvSpPr>
            <p:nvPr/>
          </p:nvSpPr>
          <p:spPr bwMode="auto">
            <a:xfrm>
              <a:off x="5710238" y="206533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1" name="Oval 505"/>
            <p:cNvSpPr>
              <a:spLocks noChangeArrowheads="1"/>
            </p:cNvSpPr>
            <p:nvPr/>
          </p:nvSpPr>
          <p:spPr bwMode="auto">
            <a:xfrm>
              <a:off x="5710238" y="206533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2" name="Freeform 506"/>
            <p:cNvSpPr>
              <a:spLocks/>
            </p:cNvSpPr>
            <p:nvPr/>
          </p:nvSpPr>
          <p:spPr bwMode="auto">
            <a:xfrm>
              <a:off x="5643563" y="1989138"/>
              <a:ext cx="179387" cy="247650"/>
            </a:xfrm>
            <a:custGeom>
              <a:avLst/>
              <a:gdLst>
                <a:gd name="T0" fmla="*/ 2147483647 w 113"/>
                <a:gd name="T1" fmla="*/ 2147483647 h 156"/>
                <a:gd name="T2" fmla="*/ 0 w 113"/>
                <a:gd name="T3" fmla="*/ 2147483647 h 156"/>
                <a:gd name="T4" fmla="*/ 2147483647 w 113"/>
                <a:gd name="T5" fmla="*/ 0 h 156"/>
                <a:gd name="T6" fmla="*/ 2147483647 w 113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56"/>
                <a:gd name="T14" fmla="*/ 113 w 113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56">
                  <a:moveTo>
                    <a:pt x="77" y="156"/>
                  </a:moveTo>
                  <a:lnTo>
                    <a:pt x="0" y="18"/>
                  </a:lnTo>
                  <a:lnTo>
                    <a:pt x="113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3" name="Freeform 507"/>
            <p:cNvSpPr>
              <a:spLocks/>
            </p:cNvSpPr>
            <p:nvPr/>
          </p:nvSpPr>
          <p:spPr bwMode="auto">
            <a:xfrm>
              <a:off x="5643563" y="1989138"/>
              <a:ext cx="179387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3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4" name="Freeform 508"/>
            <p:cNvSpPr>
              <a:spLocks/>
            </p:cNvSpPr>
            <p:nvPr/>
          </p:nvSpPr>
          <p:spPr bwMode="auto">
            <a:xfrm>
              <a:off x="5765800" y="2208213"/>
              <a:ext cx="180975" cy="247650"/>
            </a:xfrm>
            <a:custGeom>
              <a:avLst/>
              <a:gdLst>
                <a:gd name="T0" fmla="*/ 2147483647 w 114"/>
                <a:gd name="T1" fmla="*/ 2147483647 h 156"/>
                <a:gd name="T2" fmla="*/ 0 w 114"/>
                <a:gd name="T3" fmla="*/ 2147483647 h 156"/>
                <a:gd name="T4" fmla="*/ 2147483647 w 114"/>
                <a:gd name="T5" fmla="*/ 0 h 156"/>
                <a:gd name="T6" fmla="*/ 2147483647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84" y="156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5" name="Freeform 509"/>
            <p:cNvSpPr>
              <a:spLocks/>
            </p:cNvSpPr>
            <p:nvPr/>
          </p:nvSpPr>
          <p:spPr bwMode="auto">
            <a:xfrm>
              <a:off x="5765800" y="2208213"/>
              <a:ext cx="180975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4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6" name="Oval 510"/>
            <p:cNvSpPr>
              <a:spLocks noChangeArrowheads="1"/>
            </p:cNvSpPr>
            <p:nvPr/>
          </p:nvSpPr>
          <p:spPr bwMode="auto">
            <a:xfrm>
              <a:off x="5634038" y="21891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7" name="Oval 511"/>
            <p:cNvSpPr>
              <a:spLocks noChangeArrowheads="1"/>
            </p:cNvSpPr>
            <p:nvPr/>
          </p:nvSpPr>
          <p:spPr bwMode="auto">
            <a:xfrm>
              <a:off x="5634038" y="21891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8" name="Freeform 512"/>
            <p:cNvSpPr>
              <a:spLocks/>
            </p:cNvSpPr>
            <p:nvPr/>
          </p:nvSpPr>
          <p:spPr bwMode="auto">
            <a:xfrm>
              <a:off x="5595938" y="201771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9" name="Freeform 513"/>
            <p:cNvSpPr>
              <a:spLocks/>
            </p:cNvSpPr>
            <p:nvPr/>
          </p:nvSpPr>
          <p:spPr bwMode="auto">
            <a:xfrm>
              <a:off x="5595938" y="201771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0" name="Freeform 514"/>
            <p:cNvSpPr>
              <a:spLocks/>
            </p:cNvSpPr>
            <p:nvPr/>
          </p:nvSpPr>
          <p:spPr bwMode="auto">
            <a:xfrm>
              <a:off x="5719763" y="2236788"/>
              <a:ext cx="179387" cy="257175"/>
            </a:xfrm>
            <a:custGeom>
              <a:avLst/>
              <a:gdLst>
                <a:gd name="T0" fmla="*/ 0 w 113"/>
                <a:gd name="T1" fmla="*/ 2147483647 h 162"/>
                <a:gd name="T2" fmla="*/ 2147483647 w 113"/>
                <a:gd name="T3" fmla="*/ 2147483647 h 162"/>
                <a:gd name="T4" fmla="*/ 2147483647 w 113"/>
                <a:gd name="T5" fmla="*/ 0 h 162"/>
                <a:gd name="T6" fmla="*/ 0 w 113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2"/>
                <a:gd name="T14" fmla="*/ 113 w 11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2">
                  <a:moveTo>
                    <a:pt x="0" y="162"/>
                  </a:moveTo>
                  <a:lnTo>
                    <a:pt x="113" y="138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1" name="Freeform 515"/>
            <p:cNvSpPr>
              <a:spLocks/>
            </p:cNvSpPr>
            <p:nvPr/>
          </p:nvSpPr>
          <p:spPr bwMode="auto">
            <a:xfrm>
              <a:off x="5719763" y="2236788"/>
              <a:ext cx="179387" cy="257175"/>
            </a:xfrm>
            <a:custGeom>
              <a:avLst/>
              <a:gdLst>
                <a:gd name="T0" fmla="*/ 0 w 19"/>
                <a:gd name="T1" fmla="*/ 2147483647 h 27"/>
                <a:gd name="T2" fmla="*/ 2147483647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0" y="27"/>
                  </a:moveTo>
                  <a:lnTo>
                    <a:pt x="19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2" name="Freeform 516"/>
            <p:cNvSpPr>
              <a:spLocks/>
            </p:cNvSpPr>
            <p:nvPr/>
          </p:nvSpPr>
          <p:spPr bwMode="auto">
            <a:xfrm>
              <a:off x="5719763" y="2455863"/>
              <a:ext cx="179387" cy="257175"/>
            </a:xfrm>
            <a:custGeom>
              <a:avLst/>
              <a:gdLst>
                <a:gd name="T0" fmla="*/ 2147483647 w 113"/>
                <a:gd name="T1" fmla="*/ 2147483647 h 162"/>
                <a:gd name="T2" fmla="*/ 0 w 113"/>
                <a:gd name="T3" fmla="*/ 2147483647 h 162"/>
                <a:gd name="T4" fmla="*/ 2147483647 w 113"/>
                <a:gd name="T5" fmla="*/ 0 h 162"/>
                <a:gd name="T6" fmla="*/ 2147483647 w 113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2"/>
                <a:gd name="T14" fmla="*/ 113 w 11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2">
                  <a:moveTo>
                    <a:pt x="77" y="162"/>
                  </a:moveTo>
                  <a:lnTo>
                    <a:pt x="0" y="24"/>
                  </a:lnTo>
                  <a:lnTo>
                    <a:pt x="113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3" name="Freeform 517"/>
            <p:cNvSpPr>
              <a:spLocks/>
            </p:cNvSpPr>
            <p:nvPr/>
          </p:nvSpPr>
          <p:spPr bwMode="auto">
            <a:xfrm>
              <a:off x="5719763" y="2455863"/>
              <a:ext cx="179387" cy="257175"/>
            </a:xfrm>
            <a:custGeom>
              <a:avLst/>
              <a:gdLst>
                <a:gd name="T0" fmla="*/ 2147483647 w 19"/>
                <a:gd name="T1" fmla="*/ 2147483647 h 27"/>
                <a:gd name="T2" fmla="*/ 0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13" y="27"/>
                  </a:moveTo>
                  <a:lnTo>
                    <a:pt x="0" y="4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4" name="Oval 518"/>
            <p:cNvSpPr>
              <a:spLocks noChangeArrowheads="1"/>
            </p:cNvSpPr>
            <p:nvPr/>
          </p:nvSpPr>
          <p:spPr bwMode="auto">
            <a:xfrm>
              <a:off x="5822950" y="16954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5" name="Oval 519"/>
            <p:cNvSpPr>
              <a:spLocks noChangeArrowheads="1"/>
            </p:cNvSpPr>
            <p:nvPr/>
          </p:nvSpPr>
          <p:spPr bwMode="auto">
            <a:xfrm>
              <a:off x="5822950" y="169545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6" name="Oval 520"/>
            <p:cNvSpPr>
              <a:spLocks noChangeArrowheads="1"/>
            </p:cNvSpPr>
            <p:nvPr/>
          </p:nvSpPr>
          <p:spPr bwMode="auto">
            <a:xfrm>
              <a:off x="5775325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7" name="Oval 521"/>
            <p:cNvSpPr>
              <a:spLocks noChangeArrowheads="1"/>
            </p:cNvSpPr>
            <p:nvPr/>
          </p:nvSpPr>
          <p:spPr bwMode="auto">
            <a:xfrm>
              <a:off x="5775325" y="26749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8" name="Freeform 522"/>
            <p:cNvSpPr>
              <a:spLocks/>
            </p:cNvSpPr>
            <p:nvPr/>
          </p:nvSpPr>
          <p:spPr bwMode="auto">
            <a:xfrm>
              <a:off x="5472113" y="20177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9" name="Freeform 523"/>
            <p:cNvSpPr>
              <a:spLocks/>
            </p:cNvSpPr>
            <p:nvPr/>
          </p:nvSpPr>
          <p:spPr bwMode="auto">
            <a:xfrm>
              <a:off x="5472113" y="20177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0" name="Freeform 524"/>
            <p:cNvSpPr>
              <a:spLocks/>
            </p:cNvSpPr>
            <p:nvPr/>
          </p:nvSpPr>
          <p:spPr bwMode="auto">
            <a:xfrm>
              <a:off x="5595938" y="2236788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1" name="Freeform 525"/>
            <p:cNvSpPr>
              <a:spLocks/>
            </p:cNvSpPr>
            <p:nvPr/>
          </p:nvSpPr>
          <p:spPr bwMode="auto">
            <a:xfrm>
              <a:off x="5595938" y="2236788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2" name="Oval 526"/>
            <p:cNvSpPr>
              <a:spLocks noChangeArrowheads="1"/>
            </p:cNvSpPr>
            <p:nvPr/>
          </p:nvSpPr>
          <p:spPr bwMode="auto">
            <a:xfrm>
              <a:off x="5510213" y="22653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3" name="Oval 527"/>
            <p:cNvSpPr>
              <a:spLocks noChangeArrowheads="1"/>
            </p:cNvSpPr>
            <p:nvPr/>
          </p:nvSpPr>
          <p:spPr bwMode="auto">
            <a:xfrm>
              <a:off x="5510213" y="22653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6" name="Oval 532"/>
            <p:cNvSpPr>
              <a:spLocks noChangeArrowheads="1"/>
            </p:cNvSpPr>
            <p:nvPr/>
          </p:nvSpPr>
          <p:spPr bwMode="auto">
            <a:xfrm>
              <a:off x="6545263" y="238918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7" name="Oval 533"/>
            <p:cNvSpPr>
              <a:spLocks noChangeArrowheads="1"/>
            </p:cNvSpPr>
            <p:nvPr/>
          </p:nvSpPr>
          <p:spPr bwMode="auto">
            <a:xfrm>
              <a:off x="6621463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788" name="Rectangle 53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>
                <a:sym typeface="Symbol" pitchFamily="18" charset="2"/>
              </a:rPr>
              <a:t>Linear Approximation: Regression</a:t>
            </a:r>
          </a:p>
        </p:txBody>
      </p:sp>
      <p:grpSp>
        <p:nvGrpSpPr>
          <p:cNvPr id="4" name="Group 555"/>
          <p:cNvGrpSpPr>
            <a:grpSpLocks/>
          </p:cNvGrpSpPr>
          <p:nvPr/>
        </p:nvGrpSpPr>
        <p:grpSpPr bwMode="auto">
          <a:xfrm>
            <a:off x="1063144" y="5410205"/>
            <a:ext cx="2537307" cy="841375"/>
            <a:chOff x="-241240" y="5864225"/>
            <a:chExt cx="3383075" cy="840628"/>
          </a:xfrm>
        </p:grpSpPr>
        <p:sp>
          <p:nvSpPr>
            <p:cNvPr id="19796" name="Text Box 536"/>
            <p:cNvSpPr txBox="1">
              <a:spLocks noChangeArrowheads="1"/>
            </p:cNvSpPr>
            <p:nvPr/>
          </p:nvSpPr>
          <p:spPr bwMode="auto">
            <a:xfrm>
              <a:off x="-241240" y="5864225"/>
              <a:ext cx="2059217" cy="46125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smtClean="0">
                  <a:cs typeface="Arial" charset="0"/>
                </a:rPr>
                <a:t>Prediction:</a:t>
              </a:r>
              <a:endParaRPr lang="en-US" sz="2400" dirty="0">
                <a:cs typeface="Arial" charset="0"/>
              </a:endParaRPr>
            </a:p>
          </p:txBody>
        </p:sp>
        <p:pic>
          <p:nvPicPr>
            <p:cNvPr id="19797" name="Picture 553" descr="txp_fi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750" y="6352437"/>
              <a:ext cx="3069085" cy="352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558"/>
          <p:cNvGrpSpPr>
            <a:grpSpLocks/>
          </p:cNvGrpSpPr>
          <p:nvPr/>
        </p:nvGrpSpPr>
        <p:grpSpPr bwMode="auto">
          <a:xfrm>
            <a:off x="4942759" y="5410205"/>
            <a:ext cx="3804764" cy="855663"/>
            <a:chOff x="4072493" y="5826125"/>
            <a:chExt cx="5073733" cy="856014"/>
          </a:xfrm>
        </p:grpSpPr>
        <p:sp>
          <p:nvSpPr>
            <p:cNvPr id="19794" name="Text Box 539"/>
            <p:cNvSpPr txBox="1">
              <a:spLocks noChangeArrowheads="1"/>
            </p:cNvSpPr>
            <p:nvPr/>
          </p:nvSpPr>
          <p:spPr bwMode="auto">
            <a:xfrm>
              <a:off x="4072493" y="5826125"/>
              <a:ext cx="2059507" cy="46185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smtClean="0">
                  <a:cs typeface="Arial" charset="0"/>
                </a:rPr>
                <a:t>Prediction:</a:t>
              </a:r>
              <a:endParaRPr lang="en-US" sz="2400" dirty="0">
                <a:cs typeface="Arial" charset="0"/>
              </a:endParaRPr>
            </a:p>
          </p:txBody>
        </p:sp>
        <p:pic>
          <p:nvPicPr>
            <p:cNvPr id="19795" name="Picture 556" descr="txp_fi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16385" y="6333624"/>
              <a:ext cx="4729841" cy="34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3" name="Picture 55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30068" y="4575180"/>
            <a:ext cx="7096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4" name="Picture 54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8184" y="2535238"/>
            <a:ext cx="169069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4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3521869" y="3081343"/>
            <a:ext cx="3830240" cy="2270125"/>
            <a:chOff x="1807" y="1145"/>
            <a:chExt cx="3217" cy="1430"/>
          </a:xfrm>
        </p:grpSpPr>
        <p:sp>
          <p:nvSpPr>
            <p:cNvPr id="20544" name="Line 3"/>
            <p:cNvSpPr>
              <a:spLocks noChangeShapeType="1"/>
            </p:cNvSpPr>
            <p:nvPr/>
          </p:nvSpPr>
          <p:spPr bwMode="auto">
            <a:xfrm>
              <a:off x="1807" y="2115"/>
              <a:ext cx="0" cy="3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545" name="Line 5"/>
            <p:cNvSpPr>
              <a:spLocks noChangeShapeType="1"/>
            </p:cNvSpPr>
            <p:nvPr/>
          </p:nvSpPr>
          <p:spPr bwMode="auto">
            <a:xfrm>
              <a:off x="2188" y="2317"/>
              <a:ext cx="0" cy="25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6" name="Line 6"/>
            <p:cNvSpPr>
              <a:spLocks noChangeShapeType="1"/>
            </p:cNvSpPr>
            <p:nvPr/>
          </p:nvSpPr>
          <p:spPr bwMode="auto">
            <a:xfrm>
              <a:off x="2949" y="2016"/>
              <a:ext cx="0" cy="11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7" name="Line 7"/>
            <p:cNvSpPr>
              <a:spLocks noChangeShapeType="1"/>
            </p:cNvSpPr>
            <p:nvPr/>
          </p:nvSpPr>
          <p:spPr bwMode="auto">
            <a:xfrm>
              <a:off x="3323" y="1843"/>
              <a:ext cx="0" cy="8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8" name="Line 8"/>
            <p:cNvSpPr>
              <a:spLocks noChangeShapeType="1"/>
            </p:cNvSpPr>
            <p:nvPr/>
          </p:nvSpPr>
          <p:spPr bwMode="auto">
            <a:xfrm>
              <a:off x="3707" y="1682"/>
              <a:ext cx="0" cy="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9" name="Line 9"/>
            <p:cNvSpPr>
              <a:spLocks noChangeShapeType="1"/>
            </p:cNvSpPr>
            <p:nvPr/>
          </p:nvSpPr>
          <p:spPr bwMode="auto">
            <a:xfrm>
              <a:off x="3892" y="1539"/>
              <a:ext cx="0" cy="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0" name="Line 10"/>
            <p:cNvSpPr>
              <a:spLocks noChangeShapeType="1"/>
            </p:cNvSpPr>
            <p:nvPr/>
          </p:nvSpPr>
          <p:spPr bwMode="auto">
            <a:xfrm>
              <a:off x="4078" y="1545"/>
              <a:ext cx="0" cy="2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1" name="Line 11"/>
            <p:cNvSpPr>
              <a:spLocks noChangeShapeType="1"/>
            </p:cNvSpPr>
            <p:nvPr/>
          </p:nvSpPr>
          <p:spPr bwMode="auto">
            <a:xfrm>
              <a:off x="4839" y="1145"/>
              <a:ext cx="0" cy="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2" name="Line 12"/>
            <p:cNvSpPr>
              <a:spLocks noChangeShapeType="1"/>
            </p:cNvSpPr>
            <p:nvPr/>
          </p:nvSpPr>
          <p:spPr bwMode="auto">
            <a:xfrm>
              <a:off x="5024" y="1162"/>
              <a:ext cx="0" cy="2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3" name="Line 13"/>
            <p:cNvSpPr>
              <a:spLocks noChangeShapeType="1"/>
            </p:cNvSpPr>
            <p:nvPr/>
          </p:nvSpPr>
          <p:spPr bwMode="auto">
            <a:xfrm>
              <a:off x="2747" y="1953"/>
              <a:ext cx="0" cy="1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4" name="Line 14"/>
            <p:cNvSpPr>
              <a:spLocks noChangeShapeType="1"/>
            </p:cNvSpPr>
            <p:nvPr/>
          </p:nvSpPr>
          <p:spPr bwMode="auto">
            <a:xfrm>
              <a:off x="1999" y="2387"/>
              <a:ext cx="0" cy="11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5" name="Line 15"/>
            <p:cNvSpPr>
              <a:spLocks noChangeShapeType="1"/>
            </p:cNvSpPr>
            <p:nvPr/>
          </p:nvSpPr>
          <p:spPr bwMode="auto">
            <a:xfrm>
              <a:off x="3134" y="1705"/>
              <a:ext cx="0" cy="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483" name="Rectangle 1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>
                <a:sym typeface="Symbol" pitchFamily="18" charset="2"/>
              </a:rPr>
              <a:t>Optimization: Least Squares</a:t>
            </a:r>
          </a:p>
        </p:txBody>
      </p:sp>
      <p:sp>
        <p:nvSpPr>
          <p:cNvPr id="20484" name="Line 17"/>
          <p:cNvSpPr>
            <a:spLocks noChangeShapeType="1"/>
          </p:cNvSpPr>
          <p:nvPr/>
        </p:nvSpPr>
        <p:spPr bwMode="auto">
          <a:xfrm flipV="1">
            <a:off x="3075384" y="2967038"/>
            <a:ext cx="4521994" cy="24431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5" name="Line 18"/>
          <p:cNvSpPr>
            <a:spLocks noChangeShapeType="1"/>
          </p:cNvSpPr>
          <p:nvPr/>
        </p:nvSpPr>
        <p:spPr bwMode="auto">
          <a:xfrm>
            <a:off x="3075386" y="6070605"/>
            <a:ext cx="4500563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6" name="Line 19"/>
          <p:cNvSpPr>
            <a:spLocks noChangeShapeType="1"/>
          </p:cNvSpPr>
          <p:nvPr/>
        </p:nvSpPr>
        <p:spPr bwMode="auto">
          <a:xfrm flipV="1">
            <a:off x="3075386" y="2743200"/>
            <a:ext cx="9525" cy="3327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7" name="Line 20"/>
          <p:cNvSpPr>
            <a:spLocks noChangeShapeType="1"/>
          </p:cNvSpPr>
          <p:nvPr/>
        </p:nvSpPr>
        <p:spPr bwMode="auto">
          <a:xfrm flipV="1">
            <a:off x="3075386" y="6005518"/>
            <a:ext cx="1191" cy="6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Rectangle 21"/>
          <p:cNvSpPr>
            <a:spLocks noChangeArrowheads="1"/>
          </p:cNvSpPr>
          <p:nvPr/>
        </p:nvSpPr>
        <p:spPr bwMode="auto">
          <a:xfrm>
            <a:off x="3075445" y="6108700"/>
            <a:ext cx="7132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0489" name="Line 22"/>
          <p:cNvSpPr>
            <a:spLocks noChangeShapeType="1"/>
          </p:cNvSpPr>
          <p:nvPr/>
        </p:nvSpPr>
        <p:spPr bwMode="auto">
          <a:xfrm flipV="1">
            <a:off x="7575949" y="6005518"/>
            <a:ext cx="2381" cy="6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Rectangle 23"/>
          <p:cNvSpPr>
            <a:spLocks noChangeArrowheads="1"/>
          </p:cNvSpPr>
          <p:nvPr/>
        </p:nvSpPr>
        <p:spPr bwMode="auto">
          <a:xfrm>
            <a:off x="7534392" y="6108700"/>
            <a:ext cx="14264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0491" name="Line 24"/>
          <p:cNvSpPr>
            <a:spLocks noChangeShapeType="1"/>
          </p:cNvSpPr>
          <p:nvPr/>
        </p:nvSpPr>
        <p:spPr bwMode="auto">
          <a:xfrm>
            <a:off x="3075386" y="6070605"/>
            <a:ext cx="39291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2" name="Rectangle 25"/>
          <p:cNvSpPr>
            <a:spLocks noChangeArrowheads="1"/>
          </p:cNvSpPr>
          <p:nvPr/>
        </p:nvSpPr>
        <p:spPr bwMode="auto">
          <a:xfrm>
            <a:off x="2991506" y="5964238"/>
            <a:ext cx="7132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0493" name="Oval 26"/>
          <p:cNvSpPr>
            <a:spLocks noChangeArrowheads="1"/>
          </p:cNvSpPr>
          <p:nvPr/>
        </p:nvSpPr>
        <p:spPr bwMode="auto">
          <a:xfrm>
            <a:off x="3250409" y="5254630"/>
            <a:ext cx="92869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4" name="Oval 27"/>
          <p:cNvSpPr>
            <a:spLocks noChangeArrowheads="1"/>
          </p:cNvSpPr>
          <p:nvPr/>
        </p:nvSpPr>
        <p:spPr bwMode="auto">
          <a:xfrm>
            <a:off x="3250409" y="5254630"/>
            <a:ext cx="92869" cy="1174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5" name="Oval 28"/>
          <p:cNvSpPr>
            <a:spLocks noChangeArrowheads="1"/>
          </p:cNvSpPr>
          <p:nvPr/>
        </p:nvSpPr>
        <p:spPr bwMode="auto">
          <a:xfrm>
            <a:off x="3479006" y="4576768"/>
            <a:ext cx="94059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Oval 29"/>
          <p:cNvSpPr>
            <a:spLocks noChangeArrowheads="1"/>
          </p:cNvSpPr>
          <p:nvPr/>
        </p:nvSpPr>
        <p:spPr bwMode="auto">
          <a:xfrm>
            <a:off x="3479006" y="4576768"/>
            <a:ext cx="94059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7" name="Oval 30"/>
          <p:cNvSpPr>
            <a:spLocks noChangeArrowheads="1"/>
          </p:cNvSpPr>
          <p:nvPr/>
        </p:nvSpPr>
        <p:spPr bwMode="auto">
          <a:xfrm>
            <a:off x="3705225" y="5180013"/>
            <a:ext cx="95250" cy="1127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8" name="Oval 31"/>
          <p:cNvSpPr>
            <a:spLocks noChangeArrowheads="1"/>
          </p:cNvSpPr>
          <p:nvPr/>
        </p:nvSpPr>
        <p:spPr bwMode="auto">
          <a:xfrm>
            <a:off x="3705225" y="5180013"/>
            <a:ext cx="95250" cy="11271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9" name="Oval 32"/>
          <p:cNvSpPr>
            <a:spLocks noChangeArrowheads="1"/>
          </p:cNvSpPr>
          <p:nvPr/>
        </p:nvSpPr>
        <p:spPr bwMode="auto">
          <a:xfrm>
            <a:off x="3924302" y="5267330"/>
            <a:ext cx="94059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Oval 33"/>
          <p:cNvSpPr>
            <a:spLocks noChangeArrowheads="1"/>
          </p:cNvSpPr>
          <p:nvPr/>
        </p:nvSpPr>
        <p:spPr bwMode="auto">
          <a:xfrm>
            <a:off x="3924302" y="5267330"/>
            <a:ext cx="94059" cy="1174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Oval 34"/>
          <p:cNvSpPr>
            <a:spLocks noChangeArrowheads="1"/>
          </p:cNvSpPr>
          <p:nvPr/>
        </p:nvSpPr>
        <p:spPr bwMode="auto">
          <a:xfrm>
            <a:off x="4152900" y="4948238"/>
            <a:ext cx="91678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Oval 35"/>
          <p:cNvSpPr>
            <a:spLocks noChangeArrowheads="1"/>
          </p:cNvSpPr>
          <p:nvPr/>
        </p:nvSpPr>
        <p:spPr bwMode="auto">
          <a:xfrm>
            <a:off x="4152900" y="4948238"/>
            <a:ext cx="91678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Oval 36"/>
          <p:cNvSpPr>
            <a:spLocks noChangeArrowheads="1"/>
          </p:cNvSpPr>
          <p:nvPr/>
        </p:nvSpPr>
        <p:spPr bwMode="auto">
          <a:xfrm>
            <a:off x="4381502" y="4614868"/>
            <a:ext cx="92869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4" name="Oval 37"/>
          <p:cNvSpPr>
            <a:spLocks noChangeArrowheads="1"/>
          </p:cNvSpPr>
          <p:nvPr/>
        </p:nvSpPr>
        <p:spPr bwMode="auto">
          <a:xfrm>
            <a:off x="4381502" y="4614868"/>
            <a:ext cx="92869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5" name="Oval 38"/>
          <p:cNvSpPr>
            <a:spLocks noChangeArrowheads="1"/>
          </p:cNvSpPr>
          <p:nvPr/>
        </p:nvSpPr>
        <p:spPr bwMode="auto">
          <a:xfrm>
            <a:off x="4599386" y="4308475"/>
            <a:ext cx="92869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6" name="Oval 39"/>
          <p:cNvSpPr>
            <a:spLocks noChangeArrowheads="1"/>
          </p:cNvSpPr>
          <p:nvPr/>
        </p:nvSpPr>
        <p:spPr bwMode="auto">
          <a:xfrm>
            <a:off x="4599386" y="4308475"/>
            <a:ext cx="92869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7" name="Oval 40"/>
          <p:cNvSpPr>
            <a:spLocks noChangeArrowheads="1"/>
          </p:cNvSpPr>
          <p:nvPr/>
        </p:nvSpPr>
        <p:spPr bwMode="auto">
          <a:xfrm>
            <a:off x="4827986" y="4614868"/>
            <a:ext cx="92869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8" name="Oval 41"/>
          <p:cNvSpPr>
            <a:spLocks noChangeArrowheads="1"/>
          </p:cNvSpPr>
          <p:nvPr/>
        </p:nvSpPr>
        <p:spPr bwMode="auto">
          <a:xfrm>
            <a:off x="4827986" y="4614868"/>
            <a:ext cx="92869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9" name="Oval 42"/>
          <p:cNvSpPr>
            <a:spLocks noChangeArrowheads="1"/>
          </p:cNvSpPr>
          <p:nvPr/>
        </p:nvSpPr>
        <p:spPr bwMode="auto">
          <a:xfrm>
            <a:off x="5055396" y="3886200"/>
            <a:ext cx="92869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0" name="Oval 43"/>
          <p:cNvSpPr>
            <a:spLocks noChangeArrowheads="1"/>
          </p:cNvSpPr>
          <p:nvPr/>
        </p:nvSpPr>
        <p:spPr bwMode="auto">
          <a:xfrm>
            <a:off x="5055396" y="3886200"/>
            <a:ext cx="92869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1" name="Oval 44"/>
          <p:cNvSpPr>
            <a:spLocks noChangeArrowheads="1"/>
          </p:cNvSpPr>
          <p:nvPr/>
        </p:nvSpPr>
        <p:spPr bwMode="auto">
          <a:xfrm>
            <a:off x="5282805" y="4270375"/>
            <a:ext cx="92869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2" name="Oval 45"/>
          <p:cNvSpPr>
            <a:spLocks noChangeArrowheads="1"/>
          </p:cNvSpPr>
          <p:nvPr/>
        </p:nvSpPr>
        <p:spPr bwMode="auto">
          <a:xfrm>
            <a:off x="5282805" y="4270375"/>
            <a:ext cx="92869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3" name="Oval 46"/>
          <p:cNvSpPr>
            <a:spLocks noChangeArrowheads="1"/>
          </p:cNvSpPr>
          <p:nvPr/>
        </p:nvSpPr>
        <p:spPr bwMode="auto">
          <a:xfrm>
            <a:off x="5501880" y="3989388"/>
            <a:ext cx="92869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4" name="Oval 47"/>
          <p:cNvSpPr>
            <a:spLocks noChangeArrowheads="1"/>
          </p:cNvSpPr>
          <p:nvPr/>
        </p:nvSpPr>
        <p:spPr bwMode="auto">
          <a:xfrm>
            <a:off x="5501880" y="3989388"/>
            <a:ext cx="92869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5" name="Oval 48"/>
          <p:cNvSpPr>
            <a:spLocks noChangeArrowheads="1"/>
          </p:cNvSpPr>
          <p:nvPr/>
        </p:nvSpPr>
        <p:spPr bwMode="auto">
          <a:xfrm>
            <a:off x="5731668" y="4179893"/>
            <a:ext cx="90488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6" name="Oval 49"/>
          <p:cNvSpPr>
            <a:spLocks noChangeArrowheads="1"/>
          </p:cNvSpPr>
          <p:nvPr/>
        </p:nvSpPr>
        <p:spPr bwMode="auto">
          <a:xfrm>
            <a:off x="5731668" y="4179893"/>
            <a:ext cx="90488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7" name="Oval 50"/>
          <p:cNvSpPr>
            <a:spLocks noChangeArrowheads="1"/>
          </p:cNvSpPr>
          <p:nvPr/>
        </p:nvSpPr>
        <p:spPr bwMode="auto">
          <a:xfrm>
            <a:off x="5956697" y="3617918"/>
            <a:ext cx="95250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8" name="Oval 51"/>
          <p:cNvSpPr>
            <a:spLocks noChangeArrowheads="1"/>
          </p:cNvSpPr>
          <p:nvPr/>
        </p:nvSpPr>
        <p:spPr bwMode="auto">
          <a:xfrm>
            <a:off x="5956697" y="3617918"/>
            <a:ext cx="95250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9" name="Oval 52"/>
          <p:cNvSpPr>
            <a:spLocks noChangeArrowheads="1"/>
          </p:cNvSpPr>
          <p:nvPr/>
        </p:nvSpPr>
        <p:spPr bwMode="auto">
          <a:xfrm>
            <a:off x="6175773" y="4078288"/>
            <a:ext cx="94060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0" name="Oval 53"/>
          <p:cNvSpPr>
            <a:spLocks noChangeArrowheads="1"/>
          </p:cNvSpPr>
          <p:nvPr/>
        </p:nvSpPr>
        <p:spPr bwMode="auto">
          <a:xfrm>
            <a:off x="6175773" y="4078288"/>
            <a:ext cx="94060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1" name="Oval 54"/>
          <p:cNvSpPr>
            <a:spLocks noChangeArrowheads="1"/>
          </p:cNvSpPr>
          <p:nvPr/>
        </p:nvSpPr>
        <p:spPr bwMode="auto">
          <a:xfrm>
            <a:off x="6403184" y="3567113"/>
            <a:ext cx="92869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2" name="Oval 55"/>
          <p:cNvSpPr>
            <a:spLocks noChangeArrowheads="1"/>
          </p:cNvSpPr>
          <p:nvPr/>
        </p:nvSpPr>
        <p:spPr bwMode="auto">
          <a:xfrm>
            <a:off x="6403184" y="3567113"/>
            <a:ext cx="92869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3" name="Oval 56"/>
          <p:cNvSpPr>
            <a:spLocks noChangeArrowheads="1"/>
          </p:cNvSpPr>
          <p:nvPr/>
        </p:nvSpPr>
        <p:spPr bwMode="auto">
          <a:xfrm>
            <a:off x="6632974" y="3451225"/>
            <a:ext cx="92869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4" name="Oval 57"/>
          <p:cNvSpPr>
            <a:spLocks noChangeArrowheads="1"/>
          </p:cNvSpPr>
          <p:nvPr/>
        </p:nvSpPr>
        <p:spPr bwMode="auto">
          <a:xfrm>
            <a:off x="6632974" y="3451225"/>
            <a:ext cx="92869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5" name="Oval 58"/>
          <p:cNvSpPr>
            <a:spLocks noChangeArrowheads="1"/>
          </p:cNvSpPr>
          <p:nvPr/>
        </p:nvSpPr>
        <p:spPr bwMode="auto">
          <a:xfrm>
            <a:off x="6849668" y="3387725"/>
            <a:ext cx="92869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6" name="Oval 59"/>
          <p:cNvSpPr>
            <a:spLocks noChangeArrowheads="1"/>
          </p:cNvSpPr>
          <p:nvPr/>
        </p:nvSpPr>
        <p:spPr bwMode="auto">
          <a:xfrm>
            <a:off x="6849668" y="3387725"/>
            <a:ext cx="92869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7" name="Oval 60"/>
          <p:cNvSpPr>
            <a:spLocks noChangeArrowheads="1"/>
          </p:cNvSpPr>
          <p:nvPr/>
        </p:nvSpPr>
        <p:spPr bwMode="auto">
          <a:xfrm>
            <a:off x="7077075" y="3017838"/>
            <a:ext cx="95250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8" name="Oval 61"/>
          <p:cNvSpPr>
            <a:spLocks noChangeArrowheads="1"/>
          </p:cNvSpPr>
          <p:nvPr/>
        </p:nvSpPr>
        <p:spPr bwMode="auto">
          <a:xfrm>
            <a:off x="7077075" y="3017838"/>
            <a:ext cx="95250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9" name="Oval 62"/>
          <p:cNvSpPr>
            <a:spLocks noChangeArrowheads="1"/>
          </p:cNvSpPr>
          <p:nvPr/>
        </p:nvSpPr>
        <p:spPr bwMode="auto">
          <a:xfrm>
            <a:off x="7306868" y="3425825"/>
            <a:ext cx="92869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0" name="Oval 63"/>
          <p:cNvSpPr>
            <a:spLocks noChangeArrowheads="1"/>
          </p:cNvSpPr>
          <p:nvPr/>
        </p:nvSpPr>
        <p:spPr bwMode="auto">
          <a:xfrm>
            <a:off x="7306868" y="3425825"/>
            <a:ext cx="92869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1" name="Line 66"/>
          <p:cNvSpPr>
            <a:spLocks noChangeShapeType="1"/>
          </p:cNvSpPr>
          <p:nvPr/>
        </p:nvSpPr>
        <p:spPr bwMode="auto">
          <a:xfrm flipH="1" flipV="1">
            <a:off x="5085159" y="3886200"/>
            <a:ext cx="0" cy="2209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532" name="Line 67"/>
          <p:cNvSpPr>
            <a:spLocks noChangeShapeType="1"/>
          </p:cNvSpPr>
          <p:nvPr/>
        </p:nvSpPr>
        <p:spPr bwMode="auto">
          <a:xfrm flipH="1">
            <a:off x="3056335" y="3911600"/>
            <a:ext cx="2052638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33" name="Picture 6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59869" y="4170363"/>
            <a:ext cx="210740" cy="4445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0534" name="Line 69"/>
          <p:cNvSpPr>
            <a:spLocks noChangeShapeType="1"/>
          </p:cNvSpPr>
          <p:nvPr/>
        </p:nvSpPr>
        <p:spPr bwMode="auto">
          <a:xfrm flipH="1">
            <a:off x="3063478" y="4286250"/>
            <a:ext cx="2052638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35" name="Picture 7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67015" y="3619503"/>
            <a:ext cx="201215" cy="3413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0536" name="Line 71"/>
          <p:cNvSpPr>
            <a:spLocks noChangeShapeType="1"/>
          </p:cNvSpPr>
          <p:nvPr/>
        </p:nvSpPr>
        <p:spPr bwMode="auto">
          <a:xfrm>
            <a:off x="3939778" y="3894138"/>
            <a:ext cx="0" cy="3937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lg" len="lg"/>
            <a:tailEnd type="triangle" w="lg" len="lg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37" name="Text Box 72"/>
          <p:cNvSpPr txBox="1">
            <a:spLocks noChangeArrowheads="1"/>
          </p:cNvSpPr>
          <p:nvPr/>
        </p:nvSpPr>
        <p:spPr bwMode="auto">
          <a:xfrm>
            <a:off x="2976800" y="3300413"/>
            <a:ext cx="2478413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cs typeface="Arial" charset="0"/>
              </a:rPr>
              <a:t>Error or “residual”</a:t>
            </a:r>
          </a:p>
        </p:txBody>
      </p:sp>
      <p:sp>
        <p:nvSpPr>
          <p:cNvPr id="20538" name="Text Box 73"/>
          <p:cNvSpPr txBox="1">
            <a:spLocks noChangeArrowheads="1"/>
          </p:cNvSpPr>
          <p:nvPr/>
        </p:nvSpPr>
        <p:spPr bwMode="auto">
          <a:xfrm>
            <a:off x="1233168" y="4135442"/>
            <a:ext cx="1462059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cs typeface="Arial" charset="0"/>
              </a:rPr>
              <a:t>Prediction</a:t>
            </a:r>
          </a:p>
        </p:txBody>
      </p:sp>
      <p:sp>
        <p:nvSpPr>
          <p:cNvPr id="20539" name="Text Box 74"/>
          <p:cNvSpPr txBox="1">
            <a:spLocks noChangeArrowheads="1"/>
          </p:cNvSpPr>
          <p:nvPr/>
        </p:nvSpPr>
        <p:spPr bwMode="auto">
          <a:xfrm>
            <a:off x="1013106" y="3502029"/>
            <a:ext cx="1712879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cs typeface="Arial" charset="0"/>
              </a:rPr>
              <a:t>Observation</a:t>
            </a:r>
          </a:p>
        </p:txBody>
      </p:sp>
      <p:pic>
        <p:nvPicPr>
          <p:cNvPr id="76" name="Picture 7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4690060" y="6146805"/>
            <a:ext cx="739190" cy="393999"/>
          </a:xfrm>
          <a:prstGeom prst="rect">
            <a:avLst/>
          </a:prstGeom>
          <a:noFill/>
          <a:ln/>
          <a:effectLst/>
        </p:spPr>
      </p:pic>
      <p:pic>
        <p:nvPicPr>
          <p:cNvPr id="21565" name="Picture 8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43502" y="1447800"/>
            <a:ext cx="267533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67" name="Picture 83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39839" y="1676404"/>
            <a:ext cx="35433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6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  <p:bldP spid="20531" grpId="0" animBg="1"/>
      <p:bldP spid="20532" grpId="0" animBg="1"/>
      <p:bldP spid="20534" grpId="0" animBg="1"/>
      <p:bldP spid="20536" grpId="0" animBg="1"/>
      <p:bldP spid="20537" grpId="0"/>
      <p:bldP spid="20538" grpId="0"/>
      <p:bldP spid="205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Minimizing Error</a:t>
            </a: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2323" y="1905001"/>
            <a:ext cx="3198004" cy="9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0721" y="2895600"/>
            <a:ext cx="3952780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12"/>
          <p:cNvSpPr txBox="1">
            <a:spLocks noChangeArrowheads="1"/>
          </p:cNvSpPr>
          <p:nvPr/>
        </p:nvSpPr>
        <p:spPr bwMode="auto">
          <a:xfrm>
            <a:off x="342900" y="4800605"/>
            <a:ext cx="33718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Approximate q update explained:</a:t>
            </a: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44216" y="3886200"/>
            <a:ext cx="3799284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00560" y="5410205"/>
            <a:ext cx="566737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342900" y="1295405"/>
            <a:ext cx="8343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Imagine we had only one point </a:t>
            </a:r>
            <a:r>
              <a:rPr lang="en-US" sz="2400" dirty="0" smtClean="0">
                <a:latin typeface="Calibri" pitchFamily="34" charset="0"/>
              </a:rPr>
              <a:t>x, </a:t>
            </a:r>
            <a:r>
              <a:rPr lang="en-US" sz="2400" dirty="0">
                <a:latin typeface="Calibri" pitchFamily="34" charset="0"/>
              </a:rPr>
              <a:t>with features f(x</a:t>
            </a:r>
            <a:r>
              <a:rPr lang="en-US" sz="2400" dirty="0" smtClean="0">
                <a:latin typeface="Calibri" pitchFamily="34" charset="0"/>
              </a:rPr>
              <a:t>), target value y, and weights w: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22539" name="TextBox 27"/>
          <p:cNvSpPr txBox="1">
            <a:spLocks noChangeArrowheads="1"/>
          </p:cNvSpPr>
          <p:nvPr/>
        </p:nvSpPr>
        <p:spPr bwMode="auto">
          <a:xfrm>
            <a:off x="3714750" y="6038372"/>
            <a:ext cx="1428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“target”</a:t>
            </a:r>
          </a:p>
        </p:txBody>
      </p:sp>
      <p:sp>
        <p:nvSpPr>
          <p:cNvPr id="22540" name="TextBox 28"/>
          <p:cNvSpPr txBox="1">
            <a:spLocks noChangeArrowheads="1"/>
          </p:cNvSpPr>
          <p:nvPr/>
        </p:nvSpPr>
        <p:spPr bwMode="auto">
          <a:xfrm>
            <a:off x="5657851" y="6015340"/>
            <a:ext cx="17755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“prediction”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851" y="2286174"/>
            <a:ext cx="3111074" cy="209211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532886" y="1987962"/>
            <a:ext cx="238555" cy="7064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2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17" grpId="0"/>
      <p:bldP spid="22539" grpId="0"/>
      <p:bldP spid="225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7463"/>
            <a:ext cx="8229600" cy="1143000"/>
          </a:xfrm>
        </p:spPr>
        <p:txBody>
          <a:bodyPr/>
          <a:lstStyle/>
          <a:p>
            <a:r>
              <a:rPr lang="en-US" b="1" dirty="0" smtClean="0">
                <a:ea typeface="ＭＳ Ｐゴシック" pitchFamily="34" charset="-128"/>
                <a:sym typeface="Symbol" pitchFamily="18" charset="2"/>
              </a:rPr>
              <a:t>Q Learning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283503" y="1210463"/>
            <a:ext cx="8311185" cy="31242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800" b="1" dirty="0" smtClean="0">
                <a:ea typeface="ＭＳ Ｐゴシック" pitchFamily="34" charset="-128"/>
              </a:rPr>
              <a:t>   </a:t>
            </a:r>
            <a:r>
              <a:rPr lang="en-US" sz="3000" b="1" dirty="0" err="1" smtClean="0">
                <a:ea typeface="ＭＳ Ｐゴシック" pitchFamily="34" charset="-128"/>
              </a:rPr>
              <a:t>Forall</a:t>
            </a:r>
            <a:r>
              <a:rPr lang="en-US" sz="3000" b="1" dirty="0" smtClean="0">
                <a:ea typeface="ＭＳ Ｐゴシック" pitchFamily="34" charset="-128"/>
              </a:rPr>
              <a:t> s, a 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sz="2600" dirty="0" smtClean="0">
                <a:ea typeface="ＭＳ Ｐゴシック" pitchFamily="34" charset="-128"/>
              </a:rPr>
              <a:t>  Initialize Q(s, a) = 0    </a:t>
            </a:r>
            <a:r>
              <a:rPr lang="en-US" sz="2600" b="1" dirty="0" smtClean="0">
                <a:ea typeface="ＭＳ Ｐゴシック" pitchFamily="34" charset="-128"/>
              </a:rPr>
              <a:t>		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3000" b="1" dirty="0" smtClean="0">
                <a:ea typeface="ＭＳ Ｐゴシック" pitchFamily="34" charset="-128"/>
              </a:rPr>
              <a:t>   Repeat Forever				</a:t>
            </a:r>
            <a:endParaRPr lang="en-US" sz="3000" i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600" dirty="0" smtClean="0">
                <a:latin typeface="+mj-lt"/>
                <a:ea typeface="ＭＳ Ｐゴシック" pitchFamily="34" charset="-128"/>
              </a:rPr>
              <a:t>  Where are you?  s.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600" dirty="0">
                <a:latin typeface="+mj-lt"/>
                <a:ea typeface="ＭＳ Ｐゴシック" pitchFamily="34" charset="-128"/>
              </a:rPr>
              <a:t> </a:t>
            </a:r>
            <a:r>
              <a:rPr lang="en-US" sz="2600" dirty="0" smtClean="0">
                <a:latin typeface="+mj-lt"/>
                <a:ea typeface="ＭＳ Ｐゴシック" pitchFamily="34" charset="-128"/>
              </a:rPr>
              <a:t> Choose some action a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600" dirty="0">
                <a:latin typeface="+mj-lt"/>
                <a:ea typeface="ＭＳ Ｐゴシック" pitchFamily="34" charset="-128"/>
              </a:rPr>
              <a:t> </a:t>
            </a:r>
            <a:r>
              <a:rPr lang="en-US" sz="2600" dirty="0" smtClean="0">
                <a:latin typeface="+mj-lt"/>
                <a:ea typeface="ＭＳ Ｐゴシック" pitchFamily="34" charset="-128"/>
              </a:rPr>
              <a:t> Execute it in real world:</a:t>
            </a:r>
            <a:r>
              <a:rPr lang="en-US" sz="2600" i="1" dirty="0" smtClean="0">
                <a:latin typeface="+mj-lt"/>
                <a:ea typeface="ＭＳ Ｐゴシック" pitchFamily="34" charset="-128"/>
              </a:rPr>
              <a:t> (s, a, r, s’)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600" dirty="0" smtClean="0">
                <a:latin typeface="+mj-lt"/>
                <a:ea typeface="ＭＳ Ｐゴシック" pitchFamily="34" charset="-128"/>
              </a:rPr>
              <a:t>  Do update: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 smtClean="0">
                <a:latin typeface="+mj-lt"/>
                <a:ea typeface="ＭＳ Ｐゴシック" pitchFamily="34" charset="-128"/>
              </a:rPr>
              <a:t> </a:t>
            </a:r>
            <a:endParaRPr lang="en-US" sz="2400" dirty="0">
              <a:latin typeface="+mj-lt"/>
              <a:ea typeface="ＭＳ Ｐゴシック" pitchFamily="34" charset="-128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2800" b="1" dirty="0" smtClean="0">
                <a:ea typeface="ＭＳ Ｐゴシック" pitchFamily="34" charset="-128"/>
              </a:rPr>
              <a:t>		</a:t>
            </a:r>
            <a:endParaRPr lang="en-US" sz="2800" i="1" dirty="0">
              <a:solidFill>
                <a:srgbClr val="000000"/>
              </a:solidFill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2400" b="1" dirty="0" smtClean="0">
              <a:ea typeface="ＭＳ Ｐゴシック" pitchFamily="34" charset="-128"/>
            </a:endParaRP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46522" y="3592972"/>
            <a:ext cx="5017196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46522" y="5320495"/>
            <a:ext cx="4503348" cy="39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46522" y="4465211"/>
            <a:ext cx="4792604" cy="66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654581" y="4501233"/>
            <a:ext cx="5395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/>
              <a:t>}</a:t>
            </a:r>
            <a:endParaRPr lang="en-US" sz="8800" dirty="0"/>
          </a:p>
        </p:txBody>
      </p:sp>
      <p:sp>
        <p:nvSpPr>
          <p:cNvPr id="13" name="TextBox 12"/>
          <p:cNvSpPr txBox="1"/>
          <p:nvPr/>
        </p:nvSpPr>
        <p:spPr>
          <a:xfrm>
            <a:off x="7168931" y="5187034"/>
            <a:ext cx="1713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Equivalently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24433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682353" y="1295400"/>
            <a:ext cx="5653088" cy="512762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1682353" y="6423025"/>
            <a:ext cx="56530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 flipV="1">
            <a:off x="1682354" y="1295400"/>
            <a:ext cx="1191" cy="512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 flipV="1">
            <a:off x="1682354" y="6346825"/>
            <a:ext cx="1191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1671698" y="6451600"/>
            <a:ext cx="7132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 flipV="1">
            <a:off x="2245519" y="6346825"/>
            <a:ext cx="1190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2234864" y="6451600"/>
            <a:ext cx="7132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</a:t>
            </a:r>
            <a:endParaRPr lang="en-US" sz="2400">
              <a:cs typeface="Arial" charset="0"/>
            </a:endParaRPr>
          </a:p>
        </p:txBody>
      </p:sp>
      <p:sp>
        <p:nvSpPr>
          <p:cNvPr id="22537" name="Line 10"/>
          <p:cNvSpPr>
            <a:spLocks noChangeShapeType="1"/>
          </p:cNvSpPr>
          <p:nvPr/>
        </p:nvSpPr>
        <p:spPr bwMode="auto">
          <a:xfrm flipV="1">
            <a:off x="2807494" y="6346825"/>
            <a:ext cx="1190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Rectangle 11"/>
          <p:cNvSpPr>
            <a:spLocks noChangeArrowheads="1"/>
          </p:cNvSpPr>
          <p:nvPr/>
        </p:nvSpPr>
        <p:spPr bwMode="auto">
          <a:xfrm>
            <a:off x="2796837" y="6451600"/>
            <a:ext cx="7132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4</a:t>
            </a:r>
            <a:endParaRPr lang="en-US" sz="2400">
              <a:cs typeface="Arial" charset="0"/>
            </a:endParaRPr>
          </a:p>
        </p:txBody>
      </p:sp>
      <p:sp>
        <p:nvSpPr>
          <p:cNvPr id="22539" name="Line 12"/>
          <p:cNvSpPr>
            <a:spLocks noChangeShapeType="1"/>
          </p:cNvSpPr>
          <p:nvPr/>
        </p:nvSpPr>
        <p:spPr bwMode="auto">
          <a:xfrm flipV="1">
            <a:off x="3376615" y="6346825"/>
            <a:ext cx="1190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0" name="Rectangle 13"/>
          <p:cNvSpPr>
            <a:spLocks noChangeArrowheads="1"/>
          </p:cNvSpPr>
          <p:nvPr/>
        </p:nvSpPr>
        <p:spPr bwMode="auto">
          <a:xfrm>
            <a:off x="3365955" y="6451600"/>
            <a:ext cx="7132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6</a:t>
            </a:r>
            <a:endParaRPr lang="en-US" sz="2400">
              <a:cs typeface="Arial" charset="0"/>
            </a:endParaRPr>
          </a:p>
        </p:txBody>
      </p:sp>
      <p:sp>
        <p:nvSpPr>
          <p:cNvPr id="22541" name="Line 14"/>
          <p:cNvSpPr>
            <a:spLocks noChangeShapeType="1"/>
          </p:cNvSpPr>
          <p:nvPr/>
        </p:nvSpPr>
        <p:spPr bwMode="auto">
          <a:xfrm flipV="1">
            <a:off x="3939779" y="6346825"/>
            <a:ext cx="1191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2" name="Rectangle 15"/>
          <p:cNvSpPr>
            <a:spLocks noChangeArrowheads="1"/>
          </p:cNvSpPr>
          <p:nvPr/>
        </p:nvSpPr>
        <p:spPr bwMode="auto">
          <a:xfrm>
            <a:off x="3929123" y="6451600"/>
            <a:ext cx="7132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8</a:t>
            </a:r>
            <a:endParaRPr lang="en-US" sz="2400">
              <a:cs typeface="Arial" charset="0"/>
            </a:endParaRPr>
          </a:p>
        </p:txBody>
      </p:sp>
      <p:sp>
        <p:nvSpPr>
          <p:cNvPr id="22543" name="Line 16"/>
          <p:cNvSpPr>
            <a:spLocks noChangeShapeType="1"/>
          </p:cNvSpPr>
          <p:nvPr/>
        </p:nvSpPr>
        <p:spPr bwMode="auto">
          <a:xfrm flipV="1">
            <a:off x="4508897" y="6346825"/>
            <a:ext cx="1191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Rectangle 17"/>
          <p:cNvSpPr>
            <a:spLocks noChangeArrowheads="1"/>
          </p:cNvSpPr>
          <p:nvPr/>
        </p:nvSpPr>
        <p:spPr bwMode="auto">
          <a:xfrm>
            <a:off x="4459007" y="6451600"/>
            <a:ext cx="14264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10</a:t>
            </a:r>
            <a:endParaRPr lang="en-US" sz="2400">
              <a:cs typeface="Arial" charset="0"/>
            </a:endParaRPr>
          </a:p>
        </p:txBody>
      </p:sp>
      <p:sp>
        <p:nvSpPr>
          <p:cNvPr id="22545" name="Line 18"/>
          <p:cNvSpPr>
            <a:spLocks noChangeShapeType="1"/>
          </p:cNvSpPr>
          <p:nvPr/>
        </p:nvSpPr>
        <p:spPr bwMode="auto">
          <a:xfrm flipV="1">
            <a:off x="5072065" y="6346825"/>
            <a:ext cx="1190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6" name="Rectangle 19"/>
          <p:cNvSpPr>
            <a:spLocks noChangeArrowheads="1"/>
          </p:cNvSpPr>
          <p:nvPr/>
        </p:nvSpPr>
        <p:spPr bwMode="auto">
          <a:xfrm>
            <a:off x="5022173" y="6451600"/>
            <a:ext cx="14264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12</a:t>
            </a:r>
            <a:endParaRPr lang="en-US" sz="2400">
              <a:cs typeface="Arial" charset="0"/>
            </a:endParaRPr>
          </a:p>
        </p:txBody>
      </p:sp>
      <p:sp>
        <p:nvSpPr>
          <p:cNvPr id="22547" name="Line 20"/>
          <p:cNvSpPr>
            <a:spLocks noChangeShapeType="1"/>
          </p:cNvSpPr>
          <p:nvPr/>
        </p:nvSpPr>
        <p:spPr bwMode="auto">
          <a:xfrm flipV="1">
            <a:off x="5634039" y="6346825"/>
            <a:ext cx="1190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Rectangle 21"/>
          <p:cNvSpPr>
            <a:spLocks noChangeArrowheads="1"/>
          </p:cNvSpPr>
          <p:nvPr/>
        </p:nvSpPr>
        <p:spPr bwMode="auto">
          <a:xfrm>
            <a:off x="5584148" y="6451600"/>
            <a:ext cx="14264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14</a:t>
            </a:r>
            <a:endParaRPr lang="en-US" sz="2400">
              <a:cs typeface="Arial" charset="0"/>
            </a:endParaRPr>
          </a:p>
        </p:txBody>
      </p:sp>
      <p:sp>
        <p:nvSpPr>
          <p:cNvPr id="22549" name="Line 22"/>
          <p:cNvSpPr>
            <a:spLocks noChangeShapeType="1"/>
          </p:cNvSpPr>
          <p:nvPr/>
        </p:nvSpPr>
        <p:spPr bwMode="auto">
          <a:xfrm flipV="1">
            <a:off x="6203158" y="6346825"/>
            <a:ext cx="1190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0" name="Rectangle 23"/>
          <p:cNvSpPr>
            <a:spLocks noChangeArrowheads="1"/>
          </p:cNvSpPr>
          <p:nvPr/>
        </p:nvSpPr>
        <p:spPr bwMode="auto">
          <a:xfrm>
            <a:off x="6153267" y="6451600"/>
            <a:ext cx="14264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16</a:t>
            </a:r>
            <a:endParaRPr lang="en-US" sz="2400">
              <a:cs typeface="Arial" charset="0"/>
            </a:endParaRPr>
          </a:p>
        </p:txBody>
      </p:sp>
      <p:sp>
        <p:nvSpPr>
          <p:cNvPr id="22551" name="Line 24"/>
          <p:cNvSpPr>
            <a:spLocks noChangeShapeType="1"/>
          </p:cNvSpPr>
          <p:nvPr/>
        </p:nvSpPr>
        <p:spPr bwMode="auto">
          <a:xfrm flipV="1">
            <a:off x="6766322" y="6346825"/>
            <a:ext cx="1191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2" name="Rectangle 25"/>
          <p:cNvSpPr>
            <a:spLocks noChangeArrowheads="1"/>
          </p:cNvSpPr>
          <p:nvPr/>
        </p:nvSpPr>
        <p:spPr bwMode="auto">
          <a:xfrm>
            <a:off x="6716432" y="6451600"/>
            <a:ext cx="14264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18</a:t>
            </a:r>
            <a:endParaRPr lang="en-US" sz="2400">
              <a:cs typeface="Arial" charset="0"/>
            </a:endParaRPr>
          </a:p>
        </p:txBody>
      </p:sp>
      <p:sp>
        <p:nvSpPr>
          <p:cNvPr id="22553" name="Line 26"/>
          <p:cNvSpPr>
            <a:spLocks noChangeShapeType="1"/>
          </p:cNvSpPr>
          <p:nvPr/>
        </p:nvSpPr>
        <p:spPr bwMode="auto">
          <a:xfrm flipV="1">
            <a:off x="7335440" y="6346825"/>
            <a:ext cx="1191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4" name="Rectangle 27"/>
          <p:cNvSpPr>
            <a:spLocks noChangeArrowheads="1"/>
          </p:cNvSpPr>
          <p:nvPr/>
        </p:nvSpPr>
        <p:spPr bwMode="auto">
          <a:xfrm>
            <a:off x="7285551" y="6451600"/>
            <a:ext cx="14264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2555" name="Line 28"/>
          <p:cNvSpPr>
            <a:spLocks noChangeShapeType="1"/>
          </p:cNvSpPr>
          <p:nvPr/>
        </p:nvSpPr>
        <p:spPr bwMode="auto">
          <a:xfrm>
            <a:off x="1682353" y="6423025"/>
            <a:ext cx="50006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6" name="Rectangle 29"/>
          <p:cNvSpPr>
            <a:spLocks noChangeArrowheads="1"/>
          </p:cNvSpPr>
          <p:nvPr/>
        </p:nvSpPr>
        <p:spPr bwMode="auto">
          <a:xfrm>
            <a:off x="1518841" y="6346825"/>
            <a:ext cx="18534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-15</a:t>
            </a:r>
            <a:endParaRPr lang="en-US" sz="2400">
              <a:cs typeface="Arial" charset="0"/>
            </a:endParaRPr>
          </a:p>
        </p:txBody>
      </p:sp>
      <p:sp>
        <p:nvSpPr>
          <p:cNvPr id="22557" name="Line 30"/>
          <p:cNvSpPr>
            <a:spLocks noChangeShapeType="1"/>
          </p:cNvSpPr>
          <p:nvPr/>
        </p:nvSpPr>
        <p:spPr bwMode="auto">
          <a:xfrm>
            <a:off x="1682353" y="5853118"/>
            <a:ext cx="50006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8" name="Rectangle 31"/>
          <p:cNvSpPr>
            <a:spLocks noChangeArrowheads="1"/>
          </p:cNvSpPr>
          <p:nvPr/>
        </p:nvSpPr>
        <p:spPr bwMode="auto">
          <a:xfrm>
            <a:off x="1518841" y="5776913"/>
            <a:ext cx="18534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-10</a:t>
            </a:r>
            <a:endParaRPr lang="en-US" sz="2400">
              <a:cs typeface="Arial" charset="0"/>
            </a:endParaRPr>
          </a:p>
        </p:txBody>
      </p:sp>
      <p:sp>
        <p:nvSpPr>
          <p:cNvPr id="22559" name="Line 32"/>
          <p:cNvSpPr>
            <a:spLocks noChangeShapeType="1"/>
          </p:cNvSpPr>
          <p:nvPr/>
        </p:nvSpPr>
        <p:spPr bwMode="auto">
          <a:xfrm>
            <a:off x="1682353" y="5281618"/>
            <a:ext cx="50006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0" name="Rectangle 33"/>
          <p:cNvSpPr>
            <a:spLocks noChangeArrowheads="1"/>
          </p:cNvSpPr>
          <p:nvPr/>
        </p:nvSpPr>
        <p:spPr bwMode="auto">
          <a:xfrm>
            <a:off x="1579502" y="5205413"/>
            <a:ext cx="11402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-5</a:t>
            </a:r>
            <a:endParaRPr lang="en-US" sz="2400">
              <a:cs typeface="Arial" charset="0"/>
            </a:endParaRPr>
          </a:p>
        </p:txBody>
      </p:sp>
      <p:sp>
        <p:nvSpPr>
          <p:cNvPr id="22561" name="Line 34"/>
          <p:cNvSpPr>
            <a:spLocks noChangeShapeType="1"/>
          </p:cNvSpPr>
          <p:nvPr/>
        </p:nvSpPr>
        <p:spPr bwMode="auto">
          <a:xfrm>
            <a:off x="1682353" y="4711700"/>
            <a:ext cx="50006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2" name="Rectangle 35"/>
          <p:cNvSpPr>
            <a:spLocks noChangeArrowheads="1"/>
          </p:cNvSpPr>
          <p:nvPr/>
        </p:nvSpPr>
        <p:spPr bwMode="auto">
          <a:xfrm>
            <a:off x="1614548" y="4635500"/>
            <a:ext cx="7132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2563" name="Line 36"/>
          <p:cNvSpPr>
            <a:spLocks noChangeShapeType="1"/>
          </p:cNvSpPr>
          <p:nvPr/>
        </p:nvSpPr>
        <p:spPr bwMode="auto">
          <a:xfrm>
            <a:off x="1682353" y="4140200"/>
            <a:ext cx="50006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4" name="Rectangle 37"/>
          <p:cNvSpPr>
            <a:spLocks noChangeArrowheads="1"/>
          </p:cNvSpPr>
          <p:nvPr/>
        </p:nvSpPr>
        <p:spPr bwMode="auto">
          <a:xfrm>
            <a:off x="1614548" y="4064000"/>
            <a:ext cx="7132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5</a:t>
            </a:r>
            <a:endParaRPr lang="en-US" sz="2400">
              <a:cs typeface="Arial" charset="0"/>
            </a:endParaRPr>
          </a:p>
        </p:txBody>
      </p:sp>
      <p:sp>
        <p:nvSpPr>
          <p:cNvPr id="22565" name="Line 38"/>
          <p:cNvSpPr>
            <a:spLocks noChangeShapeType="1"/>
          </p:cNvSpPr>
          <p:nvPr/>
        </p:nvSpPr>
        <p:spPr bwMode="auto">
          <a:xfrm>
            <a:off x="1682353" y="3568700"/>
            <a:ext cx="50006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6" name="Rectangle 39"/>
          <p:cNvSpPr>
            <a:spLocks noChangeArrowheads="1"/>
          </p:cNvSpPr>
          <p:nvPr/>
        </p:nvSpPr>
        <p:spPr bwMode="auto">
          <a:xfrm>
            <a:off x="1555073" y="3492500"/>
            <a:ext cx="14264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10</a:t>
            </a:r>
            <a:endParaRPr lang="en-US" sz="2400">
              <a:cs typeface="Arial" charset="0"/>
            </a:endParaRPr>
          </a:p>
        </p:txBody>
      </p:sp>
      <p:sp>
        <p:nvSpPr>
          <p:cNvPr id="22567" name="Line 40"/>
          <p:cNvSpPr>
            <a:spLocks noChangeShapeType="1"/>
          </p:cNvSpPr>
          <p:nvPr/>
        </p:nvSpPr>
        <p:spPr bwMode="auto">
          <a:xfrm>
            <a:off x="1682353" y="2998793"/>
            <a:ext cx="50006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8" name="Rectangle 41"/>
          <p:cNvSpPr>
            <a:spLocks noChangeArrowheads="1"/>
          </p:cNvSpPr>
          <p:nvPr/>
        </p:nvSpPr>
        <p:spPr bwMode="auto">
          <a:xfrm>
            <a:off x="1555073" y="2922588"/>
            <a:ext cx="14264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15</a:t>
            </a:r>
            <a:endParaRPr lang="en-US" sz="2400">
              <a:cs typeface="Arial" charset="0"/>
            </a:endParaRPr>
          </a:p>
        </p:txBody>
      </p:sp>
      <p:sp>
        <p:nvSpPr>
          <p:cNvPr id="22569" name="Line 42"/>
          <p:cNvSpPr>
            <a:spLocks noChangeShapeType="1"/>
          </p:cNvSpPr>
          <p:nvPr/>
        </p:nvSpPr>
        <p:spPr bwMode="auto">
          <a:xfrm>
            <a:off x="1682353" y="2427293"/>
            <a:ext cx="50006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0" name="Rectangle 43"/>
          <p:cNvSpPr>
            <a:spLocks noChangeArrowheads="1"/>
          </p:cNvSpPr>
          <p:nvPr/>
        </p:nvSpPr>
        <p:spPr bwMode="auto">
          <a:xfrm>
            <a:off x="1555073" y="2351088"/>
            <a:ext cx="14264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2571" name="Line 44"/>
          <p:cNvSpPr>
            <a:spLocks noChangeShapeType="1"/>
          </p:cNvSpPr>
          <p:nvPr/>
        </p:nvSpPr>
        <p:spPr bwMode="auto">
          <a:xfrm>
            <a:off x="1682353" y="1855789"/>
            <a:ext cx="50006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2" name="Rectangle 45"/>
          <p:cNvSpPr>
            <a:spLocks noChangeArrowheads="1"/>
          </p:cNvSpPr>
          <p:nvPr/>
        </p:nvSpPr>
        <p:spPr bwMode="auto">
          <a:xfrm>
            <a:off x="1555073" y="1779588"/>
            <a:ext cx="14264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25</a:t>
            </a:r>
            <a:endParaRPr lang="en-US" sz="2400">
              <a:cs typeface="Arial" charset="0"/>
            </a:endParaRPr>
          </a:p>
        </p:txBody>
      </p:sp>
      <p:sp>
        <p:nvSpPr>
          <p:cNvPr id="22573" name="Line 46"/>
          <p:cNvSpPr>
            <a:spLocks noChangeShapeType="1"/>
          </p:cNvSpPr>
          <p:nvPr/>
        </p:nvSpPr>
        <p:spPr bwMode="auto">
          <a:xfrm>
            <a:off x="1682353" y="1295400"/>
            <a:ext cx="50006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4" name="Rectangle 47"/>
          <p:cNvSpPr>
            <a:spLocks noChangeArrowheads="1"/>
          </p:cNvSpPr>
          <p:nvPr/>
        </p:nvSpPr>
        <p:spPr bwMode="auto">
          <a:xfrm>
            <a:off x="1555073" y="1219200"/>
            <a:ext cx="14264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30</a:t>
            </a:r>
            <a:endParaRPr lang="en-US" sz="2400">
              <a:cs typeface="Arial" charset="0"/>
            </a:endParaRPr>
          </a:p>
        </p:txBody>
      </p:sp>
      <p:sp>
        <p:nvSpPr>
          <p:cNvPr id="22575" name="Oval 48"/>
          <p:cNvSpPr>
            <a:spLocks noChangeArrowheads="1"/>
          </p:cNvSpPr>
          <p:nvPr/>
        </p:nvSpPr>
        <p:spPr bwMode="auto">
          <a:xfrm>
            <a:off x="1932385" y="4549780"/>
            <a:ext cx="6310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6" name="Oval 49"/>
          <p:cNvSpPr>
            <a:spLocks noChangeArrowheads="1"/>
          </p:cNvSpPr>
          <p:nvPr/>
        </p:nvSpPr>
        <p:spPr bwMode="auto">
          <a:xfrm>
            <a:off x="1932385" y="4549780"/>
            <a:ext cx="6310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7" name="Oval 50"/>
          <p:cNvSpPr>
            <a:spLocks noChangeArrowheads="1"/>
          </p:cNvSpPr>
          <p:nvPr/>
        </p:nvSpPr>
        <p:spPr bwMode="auto">
          <a:xfrm>
            <a:off x="2216946" y="4833943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8" name="Oval 51"/>
          <p:cNvSpPr>
            <a:spLocks noChangeArrowheads="1"/>
          </p:cNvSpPr>
          <p:nvPr/>
        </p:nvSpPr>
        <p:spPr bwMode="auto">
          <a:xfrm>
            <a:off x="2216946" y="4833943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9" name="Oval 52"/>
          <p:cNvSpPr>
            <a:spLocks noChangeArrowheads="1"/>
          </p:cNvSpPr>
          <p:nvPr/>
        </p:nvSpPr>
        <p:spPr bwMode="auto">
          <a:xfrm>
            <a:off x="2501504" y="5243518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0" name="Oval 53"/>
          <p:cNvSpPr>
            <a:spLocks noChangeArrowheads="1"/>
          </p:cNvSpPr>
          <p:nvPr/>
        </p:nvSpPr>
        <p:spPr bwMode="auto">
          <a:xfrm>
            <a:off x="2501504" y="5243518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1" name="Oval 54"/>
          <p:cNvSpPr>
            <a:spLocks noChangeArrowheads="1"/>
          </p:cNvSpPr>
          <p:nvPr/>
        </p:nvSpPr>
        <p:spPr bwMode="auto">
          <a:xfrm>
            <a:off x="2778921" y="5243518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2" name="Oval 55"/>
          <p:cNvSpPr>
            <a:spLocks noChangeArrowheads="1"/>
          </p:cNvSpPr>
          <p:nvPr/>
        </p:nvSpPr>
        <p:spPr bwMode="auto">
          <a:xfrm>
            <a:off x="2778921" y="5243518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3" name="Oval 56"/>
          <p:cNvSpPr>
            <a:spLocks noChangeArrowheads="1"/>
          </p:cNvSpPr>
          <p:nvPr/>
        </p:nvSpPr>
        <p:spPr bwMode="auto">
          <a:xfrm>
            <a:off x="3063480" y="5434018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4" name="Oval 57"/>
          <p:cNvSpPr>
            <a:spLocks noChangeArrowheads="1"/>
          </p:cNvSpPr>
          <p:nvPr/>
        </p:nvSpPr>
        <p:spPr bwMode="auto">
          <a:xfrm>
            <a:off x="3063480" y="5434018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5" name="Oval 58"/>
          <p:cNvSpPr>
            <a:spLocks noChangeArrowheads="1"/>
          </p:cNvSpPr>
          <p:nvPr/>
        </p:nvSpPr>
        <p:spPr bwMode="auto">
          <a:xfrm>
            <a:off x="3348039" y="5338768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6" name="Oval 59"/>
          <p:cNvSpPr>
            <a:spLocks noChangeArrowheads="1"/>
          </p:cNvSpPr>
          <p:nvPr/>
        </p:nvSpPr>
        <p:spPr bwMode="auto">
          <a:xfrm>
            <a:off x="3348039" y="5338768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7" name="Oval 60"/>
          <p:cNvSpPr>
            <a:spLocks noChangeArrowheads="1"/>
          </p:cNvSpPr>
          <p:nvPr/>
        </p:nvSpPr>
        <p:spPr bwMode="auto">
          <a:xfrm>
            <a:off x="3626646" y="5081593"/>
            <a:ext cx="63103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8" name="Oval 61"/>
          <p:cNvSpPr>
            <a:spLocks noChangeArrowheads="1"/>
          </p:cNvSpPr>
          <p:nvPr/>
        </p:nvSpPr>
        <p:spPr bwMode="auto">
          <a:xfrm>
            <a:off x="3626646" y="5081593"/>
            <a:ext cx="63103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9" name="Oval 62"/>
          <p:cNvSpPr>
            <a:spLocks noChangeArrowheads="1"/>
          </p:cNvSpPr>
          <p:nvPr/>
        </p:nvSpPr>
        <p:spPr bwMode="auto">
          <a:xfrm>
            <a:off x="3911205" y="4919668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0" name="Oval 63"/>
          <p:cNvSpPr>
            <a:spLocks noChangeArrowheads="1"/>
          </p:cNvSpPr>
          <p:nvPr/>
        </p:nvSpPr>
        <p:spPr bwMode="auto">
          <a:xfrm>
            <a:off x="3911205" y="4919668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1" name="Oval 64"/>
          <p:cNvSpPr>
            <a:spLocks noChangeArrowheads="1"/>
          </p:cNvSpPr>
          <p:nvPr/>
        </p:nvSpPr>
        <p:spPr bwMode="auto">
          <a:xfrm>
            <a:off x="4195764" y="5157793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2" name="Oval 65"/>
          <p:cNvSpPr>
            <a:spLocks noChangeArrowheads="1"/>
          </p:cNvSpPr>
          <p:nvPr/>
        </p:nvSpPr>
        <p:spPr bwMode="auto">
          <a:xfrm>
            <a:off x="4195764" y="5157793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3" name="Oval 66"/>
          <p:cNvSpPr>
            <a:spLocks noChangeArrowheads="1"/>
          </p:cNvSpPr>
          <p:nvPr/>
        </p:nvSpPr>
        <p:spPr bwMode="auto">
          <a:xfrm>
            <a:off x="4480323" y="4625980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4" name="Oval 67"/>
          <p:cNvSpPr>
            <a:spLocks noChangeArrowheads="1"/>
          </p:cNvSpPr>
          <p:nvPr/>
        </p:nvSpPr>
        <p:spPr bwMode="auto">
          <a:xfrm>
            <a:off x="4480323" y="4625980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5" name="Oval 68"/>
          <p:cNvSpPr>
            <a:spLocks noChangeArrowheads="1"/>
          </p:cNvSpPr>
          <p:nvPr/>
        </p:nvSpPr>
        <p:spPr bwMode="auto">
          <a:xfrm>
            <a:off x="4757739" y="4805368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6" name="Oval 69"/>
          <p:cNvSpPr>
            <a:spLocks noChangeArrowheads="1"/>
          </p:cNvSpPr>
          <p:nvPr/>
        </p:nvSpPr>
        <p:spPr bwMode="auto">
          <a:xfrm>
            <a:off x="4757739" y="4805368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7" name="Oval 70"/>
          <p:cNvSpPr>
            <a:spLocks noChangeArrowheads="1"/>
          </p:cNvSpPr>
          <p:nvPr/>
        </p:nvSpPr>
        <p:spPr bwMode="auto">
          <a:xfrm>
            <a:off x="5043490" y="4435480"/>
            <a:ext cx="63103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8" name="Oval 71"/>
          <p:cNvSpPr>
            <a:spLocks noChangeArrowheads="1"/>
          </p:cNvSpPr>
          <p:nvPr/>
        </p:nvSpPr>
        <p:spPr bwMode="auto">
          <a:xfrm>
            <a:off x="5043490" y="4435480"/>
            <a:ext cx="63103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9" name="Oval 72"/>
          <p:cNvSpPr>
            <a:spLocks noChangeArrowheads="1"/>
          </p:cNvSpPr>
          <p:nvPr/>
        </p:nvSpPr>
        <p:spPr bwMode="auto">
          <a:xfrm>
            <a:off x="5328048" y="4786318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0" name="Oval 73"/>
          <p:cNvSpPr>
            <a:spLocks noChangeArrowheads="1"/>
          </p:cNvSpPr>
          <p:nvPr/>
        </p:nvSpPr>
        <p:spPr bwMode="auto">
          <a:xfrm>
            <a:off x="5328048" y="4786318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1" name="Oval 74"/>
          <p:cNvSpPr>
            <a:spLocks noChangeArrowheads="1"/>
          </p:cNvSpPr>
          <p:nvPr/>
        </p:nvSpPr>
        <p:spPr bwMode="auto">
          <a:xfrm>
            <a:off x="5605464" y="4549780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2" name="Oval 75"/>
          <p:cNvSpPr>
            <a:spLocks noChangeArrowheads="1"/>
          </p:cNvSpPr>
          <p:nvPr/>
        </p:nvSpPr>
        <p:spPr bwMode="auto">
          <a:xfrm>
            <a:off x="5605464" y="4549780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3" name="Oval 76"/>
          <p:cNvSpPr>
            <a:spLocks noChangeArrowheads="1"/>
          </p:cNvSpPr>
          <p:nvPr/>
        </p:nvSpPr>
        <p:spPr bwMode="auto">
          <a:xfrm>
            <a:off x="5890023" y="4340230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4" name="Oval 77"/>
          <p:cNvSpPr>
            <a:spLocks noChangeArrowheads="1"/>
          </p:cNvSpPr>
          <p:nvPr/>
        </p:nvSpPr>
        <p:spPr bwMode="auto">
          <a:xfrm>
            <a:off x="5890023" y="4340230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5" name="Oval 78"/>
          <p:cNvSpPr>
            <a:spLocks noChangeArrowheads="1"/>
          </p:cNvSpPr>
          <p:nvPr/>
        </p:nvSpPr>
        <p:spPr bwMode="auto">
          <a:xfrm>
            <a:off x="6174582" y="3692530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6" name="Oval 79"/>
          <p:cNvSpPr>
            <a:spLocks noChangeArrowheads="1"/>
          </p:cNvSpPr>
          <p:nvPr/>
        </p:nvSpPr>
        <p:spPr bwMode="auto">
          <a:xfrm>
            <a:off x="6174582" y="3692530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7" name="Oval 80"/>
          <p:cNvSpPr>
            <a:spLocks noChangeArrowheads="1"/>
          </p:cNvSpPr>
          <p:nvPr/>
        </p:nvSpPr>
        <p:spPr bwMode="auto">
          <a:xfrm>
            <a:off x="6453190" y="3949703"/>
            <a:ext cx="63103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8" name="Oval 81"/>
          <p:cNvSpPr>
            <a:spLocks noChangeArrowheads="1"/>
          </p:cNvSpPr>
          <p:nvPr/>
        </p:nvSpPr>
        <p:spPr bwMode="auto">
          <a:xfrm>
            <a:off x="6453190" y="3949703"/>
            <a:ext cx="63103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9" name="Oval 82"/>
          <p:cNvSpPr>
            <a:spLocks noChangeArrowheads="1"/>
          </p:cNvSpPr>
          <p:nvPr/>
        </p:nvSpPr>
        <p:spPr bwMode="auto">
          <a:xfrm>
            <a:off x="6737747" y="3797301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0" name="Oval 83"/>
          <p:cNvSpPr>
            <a:spLocks noChangeArrowheads="1"/>
          </p:cNvSpPr>
          <p:nvPr/>
        </p:nvSpPr>
        <p:spPr bwMode="auto">
          <a:xfrm>
            <a:off x="6737747" y="3797301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1" name="Oval 84"/>
          <p:cNvSpPr>
            <a:spLocks noChangeArrowheads="1"/>
          </p:cNvSpPr>
          <p:nvPr/>
        </p:nvSpPr>
        <p:spPr bwMode="auto">
          <a:xfrm>
            <a:off x="7022307" y="3654430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2" name="Oval 85"/>
          <p:cNvSpPr>
            <a:spLocks noChangeArrowheads="1"/>
          </p:cNvSpPr>
          <p:nvPr/>
        </p:nvSpPr>
        <p:spPr bwMode="auto">
          <a:xfrm>
            <a:off x="7022307" y="3654430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3" name="Oval 86"/>
          <p:cNvSpPr>
            <a:spLocks noChangeArrowheads="1"/>
          </p:cNvSpPr>
          <p:nvPr/>
        </p:nvSpPr>
        <p:spPr bwMode="auto">
          <a:xfrm>
            <a:off x="7306866" y="3254380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4" name="Oval 87"/>
          <p:cNvSpPr>
            <a:spLocks noChangeArrowheads="1"/>
          </p:cNvSpPr>
          <p:nvPr/>
        </p:nvSpPr>
        <p:spPr bwMode="auto">
          <a:xfrm>
            <a:off x="7306866" y="3254380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5" name="Freeform 88"/>
          <p:cNvSpPr>
            <a:spLocks/>
          </p:cNvSpPr>
          <p:nvPr/>
        </p:nvSpPr>
        <p:spPr bwMode="auto">
          <a:xfrm>
            <a:off x="1959771" y="1827213"/>
            <a:ext cx="3588544" cy="3721100"/>
          </a:xfrm>
          <a:custGeom>
            <a:avLst/>
            <a:gdLst>
              <a:gd name="T0" fmla="*/ 2147483647 w 3014"/>
              <a:gd name="T1" fmla="*/ 2147483647 h 2344"/>
              <a:gd name="T2" fmla="*/ 2147483647 w 3014"/>
              <a:gd name="T3" fmla="*/ 2147483647 h 2344"/>
              <a:gd name="T4" fmla="*/ 2147483647 w 3014"/>
              <a:gd name="T5" fmla="*/ 2147483647 h 2344"/>
              <a:gd name="T6" fmla="*/ 2147483647 w 3014"/>
              <a:gd name="T7" fmla="*/ 2147483647 h 2344"/>
              <a:gd name="T8" fmla="*/ 2147483647 w 3014"/>
              <a:gd name="T9" fmla="*/ 2147483647 h 2344"/>
              <a:gd name="T10" fmla="*/ 2147483647 w 3014"/>
              <a:gd name="T11" fmla="*/ 2147483647 h 2344"/>
              <a:gd name="T12" fmla="*/ 2147483647 w 3014"/>
              <a:gd name="T13" fmla="*/ 2147483647 h 2344"/>
              <a:gd name="T14" fmla="*/ 2147483647 w 3014"/>
              <a:gd name="T15" fmla="*/ 2147483647 h 2344"/>
              <a:gd name="T16" fmla="*/ 2147483647 w 3014"/>
              <a:gd name="T17" fmla="*/ 2147483647 h 2344"/>
              <a:gd name="T18" fmla="*/ 2147483647 w 3014"/>
              <a:gd name="T19" fmla="*/ 2147483647 h 2344"/>
              <a:gd name="T20" fmla="*/ 2147483647 w 3014"/>
              <a:gd name="T21" fmla="*/ 2147483647 h 2344"/>
              <a:gd name="T22" fmla="*/ 2147483647 w 3014"/>
              <a:gd name="T23" fmla="*/ 2147483647 h 2344"/>
              <a:gd name="T24" fmla="*/ 2147483647 w 3014"/>
              <a:gd name="T25" fmla="*/ 2147483647 h 2344"/>
              <a:gd name="T26" fmla="*/ 2147483647 w 3014"/>
              <a:gd name="T27" fmla="*/ 2147483647 h 2344"/>
              <a:gd name="T28" fmla="*/ 2147483647 w 3014"/>
              <a:gd name="T29" fmla="*/ 2147483647 h 2344"/>
              <a:gd name="T30" fmla="*/ 2147483647 w 3014"/>
              <a:gd name="T31" fmla="*/ 2147483647 h 2344"/>
              <a:gd name="T32" fmla="*/ 2147483647 w 3014"/>
              <a:gd name="T33" fmla="*/ 2147483647 h 2344"/>
              <a:gd name="T34" fmla="*/ 2147483647 w 3014"/>
              <a:gd name="T35" fmla="*/ 2147483647 h 2344"/>
              <a:gd name="T36" fmla="*/ 2147483647 w 3014"/>
              <a:gd name="T37" fmla="*/ 2147483647 h 2344"/>
              <a:gd name="T38" fmla="*/ 2147483647 w 3014"/>
              <a:gd name="T39" fmla="*/ 2147483647 h 2344"/>
              <a:gd name="T40" fmla="*/ 2147483647 w 3014"/>
              <a:gd name="T41" fmla="*/ 2147483647 h 2344"/>
              <a:gd name="T42" fmla="*/ 2147483647 w 3014"/>
              <a:gd name="T43" fmla="*/ 2147483647 h 2344"/>
              <a:gd name="T44" fmla="*/ 2147483647 w 3014"/>
              <a:gd name="T45" fmla="*/ 2147483647 h 2344"/>
              <a:gd name="T46" fmla="*/ 2147483647 w 3014"/>
              <a:gd name="T47" fmla="*/ 2147483647 h 2344"/>
              <a:gd name="T48" fmla="*/ 2147483647 w 3014"/>
              <a:gd name="T49" fmla="*/ 2147483647 h 2344"/>
              <a:gd name="T50" fmla="*/ 2147483647 w 3014"/>
              <a:gd name="T51" fmla="*/ 2147483647 h 2344"/>
              <a:gd name="T52" fmla="*/ 2147483647 w 3014"/>
              <a:gd name="T53" fmla="*/ 2147483647 h 2344"/>
              <a:gd name="T54" fmla="*/ 2147483647 w 3014"/>
              <a:gd name="T55" fmla="*/ 2147483647 h 2344"/>
              <a:gd name="T56" fmla="*/ 2147483647 w 3014"/>
              <a:gd name="T57" fmla="*/ 2147483647 h 2344"/>
              <a:gd name="T58" fmla="*/ 2147483647 w 3014"/>
              <a:gd name="T59" fmla="*/ 2147483647 h 2344"/>
              <a:gd name="T60" fmla="*/ 2147483647 w 3014"/>
              <a:gd name="T61" fmla="*/ 2147483647 h 2344"/>
              <a:gd name="T62" fmla="*/ 2147483647 w 3014"/>
              <a:gd name="T63" fmla="*/ 2147483647 h 2344"/>
              <a:gd name="T64" fmla="*/ 2147483647 w 3014"/>
              <a:gd name="T65" fmla="*/ 2147483647 h 2344"/>
              <a:gd name="T66" fmla="*/ 2147483647 w 3014"/>
              <a:gd name="T67" fmla="*/ 2147483647 h 2344"/>
              <a:gd name="T68" fmla="*/ 2147483647 w 3014"/>
              <a:gd name="T69" fmla="*/ 2147483647 h 2344"/>
              <a:gd name="T70" fmla="*/ 2147483647 w 3014"/>
              <a:gd name="T71" fmla="*/ 2147483647 h 2344"/>
              <a:gd name="T72" fmla="*/ 2147483647 w 3014"/>
              <a:gd name="T73" fmla="*/ 2147483647 h 2344"/>
              <a:gd name="T74" fmla="*/ 2147483647 w 3014"/>
              <a:gd name="T75" fmla="*/ 2147483647 h 2344"/>
              <a:gd name="T76" fmla="*/ 2147483647 w 3014"/>
              <a:gd name="T77" fmla="*/ 2147483647 h 2344"/>
              <a:gd name="T78" fmla="*/ 2147483647 w 3014"/>
              <a:gd name="T79" fmla="*/ 2147483647 h 2344"/>
              <a:gd name="T80" fmla="*/ 2147483647 w 3014"/>
              <a:gd name="T81" fmla="*/ 2147483647 h 2344"/>
              <a:gd name="T82" fmla="*/ 2147483647 w 3014"/>
              <a:gd name="T83" fmla="*/ 2147483647 h 234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014"/>
              <a:gd name="T127" fmla="*/ 0 h 2344"/>
              <a:gd name="T128" fmla="*/ 3014 w 3014"/>
              <a:gd name="T129" fmla="*/ 2344 h 234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014" h="2344">
                <a:moveTo>
                  <a:pt x="0" y="1739"/>
                </a:moveTo>
                <a:lnTo>
                  <a:pt x="24" y="630"/>
                </a:lnTo>
                <a:lnTo>
                  <a:pt x="48" y="114"/>
                </a:lnTo>
                <a:lnTo>
                  <a:pt x="72" y="0"/>
                </a:lnTo>
                <a:lnTo>
                  <a:pt x="96" y="132"/>
                </a:lnTo>
                <a:lnTo>
                  <a:pt x="120" y="402"/>
                </a:lnTo>
                <a:lnTo>
                  <a:pt x="144" y="738"/>
                </a:lnTo>
                <a:lnTo>
                  <a:pt x="168" y="1085"/>
                </a:lnTo>
                <a:lnTo>
                  <a:pt x="192" y="1409"/>
                </a:lnTo>
                <a:lnTo>
                  <a:pt x="216" y="1691"/>
                </a:lnTo>
                <a:lnTo>
                  <a:pt x="240" y="1918"/>
                </a:lnTo>
                <a:lnTo>
                  <a:pt x="264" y="2098"/>
                </a:lnTo>
                <a:lnTo>
                  <a:pt x="287" y="2218"/>
                </a:lnTo>
                <a:lnTo>
                  <a:pt x="311" y="2296"/>
                </a:lnTo>
                <a:lnTo>
                  <a:pt x="335" y="2338"/>
                </a:lnTo>
                <a:lnTo>
                  <a:pt x="359" y="2344"/>
                </a:lnTo>
                <a:lnTo>
                  <a:pt x="383" y="2332"/>
                </a:lnTo>
                <a:lnTo>
                  <a:pt x="407" y="2302"/>
                </a:lnTo>
                <a:lnTo>
                  <a:pt x="431" y="2260"/>
                </a:lnTo>
                <a:lnTo>
                  <a:pt x="455" y="2218"/>
                </a:lnTo>
                <a:lnTo>
                  <a:pt x="479" y="2182"/>
                </a:lnTo>
                <a:lnTo>
                  <a:pt x="503" y="2146"/>
                </a:lnTo>
                <a:lnTo>
                  <a:pt x="527" y="2116"/>
                </a:lnTo>
                <a:lnTo>
                  <a:pt x="551" y="2092"/>
                </a:lnTo>
                <a:lnTo>
                  <a:pt x="569" y="2080"/>
                </a:lnTo>
                <a:lnTo>
                  <a:pt x="592" y="2080"/>
                </a:lnTo>
                <a:lnTo>
                  <a:pt x="616" y="2080"/>
                </a:lnTo>
                <a:lnTo>
                  <a:pt x="640" y="2098"/>
                </a:lnTo>
                <a:lnTo>
                  <a:pt x="664" y="2116"/>
                </a:lnTo>
                <a:lnTo>
                  <a:pt x="688" y="2134"/>
                </a:lnTo>
                <a:lnTo>
                  <a:pt x="712" y="2164"/>
                </a:lnTo>
                <a:lnTo>
                  <a:pt x="736" y="2188"/>
                </a:lnTo>
                <a:lnTo>
                  <a:pt x="760" y="2218"/>
                </a:lnTo>
                <a:lnTo>
                  <a:pt x="784" y="2242"/>
                </a:lnTo>
                <a:lnTo>
                  <a:pt x="808" y="2266"/>
                </a:lnTo>
                <a:lnTo>
                  <a:pt x="832" y="2284"/>
                </a:lnTo>
                <a:lnTo>
                  <a:pt x="856" y="2302"/>
                </a:lnTo>
                <a:lnTo>
                  <a:pt x="879" y="2320"/>
                </a:lnTo>
                <a:lnTo>
                  <a:pt x="903" y="2326"/>
                </a:lnTo>
                <a:lnTo>
                  <a:pt x="927" y="2332"/>
                </a:lnTo>
                <a:lnTo>
                  <a:pt x="951" y="2332"/>
                </a:lnTo>
                <a:lnTo>
                  <a:pt x="975" y="2326"/>
                </a:lnTo>
                <a:lnTo>
                  <a:pt x="999" y="2320"/>
                </a:lnTo>
                <a:lnTo>
                  <a:pt x="1023" y="2314"/>
                </a:lnTo>
                <a:lnTo>
                  <a:pt x="1047" y="2296"/>
                </a:lnTo>
                <a:lnTo>
                  <a:pt x="1071" y="2284"/>
                </a:lnTo>
                <a:lnTo>
                  <a:pt x="1095" y="2266"/>
                </a:lnTo>
                <a:lnTo>
                  <a:pt x="1119" y="2248"/>
                </a:lnTo>
                <a:lnTo>
                  <a:pt x="1143" y="2230"/>
                </a:lnTo>
                <a:lnTo>
                  <a:pt x="1166" y="2212"/>
                </a:lnTo>
                <a:lnTo>
                  <a:pt x="1190" y="2194"/>
                </a:lnTo>
                <a:lnTo>
                  <a:pt x="1214" y="2176"/>
                </a:lnTo>
                <a:lnTo>
                  <a:pt x="1238" y="2158"/>
                </a:lnTo>
                <a:lnTo>
                  <a:pt x="1262" y="2140"/>
                </a:lnTo>
                <a:lnTo>
                  <a:pt x="1286" y="2128"/>
                </a:lnTo>
                <a:lnTo>
                  <a:pt x="1310" y="2116"/>
                </a:lnTo>
                <a:lnTo>
                  <a:pt x="1334" y="2104"/>
                </a:lnTo>
                <a:lnTo>
                  <a:pt x="1352" y="2098"/>
                </a:lnTo>
                <a:lnTo>
                  <a:pt x="1376" y="2092"/>
                </a:lnTo>
                <a:lnTo>
                  <a:pt x="1400" y="2086"/>
                </a:lnTo>
                <a:lnTo>
                  <a:pt x="1424" y="2080"/>
                </a:lnTo>
                <a:lnTo>
                  <a:pt x="1448" y="2074"/>
                </a:lnTo>
                <a:lnTo>
                  <a:pt x="1471" y="2074"/>
                </a:lnTo>
                <a:lnTo>
                  <a:pt x="1495" y="2068"/>
                </a:lnTo>
                <a:lnTo>
                  <a:pt x="1519" y="2068"/>
                </a:lnTo>
                <a:lnTo>
                  <a:pt x="1543" y="2068"/>
                </a:lnTo>
                <a:lnTo>
                  <a:pt x="1567" y="2062"/>
                </a:lnTo>
                <a:lnTo>
                  <a:pt x="1591" y="2062"/>
                </a:lnTo>
                <a:lnTo>
                  <a:pt x="1615" y="2056"/>
                </a:lnTo>
                <a:lnTo>
                  <a:pt x="1639" y="2056"/>
                </a:lnTo>
                <a:lnTo>
                  <a:pt x="1663" y="2050"/>
                </a:lnTo>
                <a:lnTo>
                  <a:pt x="1687" y="2044"/>
                </a:lnTo>
                <a:lnTo>
                  <a:pt x="1711" y="2038"/>
                </a:lnTo>
                <a:lnTo>
                  <a:pt x="1735" y="2032"/>
                </a:lnTo>
                <a:lnTo>
                  <a:pt x="1758" y="2020"/>
                </a:lnTo>
                <a:lnTo>
                  <a:pt x="1782" y="2014"/>
                </a:lnTo>
                <a:lnTo>
                  <a:pt x="1806" y="2002"/>
                </a:lnTo>
                <a:lnTo>
                  <a:pt x="1830" y="1990"/>
                </a:lnTo>
                <a:lnTo>
                  <a:pt x="1854" y="1978"/>
                </a:lnTo>
                <a:lnTo>
                  <a:pt x="1878" y="1966"/>
                </a:lnTo>
                <a:lnTo>
                  <a:pt x="1902" y="1948"/>
                </a:lnTo>
                <a:lnTo>
                  <a:pt x="1926" y="1936"/>
                </a:lnTo>
                <a:lnTo>
                  <a:pt x="1950" y="1924"/>
                </a:lnTo>
                <a:lnTo>
                  <a:pt x="1974" y="1906"/>
                </a:lnTo>
                <a:lnTo>
                  <a:pt x="1998" y="1894"/>
                </a:lnTo>
                <a:lnTo>
                  <a:pt x="2022" y="1876"/>
                </a:lnTo>
                <a:lnTo>
                  <a:pt x="2045" y="1864"/>
                </a:lnTo>
                <a:lnTo>
                  <a:pt x="2069" y="1852"/>
                </a:lnTo>
                <a:lnTo>
                  <a:pt x="2093" y="1841"/>
                </a:lnTo>
                <a:lnTo>
                  <a:pt x="2117" y="1829"/>
                </a:lnTo>
                <a:lnTo>
                  <a:pt x="2141" y="1817"/>
                </a:lnTo>
                <a:lnTo>
                  <a:pt x="2159" y="1805"/>
                </a:lnTo>
                <a:lnTo>
                  <a:pt x="2183" y="1793"/>
                </a:lnTo>
                <a:lnTo>
                  <a:pt x="2207" y="1787"/>
                </a:lnTo>
                <a:lnTo>
                  <a:pt x="2231" y="1781"/>
                </a:lnTo>
                <a:lnTo>
                  <a:pt x="2255" y="1769"/>
                </a:lnTo>
                <a:lnTo>
                  <a:pt x="2279" y="1763"/>
                </a:lnTo>
                <a:lnTo>
                  <a:pt x="2303" y="1757"/>
                </a:lnTo>
                <a:lnTo>
                  <a:pt x="2326" y="1757"/>
                </a:lnTo>
                <a:lnTo>
                  <a:pt x="2350" y="1751"/>
                </a:lnTo>
                <a:lnTo>
                  <a:pt x="2374" y="1751"/>
                </a:lnTo>
                <a:lnTo>
                  <a:pt x="2398" y="1745"/>
                </a:lnTo>
                <a:lnTo>
                  <a:pt x="2422" y="1745"/>
                </a:lnTo>
                <a:lnTo>
                  <a:pt x="2446" y="1745"/>
                </a:lnTo>
                <a:lnTo>
                  <a:pt x="2470" y="1745"/>
                </a:lnTo>
                <a:lnTo>
                  <a:pt x="2494" y="1745"/>
                </a:lnTo>
                <a:lnTo>
                  <a:pt x="2518" y="1745"/>
                </a:lnTo>
                <a:lnTo>
                  <a:pt x="2542" y="1751"/>
                </a:lnTo>
                <a:lnTo>
                  <a:pt x="2566" y="1751"/>
                </a:lnTo>
                <a:lnTo>
                  <a:pt x="2590" y="1757"/>
                </a:lnTo>
                <a:lnTo>
                  <a:pt x="2614" y="1757"/>
                </a:lnTo>
                <a:lnTo>
                  <a:pt x="2637" y="1763"/>
                </a:lnTo>
                <a:lnTo>
                  <a:pt x="2661" y="1769"/>
                </a:lnTo>
                <a:lnTo>
                  <a:pt x="2685" y="1775"/>
                </a:lnTo>
                <a:lnTo>
                  <a:pt x="2709" y="1781"/>
                </a:lnTo>
                <a:lnTo>
                  <a:pt x="2733" y="1787"/>
                </a:lnTo>
                <a:lnTo>
                  <a:pt x="2757" y="1793"/>
                </a:lnTo>
                <a:lnTo>
                  <a:pt x="2781" y="1799"/>
                </a:lnTo>
                <a:lnTo>
                  <a:pt x="2805" y="1805"/>
                </a:lnTo>
                <a:lnTo>
                  <a:pt x="2829" y="1811"/>
                </a:lnTo>
                <a:lnTo>
                  <a:pt x="2853" y="1817"/>
                </a:lnTo>
                <a:lnTo>
                  <a:pt x="2877" y="1823"/>
                </a:lnTo>
                <a:lnTo>
                  <a:pt x="2901" y="1829"/>
                </a:lnTo>
                <a:lnTo>
                  <a:pt x="2924" y="1829"/>
                </a:lnTo>
                <a:lnTo>
                  <a:pt x="2942" y="1835"/>
                </a:lnTo>
                <a:lnTo>
                  <a:pt x="2966" y="1835"/>
                </a:lnTo>
                <a:lnTo>
                  <a:pt x="2990" y="1835"/>
                </a:lnTo>
                <a:lnTo>
                  <a:pt x="3014" y="1829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6" name="Freeform 89"/>
          <p:cNvSpPr>
            <a:spLocks/>
          </p:cNvSpPr>
          <p:nvPr/>
        </p:nvSpPr>
        <p:spPr bwMode="auto">
          <a:xfrm>
            <a:off x="5548314" y="3292480"/>
            <a:ext cx="1787128" cy="2894013"/>
          </a:xfrm>
          <a:custGeom>
            <a:avLst/>
            <a:gdLst>
              <a:gd name="T0" fmla="*/ 2147483647 w 1501"/>
              <a:gd name="T1" fmla="*/ 2147483647 h 1823"/>
              <a:gd name="T2" fmla="*/ 2147483647 w 1501"/>
              <a:gd name="T3" fmla="*/ 2147483647 h 1823"/>
              <a:gd name="T4" fmla="*/ 2147483647 w 1501"/>
              <a:gd name="T5" fmla="*/ 2147483647 h 1823"/>
              <a:gd name="T6" fmla="*/ 2147483647 w 1501"/>
              <a:gd name="T7" fmla="*/ 2147483647 h 1823"/>
              <a:gd name="T8" fmla="*/ 2147483647 w 1501"/>
              <a:gd name="T9" fmla="*/ 2147483647 h 1823"/>
              <a:gd name="T10" fmla="*/ 2147483647 w 1501"/>
              <a:gd name="T11" fmla="*/ 2147483647 h 1823"/>
              <a:gd name="T12" fmla="*/ 2147483647 w 1501"/>
              <a:gd name="T13" fmla="*/ 2147483647 h 1823"/>
              <a:gd name="T14" fmla="*/ 2147483647 w 1501"/>
              <a:gd name="T15" fmla="*/ 2147483647 h 1823"/>
              <a:gd name="T16" fmla="*/ 2147483647 w 1501"/>
              <a:gd name="T17" fmla="*/ 2147483647 h 1823"/>
              <a:gd name="T18" fmla="*/ 2147483647 w 1501"/>
              <a:gd name="T19" fmla="*/ 2147483647 h 1823"/>
              <a:gd name="T20" fmla="*/ 2147483647 w 1501"/>
              <a:gd name="T21" fmla="*/ 2147483647 h 1823"/>
              <a:gd name="T22" fmla="*/ 2147483647 w 1501"/>
              <a:gd name="T23" fmla="*/ 2147483647 h 1823"/>
              <a:gd name="T24" fmla="*/ 2147483647 w 1501"/>
              <a:gd name="T25" fmla="*/ 2147483647 h 1823"/>
              <a:gd name="T26" fmla="*/ 2147483647 w 1501"/>
              <a:gd name="T27" fmla="*/ 2147483647 h 1823"/>
              <a:gd name="T28" fmla="*/ 2147483647 w 1501"/>
              <a:gd name="T29" fmla="*/ 2147483647 h 1823"/>
              <a:gd name="T30" fmla="*/ 2147483647 w 1501"/>
              <a:gd name="T31" fmla="*/ 2147483647 h 1823"/>
              <a:gd name="T32" fmla="*/ 2147483647 w 1501"/>
              <a:gd name="T33" fmla="*/ 2147483647 h 1823"/>
              <a:gd name="T34" fmla="*/ 2147483647 w 1501"/>
              <a:gd name="T35" fmla="*/ 2147483647 h 1823"/>
              <a:gd name="T36" fmla="*/ 2147483647 w 1501"/>
              <a:gd name="T37" fmla="*/ 2147483647 h 1823"/>
              <a:gd name="T38" fmla="*/ 2147483647 w 1501"/>
              <a:gd name="T39" fmla="*/ 2147483647 h 1823"/>
              <a:gd name="T40" fmla="*/ 2147483647 w 1501"/>
              <a:gd name="T41" fmla="*/ 2147483647 h 1823"/>
              <a:gd name="T42" fmla="*/ 2147483647 w 1501"/>
              <a:gd name="T43" fmla="*/ 2147483647 h 1823"/>
              <a:gd name="T44" fmla="*/ 2147483647 w 1501"/>
              <a:gd name="T45" fmla="*/ 2147483647 h 1823"/>
              <a:gd name="T46" fmla="*/ 2147483647 w 1501"/>
              <a:gd name="T47" fmla="*/ 2147483647 h 1823"/>
              <a:gd name="T48" fmla="*/ 2147483647 w 1501"/>
              <a:gd name="T49" fmla="*/ 2147483647 h 1823"/>
              <a:gd name="T50" fmla="*/ 2147483647 w 1501"/>
              <a:gd name="T51" fmla="*/ 2147483647 h 1823"/>
              <a:gd name="T52" fmla="*/ 2147483647 w 1501"/>
              <a:gd name="T53" fmla="*/ 2147483647 h 1823"/>
              <a:gd name="T54" fmla="*/ 2147483647 w 1501"/>
              <a:gd name="T55" fmla="*/ 2147483647 h 1823"/>
              <a:gd name="T56" fmla="*/ 2147483647 w 1501"/>
              <a:gd name="T57" fmla="*/ 2147483647 h 1823"/>
              <a:gd name="T58" fmla="*/ 2147483647 w 1501"/>
              <a:gd name="T59" fmla="*/ 2147483647 h 1823"/>
              <a:gd name="T60" fmla="*/ 2147483647 w 1501"/>
              <a:gd name="T61" fmla="*/ 2147483647 h 1823"/>
              <a:gd name="T62" fmla="*/ 2147483647 w 1501"/>
              <a:gd name="T63" fmla="*/ 0 h 182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501"/>
              <a:gd name="T97" fmla="*/ 0 h 1823"/>
              <a:gd name="T98" fmla="*/ 1501 w 1501"/>
              <a:gd name="T99" fmla="*/ 1823 h 182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501" h="1823">
                <a:moveTo>
                  <a:pt x="0" y="906"/>
                </a:moveTo>
                <a:lnTo>
                  <a:pt x="24" y="900"/>
                </a:lnTo>
                <a:lnTo>
                  <a:pt x="48" y="894"/>
                </a:lnTo>
                <a:lnTo>
                  <a:pt x="72" y="888"/>
                </a:lnTo>
                <a:lnTo>
                  <a:pt x="96" y="870"/>
                </a:lnTo>
                <a:lnTo>
                  <a:pt x="120" y="858"/>
                </a:lnTo>
                <a:lnTo>
                  <a:pt x="144" y="840"/>
                </a:lnTo>
                <a:lnTo>
                  <a:pt x="168" y="816"/>
                </a:lnTo>
                <a:lnTo>
                  <a:pt x="191" y="792"/>
                </a:lnTo>
                <a:lnTo>
                  <a:pt x="215" y="762"/>
                </a:lnTo>
                <a:lnTo>
                  <a:pt x="239" y="732"/>
                </a:lnTo>
                <a:lnTo>
                  <a:pt x="263" y="696"/>
                </a:lnTo>
                <a:lnTo>
                  <a:pt x="287" y="666"/>
                </a:lnTo>
                <a:lnTo>
                  <a:pt x="311" y="624"/>
                </a:lnTo>
                <a:lnTo>
                  <a:pt x="335" y="588"/>
                </a:lnTo>
                <a:lnTo>
                  <a:pt x="359" y="552"/>
                </a:lnTo>
                <a:lnTo>
                  <a:pt x="383" y="510"/>
                </a:lnTo>
                <a:lnTo>
                  <a:pt x="407" y="474"/>
                </a:lnTo>
                <a:lnTo>
                  <a:pt x="431" y="438"/>
                </a:lnTo>
                <a:lnTo>
                  <a:pt x="455" y="408"/>
                </a:lnTo>
                <a:lnTo>
                  <a:pt x="478" y="378"/>
                </a:lnTo>
                <a:lnTo>
                  <a:pt x="502" y="348"/>
                </a:lnTo>
                <a:lnTo>
                  <a:pt x="526" y="330"/>
                </a:lnTo>
                <a:lnTo>
                  <a:pt x="550" y="312"/>
                </a:lnTo>
                <a:lnTo>
                  <a:pt x="574" y="300"/>
                </a:lnTo>
                <a:lnTo>
                  <a:pt x="598" y="294"/>
                </a:lnTo>
                <a:lnTo>
                  <a:pt x="622" y="294"/>
                </a:lnTo>
                <a:lnTo>
                  <a:pt x="646" y="300"/>
                </a:lnTo>
                <a:lnTo>
                  <a:pt x="670" y="312"/>
                </a:lnTo>
                <a:lnTo>
                  <a:pt x="694" y="330"/>
                </a:lnTo>
                <a:lnTo>
                  <a:pt x="712" y="348"/>
                </a:lnTo>
                <a:lnTo>
                  <a:pt x="736" y="372"/>
                </a:lnTo>
                <a:lnTo>
                  <a:pt x="760" y="396"/>
                </a:lnTo>
                <a:lnTo>
                  <a:pt x="783" y="426"/>
                </a:lnTo>
                <a:lnTo>
                  <a:pt x="807" y="450"/>
                </a:lnTo>
                <a:lnTo>
                  <a:pt x="831" y="468"/>
                </a:lnTo>
                <a:lnTo>
                  <a:pt x="855" y="486"/>
                </a:lnTo>
                <a:lnTo>
                  <a:pt x="879" y="498"/>
                </a:lnTo>
                <a:lnTo>
                  <a:pt x="903" y="498"/>
                </a:lnTo>
                <a:lnTo>
                  <a:pt x="927" y="492"/>
                </a:lnTo>
                <a:lnTo>
                  <a:pt x="951" y="468"/>
                </a:lnTo>
                <a:lnTo>
                  <a:pt x="975" y="438"/>
                </a:lnTo>
                <a:lnTo>
                  <a:pt x="999" y="396"/>
                </a:lnTo>
                <a:lnTo>
                  <a:pt x="1023" y="348"/>
                </a:lnTo>
                <a:lnTo>
                  <a:pt x="1047" y="288"/>
                </a:lnTo>
                <a:lnTo>
                  <a:pt x="1070" y="222"/>
                </a:lnTo>
                <a:lnTo>
                  <a:pt x="1094" y="156"/>
                </a:lnTo>
                <a:lnTo>
                  <a:pt x="1118" y="96"/>
                </a:lnTo>
                <a:lnTo>
                  <a:pt x="1142" y="48"/>
                </a:lnTo>
                <a:lnTo>
                  <a:pt x="1166" y="18"/>
                </a:lnTo>
                <a:lnTo>
                  <a:pt x="1190" y="18"/>
                </a:lnTo>
                <a:lnTo>
                  <a:pt x="1214" y="48"/>
                </a:lnTo>
                <a:lnTo>
                  <a:pt x="1238" y="126"/>
                </a:lnTo>
                <a:lnTo>
                  <a:pt x="1262" y="246"/>
                </a:lnTo>
                <a:lnTo>
                  <a:pt x="1286" y="426"/>
                </a:lnTo>
                <a:lnTo>
                  <a:pt x="1310" y="654"/>
                </a:lnTo>
                <a:lnTo>
                  <a:pt x="1334" y="929"/>
                </a:lnTo>
                <a:lnTo>
                  <a:pt x="1357" y="1223"/>
                </a:lnTo>
                <a:lnTo>
                  <a:pt x="1381" y="1505"/>
                </a:lnTo>
                <a:lnTo>
                  <a:pt x="1405" y="1733"/>
                </a:lnTo>
                <a:lnTo>
                  <a:pt x="1429" y="1823"/>
                </a:lnTo>
                <a:lnTo>
                  <a:pt x="1453" y="1667"/>
                </a:lnTo>
                <a:lnTo>
                  <a:pt x="1477" y="1127"/>
                </a:lnTo>
                <a:lnTo>
                  <a:pt x="1501" y="0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8" name="Text Box 91"/>
          <p:cNvSpPr txBox="1">
            <a:spLocks noChangeArrowheads="1"/>
          </p:cNvSpPr>
          <p:nvPr/>
        </p:nvSpPr>
        <p:spPr bwMode="auto">
          <a:xfrm>
            <a:off x="1895913" y="2343154"/>
            <a:ext cx="2929257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3333FF"/>
                </a:solidFill>
                <a:cs typeface="Arial" charset="0"/>
              </a:rPr>
              <a:t>Degree 15 polynomial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10" y="207798"/>
            <a:ext cx="9010690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Overfitting</a:t>
            </a:r>
            <a:r>
              <a:rPr lang="en-US" sz="3600" dirty="0" smtClean="0"/>
              <a:t>: Why Limiting Capacity Can Help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9578" y="1219200"/>
            <a:ext cx="5933394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70071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16" grpId="0" animBg="1"/>
      <p:bldP spid="226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Problem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28852" y="2911527"/>
            <a:ext cx="63578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Given: Features of current state</a:t>
            </a:r>
          </a:p>
          <a:p>
            <a:r>
              <a:rPr lang="en-US" sz="2800" dirty="0" smtClean="0"/>
              <a:t>Predict: Will </a:t>
            </a:r>
            <a:r>
              <a:rPr lang="en-US" sz="2800" dirty="0" err="1" smtClean="0"/>
              <a:t>Pacman</a:t>
            </a:r>
            <a:r>
              <a:rPr lang="en-US" sz="2800" dirty="0" smtClean="0"/>
              <a:t> die on the next step?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5440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one feature. See a pattern?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2900" y="1371600"/>
            <a:ext cx="6972300" cy="4267200"/>
          </a:xfrm>
          <a:prstGeom prst="rect">
            <a:avLst/>
          </a:prstGeom>
        </p:spPr>
        <p:txBody>
          <a:bodyPr/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kern="0" dirty="0"/>
              <a:t>G</a:t>
            </a:r>
            <a:r>
              <a:rPr lang="en-US" sz="2400" kern="0" dirty="0" smtClean="0"/>
              <a:t>host one step away,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dies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one step away, </a:t>
            </a:r>
            <a:r>
              <a:rPr lang="en-US" sz="2400" kern="0" dirty="0" err="1"/>
              <a:t>pacman</a:t>
            </a:r>
            <a:r>
              <a:rPr lang="en-US" sz="2400" kern="0" dirty="0"/>
              <a:t> dies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one step away, </a:t>
            </a:r>
            <a:r>
              <a:rPr lang="en-US" sz="2400" kern="0" dirty="0" err="1"/>
              <a:t>pacman</a:t>
            </a:r>
            <a:r>
              <a:rPr lang="en-US" sz="2400" kern="0" dirty="0"/>
              <a:t> dies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one step away, </a:t>
            </a:r>
            <a:r>
              <a:rPr lang="en-US" sz="2400" kern="0" dirty="0" err="1"/>
              <a:t>pacman</a:t>
            </a:r>
            <a:r>
              <a:rPr lang="en-US" sz="2400" kern="0" dirty="0"/>
              <a:t> dies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one step away, </a:t>
            </a:r>
            <a:r>
              <a:rPr lang="en-US" sz="2400" kern="0" dirty="0" err="1"/>
              <a:t>pacman</a:t>
            </a:r>
            <a:r>
              <a:rPr lang="en-US" sz="2400" kern="0" dirty="0"/>
              <a:t> </a:t>
            </a:r>
            <a:r>
              <a:rPr lang="en-US" sz="2400" kern="0" dirty="0" smtClean="0"/>
              <a:t>lives</a:t>
            </a:r>
          </a:p>
          <a:p>
            <a:pPr>
              <a:lnSpc>
                <a:spcPct val="80000"/>
              </a:lnSpc>
            </a:pPr>
            <a:r>
              <a:rPr lang="en-US" sz="2400" kern="0" dirty="0" smtClean="0"/>
              <a:t>Ghost more than one step away,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more than one step away, </a:t>
            </a:r>
            <a:r>
              <a:rPr lang="en-US" sz="2400" kern="0" dirty="0" err="1"/>
              <a:t>pacman</a:t>
            </a:r>
            <a:r>
              <a:rPr lang="en-US" sz="2400" kern="0" dirty="0"/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more than one step away, </a:t>
            </a:r>
            <a:r>
              <a:rPr lang="en-US" sz="2400" kern="0" dirty="0" err="1"/>
              <a:t>pacman</a:t>
            </a:r>
            <a:r>
              <a:rPr lang="en-US" sz="2400" kern="0" dirty="0"/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more than one step away, </a:t>
            </a:r>
            <a:r>
              <a:rPr lang="en-US" sz="2400" kern="0" dirty="0" err="1"/>
              <a:t>pacman</a:t>
            </a:r>
            <a:r>
              <a:rPr lang="en-US" sz="2400" kern="0" dirty="0"/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more than one step away, </a:t>
            </a:r>
            <a:r>
              <a:rPr lang="en-US" sz="2400" kern="0" dirty="0" err="1"/>
              <a:t>pacman</a:t>
            </a:r>
            <a:r>
              <a:rPr lang="en-US" sz="2400" kern="0" dirty="0"/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more than one step away, </a:t>
            </a:r>
            <a:r>
              <a:rPr lang="en-US" sz="2400" kern="0" dirty="0" err="1"/>
              <a:t>pacman</a:t>
            </a:r>
            <a:r>
              <a:rPr lang="en-US" sz="2400" kern="0" dirty="0"/>
              <a:t> lives</a:t>
            </a:r>
          </a:p>
          <a:p>
            <a:pPr>
              <a:lnSpc>
                <a:spcPct val="80000"/>
              </a:lnSpc>
            </a:pPr>
            <a:endParaRPr lang="en-US" sz="2400" kern="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171702" y="5791204"/>
            <a:ext cx="5872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Learn: Ghost one step away </a:t>
            </a:r>
            <a:r>
              <a:rPr lang="en-US" sz="2400" b="1" dirty="0" smtClean="0">
                <a:sym typeface="Wingdings" panose="05000000000000000000" pitchFamily="2" charset="2"/>
              </a:rPr>
              <a:t> </a:t>
            </a:r>
            <a:r>
              <a:rPr lang="en-US" sz="2400" b="1" dirty="0" err="1" smtClean="0">
                <a:sym typeface="Wingdings" panose="05000000000000000000" pitchFamily="2" charset="2"/>
              </a:rPr>
              <a:t>pacman</a:t>
            </a:r>
            <a:r>
              <a:rPr lang="en-US" sz="2400" b="1" dirty="0" smtClean="0">
                <a:sym typeface="Wingdings" panose="05000000000000000000" pitchFamily="2" charset="2"/>
              </a:rPr>
              <a:t> dies!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498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 a pattern?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2900" y="1371600"/>
            <a:ext cx="6972300" cy="4267200"/>
          </a:xfrm>
          <a:prstGeom prst="rect">
            <a:avLst/>
          </a:prstGeom>
        </p:spPr>
        <p:txBody>
          <a:bodyPr/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</a:t>
            </a:r>
            <a:r>
              <a:rPr lang="en-US" sz="2400" kern="0" dirty="0" smtClean="0">
                <a:solidFill>
                  <a:srgbClr val="00B050"/>
                </a:solidFill>
              </a:rPr>
              <a:t>host one step away, </a:t>
            </a:r>
            <a:r>
              <a:rPr lang="en-US" sz="2400" kern="0" dirty="0" err="1" smtClean="0">
                <a:solidFill>
                  <a:srgbClr val="00B050"/>
                </a:solidFill>
              </a:rPr>
              <a:t>pacman</a:t>
            </a:r>
            <a:r>
              <a:rPr lang="en-US" sz="2400" kern="0" dirty="0" smtClean="0">
                <a:solidFill>
                  <a:srgbClr val="00B050"/>
                </a:solidFill>
              </a:rPr>
              <a:t> dies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one step away, </a:t>
            </a:r>
            <a:r>
              <a:rPr lang="en-US" sz="2400" kern="0" dirty="0" err="1">
                <a:solidFill>
                  <a:srgbClr val="00B050"/>
                </a:solidFill>
              </a:rPr>
              <a:t>pacman</a:t>
            </a:r>
            <a:r>
              <a:rPr lang="en-US" sz="2400" kern="0" dirty="0">
                <a:solidFill>
                  <a:srgbClr val="00B050"/>
                </a:solidFill>
              </a:rPr>
              <a:t> dies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one step away, </a:t>
            </a:r>
            <a:r>
              <a:rPr lang="en-US" sz="2400" kern="0" dirty="0" err="1">
                <a:solidFill>
                  <a:srgbClr val="00B050"/>
                </a:solidFill>
              </a:rPr>
              <a:t>pacman</a:t>
            </a:r>
            <a:r>
              <a:rPr lang="en-US" sz="2400" kern="0" dirty="0">
                <a:solidFill>
                  <a:srgbClr val="00B050"/>
                </a:solidFill>
              </a:rPr>
              <a:t> dies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one step away, </a:t>
            </a:r>
            <a:r>
              <a:rPr lang="en-US" sz="2400" kern="0" dirty="0" err="1">
                <a:solidFill>
                  <a:srgbClr val="00B050"/>
                </a:solidFill>
              </a:rPr>
              <a:t>pacman</a:t>
            </a:r>
            <a:r>
              <a:rPr lang="en-US" sz="2400" kern="0" dirty="0">
                <a:solidFill>
                  <a:srgbClr val="00B050"/>
                </a:solidFill>
              </a:rPr>
              <a:t> dies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FF0000"/>
                </a:solidFill>
              </a:rPr>
              <a:t>Ghost one step away, </a:t>
            </a:r>
            <a:r>
              <a:rPr lang="en-US" sz="2400" kern="0" dirty="0" err="1">
                <a:solidFill>
                  <a:srgbClr val="FF0000"/>
                </a:solidFill>
              </a:rPr>
              <a:t>pacman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smtClean="0">
                <a:solidFill>
                  <a:srgbClr val="FF0000"/>
                </a:solidFill>
              </a:rPr>
              <a:t>lives</a:t>
            </a:r>
          </a:p>
          <a:p>
            <a:pPr>
              <a:lnSpc>
                <a:spcPct val="80000"/>
              </a:lnSpc>
            </a:pPr>
            <a:r>
              <a:rPr lang="en-US" sz="2400" kern="0" dirty="0" smtClean="0">
                <a:solidFill>
                  <a:srgbClr val="00B050"/>
                </a:solidFill>
              </a:rPr>
              <a:t>Ghost more than one step away, </a:t>
            </a:r>
            <a:r>
              <a:rPr lang="en-US" sz="2400" kern="0" dirty="0" err="1" smtClean="0">
                <a:solidFill>
                  <a:srgbClr val="00B050"/>
                </a:solidFill>
              </a:rPr>
              <a:t>pacman</a:t>
            </a:r>
            <a:r>
              <a:rPr lang="en-US" sz="2400" kern="0" dirty="0" smtClean="0">
                <a:solidFill>
                  <a:srgbClr val="00B050"/>
                </a:solidFill>
              </a:rPr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more than one step away, </a:t>
            </a:r>
            <a:r>
              <a:rPr lang="en-US" sz="2400" kern="0" dirty="0" err="1">
                <a:solidFill>
                  <a:srgbClr val="00B050"/>
                </a:solidFill>
              </a:rPr>
              <a:t>pacman</a:t>
            </a:r>
            <a:r>
              <a:rPr lang="en-US" sz="2400" kern="0" dirty="0">
                <a:solidFill>
                  <a:srgbClr val="00B050"/>
                </a:solidFill>
              </a:rPr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more than one step away, </a:t>
            </a:r>
            <a:r>
              <a:rPr lang="en-US" sz="2400" kern="0" dirty="0" err="1">
                <a:solidFill>
                  <a:srgbClr val="00B050"/>
                </a:solidFill>
              </a:rPr>
              <a:t>pacman</a:t>
            </a:r>
            <a:r>
              <a:rPr lang="en-US" sz="2400" kern="0" dirty="0">
                <a:solidFill>
                  <a:srgbClr val="00B050"/>
                </a:solidFill>
              </a:rPr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more than one step away, </a:t>
            </a:r>
            <a:r>
              <a:rPr lang="en-US" sz="2400" kern="0" dirty="0" err="1">
                <a:solidFill>
                  <a:srgbClr val="00B050"/>
                </a:solidFill>
              </a:rPr>
              <a:t>pacman</a:t>
            </a:r>
            <a:r>
              <a:rPr lang="en-US" sz="2400" kern="0" dirty="0">
                <a:solidFill>
                  <a:srgbClr val="00B050"/>
                </a:solidFill>
              </a:rPr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more than one step away, </a:t>
            </a:r>
            <a:r>
              <a:rPr lang="en-US" sz="2400" kern="0" dirty="0" err="1">
                <a:solidFill>
                  <a:srgbClr val="00B050"/>
                </a:solidFill>
              </a:rPr>
              <a:t>pacman</a:t>
            </a:r>
            <a:r>
              <a:rPr lang="en-US" sz="2400" kern="0" dirty="0">
                <a:solidFill>
                  <a:srgbClr val="00B050"/>
                </a:solidFill>
              </a:rPr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>
                <a:solidFill>
                  <a:srgbClr val="00B050"/>
                </a:solidFill>
              </a:rPr>
              <a:t>Ghost more than one step away, </a:t>
            </a:r>
            <a:r>
              <a:rPr lang="en-US" sz="2400" kern="0" dirty="0" err="1">
                <a:solidFill>
                  <a:srgbClr val="00B050"/>
                </a:solidFill>
              </a:rPr>
              <a:t>pacman</a:t>
            </a:r>
            <a:r>
              <a:rPr lang="en-US" sz="2400" kern="0" dirty="0">
                <a:solidFill>
                  <a:srgbClr val="00B050"/>
                </a:solidFill>
              </a:rPr>
              <a:t> lives</a:t>
            </a:r>
          </a:p>
          <a:p>
            <a:pPr>
              <a:lnSpc>
                <a:spcPct val="80000"/>
              </a:lnSpc>
            </a:pPr>
            <a:endParaRPr lang="en-US" sz="2400" kern="0" dirty="0" smtClean="0"/>
          </a:p>
        </p:txBody>
      </p:sp>
      <p:sp>
        <p:nvSpPr>
          <p:cNvPr id="7" name="Rectangle 6"/>
          <p:cNvSpPr/>
          <p:nvPr/>
        </p:nvSpPr>
        <p:spPr>
          <a:xfrm>
            <a:off x="2171702" y="5795754"/>
            <a:ext cx="58720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Learn: Ghost one step away </a:t>
            </a:r>
            <a:r>
              <a:rPr lang="en-US" sz="2400" b="1" dirty="0"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ym typeface="Wingdings" panose="05000000000000000000" pitchFamily="2" charset="2"/>
              </a:rPr>
              <a:t>pacman</a:t>
            </a:r>
            <a:r>
              <a:rPr lang="en-US" sz="2400" b="1" dirty="0">
                <a:sym typeface="Wingdings" panose="05000000000000000000" pitchFamily="2" charset="2"/>
              </a:rPr>
              <a:t> dies!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7963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we add more features?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42900" y="1371600"/>
            <a:ext cx="8476596" cy="4267200"/>
          </a:xfrm>
          <a:prstGeom prst="rect">
            <a:avLst/>
          </a:prstGeom>
        </p:spPr>
        <p:txBody>
          <a:bodyPr/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kern="0" dirty="0"/>
              <a:t>G</a:t>
            </a:r>
            <a:r>
              <a:rPr lang="en-US" sz="2400" kern="0" dirty="0" smtClean="0"/>
              <a:t>host one step away, score 211,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dies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one step away, </a:t>
            </a:r>
            <a:r>
              <a:rPr lang="en-US" sz="2400" kern="0" dirty="0" smtClean="0"/>
              <a:t>score 341,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</a:t>
            </a:r>
            <a:r>
              <a:rPr lang="en-US" sz="2400" kern="0" dirty="0"/>
              <a:t>dies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one step away, </a:t>
            </a:r>
            <a:r>
              <a:rPr lang="en-US" sz="2400" kern="0" dirty="0" smtClean="0"/>
              <a:t>score 231,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</a:t>
            </a:r>
            <a:r>
              <a:rPr lang="en-US" sz="2400" kern="0" dirty="0"/>
              <a:t>dies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one step away, </a:t>
            </a:r>
            <a:r>
              <a:rPr lang="en-US" sz="2400" kern="0" dirty="0" smtClean="0"/>
              <a:t>score 121,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</a:t>
            </a:r>
            <a:r>
              <a:rPr lang="en-US" sz="2400" kern="0" dirty="0"/>
              <a:t>dies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one step away, </a:t>
            </a:r>
            <a:r>
              <a:rPr lang="en-US" sz="2400" kern="0" dirty="0" smtClean="0"/>
              <a:t>score 301,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 smtClean="0"/>
              <a:t>Ghost more than one step away, score 205,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lives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more than one step away, </a:t>
            </a:r>
            <a:r>
              <a:rPr lang="en-US" sz="2400" kern="0" dirty="0" smtClean="0"/>
              <a:t>score 441,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</a:t>
            </a:r>
            <a:r>
              <a:rPr lang="en-US" sz="2400" kern="0" dirty="0"/>
              <a:t>lives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more than one step away, </a:t>
            </a:r>
            <a:r>
              <a:rPr lang="en-US" sz="2400" kern="0" dirty="0" smtClean="0"/>
              <a:t>score 219,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</a:t>
            </a:r>
            <a:r>
              <a:rPr lang="en-US" sz="2400" kern="0" dirty="0"/>
              <a:t>lives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more than one step away, </a:t>
            </a:r>
            <a:r>
              <a:rPr lang="en-US" sz="2400" kern="0" dirty="0" smtClean="0"/>
              <a:t>score 199,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</a:t>
            </a:r>
            <a:r>
              <a:rPr lang="en-US" sz="2400" kern="0" dirty="0"/>
              <a:t>lives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more than one step away, </a:t>
            </a:r>
            <a:r>
              <a:rPr lang="en-US" sz="2400" kern="0" dirty="0" smtClean="0"/>
              <a:t>score 331,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</a:t>
            </a:r>
            <a:r>
              <a:rPr lang="en-US" sz="2400" kern="0" dirty="0"/>
              <a:t>lives</a:t>
            </a:r>
          </a:p>
          <a:p>
            <a:pPr>
              <a:lnSpc>
                <a:spcPct val="80000"/>
              </a:lnSpc>
            </a:pPr>
            <a:r>
              <a:rPr lang="en-US" sz="2400" kern="0" dirty="0"/>
              <a:t>Ghost more than one step away, </a:t>
            </a:r>
            <a:r>
              <a:rPr lang="en-US" sz="2400" kern="0" dirty="0" smtClean="0"/>
              <a:t>score 251, </a:t>
            </a:r>
            <a:r>
              <a:rPr lang="en-US" sz="2400" kern="0" dirty="0" err="1" smtClean="0"/>
              <a:t>pacman</a:t>
            </a:r>
            <a:r>
              <a:rPr lang="en-US" sz="2400" kern="0" dirty="0" smtClean="0"/>
              <a:t> </a:t>
            </a:r>
            <a:r>
              <a:rPr lang="en-US" sz="2400" kern="0" dirty="0"/>
              <a:t>lives</a:t>
            </a:r>
          </a:p>
          <a:p>
            <a:pPr>
              <a:lnSpc>
                <a:spcPct val="80000"/>
              </a:lnSpc>
            </a:pPr>
            <a:endParaRPr lang="en-US" sz="2400" kern="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7200" y="5800595"/>
            <a:ext cx="8431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Learn: Ghost one step away AND score is NOT prime number </a:t>
            </a:r>
            <a:r>
              <a:rPr lang="en-US" sz="2000" b="1" dirty="0" smtClean="0">
                <a:sym typeface="Wingdings" panose="05000000000000000000" pitchFamily="2" charset="2"/>
              </a:rPr>
              <a:t> </a:t>
            </a:r>
            <a:r>
              <a:rPr lang="en-US" sz="2000" b="1" dirty="0" err="1" smtClean="0">
                <a:sym typeface="Wingdings" panose="05000000000000000000" pitchFamily="2" charset="2"/>
              </a:rPr>
              <a:t>pacman</a:t>
            </a:r>
            <a:r>
              <a:rPr lang="en-US" sz="2000" b="1" dirty="0" smtClean="0">
                <a:sym typeface="Wingdings" panose="05000000000000000000" pitchFamily="2" charset="2"/>
              </a:rPr>
              <a:t> dies!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794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"/>
          <p:cNvSpPr>
            <a:spLocks/>
          </p:cNvSpPr>
          <p:nvPr/>
        </p:nvSpPr>
        <p:spPr bwMode="auto">
          <a:xfrm>
            <a:off x="457200" y="1219200"/>
            <a:ext cx="8229600" cy="76200"/>
          </a:xfrm>
          <a:prstGeom prst="rect">
            <a:avLst/>
          </a:prstGeom>
          <a:gradFill rotWithShape="0">
            <a:gsLst>
              <a:gs pos="0">
                <a:srgbClr val="0000CC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34" name="Rectangle 2"/>
          <p:cNvSpPr>
            <a:spLocks/>
          </p:cNvSpPr>
          <p:nvPr/>
        </p:nvSpPr>
        <p:spPr bwMode="auto">
          <a:xfrm>
            <a:off x="974725" y="1397000"/>
            <a:ext cx="7537450" cy="5127625"/>
          </a:xfrm>
          <a:prstGeom prst="rect">
            <a:avLst/>
          </a:prstGeom>
          <a:noFill/>
          <a:ln w="31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35" name="Line 3"/>
          <p:cNvSpPr>
            <a:spLocks noChangeShapeType="1"/>
          </p:cNvSpPr>
          <p:nvPr/>
        </p:nvSpPr>
        <p:spPr bwMode="auto">
          <a:xfrm>
            <a:off x="974725" y="6524625"/>
            <a:ext cx="753745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36" name="Line 4"/>
          <p:cNvSpPr>
            <a:spLocks noChangeShapeType="1"/>
          </p:cNvSpPr>
          <p:nvPr/>
        </p:nvSpPr>
        <p:spPr bwMode="auto">
          <a:xfrm rot="10800000" flipH="1">
            <a:off x="974725" y="1397000"/>
            <a:ext cx="1588" cy="51276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37" name="Line 5"/>
          <p:cNvSpPr>
            <a:spLocks noChangeShapeType="1"/>
          </p:cNvSpPr>
          <p:nvPr/>
        </p:nvSpPr>
        <p:spPr bwMode="auto">
          <a:xfrm rot="10800000" flipH="1">
            <a:off x="974725" y="6448425"/>
            <a:ext cx="1588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38" name="Rectangle 6"/>
          <p:cNvSpPr>
            <a:spLocks/>
          </p:cNvSpPr>
          <p:nvPr/>
        </p:nvSpPr>
        <p:spPr bwMode="auto">
          <a:xfrm>
            <a:off x="971550" y="6553200"/>
            <a:ext cx="84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0</a:t>
            </a:r>
          </a:p>
        </p:txBody>
      </p:sp>
      <p:sp>
        <p:nvSpPr>
          <p:cNvPr id="120839" name="Line 7"/>
          <p:cNvSpPr>
            <a:spLocks noChangeShapeType="1"/>
          </p:cNvSpPr>
          <p:nvPr/>
        </p:nvSpPr>
        <p:spPr bwMode="auto">
          <a:xfrm rot="10800000" flipH="1">
            <a:off x="1725613" y="6448425"/>
            <a:ext cx="1587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40" name="Rectangle 8"/>
          <p:cNvSpPr>
            <a:spLocks/>
          </p:cNvSpPr>
          <p:nvPr/>
        </p:nvSpPr>
        <p:spPr bwMode="auto">
          <a:xfrm>
            <a:off x="1722438" y="6553200"/>
            <a:ext cx="841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2</a:t>
            </a:r>
          </a:p>
        </p:txBody>
      </p:sp>
      <p:sp>
        <p:nvSpPr>
          <p:cNvPr id="120841" name="Line 9"/>
          <p:cNvSpPr>
            <a:spLocks noChangeShapeType="1"/>
          </p:cNvSpPr>
          <p:nvPr/>
        </p:nvSpPr>
        <p:spPr bwMode="auto">
          <a:xfrm rot="10800000" flipH="1">
            <a:off x="2474913" y="6448425"/>
            <a:ext cx="1587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42" name="Rectangle 10"/>
          <p:cNvSpPr>
            <a:spLocks/>
          </p:cNvSpPr>
          <p:nvPr/>
        </p:nvSpPr>
        <p:spPr bwMode="auto">
          <a:xfrm>
            <a:off x="2471738" y="6553200"/>
            <a:ext cx="841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4</a:t>
            </a:r>
          </a:p>
        </p:txBody>
      </p:sp>
      <p:sp>
        <p:nvSpPr>
          <p:cNvPr id="120843" name="Line 11"/>
          <p:cNvSpPr>
            <a:spLocks noChangeShapeType="1"/>
          </p:cNvSpPr>
          <p:nvPr/>
        </p:nvSpPr>
        <p:spPr bwMode="auto">
          <a:xfrm rot="10800000" flipH="1">
            <a:off x="3233738" y="6448425"/>
            <a:ext cx="1587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44" name="Rectangle 12"/>
          <p:cNvSpPr>
            <a:spLocks/>
          </p:cNvSpPr>
          <p:nvPr/>
        </p:nvSpPr>
        <p:spPr bwMode="auto">
          <a:xfrm>
            <a:off x="3230563" y="6553200"/>
            <a:ext cx="841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6</a:t>
            </a:r>
          </a:p>
        </p:txBody>
      </p:sp>
      <p:sp>
        <p:nvSpPr>
          <p:cNvPr id="120845" name="Line 13"/>
          <p:cNvSpPr>
            <a:spLocks noChangeShapeType="1"/>
          </p:cNvSpPr>
          <p:nvPr/>
        </p:nvSpPr>
        <p:spPr bwMode="auto">
          <a:xfrm rot="10800000" flipH="1">
            <a:off x="3984625" y="6448425"/>
            <a:ext cx="1588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46" name="Rectangle 14"/>
          <p:cNvSpPr>
            <a:spLocks/>
          </p:cNvSpPr>
          <p:nvPr/>
        </p:nvSpPr>
        <p:spPr bwMode="auto">
          <a:xfrm>
            <a:off x="3981450" y="6553200"/>
            <a:ext cx="84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8</a:t>
            </a:r>
          </a:p>
        </p:txBody>
      </p:sp>
      <p:sp>
        <p:nvSpPr>
          <p:cNvPr id="120847" name="Line 15"/>
          <p:cNvSpPr>
            <a:spLocks noChangeShapeType="1"/>
          </p:cNvSpPr>
          <p:nvPr/>
        </p:nvSpPr>
        <p:spPr bwMode="auto">
          <a:xfrm rot="10800000" flipH="1">
            <a:off x="4743450" y="6448425"/>
            <a:ext cx="1588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48" name="Rectangle 16"/>
          <p:cNvSpPr>
            <a:spLocks/>
          </p:cNvSpPr>
          <p:nvPr/>
        </p:nvSpPr>
        <p:spPr bwMode="auto">
          <a:xfrm>
            <a:off x="4700588" y="6553200"/>
            <a:ext cx="153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10</a:t>
            </a: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 rot="10800000" flipH="1">
            <a:off x="5494338" y="6448425"/>
            <a:ext cx="1587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50" name="Rectangle 18"/>
          <p:cNvSpPr>
            <a:spLocks/>
          </p:cNvSpPr>
          <p:nvPr/>
        </p:nvSpPr>
        <p:spPr bwMode="auto">
          <a:xfrm>
            <a:off x="5451475" y="6553200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12</a:t>
            </a:r>
          </a:p>
        </p:txBody>
      </p:sp>
      <p:sp>
        <p:nvSpPr>
          <p:cNvPr id="120851" name="Line 19"/>
          <p:cNvSpPr>
            <a:spLocks noChangeShapeType="1"/>
          </p:cNvSpPr>
          <p:nvPr/>
        </p:nvSpPr>
        <p:spPr bwMode="auto">
          <a:xfrm rot="10800000" flipH="1">
            <a:off x="6243638" y="6448425"/>
            <a:ext cx="1587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52" name="Rectangle 20"/>
          <p:cNvSpPr>
            <a:spLocks/>
          </p:cNvSpPr>
          <p:nvPr/>
        </p:nvSpPr>
        <p:spPr bwMode="auto">
          <a:xfrm>
            <a:off x="6200775" y="6553200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14</a:t>
            </a: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 rot="10800000" flipH="1">
            <a:off x="7002463" y="6448425"/>
            <a:ext cx="1587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54" name="Rectangle 22"/>
          <p:cNvSpPr>
            <a:spLocks/>
          </p:cNvSpPr>
          <p:nvPr/>
        </p:nvSpPr>
        <p:spPr bwMode="auto">
          <a:xfrm>
            <a:off x="6959600" y="6553200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16</a:t>
            </a:r>
          </a:p>
        </p:txBody>
      </p:sp>
      <p:sp>
        <p:nvSpPr>
          <p:cNvPr id="120855" name="Line 23"/>
          <p:cNvSpPr>
            <a:spLocks noChangeShapeType="1"/>
          </p:cNvSpPr>
          <p:nvPr/>
        </p:nvSpPr>
        <p:spPr bwMode="auto">
          <a:xfrm rot="10800000" flipH="1">
            <a:off x="7753350" y="6448425"/>
            <a:ext cx="1588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56" name="Rectangle 24"/>
          <p:cNvSpPr>
            <a:spLocks/>
          </p:cNvSpPr>
          <p:nvPr/>
        </p:nvSpPr>
        <p:spPr bwMode="auto">
          <a:xfrm>
            <a:off x="7710488" y="6553200"/>
            <a:ext cx="153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18</a:t>
            </a:r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 rot="10800000" flipH="1">
            <a:off x="8512175" y="6448425"/>
            <a:ext cx="1588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58" name="Rectangle 26"/>
          <p:cNvSpPr>
            <a:spLocks/>
          </p:cNvSpPr>
          <p:nvPr/>
        </p:nvSpPr>
        <p:spPr bwMode="auto">
          <a:xfrm>
            <a:off x="8469313" y="6553200"/>
            <a:ext cx="153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20</a:t>
            </a:r>
          </a:p>
        </p:txBody>
      </p:sp>
      <p:sp>
        <p:nvSpPr>
          <p:cNvPr id="120859" name="Line 27"/>
          <p:cNvSpPr>
            <a:spLocks noChangeShapeType="1"/>
          </p:cNvSpPr>
          <p:nvPr/>
        </p:nvSpPr>
        <p:spPr bwMode="auto">
          <a:xfrm>
            <a:off x="974725" y="6524625"/>
            <a:ext cx="66675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60" name="Rectangle 28"/>
          <p:cNvSpPr>
            <a:spLocks/>
          </p:cNvSpPr>
          <p:nvPr/>
        </p:nvSpPr>
        <p:spPr bwMode="auto">
          <a:xfrm>
            <a:off x="787400" y="6448425"/>
            <a:ext cx="196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-15</a:t>
            </a:r>
          </a:p>
        </p:txBody>
      </p:sp>
      <p:sp>
        <p:nvSpPr>
          <p:cNvPr id="120861" name="Line 29"/>
          <p:cNvSpPr>
            <a:spLocks noChangeShapeType="1"/>
          </p:cNvSpPr>
          <p:nvPr/>
        </p:nvSpPr>
        <p:spPr bwMode="auto">
          <a:xfrm>
            <a:off x="974725" y="5954713"/>
            <a:ext cx="66675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62" name="Rectangle 30"/>
          <p:cNvSpPr>
            <a:spLocks/>
          </p:cNvSpPr>
          <p:nvPr/>
        </p:nvSpPr>
        <p:spPr bwMode="auto">
          <a:xfrm>
            <a:off x="787400" y="5878513"/>
            <a:ext cx="196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-10</a:t>
            </a:r>
          </a:p>
        </p:txBody>
      </p:sp>
      <p:sp>
        <p:nvSpPr>
          <p:cNvPr id="120863" name="Line 31"/>
          <p:cNvSpPr>
            <a:spLocks noChangeShapeType="1"/>
          </p:cNvSpPr>
          <p:nvPr/>
        </p:nvSpPr>
        <p:spPr bwMode="auto">
          <a:xfrm>
            <a:off x="974725" y="5383213"/>
            <a:ext cx="66675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64" name="Rectangle 32"/>
          <p:cNvSpPr>
            <a:spLocks/>
          </p:cNvSpPr>
          <p:nvPr/>
        </p:nvSpPr>
        <p:spPr bwMode="auto">
          <a:xfrm>
            <a:off x="855663" y="5307013"/>
            <a:ext cx="127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-5</a:t>
            </a:r>
          </a:p>
        </p:txBody>
      </p:sp>
      <p:sp>
        <p:nvSpPr>
          <p:cNvPr id="120865" name="Line 33"/>
          <p:cNvSpPr>
            <a:spLocks noChangeShapeType="1"/>
          </p:cNvSpPr>
          <p:nvPr/>
        </p:nvSpPr>
        <p:spPr bwMode="auto">
          <a:xfrm>
            <a:off x="974725" y="4813300"/>
            <a:ext cx="66675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66" name="Rectangle 34"/>
          <p:cNvSpPr>
            <a:spLocks/>
          </p:cNvSpPr>
          <p:nvPr/>
        </p:nvSpPr>
        <p:spPr bwMode="auto">
          <a:xfrm>
            <a:off x="895350" y="4737100"/>
            <a:ext cx="84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0</a:t>
            </a:r>
          </a:p>
        </p:txBody>
      </p:sp>
      <p:sp>
        <p:nvSpPr>
          <p:cNvPr id="120867" name="Line 35"/>
          <p:cNvSpPr>
            <a:spLocks noChangeShapeType="1"/>
          </p:cNvSpPr>
          <p:nvPr/>
        </p:nvSpPr>
        <p:spPr bwMode="auto">
          <a:xfrm>
            <a:off x="974725" y="4241800"/>
            <a:ext cx="66675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68" name="Rectangle 36"/>
          <p:cNvSpPr>
            <a:spLocks/>
          </p:cNvSpPr>
          <p:nvPr/>
        </p:nvSpPr>
        <p:spPr bwMode="auto">
          <a:xfrm>
            <a:off x="895350" y="4165600"/>
            <a:ext cx="84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5</a:t>
            </a:r>
          </a:p>
        </p:txBody>
      </p:sp>
      <p:sp>
        <p:nvSpPr>
          <p:cNvPr id="120869" name="Line 37"/>
          <p:cNvSpPr>
            <a:spLocks noChangeShapeType="1"/>
          </p:cNvSpPr>
          <p:nvPr/>
        </p:nvSpPr>
        <p:spPr bwMode="auto">
          <a:xfrm>
            <a:off x="974725" y="3670300"/>
            <a:ext cx="66675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70" name="Rectangle 38"/>
          <p:cNvSpPr>
            <a:spLocks/>
          </p:cNvSpPr>
          <p:nvPr/>
        </p:nvSpPr>
        <p:spPr bwMode="auto">
          <a:xfrm>
            <a:off x="828675" y="3594100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10</a:t>
            </a:r>
          </a:p>
        </p:txBody>
      </p:sp>
      <p:sp>
        <p:nvSpPr>
          <p:cNvPr id="120871" name="Line 39"/>
          <p:cNvSpPr>
            <a:spLocks noChangeShapeType="1"/>
          </p:cNvSpPr>
          <p:nvPr/>
        </p:nvSpPr>
        <p:spPr bwMode="auto">
          <a:xfrm>
            <a:off x="974725" y="3100388"/>
            <a:ext cx="66675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72" name="Rectangle 40"/>
          <p:cNvSpPr>
            <a:spLocks/>
          </p:cNvSpPr>
          <p:nvPr/>
        </p:nvSpPr>
        <p:spPr bwMode="auto">
          <a:xfrm>
            <a:off x="828675" y="3024188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15</a:t>
            </a:r>
          </a:p>
        </p:txBody>
      </p:sp>
      <p:sp>
        <p:nvSpPr>
          <p:cNvPr id="120873" name="Line 41"/>
          <p:cNvSpPr>
            <a:spLocks noChangeShapeType="1"/>
          </p:cNvSpPr>
          <p:nvPr/>
        </p:nvSpPr>
        <p:spPr bwMode="auto">
          <a:xfrm>
            <a:off x="974725" y="2528888"/>
            <a:ext cx="66675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74" name="Rectangle 42"/>
          <p:cNvSpPr>
            <a:spLocks/>
          </p:cNvSpPr>
          <p:nvPr/>
        </p:nvSpPr>
        <p:spPr bwMode="auto">
          <a:xfrm>
            <a:off x="828675" y="2452688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20</a:t>
            </a:r>
          </a:p>
        </p:txBody>
      </p:sp>
      <p:sp>
        <p:nvSpPr>
          <p:cNvPr id="120875" name="Line 43"/>
          <p:cNvSpPr>
            <a:spLocks noChangeShapeType="1"/>
          </p:cNvSpPr>
          <p:nvPr/>
        </p:nvSpPr>
        <p:spPr bwMode="auto">
          <a:xfrm>
            <a:off x="974725" y="1957388"/>
            <a:ext cx="66675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76" name="Rectangle 44"/>
          <p:cNvSpPr>
            <a:spLocks/>
          </p:cNvSpPr>
          <p:nvPr/>
        </p:nvSpPr>
        <p:spPr bwMode="auto">
          <a:xfrm>
            <a:off x="828675" y="1881188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25</a:t>
            </a:r>
          </a:p>
        </p:txBody>
      </p:sp>
      <p:sp>
        <p:nvSpPr>
          <p:cNvPr id="120877" name="Line 45"/>
          <p:cNvSpPr>
            <a:spLocks noChangeShapeType="1"/>
          </p:cNvSpPr>
          <p:nvPr/>
        </p:nvSpPr>
        <p:spPr bwMode="auto">
          <a:xfrm>
            <a:off x="974725" y="1397000"/>
            <a:ext cx="66675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78" name="Rectangle 46"/>
          <p:cNvSpPr>
            <a:spLocks/>
          </p:cNvSpPr>
          <p:nvPr/>
        </p:nvSpPr>
        <p:spPr bwMode="auto">
          <a:xfrm>
            <a:off x="828675" y="1320800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30</a:t>
            </a:r>
          </a:p>
        </p:txBody>
      </p:sp>
      <p:sp>
        <p:nvSpPr>
          <p:cNvPr id="120879" name="Oval 47"/>
          <p:cNvSpPr>
            <a:spLocks/>
          </p:cNvSpPr>
          <p:nvPr/>
        </p:nvSpPr>
        <p:spPr bwMode="auto">
          <a:xfrm>
            <a:off x="1308100" y="4651375"/>
            <a:ext cx="84138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0" name="Oval 48"/>
          <p:cNvSpPr>
            <a:spLocks/>
          </p:cNvSpPr>
          <p:nvPr/>
        </p:nvSpPr>
        <p:spPr bwMode="auto">
          <a:xfrm>
            <a:off x="1308100" y="4651375"/>
            <a:ext cx="84138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1" name="Oval 49"/>
          <p:cNvSpPr>
            <a:spLocks/>
          </p:cNvSpPr>
          <p:nvPr/>
        </p:nvSpPr>
        <p:spPr bwMode="auto">
          <a:xfrm>
            <a:off x="1687513" y="4935538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2" name="Oval 50"/>
          <p:cNvSpPr>
            <a:spLocks/>
          </p:cNvSpPr>
          <p:nvPr/>
        </p:nvSpPr>
        <p:spPr bwMode="auto">
          <a:xfrm>
            <a:off x="1687513" y="4935538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3" name="Oval 51"/>
          <p:cNvSpPr>
            <a:spLocks/>
          </p:cNvSpPr>
          <p:nvPr/>
        </p:nvSpPr>
        <p:spPr bwMode="auto">
          <a:xfrm>
            <a:off x="2066925" y="534511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4" name="Oval 52"/>
          <p:cNvSpPr>
            <a:spLocks/>
          </p:cNvSpPr>
          <p:nvPr/>
        </p:nvSpPr>
        <p:spPr bwMode="auto">
          <a:xfrm>
            <a:off x="2066925" y="5345113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5" name="Oval 53"/>
          <p:cNvSpPr>
            <a:spLocks/>
          </p:cNvSpPr>
          <p:nvPr/>
        </p:nvSpPr>
        <p:spPr bwMode="auto">
          <a:xfrm>
            <a:off x="2436813" y="534511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6" name="Oval 54"/>
          <p:cNvSpPr>
            <a:spLocks/>
          </p:cNvSpPr>
          <p:nvPr/>
        </p:nvSpPr>
        <p:spPr bwMode="auto">
          <a:xfrm>
            <a:off x="2436813" y="5345113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7" name="Oval 55"/>
          <p:cNvSpPr>
            <a:spLocks/>
          </p:cNvSpPr>
          <p:nvPr/>
        </p:nvSpPr>
        <p:spPr bwMode="auto">
          <a:xfrm>
            <a:off x="2816225" y="553561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8" name="Oval 56"/>
          <p:cNvSpPr>
            <a:spLocks/>
          </p:cNvSpPr>
          <p:nvPr/>
        </p:nvSpPr>
        <p:spPr bwMode="auto">
          <a:xfrm>
            <a:off x="2816225" y="5535613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9" name="Oval 57"/>
          <p:cNvSpPr>
            <a:spLocks/>
          </p:cNvSpPr>
          <p:nvPr/>
        </p:nvSpPr>
        <p:spPr bwMode="auto">
          <a:xfrm>
            <a:off x="3195638" y="544036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0" name="Oval 58"/>
          <p:cNvSpPr>
            <a:spLocks/>
          </p:cNvSpPr>
          <p:nvPr/>
        </p:nvSpPr>
        <p:spPr bwMode="auto">
          <a:xfrm>
            <a:off x="3195638" y="5440363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1" name="Oval 59"/>
          <p:cNvSpPr>
            <a:spLocks/>
          </p:cNvSpPr>
          <p:nvPr/>
        </p:nvSpPr>
        <p:spPr bwMode="auto">
          <a:xfrm>
            <a:off x="3567113" y="5183188"/>
            <a:ext cx="84137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2" name="Oval 60"/>
          <p:cNvSpPr>
            <a:spLocks/>
          </p:cNvSpPr>
          <p:nvPr/>
        </p:nvSpPr>
        <p:spPr bwMode="auto">
          <a:xfrm>
            <a:off x="3567113" y="5183188"/>
            <a:ext cx="84137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3" name="Oval 61"/>
          <p:cNvSpPr>
            <a:spLocks/>
          </p:cNvSpPr>
          <p:nvPr/>
        </p:nvSpPr>
        <p:spPr bwMode="auto">
          <a:xfrm>
            <a:off x="3946525" y="502126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4" name="Oval 62"/>
          <p:cNvSpPr>
            <a:spLocks/>
          </p:cNvSpPr>
          <p:nvPr/>
        </p:nvSpPr>
        <p:spPr bwMode="auto">
          <a:xfrm>
            <a:off x="3946525" y="5021263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5" name="Oval 63"/>
          <p:cNvSpPr>
            <a:spLocks/>
          </p:cNvSpPr>
          <p:nvPr/>
        </p:nvSpPr>
        <p:spPr bwMode="auto">
          <a:xfrm>
            <a:off x="4325938" y="5259388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6" name="Oval 64"/>
          <p:cNvSpPr>
            <a:spLocks/>
          </p:cNvSpPr>
          <p:nvPr/>
        </p:nvSpPr>
        <p:spPr bwMode="auto">
          <a:xfrm>
            <a:off x="4325938" y="5259388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7" name="Oval 65"/>
          <p:cNvSpPr>
            <a:spLocks/>
          </p:cNvSpPr>
          <p:nvPr/>
        </p:nvSpPr>
        <p:spPr bwMode="auto">
          <a:xfrm>
            <a:off x="4705350" y="472757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8" name="Oval 66"/>
          <p:cNvSpPr>
            <a:spLocks/>
          </p:cNvSpPr>
          <p:nvPr/>
        </p:nvSpPr>
        <p:spPr bwMode="auto">
          <a:xfrm>
            <a:off x="4705350" y="4727575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9" name="Oval 67"/>
          <p:cNvSpPr>
            <a:spLocks/>
          </p:cNvSpPr>
          <p:nvPr/>
        </p:nvSpPr>
        <p:spPr bwMode="auto">
          <a:xfrm>
            <a:off x="5075238" y="490696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0" name="Oval 68"/>
          <p:cNvSpPr>
            <a:spLocks/>
          </p:cNvSpPr>
          <p:nvPr/>
        </p:nvSpPr>
        <p:spPr bwMode="auto">
          <a:xfrm>
            <a:off x="5075238" y="4906963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1" name="Oval 69"/>
          <p:cNvSpPr>
            <a:spLocks/>
          </p:cNvSpPr>
          <p:nvPr/>
        </p:nvSpPr>
        <p:spPr bwMode="auto">
          <a:xfrm>
            <a:off x="5456238" y="4537075"/>
            <a:ext cx="84137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2" name="Oval 70"/>
          <p:cNvSpPr>
            <a:spLocks/>
          </p:cNvSpPr>
          <p:nvPr/>
        </p:nvSpPr>
        <p:spPr bwMode="auto">
          <a:xfrm>
            <a:off x="5456238" y="4537075"/>
            <a:ext cx="84137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3" name="Oval 71"/>
          <p:cNvSpPr>
            <a:spLocks/>
          </p:cNvSpPr>
          <p:nvPr/>
        </p:nvSpPr>
        <p:spPr bwMode="auto">
          <a:xfrm>
            <a:off x="5835650" y="488791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4" name="Oval 72"/>
          <p:cNvSpPr>
            <a:spLocks/>
          </p:cNvSpPr>
          <p:nvPr/>
        </p:nvSpPr>
        <p:spPr bwMode="auto">
          <a:xfrm>
            <a:off x="5835650" y="4887913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5" name="Oval 73"/>
          <p:cNvSpPr>
            <a:spLocks/>
          </p:cNvSpPr>
          <p:nvPr/>
        </p:nvSpPr>
        <p:spPr bwMode="auto">
          <a:xfrm>
            <a:off x="6205538" y="465137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6" name="Oval 74"/>
          <p:cNvSpPr>
            <a:spLocks/>
          </p:cNvSpPr>
          <p:nvPr/>
        </p:nvSpPr>
        <p:spPr bwMode="auto">
          <a:xfrm>
            <a:off x="6205538" y="4651375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7" name="Oval 75"/>
          <p:cNvSpPr>
            <a:spLocks/>
          </p:cNvSpPr>
          <p:nvPr/>
        </p:nvSpPr>
        <p:spPr bwMode="auto">
          <a:xfrm>
            <a:off x="6584950" y="444182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8" name="Oval 76"/>
          <p:cNvSpPr>
            <a:spLocks/>
          </p:cNvSpPr>
          <p:nvPr/>
        </p:nvSpPr>
        <p:spPr bwMode="auto">
          <a:xfrm>
            <a:off x="6584950" y="4441825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9" name="Oval 77"/>
          <p:cNvSpPr>
            <a:spLocks/>
          </p:cNvSpPr>
          <p:nvPr/>
        </p:nvSpPr>
        <p:spPr bwMode="auto">
          <a:xfrm>
            <a:off x="6964363" y="379412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0" name="Oval 78"/>
          <p:cNvSpPr>
            <a:spLocks/>
          </p:cNvSpPr>
          <p:nvPr/>
        </p:nvSpPr>
        <p:spPr bwMode="auto">
          <a:xfrm>
            <a:off x="6964363" y="3794125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1" name="Oval 79"/>
          <p:cNvSpPr>
            <a:spLocks/>
          </p:cNvSpPr>
          <p:nvPr/>
        </p:nvSpPr>
        <p:spPr bwMode="auto">
          <a:xfrm>
            <a:off x="7335838" y="4051300"/>
            <a:ext cx="84137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2" name="Oval 80"/>
          <p:cNvSpPr>
            <a:spLocks/>
          </p:cNvSpPr>
          <p:nvPr/>
        </p:nvSpPr>
        <p:spPr bwMode="auto">
          <a:xfrm>
            <a:off x="7335838" y="4051300"/>
            <a:ext cx="84137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3" name="Oval 81"/>
          <p:cNvSpPr>
            <a:spLocks/>
          </p:cNvSpPr>
          <p:nvPr/>
        </p:nvSpPr>
        <p:spPr bwMode="auto">
          <a:xfrm>
            <a:off x="7715250" y="3898900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4" name="Oval 82"/>
          <p:cNvSpPr>
            <a:spLocks/>
          </p:cNvSpPr>
          <p:nvPr/>
        </p:nvSpPr>
        <p:spPr bwMode="auto">
          <a:xfrm>
            <a:off x="7715250" y="3898900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5" name="Oval 83"/>
          <p:cNvSpPr>
            <a:spLocks/>
          </p:cNvSpPr>
          <p:nvPr/>
        </p:nvSpPr>
        <p:spPr bwMode="auto">
          <a:xfrm>
            <a:off x="8094663" y="375602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6" name="Oval 84"/>
          <p:cNvSpPr>
            <a:spLocks/>
          </p:cNvSpPr>
          <p:nvPr/>
        </p:nvSpPr>
        <p:spPr bwMode="auto">
          <a:xfrm>
            <a:off x="8094663" y="3756025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7" name="Oval 85"/>
          <p:cNvSpPr>
            <a:spLocks/>
          </p:cNvSpPr>
          <p:nvPr/>
        </p:nvSpPr>
        <p:spPr bwMode="auto">
          <a:xfrm>
            <a:off x="8474075" y="335597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8" name="Oval 86"/>
          <p:cNvSpPr>
            <a:spLocks/>
          </p:cNvSpPr>
          <p:nvPr/>
        </p:nvSpPr>
        <p:spPr bwMode="auto">
          <a:xfrm>
            <a:off x="8474075" y="3355975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1289" name="Rectangle 89"/>
          <p:cNvSpPr>
            <a:spLocks/>
          </p:cNvSpPr>
          <p:nvPr/>
        </p:nvSpPr>
        <p:spPr bwMode="auto">
          <a:xfrm>
            <a:off x="1763298" y="2444750"/>
            <a:ext cx="29091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rgbClr val="3333FF"/>
                </a:solidFill>
              </a:rPr>
              <a:t>Degree </a:t>
            </a:r>
            <a:r>
              <a:rPr lang="en-US" altLang="en-US" dirty="0">
                <a:solidFill>
                  <a:srgbClr val="3333FF"/>
                </a:solidFill>
              </a:rPr>
              <a:t>1</a:t>
            </a:r>
            <a:r>
              <a:rPr lang="en-US" altLang="en-US" dirty="0" smtClean="0">
                <a:solidFill>
                  <a:srgbClr val="3333FF"/>
                </a:solidFill>
              </a:rPr>
              <a:t> </a:t>
            </a:r>
            <a:r>
              <a:rPr lang="en-US" altLang="en-US" dirty="0">
                <a:solidFill>
                  <a:srgbClr val="3333FF"/>
                </a:solidFill>
              </a:rPr>
              <a:t>polynomial</a:t>
            </a:r>
          </a:p>
        </p:txBody>
      </p:sp>
      <p:sp>
        <p:nvSpPr>
          <p:cNvPr id="120922" name="Rectangle 90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dirty="0" smtClean="0"/>
              <a:t>There’s fitting, and there’s</a:t>
            </a:r>
            <a:endParaRPr lang="en-US" alt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149531" y="3594100"/>
            <a:ext cx="7715795" cy="18367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07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9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"/>
          <p:cNvSpPr>
            <a:spLocks/>
          </p:cNvSpPr>
          <p:nvPr/>
        </p:nvSpPr>
        <p:spPr bwMode="auto">
          <a:xfrm>
            <a:off x="457200" y="1219200"/>
            <a:ext cx="8229600" cy="76200"/>
          </a:xfrm>
          <a:prstGeom prst="rect">
            <a:avLst/>
          </a:prstGeom>
          <a:gradFill rotWithShape="0">
            <a:gsLst>
              <a:gs pos="0">
                <a:srgbClr val="0000CC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34" name="Rectangle 2"/>
          <p:cNvSpPr>
            <a:spLocks/>
          </p:cNvSpPr>
          <p:nvPr/>
        </p:nvSpPr>
        <p:spPr bwMode="auto">
          <a:xfrm>
            <a:off x="974725" y="1397000"/>
            <a:ext cx="7537450" cy="5127625"/>
          </a:xfrm>
          <a:prstGeom prst="rect">
            <a:avLst/>
          </a:prstGeom>
          <a:noFill/>
          <a:ln w="31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35" name="Line 3"/>
          <p:cNvSpPr>
            <a:spLocks noChangeShapeType="1"/>
          </p:cNvSpPr>
          <p:nvPr/>
        </p:nvSpPr>
        <p:spPr bwMode="auto">
          <a:xfrm>
            <a:off x="974725" y="6524625"/>
            <a:ext cx="753745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36" name="Line 4"/>
          <p:cNvSpPr>
            <a:spLocks noChangeShapeType="1"/>
          </p:cNvSpPr>
          <p:nvPr/>
        </p:nvSpPr>
        <p:spPr bwMode="auto">
          <a:xfrm rot="10800000" flipH="1">
            <a:off x="974725" y="1397000"/>
            <a:ext cx="1588" cy="51276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37" name="Line 5"/>
          <p:cNvSpPr>
            <a:spLocks noChangeShapeType="1"/>
          </p:cNvSpPr>
          <p:nvPr/>
        </p:nvSpPr>
        <p:spPr bwMode="auto">
          <a:xfrm rot="10800000" flipH="1">
            <a:off x="974725" y="6448425"/>
            <a:ext cx="1588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38" name="Rectangle 6"/>
          <p:cNvSpPr>
            <a:spLocks/>
          </p:cNvSpPr>
          <p:nvPr/>
        </p:nvSpPr>
        <p:spPr bwMode="auto">
          <a:xfrm>
            <a:off x="971550" y="6553200"/>
            <a:ext cx="84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0</a:t>
            </a:r>
          </a:p>
        </p:txBody>
      </p:sp>
      <p:sp>
        <p:nvSpPr>
          <p:cNvPr id="120839" name="Line 7"/>
          <p:cNvSpPr>
            <a:spLocks noChangeShapeType="1"/>
          </p:cNvSpPr>
          <p:nvPr/>
        </p:nvSpPr>
        <p:spPr bwMode="auto">
          <a:xfrm rot="10800000" flipH="1">
            <a:off x="1725613" y="6448425"/>
            <a:ext cx="1587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40" name="Rectangle 8"/>
          <p:cNvSpPr>
            <a:spLocks/>
          </p:cNvSpPr>
          <p:nvPr/>
        </p:nvSpPr>
        <p:spPr bwMode="auto">
          <a:xfrm>
            <a:off x="1722438" y="6553200"/>
            <a:ext cx="841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2</a:t>
            </a:r>
          </a:p>
        </p:txBody>
      </p:sp>
      <p:sp>
        <p:nvSpPr>
          <p:cNvPr id="120841" name="Line 9"/>
          <p:cNvSpPr>
            <a:spLocks noChangeShapeType="1"/>
          </p:cNvSpPr>
          <p:nvPr/>
        </p:nvSpPr>
        <p:spPr bwMode="auto">
          <a:xfrm rot="10800000" flipH="1">
            <a:off x="2474913" y="6448425"/>
            <a:ext cx="1587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42" name="Rectangle 10"/>
          <p:cNvSpPr>
            <a:spLocks/>
          </p:cNvSpPr>
          <p:nvPr/>
        </p:nvSpPr>
        <p:spPr bwMode="auto">
          <a:xfrm>
            <a:off x="2471738" y="6553200"/>
            <a:ext cx="841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4</a:t>
            </a:r>
          </a:p>
        </p:txBody>
      </p:sp>
      <p:sp>
        <p:nvSpPr>
          <p:cNvPr id="120843" name="Line 11"/>
          <p:cNvSpPr>
            <a:spLocks noChangeShapeType="1"/>
          </p:cNvSpPr>
          <p:nvPr/>
        </p:nvSpPr>
        <p:spPr bwMode="auto">
          <a:xfrm rot="10800000" flipH="1">
            <a:off x="3233738" y="6448425"/>
            <a:ext cx="1587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44" name="Rectangle 12"/>
          <p:cNvSpPr>
            <a:spLocks/>
          </p:cNvSpPr>
          <p:nvPr/>
        </p:nvSpPr>
        <p:spPr bwMode="auto">
          <a:xfrm>
            <a:off x="3230563" y="6553200"/>
            <a:ext cx="841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6</a:t>
            </a:r>
          </a:p>
        </p:txBody>
      </p:sp>
      <p:sp>
        <p:nvSpPr>
          <p:cNvPr id="120845" name="Line 13"/>
          <p:cNvSpPr>
            <a:spLocks noChangeShapeType="1"/>
          </p:cNvSpPr>
          <p:nvPr/>
        </p:nvSpPr>
        <p:spPr bwMode="auto">
          <a:xfrm rot="10800000" flipH="1">
            <a:off x="3984625" y="6448425"/>
            <a:ext cx="1588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46" name="Rectangle 14"/>
          <p:cNvSpPr>
            <a:spLocks/>
          </p:cNvSpPr>
          <p:nvPr/>
        </p:nvSpPr>
        <p:spPr bwMode="auto">
          <a:xfrm>
            <a:off x="3981450" y="6553200"/>
            <a:ext cx="84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8</a:t>
            </a:r>
          </a:p>
        </p:txBody>
      </p:sp>
      <p:sp>
        <p:nvSpPr>
          <p:cNvPr id="120847" name="Line 15"/>
          <p:cNvSpPr>
            <a:spLocks noChangeShapeType="1"/>
          </p:cNvSpPr>
          <p:nvPr/>
        </p:nvSpPr>
        <p:spPr bwMode="auto">
          <a:xfrm rot="10800000" flipH="1">
            <a:off x="4743450" y="6448425"/>
            <a:ext cx="1588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48" name="Rectangle 16"/>
          <p:cNvSpPr>
            <a:spLocks/>
          </p:cNvSpPr>
          <p:nvPr/>
        </p:nvSpPr>
        <p:spPr bwMode="auto">
          <a:xfrm>
            <a:off x="4700588" y="6553200"/>
            <a:ext cx="153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10</a:t>
            </a: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 rot="10800000" flipH="1">
            <a:off x="5494338" y="6448425"/>
            <a:ext cx="1587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50" name="Rectangle 18"/>
          <p:cNvSpPr>
            <a:spLocks/>
          </p:cNvSpPr>
          <p:nvPr/>
        </p:nvSpPr>
        <p:spPr bwMode="auto">
          <a:xfrm>
            <a:off x="5451475" y="6553200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12</a:t>
            </a:r>
          </a:p>
        </p:txBody>
      </p:sp>
      <p:sp>
        <p:nvSpPr>
          <p:cNvPr id="120851" name="Line 19"/>
          <p:cNvSpPr>
            <a:spLocks noChangeShapeType="1"/>
          </p:cNvSpPr>
          <p:nvPr/>
        </p:nvSpPr>
        <p:spPr bwMode="auto">
          <a:xfrm rot="10800000" flipH="1">
            <a:off x="6243638" y="6448425"/>
            <a:ext cx="1587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52" name="Rectangle 20"/>
          <p:cNvSpPr>
            <a:spLocks/>
          </p:cNvSpPr>
          <p:nvPr/>
        </p:nvSpPr>
        <p:spPr bwMode="auto">
          <a:xfrm>
            <a:off x="6200775" y="6553200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14</a:t>
            </a: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 rot="10800000" flipH="1">
            <a:off x="7002463" y="6448425"/>
            <a:ext cx="1587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54" name="Rectangle 22"/>
          <p:cNvSpPr>
            <a:spLocks/>
          </p:cNvSpPr>
          <p:nvPr/>
        </p:nvSpPr>
        <p:spPr bwMode="auto">
          <a:xfrm>
            <a:off x="6959600" y="6553200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16</a:t>
            </a:r>
          </a:p>
        </p:txBody>
      </p:sp>
      <p:sp>
        <p:nvSpPr>
          <p:cNvPr id="120855" name="Line 23"/>
          <p:cNvSpPr>
            <a:spLocks noChangeShapeType="1"/>
          </p:cNvSpPr>
          <p:nvPr/>
        </p:nvSpPr>
        <p:spPr bwMode="auto">
          <a:xfrm rot="10800000" flipH="1">
            <a:off x="7753350" y="6448425"/>
            <a:ext cx="1588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56" name="Rectangle 24"/>
          <p:cNvSpPr>
            <a:spLocks/>
          </p:cNvSpPr>
          <p:nvPr/>
        </p:nvSpPr>
        <p:spPr bwMode="auto">
          <a:xfrm>
            <a:off x="7710488" y="6553200"/>
            <a:ext cx="153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18</a:t>
            </a:r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 rot="10800000" flipH="1">
            <a:off x="8512175" y="6448425"/>
            <a:ext cx="1588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58" name="Rectangle 26"/>
          <p:cNvSpPr>
            <a:spLocks/>
          </p:cNvSpPr>
          <p:nvPr/>
        </p:nvSpPr>
        <p:spPr bwMode="auto">
          <a:xfrm>
            <a:off x="8469313" y="6553200"/>
            <a:ext cx="153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20</a:t>
            </a:r>
          </a:p>
        </p:txBody>
      </p:sp>
      <p:sp>
        <p:nvSpPr>
          <p:cNvPr id="120859" name="Line 27"/>
          <p:cNvSpPr>
            <a:spLocks noChangeShapeType="1"/>
          </p:cNvSpPr>
          <p:nvPr/>
        </p:nvSpPr>
        <p:spPr bwMode="auto">
          <a:xfrm>
            <a:off x="974725" y="6524625"/>
            <a:ext cx="66675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60" name="Rectangle 28"/>
          <p:cNvSpPr>
            <a:spLocks/>
          </p:cNvSpPr>
          <p:nvPr/>
        </p:nvSpPr>
        <p:spPr bwMode="auto">
          <a:xfrm>
            <a:off x="787400" y="6448425"/>
            <a:ext cx="196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-15</a:t>
            </a:r>
          </a:p>
        </p:txBody>
      </p:sp>
      <p:sp>
        <p:nvSpPr>
          <p:cNvPr id="120861" name="Line 29"/>
          <p:cNvSpPr>
            <a:spLocks noChangeShapeType="1"/>
          </p:cNvSpPr>
          <p:nvPr/>
        </p:nvSpPr>
        <p:spPr bwMode="auto">
          <a:xfrm>
            <a:off x="974725" y="5954713"/>
            <a:ext cx="66675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62" name="Rectangle 30"/>
          <p:cNvSpPr>
            <a:spLocks/>
          </p:cNvSpPr>
          <p:nvPr/>
        </p:nvSpPr>
        <p:spPr bwMode="auto">
          <a:xfrm>
            <a:off x="787400" y="5878513"/>
            <a:ext cx="196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-10</a:t>
            </a:r>
          </a:p>
        </p:txBody>
      </p:sp>
      <p:sp>
        <p:nvSpPr>
          <p:cNvPr id="120863" name="Line 31"/>
          <p:cNvSpPr>
            <a:spLocks noChangeShapeType="1"/>
          </p:cNvSpPr>
          <p:nvPr/>
        </p:nvSpPr>
        <p:spPr bwMode="auto">
          <a:xfrm>
            <a:off x="974725" y="5383213"/>
            <a:ext cx="66675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64" name="Rectangle 32"/>
          <p:cNvSpPr>
            <a:spLocks/>
          </p:cNvSpPr>
          <p:nvPr/>
        </p:nvSpPr>
        <p:spPr bwMode="auto">
          <a:xfrm>
            <a:off x="855663" y="5307013"/>
            <a:ext cx="127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-5</a:t>
            </a:r>
          </a:p>
        </p:txBody>
      </p:sp>
      <p:sp>
        <p:nvSpPr>
          <p:cNvPr id="120865" name="Line 33"/>
          <p:cNvSpPr>
            <a:spLocks noChangeShapeType="1"/>
          </p:cNvSpPr>
          <p:nvPr/>
        </p:nvSpPr>
        <p:spPr bwMode="auto">
          <a:xfrm>
            <a:off x="974725" y="4813300"/>
            <a:ext cx="66675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66" name="Rectangle 34"/>
          <p:cNvSpPr>
            <a:spLocks/>
          </p:cNvSpPr>
          <p:nvPr/>
        </p:nvSpPr>
        <p:spPr bwMode="auto">
          <a:xfrm>
            <a:off x="895350" y="4737100"/>
            <a:ext cx="84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0</a:t>
            </a:r>
          </a:p>
        </p:txBody>
      </p:sp>
      <p:sp>
        <p:nvSpPr>
          <p:cNvPr id="120867" name="Line 35"/>
          <p:cNvSpPr>
            <a:spLocks noChangeShapeType="1"/>
          </p:cNvSpPr>
          <p:nvPr/>
        </p:nvSpPr>
        <p:spPr bwMode="auto">
          <a:xfrm>
            <a:off x="974725" y="4241800"/>
            <a:ext cx="66675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68" name="Rectangle 36"/>
          <p:cNvSpPr>
            <a:spLocks/>
          </p:cNvSpPr>
          <p:nvPr/>
        </p:nvSpPr>
        <p:spPr bwMode="auto">
          <a:xfrm>
            <a:off x="895350" y="4165600"/>
            <a:ext cx="84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5</a:t>
            </a:r>
          </a:p>
        </p:txBody>
      </p:sp>
      <p:sp>
        <p:nvSpPr>
          <p:cNvPr id="120869" name="Line 37"/>
          <p:cNvSpPr>
            <a:spLocks noChangeShapeType="1"/>
          </p:cNvSpPr>
          <p:nvPr/>
        </p:nvSpPr>
        <p:spPr bwMode="auto">
          <a:xfrm>
            <a:off x="974725" y="3670300"/>
            <a:ext cx="66675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70" name="Rectangle 38"/>
          <p:cNvSpPr>
            <a:spLocks/>
          </p:cNvSpPr>
          <p:nvPr/>
        </p:nvSpPr>
        <p:spPr bwMode="auto">
          <a:xfrm>
            <a:off x="828675" y="3594100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10</a:t>
            </a:r>
          </a:p>
        </p:txBody>
      </p:sp>
      <p:sp>
        <p:nvSpPr>
          <p:cNvPr id="120871" name="Line 39"/>
          <p:cNvSpPr>
            <a:spLocks noChangeShapeType="1"/>
          </p:cNvSpPr>
          <p:nvPr/>
        </p:nvSpPr>
        <p:spPr bwMode="auto">
          <a:xfrm>
            <a:off x="974725" y="3100388"/>
            <a:ext cx="66675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72" name="Rectangle 40"/>
          <p:cNvSpPr>
            <a:spLocks/>
          </p:cNvSpPr>
          <p:nvPr/>
        </p:nvSpPr>
        <p:spPr bwMode="auto">
          <a:xfrm>
            <a:off x="828675" y="3024188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15</a:t>
            </a:r>
          </a:p>
        </p:txBody>
      </p:sp>
      <p:sp>
        <p:nvSpPr>
          <p:cNvPr id="120873" name="Line 41"/>
          <p:cNvSpPr>
            <a:spLocks noChangeShapeType="1"/>
          </p:cNvSpPr>
          <p:nvPr/>
        </p:nvSpPr>
        <p:spPr bwMode="auto">
          <a:xfrm>
            <a:off x="974725" y="2528888"/>
            <a:ext cx="66675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74" name="Rectangle 42"/>
          <p:cNvSpPr>
            <a:spLocks/>
          </p:cNvSpPr>
          <p:nvPr/>
        </p:nvSpPr>
        <p:spPr bwMode="auto">
          <a:xfrm>
            <a:off x="828675" y="2452688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20</a:t>
            </a:r>
          </a:p>
        </p:txBody>
      </p:sp>
      <p:sp>
        <p:nvSpPr>
          <p:cNvPr id="120875" name="Line 43"/>
          <p:cNvSpPr>
            <a:spLocks noChangeShapeType="1"/>
          </p:cNvSpPr>
          <p:nvPr/>
        </p:nvSpPr>
        <p:spPr bwMode="auto">
          <a:xfrm>
            <a:off x="974725" y="1957388"/>
            <a:ext cx="66675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76" name="Rectangle 44"/>
          <p:cNvSpPr>
            <a:spLocks/>
          </p:cNvSpPr>
          <p:nvPr/>
        </p:nvSpPr>
        <p:spPr bwMode="auto">
          <a:xfrm>
            <a:off x="828675" y="1881188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25</a:t>
            </a:r>
          </a:p>
        </p:txBody>
      </p:sp>
      <p:sp>
        <p:nvSpPr>
          <p:cNvPr id="120877" name="Line 45"/>
          <p:cNvSpPr>
            <a:spLocks noChangeShapeType="1"/>
          </p:cNvSpPr>
          <p:nvPr/>
        </p:nvSpPr>
        <p:spPr bwMode="auto">
          <a:xfrm>
            <a:off x="974725" y="1397000"/>
            <a:ext cx="66675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78" name="Rectangle 46"/>
          <p:cNvSpPr>
            <a:spLocks/>
          </p:cNvSpPr>
          <p:nvPr/>
        </p:nvSpPr>
        <p:spPr bwMode="auto">
          <a:xfrm>
            <a:off x="828675" y="1320800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30</a:t>
            </a:r>
          </a:p>
        </p:txBody>
      </p:sp>
      <p:sp>
        <p:nvSpPr>
          <p:cNvPr id="120879" name="Oval 47"/>
          <p:cNvSpPr>
            <a:spLocks/>
          </p:cNvSpPr>
          <p:nvPr/>
        </p:nvSpPr>
        <p:spPr bwMode="auto">
          <a:xfrm>
            <a:off x="1308100" y="4651375"/>
            <a:ext cx="84138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0" name="Oval 48"/>
          <p:cNvSpPr>
            <a:spLocks/>
          </p:cNvSpPr>
          <p:nvPr/>
        </p:nvSpPr>
        <p:spPr bwMode="auto">
          <a:xfrm>
            <a:off x="1308100" y="4651375"/>
            <a:ext cx="84138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1" name="Oval 49"/>
          <p:cNvSpPr>
            <a:spLocks/>
          </p:cNvSpPr>
          <p:nvPr/>
        </p:nvSpPr>
        <p:spPr bwMode="auto">
          <a:xfrm>
            <a:off x="1687513" y="4935538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2" name="Oval 50"/>
          <p:cNvSpPr>
            <a:spLocks/>
          </p:cNvSpPr>
          <p:nvPr/>
        </p:nvSpPr>
        <p:spPr bwMode="auto">
          <a:xfrm>
            <a:off x="1687513" y="4935538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3" name="Oval 51"/>
          <p:cNvSpPr>
            <a:spLocks/>
          </p:cNvSpPr>
          <p:nvPr/>
        </p:nvSpPr>
        <p:spPr bwMode="auto">
          <a:xfrm>
            <a:off x="2066925" y="534511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4" name="Oval 52"/>
          <p:cNvSpPr>
            <a:spLocks/>
          </p:cNvSpPr>
          <p:nvPr/>
        </p:nvSpPr>
        <p:spPr bwMode="auto">
          <a:xfrm>
            <a:off x="2066925" y="5345113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5" name="Oval 53"/>
          <p:cNvSpPr>
            <a:spLocks/>
          </p:cNvSpPr>
          <p:nvPr/>
        </p:nvSpPr>
        <p:spPr bwMode="auto">
          <a:xfrm>
            <a:off x="2436813" y="534511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6" name="Oval 54"/>
          <p:cNvSpPr>
            <a:spLocks/>
          </p:cNvSpPr>
          <p:nvPr/>
        </p:nvSpPr>
        <p:spPr bwMode="auto">
          <a:xfrm>
            <a:off x="2436813" y="5345113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7" name="Oval 55"/>
          <p:cNvSpPr>
            <a:spLocks/>
          </p:cNvSpPr>
          <p:nvPr/>
        </p:nvSpPr>
        <p:spPr bwMode="auto">
          <a:xfrm>
            <a:off x="2816225" y="553561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8" name="Oval 56"/>
          <p:cNvSpPr>
            <a:spLocks/>
          </p:cNvSpPr>
          <p:nvPr/>
        </p:nvSpPr>
        <p:spPr bwMode="auto">
          <a:xfrm>
            <a:off x="2816225" y="5535613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9" name="Oval 57"/>
          <p:cNvSpPr>
            <a:spLocks/>
          </p:cNvSpPr>
          <p:nvPr/>
        </p:nvSpPr>
        <p:spPr bwMode="auto">
          <a:xfrm>
            <a:off x="3195638" y="544036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0" name="Oval 58"/>
          <p:cNvSpPr>
            <a:spLocks/>
          </p:cNvSpPr>
          <p:nvPr/>
        </p:nvSpPr>
        <p:spPr bwMode="auto">
          <a:xfrm>
            <a:off x="3195638" y="5440363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1" name="Oval 59"/>
          <p:cNvSpPr>
            <a:spLocks/>
          </p:cNvSpPr>
          <p:nvPr/>
        </p:nvSpPr>
        <p:spPr bwMode="auto">
          <a:xfrm>
            <a:off x="3567113" y="5183188"/>
            <a:ext cx="84137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2" name="Oval 60"/>
          <p:cNvSpPr>
            <a:spLocks/>
          </p:cNvSpPr>
          <p:nvPr/>
        </p:nvSpPr>
        <p:spPr bwMode="auto">
          <a:xfrm>
            <a:off x="3567113" y="5183188"/>
            <a:ext cx="84137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3" name="Oval 61"/>
          <p:cNvSpPr>
            <a:spLocks/>
          </p:cNvSpPr>
          <p:nvPr/>
        </p:nvSpPr>
        <p:spPr bwMode="auto">
          <a:xfrm>
            <a:off x="3946525" y="502126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4" name="Oval 62"/>
          <p:cNvSpPr>
            <a:spLocks/>
          </p:cNvSpPr>
          <p:nvPr/>
        </p:nvSpPr>
        <p:spPr bwMode="auto">
          <a:xfrm>
            <a:off x="3946525" y="5021263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5" name="Oval 63"/>
          <p:cNvSpPr>
            <a:spLocks/>
          </p:cNvSpPr>
          <p:nvPr/>
        </p:nvSpPr>
        <p:spPr bwMode="auto">
          <a:xfrm>
            <a:off x="4325938" y="5259388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6" name="Oval 64"/>
          <p:cNvSpPr>
            <a:spLocks/>
          </p:cNvSpPr>
          <p:nvPr/>
        </p:nvSpPr>
        <p:spPr bwMode="auto">
          <a:xfrm>
            <a:off x="4325938" y="5259388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7" name="Oval 65"/>
          <p:cNvSpPr>
            <a:spLocks/>
          </p:cNvSpPr>
          <p:nvPr/>
        </p:nvSpPr>
        <p:spPr bwMode="auto">
          <a:xfrm>
            <a:off x="4705350" y="472757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8" name="Oval 66"/>
          <p:cNvSpPr>
            <a:spLocks/>
          </p:cNvSpPr>
          <p:nvPr/>
        </p:nvSpPr>
        <p:spPr bwMode="auto">
          <a:xfrm>
            <a:off x="4705350" y="4727575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9" name="Oval 67"/>
          <p:cNvSpPr>
            <a:spLocks/>
          </p:cNvSpPr>
          <p:nvPr/>
        </p:nvSpPr>
        <p:spPr bwMode="auto">
          <a:xfrm>
            <a:off x="5075238" y="490696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0" name="Oval 68"/>
          <p:cNvSpPr>
            <a:spLocks/>
          </p:cNvSpPr>
          <p:nvPr/>
        </p:nvSpPr>
        <p:spPr bwMode="auto">
          <a:xfrm>
            <a:off x="5075238" y="4906963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1" name="Oval 69"/>
          <p:cNvSpPr>
            <a:spLocks/>
          </p:cNvSpPr>
          <p:nvPr/>
        </p:nvSpPr>
        <p:spPr bwMode="auto">
          <a:xfrm>
            <a:off x="5456238" y="4537075"/>
            <a:ext cx="84137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2" name="Oval 70"/>
          <p:cNvSpPr>
            <a:spLocks/>
          </p:cNvSpPr>
          <p:nvPr/>
        </p:nvSpPr>
        <p:spPr bwMode="auto">
          <a:xfrm>
            <a:off x="5456238" y="4537075"/>
            <a:ext cx="84137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3" name="Oval 71"/>
          <p:cNvSpPr>
            <a:spLocks/>
          </p:cNvSpPr>
          <p:nvPr/>
        </p:nvSpPr>
        <p:spPr bwMode="auto">
          <a:xfrm>
            <a:off x="5835650" y="488791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4" name="Oval 72"/>
          <p:cNvSpPr>
            <a:spLocks/>
          </p:cNvSpPr>
          <p:nvPr/>
        </p:nvSpPr>
        <p:spPr bwMode="auto">
          <a:xfrm>
            <a:off x="5835650" y="4887913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5" name="Oval 73"/>
          <p:cNvSpPr>
            <a:spLocks/>
          </p:cNvSpPr>
          <p:nvPr/>
        </p:nvSpPr>
        <p:spPr bwMode="auto">
          <a:xfrm>
            <a:off x="6205538" y="465137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6" name="Oval 74"/>
          <p:cNvSpPr>
            <a:spLocks/>
          </p:cNvSpPr>
          <p:nvPr/>
        </p:nvSpPr>
        <p:spPr bwMode="auto">
          <a:xfrm>
            <a:off x="6205538" y="4651375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7" name="Oval 75"/>
          <p:cNvSpPr>
            <a:spLocks/>
          </p:cNvSpPr>
          <p:nvPr/>
        </p:nvSpPr>
        <p:spPr bwMode="auto">
          <a:xfrm>
            <a:off x="6584950" y="444182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8" name="Oval 76"/>
          <p:cNvSpPr>
            <a:spLocks/>
          </p:cNvSpPr>
          <p:nvPr/>
        </p:nvSpPr>
        <p:spPr bwMode="auto">
          <a:xfrm>
            <a:off x="6584950" y="4441825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9" name="Oval 77"/>
          <p:cNvSpPr>
            <a:spLocks/>
          </p:cNvSpPr>
          <p:nvPr/>
        </p:nvSpPr>
        <p:spPr bwMode="auto">
          <a:xfrm>
            <a:off x="6964363" y="379412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0" name="Oval 78"/>
          <p:cNvSpPr>
            <a:spLocks/>
          </p:cNvSpPr>
          <p:nvPr/>
        </p:nvSpPr>
        <p:spPr bwMode="auto">
          <a:xfrm>
            <a:off x="6964363" y="3794125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1" name="Oval 79"/>
          <p:cNvSpPr>
            <a:spLocks/>
          </p:cNvSpPr>
          <p:nvPr/>
        </p:nvSpPr>
        <p:spPr bwMode="auto">
          <a:xfrm>
            <a:off x="7335838" y="4051300"/>
            <a:ext cx="84137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2" name="Oval 80"/>
          <p:cNvSpPr>
            <a:spLocks/>
          </p:cNvSpPr>
          <p:nvPr/>
        </p:nvSpPr>
        <p:spPr bwMode="auto">
          <a:xfrm>
            <a:off x="7335838" y="4051300"/>
            <a:ext cx="84137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3" name="Oval 81"/>
          <p:cNvSpPr>
            <a:spLocks/>
          </p:cNvSpPr>
          <p:nvPr/>
        </p:nvSpPr>
        <p:spPr bwMode="auto">
          <a:xfrm>
            <a:off x="7715250" y="3898900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4" name="Oval 82"/>
          <p:cNvSpPr>
            <a:spLocks/>
          </p:cNvSpPr>
          <p:nvPr/>
        </p:nvSpPr>
        <p:spPr bwMode="auto">
          <a:xfrm>
            <a:off x="7715250" y="3898900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5" name="Oval 83"/>
          <p:cNvSpPr>
            <a:spLocks/>
          </p:cNvSpPr>
          <p:nvPr/>
        </p:nvSpPr>
        <p:spPr bwMode="auto">
          <a:xfrm>
            <a:off x="8094663" y="375602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6" name="Oval 84"/>
          <p:cNvSpPr>
            <a:spLocks/>
          </p:cNvSpPr>
          <p:nvPr/>
        </p:nvSpPr>
        <p:spPr bwMode="auto">
          <a:xfrm>
            <a:off x="8094663" y="3756025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7" name="Oval 85"/>
          <p:cNvSpPr>
            <a:spLocks/>
          </p:cNvSpPr>
          <p:nvPr/>
        </p:nvSpPr>
        <p:spPr bwMode="auto">
          <a:xfrm>
            <a:off x="8474075" y="335597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8" name="Oval 86"/>
          <p:cNvSpPr>
            <a:spLocks/>
          </p:cNvSpPr>
          <p:nvPr/>
        </p:nvSpPr>
        <p:spPr bwMode="auto">
          <a:xfrm>
            <a:off x="8474075" y="3355975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1289" name="Rectangle 89"/>
          <p:cNvSpPr>
            <a:spLocks/>
          </p:cNvSpPr>
          <p:nvPr/>
        </p:nvSpPr>
        <p:spPr bwMode="auto">
          <a:xfrm>
            <a:off x="1763298" y="2444750"/>
            <a:ext cx="29091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rgbClr val="3333FF"/>
                </a:solidFill>
              </a:rPr>
              <a:t>Degree 2</a:t>
            </a:r>
            <a:r>
              <a:rPr lang="en-US" altLang="en-US" dirty="0" smtClean="0">
                <a:solidFill>
                  <a:srgbClr val="3333FF"/>
                </a:solidFill>
              </a:rPr>
              <a:t> </a:t>
            </a:r>
            <a:r>
              <a:rPr lang="en-US" altLang="en-US" dirty="0">
                <a:solidFill>
                  <a:srgbClr val="3333FF"/>
                </a:solidFill>
              </a:rPr>
              <a:t>polynomial</a:t>
            </a:r>
          </a:p>
        </p:txBody>
      </p:sp>
      <p:sp>
        <p:nvSpPr>
          <p:cNvPr id="120922" name="Rectangle 90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dirty="0" smtClean="0"/>
              <a:t>There’s fitting, and there’s</a:t>
            </a:r>
            <a:endParaRPr lang="en-US" altLang="en-US" dirty="0"/>
          </a:p>
        </p:txBody>
      </p:sp>
      <p:sp>
        <p:nvSpPr>
          <p:cNvPr id="2" name="Freeform 1"/>
          <p:cNvSpPr/>
          <p:nvPr/>
        </p:nvSpPr>
        <p:spPr>
          <a:xfrm>
            <a:off x="1325216" y="3178278"/>
            <a:ext cx="7818783" cy="2372865"/>
          </a:xfrm>
          <a:custGeom>
            <a:avLst/>
            <a:gdLst>
              <a:gd name="connsiteX0" fmla="*/ 0 w 8083718"/>
              <a:gd name="connsiteY0" fmla="*/ 1367218 h 2372865"/>
              <a:gd name="connsiteX1" fmla="*/ 1895061 w 8083718"/>
              <a:gd name="connsiteY1" fmla="*/ 2334626 h 2372865"/>
              <a:gd name="connsiteX2" fmla="*/ 7540487 w 8083718"/>
              <a:gd name="connsiteY2" fmla="*/ 201026 h 2372865"/>
              <a:gd name="connsiteX3" fmla="*/ 7540487 w 8083718"/>
              <a:gd name="connsiteY3" fmla="*/ 214279 h 237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3718" h="2372865">
                <a:moveTo>
                  <a:pt x="0" y="1367218"/>
                </a:moveTo>
                <a:cubicBezTo>
                  <a:pt x="319156" y="1948104"/>
                  <a:pt x="638313" y="2528991"/>
                  <a:pt x="1895061" y="2334626"/>
                </a:cubicBezTo>
                <a:cubicBezTo>
                  <a:pt x="3151809" y="2140261"/>
                  <a:pt x="6599583" y="554417"/>
                  <a:pt x="7540487" y="201026"/>
                </a:cubicBezTo>
                <a:cubicBezTo>
                  <a:pt x="8481391" y="-152365"/>
                  <a:pt x="8010939" y="30957"/>
                  <a:pt x="7540487" y="21427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4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9" grpId="0" autoUpdateAnimBg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"/>
          <p:cNvSpPr>
            <a:spLocks/>
          </p:cNvSpPr>
          <p:nvPr/>
        </p:nvSpPr>
        <p:spPr bwMode="auto">
          <a:xfrm>
            <a:off x="457200" y="1219200"/>
            <a:ext cx="8229600" cy="76200"/>
          </a:xfrm>
          <a:prstGeom prst="rect">
            <a:avLst/>
          </a:prstGeom>
          <a:gradFill rotWithShape="0">
            <a:gsLst>
              <a:gs pos="0">
                <a:srgbClr val="0000CC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34" name="Rectangle 2"/>
          <p:cNvSpPr>
            <a:spLocks/>
          </p:cNvSpPr>
          <p:nvPr/>
        </p:nvSpPr>
        <p:spPr bwMode="auto">
          <a:xfrm>
            <a:off x="974725" y="1397000"/>
            <a:ext cx="7537450" cy="5127625"/>
          </a:xfrm>
          <a:prstGeom prst="rect">
            <a:avLst/>
          </a:prstGeom>
          <a:noFill/>
          <a:ln w="31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35" name="Line 3"/>
          <p:cNvSpPr>
            <a:spLocks noChangeShapeType="1"/>
          </p:cNvSpPr>
          <p:nvPr/>
        </p:nvSpPr>
        <p:spPr bwMode="auto">
          <a:xfrm>
            <a:off x="974725" y="6524625"/>
            <a:ext cx="753745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36" name="Line 4"/>
          <p:cNvSpPr>
            <a:spLocks noChangeShapeType="1"/>
          </p:cNvSpPr>
          <p:nvPr/>
        </p:nvSpPr>
        <p:spPr bwMode="auto">
          <a:xfrm rot="10800000" flipH="1">
            <a:off x="974725" y="1397000"/>
            <a:ext cx="1588" cy="51276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37" name="Line 5"/>
          <p:cNvSpPr>
            <a:spLocks noChangeShapeType="1"/>
          </p:cNvSpPr>
          <p:nvPr/>
        </p:nvSpPr>
        <p:spPr bwMode="auto">
          <a:xfrm rot="10800000" flipH="1">
            <a:off x="974725" y="6448425"/>
            <a:ext cx="1588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38" name="Rectangle 6"/>
          <p:cNvSpPr>
            <a:spLocks/>
          </p:cNvSpPr>
          <p:nvPr/>
        </p:nvSpPr>
        <p:spPr bwMode="auto">
          <a:xfrm>
            <a:off x="971550" y="6553200"/>
            <a:ext cx="84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0</a:t>
            </a:r>
          </a:p>
        </p:txBody>
      </p:sp>
      <p:sp>
        <p:nvSpPr>
          <p:cNvPr id="120839" name="Line 7"/>
          <p:cNvSpPr>
            <a:spLocks noChangeShapeType="1"/>
          </p:cNvSpPr>
          <p:nvPr/>
        </p:nvSpPr>
        <p:spPr bwMode="auto">
          <a:xfrm rot="10800000" flipH="1">
            <a:off x="1725613" y="6448425"/>
            <a:ext cx="1587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40" name="Rectangle 8"/>
          <p:cNvSpPr>
            <a:spLocks/>
          </p:cNvSpPr>
          <p:nvPr/>
        </p:nvSpPr>
        <p:spPr bwMode="auto">
          <a:xfrm>
            <a:off x="1722438" y="6553200"/>
            <a:ext cx="841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2</a:t>
            </a:r>
          </a:p>
        </p:txBody>
      </p:sp>
      <p:sp>
        <p:nvSpPr>
          <p:cNvPr id="120841" name="Line 9"/>
          <p:cNvSpPr>
            <a:spLocks noChangeShapeType="1"/>
          </p:cNvSpPr>
          <p:nvPr/>
        </p:nvSpPr>
        <p:spPr bwMode="auto">
          <a:xfrm rot="10800000" flipH="1">
            <a:off x="2474913" y="6448425"/>
            <a:ext cx="1587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42" name="Rectangle 10"/>
          <p:cNvSpPr>
            <a:spLocks/>
          </p:cNvSpPr>
          <p:nvPr/>
        </p:nvSpPr>
        <p:spPr bwMode="auto">
          <a:xfrm>
            <a:off x="2471738" y="6553200"/>
            <a:ext cx="841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4</a:t>
            </a:r>
          </a:p>
        </p:txBody>
      </p:sp>
      <p:sp>
        <p:nvSpPr>
          <p:cNvPr id="120843" name="Line 11"/>
          <p:cNvSpPr>
            <a:spLocks noChangeShapeType="1"/>
          </p:cNvSpPr>
          <p:nvPr/>
        </p:nvSpPr>
        <p:spPr bwMode="auto">
          <a:xfrm rot="10800000" flipH="1">
            <a:off x="3233738" y="6448425"/>
            <a:ext cx="1587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44" name="Rectangle 12"/>
          <p:cNvSpPr>
            <a:spLocks/>
          </p:cNvSpPr>
          <p:nvPr/>
        </p:nvSpPr>
        <p:spPr bwMode="auto">
          <a:xfrm>
            <a:off x="3230563" y="6553200"/>
            <a:ext cx="841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6</a:t>
            </a:r>
          </a:p>
        </p:txBody>
      </p:sp>
      <p:sp>
        <p:nvSpPr>
          <p:cNvPr id="120845" name="Line 13"/>
          <p:cNvSpPr>
            <a:spLocks noChangeShapeType="1"/>
          </p:cNvSpPr>
          <p:nvPr/>
        </p:nvSpPr>
        <p:spPr bwMode="auto">
          <a:xfrm rot="10800000" flipH="1">
            <a:off x="3984625" y="6448425"/>
            <a:ext cx="1588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46" name="Rectangle 14"/>
          <p:cNvSpPr>
            <a:spLocks/>
          </p:cNvSpPr>
          <p:nvPr/>
        </p:nvSpPr>
        <p:spPr bwMode="auto">
          <a:xfrm>
            <a:off x="3981450" y="6553200"/>
            <a:ext cx="84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8</a:t>
            </a:r>
          </a:p>
        </p:txBody>
      </p:sp>
      <p:sp>
        <p:nvSpPr>
          <p:cNvPr id="120847" name="Line 15"/>
          <p:cNvSpPr>
            <a:spLocks noChangeShapeType="1"/>
          </p:cNvSpPr>
          <p:nvPr/>
        </p:nvSpPr>
        <p:spPr bwMode="auto">
          <a:xfrm rot="10800000" flipH="1">
            <a:off x="4743450" y="6448425"/>
            <a:ext cx="1588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48" name="Rectangle 16"/>
          <p:cNvSpPr>
            <a:spLocks/>
          </p:cNvSpPr>
          <p:nvPr/>
        </p:nvSpPr>
        <p:spPr bwMode="auto">
          <a:xfrm>
            <a:off x="4700588" y="6553200"/>
            <a:ext cx="153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10</a:t>
            </a: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 rot="10800000" flipH="1">
            <a:off x="5494338" y="6448425"/>
            <a:ext cx="1587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50" name="Rectangle 18"/>
          <p:cNvSpPr>
            <a:spLocks/>
          </p:cNvSpPr>
          <p:nvPr/>
        </p:nvSpPr>
        <p:spPr bwMode="auto">
          <a:xfrm>
            <a:off x="5451475" y="6553200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12</a:t>
            </a:r>
          </a:p>
        </p:txBody>
      </p:sp>
      <p:sp>
        <p:nvSpPr>
          <p:cNvPr id="120851" name="Line 19"/>
          <p:cNvSpPr>
            <a:spLocks noChangeShapeType="1"/>
          </p:cNvSpPr>
          <p:nvPr/>
        </p:nvSpPr>
        <p:spPr bwMode="auto">
          <a:xfrm rot="10800000" flipH="1">
            <a:off x="6243638" y="6448425"/>
            <a:ext cx="1587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52" name="Rectangle 20"/>
          <p:cNvSpPr>
            <a:spLocks/>
          </p:cNvSpPr>
          <p:nvPr/>
        </p:nvSpPr>
        <p:spPr bwMode="auto">
          <a:xfrm>
            <a:off x="6200775" y="6553200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14</a:t>
            </a: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 rot="10800000" flipH="1">
            <a:off x="7002463" y="6448425"/>
            <a:ext cx="1587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54" name="Rectangle 22"/>
          <p:cNvSpPr>
            <a:spLocks/>
          </p:cNvSpPr>
          <p:nvPr/>
        </p:nvSpPr>
        <p:spPr bwMode="auto">
          <a:xfrm>
            <a:off x="6959600" y="6553200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16</a:t>
            </a:r>
          </a:p>
        </p:txBody>
      </p:sp>
      <p:sp>
        <p:nvSpPr>
          <p:cNvPr id="120855" name="Line 23"/>
          <p:cNvSpPr>
            <a:spLocks noChangeShapeType="1"/>
          </p:cNvSpPr>
          <p:nvPr/>
        </p:nvSpPr>
        <p:spPr bwMode="auto">
          <a:xfrm rot="10800000" flipH="1">
            <a:off x="7753350" y="6448425"/>
            <a:ext cx="1588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56" name="Rectangle 24"/>
          <p:cNvSpPr>
            <a:spLocks/>
          </p:cNvSpPr>
          <p:nvPr/>
        </p:nvSpPr>
        <p:spPr bwMode="auto">
          <a:xfrm>
            <a:off x="7710488" y="6553200"/>
            <a:ext cx="153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18</a:t>
            </a:r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 rot="10800000" flipH="1">
            <a:off x="8512175" y="6448425"/>
            <a:ext cx="1588" cy="76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58" name="Rectangle 26"/>
          <p:cNvSpPr>
            <a:spLocks/>
          </p:cNvSpPr>
          <p:nvPr/>
        </p:nvSpPr>
        <p:spPr bwMode="auto">
          <a:xfrm>
            <a:off x="8469313" y="6553200"/>
            <a:ext cx="153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20</a:t>
            </a:r>
          </a:p>
        </p:txBody>
      </p:sp>
      <p:sp>
        <p:nvSpPr>
          <p:cNvPr id="120859" name="Line 27"/>
          <p:cNvSpPr>
            <a:spLocks noChangeShapeType="1"/>
          </p:cNvSpPr>
          <p:nvPr/>
        </p:nvSpPr>
        <p:spPr bwMode="auto">
          <a:xfrm>
            <a:off x="974725" y="6524625"/>
            <a:ext cx="66675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60" name="Rectangle 28"/>
          <p:cNvSpPr>
            <a:spLocks/>
          </p:cNvSpPr>
          <p:nvPr/>
        </p:nvSpPr>
        <p:spPr bwMode="auto">
          <a:xfrm>
            <a:off x="787400" y="6448425"/>
            <a:ext cx="196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-15</a:t>
            </a:r>
          </a:p>
        </p:txBody>
      </p:sp>
      <p:sp>
        <p:nvSpPr>
          <p:cNvPr id="120861" name="Line 29"/>
          <p:cNvSpPr>
            <a:spLocks noChangeShapeType="1"/>
          </p:cNvSpPr>
          <p:nvPr/>
        </p:nvSpPr>
        <p:spPr bwMode="auto">
          <a:xfrm>
            <a:off x="974725" y="5954713"/>
            <a:ext cx="66675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62" name="Rectangle 30"/>
          <p:cNvSpPr>
            <a:spLocks/>
          </p:cNvSpPr>
          <p:nvPr/>
        </p:nvSpPr>
        <p:spPr bwMode="auto">
          <a:xfrm>
            <a:off x="787400" y="5878513"/>
            <a:ext cx="196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-10</a:t>
            </a:r>
          </a:p>
        </p:txBody>
      </p:sp>
      <p:sp>
        <p:nvSpPr>
          <p:cNvPr id="120863" name="Line 31"/>
          <p:cNvSpPr>
            <a:spLocks noChangeShapeType="1"/>
          </p:cNvSpPr>
          <p:nvPr/>
        </p:nvSpPr>
        <p:spPr bwMode="auto">
          <a:xfrm>
            <a:off x="974725" y="5383213"/>
            <a:ext cx="66675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64" name="Rectangle 32"/>
          <p:cNvSpPr>
            <a:spLocks/>
          </p:cNvSpPr>
          <p:nvPr/>
        </p:nvSpPr>
        <p:spPr bwMode="auto">
          <a:xfrm>
            <a:off x="855663" y="5307013"/>
            <a:ext cx="127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-5</a:t>
            </a:r>
          </a:p>
        </p:txBody>
      </p:sp>
      <p:sp>
        <p:nvSpPr>
          <p:cNvPr id="120865" name="Line 33"/>
          <p:cNvSpPr>
            <a:spLocks noChangeShapeType="1"/>
          </p:cNvSpPr>
          <p:nvPr/>
        </p:nvSpPr>
        <p:spPr bwMode="auto">
          <a:xfrm>
            <a:off x="974725" y="4813300"/>
            <a:ext cx="66675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66" name="Rectangle 34"/>
          <p:cNvSpPr>
            <a:spLocks/>
          </p:cNvSpPr>
          <p:nvPr/>
        </p:nvSpPr>
        <p:spPr bwMode="auto">
          <a:xfrm>
            <a:off x="895350" y="4737100"/>
            <a:ext cx="84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0</a:t>
            </a:r>
          </a:p>
        </p:txBody>
      </p:sp>
      <p:sp>
        <p:nvSpPr>
          <p:cNvPr id="120867" name="Line 35"/>
          <p:cNvSpPr>
            <a:spLocks noChangeShapeType="1"/>
          </p:cNvSpPr>
          <p:nvPr/>
        </p:nvSpPr>
        <p:spPr bwMode="auto">
          <a:xfrm>
            <a:off x="974725" y="4241800"/>
            <a:ext cx="66675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68" name="Rectangle 36"/>
          <p:cNvSpPr>
            <a:spLocks/>
          </p:cNvSpPr>
          <p:nvPr/>
        </p:nvSpPr>
        <p:spPr bwMode="auto">
          <a:xfrm>
            <a:off x="895350" y="4165600"/>
            <a:ext cx="84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5</a:t>
            </a:r>
          </a:p>
        </p:txBody>
      </p:sp>
      <p:sp>
        <p:nvSpPr>
          <p:cNvPr id="120869" name="Line 37"/>
          <p:cNvSpPr>
            <a:spLocks noChangeShapeType="1"/>
          </p:cNvSpPr>
          <p:nvPr/>
        </p:nvSpPr>
        <p:spPr bwMode="auto">
          <a:xfrm>
            <a:off x="974725" y="3670300"/>
            <a:ext cx="66675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70" name="Rectangle 38"/>
          <p:cNvSpPr>
            <a:spLocks/>
          </p:cNvSpPr>
          <p:nvPr/>
        </p:nvSpPr>
        <p:spPr bwMode="auto">
          <a:xfrm>
            <a:off x="828675" y="3594100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10</a:t>
            </a:r>
          </a:p>
        </p:txBody>
      </p:sp>
      <p:sp>
        <p:nvSpPr>
          <p:cNvPr id="120871" name="Line 39"/>
          <p:cNvSpPr>
            <a:spLocks noChangeShapeType="1"/>
          </p:cNvSpPr>
          <p:nvPr/>
        </p:nvSpPr>
        <p:spPr bwMode="auto">
          <a:xfrm>
            <a:off x="974725" y="3100388"/>
            <a:ext cx="66675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72" name="Rectangle 40"/>
          <p:cNvSpPr>
            <a:spLocks/>
          </p:cNvSpPr>
          <p:nvPr/>
        </p:nvSpPr>
        <p:spPr bwMode="auto">
          <a:xfrm>
            <a:off x="828675" y="3024188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15</a:t>
            </a:r>
          </a:p>
        </p:txBody>
      </p:sp>
      <p:sp>
        <p:nvSpPr>
          <p:cNvPr id="120873" name="Line 41"/>
          <p:cNvSpPr>
            <a:spLocks noChangeShapeType="1"/>
          </p:cNvSpPr>
          <p:nvPr/>
        </p:nvSpPr>
        <p:spPr bwMode="auto">
          <a:xfrm>
            <a:off x="974725" y="2528888"/>
            <a:ext cx="66675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74" name="Rectangle 42"/>
          <p:cNvSpPr>
            <a:spLocks/>
          </p:cNvSpPr>
          <p:nvPr/>
        </p:nvSpPr>
        <p:spPr bwMode="auto">
          <a:xfrm>
            <a:off x="828675" y="2452688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20</a:t>
            </a:r>
          </a:p>
        </p:txBody>
      </p:sp>
      <p:sp>
        <p:nvSpPr>
          <p:cNvPr id="120875" name="Line 43"/>
          <p:cNvSpPr>
            <a:spLocks noChangeShapeType="1"/>
          </p:cNvSpPr>
          <p:nvPr/>
        </p:nvSpPr>
        <p:spPr bwMode="auto">
          <a:xfrm>
            <a:off x="974725" y="1957388"/>
            <a:ext cx="66675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76" name="Rectangle 44"/>
          <p:cNvSpPr>
            <a:spLocks/>
          </p:cNvSpPr>
          <p:nvPr/>
        </p:nvSpPr>
        <p:spPr bwMode="auto">
          <a:xfrm>
            <a:off x="828675" y="1881188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25</a:t>
            </a:r>
          </a:p>
        </p:txBody>
      </p:sp>
      <p:sp>
        <p:nvSpPr>
          <p:cNvPr id="120877" name="Line 45"/>
          <p:cNvSpPr>
            <a:spLocks noChangeShapeType="1"/>
          </p:cNvSpPr>
          <p:nvPr/>
        </p:nvSpPr>
        <p:spPr bwMode="auto">
          <a:xfrm>
            <a:off x="974725" y="1397000"/>
            <a:ext cx="66675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78" name="Rectangle 46"/>
          <p:cNvSpPr>
            <a:spLocks/>
          </p:cNvSpPr>
          <p:nvPr/>
        </p:nvSpPr>
        <p:spPr bwMode="auto">
          <a:xfrm>
            <a:off x="828675" y="1320800"/>
            <a:ext cx="153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tx1"/>
                </a:solidFill>
                <a:latin typeface="Helvetica" charset="0"/>
                <a:sym typeface="Helvetica" charset="0"/>
              </a:rPr>
              <a:t>30</a:t>
            </a:r>
          </a:p>
        </p:txBody>
      </p:sp>
      <p:sp>
        <p:nvSpPr>
          <p:cNvPr id="120879" name="Oval 47"/>
          <p:cNvSpPr>
            <a:spLocks/>
          </p:cNvSpPr>
          <p:nvPr/>
        </p:nvSpPr>
        <p:spPr bwMode="auto">
          <a:xfrm>
            <a:off x="1308100" y="4651375"/>
            <a:ext cx="84138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0" name="Oval 48"/>
          <p:cNvSpPr>
            <a:spLocks/>
          </p:cNvSpPr>
          <p:nvPr/>
        </p:nvSpPr>
        <p:spPr bwMode="auto">
          <a:xfrm>
            <a:off x="1308100" y="4651375"/>
            <a:ext cx="84138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1" name="Oval 49"/>
          <p:cNvSpPr>
            <a:spLocks/>
          </p:cNvSpPr>
          <p:nvPr/>
        </p:nvSpPr>
        <p:spPr bwMode="auto">
          <a:xfrm>
            <a:off x="1687513" y="4935538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2" name="Oval 50"/>
          <p:cNvSpPr>
            <a:spLocks/>
          </p:cNvSpPr>
          <p:nvPr/>
        </p:nvSpPr>
        <p:spPr bwMode="auto">
          <a:xfrm>
            <a:off x="1687513" y="4935538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3" name="Oval 51"/>
          <p:cNvSpPr>
            <a:spLocks/>
          </p:cNvSpPr>
          <p:nvPr/>
        </p:nvSpPr>
        <p:spPr bwMode="auto">
          <a:xfrm>
            <a:off x="2066925" y="534511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4" name="Oval 52"/>
          <p:cNvSpPr>
            <a:spLocks/>
          </p:cNvSpPr>
          <p:nvPr/>
        </p:nvSpPr>
        <p:spPr bwMode="auto">
          <a:xfrm>
            <a:off x="2066925" y="5345113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5" name="Oval 53"/>
          <p:cNvSpPr>
            <a:spLocks/>
          </p:cNvSpPr>
          <p:nvPr/>
        </p:nvSpPr>
        <p:spPr bwMode="auto">
          <a:xfrm>
            <a:off x="2436813" y="534511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6" name="Oval 54"/>
          <p:cNvSpPr>
            <a:spLocks/>
          </p:cNvSpPr>
          <p:nvPr/>
        </p:nvSpPr>
        <p:spPr bwMode="auto">
          <a:xfrm>
            <a:off x="2436813" y="5345113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7" name="Oval 55"/>
          <p:cNvSpPr>
            <a:spLocks/>
          </p:cNvSpPr>
          <p:nvPr/>
        </p:nvSpPr>
        <p:spPr bwMode="auto">
          <a:xfrm>
            <a:off x="2816225" y="553561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8" name="Oval 56"/>
          <p:cNvSpPr>
            <a:spLocks/>
          </p:cNvSpPr>
          <p:nvPr/>
        </p:nvSpPr>
        <p:spPr bwMode="auto">
          <a:xfrm>
            <a:off x="2816225" y="5535613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89" name="Oval 57"/>
          <p:cNvSpPr>
            <a:spLocks/>
          </p:cNvSpPr>
          <p:nvPr/>
        </p:nvSpPr>
        <p:spPr bwMode="auto">
          <a:xfrm>
            <a:off x="3195638" y="544036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0" name="Oval 58"/>
          <p:cNvSpPr>
            <a:spLocks/>
          </p:cNvSpPr>
          <p:nvPr/>
        </p:nvSpPr>
        <p:spPr bwMode="auto">
          <a:xfrm>
            <a:off x="3195638" y="5440363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1" name="Oval 59"/>
          <p:cNvSpPr>
            <a:spLocks/>
          </p:cNvSpPr>
          <p:nvPr/>
        </p:nvSpPr>
        <p:spPr bwMode="auto">
          <a:xfrm>
            <a:off x="3567113" y="5183188"/>
            <a:ext cx="84137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2" name="Oval 60"/>
          <p:cNvSpPr>
            <a:spLocks/>
          </p:cNvSpPr>
          <p:nvPr/>
        </p:nvSpPr>
        <p:spPr bwMode="auto">
          <a:xfrm>
            <a:off x="3567113" y="5183188"/>
            <a:ext cx="84137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3" name="Oval 61"/>
          <p:cNvSpPr>
            <a:spLocks/>
          </p:cNvSpPr>
          <p:nvPr/>
        </p:nvSpPr>
        <p:spPr bwMode="auto">
          <a:xfrm>
            <a:off x="3946525" y="502126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4" name="Oval 62"/>
          <p:cNvSpPr>
            <a:spLocks/>
          </p:cNvSpPr>
          <p:nvPr/>
        </p:nvSpPr>
        <p:spPr bwMode="auto">
          <a:xfrm>
            <a:off x="3946525" y="5021263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5" name="Oval 63"/>
          <p:cNvSpPr>
            <a:spLocks/>
          </p:cNvSpPr>
          <p:nvPr/>
        </p:nvSpPr>
        <p:spPr bwMode="auto">
          <a:xfrm>
            <a:off x="4325938" y="5259388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6" name="Oval 64"/>
          <p:cNvSpPr>
            <a:spLocks/>
          </p:cNvSpPr>
          <p:nvPr/>
        </p:nvSpPr>
        <p:spPr bwMode="auto">
          <a:xfrm>
            <a:off x="4325938" y="5259388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7" name="Oval 65"/>
          <p:cNvSpPr>
            <a:spLocks/>
          </p:cNvSpPr>
          <p:nvPr/>
        </p:nvSpPr>
        <p:spPr bwMode="auto">
          <a:xfrm>
            <a:off x="4705350" y="472757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8" name="Oval 66"/>
          <p:cNvSpPr>
            <a:spLocks/>
          </p:cNvSpPr>
          <p:nvPr/>
        </p:nvSpPr>
        <p:spPr bwMode="auto">
          <a:xfrm>
            <a:off x="4705350" y="4727575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899" name="Oval 67"/>
          <p:cNvSpPr>
            <a:spLocks/>
          </p:cNvSpPr>
          <p:nvPr/>
        </p:nvSpPr>
        <p:spPr bwMode="auto">
          <a:xfrm>
            <a:off x="5075238" y="490696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0" name="Oval 68"/>
          <p:cNvSpPr>
            <a:spLocks/>
          </p:cNvSpPr>
          <p:nvPr/>
        </p:nvSpPr>
        <p:spPr bwMode="auto">
          <a:xfrm>
            <a:off x="5075238" y="4906963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1" name="Oval 69"/>
          <p:cNvSpPr>
            <a:spLocks/>
          </p:cNvSpPr>
          <p:nvPr/>
        </p:nvSpPr>
        <p:spPr bwMode="auto">
          <a:xfrm>
            <a:off x="5456238" y="4537075"/>
            <a:ext cx="84137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2" name="Oval 70"/>
          <p:cNvSpPr>
            <a:spLocks/>
          </p:cNvSpPr>
          <p:nvPr/>
        </p:nvSpPr>
        <p:spPr bwMode="auto">
          <a:xfrm>
            <a:off x="5456238" y="4537075"/>
            <a:ext cx="84137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3" name="Oval 71"/>
          <p:cNvSpPr>
            <a:spLocks/>
          </p:cNvSpPr>
          <p:nvPr/>
        </p:nvSpPr>
        <p:spPr bwMode="auto">
          <a:xfrm>
            <a:off x="5835650" y="488791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4" name="Oval 72"/>
          <p:cNvSpPr>
            <a:spLocks/>
          </p:cNvSpPr>
          <p:nvPr/>
        </p:nvSpPr>
        <p:spPr bwMode="auto">
          <a:xfrm>
            <a:off x="5835650" y="4887913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5" name="Oval 73"/>
          <p:cNvSpPr>
            <a:spLocks/>
          </p:cNvSpPr>
          <p:nvPr/>
        </p:nvSpPr>
        <p:spPr bwMode="auto">
          <a:xfrm>
            <a:off x="6205538" y="465137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6" name="Oval 74"/>
          <p:cNvSpPr>
            <a:spLocks/>
          </p:cNvSpPr>
          <p:nvPr/>
        </p:nvSpPr>
        <p:spPr bwMode="auto">
          <a:xfrm>
            <a:off x="6205538" y="4651375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7" name="Oval 75"/>
          <p:cNvSpPr>
            <a:spLocks/>
          </p:cNvSpPr>
          <p:nvPr/>
        </p:nvSpPr>
        <p:spPr bwMode="auto">
          <a:xfrm>
            <a:off x="6584950" y="444182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8" name="Oval 76"/>
          <p:cNvSpPr>
            <a:spLocks/>
          </p:cNvSpPr>
          <p:nvPr/>
        </p:nvSpPr>
        <p:spPr bwMode="auto">
          <a:xfrm>
            <a:off x="6584950" y="4441825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09" name="Oval 77"/>
          <p:cNvSpPr>
            <a:spLocks/>
          </p:cNvSpPr>
          <p:nvPr/>
        </p:nvSpPr>
        <p:spPr bwMode="auto">
          <a:xfrm>
            <a:off x="6964363" y="379412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0" name="Oval 78"/>
          <p:cNvSpPr>
            <a:spLocks/>
          </p:cNvSpPr>
          <p:nvPr/>
        </p:nvSpPr>
        <p:spPr bwMode="auto">
          <a:xfrm>
            <a:off x="6964363" y="3794125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1" name="Oval 79"/>
          <p:cNvSpPr>
            <a:spLocks/>
          </p:cNvSpPr>
          <p:nvPr/>
        </p:nvSpPr>
        <p:spPr bwMode="auto">
          <a:xfrm>
            <a:off x="7335838" y="4051300"/>
            <a:ext cx="84137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2" name="Oval 80"/>
          <p:cNvSpPr>
            <a:spLocks/>
          </p:cNvSpPr>
          <p:nvPr/>
        </p:nvSpPr>
        <p:spPr bwMode="auto">
          <a:xfrm>
            <a:off x="7335838" y="4051300"/>
            <a:ext cx="84137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3" name="Oval 81"/>
          <p:cNvSpPr>
            <a:spLocks/>
          </p:cNvSpPr>
          <p:nvPr/>
        </p:nvSpPr>
        <p:spPr bwMode="auto">
          <a:xfrm>
            <a:off x="7715250" y="3898900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4" name="Oval 82"/>
          <p:cNvSpPr>
            <a:spLocks/>
          </p:cNvSpPr>
          <p:nvPr/>
        </p:nvSpPr>
        <p:spPr bwMode="auto">
          <a:xfrm>
            <a:off x="7715250" y="3898900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5" name="Oval 83"/>
          <p:cNvSpPr>
            <a:spLocks/>
          </p:cNvSpPr>
          <p:nvPr/>
        </p:nvSpPr>
        <p:spPr bwMode="auto">
          <a:xfrm>
            <a:off x="8094663" y="375602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6" name="Oval 84"/>
          <p:cNvSpPr>
            <a:spLocks/>
          </p:cNvSpPr>
          <p:nvPr/>
        </p:nvSpPr>
        <p:spPr bwMode="auto">
          <a:xfrm>
            <a:off x="8094663" y="3756025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7" name="Oval 85"/>
          <p:cNvSpPr>
            <a:spLocks/>
          </p:cNvSpPr>
          <p:nvPr/>
        </p:nvSpPr>
        <p:spPr bwMode="auto">
          <a:xfrm>
            <a:off x="8474075" y="335597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0918" name="Oval 86"/>
          <p:cNvSpPr>
            <a:spLocks/>
          </p:cNvSpPr>
          <p:nvPr/>
        </p:nvSpPr>
        <p:spPr bwMode="auto">
          <a:xfrm>
            <a:off x="8474075" y="3355975"/>
            <a:ext cx="85725" cy="8572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1287" name="Freeform 87"/>
          <p:cNvSpPr>
            <a:spLocks/>
          </p:cNvSpPr>
          <p:nvPr/>
        </p:nvSpPr>
        <p:spPr bwMode="auto">
          <a:xfrm>
            <a:off x="1344613" y="1928813"/>
            <a:ext cx="4784725" cy="3721100"/>
          </a:xfrm>
          <a:custGeom>
            <a:avLst/>
            <a:gdLst>
              <a:gd name="T0" fmla="*/ 16879668 w 21600"/>
              <a:gd name="T1" fmla="*/ 31191604 h 21600"/>
              <a:gd name="T2" fmla="*/ 42199281 w 21600"/>
              <a:gd name="T3" fmla="*/ 109927496 h 21600"/>
              <a:gd name="T4" fmla="*/ 67518894 w 21600"/>
              <a:gd name="T5" fmla="*/ 385339716 h 21600"/>
              <a:gd name="T6" fmla="*/ 92838285 w 21600"/>
              <a:gd name="T7" fmla="*/ 573765539 h 21600"/>
              <a:gd name="T8" fmla="*/ 117814549 w 21600"/>
              <a:gd name="T9" fmla="*/ 639413323 h 21600"/>
              <a:gd name="T10" fmla="*/ 143133941 w 21600"/>
              <a:gd name="T11" fmla="*/ 629560161 h 21600"/>
              <a:gd name="T12" fmla="*/ 168453554 w 21600"/>
              <a:gd name="T13" fmla="*/ 596736269 h 21600"/>
              <a:gd name="T14" fmla="*/ 193773166 w 21600"/>
              <a:gd name="T15" fmla="*/ 572133251 h 21600"/>
              <a:gd name="T16" fmla="*/ 216639279 w 21600"/>
              <a:gd name="T17" fmla="*/ 568838872 h 21600"/>
              <a:gd name="T18" fmla="*/ 241958891 w 21600"/>
              <a:gd name="T19" fmla="*/ 583618530 h 21600"/>
              <a:gd name="T20" fmla="*/ 267278283 w 21600"/>
              <a:gd name="T21" fmla="*/ 606589431 h 21600"/>
              <a:gd name="T22" fmla="*/ 292597896 w 21600"/>
              <a:gd name="T23" fmla="*/ 624633666 h 21600"/>
              <a:gd name="T24" fmla="*/ 317524984 w 21600"/>
              <a:gd name="T25" fmla="*/ 636119116 h 21600"/>
              <a:gd name="T26" fmla="*/ 342844597 w 21600"/>
              <a:gd name="T27" fmla="*/ 636119116 h 21600"/>
              <a:gd name="T28" fmla="*/ 368163988 w 21600"/>
              <a:gd name="T29" fmla="*/ 627927873 h 21600"/>
              <a:gd name="T30" fmla="*/ 393483601 w 21600"/>
              <a:gd name="T31" fmla="*/ 614780503 h 21600"/>
              <a:gd name="T32" fmla="*/ 418459644 w 21600"/>
              <a:gd name="T33" fmla="*/ 600030648 h 21600"/>
              <a:gd name="T34" fmla="*/ 443779256 w 21600"/>
              <a:gd name="T35" fmla="*/ 585250818 h 21600"/>
              <a:gd name="T36" fmla="*/ 469098869 w 21600"/>
              <a:gd name="T37" fmla="*/ 575397828 h 21600"/>
              <a:gd name="T38" fmla="*/ 492308330 w 21600"/>
              <a:gd name="T39" fmla="*/ 570500963 h 21600"/>
              <a:gd name="T40" fmla="*/ 517284594 w 21600"/>
              <a:gd name="T41" fmla="*/ 567206584 h 21600"/>
              <a:gd name="T42" fmla="*/ 542603986 w 21600"/>
              <a:gd name="T43" fmla="*/ 565574296 h 21600"/>
              <a:gd name="T44" fmla="*/ 567923598 w 21600"/>
              <a:gd name="T45" fmla="*/ 562280089 h 21600"/>
              <a:gd name="T46" fmla="*/ 593243211 w 21600"/>
              <a:gd name="T47" fmla="*/ 558985882 h 21600"/>
              <a:gd name="T48" fmla="*/ 618219254 w 21600"/>
              <a:gd name="T49" fmla="*/ 552426926 h 21600"/>
              <a:gd name="T50" fmla="*/ 643538867 w 21600"/>
              <a:gd name="T51" fmla="*/ 544235855 h 21600"/>
              <a:gd name="T52" fmla="*/ 668858480 w 21600"/>
              <a:gd name="T53" fmla="*/ 532750404 h 21600"/>
              <a:gd name="T54" fmla="*/ 694177871 w 21600"/>
              <a:gd name="T55" fmla="*/ 521265125 h 21600"/>
              <a:gd name="T56" fmla="*/ 719154136 w 21600"/>
              <a:gd name="T57" fmla="*/ 509779675 h 21600"/>
              <a:gd name="T58" fmla="*/ 744473527 w 21600"/>
              <a:gd name="T59" fmla="*/ 500193707 h 21600"/>
              <a:gd name="T60" fmla="*/ 767683209 w 21600"/>
              <a:gd name="T61" fmla="*/ 490370176 h 21600"/>
              <a:gd name="T62" fmla="*/ 793002822 w 21600"/>
              <a:gd name="T63" fmla="*/ 483781761 h 21600"/>
              <a:gd name="T64" fmla="*/ 817929688 w 21600"/>
              <a:gd name="T65" fmla="*/ 480517185 h 21600"/>
              <a:gd name="T66" fmla="*/ 843249301 w 21600"/>
              <a:gd name="T67" fmla="*/ 477222806 h 21600"/>
              <a:gd name="T68" fmla="*/ 868568914 w 21600"/>
              <a:gd name="T69" fmla="*/ 477222806 h 21600"/>
              <a:gd name="T70" fmla="*/ 893888527 w 21600"/>
              <a:gd name="T71" fmla="*/ 478855094 h 21600"/>
              <a:gd name="T72" fmla="*/ 919207918 w 21600"/>
              <a:gd name="T73" fmla="*/ 480517185 h 21600"/>
              <a:gd name="T74" fmla="*/ 944184183 w 21600"/>
              <a:gd name="T75" fmla="*/ 485443681 h 21600"/>
              <a:gd name="T76" fmla="*/ 969503574 w 21600"/>
              <a:gd name="T77" fmla="*/ 490370176 h 21600"/>
              <a:gd name="T78" fmla="*/ 994823187 w 21600"/>
              <a:gd name="T79" fmla="*/ 495267040 h 21600"/>
              <a:gd name="T80" fmla="*/ 1020142800 w 21600"/>
              <a:gd name="T81" fmla="*/ 500193707 h 21600"/>
              <a:gd name="T82" fmla="*/ 1043008912 w 21600"/>
              <a:gd name="T83" fmla="*/ 501855627 h 216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1600"/>
              <a:gd name="T127" fmla="*/ 0 h 21600"/>
              <a:gd name="T128" fmla="*/ 21600 w 21600"/>
              <a:gd name="T129" fmla="*/ 21600 h 216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1600" h="21600">
                <a:moveTo>
                  <a:pt x="0" y="16025"/>
                </a:moveTo>
                <a:lnTo>
                  <a:pt x="172" y="5805"/>
                </a:lnTo>
                <a:lnTo>
                  <a:pt x="344" y="1051"/>
                </a:lnTo>
                <a:lnTo>
                  <a:pt x="516" y="0"/>
                </a:lnTo>
                <a:lnTo>
                  <a:pt x="688" y="1216"/>
                </a:lnTo>
                <a:lnTo>
                  <a:pt x="860" y="3704"/>
                </a:lnTo>
                <a:lnTo>
                  <a:pt x="1032" y="6801"/>
                </a:lnTo>
                <a:lnTo>
                  <a:pt x="1204" y="9998"/>
                </a:lnTo>
                <a:lnTo>
                  <a:pt x="1376" y="12984"/>
                </a:lnTo>
                <a:lnTo>
                  <a:pt x="1548" y="15583"/>
                </a:lnTo>
                <a:lnTo>
                  <a:pt x="1720" y="17674"/>
                </a:lnTo>
                <a:lnTo>
                  <a:pt x="1892" y="19333"/>
                </a:lnTo>
                <a:lnTo>
                  <a:pt x="2057" y="20439"/>
                </a:lnTo>
                <a:lnTo>
                  <a:pt x="2229" y="21158"/>
                </a:lnTo>
                <a:lnTo>
                  <a:pt x="2401" y="21545"/>
                </a:lnTo>
                <a:lnTo>
                  <a:pt x="2573" y="21600"/>
                </a:lnTo>
                <a:lnTo>
                  <a:pt x="2745" y="21489"/>
                </a:lnTo>
                <a:lnTo>
                  <a:pt x="2917" y="21213"/>
                </a:lnTo>
                <a:lnTo>
                  <a:pt x="3089" y="20826"/>
                </a:lnTo>
                <a:lnTo>
                  <a:pt x="3261" y="20439"/>
                </a:lnTo>
                <a:lnTo>
                  <a:pt x="3433" y="20107"/>
                </a:lnTo>
                <a:lnTo>
                  <a:pt x="3605" y="19775"/>
                </a:lnTo>
                <a:lnTo>
                  <a:pt x="3777" y="19499"/>
                </a:lnTo>
                <a:lnTo>
                  <a:pt x="3949" y="19278"/>
                </a:lnTo>
                <a:lnTo>
                  <a:pt x="4078" y="19167"/>
                </a:lnTo>
                <a:lnTo>
                  <a:pt x="4243" y="19167"/>
                </a:lnTo>
                <a:lnTo>
                  <a:pt x="4415" y="19167"/>
                </a:lnTo>
                <a:lnTo>
                  <a:pt x="4587" y="19333"/>
                </a:lnTo>
                <a:lnTo>
                  <a:pt x="4759" y="19499"/>
                </a:lnTo>
                <a:lnTo>
                  <a:pt x="4931" y="19665"/>
                </a:lnTo>
                <a:lnTo>
                  <a:pt x="5103" y="19941"/>
                </a:lnTo>
                <a:lnTo>
                  <a:pt x="5275" y="20162"/>
                </a:lnTo>
                <a:lnTo>
                  <a:pt x="5447" y="20439"/>
                </a:lnTo>
                <a:lnTo>
                  <a:pt x="5619" y="20660"/>
                </a:lnTo>
                <a:lnTo>
                  <a:pt x="5791" y="20881"/>
                </a:lnTo>
                <a:lnTo>
                  <a:pt x="5963" y="21047"/>
                </a:lnTo>
                <a:lnTo>
                  <a:pt x="6135" y="21213"/>
                </a:lnTo>
                <a:lnTo>
                  <a:pt x="6299" y="21379"/>
                </a:lnTo>
                <a:lnTo>
                  <a:pt x="6471" y="21434"/>
                </a:lnTo>
                <a:lnTo>
                  <a:pt x="6643" y="21489"/>
                </a:lnTo>
                <a:lnTo>
                  <a:pt x="6815" y="21489"/>
                </a:lnTo>
                <a:lnTo>
                  <a:pt x="6987" y="21434"/>
                </a:lnTo>
                <a:lnTo>
                  <a:pt x="7159" y="21379"/>
                </a:lnTo>
                <a:lnTo>
                  <a:pt x="7331" y="21324"/>
                </a:lnTo>
                <a:lnTo>
                  <a:pt x="7503" y="21158"/>
                </a:lnTo>
                <a:lnTo>
                  <a:pt x="7675" y="21047"/>
                </a:lnTo>
                <a:lnTo>
                  <a:pt x="7847" y="20881"/>
                </a:lnTo>
                <a:lnTo>
                  <a:pt x="8019" y="20715"/>
                </a:lnTo>
                <a:lnTo>
                  <a:pt x="8191" y="20549"/>
                </a:lnTo>
                <a:lnTo>
                  <a:pt x="8356" y="20384"/>
                </a:lnTo>
                <a:lnTo>
                  <a:pt x="8528" y="20218"/>
                </a:lnTo>
                <a:lnTo>
                  <a:pt x="8700" y="20052"/>
                </a:lnTo>
                <a:lnTo>
                  <a:pt x="8872" y="19886"/>
                </a:lnTo>
                <a:lnTo>
                  <a:pt x="9044" y="19720"/>
                </a:lnTo>
                <a:lnTo>
                  <a:pt x="9216" y="19610"/>
                </a:lnTo>
                <a:lnTo>
                  <a:pt x="9388" y="19499"/>
                </a:lnTo>
                <a:lnTo>
                  <a:pt x="9560" y="19388"/>
                </a:lnTo>
                <a:lnTo>
                  <a:pt x="9689" y="19333"/>
                </a:lnTo>
                <a:lnTo>
                  <a:pt x="9861" y="19278"/>
                </a:lnTo>
                <a:lnTo>
                  <a:pt x="10033" y="19223"/>
                </a:lnTo>
                <a:lnTo>
                  <a:pt x="10205" y="19167"/>
                </a:lnTo>
                <a:lnTo>
                  <a:pt x="10377" y="19112"/>
                </a:lnTo>
                <a:lnTo>
                  <a:pt x="10542" y="19112"/>
                </a:lnTo>
                <a:lnTo>
                  <a:pt x="10714" y="19057"/>
                </a:lnTo>
                <a:lnTo>
                  <a:pt x="10886" y="19057"/>
                </a:lnTo>
                <a:lnTo>
                  <a:pt x="11058" y="19057"/>
                </a:lnTo>
                <a:lnTo>
                  <a:pt x="11230" y="19001"/>
                </a:lnTo>
                <a:lnTo>
                  <a:pt x="11402" y="19001"/>
                </a:lnTo>
                <a:lnTo>
                  <a:pt x="11574" y="18946"/>
                </a:lnTo>
                <a:lnTo>
                  <a:pt x="11746" y="18946"/>
                </a:lnTo>
                <a:lnTo>
                  <a:pt x="11918" y="18891"/>
                </a:lnTo>
                <a:lnTo>
                  <a:pt x="12090" y="18835"/>
                </a:lnTo>
                <a:lnTo>
                  <a:pt x="12262" y="18780"/>
                </a:lnTo>
                <a:lnTo>
                  <a:pt x="12434" y="18725"/>
                </a:lnTo>
                <a:lnTo>
                  <a:pt x="12599" y="18614"/>
                </a:lnTo>
                <a:lnTo>
                  <a:pt x="12771" y="18559"/>
                </a:lnTo>
                <a:lnTo>
                  <a:pt x="12943" y="18448"/>
                </a:lnTo>
                <a:lnTo>
                  <a:pt x="13115" y="18338"/>
                </a:lnTo>
                <a:lnTo>
                  <a:pt x="13287" y="18227"/>
                </a:lnTo>
                <a:lnTo>
                  <a:pt x="13459" y="18117"/>
                </a:lnTo>
                <a:lnTo>
                  <a:pt x="13631" y="17951"/>
                </a:lnTo>
                <a:lnTo>
                  <a:pt x="13803" y="17840"/>
                </a:lnTo>
                <a:lnTo>
                  <a:pt x="13975" y="17730"/>
                </a:lnTo>
                <a:lnTo>
                  <a:pt x="14147" y="17564"/>
                </a:lnTo>
                <a:lnTo>
                  <a:pt x="14319" y="17453"/>
                </a:lnTo>
                <a:lnTo>
                  <a:pt x="14491" y="17287"/>
                </a:lnTo>
                <a:lnTo>
                  <a:pt x="14656" y="17177"/>
                </a:lnTo>
                <a:lnTo>
                  <a:pt x="14828" y="17066"/>
                </a:lnTo>
                <a:lnTo>
                  <a:pt x="15000" y="16965"/>
                </a:lnTo>
                <a:lnTo>
                  <a:pt x="15172" y="16854"/>
                </a:lnTo>
                <a:lnTo>
                  <a:pt x="15344" y="16744"/>
                </a:lnTo>
                <a:lnTo>
                  <a:pt x="15473" y="16633"/>
                </a:lnTo>
                <a:lnTo>
                  <a:pt x="15645" y="16523"/>
                </a:lnTo>
                <a:lnTo>
                  <a:pt x="15817" y="16467"/>
                </a:lnTo>
                <a:lnTo>
                  <a:pt x="15989" y="16412"/>
                </a:lnTo>
                <a:lnTo>
                  <a:pt x="16161" y="16301"/>
                </a:lnTo>
                <a:lnTo>
                  <a:pt x="16333" y="16246"/>
                </a:lnTo>
                <a:lnTo>
                  <a:pt x="16505" y="16191"/>
                </a:lnTo>
                <a:lnTo>
                  <a:pt x="16669" y="16191"/>
                </a:lnTo>
                <a:lnTo>
                  <a:pt x="16841" y="16135"/>
                </a:lnTo>
                <a:lnTo>
                  <a:pt x="17013" y="16135"/>
                </a:lnTo>
                <a:lnTo>
                  <a:pt x="17185" y="16080"/>
                </a:lnTo>
                <a:lnTo>
                  <a:pt x="17357" y="16080"/>
                </a:lnTo>
                <a:lnTo>
                  <a:pt x="17529" y="16080"/>
                </a:lnTo>
                <a:lnTo>
                  <a:pt x="17701" y="16080"/>
                </a:lnTo>
                <a:lnTo>
                  <a:pt x="17873" y="16080"/>
                </a:lnTo>
                <a:lnTo>
                  <a:pt x="18045" y="16080"/>
                </a:lnTo>
                <a:lnTo>
                  <a:pt x="18217" y="16135"/>
                </a:lnTo>
                <a:lnTo>
                  <a:pt x="18389" y="16135"/>
                </a:lnTo>
                <a:lnTo>
                  <a:pt x="18561" y="16191"/>
                </a:lnTo>
                <a:lnTo>
                  <a:pt x="18733" y="16191"/>
                </a:lnTo>
                <a:lnTo>
                  <a:pt x="18898" y="16246"/>
                </a:lnTo>
                <a:lnTo>
                  <a:pt x="19070" y="16301"/>
                </a:lnTo>
                <a:lnTo>
                  <a:pt x="19242" y="16357"/>
                </a:lnTo>
                <a:lnTo>
                  <a:pt x="19414" y="16412"/>
                </a:lnTo>
                <a:lnTo>
                  <a:pt x="19586" y="16467"/>
                </a:lnTo>
                <a:lnTo>
                  <a:pt x="19758" y="16523"/>
                </a:lnTo>
                <a:lnTo>
                  <a:pt x="19930" y="16578"/>
                </a:lnTo>
                <a:lnTo>
                  <a:pt x="20102" y="16633"/>
                </a:lnTo>
                <a:lnTo>
                  <a:pt x="20274" y="16688"/>
                </a:lnTo>
                <a:lnTo>
                  <a:pt x="20446" y="16744"/>
                </a:lnTo>
                <a:lnTo>
                  <a:pt x="20618" y="16799"/>
                </a:lnTo>
                <a:lnTo>
                  <a:pt x="20790" y="16854"/>
                </a:lnTo>
                <a:lnTo>
                  <a:pt x="20955" y="16854"/>
                </a:lnTo>
                <a:lnTo>
                  <a:pt x="21084" y="16910"/>
                </a:lnTo>
                <a:lnTo>
                  <a:pt x="21256" y="16910"/>
                </a:lnTo>
                <a:lnTo>
                  <a:pt x="21428" y="16910"/>
                </a:lnTo>
                <a:lnTo>
                  <a:pt x="21600" y="16854"/>
                </a:lnTo>
              </a:path>
            </a:pathLst>
          </a:custGeom>
          <a:noFill/>
          <a:ln w="31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88" name="Freeform 88"/>
          <p:cNvSpPr>
            <a:spLocks/>
          </p:cNvSpPr>
          <p:nvPr/>
        </p:nvSpPr>
        <p:spPr bwMode="auto">
          <a:xfrm>
            <a:off x="6129338" y="3394075"/>
            <a:ext cx="2382837" cy="2894013"/>
          </a:xfrm>
          <a:custGeom>
            <a:avLst/>
            <a:gdLst>
              <a:gd name="T0" fmla="*/ 4198537 w 21600"/>
              <a:gd name="T1" fmla="*/ 191431591 h 21600"/>
              <a:gd name="T2" fmla="*/ 12607855 w 21600"/>
              <a:gd name="T3" fmla="*/ 188882448 h 21600"/>
              <a:gd name="T4" fmla="*/ 21017174 w 21600"/>
              <a:gd name="T5" fmla="*/ 182491904 h 21600"/>
              <a:gd name="T6" fmla="*/ 29426382 w 21600"/>
              <a:gd name="T7" fmla="*/ 173552218 h 21600"/>
              <a:gd name="T8" fmla="*/ 37653127 w 21600"/>
              <a:gd name="T9" fmla="*/ 162081342 h 21600"/>
              <a:gd name="T10" fmla="*/ 46062446 w 21600"/>
              <a:gd name="T11" fmla="*/ 148043503 h 21600"/>
              <a:gd name="T12" fmla="*/ 54459519 w 21600"/>
              <a:gd name="T13" fmla="*/ 132731227 h 21600"/>
              <a:gd name="T14" fmla="*/ 62868838 w 21600"/>
              <a:gd name="T15" fmla="*/ 117400863 h 21600"/>
              <a:gd name="T16" fmla="*/ 71278156 w 21600"/>
              <a:gd name="T17" fmla="*/ 100813881 h 21600"/>
              <a:gd name="T18" fmla="*/ 79687475 w 21600"/>
              <a:gd name="T19" fmla="*/ 86776042 h 21600"/>
              <a:gd name="T20" fmla="*/ 87914220 w 21600"/>
              <a:gd name="T21" fmla="*/ 74012775 h 21600"/>
              <a:gd name="T22" fmla="*/ 96323428 w 21600"/>
              <a:gd name="T23" fmla="*/ 66365613 h 21600"/>
              <a:gd name="T24" fmla="*/ 104720612 w 21600"/>
              <a:gd name="T25" fmla="*/ 62524079 h 21600"/>
              <a:gd name="T26" fmla="*/ 113129820 w 21600"/>
              <a:gd name="T27" fmla="*/ 63816470 h 21600"/>
              <a:gd name="T28" fmla="*/ 121539138 w 21600"/>
              <a:gd name="T29" fmla="*/ 70189194 h 21600"/>
              <a:gd name="T30" fmla="*/ 128889639 w 21600"/>
              <a:gd name="T31" fmla="*/ 79128881 h 21600"/>
              <a:gd name="T32" fmla="*/ 137128629 w 21600"/>
              <a:gd name="T33" fmla="*/ 90617710 h 21600"/>
              <a:gd name="T34" fmla="*/ 145525702 w 21600"/>
              <a:gd name="T35" fmla="*/ 99539443 h 21600"/>
              <a:gd name="T36" fmla="*/ 153935021 w 21600"/>
              <a:gd name="T37" fmla="*/ 105929987 h 21600"/>
              <a:gd name="T38" fmla="*/ 162344229 w 21600"/>
              <a:gd name="T39" fmla="*/ 104655549 h 21600"/>
              <a:gd name="T40" fmla="*/ 170753548 w 21600"/>
              <a:gd name="T41" fmla="*/ 93166719 h 21600"/>
              <a:gd name="T42" fmla="*/ 179150732 w 21600"/>
              <a:gd name="T43" fmla="*/ 74012775 h 21600"/>
              <a:gd name="T44" fmla="*/ 187389611 w 21600"/>
              <a:gd name="T45" fmla="*/ 47211669 h 21600"/>
              <a:gd name="T46" fmla="*/ 195786685 w 21600"/>
              <a:gd name="T47" fmla="*/ 20410563 h 21600"/>
              <a:gd name="T48" fmla="*/ 204196003 w 21600"/>
              <a:gd name="T49" fmla="*/ 3823581 h 21600"/>
              <a:gd name="T50" fmla="*/ 212605322 w 21600"/>
              <a:gd name="T51" fmla="*/ 10214258 h 21600"/>
              <a:gd name="T52" fmla="*/ 221014530 w 21600"/>
              <a:gd name="T53" fmla="*/ 52327775 h 21600"/>
              <a:gd name="T54" fmla="*/ 229411714 w 21600"/>
              <a:gd name="T55" fmla="*/ 139103816 h 21600"/>
              <a:gd name="T56" fmla="*/ 237650593 w 21600"/>
              <a:gd name="T57" fmla="*/ 260130770 h 21600"/>
              <a:gd name="T58" fmla="*/ 246059912 w 21600"/>
              <a:gd name="T59" fmla="*/ 368609900 h 21600"/>
              <a:gd name="T60" fmla="*/ 254456986 w 21600"/>
              <a:gd name="T61" fmla="*/ 354572061 h 21600"/>
              <a:gd name="T62" fmla="*/ 262866304 w 21600"/>
              <a:gd name="T63" fmla="*/ 0 h 216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1600"/>
              <a:gd name="T97" fmla="*/ 0 h 21600"/>
              <a:gd name="T98" fmla="*/ 21600 w 21600"/>
              <a:gd name="T99" fmla="*/ 21600 h 2160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1600" h="21600">
                <a:moveTo>
                  <a:pt x="0" y="10735"/>
                </a:moveTo>
                <a:lnTo>
                  <a:pt x="345" y="10664"/>
                </a:lnTo>
                <a:lnTo>
                  <a:pt x="691" y="10593"/>
                </a:lnTo>
                <a:lnTo>
                  <a:pt x="1036" y="10522"/>
                </a:lnTo>
                <a:lnTo>
                  <a:pt x="1381" y="10308"/>
                </a:lnTo>
                <a:lnTo>
                  <a:pt x="1727" y="10166"/>
                </a:lnTo>
                <a:lnTo>
                  <a:pt x="2072" y="9953"/>
                </a:lnTo>
                <a:lnTo>
                  <a:pt x="2418" y="9668"/>
                </a:lnTo>
                <a:lnTo>
                  <a:pt x="2749" y="9384"/>
                </a:lnTo>
                <a:lnTo>
                  <a:pt x="3094" y="9029"/>
                </a:lnTo>
                <a:lnTo>
                  <a:pt x="3439" y="8673"/>
                </a:lnTo>
                <a:lnTo>
                  <a:pt x="3785" y="8247"/>
                </a:lnTo>
                <a:lnTo>
                  <a:pt x="4130" y="7891"/>
                </a:lnTo>
                <a:lnTo>
                  <a:pt x="4475" y="7394"/>
                </a:lnTo>
                <a:lnTo>
                  <a:pt x="4821" y="6967"/>
                </a:lnTo>
                <a:lnTo>
                  <a:pt x="5166" y="6540"/>
                </a:lnTo>
                <a:lnTo>
                  <a:pt x="5512" y="6043"/>
                </a:lnTo>
                <a:lnTo>
                  <a:pt x="5857" y="5616"/>
                </a:lnTo>
                <a:lnTo>
                  <a:pt x="6202" y="5190"/>
                </a:lnTo>
                <a:lnTo>
                  <a:pt x="6548" y="4834"/>
                </a:lnTo>
                <a:lnTo>
                  <a:pt x="6879" y="4479"/>
                </a:lnTo>
                <a:lnTo>
                  <a:pt x="7224" y="4123"/>
                </a:lnTo>
                <a:lnTo>
                  <a:pt x="7569" y="3910"/>
                </a:lnTo>
                <a:lnTo>
                  <a:pt x="7915" y="3697"/>
                </a:lnTo>
                <a:lnTo>
                  <a:pt x="8260" y="3555"/>
                </a:lnTo>
                <a:lnTo>
                  <a:pt x="8605" y="3483"/>
                </a:lnTo>
                <a:lnTo>
                  <a:pt x="8951" y="3483"/>
                </a:lnTo>
                <a:lnTo>
                  <a:pt x="9296" y="3555"/>
                </a:lnTo>
                <a:lnTo>
                  <a:pt x="9642" y="3697"/>
                </a:lnTo>
                <a:lnTo>
                  <a:pt x="9987" y="3910"/>
                </a:lnTo>
                <a:lnTo>
                  <a:pt x="10246" y="4123"/>
                </a:lnTo>
                <a:lnTo>
                  <a:pt x="10591" y="4408"/>
                </a:lnTo>
                <a:lnTo>
                  <a:pt x="10937" y="4692"/>
                </a:lnTo>
                <a:lnTo>
                  <a:pt x="11268" y="5048"/>
                </a:lnTo>
                <a:lnTo>
                  <a:pt x="11613" y="5332"/>
                </a:lnTo>
                <a:lnTo>
                  <a:pt x="11958" y="5545"/>
                </a:lnTo>
                <a:lnTo>
                  <a:pt x="12304" y="5758"/>
                </a:lnTo>
                <a:lnTo>
                  <a:pt x="12649" y="5901"/>
                </a:lnTo>
                <a:lnTo>
                  <a:pt x="12995" y="5901"/>
                </a:lnTo>
                <a:lnTo>
                  <a:pt x="13340" y="5830"/>
                </a:lnTo>
                <a:lnTo>
                  <a:pt x="13685" y="5545"/>
                </a:lnTo>
                <a:lnTo>
                  <a:pt x="14031" y="5190"/>
                </a:lnTo>
                <a:lnTo>
                  <a:pt x="14376" y="4692"/>
                </a:lnTo>
                <a:lnTo>
                  <a:pt x="14721" y="4123"/>
                </a:lnTo>
                <a:lnTo>
                  <a:pt x="15067" y="3412"/>
                </a:lnTo>
                <a:lnTo>
                  <a:pt x="15398" y="2630"/>
                </a:lnTo>
                <a:lnTo>
                  <a:pt x="15743" y="1848"/>
                </a:lnTo>
                <a:lnTo>
                  <a:pt x="16088" y="1137"/>
                </a:lnTo>
                <a:lnTo>
                  <a:pt x="16434" y="569"/>
                </a:lnTo>
                <a:lnTo>
                  <a:pt x="16779" y="213"/>
                </a:lnTo>
                <a:lnTo>
                  <a:pt x="17125" y="213"/>
                </a:lnTo>
                <a:lnTo>
                  <a:pt x="17470" y="569"/>
                </a:lnTo>
                <a:lnTo>
                  <a:pt x="17815" y="1493"/>
                </a:lnTo>
                <a:lnTo>
                  <a:pt x="18161" y="2915"/>
                </a:lnTo>
                <a:lnTo>
                  <a:pt x="18506" y="5048"/>
                </a:lnTo>
                <a:lnTo>
                  <a:pt x="18851" y="7749"/>
                </a:lnTo>
                <a:lnTo>
                  <a:pt x="19197" y="11007"/>
                </a:lnTo>
                <a:lnTo>
                  <a:pt x="19528" y="14491"/>
                </a:lnTo>
                <a:lnTo>
                  <a:pt x="19873" y="17832"/>
                </a:lnTo>
                <a:lnTo>
                  <a:pt x="20219" y="20534"/>
                </a:lnTo>
                <a:lnTo>
                  <a:pt x="20564" y="21600"/>
                </a:lnTo>
                <a:lnTo>
                  <a:pt x="20909" y="19752"/>
                </a:lnTo>
                <a:lnTo>
                  <a:pt x="21255" y="13353"/>
                </a:lnTo>
                <a:lnTo>
                  <a:pt x="21600" y="0"/>
                </a:lnTo>
              </a:path>
            </a:pathLst>
          </a:custGeom>
          <a:noFill/>
          <a:ln w="31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89" name="Rectangle 89"/>
          <p:cNvSpPr>
            <a:spLocks/>
          </p:cNvSpPr>
          <p:nvPr/>
        </p:nvSpPr>
        <p:spPr bwMode="auto">
          <a:xfrm>
            <a:off x="1657350" y="2444750"/>
            <a:ext cx="31210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rgbClr val="3333FF"/>
                </a:solidFill>
              </a:rPr>
              <a:t>Degree 15 polynomial</a:t>
            </a:r>
          </a:p>
        </p:txBody>
      </p:sp>
      <p:sp>
        <p:nvSpPr>
          <p:cNvPr id="120922" name="Rectangle 90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/>
              <a:t>Overfitting</a:t>
            </a:r>
          </a:p>
        </p:txBody>
      </p:sp>
    </p:spTree>
    <p:extLst>
      <p:ext uri="{BB962C8B-B14F-4D97-AF65-F5344CB8AC3E}">
        <p14:creationId xmlns:p14="http://schemas.microsoft.com/office/powerpoint/2010/main" val="78748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53" y="0"/>
            <a:ext cx="8229600" cy="1017429"/>
          </a:xfrm>
        </p:spPr>
        <p:txBody>
          <a:bodyPr/>
          <a:lstStyle/>
          <a:p>
            <a:r>
              <a:rPr lang="en-US" dirty="0" smtClean="0"/>
              <a:t>Approximating Q Function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2011"/>
            <a:ext cx="8229600" cy="303085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Linear Approximation</a:t>
            </a:r>
            <a:endParaRPr lang="en-US" sz="2800" dirty="0"/>
          </a:p>
          <a:p>
            <a:r>
              <a:rPr lang="en-US" sz="2800" dirty="0" smtClean="0"/>
              <a:t>Could also use Deep Neural Network</a:t>
            </a:r>
          </a:p>
          <a:p>
            <a:pPr lvl="1"/>
            <a:r>
              <a:rPr lang="en-US" sz="2400" dirty="0" smtClean="0">
                <a:hlinkClick r:id="rId2"/>
              </a:rPr>
              <a:t>https://www.nervanasys.com/demystifying-deep-reinforcement-learning/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 descr="polic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84" y="3355499"/>
            <a:ext cx="6134100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2492" y="3971482"/>
            <a:ext cx="179953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Q(</a:t>
            </a:r>
            <a:r>
              <a:rPr lang="en-US" dirty="0" err="1" smtClean="0"/>
              <a:t>s,a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017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Deepmind</a:t>
            </a:r>
            <a:r>
              <a:rPr lang="en-US" dirty="0" smtClean="0"/>
              <a:t> Atari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37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https://</a:t>
            </a:r>
            <a:r>
              <a:rPr lang="en-US" sz="2800" dirty="0" err="1" smtClean="0"/>
              <a:t>www.youtube.com</a:t>
            </a:r>
            <a:r>
              <a:rPr lang="en-US" sz="2800" dirty="0" smtClean="0"/>
              <a:t>/</a:t>
            </a:r>
            <a:r>
              <a:rPr lang="en-US" sz="2800" dirty="0" err="1" smtClean="0"/>
              <a:t>watch?v</a:t>
            </a:r>
            <a:r>
              <a:rPr lang="en-US" sz="2800" dirty="0" smtClean="0"/>
              <a:t>=V1eYniJ0Rnk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767" y="2603794"/>
            <a:ext cx="3269914" cy="343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5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7463"/>
            <a:ext cx="8229600" cy="1143000"/>
          </a:xfrm>
        </p:spPr>
        <p:txBody>
          <a:bodyPr/>
          <a:lstStyle/>
          <a:p>
            <a:r>
              <a:rPr lang="en-US" b="1" dirty="0" smtClean="0">
                <a:ea typeface="ＭＳ Ｐゴシック" pitchFamily="34" charset="-128"/>
                <a:sym typeface="Symbol" pitchFamily="18" charset="2"/>
              </a:rPr>
              <a:t>Q Learning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283503" y="1210463"/>
            <a:ext cx="8311185" cy="31242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800" b="1" dirty="0" smtClean="0">
                <a:ea typeface="ＭＳ Ｐゴシック" pitchFamily="34" charset="-128"/>
              </a:rPr>
              <a:t>   </a:t>
            </a:r>
            <a:r>
              <a:rPr lang="en-US" sz="3000" b="1" dirty="0" err="1" smtClean="0">
                <a:ea typeface="ＭＳ Ｐゴシック" pitchFamily="34" charset="-128"/>
              </a:rPr>
              <a:t>Forall</a:t>
            </a:r>
            <a:r>
              <a:rPr lang="en-US" sz="3000" b="1" dirty="0" smtClean="0">
                <a:ea typeface="ＭＳ Ｐゴシック" pitchFamily="34" charset="-128"/>
              </a:rPr>
              <a:t> s, a 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sz="2600" dirty="0" smtClean="0">
                <a:ea typeface="ＭＳ Ｐゴシック" pitchFamily="34" charset="-128"/>
              </a:rPr>
              <a:t>  Initialize Q(s, a) = 0    </a:t>
            </a:r>
            <a:r>
              <a:rPr lang="en-US" sz="2600" b="1" dirty="0" smtClean="0">
                <a:ea typeface="ＭＳ Ｐゴシック" pitchFamily="34" charset="-128"/>
              </a:rPr>
              <a:t>		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3000" b="1" dirty="0" smtClean="0">
                <a:ea typeface="ＭＳ Ｐゴシック" pitchFamily="34" charset="-128"/>
              </a:rPr>
              <a:t>   Repeat Forever				</a:t>
            </a:r>
            <a:endParaRPr lang="en-US" sz="3000" i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600" dirty="0" smtClean="0">
                <a:latin typeface="+mj-lt"/>
                <a:ea typeface="ＭＳ Ｐゴシック" pitchFamily="34" charset="-128"/>
              </a:rPr>
              <a:t>  Where are you?  s.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600" dirty="0">
                <a:latin typeface="+mj-lt"/>
                <a:ea typeface="ＭＳ Ｐゴシック" pitchFamily="34" charset="-128"/>
              </a:rPr>
              <a:t> </a:t>
            </a:r>
            <a:r>
              <a:rPr lang="en-US" sz="2600" dirty="0" smtClean="0">
                <a:latin typeface="+mj-lt"/>
                <a:ea typeface="ＭＳ Ｐゴシック" pitchFamily="34" charset="-128"/>
              </a:rPr>
              <a:t> Choose some action a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600" dirty="0">
                <a:latin typeface="+mj-lt"/>
                <a:ea typeface="ＭＳ Ｐゴシック" pitchFamily="34" charset="-128"/>
              </a:rPr>
              <a:t> </a:t>
            </a:r>
            <a:r>
              <a:rPr lang="en-US" sz="2600" dirty="0" smtClean="0">
                <a:latin typeface="+mj-lt"/>
                <a:ea typeface="ＭＳ Ｐゴシック" pitchFamily="34" charset="-128"/>
              </a:rPr>
              <a:t> Execute it in real world:</a:t>
            </a:r>
            <a:r>
              <a:rPr lang="en-US" sz="2600" i="1" dirty="0" smtClean="0">
                <a:latin typeface="+mj-lt"/>
                <a:ea typeface="ＭＳ Ｐゴシック" pitchFamily="34" charset="-128"/>
              </a:rPr>
              <a:t> (s, a, r, s’)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600" dirty="0" smtClean="0">
                <a:latin typeface="+mj-lt"/>
                <a:ea typeface="ＭＳ Ｐゴシック" pitchFamily="34" charset="-128"/>
              </a:rPr>
              <a:t>  Do update: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 smtClean="0">
                <a:latin typeface="+mj-lt"/>
                <a:ea typeface="ＭＳ Ｐゴシック" pitchFamily="34" charset="-128"/>
              </a:rPr>
              <a:t> </a:t>
            </a:r>
            <a:endParaRPr lang="en-US" sz="2400" dirty="0">
              <a:latin typeface="+mj-lt"/>
              <a:ea typeface="ＭＳ Ｐゴシック" pitchFamily="34" charset="-128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2800" b="1" dirty="0" smtClean="0">
                <a:ea typeface="ＭＳ Ｐゴシック" pitchFamily="34" charset="-128"/>
              </a:rPr>
              <a:t>		</a:t>
            </a:r>
            <a:endParaRPr lang="en-US" sz="2800" i="1" dirty="0">
              <a:solidFill>
                <a:srgbClr val="000000"/>
              </a:solidFill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2400" b="1" dirty="0" smtClean="0">
              <a:ea typeface="ＭＳ Ｐゴシック" pitchFamily="34" charset="-128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6522" y="5320495"/>
            <a:ext cx="4503348" cy="39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46522" y="4465211"/>
            <a:ext cx="4792604" cy="66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eft Arrow 10"/>
          <p:cNvSpPr/>
          <p:nvPr/>
        </p:nvSpPr>
        <p:spPr>
          <a:xfrm rot="7598334">
            <a:off x="886487" y="5843512"/>
            <a:ext cx="1006052" cy="624491"/>
          </a:xfrm>
          <a:prstGeom prst="leftArrow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812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463"/>
            <a:ext cx="8229600" cy="837698"/>
          </a:xfrm>
        </p:spPr>
        <p:txBody>
          <a:bodyPr/>
          <a:lstStyle/>
          <a:p>
            <a:r>
              <a:rPr lang="en-US" dirty="0" smtClean="0"/>
              <a:t>DQN Results on Atari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298" b="9298"/>
          <a:stretch>
            <a:fillRect/>
          </a:stretch>
        </p:blipFill>
        <p:spPr>
          <a:xfrm>
            <a:off x="162515" y="1494949"/>
            <a:ext cx="8700693" cy="4785046"/>
          </a:xfrm>
        </p:spPr>
      </p:pic>
      <p:sp>
        <p:nvSpPr>
          <p:cNvPr id="5" name="TextBox 4"/>
          <p:cNvSpPr txBox="1"/>
          <p:nvPr/>
        </p:nvSpPr>
        <p:spPr>
          <a:xfrm>
            <a:off x="6676658" y="6550223"/>
            <a:ext cx="2467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adapted from David Silver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8101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493"/>
            <a:ext cx="8229600" cy="852735"/>
          </a:xfrm>
        </p:spPr>
        <p:txBody>
          <a:bodyPr/>
          <a:lstStyle/>
          <a:p>
            <a:r>
              <a:rPr lang="en-US" dirty="0" smtClean="0"/>
              <a:t>Approximating the Q Function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0066"/>
            <a:ext cx="8229600" cy="103424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Linear Approximation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0152" y="2114310"/>
            <a:ext cx="58769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962" y="2775611"/>
            <a:ext cx="3275607" cy="12339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76036" y="2881000"/>
            <a:ext cx="1503063" cy="78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  Q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15764" y="2701991"/>
            <a:ext cx="809237" cy="366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dirty="0"/>
              <a:t>f</a:t>
            </a:r>
            <a:r>
              <a:rPr lang="en-US" baseline="-25000" dirty="0" smtClean="0"/>
              <a:t>1</a:t>
            </a:r>
            <a:r>
              <a:rPr lang="en-US" dirty="0" smtClean="0"/>
              <a:t>(</a:t>
            </a:r>
            <a:r>
              <a:rPr lang="en-US" dirty="0" err="1" smtClean="0"/>
              <a:t>s,a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37134" y="3061902"/>
            <a:ext cx="787867" cy="28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dirty="0" smtClean="0"/>
              <a:t>f</a:t>
            </a:r>
            <a:r>
              <a:rPr lang="en-US" baseline="-25000" dirty="0"/>
              <a:t>2</a:t>
            </a:r>
            <a:r>
              <a:rPr lang="en-US" dirty="0" smtClean="0"/>
              <a:t>(</a:t>
            </a:r>
            <a:r>
              <a:rPr lang="en-US" dirty="0" err="1" smtClean="0"/>
              <a:t>s,a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134166" y="3639621"/>
            <a:ext cx="790835" cy="28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dirty="0" err="1" smtClean="0"/>
              <a:t>f</a:t>
            </a:r>
            <a:r>
              <a:rPr lang="en-US" baseline="-25000" dirty="0" err="1" smtClean="0"/>
              <a:t>m</a:t>
            </a:r>
            <a:r>
              <a:rPr lang="en-US" dirty="0" smtClean="0"/>
              <a:t>(</a:t>
            </a:r>
            <a:r>
              <a:rPr lang="en-US" dirty="0" err="1" smtClean="0"/>
              <a:t>s,a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119554" y="4833606"/>
            <a:ext cx="4940057" cy="1307539"/>
            <a:chOff x="2119554" y="4833606"/>
            <a:chExt cx="4940057" cy="130753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6752" y="4907226"/>
              <a:ext cx="3275607" cy="123391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556548" y="4991035"/>
              <a:ext cx="1503063" cy="7802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dirty="0" smtClean="0"/>
                <a:t>  Q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19554" y="4833606"/>
              <a:ext cx="809237" cy="366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dirty="0"/>
                <a:t>f</a:t>
              </a:r>
              <a:r>
                <a:rPr lang="en-US" baseline="-25000" dirty="0" smtClean="0"/>
                <a:t>1</a:t>
              </a:r>
              <a:r>
                <a:rPr lang="en-US" dirty="0" smtClean="0"/>
                <a:t>(</a:t>
              </a:r>
              <a:r>
                <a:rPr lang="en-US" dirty="0" err="1" smtClean="0"/>
                <a:t>s,a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40924" y="5193517"/>
              <a:ext cx="787867" cy="287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dirty="0" smtClean="0"/>
                <a:t>f</a:t>
              </a:r>
              <a:r>
                <a:rPr lang="en-US" baseline="-25000" dirty="0"/>
                <a:t>2</a:t>
              </a:r>
              <a:r>
                <a:rPr lang="en-US" dirty="0" smtClean="0"/>
                <a:t>(</a:t>
              </a:r>
              <a:r>
                <a:rPr lang="en-US" dirty="0" err="1" smtClean="0"/>
                <a:t>s,a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37956" y="5771236"/>
              <a:ext cx="790835" cy="287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dirty="0" err="1" smtClean="0"/>
                <a:t>f</a:t>
              </a:r>
              <a:r>
                <a:rPr lang="en-US" baseline="-25000" dirty="0" err="1" smtClean="0"/>
                <a:t>m</a:t>
              </a:r>
              <a:r>
                <a:rPr lang="en-US" dirty="0" smtClean="0"/>
                <a:t>(</a:t>
              </a:r>
              <a:r>
                <a:rPr lang="en-US" dirty="0" err="1" smtClean="0"/>
                <a:t>s,a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457200" y="4166028"/>
            <a:ext cx="8229600" cy="1034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0000FF"/>
                </a:solidFill>
              </a:rPr>
              <a:t>Neural Approximation (nonlinear)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18" name="Object 6"/>
          <p:cNvGraphicFramePr>
            <a:graphicFrameLocks noChangeAspect="1"/>
          </p:cNvGraphicFramePr>
          <p:nvPr>
            <p:extLst/>
          </p:nvPr>
        </p:nvGraphicFramePr>
        <p:xfrm>
          <a:off x="7263604" y="4006410"/>
          <a:ext cx="142875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Equation" r:id="rId6" imgW="863600" imgH="431800" progId="Equation.3">
                  <p:embed/>
                </p:oleObj>
              </mc:Choice>
              <mc:Fallback>
                <p:oleObj name="Equation" r:id="rId6" imgW="863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3604" y="4006410"/>
                        <a:ext cx="142875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6470511" y="5319626"/>
            <a:ext cx="2256186" cy="1408420"/>
            <a:chOff x="6470511" y="5319626"/>
            <a:chExt cx="2256186" cy="1408420"/>
          </a:xfrm>
        </p:grpSpPr>
        <p:grpSp>
          <p:nvGrpSpPr>
            <p:cNvPr id="20" name="Group 19"/>
            <p:cNvGrpSpPr/>
            <p:nvPr/>
          </p:nvGrpSpPr>
          <p:grpSpPr>
            <a:xfrm>
              <a:off x="6912016" y="5319626"/>
              <a:ext cx="1814681" cy="1408420"/>
              <a:chOff x="4506421" y="2163835"/>
              <a:chExt cx="3573706" cy="2017508"/>
            </a:xfrm>
          </p:grpSpPr>
          <p:sp>
            <p:nvSpPr>
              <p:cNvPr id="21" name="Rectangle 8"/>
              <p:cNvSpPr>
                <a:spLocks noChangeArrowheads="1"/>
              </p:cNvSpPr>
              <p:nvPr/>
            </p:nvSpPr>
            <p:spPr bwMode="auto">
              <a:xfrm>
                <a:off x="5127377" y="2398798"/>
                <a:ext cx="2952750" cy="129659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799"/>
              </a:p>
            </p:txBody>
          </p:sp>
          <p:sp>
            <p:nvSpPr>
              <p:cNvPr id="22" name="Line 10"/>
              <p:cNvSpPr>
                <a:spLocks noChangeShapeType="1"/>
              </p:cNvSpPr>
              <p:nvPr/>
            </p:nvSpPr>
            <p:spPr bwMode="auto">
              <a:xfrm flipV="1">
                <a:off x="4982914" y="3046497"/>
                <a:ext cx="2159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799"/>
              </a:p>
            </p:txBody>
          </p:sp>
          <p:sp>
            <p:nvSpPr>
              <p:cNvPr id="23" name="Line 11"/>
              <p:cNvSpPr>
                <a:spLocks noChangeShapeType="1"/>
              </p:cNvSpPr>
              <p:nvPr/>
            </p:nvSpPr>
            <p:spPr bwMode="auto">
              <a:xfrm flipV="1">
                <a:off x="6567239" y="3695389"/>
                <a:ext cx="0" cy="107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799"/>
              </a:p>
            </p:txBody>
          </p:sp>
          <p:sp>
            <p:nvSpPr>
              <p:cNvPr id="24" name="Text Box 15"/>
              <p:cNvSpPr txBox="1">
                <a:spLocks noChangeArrowheads="1"/>
              </p:cNvSpPr>
              <p:nvPr/>
            </p:nvSpPr>
            <p:spPr bwMode="auto">
              <a:xfrm>
                <a:off x="6422778" y="3775157"/>
                <a:ext cx="344486" cy="406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/>
                  <a:t>0</a:t>
                </a:r>
              </a:p>
            </p:txBody>
          </p:sp>
          <p:sp>
            <p:nvSpPr>
              <p:cNvPr id="25" name="Text Box 17"/>
              <p:cNvSpPr txBox="1">
                <a:spLocks noChangeArrowheads="1"/>
              </p:cNvSpPr>
              <p:nvPr/>
            </p:nvSpPr>
            <p:spPr bwMode="auto">
              <a:xfrm>
                <a:off x="4701037" y="3548351"/>
                <a:ext cx="344485" cy="406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/>
                  <a:t>0</a:t>
                </a:r>
              </a:p>
            </p:txBody>
          </p:sp>
          <p:sp>
            <p:nvSpPr>
              <p:cNvPr id="26" name="Text Box 18"/>
              <p:cNvSpPr txBox="1">
                <a:spLocks noChangeArrowheads="1"/>
              </p:cNvSpPr>
              <p:nvPr/>
            </p:nvSpPr>
            <p:spPr bwMode="auto">
              <a:xfrm>
                <a:off x="4705625" y="2163835"/>
                <a:ext cx="344485" cy="484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/>
                  <a:t>1</a:t>
                </a:r>
              </a:p>
            </p:txBody>
          </p:sp>
          <p:graphicFrame>
            <p:nvGraphicFramePr>
              <p:cNvPr id="27" name="Object 19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050363" y="3831890"/>
              <a:ext cx="341313" cy="25598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234" name="Equation" r:id="rId8" imgW="126720" imgH="126720" progId="Equation.3">
                      <p:embed/>
                    </p:oleObj>
                  </mc:Choice>
                  <mc:Fallback>
                    <p:oleObj name="Equation" r:id="rId8" imgW="126720" imgH="12672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50363" y="3831890"/>
                            <a:ext cx="341313" cy="25598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Object 20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506421" y="3053806"/>
              <a:ext cx="327872" cy="2723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235" name="Equation" r:id="rId10" imgW="126720" imgH="139680" progId="Equation.3">
                      <p:embed/>
                    </p:oleObj>
                  </mc:Choice>
                  <mc:Fallback>
                    <p:oleObj name="Equation" r:id="rId10" imgW="126720" imgH="1396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06421" y="3053806"/>
                            <a:ext cx="327872" cy="2723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9" name="Line 22"/>
              <p:cNvSpPr>
                <a:spLocks noChangeShapeType="1"/>
              </p:cNvSpPr>
              <p:nvPr/>
            </p:nvSpPr>
            <p:spPr bwMode="auto">
              <a:xfrm>
                <a:off x="7451998" y="3934282"/>
                <a:ext cx="3603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799"/>
              </a:p>
            </p:txBody>
          </p:sp>
          <p:sp>
            <p:nvSpPr>
              <p:cNvPr id="30" name="Line 23"/>
              <p:cNvSpPr>
                <a:spLocks noChangeShapeType="1"/>
              </p:cNvSpPr>
              <p:nvPr/>
            </p:nvSpPr>
            <p:spPr bwMode="auto">
              <a:xfrm flipV="1">
                <a:off x="4612339" y="2723840"/>
                <a:ext cx="0" cy="2690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799"/>
              </a:p>
            </p:txBody>
          </p:sp>
          <p:sp>
            <p:nvSpPr>
              <p:cNvPr id="31" name="Freeform 26"/>
              <p:cNvSpPr>
                <a:spLocks/>
              </p:cNvSpPr>
              <p:nvPr/>
            </p:nvSpPr>
            <p:spPr bwMode="auto">
              <a:xfrm>
                <a:off x="5127377" y="3047689"/>
                <a:ext cx="1439862" cy="594122"/>
              </a:xfrm>
              <a:custGeom>
                <a:avLst/>
                <a:gdLst>
                  <a:gd name="T0" fmla="*/ 0 w 907"/>
                  <a:gd name="T1" fmla="*/ 499 h 499"/>
                  <a:gd name="T2" fmla="*/ 454 w 907"/>
                  <a:gd name="T3" fmla="*/ 453 h 499"/>
                  <a:gd name="T4" fmla="*/ 726 w 907"/>
                  <a:gd name="T5" fmla="*/ 317 h 499"/>
                  <a:gd name="T6" fmla="*/ 907 w 907"/>
                  <a:gd name="T7" fmla="*/ 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7" h="499">
                    <a:moveTo>
                      <a:pt x="0" y="499"/>
                    </a:moveTo>
                    <a:cubicBezTo>
                      <a:pt x="166" y="491"/>
                      <a:pt x="333" y="483"/>
                      <a:pt x="454" y="453"/>
                    </a:cubicBezTo>
                    <a:cubicBezTo>
                      <a:pt x="575" y="423"/>
                      <a:pt x="651" y="392"/>
                      <a:pt x="726" y="317"/>
                    </a:cubicBezTo>
                    <a:cubicBezTo>
                      <a:pt x="801" y="242"/>
                      <a:pt x="877" y="53"/>
                      <a:pt x="907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799"/>
              </a:p>
            </p:txBody>
          </p:sp>
          <p:sp>
            <p:nvSpPr>
              <p:cNvPr id="32" name="Freeform 27"/>
              <p:cNvSpPr>
                <a:spLocks/>
              </p:cNvSpPr>
              <p:nvPr/>
            </p:nvSpPr>
            <p:spPr bwMode="auto">
              <a:xfrm rot="10800000">
                <a:off x="6567240" y="2453566"/>
                <a:ext cx="1439863" cy="594122"/>
              </a:xfrm>
              <a:custGeom>
                <a:avLst/>
                <a:gdLst>
                  <a:gd name="T0" fmla="*/ 0 w 907"/>
                  <a:gd name="T1" fmla="*/ 499 h 499"/>
                  <a:gd name="T2" fmla="*/ 454 w 907"/>
                  <a:gd name="T3" fmla="*/ 453 h 499"/>
                  <a:gd name="T4" fmla="*/ 726 w 907"/>
                  <a:gd name="T5" fmla="*/ 317 h 499"/>
                  <a:gd name="T6" fmla="*/ 907 w 907"/>
                  <a:gd name="T7" fmla="*/ 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7" h="499">
                    <a:moveTo>
                      <a:pt x="0" y="499"/>
                    </a:moveTo>
                    <a:cubicBezTo>
                      <a:pt x="166" y="491"/>
                      <a:pt x="333" y="483"/>
                      <a:pt x="454" y="453"/>
                    </a:cubicBezTo>
                    <a:cubicBezTo>
                      <a:pt x="575" y="423"/>
                      <a:pt x="651" y="392"/>
                      <a:pt x="726" y="317"/>
                    </a:cubicBezTo>
                    <a:cubicBezTo>
                      <a:pt x="801" y="242"/>
                      <a:pt x="877" y="53"/>
                      <a:pt x="907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799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6470511" y="5648193"/>
              <a:ext cx="694869" cy="5750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dirty="0" smtClean="0"/>
                <a:t>  h(z)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0057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Representations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901" y="1942194"/>
            <a:ext cx="6660245" cy="42255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6658" y="6550223"/>
            <a:ext cx="2467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adapted from David Silver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5577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4945864" y="3929964"/>
            <a:ext cx="2275816" cy="250893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799"/>
          </a:p>
        </p:txBody>
      </p:sp>
      <p:grpSp>
        <p:nvGrpSpPr>
          <p:cNvPr id="63" name="Group 62"/>
          <p:cNvGrpSpPr/>
          <p:nvPr/>
        </p:nvGrpSpPr>
        <p:grpSpPr>
          <a:xfrm>
            <a:off x="838201" y="2084017"/>
            <a:ext cx="3557170" cy="3615161"/>
            <a:chOff x="838200" y="1502120"/>
            <a:chExt cx="4305582" cy="4316319"/>
          </a:xfrm>
        </p:grpSpPr>
        <p:sp>
          <p:nvSpPr>
            <p:cNvPr id="64" name="Oval 10"/>
            <p:cNvSpPr>
              <a:spLocks noChangeArrowheads="1"/>
            </p:cNvSpPr>
            <p:nvPr/>
          </p:nvSpPr>
          <p:spPr bwMode="auto">
            <a:xfrm>
              <a:off x="1891678" y="1700114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65" name="Oval 11"/>
            <p:cNvSpPr>
              <a:spLocks noChangeArrowheads="1"/>
            </p:cNvSpPr>
            <p:nvPr/>
          </p:nvSpPr>
          <p:spPr bwMode="auto">
            <a:xfrm>
              <a:off x="2945156" y="1700114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66" name="Line 21"/>
            <p:cNvSpPr>
              <a:spLocks noChangeShapeType="1"/>
            </p:cNvSpPr>
            <p:nvPr/>
          </p:nvSpPr>
          <p:spPr bwMode="auto">
            <a:xfrm flipV="1">
              <a:off x="1364939" y="2126039"/>
              <a:ext cx="701029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67" name="Line 22"/>
            <p:cNvSpPr>
              <a:spLocks noChangeShapeType="1"/>
            </p:cNvSpPr>
            <p:nvPr/>
          </p:nvSpPr>
          <p:spPr bwMode="auto">
            <a:xfrm flipV="1">
              <a:off x="2418417" y="2126039"/>
              <a:ext cx="701029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68" name="Line 31"/>
            <p:cNvSpPr>
              <a:spLocks noChangeShapeType="1"/>
            </p:cNvSpPr>
            <p:nvPr/>
          </p:nvSpPr>
          <p:spPr bwMode="auto">
            <a:xfrm flipH="1" flipV="1">
              <a:off x="3471895" y="2126042"/>
              <a:ext cx="530613" cy="1280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69" name="Line 32"/>
            <p:cNvSpPr>
              <a:spLocks noChangeShapeType="1"/>
            </p:cNvSpPr>
            <p:nvPr/>
          </p:nvSpPr>
          <p:spPr bwMode="auto">
            <a:xfrm flipH="1" flipV="1">
              <a:off x="2418417" y="2126039"/>
              <a:ext cx="701029" cy="14187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70" name="Line 37"/>
            <p:cNvSpPr>
              <a:spLocks noChangeShapeType="1"/>
            </p:cNvSpPr>
            <p:nvPr/>
          </p:nvSpPr>
          <p:spPr bwMode="auto">
            <a:xfrm flipH="1" flipV="1">
              <a:off x="2592707" y="2122907"/>
              <a:ext cx="1405927" cy="14218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71" name="Line 39"/>
            <p:cNvSpPr>
              <a:spLocks noChangeShapeType="1"/>
            </p:cNvSpPr>
            <p:nvPr/>
          </p:nvSpPr>
          <p:spPr bwMode="auto">
            <a:xfrm flipH="1" flipV="1">
              <a:off x="3297610" y="2266970"/>
              <a:ext cx="3872" cy="11399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72" name="Line 40"/>
            <p:cNvSpPr>
              <a:spLocks noChangeShapeType="1"/>
            </p:cNvSpPr>
            <p:nvPr/>
          </p:nvSpPr>
          <p:spPr bwMode="auto">
            <a:xfrm flipH="1" flipV="1">
              <a:off x="2244129" y="2266970"/>
              <a:ext cx="0" cy="11399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73" name="Text Box 44"/>
            <p:cNvSpPr txBox="1">
              <a:spLocks noChangeArrowheads="1"/>
            </p:cNvSpPr>
            <p:nvPr/>
          </p:nvSpPr>
          <p:spPr bwMode="auto">
            <a:xfrm>
              <a:off x="4293628" y="3041285"/>
              <a:ext cx="85015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3333CC"/>
                  </a:solidFill>
                </a:rPr>
                <a:t>hidden</a:t>
              </a:r>
            </a:p>
          </p:txBody>
        </p:sp>
        <p:sp>
          <p:nvSpPr>
            <p:cNvPr id="74" name="Text Box 45"/>
            <p:cNvSpPr txBox="1">
              <a:spLocks noChangeArrowheads="1"/>
            </p:cNvSpPr>
            <p:nvPr/>
          </p:nvSpPr>
          <p:spPr bwMode="auto">
            <a:xfrm>
              <a:off x="3560978" y="1502120"/>
              <a:ext cx="83668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3333CC"/>
                  </a:solidFill>
                </a:rPr>
                <a:t>output</a:t>
              </a:r>
            </a:p>
          </p:txBody>
        </p:sp>
        <p:sp>
          <p:nvSpPr>
            <p:cNvPr id="75" name="Oval 46"/>
            <p:cNvSpPr>
              <a:spLocks noChangeArrowheads="1"/>
            </p:cNvSpPr>
            <p:nvPr/>
          </p:nvSpPr>
          <p:spPr bwMode="auto">
            <a:xfrm>
              <a:off x="2945156" y="3444530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76" name="Oval 47"/>
            <p:cNvSpPr>
              <a:spLocks noChangeArrowheads="1"/>
            </p:cNvSpPr>
            <p:nvPr/>
          </p:nvSpPr>
          <p:spPr bwMode="auto">
            <a:xfrm>
              <a:off x="3998634" y="3444530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77" name="Oval 48"/>
            <p:cNvSpPr>
              <a:spLocks noChangeArrowheads="1"/>
            </p:cNvSpPr>
            <p:nvPr/>
          </p:nvSpPr>
          <p:spPr bwMode="auto">
            <a:xfrm>
              <a:off x="1364939" y="5292296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78" name="Oval 49"/>
            <p:cNvSpPr>
              <a:spLocks noChangeArrowheads="1"/>
            </p:cNvSpPr>
            <p:nvPr/>
          </p:nvSpPr>
          <p:spPr bwMode="auto">
            <a:xfrm>
              <a:off x="2418417" y="5292296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79" name="Oval 50"/>
            <p:cNvSpPr>
              <a:spLocks noChangeArrowheads="1"/>
            </p:cNvSpPr>
            <p:nvPr/>
          </p:nvSpPr>
          <p:spPr bwMode="auto">
            <a:xfrm>
              <a:off x="3471895" y="5292296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80" name="Oval 51"/>
            <p:cNvSpPr>
              <a:spLocks noChangeArrowheads="1"/>
            </p:cNvSpPr>
            <p:nvPr/>
          </p:nvSpPr>
          <p:spPr bwMode="auto">
            <a:xfrm>
              <a:off x="1891678" y="3444530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81" name="Oval 52"/>
            <p:cNvSpPr>
              <a:spLocks noChangeArrowheads="1"/>
            </p:cNvSpPr>
            <p:nvPr/>
          </p:nvSpPr>
          <p:spPr bwMode="auto">
            <a:xfrm>
              <a:off x="838200" y="3403816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82" name="Line 53"/>
            <p:cNvSpPr>
              <a:spLocks noChangeShapeType="1"/>
            </p:cNvSpPr>
            <p:nvPr/>
          </p:nvSpPr>
          <p:spPr bwMode="auto">
            <a:xfrm flipV="1">
              <a:off x="1717390" y="3973806"/>
              <a:ext cx="526739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83" name="Line 54"/>
            <p:cNvSpPr>
              <a:spLocks noChangeShapeType="1"/>
            </p:cNvSpPr>
            <p:nvPr/>
          </p:nvSpPr>
          <p:spPr bwMode="auto">
            <a:xfrm flipV="1">
              <a:off x="3824346" y="3973806"/>
              <a:ext cx="526739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84" name="Line 55"/>
            <p:cNvSpPr>
              <a:spLocks noChangeShapeType="1"/>
            </p:cNvSpPr>
            <p:nvPr/>
          </p:nvSpPr>
          <p:spPr bwMode="auto">
            <a:xfrm flipH="1" flipV="1">
              <a:off x="3297610" y="3970673"/>
              <a:ext cx="530611" cy="12809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85" name="Line 56"/>
            <p:cNvSpPr>
              <a:spLocks noChangeShapeType="1"/>
            </p:cNvSpPr>
            <p:nvPr/>
          </p:nvSpPr>
          <p:spPr bwMode="auto">
            <a:xfrm flipH="1" flipV="1">
              <a:off x="2244132" y="3970673"/>
              <a:ext cx="530611" cy="12809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86" name="Line 57"/>
            <p:cNvSpPr>
              <a:spLocks noChangeShapeType="1"/>
            </p:cNvSpPr>
            <p:nvPr/>
          </p:nvSpPr>
          <p:spPr bwMode="auto">
            <a:xfrm flipH="1" flipV="1">
              <a:off x="2418417" y="3970673"/>
              <a:ext cx="1227768" cy="12809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87" name="Line 58"/>
            <p:cNvSpPr>
              <a:spLocks noChangeShapeType="1"/>
            </p:cNvSpPr>
            <p:nvPr/>
          </p:nvSpPr>
          <p:spPr bwMode="auto">
            <a:xfrm flipH="1" flipV="1">
              <a:off x="1364939" y="3970673"/>
              <a:ext cx="1227768" cy="12809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88" name="Line 59"/>
            <p:cNvSpPr>
              <a:spLocks noChangeShapeType="1"/>
            </p:cNvSpPr>
            <p:nvPr/>
          </p:nvSpPr>
          <p:spPr bwMode="auto">
            <a:xfrm flipH="1" flipV="1">
              <a:off x="1186777" y="3970673"/>
              <a:ext cx="530613" cy="12809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89" name="Line 60"/>
            <p:cNvSpPr>
              <a:spLocks noChangeShapeType="1"/>
            </p:cNvSpPr>
            <p:nvPr/>
          </p:nvSpPr>
          <p:spPr bwMode="auto">
            <a:xfrm flipV="1">
              <a:off x="2770868" y="3973806"/>
              <a:ext cx="526739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90" name="Line 61"/>
            <p:cNvSpPr>
              <a:spLocks noChangeShapeType="1"/>
            </p:cNvSpPr>
            <p:nvPr/>
          </p:nvSpPr>
          <p:spPr bwMode="auto">
            <a:xfrm flipV="1">
              <a:off x="2945158" y="3970673"/>
              <a:ext cx="1231640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</p:grpSp>
      <p:sp>
        <p:nvSpPr>
          <p:cNvPr id="91" name="Text Box 85"/>
          <p:cNvSpPr txBox="1">
            <a:spLocks noChangeArrowheads="1"/>
          </p:cNvSpPr>
          <p:nvPr/>
        </p:nvSpPr>
        <p:spPr bwMode="auto">
          <a:xfrm>
            <a:off x="3615296" y="5258503"/>
            <a:ext cx="9839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3333CC"/>
                </a:solidFill>
              </a:rPr>
              <a:t>input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27786" y="5258503"/>
            <a:ext cx="205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i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35612" y="3623946"/>
            <a:ext cx="2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j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76277" y="2167302"/>
            <a:ext cx="268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k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11530" y="4541983"/>
            <a:ext cx="892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 err="1"/>
              <a:t>v</a:t>
            </a:r>
            <a:r>
              <a:rPr lang="de-CH" sz="3600" baseline="-25000" dirty="0" err="1"/>
              <a:t>ij</a:t>
            </a:r>
            <a:endParaRPr lang="de-CH" sz="3600" baseline="-25000" dirty="0"/>
          </a:p>
        </p:txBody>
      </p:sp>
      <p:sp>
        <p:nvSpPr>
          <p:cNvPr id="96" name="TextBox 95"/>
          <p:cNvSpPr txBox="1"/>
          <p:nvPr/>
        </p:nvSpPr>
        <p:spPr>
          <a:xfrm>
            <a:off x="1228272" y="5870041"/>
            <a:ext cx="2906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/>
              <a:t>[ X</a:t>
            </a:r>
            <a:r>
              <a:rPr lang="de-CH" sz="2000" baseline="-25000" dirty="0"/>
              <a:t>1</a:t>
            </a:r>
            <a:r>
              <a:rPr lang="de-CH" sz="2000" dirty="0"/>
              <a:t> ,          </a:t>
            </a:r>
            <a:r>
              <a:rPr lang="de-CH" sz="2000" dirty="0" smtClean="0"/>
              <a:t>X</a:t>
            </a:r>
            <a:r>
              <a:rPr lang="de-CH" sz="2000" baseline="-25000" dirty="0" smtClean="0"/>
              <a:t>2 </a:t>
            </a:r>
            <a:r>
              <a:rPr lang="de-CH" sz="2000" dirty="0"/>
              <a:t>,            </a:t>
            </a:r>
            <a:r>
              <a:rPr lang="de-CH" sz="2000" dirty="0" smtClean="0"/>
              <a:t>X</a:t>
            </a:r>
            <a:r>
              <a:rPr lang="de-CH" sz="2000" baseline="-25000" dirty="0" smtClean="0"/>
              <a:t>3 </a:t>
            </a:r>
            <a:r>
              <a:rPr lang="de-CH" sz="2000" dirty="0"/>
              <a:t>]</a:t>
            </a:r>
            <a:endParaRPr lang="de-CH" sz="2000" baseline="-25000" dirty="0"/>
          </a:p>
        </p:txBody>
      </p:sp>
      <p:graphicFrame>
        <p:nvGraphicFramePr>
          <p:cNvPr id="97" name="Object 6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5647172" y="5605470"/>
          <a:ext cx="1239208" cy="735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Equation" r:id="rId3" imgW="749160" imgH="444240" progId="Equation.3">
                  <p:embed/>
                </p:oleObj>
              </mc:Choice>
              <mc:Fallback>
                <p:oleObj name="Equation" r:id="rId3" imgW="7491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7172" y="5605470"/>
                        <a:ext cx="1239208" cy="735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8" name="Group 97"/>
          <p:cNvGrpSpPr/>
          <p:nvPr/>
        </p:nvGrpSpPr>
        <p:grpSpPr>
          <a:xfrm>
            <a:off x="5134415" y="4073840"/>
            <a:ext cx="1814681" cy="1408420"/>
            <a:chOff x="4506421" y="2163835"/>
            <a:chExt cx="3573706" cy="2017508"/>
          </a:xfrm>
        </p:grpSpPr>
        <p:sp>
          <p:nvSpPr>
            <p:cNvPr id="99" name="Rectangle 8"/>
            <p:cNvSpPr>
              <a:spLocks noChangeArrowheads="1"/>
            </p:cNvSpPr>
            <p:nvPr/>
          </p:nvSpPr>
          <p:spPr bwMode="auto">
            <a:xfrm>
              <a:off x="5127377" y="2398798"/>
              <a:ext cx="2952750" cy="12965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100" name="Line 10"/>
            <p:cNvSpPr>
              <a:spLocks noChangeShapeType="1"/>
            </p:cNvSpPr>
            <p:nvPr/>
          </p:nvSpPr>
          <p:spPr bwMode="auto">
            <a:xfrm flipV="1">
              <a:off x="4982914" y="3046497"/>
              <a:ext cx="215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101" name="Line 11"/>
            <p:cNvSpPr>
              <a:spLocks noChangeShapeType="1"/>
            </p:cNvSpPr>
            <p:nvPr/>
          </p:nvSpPr>
          <p:spPr bwMode="auto">
            <a:xfrm flipV="1">
              <a:off x="6567239" y="3695389"/>
              <a:ext cx="0" cy="107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103" name="Text Box 15"/>
            <p:cNvSpPr txBox="1">
              <a:spLocks noChangeArrowheads="1"/>
            </p:cNvSpPr>
            <p:nvPr/>
          </p:nvSpPr>
          <p:spPr bwMode="auto">
            <a:xfrm>
              <a:off x="6422778" y="3775157"/>
              <a:ext cx="344486" cy="406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0</a:t>
              </a:r>
            </a:p>
          </p:txBody>
        </p:sp>
        <p:sp>
          <p:nvSpPr>
            <p:cNvPr id="104" name="Text Box 17"/>
            <p:cNvSpPr txBox="1">
              <a:spLocks noChangeArrowheads="1"/>
            </p:cNvSpPr>
            <p:nvPr/>
          </p:nvSpPr>
          <p:spPr bwMode="auto">
            <a:xfrm>
              <a:off x="4701037" y="3548351"/>
              <a:ext cx="344485" cy="406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0</a:t>
              </a:r>
            </a:p>
          </p:txBody>
        </p:sp>
        <p:sp>
          <p:nvSpPr>
            <p:cNvPr id="105" name="Text Box 18"/>
            <p:cNvSpPr txBox="1">
              <a:spLocks noChangeArrowheads="1"/>
            </p:cNvSpPr>
            <p:nvPr/>
          </p:nvSpPr>
          <p:spPr bwMode="auto">
            <a:xfrm>
              <a:off x="4705625" y="2163835"/>
              <a:ext cx="344485" cy="484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1</a:t>
              </a:r>
            </a:p>
          </p:txBody>
        </p:sp>
        <p:graphicFrame>
          <p:nvGraphicFramePr>
            <p:cNvPr id="106" name="Object 19"/>
            <p:cNvGraphicFramePr>
              <a:graphicFrameLocks noChangeAspect="1"/>
            </p:cNvGraphicFramePr>
            <p:nvPr>
              <p:extLst/>
            </p:nvPr>
          </p:nvGraphicFramePr>
          <p:xfrm>
            <a:off x="7050363" y="3831890"/>
            <a:ext cx="341313" cy="2559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3" name="Equation" r:id="rId5" imgW="126720" imgH="126720" progId="Equation.3">
                    <p:embed/>
                  </p:oleObj>
                </mc:Choice>
                <mc:Fallback>
                  <p:oleObj name="Equation" r:id="rId5" imgW="126720" imgH="1267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0363" y="3831890"/>
                          <a:ext cx="341313" cy="2559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" name="Object 20"/>
            <p:cNvGraphicFramePr>
              <a:graphicFrameLocks noChangeAspect="1"/>
            </p:cNvGraphicFramePr>
            <p:nvPr>
              <p:extLst/>
            </p:nvPr>
          </p:nvGraphicFramePr>
          <p:xfrm>
            <a:off x="4506421" y="3053806"/>
            <a:ext cx="327872" cy="272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4" name="Equation" r:id="rId7" imgW="126720" imgH="139680" progId="Equation.3">
                    <p:embed/>
                  </p:oleObj>
                </mc:Choice>
                <mc:Fallback>
                  <p:oleObj name="Equation" r:id="rId7" imgW="126720" imgH="1396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06421" y="3053806"/>
                          <a:ext cx="327872" cy="272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8" name="Line 22"/>
            <p:cNvSpPr>
              <a:spLocks noChangeShapeType="1"/>
            </p:cNvSpPr>
            <p:nvPr/>
          </p:nvSpPr>
          <p:spPr bwMode="auto">
            <a:xfrm>
              <a:off x="7451998" y="3934282"/>
              <a:ext cx="360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109" name="Line 23"/>
            <p:cNvSpPr>
              <a:spLocks noChangeShapeType="1"/>
            </p:cNvSpPr>
            <p:nvPr/>
          </p:nvSpPr>
          <p:spPr bwMode="auto">
            <a:xfrm flipV="1">
              <a:off x="4612339" y="2723840"/>
              <a:ext cx="0" cy="2690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110" name="Freeform 26"/>
            <p:cNvSpPr>
              <a:spLocks/>
            </p:cNvSpPr>
            <p:nvPr/>
          </p:nvSpPr>
          <p:spPr bwMode="auto">
            <a:xfrm>
              <a:off x="5127377" y="3047689"/>
              <a:ext cx="1439862" cy="594122"/>
            </a:xfrm>
            <a:custGeom>
              <a:avLst/>
              <a:gdLst>
                <a:gd name="T0" fmla="*/ 0 w 907"/>
                <a:gd name="T1" fmla="*/ 499 h 499"/>
                <a:gd name="T2" fmla="*/ 454 w 907"/>
                <a:gd name="T3" fmla="*/ 453 h 499"/>
                <a:gd name="T4" fmla="*/ 726 w 907"/>
                <a:gd name="T5" fmla="*/ 317 h 499"/>
                <a:gd name="T6" fmla="*/ 907 w 907"/>
                <a:gd name="T7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7" h="499">
                  <a:moveTo>
                    <a:pt x="0" y="499"/>
                  </a:moveTo>
                  <a:cubicBezTo>
                    <a:pt x="166" y="491"/>
                    <a:pt x="333" y="483"/>
                    <a:pt x="454" y="453"/>
                  </a:cubicBezTo>
                  <a:cubicBezTo>
                    <a:pt x="575" y="423"/>
                    <a:pt x="651" y="392"/>
                    <a:pt x="726" y="317"/>
                  </a:cubicBezTo>
                  <a:cubicBezTo>
                    <a:pt x="801" y="242"/>
                    <a:pt x="877" y="53"/>
                    <a:pt x="907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111" name="Freeform 27"/>
            <p:cNvSpPr>
              <a:spLocks/>
            </p:cNvSpPr>
            <p:nvPr/>
          </p:nvSpPr>
          <p:spPr bwMode="auto">
            <a:xfrm rot="10800000">
              <a:off x="6567240" y="2453566"/>
              <a:ext cx="1439863" cy="594122"/>
            </a:xfrm>
            <a:custGeom>
              <a:avLst/>
              <a:gdLst>
                <a:gd name="T0" fmla="*/ 0 w 907"/>
                <a:gd name="T1" fmla="*/ 499 h 499"/>
                <a:gd name="T2" fmla="*/ 454 w 907"/>
                <a:gd name="T3" fmla="*/ 453 h 499"/>
                <a:gd name="T4" fmla="*/ 726 w 907"/>
                <a:gd name="T5" fmla="*/ 317 h 499"/>
                <a:gd name="T6" fmla="*/ 907 w 907"/>
                <a:gd name="T7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7" h="499">
                  <a:moveTo>
                    <a:pt x="0" y="499"/>
                  </a:moveTo>
                  <a:cubicBezTo>
                    <a:pt x="166" y="491"/>
                    <a:pt x="333" y="483"/>
                    <a:pt x="454" y="453"/>
                  </a:cubicBezTo>
                  <a:cubicBezTo>
                    <a:pt x="575" y="423"/>
                    <a:pt x="651" y="392"/>
                    <a:pt x="726" y="317"/>
                  </a:cubicBezTo>
                  <a:cubicBezTo>
                    <a:pt x="801" y="242"/>
                    <a:pt x="877" y="53"/>
                    <a:pt x="907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</p:grpSp>
      <p:cxnSp>
        <p:nvCxnSpPr>
          <p:cNvPr id="112" name="Straight Connector 111"/>
          <p:cNvCxnSpPr/>
          <p:nvPr/>
        </p:nvCxnSpPr>
        <p:spPr>
          <a:xfrm flipH="1" flipV="1">
            <a:off x="4249459" y="4279497"/>
            <a:ext cx="21564" cy="9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4060207" y="4068069"/>
            <a:ext cx="807929" cy="2340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1559432" y="1759519"/>
            <a:ext cx="1733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/>
              <a:t>[ </a:t>
            </a:r>
            <a:r>
              <a:rPr lang="de-CH" sz="2000" dirty="0" smtClean="0"/>
              <a:t>Y</a:t>
            </a:r>
            <a:r>
              <a:rPr lang="de-CH" sz="2000" baseline="-25000" dirty="0" smtClean="0"/>
              <a:t>1</a:t>
            </a:r>
            <a:r>
              <a:rPr lang="de-CH" sz="2000" dirty="0" smtClean="0"/>
              <a:t> </a:t>
            </a:r>
            <a:r>
              <a:rPr lang="de-CH" sz="2000" dirty="0"/>
              <a:t>,             </a:t>
            </a:r>
            <a:r>
              <a:rPr lang="de-CH" sz="2000" dirty="0" smtClean="0"/>
              <a:t>Y</a:t>
            </a:r>
            <a:r>
              <a:rPr lang="de-CH" sz="2000" baseline="-25000" dirty="0" smtClean="0"/>
              <a:t>2 </a:t>
            </a:r>
            <a:r>
              <a:rPr lang="de-CH" sz="2000" dirty="0"/>
              <a:t>]</a:t>
            </a:r>
            <a:endParaRPr lang="de-CH" sz="2000" baseline="-25000" dirty="0"/>
          </a:p>
        </p:txBody>
      </p:sp>
      <p:sp>
        <p:nvSpPr>
          <p:cNvPr id="115" name="TextBox 114"/>
          <p:cNvSpPr txBox="1"/>
          <p:nvPr/>
        </p:nvSpPr>
        <p:spPr>
          <a:xfrm>
            <a:off x="703405" y="2813815"/>
            <a:ext cx="845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 err="1"/>
              <a:t>w</a:t>
            </a:r>
            <a:r>
              <a:rPr lang="de-CH" sz="3600" baseline="-25000" dirty="0" err="1"/>
              <a:t>jk</a:t>
            </a:r>
            <a:endParaRPr lang="de-CH" sz="3600" baseline="-25000" dirty="0"/>
          </a:p>
        </p:txBody>
      </p:sp>
      <p:sp>
        <p:nvSpPr>
          <p:cNvPr id="116" name="Content Placeholder 2"/>
          <p:cNvSpPr txBox="1">
            <a:spLocks/>
          </p:cNvSpPr>
          <p:nvPr/>
        </p:nvSpPr>
        <p:spPr>
          <a:xfrm>
            <a:off x="4723241" y="1542835"/>
            <a:ext cx="5370825" cy="2202010"/>
          </a:xfrm>
          <a:prstGeom prst="rect">
            <a:avLst/>
          </a:prstGeom>
        </p:spPr>
        <p:txBody>
          <a:bodyPr vert="horz" lIns="91441" tIns="45720" rIns="91441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/>
              <a:t>Multiple </a:t>
            </a:r>
            <a:r>
              <a:rPr lang="de-CH" sz="2400" dirty="0" err="1"/>
              <a:t>Layers</a:t>
            </a:r>
            <a:endParaRPr lang="de-CH" sz="2400" dirty="0"/>
          </a:p>
          <a:p>
            <a:r>
              <a:rPr lang="de-CH" sz="2400" dirty="0"/>
              <a:t>Feed Forward</a:t>
            </a:r>
          </a:p>
          <a:p>
            <a:r>
              <a:rPr lang="de-CH" sz="2400" dirty="0" err="1"/>
              <a:t>Connected</a:t>
            </a:r>
            <a:r>
              <a:rPr lang="de-CH" sz="2400" dirty="0"/>
              <a:t> </a:t>
            </a:r>
            <a:r>
              <a:rPr lang="de-CH" sz="2400" dirty="0" err="1"/>
              <a:t>Weights</a:t>
            </a:r>
            <a:endParaRPr lang="de-CH" sz="2400" dirty="0"/>
          </a:p>
          <a:p>
            <a:r>
              <a:rPr lang="de-CH" sz="2400" dirty="0"/>
              <a:t>1-of-N Output</a:t>
            </a:r>
          </a:p>
          <a:p>
            <a:endParaRPr lang="de-CH" sz="2400" dirty="0"/>
          </a:p>
          <a:p>
            <a:endParaRPr lang="de-CH" sz="2400" dirty="0"/>
          </a:p>
        </p:txBody>
      </p:sp>
      <p:graphicFrame>
        <p:nvGraphicFramePr>
          <p:cNvPr id="117" name="Object 6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7523019" y="2449298"/>
          <a:ext cx="1426143" cy="64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Equation" r:id="rId9" imgW="761760" imgH="342720" progId="Equation.3">
                  <p:embed/>
                </p:oleObj>
              </mc:Choice>
              <mc:Fallback>
                <p:oleObj name="Equation" r:id="rId9" imgW="76176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3019" y="2449298"/>
                        <a:ext cx="1426143" cy="64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Multi Layer </a:t>
            </a:r>
            <a:r>
              <a:rPr lang="de-CH" dirty="0" err="1" smtClean="0"/>
              <a:t>Perceptron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0014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619" y="207798"/>
            <a:ext cx="864408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Training via Stochastic Gradient Descent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54" y="2041876"/>
            <a:ext cx="7824164" cy="4221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931415">
            <a:off x="2638130" y="1548473"/>
            <a:ext cx="327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Loss = fancy ML word for “error”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18712" y="2231155"/>
            <a:ext cx="701631" cy="58958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76658" y="6550223"/>
            <a:ext cx="2467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adapted from David Silver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4908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88817" y="2249848"/>
            <a:ext cx="3148650" cy="3449330"/>
            <a:chOff x="838200" y="1700114"/>
            <a:chExt cx="3811111" cy="4118325"/>
          </a:xfrm>
        </p:grpSpPr>
        <p:sp>
          <p:nvSpPr>
            <p:cNvPr id="5" name="Oval 10"/>
            <p:cNvSpPr>
              <a:spLocks noChangeArrowheads="1"/>
            </p:cNvSpPr>
            <p:nvPr/>
          </p:nvSpPr>
          <p:spPr bwMode="auto">
            <a:xfrm>
              <a:off x="1891678" y="1700114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6" name="Oval 11"/>
            <p:cNvSpPr>
              <a:spLocks noChangeArrowheads="1"/>
            </p:cNvSpPr>
            <p:nvPr/>
          </p:nvSpPr>
          <p:spPr bwMode="auto">
            <a:xfrm>
              <a:off x="2945156" y="1700114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7" name="Line 21"/>
            <p:cNvSpPr>
              <a:spLocks noChangeShapeType="1"/>
            </p:cNvSpPr>
            <p:nvPr/>
          </p:nvSpPr>
          <p:spPr bwMode="auto">
            <a:xfrm flipV="1">
              <a:off x="1364939" y="2126039"/>
              <a:ext cx="701029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8" name="Line 22"/>
            <p:cNvSpPr>
              <a:spLocks noChangeShapeType="1"/>
            </p:cNvSpPr>
            <p:nvPr/>
          </p:nvSpPr>
          <p:spPr bwMode="auto">
            <a:xfrm flipV="1">
              <a:off x="2418417" y="2126039"/>
              <a:ext cx="701029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9" name="Line 31"/>
            <p:cNvSpPr>
              <a:spLocks noChangeShapeType="1"/>
            </p:cNvSpPr>
            <p:nvPr/>
          </p:nvSpPr>
          <p:spPr bwMode="auto">
            <a:xfrm flipH="1" flipV="1">
              <a:off x="3471895" y="2126042"/>
              <a:ext cx="530613" cy="1280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10" name="Line 32"/>
            <p:cNvSpPr>
              <a:spLocks noChangeShapeType="1"/>
            </p:cNvSpPr>
            <p:nvPr/>
          </p:nvSpPr>
          <p:spPr bwMode="auto">
            <a:xfrm flipH="1" flipV="1">
              <a:off x="2418417" y="2126039"/>
              <a:ext cx="701029" cy="14187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11" name="Line 37"/>
            <p:cNvSpPr>
              <a:spLocks noChangeShapeType="1"/>
            </p:cNvSpPr>
            <p:nvPr/>
          </p:nvSpPr>
          <p:spPr bwMode="auto">
            <a:xfrm flipH="1" flipV="1">
              <a:off x="2592707" y="2122907"/>
              <a:ext cx="1405927" cy="14218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12" name="Line 39"/>
            <p:cNvSpPr>
              <a:spLocks noChangeShapeType="1"/>
            </p:cNvSpPr>
            <p:nvPr/>
          </p:nvSpPr>
          <p:spPr bwMode="auto">
            <a:xfrm flipH="1" flipV="1">
              <a:off x="3297610" y="2266970"/>
              <a:ext cx="3872" cy="11399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13" name="Line 40"/>
            <p:cNvSpPr>
              <a:spLocks noChangeShapeType="1"/>
            </p:cNvSpPr>
            <p:nvPr/>
          </p:nvSpPr>
          <p:spPr bwMode="auto">
            <a:xfrm flipH="1" flipV="1">
              <a:off x="2244129" y="2266970"/>
              <a:ext cx="0" cy="11399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16" name="Oval 46"/>
            <p:cNvSpPr>
              <a:spLocks noChangeArrowheads="1"/>
            </p:cNvSpPr>
            <p:nvPr/>
          </p:nvSpPr>
          <p:spPr bwMode="auto">
            <a:xfrm>
              <a:off x="2945156" y="3444530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17" name="Oval 47"/>
            <p:cNvSpPr>
              <a:spLocks noChangeArrowheads="1"/>
            </p:cNvSpPr>
            <p:nvPr/>
          </p:nvSpPr>
          <p:spPr bwMode="auto">
            <a:xfrm>
              <a:off x="3998634" y="3444530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18" name="Oval 48"/>
            <p:cNvSpPr>
              <a:spLocks noChangeArrowheads="1"/>
            </p:cNvSpPr>
            <p:nvPr/>
          </p:nvSpPr>
          <p:spPr bwMode="auto">
            <a:xfrm>
              <a:off x="1364939" y="5292296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19" name="Oval 49"/>
            <p:cNvSpPr>
              <a:spLocks noChangeArrowheads="1"/>
            </p:cNvSpPr>
            <p:nvPr/>
          </p:nvSpPr>
          <p:spPr bwMode="auto">
            <a:xfrm>
              <a:off x="2418417" y="5292296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20" name="Oval 50"/>
            <p:cNvSpPr>
              <a:spLocks noChangeArrowheads="1"/>
            </p:cNvSpPr>
            <p:nvPr/>
          </p:nvSpPr>
          <p:spPr bwMode="auto">
            <a:xfrm>
              <a:off x="3471895" y="5292296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21" name="Oval 51"/>
            <p:cNvSpPr>
              <a:spLocks noChangeArrowheads="1"/>
            </p:cNvSpPr>
            <p:nvPr/>
          </p:nvSpPr>
          <p:spPr bwMode="auto">
            <a:xfrm>
              <a:off x="1891678" y="3444530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22" name="Oval 52"/>
            <p:cNvSpPr>
              <a:spLocks noChangeArrowheads="1"/>
            </p:cNvSpPr>
            <p:nvPr/>
          </p:nvSpPr>
          <p:spPr bwMode="auto">
            <a:xfrm>
              <a:off x="838200" y="3403816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23" name="Line 53"/>
            <p:cNvSpPr>
              <a:spLocks noChangeShapeType="1"/>
            </p:cNvSpPr>
            <p:nvPr/>
          </p:nvSpPr>
          <p:spPr bwMode="auto">
            <a:xfrm flipV="1">
              <a:off x="1717390" y="3973806"/>
              <a:ext cx="526739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24" name="Line 54"/>
            <p:cNvSpPr>
              <a:spLocks noChangeShapeType="1"/>
            </p:cNvSpPr>
            <p:nvPr/>
          </p:nvSpPr>
          <p:spPr bwMode="auto">
            <a:xfrm flipV="1">
              <a:off x="3824346" y="3973806"/>
              <a:ext cx="526739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25" name="Line 55"/>
            <p:cNvSpPr>
              <a:spLocks noChangeShapeType="1"/>
            </p:cNvSpPr>
            <p:nvPr/>
          </p:nvSpPr>
          <p:spPr bwMode="auto">
            <a:xfrm flipH="1" flipV="1">
              <a:off x="3297610" y="3970673"/>
              <a:ext cx="530611" cy="12809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26" name="Line 56"/>
            <p:cNvSpPr>
              <a:spLocks noChangeShapeType="1"/>
            </p:cNvSpPr>
            <p:nvPr/>
          </p:nvSpPr>
          <p:spPr bwMode="auto">
            <a:xfrm flipH="1" flipV="1">
              <a:off x="2244132" y="3970673"/>
              <a:ext cx="530611" cy="12809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27" name="Line 57"/>
            <p:cNvSpPr>
              <a:spLocks noChangeShapeType="1"/>
            </p:cNvSpPr>
            <p:nvPr/>
          </p:nvSpPr>
          <p:spPr bwMode="auto">
            <a:xfrm flipH="1" flipV="1">
              <a:off x="2418417" y="3970673"/>
              <a:ext cx="1227768" cy="12809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28" name="Line 58"/>
            <p:cNvSpPr>
              <a:spLocks noChangeShapeType="1"/>
            </p:cNvSpPr>
            <p:nvPr/>
          </p:nvSpPr>
          <p:spPr bwMode="auto">
            <a:xfrm flipH="1" flipV="1">
              <a:off x="1364939" y="3970673"/>
              <a:ext cx="1227768" cy="12809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29" name="Line 59"/>
            <p:cNvSpPr>
              <a:spLocks noChangeShapeType="1"/>
            </p:cNvSpPr>
            <p:nvPr/>
          </p:nvSpPr>
          <p:spPr bwMode="auto">
            <a:xfrm flipH="1" flipV="1">
              <a:off x="1186777" y="3970673"/>
              <a:ext cx="530613" cy="12809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30" name="Line 60"/>
            <p:cNvSpPr>
              <a:spLocks noChangeShapeType="1"/>
            </p:cNvSpPr>
            <p:nvPr/>
          </p:nvSpPr>
          <p:spPr bwMode="auto">
            <a:xfrm flipV="1">
              <a:off x="2770868" y="3973806"/>
              <a:ext cx="526739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31" name="Line 61"/>
            <p:cNvSpPr>
              <a:spLocks noChangeShapeType="1"/>
            </p:cNvSpPr>
            <p:nvPr/>
          </p:nvSpPr>
          <p:spPr bwMode="auto">
            <a:xfrm flipV="1">
              <a:off x="2945158" y="3970673"/>
              <a:ext cx="1231640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82312" y="5258503"/>
            <a:ext cx="205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i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0138" y="3623946"/>
            <a:ext cx="2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j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0803" y="2167302"/>
            <a:ext cx="268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k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62146" y="4541983"/>
            <a:ext cx="892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 err="1"/>
              <a:t>v</a:t>
            </a:r>
            <a:r>
              <a:rPr lang="de-CH" sz="3600" baseline="-25000" dirty="0" err="1"/>
              <a:t>ij</a:t>
            </a:r>
            <a:endParaRPr lang="de-CH" sz="3600" baseline="-25000" dirty="0"/>
          </a:p>
        </p:txBody>
      </p:sp>
      <p:cxnSp>
        <p:nvCxnSpPr>
          <p:cNvPr id="38" name="Straight Connector 37"/>
          <p:cNvCxnSpPr/>
          <p:nvPr/>
        </p:nvCxnSpPr>
        <p:spPr>
          <a:xfrm flipH="1" flipV="1">
            <a:off x="4000075" y="4279497"/>
            <a:ext cx="21564" cy="9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54021" y="2813815"/>
            <a:ext cx="845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 err="1"/>
              <a:t>w</a:t>
            </a:r>
            <a:r>
              <a:rPr lang="de-CH" sz="3600" baseline="-25000" dirty="0" err="1"/>
              <a:t>jk</a:t>
            </a:r>
            <a:endParaRPr lang="de-CH" sz="3600" baseline="-250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818" y="1706066"/>
            <a:ext cx="1926090" cy="73495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079" y="2936884"/>
            <a:ext cx="2246177" cy="4098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546" y="4701283"/>
            <a:ext cx="2063862" cy="461076"/>
          </a:xfrm>
          <a:prstGeom prst="rect">
            <a:avLst/>
          </a:prstGeom>
        </p:spPr>
      </p:pic>
      <p:sp>
        <p:nvSpPr>
          <p:cNvPr id="45" name="Content Placeholder 2"/>
          <p:cNvSpPr txBox="1">
            <a:spLocks/>
          </p:cNvSpPr>
          <p:nvPr/>
        </p:nvSpPr>
        <p:spPr>
          <a:xfrm>
            <a:off x="5667266" y="1608131"/>
            <a:ext cx="5352511" cy="4351339"/>
          </a:xfrm>
          <a:prstGeom prst="rect">
            <a:avLst/>
          </a:prstGeom>
        </p:spPr>
        <p:txBody>
          <a:bodyPr vert="horz" lIns="91441" tIns="45720" rIns="91441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err="1"/>
              <a:t>Minimize</a:t>
            </a:r>
            <a:r>
              <a:rPr lang="de-CH" sz="2400" dirty="0"/>
              <a:t> </a:t>
            </a:r>
            <a:r>
              <a:rPr lang="de-CH" sz="2400" dirty="0" err="1"/>
              <a:t>error</a:t>
            </a:r>
            <a:r>
              <a:rPr lang="de-CH" sz="2400" dirty="0"/>
              <a:t> </a:t>
            </a:r>
            <a:r>
              <a:rPr lang="de-CH" sz="2400" dirty="0" err="1"/>
              <a:t>of</a:t>
            </a:r>
            <a:r>
              <a:rPr lang="de-CH" sz="2400" dirty="0"/>
              <a:t> </a:t>
            </a:r>
            <a:r>
              <a:rPr lang="de-CH" sz="2400" dirty="0" smtClean="0"/>
              <a:t/>
            </a:r>
            <a:br>
              <a:rPr lang="de-CH" sz="2400" dirty="0" smtClean="0"/>
            </a:br>
            <a:r>
              <a:rPr lang="de-CH" sz="2400" dirty="0" err="1" smtClean="0"/>
              <a:t>calculated</a:t>
            </a:r>
            <a:r>
              <a:rPr lang="de-CH" sz="2400" dirty="0" smtClean="0"/>
              <a:t> </a:t>
            </a:r>
            <a:r>
              <a:rPr lang="de-CH" sz="2400" dirty="0" err="1" smtClean="0"/>
              <a:t>output</a:t>
            </a:r>
            <a:r>
              <a:rPr lang="de-CH" sz="2400" dirty="0" smtClean="0"/>
              <a:t> </a:t>
            </a:r>
          </a:p>
          <a:p>
            <a:r>
              <a:rPr lang="de-CH" sz="2400" dirty="0" err="1" smtClean="0"/>
              <a:t>Adjust</a:t>
            </a:r>
            <a:r>
              <a:rPr lang="de-CH" sz="2400" dirty="0" smtClean="0"/>
              <a:t> </a:t>
            </a:r>
            <a:r>
              <a:rPr lang="de-CH" sz="2400" dirty="0" err="1" smtClean="0"/>
              <a:t>weights</a:t>
            </a:r>
            <a:endParaRPr lang="de-CH" sz="2400" dirty="0"/>
          </a:p>
          <a:p>
            <a:pPr lvl="1"/>
            <a:r>
              <a:rPr lang="de-CH" sz="2000" dirty="0"/>
              <a:t>Gradient </a:t>
            </a:r>
            <a:r>
              <a:rPr lang="de-CH" sz="2000" dirty="0" err="1"/>
              <a:t>Descent</a:t>
            </a:r>
            <a:endParaRPr lang="de-CH" sz="2000" dirty="0"/>
          </a:p>
          <a:p>
            <a:r>
              <a:rPr lang="de-CH" sz="2400" dirty="0" err="1"/>
              <a:t>Procedure</a:t>
            </a:r>
            <a:endParaRPr lang="de-CH" sz="2400" dirty="0"/>
          </a:p>
          <a:p>
            <a:pPr lvl="1"/>
            <a:r>
              <a:rPr lang="de-CH" sz="2000" dirty="0"/>
              <a:t>Forward Phase</a:t>
            </a:r>
          </a:p>
          <a:p>
            <a:pPr lvl="1"/>
            <a:r>
              <a:rPr lang="de-CH" sz="2000" dirty="0"/>
              <a:t>Backpropagation </a:t>
            </a: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 err="1" smtClean="0"/>
              <a:t>of</a:t>
            </a:r>
            <a:r>
              <a:rPr lang="de-CH" sz="2000" dirty="0" smtClean="0"/>
              <a:t> </a:t>
            </a:r>
            <a:r>
              <a:rPr lang="de-CH" sz="2000" dirty="0" err="1"/>
              <a:t>errors</a:t>
            </a:r>
            <a:endParaRPr lang="de-CH" sz="2000" dirty="0"/>
          </a:p>
          <a:p>
            <a:r>
              <a:rPr lang="de-CH" sz="2400" dirty="0" err="1"/>
              <a:t>For</a:t>
            </a:r>
            <a:r>
              <a:rPr lang="de-CH" sz="2400" dirty="0"/>
              <a:t> </a:t>
            </a:r>
            <a:r>
              <a:rPr lang="de-CH" sz="2400" dirty="0" err="1"/>
              <a:t>each</a:t>
            </a:r>
            <a:r>
              <a:rPr lang="de-CH" sz="2400" dirty="0"/>
              <a:t> sample, </a:t>
            </a:r>
            <a:br>
              <a:rPr lang="de-CH" sz="2400" dirty="0"/>
            </a:br>
            <a:r>
              <a:rPr lang="de-CH" sz="2400" dirty="0"/>
              <a:t>multiple </a:t>
            </a:r>
            <a:r>
              <a:rPr lang="de-CH" sz="2400" dirty="0" err="1"/>
              <a:t>epochs</a:t>
            </a:r>
            <a:endParaRPr lang="de-CH" sz="2400" dirty="0"/>
          </a:p>
          <a:p>
            <a:endParaRPr lang="de-CH" sz="2400" dirty="0"/>
          </a:p>
          <a:p>
            <a:endParaRPr lang="de-CH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Aka ... Backpropagation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5194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15"/>
            <a:ext cx="8229600" cy="1143000"/>
          </a:xfrm>
        </p:spPr>
        <p:txBody>
          <a:bodyPr/>
          <a:lstStyle/>
          <a:p>
            <a:r>
              <a:rPr lang="en-US" dirty="0" smtClean="0"/>
              <a:t>Weight Sharing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72" y="1256792"/>
            <a:ext cx="6762356" cy="506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6658" y="6550223"/>
            <a:ext cx="2467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adapted from David Silver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8991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</a:t>
            </a:r>
            <a:r>
              <a:rPr lang="en-US" dirty="0" err="1" smtClean="0"/>
              <a:t>Approx</a:t>
            </a:r>
            <a:r>
              <a:rPr lang="en-US" dirty="0" smtClean="0"/>
              <a:t> Q-Learning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68" y="1350797"/>
            <a:ext cx="6100990" cy="48402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6658" y="6550223"/>
            <a:ext cx="2467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adapted from David Silver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4544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423" y="207798"/>
            <a:ext cx="8854577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Deep Q-Networks (DQN) Experience Replay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266" y="1539341"/>
            <a:ext cx="7203051" cy="4635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6658" y="6550223"/>
            <a:ext cx="2467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adapted from David Silver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723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446"/>
            <a:ext cx="8229600" cy="947456"/>
          </a:xfrm>
        </p:spPr>
        <p:txBody>
          <a:bodyPr/>
          <a:lstStyle/>
          <a:p>
            <a:r>
              <a:rPr lang="en-US" dirty="0" smtClean="0"/>
              <a:t>DQN in Atari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82" y="1007902"/>
            <a:ext cx="7922023" cy="5472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6658" y="6550223"/>
            <a:ext cx="2467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adapted from David Silver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714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2" y="3657918"/>
            <a:ext cx="3507837" cy="2914014"/>
          </a:xfrm>
          <a:prstGeom prst="rect">
            <a:avLst/>
          </a:prstGeom>
          <a:noFill/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Generalizing Across States</a:t>
            </a:r>
          </a:p>
        </p:txBody>
      </p:sp>
      <p:sp>
        <p:nvSpPr>
          <p:cNvPr id="1799171" name="Rectangle 3"/>
          <p:cNvSpPr>
            <a:spLocks noGrp="1" noChangeArrowheads="1"/>
          </p:cNvSpPr>
          <p:nvPr>
            <p:ph idx="1"/>
          </p:nvPr>
        </p:nvSpPr>
        <p:spPr>
          <a:xfrm>
            <a:off x="147341" y="1397001"/>
            <a:ext cx="6447985" cy="47291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Basic Q-Learning updates a table of all q-values</a:t>
            </a:r>
          </a:p>
          <a:p>
            <a:pPr lvl="2"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In realistic situations, we can’t possibly learn about every single state!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Too many states to visit them all in training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Too many states to hold the q-table in memory</a:t>
            </a:r>
          </a:p>
          <a:p>
            <a:pPr lvl="2"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Instead, we want to </a:t>
            </a:r>
            <a:r>
              <a:rPr lang="en-US" sz="2400" b="1" i="1" dirty="0" smtClean="0">
                <a:solidFill>
                  <a:srgbClr val="FF0000"/>
                </a:solidFill>
              </a:rPr>
              <a:t>generalize</a:t>
            </a:r>
            <a:r>
              <a:rPr lang="en-US" sz="2400" dirty="0" smtClean="0"/>
              <a:t>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Learn about some small number of &lt;</a:t>
            </a:r>
            <a:r>
              <a:rPr lang="en-US" sz="2000" dirty="0" err="1" smtClean="0"/>
              <a:t>s,a</a:t>
            </a:r>
            <a:r>
              <a:rPr lang="en-US" sz="2000" dirty="0" smtClean="0"/>
              <a:t>&gt;                from experience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Generalize experience to new,                               similar situations</a:t>
            </a:r>
          </a:p>
          <a:p>
            <a:pPr lvl="1">
              <a:lnSpc>
                <a:spcPct val="90000"/>
              </a:lnSpc>
            </a:pPr>
            <a:r>
              <a:rPr lang="en-US" sz="2000" b="1" dirty="0"/>
              <a:t>F</a:t>
            </a:r>
            <a:r>
              <a:rPr lang="en-US" sz="2000" b="1" dirty="0" smtClean="0"/>
              <a:t>undamental idea </a:t>
            </a:r>
            <a:r>
              <a:rPr lang="en-US" sz="2000" dirty="0" smtClean="0"/>
              <a:t>in machine learning,                   we’ll see it over and over again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486476" y="1320003"/>
            <a:ext cx="2228850" cy="2108756"/>
          </a:xfrm>
          <a:prstGeom prst="rect">
            <a:avLst/>
          </a:prstGeom>
          <a:noFill/>
        </p:spPr>
      </p:pic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7600950" y="6550223"/>
            <a:ext cx="15430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 smtClean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RL </a:t>
            </a:r>
            <a:r>
              <a:rPr lang="en-US" sz="1600" dirty="0" err="1" smtClean="0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7848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Mind Resources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12" y="1439703"/>
            <a:ext cx="7137249" cy="29808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6805" y="5529202"/>
            <a:ext cx="576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also: </a:t>
            </a:r>
            <a:r>
              <a:rPr lang="en-US" dirty="0">
                <a:hlinkClick r:id="rId3"/>
              </a:rPr>
              <a:t>http://icml.cc/2016/tutorials/</a:t>
            </a:r>
            <a:r>
              <a:rPr lang="en-US" dirty="0" smtClean="0">
                <a:hlinkClick r:id="rId3"/>
              </a:rPr>
              <a:t>deep_rl_tutorial.pdf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48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Playing Atari with Deep 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8C8FE6-E260-409A-91DA-1EDCAE8F2A3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7816" y="2187396"/>
            <a:ext cx="6466707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smtClean="0"/>
              <a:t>Breakout: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www.youtube.com/watch?v=V1eYniJ0Rnk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More games (less interesting)</a:t>
            </a:r>
          </a:p>
          <a:p>
            <a:r>
              <a:rPr lang="en-US" sz="2400" dirty="0">
                <a:hlinkClick r:id="rId4"/>
              </a:rPr>
              <a:t>https://</a:t>
            </a:r>
            <a:r>
              <a:rPr lang="en-US" sz="2400" dirty="0" smtClean="0">
                <a:hlinkClick r:id="rId4"/>
              </a:rPr>
              <a:t>www.youtube.com/watch?v=iqXKQf2BOSE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Paper</a:t>
            </a:r>
          </a:p>
          <a:p>
            <a:r>
              <a:rPr lang="en-US" sz="2400" dirty="0">
                <a:hlinkClick r:id="rId5"/>
              </a:rPr>
              <a:t>https://arxiv.org/pdf/1312.5602.pdf</a:t>
            </a:r>
            <a:r>
              <a:rPr lang="en-US" sz="2400" dirty="0" smtClean="0">
                <a:hlinkClick r:id="rId5"/>
              </a:rPr>
              <a:t>)</a:t>
            </a:r>
            <a:r>
              <a:rPr lang="en-US" sz="2400" dirty="0" smtClean="0"/>
              <a:t>  </a:t>
            </a:r>
            <a:endParaRPr lang="en-US" sz="2400" dirty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9521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you learn?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91" y="987425"/>
            <a:ext cx="8913279" cy="5005388"/>
          </a:xfrm>
        </p:spPr>
        <p:txBody>
          <a:bodyPr/>
          <a:lstStyle/>
          <a:p>
            <a:r>
              <a:rPr lang="en-US" dirty="0" smtClean="0"/>
              <a:t>Deep RL obviates hand features</a:t>
            </a:r>
          </a:p>
          <a:p>
            <a:r>
              <a:rPr lang="en-US" dirty="0" smtClean="0"/>
              <a:t>Approximate Q with nonlinear </a:t>
            </a:r>
            <a:r>
              <a:rPr lang="en-US" dirty="0" err="1" smtClean="0"/>
              <a:t>approx</a:t>
            </a:r>
            <a:r>
              <a:rPr lang="en-US" dirty="0" smtClean="0"/>
              <a:t> (NN)</a:t>
            </a:r>
          </a:p>
          <a:p>
            <a:pPr lvl="1"/>
            <a:r>
              <a:rPr lang="en-US" dirty="0" smtClean="0"/>
              <a:t>Convergence?</a:t>
            </a:r>
          </a:p>
          <a:p>
            <a:r>
              <a:rPr lang="en-US" dirty="0" smtClean="0"/>
              <a:t>Use sequences (histories?) not individual actions</a:t>
            </a:r>
          </a:p>
          <a:p>
            <a:pPr lvl="1"/>
            <a:r>
              <a:rPr lang="en-US" dirty="0" smtClean="0"/>
              <a:t>Markov?</a:t>
            </a:r>
          </a:p>
          <a:p>
            <a:r>
              <a:rPr lang="en-US" dirty="0" smtClean="0"/>
              <a:t>Challenge of sparse rewards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8C8FE6-E260-409A-91DA-1EDCAE8F2A3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97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smtClean="0"/>
              <a:t>use </a:t>
            </a:r>
            <a:r>
              <a:rPr lang="en-US"/>
              <a:t>E</a:t>
            </a:r>
            <a:r>
              <a:rPr lang="en-US" smtClean="0"/>
              <a:t>xperience </a:t>
            </a:r>
            <a:r>
              <a:rPr lang="en-US" dirty="0" smtClean="0"/>
              <a:t>Replay?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015" y="1279297"/>
            <a:ext cx="7772400" cy="5005388"/>
          </a:xfrm>
        </p:spPr>
        <p:txBody>
          <a:bodyPr/>
          <a:lstStyle/>
          <a:p>
            <a:r>
              <a:rPr lang="en-US" dirty="0" smtClean="0"/>
              <a:t>Maximize utility of data</a:t>
            </a:r>
          </a:p>
          <a:p>
            <a:r>
              <a:rPr lang="en-US" dirty="0" smtClean="0"/>
              <a:t>Avoid updates on correlated game states</a:t>
            </a:r>
          </a:p>
          <a:p>
            <a:pPr lvl="1"/>
            <a:r>
              <a:rPr lang="en-US" dirty="0" smtClean="0"/>
              <a:t>I.I.D. assumption</a:t>
            </a:r>
          </a:p>
          <a:p>
            <a:r>
              <a:rPr lang="en-US" dirty="0" smtClean="0"/>
              <a:t>Avoid local maxima / divergence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8C8FE6-E260-409A-91DA-1EDCAE8F2A3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Experiments?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Other types of Atari games?</a:t>
            </a:r>
          </a:p>
          <a:p>
            <a:pPr lvl="1"/>
            <a:r>
              <a:rPr lang="en-US" dirty="0" smtClean="0"/>
              <a:t>What characterized success / failure?</a:t>
            </a:r>
          </a:p>
          <a:p>
            <a:r>
              <a:rPr lang="en-US" dirty="0" smtClean="0"/>
              <a:t>Fair comparison with human ‘experts’?</a:t>
            </a:r>
          </a:p>
          <a:p>
            <a:r>
              <a:rPr lang="en-US" dirty="0" smtClean="0"/>
              <a:t>Effect of parameter values?</a:t>
            </a:r>
          </a:p>
          <a:p>
            <a:pPr lvl="1"/>
            <a:r>
              <a:rPr lang="en-US" dirty="0" smtClean="0"/>
              <a:t>Action every k frames, clipping rewards, </a:t>
            </a:r>
            <a:r>
              <a:rPr lang="is-IS" dirty="0" smtClean="0"/>
              <a:t>…</a:t>
            </a:r>
            <a:endParaRPr lang="en-US" dirty="0" smtClean="0"/>
          </a:p>
          <a:p>
            <a:r>
              <a:rPr lang="en-US" dirty="0" smtClean="0"/>
              <a:t>Effect of experience replay?</a:t>
            </a:r>
          </a:p>
          <a:p>
            <a:r>
              <a:rPr lang="en-US" dirty="0" smtClean="0"/>
              <a:t>Effect of NN architecture (# layers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 smtClean="0"/>
              <a:t>Does it work on go / chess?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8C8FE6-E260-409A-91DA-1EDCAE8F2A3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84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Travis\AppData\Local\Microsoft\Windows\Temporary Internet Files\Content.IE5\JWXQR43Z\MC90023461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501" y="2107667"/>
            <a:ext cx="2480996" cy="330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Normal Programming now resuming…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2" y="3124201"/>
            <a:ext cx="1174305" cy="181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68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Search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9" r="43384" b="50000"/>
          <a:stretch/>
        </p:blipFill>
        <p:spPr bwMode="auto">
          <a:xfrm>
            <a:off x="3323494" y="1590676"/>
            <a:ext cx="1477109" cy="2290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423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Policy Search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Problem: often the feature-based policies that work well (win games, maximize utilities) aren’t the ones that approximate V / Q best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E.g. your value functions from project 2 were probably horrible estimates of future rewards, but they still produced good decisions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Q-learning’s priority: get Q-values close (modeling)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Action selection priority: get ordering of Q-values right (prediction)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We’ll see this distinction between modeling and prediction again later in the course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Solution: learn policies that maximize rewards, not the values that predict them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Policy search: start with an ok solution (e.g. Q-learning) then fine-tune by hill climbing on feature weights</a:t>
            </a:r>
          </a:p>
        </p:txBody>
      </p:sp>
    </p:spTree>
    <p:extLst>
      <p:ext uri="{BB962C8B-B14F-4D97-AF65-F5344CB8AC3E}">
        <p14:creationId xmlns:p14="http://schemas.microsoft.com/office/powerpoint/2010/main" val="301292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Policy Search</a:t>
            </a:r>
          </a:p>
        </p:txBody>
      </p:sp>
      <p:sp>
        <p:nvSpPr>
          <p:cNvPr id="18073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Simplest policy search:</a:t>
            </a:r>
          </a:p>
          <a:p>
            <a:pPr lvl="1"/>
            <a:r>
              <a:rPr lang="en-US" sz="2400" dirty="0" smtClean="0"/>
              <a:t>Start with an initial linear value function or Q-function</a:t>
            </a:r>
          </a:p>
          <a:p>
            <a:pPr lvl="1"/>
            <a:r>
              <a:rPr lang="en-US" sz="2400" dirty="0" smtClean="0"/>
              <a:t>Nudge each feature weight up and down and see if your policy is better than before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Problems:</a:t>
            </a:r>
          </a:p>
          <a:p>
            <a:pPr lvl="1"/>
            <a:r>
              <a:rPr lang="en-US" sz="2400" dirty="0" smtClean="0"/>
              <a:t>How do we tell the policy got better?</a:t>
            </a:r>
          </a:p>
          <a:p>
            <a:pPr lvl="1"/>
            <a:r>
              <a:rPr lang="en-US" sz="2400" dirty="0" smtClean="0"/>
              <a:t>Need to run many sample episodes!</a:t>
            </a:r>
          </a:p>
          <a:p>
            <a:pPr lvl="1"/>
            <a:r>
              <a:rPr lang="en-US" sz="2400" dirty="0" smtClean="0"/>
              <a:t>If there are a lot of features, this can be impractical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Better methods exploit </a:t>
            </a:r>
            <a:r>
              <a:rPr lang="en-US" sz="2800" dirty="0" err="1" smtClean="0"/>
              <a:t>lookahead</a:t>
            </a:r>
            <a:r>
              <a:rPr lang="en-US" sz="2800" dirty="0" smtClean="0"/>
              <a:t> structure, sample wisely, change multiple parameters…</a:t>
            </a:r>
          </a:p>
        </p:txBody>
      </p:sp>
    </p:spTree>
    <p:extLst>
      <p:ext uri="{BB962C8B-B14F-4D97-AF65-F5344CB8AC3E}">
        <p14:creationId xmlns:p14="http://schemas.microsoft.com/office/powerpoint/2010/main" val="1897201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That’s all for Reinforcement Learning!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36108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Very tough problem: How to perform any task well in an unknown, noisy environment!</a:t>
            </a:r>
          </a:p>
          <a:p>
            <a:r>
              <a:rPr lang="en-US" sz="2800" dirty="0" smtClean="0"/>
              <a:t>Traditionally used mostly for robotics, but</a:t>
            </a:r>
            <a:r>
              <a:rPr lang="mr-IN" sz="2800" dirty="0" smtClean="0"/>
              <a:t>…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14700" y="1371600"/>
            <a:ext cx="211455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Reinforcement Learning Agent</a:t>
            </a:r>
            <a:endParaRPr lang="en-US" dirty="0"/>
          </a:p>
        </p:txBody>
      </p:sp>
      <p:sp>
        <p:nvSpPr>
          <p:cNvPr id="6" name="Notched Right Arrow 5"/>
          <p:cNvSpPr/>
          <p:nvPr/>
        </p:nvSpPr>
        <p:spPr>
          <a:xfrm>
            <a:off x="571500" y="1371600"/>
            <a:ext cx="2571750" cy="1219200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(experiences with environment)</a:t>
            </a:r>
            <a:endParaRPr lang="en-US" dirty="0"/>
          </a:p>
        </p:txBody>
      </p:sp>
      <p:sp>
        <p:nvSpPr>
          <p:cNvPr id="7" name="Notched Right Arrow 6"/>
          <p:cNvSpPr/>
          <p:nvPr/>
        </p:nvSpPr>
        <p:spPr>
          <a:xfrm>
            <a:off x="5600700" y="1423181"/>
            <a:ext cx="2343150" cy="1116037"/>
          </a:xfrm>
          <a:prstGeom prst="notch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Policy (how to act in the future)</a:t>
            </a:r>
            <a:endParaRPr lang="en-US" dirty="0"/>
          </a:p>
        </p:txBody>
      </p:sp>
      <p:pic>
        <p:nvPicPr>
          <p:cNvPr id="8" name="Picture 7" descr="DC_PUE.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729" y="4131624"/>
            <a:ext cx="5425358" cy="22854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353" y="6417056"/>
            <a:ext cx="571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Google </a:t>
            </a:r>
            <a:r>
              <a:rPr lang="en-US" dirty="0" err="1" smtClean="0"/>
              <a:t>DeepMind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RL applied to data center power usage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7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10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Example: </a:t>
            </a:r>
            <a:r>
              <a:rPr lang="en-US" dirty="0" err="1" smtClean="0">
                <a:solidFill>
                  <a:srgbClr val="FF0000"/>
                </a:solidFill>
              </a:rPr>
              <a:t>Pacman</a:t>
            </a:r>
            <a:endParaRPr lang="en-US" dirty="0" smtClean="0">
              <a:solidFill>
                <a:srgbClr val="FF0000"/>
              </a:solidFill>
            </a:endParaRP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1564636" y="3276645"/>
            <a:ext cx="2664464" cy="2835275"/>
            <a:chOff x="3408" y="912"/>
            <a:chExt cx="1584" cy="1551"/>
          </a:xfrm>
        </p:grpSpPr>
        <p:grpSp>
          <p:nvGrpSpPr>
            <p:cNvPr id="14358" name="Group 5"/>
            <p:cNvGrpSpPr>
              <a:grpSpLocks/>
            </p:cNvGrpSpPr>
            <p:nvPr/>
          </p:nvGrpSpPr>
          <p:grpSpPr bwMode="auto">
            <a:xfrm>
              <a:off x="3408" y="912"/>
              <a:ext cx="1584" cy="1551"/>
              <a:chOff x="3360" y="1008"/>
              <a:chExt cx="1584" cy="1551"/>
            </a:xfrm>
          </p:grpSpPr>
          <p:pic>
            <p:nvPicPr>
              <p:cNvPr id="14362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187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16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216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5045269" y="3301602"/>
            <a:ext cx="2742829" cy="2835275"/>
            <a:chOff x="3456" y="2592"/>
            <a:chExt cx="1584" cy="1551"/>
          </a:xfrm>
        </p:grpSpPr>
        <p:grpSp>
          <p:nvGrpSpPr>
            <p:cNvPr id="14352" name="Group 12"/>
            <p:cNvGrpSpPr>
              <a:grpSpLocks/>
            </p:cNvGrpSpPr>
            <p:nvPr/>
          </p:nvGrpSpPr>
          <p:grpSpPr bwMode="auto">
            <a:xfrm>
              <a:off x="3456" y="2592"/>
              <a:ext cx="1584" cy="1551"/>
              <a:chOff x="3360" y="1008"/>
              <a:chExt cx="1584" cy="1551"/>
            </a:xfrm>
          </p:grpSpPr>
          <p:pic>
            <p:nvPicPr>
              <p:cNvPr id="14356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" y="283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297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TextBox 27"/>
          <p:cNvSpPr txBox="1"/>
          <p:nvPr/>
        </p:nvSpPr>
        <p:spPr>
          <a:xfrm>
            <a:off x="1564636" y="1499045"/>
            <a:ext cx="2550164" cy="142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</a:rPr>
              <a:t>Let’s say we discover through experience that this state is bad: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45270" y="1524001"/>
            <a:ext cx="2911220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</a:rPr>
              <a:t>In naïve q-learning, we know nothing about this state:</a:t>
            </a:r>
          </a:p>
        </p:txBody>
      </p:sp>
    </p:spTree>
    <p:extLst>
      <p:ext uri="{BB962C8B-B14F-4D97-AF65-F5344CB8AC3E}">
        <p14:creationId xmlns:p14="http://schemas.microsoft.com/office/powerpoint/2010/main" val="622737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That’s all for Reinforcement Learning!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80754"/>
            <a:ext cx="8229600" cy="3389629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sz="3000" dirty="0" smtClean="0"/>
              <a:t>Lots of open research areas:</a:t>
            </a:r>
          </a:p>
          <a:p>
            <a:pPr lvl="1"/>
            <a:r>
              <a:rPr lang="en-US" sz="2600" dirty="0" smtClean="0"/>
              <a:t>How to best balance exploration and exploitation?</a:t>
            </a:r>
          </a:p>
          <a:p>
            <a:pPr lvl="1"/>
            <a:r>
              <a:rPr lang="en-US" sz="2600" dirty="0" smtClean="0"/>
              <a:t>How to deal with cases where we don’t know a good state/feature representation?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14700" y="1371600"/>
            <a:ext cx="211455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Reinforcement Learning Agent</a:t>
            </a:r>
            <a:endParaRPr lang="en-US" dirty="0"/>
          </a:p>
        </p:txBody>
      </p:sp>
      <p:sp>
        <p:nvSpPr>
          <p:cNvPr id="6" name="Notched Right Arrow 5"/>
          <p:cNvSpPr/>
          <p:nvPr/>
        </p:nvSpPr>
        <p:spPr>
          <a:xfrm>
            <a:off x="571500" y="1371600"/>
            <a:ext cx="2571750" cy="1219200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(experiences with environment)</a:t>
            </a:r>
            <a:endParaRPr lang="en-US" dirty="0"/>
          </a:p>
        </p:txBody>
      </p:sp>
      <p:sp>
        <p:nvSpPr>
          <p:cNvPr id="7" name="Notched Right Arrow 6"/>
          <p:cNvSpPr/>
          <p:nvPr/>
        </p:nvSpPr>
        <p:spPr>
          <a:xfrm>
            <a:off x="5600700" y="1423181"/>
            <a:ext cx="2343150" cy="1116037"/>
          </a:xfrm>
          <a:prstGeom prst="notch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Policy (how to act in the future)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82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9152" y="1524027"/>
            <a:ext cx="4276725" cy="4252356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52440" y="1600205"/>
            <a:ext cx="462915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We’re done with Part I: Search and Planning!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We’ve seen how AI methods can solve problems in: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Search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Constraint Satisfaction Problems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Games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Markov Decision Problems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Reinforcement Learning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Next up: Part II: Uncertainty and Learning!</a:t>
            </a:r>
          </a:p>
        </p:txBody>
      </p:sp>
    </p:spTree>
    <p:extLst>
      <p:ext uri="{BB962C8B-B14F-4D97-AF65-F5344CB8AC3E}">
        <p14:creationId xmlns:p14="http://schemas.microsoft.com/office/powerpoint/2010/main" val="1061119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Example: </a:t>
            </a:r>
            <a:r>
              <a:rPr lang="en-US" dirty="0" err="1" smtClean="0">
                <a:solidFill>
                  <a:srgbClr val="FF0000"/>
                </a:solidFill>
              </a:rPr>
              <a:t>Pacman</a:t>
            </a:r>
            <a:endParaRPr lang="en-US" dirty="0" smtClean="0">
              <a:solidFill>
                <a:srgbClr val="FF0000"/>
              </a:solidFill>
            </a:endParaRP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1445359" y="2946846"/>
            <a:ext cx="2783741" cy="2835275"/>
            <a:chOff x="3408" y="912"/>
            <a:chExt cx="1584" cy="1551"/>
          </a:xfrm>
        </p:grpSpPr>
        <p:grpSp>
          <p:nvGrpSpPr>
            <p:cNvPr id="14358" name="Group 5"/>
            <p:cNvGrpSpPr>
              <a:grpSpLocks/>
            </p:cNvGrpSpPr>
            <p:nvPr/>
          </p:nvGrpSpPr>
          <p:grpSpPr bwMode="auto">
            <a:xfrm>
              <a:off x="3408" y="912"/>
              <a:ext cx="1584" cy="1551"/>
              <a:chOff x="3360" y="1008"/>
              <a:chExt cx="1584" cy="1551"/>
            </a:xfrm>
          </p:grpSpPr>
          <p:pic>
            <p:nvPicPr>
              <p:cNvPr id="14362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9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80" y="187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92" y="216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04" y="216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45269" y="2971805"/>
            <a:ext cx="2925253" cy="2835275"/>
            <a:chOff x="3744" y="3190"/>
            <a:chExt cx="1056" cy="1034"/>
          </a:xfrm>
        </p:grpSpPr>
        <p:grpSp>
          <p:nvGrpSpPr>
            <p:cNvPr id="14345" name="Group 19"/>
            <p:cNvGrpSpPr>
              <a:grpSpLocks/>
            </p:cNvGrpSpPr>
            <p:nvPr/>
          </p:nvGrpSpPr>
          <p:grpSpPr bwMode="auto">
            <a:xfrm>
              <a:off x="3744" y="3190"/>
              <a:ext cx="1056" cy="1034"/>
              <a:chOff x="3360" y="1008"/>
              <a:chExt cx="1584" cy="1551"/>
            </a:xfrm>
          </p:grpSpPr>
          <p:pic>
            <p:nvPicPr>
              <p:cNvPr id="14350" name="Picture 2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1" name="Picture 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46" name="Picture 2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3830"/>
              <a:ext cx="144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00" y="4022"/>
              <a:ext cx="13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2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08" y="4022"/>
              <a:ext cx="14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Rectangle 25"/>
            <p:cNvSpPr>
              <a:spLocks noChangeArrowheads="1"/>
            </p:cNvSpPr>
            <p:nvPr/>
          </p:nvSpPr>
          <p:spPr bwMode="auto">
            <a:xfrm>
              <a:off x="4512" y="3264"/>
              <a:ext cx="96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340115" y="1564633"/>
            <a:ext cx="3132517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</a:rPr>
              <a:t>Let’s say we discover through experience that this state is bad: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66204" y="1629253"/>
            <a:ext cx="2114550" cy="76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</a:rPr>
              <a:t>Or even this one!</a:t>
            </a:r>
          </a:p>
        </p:txBody>
      </p:sp>
    </p:spTree>
    <p:extLst>
      <p:ext uri="{BB962C8B-B14F-4D97-AF65-F5344CB8AC3E}">
        <p14:creationId xmlns:p14="http://schemas.microsoft.com/office/powerpoint/2010/main" val="28541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1"/>
          <p:cNvSpPr>
            <a:spLocks/>
          </p:cNvSpPr>
          <p:nvPr/>
        </p:nvSpPr>
        <p:spPr bwMode="auto">
          <a:xfrm>
            <a:off x="457200" y="1219200"/>
            <a:ext cx="8229600" cy="76200"/>
          </a:xfrm>
          <a:prstGeom prst="rect">
            <a:avLst/>
          </a:prstGeom>
          <a:gradFill rotWithShape="0">
            <a:gsLst>
              <a:gs pos="0">
                <a:srgbClr val="0000CC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7006"/>
            <a:ext cx="8229600" cy="1143000"/>
          </a:xfrm>
          <a:solidFill>
            <a:schemeClr val="bg1"/>
          </a:solidFill>
        </p:spPr>
        <p:txBody>
          <a:bodyPr rIns="132080">
            <a:normAutofit fontScale="90000"/>
          </a:bodyPr>
          <a:lstStyle/>
          <a:p>
            <a:r>
              <a:rPr lang="en-US" altLang="en-US" dirty="0"/>
              <a:t>Q-learning, no features</a:t>
            </a:r>
            <a:r>
              <a:rPr lang="en-US" altLang="en-US"/>
              <a:t>, 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50 </a:t>
            </a:r>
            <a:r>
              <a:rPr lang="en-US" altLang="en-US" dirty="0"/>
              <a:t>learning trials</a:t>
            </a:r>
          </a:p>
        </p:txBody>
      </p:sp>
      <p:pic>
        <p:nvPicPr>
          <p:cNvPr id="52228" name="qlearn-nofeats-51.mov" descr="cse473au11-rl.ppt_media/qlearn-nofeats-51.mo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2017713"/>
            <a:ext cx="4584700" cy="46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28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2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2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"/>
          <p:cNvSpPr>
            <a:spLocks/>
          </p:cNvSpPr>
          <p:nvPr/>
        </p:nvSpPr>
        <p:spPr bwMode="auto">
          <a:xfrm>
            <a:off x="457200" y="1219200"/>
            <a:ext cx="8229600" cy="76200"/>
          </a:xfrm>
          <a:prstGeom prst="rect">
            <a:avLst/>
          </a:prstGeom>
          <a:gradFill rotWithShape="0">
            <a:gsLst>
              <a:gs pos="0">
                <a:srgbClr val="0000CC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308"/>
            <a:ext cx="8229600" cy="1143000"/>
          </a:xfrm>
          <a:solidFill>
            <a:schemeClr val="bg1"/>
          </a:solidFill>
        </p:spPr>
        <p:txBody>
          <a:bodyPr rIns="132080">
            <a:normAutofit fontScale="90000"/>
          </a:bodyPr>
          <a:lstStyle/>
          <a:p>
            <a:r>
              <a:rPr lang="en-US" altLang="en-US" dirty="0"/>
              <a:t>Q-learning, no features,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1000 </a:t>
            </a:r>
            <a:r>
              <a:rPr lang="en-US" altLang="en-US" dirty="0"/>
              <a:t>learning trials:</a:t>
            </a:r>
          </a:p>
        </p:txBody>
      </p:sp>
      <p:pic>
        <p:nvPicPr>
          <p:cNvPr id="53252" name="qlearn-nofeats-1001.mov" descr="cse473au11-rl.ppt_media/qlearn-nofeats-1001.mo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2006600"/>
            <a:ext cx="464026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87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500" fill="hold"/>
                                        <p:tgtEl>
                                          <p:spTgt spid="53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325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3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9858" y="-3436"/>
            <a:ext cx="8229600" cy="1143000"/>
          </a:xfrm>
        </p:spPr>
        <p:txBody>
          <a:bodyPr/>
          <a:lstStyle/>
          <a:p>
            <a:r>
              <a:rPr lang="en-US" dirty="0" smtClean="0"/>
              <a:t>Feature-Based Representations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258544" y="3139649"/>
            <a:ext cx="2656856" cy="2472403"/>
            <a:chOff x="5943600" y="1524000"/>
            <a:chExt cx="2514600" cy="2462213"/>
          </a:xfrm>
        </p:grpSpPr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5943600" y="1524000"/>
              <a:ext cx="2514600" cy="2462213"/>
              <a:chOff x="3744" y="960"/>
              <a:chExt cx="1584" cy="1551"/>
            </a:xfrm>
          </p:grpSpPr>
          <p:grpSp>
            <p:nvGrpSpPr>
              <p:cNvPr id="15367" name="Group 5"/>
              <p:cNvGrpSpPr>
                <a:grpSpLocks/>
              </p:cNvGrpSpPr>
              <p:nvPr/>
            </p:nvGrpSpPr>
            <p:grpSpPr bwMode="auto">
              <a:xfrm>
                <a:off x="3744" y="960"/>
                <a:ext cx="1584" cy="1551"/>
                <a:chOff x="3408" y="912"/>
                <a:chExt cx="1584" cy="1551"/>
              </a:xfrm>
            </p:grpSpPr>
            <p:grpSp>
              <p:nvGrpSpPr>
                <p:cNvPr id="15371" name="Group 6"/>
                <p:cNvGrpSpPr>
                  <a:grpSpLocks/>
                </p:cNvGrpSpPr>
                <p:nvPr/>
              </p:nvGrpSpPr>
              <p:grpSpPr bwMode="auto">
                <a:xfrm>
                  <a:off x="3408" y="912"/>
                  <a:ext cx="1584" cy="1551"/>
                  <a:chOff x="3360" y="1008"/>
                  <a:chExt cx="1584" cy="1551"/>
                </a:xfrm>
              </p:grpSpPr>
              <p:pic>
                <p:nvPicPr>
                  <p:cNvPr id="15375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r="73026"/>
                  <a:stretch>
                    <a:fillRect/>
                  </a:stretch>
                </p:blipFill>
                <p:spPr bwMode="auto">
                  <a:xfrm>
                    <a:off x="3360" y="1008"/>
                    <a:ext cx="768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37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72498" r="-1158"/>
                  <a:stretch>
                    <a:fillRect/>
                  </a:stretch>
                </p:blipFill>
                <p:spPr bwMode="auto">
                  <a:xfrm>
                    <a:off x="4128" y="1008"/>
                    <a:ext cx="816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5372" name="Picture 9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480" y="1872"/>
                  <a:ext cx="21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3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92" y="2160"/>
                  <a:ext cx="197" cy="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4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504" y="2160"/>
                  <a:ext cx="216" cy="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5368" name="Rectangle 12"/>
              <p:cNvSpPr>
                <a:spLocks noChangeArrowheads="1"/>
              </p:cNvSpPr>
              <p:nvPr/>
            </p:nvSpPr>
            <p:spPr bwMode="auto">
              <a:xfrm>
                <a:off x="4032" y="2208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9" name="Rectangle 13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0" name="Rectangle 14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65" name="Rectangle 15"/>
            <p:cNvSpPr>
              <a:spLocks noChangeArrowheads="1"/>
            </p:cNvSpPr>
            <p:nvPr/>
          </p:nvSpPr>
          <p:spPr bwMode="auto">
            <a:xfrm>
              <a:off x="6096000" y="3352800"/>
              <a:ext cx="2286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dirty="0" smtClean="0"/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Soln</a:t>
            </a:r>
            <a:r>
              <a:rPr lang="en-US" sz="2800" dirty="0" smtClean="0">
                <a:solidFill>
                  <a:srgbClr val="0000FF"/>
                </a:solidFill>
              </a:rPr>
              <a:t>: describe states w/ </a:t>
            </a:r>
            <a:r>
              <a:rPr lang="en-US" sz="2800" b="1" dirty="0" smtClean="0">
                <a:solidFill>
                  <a:srgbClr val="0000FF"/>
                </a:solidFill>
              </a:rPr>
              <a:t>vector of features</a:t>
            </a:r>
            <a:r>
              <a:rPr lang="en-US" sz="2800" dirty="0" smtClean="0">
                <a:solidFill>
                  <a:srgbClr val="0000FF"/>
                </a:solidFill>
              </a:rPr>
              <a:t> (aka “properties”)</a:t>
            </a:r>
          </a:p>
          <a:p>
            <a:pPr marL="0" indent="0">
              <a:lnSpc>
                <a:spcPct val="80000"/>
              </a:lnSpc>
              <a:buNone/>
            </a:pPr>
            <a:endParaRPr lang="en-US" sz="2800" dirty="0" smtClean="0"/>
          </a:p>
          <a:p>
            <a:pPr lvl="1">
              <a:lnSpc>
                <a:spcPct val="80000"/>
              </a:lnSpc>
            </a:pPr>
            <a:r>
              <a:rPr lang="en-US" dirty="0" smtClean="0"/>
              <a:t>Features </a:t>
            </a:r>
            <a:r>
              <a:rPr lang="en-US" dirty="0"/>
              <a:t>=</a:t>
            </a:r>
            <a:r>
              <a:rPr lang="en-US" dirty="0" smtClean="0"/>
              <a:t> functions from states to R (often 0/1) 			                  capturing important properties of the state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Examples: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Distance to closest ghost or dot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Number of ghosts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1 / (dist to dot)</a:t>
            </a:r>
            <a:r>
              <a:rPr lang="en-US" baseline="30000" dirty="0" smtClean="0"/>
              <a:t>2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Is </a:t>
            </a:r>
            <a:r>
              <a:rPr lang="en-US" dirty="0" err="1" smtClean="0"/>
              <a:t>Pacman</a:t>
            </a:r>
            <a:r>
              <a:rPr lang="en-US" dirty="0" smtClean="0"/>
              <a:t> in a tunnel? (0/1)</a:t>
            </a:r>
          </a:p>
          <a:p>
            <a:pPr marL="914400" lvl="2" indent="0">
              <a:lnSpc>
                <a:spcPct val="80000"/>
              </a:lnSpc>
              <a:buNone/>
            </a:pPr>
            <a:r>
              <a:rPr lang="en-US" dirty="0" smtClean="0"/>
              <a:t>    …… etc.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Is state the exact state on this slide?</a:t>
            </a:r>
          </a:p>
          <a:p>
            <a:pPr lvl="2">
              <a:lnSpc>
                <a:spcPct val="80000"/>
              </a:lnSpc>
            </a:pP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dirty="0" smtClean="0"/>
              <a:t>Can also describe a q-state (s, a) with features			                    (e.g. action moves closer to food)</a:t>
            </a:r>
          </a:p>
        </p:txBody>
      </p:sp>
    </p:spTree>
    <p:extLst>
      <p:ext uri="{BB962C8B-B14F-4D97-AF65-F5344CB8AC3E}">
        <p14:creationId xmlns:p14="http://schemas.microsoft.com/office/powerpoint/2010/main" val="370331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r + \gamma \max_{a'}Q(s',a')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1"/>
  <p:tag name="PICTUREFILESIZE" val="4516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mbox{\rm difference} = \left[ r + \gamma \max_{a'} Q(s',a') \right] - Q(s,a)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385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rm{\sf transition~} = (s,a,r,s')  template TPT1  env TPENV1  fore 0  back 16777215  eqnno 1"/>
  <p:tag name="FILENAME" val="TP_tmp"/>
  <p:tag name="ORIGWIDTH" val="99"/>
  <p:tag name="PICTUREFILESIZE" val="564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 template TPT1  env TPENV1  fore 0  back 16777215  eqnno 1"/>
  <p:tag name="FILENAME" val="TP_tmp"/>
  <p:tag name="ORIGWIDTH" val="4"/>
  <p:tag name="PICTUREFILESIZE" val="69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DOT}(s,\mbox{NORTH}) = 0.5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6"/>
  <p:tag name="PICTUREFILESIZE" val="1677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GST}(s,\mbox{NORTH}) = 1.0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2"/>
  <p:tag name="PICTUREFILESIZE" val="1644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r + \gamma \max_{a'} Q(s',a') = -500 +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628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4.0 f_{DOT}(s,a) - 1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806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mbox{difference}  = -50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9"/>
  <p:tag name="PICTUREFILESIZE" val="106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DOT} \leftarrow 4.0 + \alpha \left[ -501 \right] 0.5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7"/>
  <p:tag name="PICTUREFILESIZE" val="169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Q(s,a) + \alpha \left[ \mbox{difference} 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342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GST} \leftarrow -1.0 + \alpha \left[ -501 \right] 1.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80"/>
  <p:tag name="PICTUREFILESIZE" val="170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3.0 f_{DOT}(s,a) - 3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924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 = \mbox{NORTH}  template TPT1  env TPENV1  fore 0  back 16777215  eqnno 1"/>
  <p:tag name="FILENAME" val="TP_tmp"/>
  <p:tag name="ORIGWIDTH" val="55"/>
  <p:tag name="PICTUREFILESIZE" val="298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r = -500  template TPT1  env TPENV1  fore 0  back 16777215  eqnno 1"/>
  <p:tag name="FILENAME" val="TP_tmp"/>
  <p:tag name="ORIGWIDTH" val="42"/>
  <p:tag name="PICTUREFILESIZE" val="214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\mbox{NORTH}) = +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1"/>
  <p:tag name="PICTUREFILESIZE" val="1285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',\cdot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8"/>
  <p:tag name="PICTUREFILESIZE" val="912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'  template TPT1  env TPENV1  fore 0  back 16777215  eqnno 1"/>
  <p:tag name="FILENAME" val="TP_tmp"/>
  <p:tag name="ORIGWIDTH" val="7"/>
  <p:tag name="PICTUREFILESIZE" val="105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 template TPT1  env TPENV1  fore 0  back 16777215  eqnno 1"/>
  <p:tag name="FILENAME" val="TP_tmp"/>
  <p:tag name="ORIGWIDTH" val="4"/>
  <p:tag name="PICTUREFILESIZE" val="69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316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hat{y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11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mbox{\rm difference} = \left[ r + \gamma \max_{a'} Q(s',a') \right] - Q(s,a)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3854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hat{y}_i=w_0 + w_1 f_{1}(x) + w_2 f_{2}(x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85"/>
  <p:tag name="PICTUREFILESIZE" val="1402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hat{y}=w_0+w_1 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4"/>
  <p:tag name="PICTUREFILESIZE" val="820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hat{y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114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y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"/>
  <p:tag name="PICTUREFILESIZE" val="93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316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= \sum_i\left(y_i - \sum_k w_k f_k(x_i)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46"/>
  <p:tag name="PICTUREFILESIZE" val="3135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mbox{total error} = \sum_i\left(y_i - \hat{y_i}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51"/>
  <p:tag name="PICTUREFILESIZE" val="2145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 \mbox{error}(w) = \frac{1}{2}\left(y - \sum_k w_k f_k(x)  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13"/>
  <p:tag name="PICTUREFILESIZE" val="3754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frac{\partial \mbox{~error}(w)}{\partial w_m} = - \left(y - \sum_k  w_k f_k(x)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87"/>
  <p:tag name="PICTUREFILESIZE" val="4695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w_m \leftarrow w_m + \alpha \left(y - \sum_k w_k f_k(x)  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72"/>
  <p:tag name="PICTUREFILESIZE" val="3980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Q(s,a) + \alpha \left[ \mbox{difference} 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342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m \leftarrow w_m + \alpha \left[ \textcolor{OliveGreen}{r + \gamma \max_a Q(s',a')} - \textcolor{BrickRed}{Q(s,a)} \right] f_m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3"/>
  <p:tag name="PICTUREFILESIZE" val="4531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mbox{\rm difference} = \left[ r + \gamma \max_{a'} Q(s',a') \right] - Q(s,a)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385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V}(s) = w_1 f_1(s) + w_2 f_2(s) + \ldots + w_n f_n(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13"/>
  <p:tag name="PICTUREFILESIZE" val="1852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Q(s,a) + \alpha \left[ \mbox{difference} 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34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i \leftarrow w_i + \alpha \left[ \mbox{difference} \right] f_i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159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5419</TotalTime>
  <Words>1804</Words>
  <Application>Microsoft Macintosh PowerPoint</Application>
  <PresentationFormat>On-screen Show (4:3)</PresentationFormat>
  <Paragraphs>454</Paragraphs>
  <Slides>51</Slides>
  <Notes>13</Notes>
  <HiddenSlides>11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Calibri</vt:lpstr>
      <vt:lpstr>Cambria Math</vt:lpstr>
      <vt:lpstr>Helvetica</vt:lpstr>
      <vt:lpstr>Mangal</vt:lpstr>
      <vt:lpstr>ＭＳ Ｐゴシック</vt:lpstr>
      <vt:lpstr>Symbol</vt:lpstr>
      <vt:lpstr>Wingdings</vt:lpstr>
      <vt:lpstr>ヒラギノ角ゴ ProN W3</vt:lpstr>
      <vt:lpstr>Arial</vt:lpstr>
      <vt:lpstr>Office Theme</vt:lpstr>
      <vt:lpstr>Equation</vt:lpstr>
      <vt:lpstr>Approximate Q-Learning</vt:lpstr>
      <vt:lpstr>Q Learning</vt:lpstr>
      <vt:lpstr>Q Learning</vt:lpstr>
      <vt:lpstr>Generalizing Across States</vt:lpstr>
      <vt:lpstr>Example: Pacman</vt:lpstr>
      <vt:lpstr>Example: Pacman</vt:lpstr>
      <vt:lpstr>Q-learning, no features,  50 learning trials</vt:lpstr>
      <vt:lpstr>Q-learning, no features,  1000 learning trials:</vt:lpstr>
      <vt:lpstr>Feature-Based Representations</vt:lpstr>
      <vt:lpstr>How to use features?</vt:lpstr>
      <vt:lpstr>Linear Combination </vt:lpstr>
      <vt:lpstr>Approximate Q-Learning</vt:lpstr>
      <vt:lpstr>Example: Pacman Features</vt:lpstr>
      <vt:lpstr>Example: Q-Pacman</vt:lpstr>
      <vt:lpstr>Video of Demo Approximate Q-Learning -- Pacman</vt:lpstr>
      <vt:lpstr>Sidebar: Q-Learning and Least Squares</vt:lpstr>
      <vt:lpstr>Linear Approximation: Regression</vt:lpstr>
      <vt:lpstr>Optimization: Least Squares</vt:lpstr>
      <vt:lpstr>Minimizing Error</vt:lpstr>
      <vt:lpstr>Overfitting: Why Limiting Capacity Can Help</vt:lpstr>
      <vt:lpstr>Simple Problem</vt:lpstr>
      <vt:lpstr>Just one feature. See a pattern?</vt:lpstr>
      <vt:lpstr>See a pattern?</vt:lpstr>
      <vt:lpstr>What if we add more features?</vt:lpstr>
      <vt:lpstr>There’s fitting, and there’s</vt:lpstr>
      <vt:lpstr>There’s fitting, and there’s</vt:lpstr>
      <vt:lpstr>Overfitting</vt:lpstr>
      <vt:lpstr>Approximating Q Function </vt:lpstr>
      <vt:lpstr>Deepmind Atari</vt:lpstr>
      <vt:lpstr>DQN Results on Atari</vt:lpstr>
      <vt:lpstr>Approximating the Q Function </vt:lpstr>
      <vt:lpstr>Deep Representations</vt:lpstr>
      <vt:lpstr>Multi Layer Perceptron</vt:lpstr>
      <vt:lpstr>Training via Stochastic Gradient Descent</vt:lpstr>
      <vt:lpstr>Aka ... Backpropagation</vt:lpstr>
      <vt:lpstr>Weight Sharing </vt:lpstr>
      <vt:lpstr>Recap: Approx Q-Learning</vt:lpstr>
      <vt:lpstr>Deep Q-Networks (DQN) Experience Replay</vt:lpstr>
      <vt:lpstr>DQN in Atari</vt:lpstr>
      <vt:lpstr>Deep Mind Resources</vt:lpstr>
      <vt:lpstr>Playing Atari with Deep RL</vt:lpstr>
      <vt:lpstr>What did you learn?</vt:lpstr>
      <vt:lpstr>Why use Experience Replay?</vt:lpstr>
      <vt:lpstr>Other Experiments?</vt:lpstr>
      <vt:lpstr>Normal Programming now resuming…</vt:lpstr>
      <vt:lpstr>Policy Search</vt:lpstr>
      <vt:lpstr>Policy Search</vt:lpstr>
      <vt:lpstr>Policy Search</vt:lpstr>
      <vt:lpstr>That’s all for Reinforcement Learning!</vt:lpstr>
      <vt:lpstr>That’s all for Reinforcement Learning!</vt:lpstr>
      <vt:lpstr>Conclusion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Approximate Q-Learning</dc:title>
  <dc:creator>Dan Weld</dc:creator>
  <cp:lastModifiedBy>Dan Weld</cp:lastModifiedBy>
  <cp:revision>16</cp:revision>
  <dcterms:created xsi:type="dcterms:W3CDTF">2016-11-04T14:07:04Z</dcterms:created>
  <dcterms:modified xsi:type="dcterms:W3CDTF">2016-11-09T19:28:51Z</dcterms:modified>
</cp:coreProperties>
</file>