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eg" ContentType="video/unknown"/>
  <Default Extension="bin" ContentType="application/vnd.openxmlformats-officedocument.oleObject"/>
  <Default Extension="mp4" ContentType="video/mp4"/>
  <Default Extension="vml" ContentType="application/vnd.openxmlformats-officedocument.vmlDrawing"/>
  <Default Extension="png" ContentType="image/png"/>
  <Default Extension="wmf" ContentType="image/x-wmf"/>
  <Default Extension="rels" ContentType="application/vnd.openxmlformats-package.relationships+xml"/>
  <Default Extension="mov" ContentType="video/quicktim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notesMasterIdLst>
    <p:notesMasterId r:id="rId87"/>
  </p:notesMasterIdLst>
  <p:handoutMasterIdLst>
    <p:handoutMasterId r:id="rId88"/>
  </p:handoutMasterIdLst>
  <p:sldIdLst>
    <p:sldId id="794" r:id="rId2"/>
    <p:sldId id="1006" r:id="rId3"/>
    <p:sldId id="913" r:id="rId4"/>
    <p:sldId id="915" r:id="rId5"/>
    <p:sldId id="961" r:id="rId6"/>
    <p:sldId id="925" r:id="rId7"/>
    <p:sldId id="926" r:id="rId8"/>
    <p:sldId id="930" r:id="rId9"/>
    <p:sldId id="932" r:id="rId10"/>
    <p:sldId id="933" r:id="rId11"/>
    <p:sldId id="936" r:id="rId12"/>
    <p:sldId id="981" r:id="rId13"/>
    <p:sldId id="893" r:id="rId14"/>
    <p:sldId id="937" r:id="rId15"/>
    <p:sldId id="938" r:id="rId16"/>
    <p:sldId id="940" r:id="rId17"/>
    <p:sldId id="914" r:id="rId18"/>
    <p:sldId id="924" r:id="rId19"/>
    <p:sldId id="943" r:id="rId20"/>
    <p:sldId id="944" r:id="rId21"/>
    <p:sldId id="945" r:id="rId22"/>
    <p:sldId id="962" r:id="rId23"/>
    <p:sldId id="895" r:id="rId24"/>
    <p:sldId id="897" r:id="rId25"/>
    <p:sldId id="946" r:id="rId26"/>
    <p:sldId id="982" r:id="rId27"/>
    <p:sldId id="912" r:id="rId28"/>
    <p:sldId id="898" r:id="rId29"/>
    <p:sldId id="968" r:id="rId30"/>
    <p:sldId id="964" r:id="rId31"/>
    <p:sldId id="969" r:id="rId32"/>
    <p:sldId id="966" r:id="rId33"/>
    <p:sldId id="965" r:id="rId34"/>
    <p:sldId id="978" r:id="rId35"/>
    <p:sldId id="901" r:id="rId36"/>
    <p:sldId id="979" r:id="rId37"/>
    <p:sldId id="967" r:id="rId38"/>
    <p:sldId id="983" r:id="rId39"/>
    <p:sldId id="973" r:id="rId40"/>
    <p:sldId id="974" r:id="rId41"/>
    <p:sldId id="902" r:id="rId42"/>
    <p:sldId id="903" r:id="rId43"/>
    <p:sldId id="904" r:id="rId44"/>
    <p:sldId id="905" r:id="rId45"/>
    <p:sldId id="1004" r:id="rId46"/>
    <p:sldId id="1023" r:id="rId47"/>
    <p:sldId id="911" r:id="rId48"/>
    <p:sldId id="1005" r:id="rId49"/>
    <p:sldId id="977" r:id="rId50"/>
    <p:sldId id="984" r:id="rId51"/>
    <p:sldId id="985" r:id="rId52"/>
    <p:sldId id="986" r:id="rId53"/>
    <p:sldId id="987" r:id="rId54"/>
    <p:sldId id="988" r:id="rId55"/>
    <p:sldId id="989" r:id="rId56"/>
    <p:sldId id="909" r:id="rId57"/>
    <p:sldId id="990" r:id="rId58"/>
    <p:sldId id="991" r:id="rId59"/>
    <p:sldId id="992" r:id="rId60"/>
    <p:sldId id="993" r:id="rId61"/>
    <p:sldId id="1009" r:id="rId62"/>
    <p:sldId id="1010" r:id="rId63"/>
    <p:sldId id="1011" r:id="rId64"/>
    <p:sldId id="1012" r:id="rId65"/>
    <p:sldId id="1013" r:id="rId66"/>
    <p:sldId id="1014" r:id="rId67"/>
    <p:sldId id="1015" r:id="rId68"/>
    <p:sldId id="1016" r:id="rId69"/>
    <p:sldId id="1017" r:id="rId70"/>
    <p:sldId id="1018" r:id="rId71"/>
    <p:sldId id="1019" r:id="rId72"/>
    <p:sldId id="1020" r:id="rId73"/>
    <p:sldId id="1021" r:id="rId74"/>
    <p:sldId id="1022" r:id="rId75"/>
    <p:sldId id="908" r:id="rId76"/>
    <p:sldId id="910" r:id="rId77"/>
    <p:sldId id="994" r:id="rId78"/>
    <p:sldId id="1008" r:id="rId79"/>
    <p:sldId id="995" r:id="rId80"/>
    <p:sldId id="996" r:id="rId81"/>
    <p:sldId id="997" r:id="rId82"/>
    <p:sldId id="998" r:id="rId83"/>
    <p:sldId id="999" r:id="rId84"/>
    <p:sldId id="1000" r:id="rId85"/>
    <p:sldId id="1001" r:id="rId86"/>
  </p:sldIdLst>
  <p:sldSz cx="12192000" cy="6858000"/>
  <p:notesSz cx="7099300" cy="10234613"/>
  <p:custDataLst>
    <p:tags r:id="rId8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0000"/>
    <a:srgbClr val="3333FF"/>
    <a:srgbClr val="CCECFF"/>
    <a:srgbClr val="FFFF00"/>
    <a:srgbClr val="FF3300"/>
    <a:srgbClr val="CC00CC"/>
    <a:srgbClr val="FFCC00"/>
    <a:srgbClr val="FF9999"/>
    <a:srgbClr val="FF7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5" autoAdjust="0"/>
    <p:restoredTop sz="94675" autoAdjust="0"/>
  </p:normalViewPr>
  <p:slideViewPr>
    <p:cSldViewPr>
      <p:cViewPr>
        <p:scale>
          <a:sx n="125" d="100"/>
          <a:sy n="125" d="100"/>
        </p:scale>
        <p:origin x="400" y="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8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Relationship Id="rId2" Type="http://schemas.openxmlformats.org/officeDocument/2006/relationships/image" Target="../media/image47.wmf"/><Relationship Id="rId3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7BAD947-BB31-456D-A2F8-2D0CBCE72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371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1781"/>
            <a:ext cx="5678824" cy="460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07A86CA3-876B-4777-9BC7-218EB90757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213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://ai.stanford.edu/~kolter/icra10/mmlqr.mp4" TargetMode="Externa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 and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56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54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6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2817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32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7119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126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87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66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66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credit: Wikipedia.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8915F-23A4-4096-929C-2606C2619E8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4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? Show snake robot: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544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taken from {</a:t>
            </a:r>
            <a:r>
              <a:rPr lang="en-US" dirty="0" err="1" smtClean="0"/>
              <a:t>Chapelle</a:t>
            </a:r>
            <a:r>
              <a:rPr lang="en-US" smtClean="0"/>
              <a:t> &amp; Li 2011).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88915F-23A4-4096-929C-2606C2619E8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707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</a:t>
            </a:r>
            <a:r>
              <a:rPr lang="en-US" sz="1300" dirty="0">
                <a:solidFill>
                  <a:srgbClr val="FF0000"/>
                </a:solidFill>
              </a:rPr>
              <a:t>MCTS Based on Simple Regret. AAAI-12</a:t>
            </a:r>
          </a:p>
          <a:p>
            <a:r>
              <a:rPr lang="en-US" sz="1300" dirty="0">
                <a:solidFill>
                  <a:srgbClr val="FF0000"/>
                </a:solidFill>
              </a:rPr>
              <a:t>Exploration factor set to c=2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6E793C-2E72-4A72-889E-A0F16F5E91E9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8350"/>
            <a:ext cx="5118100" cy="3838575"/>
          </a:xfrm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27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9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Zico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Kolter</a:t>
            </a:r>
            <a:r>
              <a:rPr lang="en-US" baseline="0" dirty="0" smtClean="0"/>
              <a:t> - </a:t>
            </a:r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http://ai.stanford.edu/~kolter/icra10/mmlqr.mp4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A86CA3-876B-4777-9BC7-218EB90757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23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89" tIns="46845" rIns="93689" bIns="46845"/>
          <a:lstStyle>
            <a:lvl1pPr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804763" indent="-309524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238098" indent="-247620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733337" indent="-247620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228576" indent="-247620" eaLnBrk="0" hangingPunct="0"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A854BD31-942E-A842-840A-8570344AA62B}" type="slidenum">
              <a:rPr lang="en-US" sz="1900"/>
              <a:pPr eaLnBrk="1" hangingPunct="1"/>
              <a:t>14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89458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900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04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288" y="768350"/>
            <a:ext cx="6818312" cy="3836988"/>
          </a:xfrm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MS PGothic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297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EFBD2-A148-48AD-9D47-CD4286BBDCF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EB40C-E905-43FA-A787-E5AE665DFB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B6014-538B-4104-B2A7-56E8D9CAEB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7AC01-D2CB-4540-93D1-D7C3B9A542A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C4967-531B-45F1-B9E5-EE8E1016A6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EB04B-40E3-4769-81A4-173CB0767A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E7C30-ADED-4EC1-A9AA-3F7255F7564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27E0-E593-4C6F-8C86-8B3BC09663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8602E-2215-4921-BE3E-EDA24D8B5B3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55ADB-135F-4CEB-998C-ADFAC69A3EE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9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9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067BA683-6345-485C-9433-128238328C1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hyperlink" Target="http://inst.eecs.berkeley.edu/~ee128/fa11/videos.html" TargetMode="External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pB_iFY2jId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hyperlink" Target="https://www.youtube.com/watch?v=pB_iFY2jIdI" TargetMode="External"/><Relationship Id="rId6" Type="http://schemas.openxmlformats.org/officeDocument/2006/relationships/image" Target="../media/image10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tags" Target="../tags/tag4.xml"/><Relationship Id="rId2" Type="http://schemas.openxmlformats.org/officeDocument/2006/relationships/tags" Target="../tags/tag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2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4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tags" Target="../tags/tag11.xml"/><Relationship Id="rId5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2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2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2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Lt-KLtkDlh8" TargetMode="External"/><Relationship Id="rId3" Type="http://schemas.openxmlformats.org/officeDocument/2006/relationships/hyperlink" Target="https://www.youtube.com/watch?v=Idn10JBsA3Q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tags" Target="../tags/tag20.xml"/><Relationship Id="rId2" Type="http://schemas.openxmlformats.org/officeDocument/2006/relationships/tags" Target="../tags/tag2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6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7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2.png"/><Relationship Id="rId5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0.png"/><Relationship Id="rId3" Type="http://schemas.openxmlformats.org/officeDocument/2006/relationships/image" Target="../media/image26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0.png"/><Relationship Id="rId3" Type="http://schemas.openxmlformats.org/officeDocument/2006/relationships/image" Target="../media/image28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2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peg"/><Relationship Id="rId2" Type="http://schemas.openxmlformats.org/officeDocument/2006/relationships/video" Target="../media/media2.m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81400" y="1600203"/>
            <a:ext cx="4997888" cy="420311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14400"/>
            <a:ext cx="12192000" cy="1524000"/>
          </a:xfrm>
          <a:effectLst/>
        </p:spPr>
        <p:txBody>
          <a:bodyPr/>
          <a:lstStyle/>
          <a:p>
            <a:pPr eaLnBrk="1" hangingPunct="1"/>
            <a:r>
              <a:rPr lang="en-US" sz="3600" dirty="0" smtClean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6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 Weld/ 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[Many slides taken from Dan Klein and Pieter </a:t>
            </a:r>
            <a:r>
              <a:rPr lang="en-US" sz="1400" dirty="0" err="1" smtClean="0">
                <a:latin typeface="Calibri"/>
                <a:cs typeface="Calibri"/>
              </a:rPr>
              <a:t>Abbeel</a:t>
            </a:r>
            <a:r>
              <a:rPr lang="en-US" sz="1400" dirty="0" smtClean="0">
                <a:latin typeface="Calibri"/>
                <a:cs typeface="Calibri"/>
              </a:rPr>
              <a:t> / CS188 Intro to AI at UC Berkeley – materials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</a:t>
            </a:r>
            <a:r>
              <a:rPr lang="en-US" dirty="0" err="1" smtClean="0">
                <a:ea typeface="ＭＳ Ｐゴシック" pitchFamily="34" charset="-128"/>
              </a:rPr>
              <a:t>Sidewinding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2" y="6488668"/>
            <a:ext cx="1372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6" y="1397002"/>
            <a:ext cx="6305551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SNAKE –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08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863600"/>
          </a:xfrm>
        </p:spPr>
        <p:txBody>
          <a:bodyPr/>
          <a:lstStyle/>
          <a:p>
            <a:r>
              <a:rPr lang="en-US" dirty="0" smtClean="0"/>
              <a:t>Video of Demo Crawler Bot</a:t>
            </a:r>
            <a:endParaRPr lang="en-US" dirty="0"/>
          </a:p>
        </p:txBody>
      </p:sp>
      <p:pic>
        <p:nvPicPr>
          <p:cNvPr id="4" name="Crawler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19" y="990600"/>
            <a:ext cx="8290563" cy="518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1000" y="6412468"/>
            <a:ext cx="5674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://inst.eecs.berkeley.edu/~ee128/fa11/videos.html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6412468"/>
            <a:ext cx="17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demos at: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3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228600"/>
            <a:ext cx="12020648" cy="685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3600" kern="0" smtClean="0"/>
              <a:t>“Few driving tasks are as intimidating as parallel parking….</a:t>
            </a:r>
            <a:endParaRPr lang="en-US" sz="36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3701434" y="2514600"/>
            <a:ext cx="3921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https://www.youtube.com/watch?v=</a:t>
            </a:r>
            <a:r>
              <a:rPr lang="en-US" sz="1400" dirty="0" smtClean="0">
                <a:hlinkClick r:id="rId2"/>
              </a:rPr>
              <a:t>pB_iFY2jIdI</a:t>
            </a:r>
            <a:r>
              <a:rPr lang="en-US" sz="14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5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711200"/>
          </a:xfrm>
        </p:spPr>
        <p:txBody>
          <a:bodyPr/>
          <a:lstStyle/>
          <a:p>
            <a:r>
              <a:rPr lang="en-US" dirty="0" smtClean="0"/>
              <a:t>Parallel Parking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762000"/>
            <a:ext cx="10572848" cy="685800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“Few driving tasks are as intimidating as parallel parking….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30000" y="6324600"/>
            <a:ext cx="609600" cy="476251"/>
          </a:xfrm>
        </p:spPr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1219200"/>
            <a:ext cx="3921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5"/>
              </a:rPr>
              <a:t>https://www.youtube.com/watch?v=</a:t>
            </a:r>
            <a:r>
              <a:rPr lang="en-US" sz="1400" dirty="0" smtClean="0">
                <a:hlinkClick r:id="rId5"/>
              </a:rPr>
              <a:t>pB_iFY2jIdI</a:t>
            </a:r>
            <a:r>
              <a:rPr lang="en-US" sz="1400" dirty="0" smtClean="0"/>
              <a:t> </a:t>
            </a:r>
            <a:endParaRPr lang="en-US" dirty="0"/>
          </a:p>
        </p:txBody>
      </p:sp>
      <p:pic>
        <p:nvPicPr>
          <p:cNvPr id="7" name="zico-kolter-mmlq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1600200"/>
            <a:ext cx="87376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5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-203200" y="76200"/>
            <a:ext cx="7721600" cy="685800"/>
          </a:xfrm>
        </p:spPr>
        <p:txBody>
          <a:bodyPr/>
          <a:lstStyle/>
          <a:p>
            <a:pPr indent="0" eaLnBrk="1" hangingPunct="1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Other Applications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114808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400" smtClean="0">
                <a:latin typeface="Arial" charset="0"/>
                <a:ea typeface="ヒラギノ角ゴ ProN W3" charset="0"/>
                <a:cs typeface="ヒラギノ角ゴ ProN W3" charset="0"/>
              </a:rPr>
              <a:t>Go playing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Robotic 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control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helicopter maneuvering, autonomous vehicles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Mars rover - path planning, oversubscription planning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elevator planning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Game playing - backgammon, </a:t>
            </a:r>
            <a:r>
              <a:rPr lang="en-US" sz="2400" dirty="0" err="1">
                <a:latin typeface="Arial" charset="0"/>
                <a:ea typeface="ヒラギノ角ゴ ProN W3" charset="0"/>
                <a:cs typeface="ヒラギノ角ゴ ProN W3" charset="0"/>
              </a:rPr>
              <a:t>tetris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, checkers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Neuroscience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Computational Finance, Sequential Auctions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Assisting elderly in simple tasks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Spoken dialog management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Communication Networks – switching, routing, flow control</a:t>
            </a:r>
          </a:p>
          <a:p>
            <a:pPr eaLnBrk="1" hangingPunct="1">
              <a:spcBef>
                <a:spcPct val="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War planning, evacuation planning</a:t>
            </a:r>
          </a:p>
          <a:p>
            <a:pPr eaLnBrk="1" hangingPunct="1"/>
            <a:endParaRPr lang="en-US" sz="24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7347" name="Picture 2" descr="http://heli.stanford.edu/images/photos/BenTse/thumbDSC_45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86" y="228600"/>
            <a:ext cx="454871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66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1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Reinforcement Learning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867400" y="1905002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FF0000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2"/>
            <a:ext cx="11125200" cy="4525963"/>
          </a:xfrm>
        </p:spPr>
        <p:txBody>
          <a:bodyPr/>
          <a:lstStyle/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 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&amp;</a:t>
            </a:r>
            <a:r>
              <a:rPr lang="en-US" altLang="ja-JP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 discount </a:t>
            </a:r>
            <a:r>
              <a:rPr lang="en-US" altLang="ja-JP" sz="2400" dirty="0" err="1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γ</a:t>
            </a:r>
            <a:endParaRPr lang="en-US" altLang="ja-JP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 smtClean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53400" y="3429000"/>
            <a:ext cx="1654908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lang="en-US" sz="6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06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Offline (MDPs) vs. Online (RL)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7892" y="3209048"/>
            <a:ext cx="3498840" cy="1819772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2209800"/>
            <a:ext cx="3755510" cy="281902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3400" y="5358826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Offline Solution</a:t>
            </a:r>
          </a:p>
          <a:p>
            <a:pPr algn="ctr"/>
            <a:r>
              <a:rPr lang="en-US" sz="3200" dirty="0" smtClean="0">
                <a:latin typeface="Calibri" pitchFamily="34" charset="0"/>
              </a:rPr>
              <a:t>(Planning)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6800" y="5358826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Online Learning</a:t>
            </a:r>
          </a:p>
          <a:p>
            <a:pPr algn="ctr"/>
            <a:r>
              <a:rPr lang="en-US" sz="3200" dirty="0" smtClean="0">
                <a:latin typeface="Calibri" pitchFamily="34" charset="0"/>
              </a:rPr>
              <a:t>(RL)</a:t>
            </a:r>
            <a:endParaRPr lang="en-US" sz="3200" dirty="0"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400" y="2209800"/>
            <a:ext cx="3755510" cy="281902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876800" y="5358826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</a:rPr>
              <a:t>Monte Carlo</a:t>
            </a:r>
          </a:p>
          <a:p>
            <a:pPr algn="ctr"/>
            <a:r>
              <a:rPr lang="en-US" sz="3200" dirty="0" smtClean="0">
                <a:latin typeface="Calibri" pitchFamily="34" charset="0"/>
              </a:rPr>
              <a:t>Planning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2286000"/>
            <a:ext cx="14478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 dirty="0" smtClean="0">
                <a:solidFill>
                  <a:srgbClr val="FF0000"/>
                </a:solidFill>
              </a:rPr>
              <a:t>Simulator</a:t>
            </a:r>
            <a:endParaRPr lang="en-US" sz="2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7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Key Ideas for RL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Model-based </a:t>
            </a:r>
            <a:r>
              <a:rPr lang="en-US" i="1" dirty="0" err="1" smtClean="0"/>
              <a:t>vs</a:t>
            </a:r>
            <a:r>
              <a:rPr lang="en-US" dirty="0" smtClean="0"/>
              <a:t> model-free learning</a:t>
            </a:r>
          </a:p>
          <a:p>
            <a:pPr lvl="1"/>
            <a:r>
              <a:rPr lang="en-US" dirty="0" smtClean="0"/>
              <a:t>What function is being learned?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Approximating the Value Function</a:t>
            </a:r>
          </a:p>
          <a:p>
            <a:pPr lvl="1"/>
            <a:r>
              <a:rPr lang="en-US" dirty="0" smtClean="0"/>
              <a:t>Smaller </a:t>
            </a:r>
            <a:r>
              <a:rPr lang="en-US" dirty="0" smtClean="0">
                <a:sym typeface="Wingdings"/>
              </a:rPr>
              <a:t> easier to learn &amp; better generalization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Exploration-exploitation tradeoff</a:t>
            </a:r>
          </a:p>
        </p:txBody>
      </p:sp>
    </p:spTree>
    <p:extLst>
      <p:ext uri="{BB962C8B-B14F-4D97-AF65-F5344CB8AC3E}">
        <p14:creationId xmlns:p14="http://schemas.microsoft.com/office/powerpoint/2010/main" val="23347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165600" y="6403975"/>
            <a:ext cx="3860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93B712E0-92C3-D041-BE98-DBD365DEE268}" type="slidenum">
              <a:rPr lang="en-US" sz="1400">
                <a:solidFill>
                  <a:schemeClr val="tx1"/>
                </a:solidFill>
                <a:cs typeface="Arial" charset="0"/>
              </a:rPr>
              <a:pPr eaLnBrk="1" hangingPunct="1"/>
              <a:t>18</a:t>
            </a:fld>
            <a:endParaRPr lang="en-US" sz="140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066800"/>
          </a:xfrm>
        </p:spPr>
        <p:txBody>
          <a:bodyPr/>
          <a:lstStyle/>
          <a:p>
            <a:pPr indent="0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Exploration-Exploitation tradeoff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119888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You have visited part of the state space and found a reward of 100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is this the best you can hope for???</a:t>
            </a:r>
          </a:p>
          <a:p>
            <a:pPr lvl="1">
              <a:lnSpc>
                <a:spcPct val="90000"/>
              </a:lnSpc>
            </a:pPr>
            <a:endParaRPr lang="en-US" sz="11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90000"/>
              </a:lnSpc>
            </a:pPr>
            <a:r>
              <a:rPr lang="en-US" sz="2800" b="1">
                <a:latin typeface="Arial" charset="0"/>
                <a:ea typeface="ヒラギノ角ゴ ProN W3" charset="0"/>
                <a:cs typeface="ヒラギノ角ゴ ProN W3" charset="0"/>
              </a:rPr>
              <a:t>Exploitation</a:t>
            </a: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: should I stick with what I know and find a good policy w.r.t. this knowledge?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at risk of missing out on a better reward somewhere</a:t>
            </a:r>
          </a:p>
          <a:p>
            <a:pPr lvl="1">
              <a:lnSpc>
                <a:spcPct val="90000"/>
              </a:lnSpc>
            </a:pPr>
            <a:endParaRPr lang="en-US" sz="120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>
              <a:lnSpc>
                <a:spcPct val="90000"/>
              </a:lnSpc>
            </a:pPr>
            <a:r>
              <a:rPr lang="en-US" sz="2800" b="1">
                <a:latin typeface="Arial" charset="0"/>
                <a:ea typeface="ヒラギノ角ゴ ProN W3" charset="0"/>
                <a:cs typeface="ヒラギノ角ゴ ProN W3" charset="0"/>
              </a:rPr>
              <a:t>Exploration</a:t>
            </a:r>
            <a:r>
              <a:rPr lang="en-US" sz="2800">
                <a:latin typeface="Arial" charset="0"/>
                <a:ea typeface="ヒラギノ角ゴ ProN W3" charset="0"/>
                <a:cs typeface="ヒラギノ角ゴ ProN W3" charset="0"/>
              </a:rPr>
              <a:t>: should I look for states w/ more reward?</a:t>
            </a:r>
          </a:p>
          <a:p>
            <a:pPr lvl="1">
              <a:lnSpc>
                <a:spcPct val="90000"/>
              </a:lnSpc>
            </a:pPr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at risk of wasting time &amp; getting some negative reward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4400" y="4267200"/>
            <a:ext cx="3505201" cy="233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89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Model-Based Learning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329" y="1600200"/>
            <a:ext cx="9660551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9960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Bandit slides still poorly integrated</a:t>
            </a:r>
          </a:p>
          <a:p>
            <a:r>
              <a:rPr lang="en-US" dirty="0" smtClean="0"/>
              <a:t>Exploration function slide is back to multi-state MDP in the middle of a bandit discussion</a:t>
            </a:r>
          </a:p>
          <a:p>
            <a:r>
              <a:rPr lang="en-US" dirty="0" smtClean="0"/>
              <a:t>Lots of duplication </a:t>
            </a:r>
            <a:r>
              <a:rPr lang="mr-IN" dirty="0" smtClean="0"/>
              <a:t>–</a:t>
            </a:r>
            <a:r>
              <a:rPr lang="en-US" dirty="0" smtClean="0"/>
              <a:t> cut and simplify</a:t>
            </a:r>
          </a:p>
          <a:p>
            <a:r>
              <a:rPr lang="en-US" dirty="0" smtClean="0"/>
              <a:t>Integrate </a:t>
            </a:r>
            <a:r>
              <a:rPr lang="en-US" dirty="0" err="1" smtClean="0"/>
              <a:t>thompson</a:t>
            </a:r>
            <a:r>
              <a:rPr lang="en-US" dirty="0" smtClean="0"/>
              <a:t> sampling</a:t>
            </a:r>
          </a:p>
          <a:p>
            <a:endParaRPr lang="en-US" dirty="0"/>
          </a:p>
          <a:p>
            <a:r>
              <a:rPr lang="en-US" dirty="0" smtClean="0"/>
              <a:t>Make sure q-learning is always described using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4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 smtClean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Normalize to give an estimate of</a:t>
            </a:r>
            <a:endParaRPr lang="en-US" sz="2200" b="1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Discover each </a:t>
            </a:r>
            <a:r>
              <a:rPr lang="en-US" sz="2200" b="1" dirty="0" smtClean="0"/>
              <a:t>                      </a:t>
            </a:r>
            <a:r>
              <a:rPr lang="en-US" sz="2200" dirty="0" smtClean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sz="2200" dirty="0" smtClean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9438" y="3549893"/>
            <a:ext cx="1218367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908281" y="3904717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1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8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568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Model-Based Learning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371601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Random </a:t>
            </a:r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dirty="0" smtClean="0">
                <a:latin typeface="Calibri"/>
                <a:cs typeface="Calibri"/>
                <a:sym typeface="Symbol" pitchFamily="18" charset="2"/>
              </a:rPr>
              <a:t>1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1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881925"/>
              </p:ext>
            </p:extLst>
          </p:nvPr>
        </p:nvGraphicFramePr>
        <p:xfrm>
          <a:off x="381000" y="2514602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/>
                <a:gridCol w="889000"/>
                <a:gridCol w="889000"/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8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2"/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7771"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3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3"/>
            <a:ext cx="198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3"/>
            <a:ext cx="198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2"/>
            <a:ext cx="2438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A, exit,    x, -10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3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1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/>
                <a:cs typeface="Calibri"/>
              </a:rPr>
              <a:t>Episode 4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5"/>
            <a:ext cx="2438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 smtClean="0">
                <a:latin typeface="Calibri"/>
                <a:cs typeface="Calibri"/>
              </a:rPr>
              <a:t>D, exit,    x, +10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1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 smtClean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</a:p>
          <a:p>
            <a:endParaRPr lang="en-US" sz="2000" dirty="0" smtClean="0">
              <a:latin typeface="Calibri"/>
              <a:cs typeface="Calibri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 smtClean="0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 smtClean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 smtClean="0">
                <a:latin typeface="Calibri"/>
                <a:cs typeface="Calibri"/>
              </a:rPr>
              <a:t>…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7" y="2066192"/>
            <a:ext cx="1522959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1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112174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Convergence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policy explores “enough” – doesn’t starve any state</a:t>
            </a:r>
          </a:p>
          <a:p>
            <a:r>
              <a:rPr lang="en-US" dirty="0" smtClean="0"/>
              <a:t>Then T &amp; R converge</a:t>
            </a:r>
          </a:p>
          <a:p>
            <a:endParaRPr lang="en-US" dirty="0"/>
          </a:p>
          <a:p>
            <a:r>
              <a:rPr lang="en-US" dirty="0" smtClean="0"/>
              <a:t>So, VI, PI, Lao* </a:t>
            </a:r>
            <a:r>
              <a:rPr lang="en-US" i="1" dirty="0" smtClean="0"/>
              <a:t>etc.</a:t>
            </a:r>
            <a:r>
              <a:rPr lang="en-US" dirty="0" smtClean="0"/>
              <a:t> will find optimal policy</a:t>
            </a:r>
          </a:p>
          <a:p>
            <a:pPr lvl="1"/>
            <a:r>
              <a:rPr lang="en-US" dirty="0" smtClean="0"/>
              <a:t>Using Bellman Equations</a:t>
            </a:r>
          </a:p>
          <a:p>
            <a:endParaRPr lang="en-US" dirty="0"/>
          </a:p>
          <a:p>
            <a:r>
              <a:rPr lang="en-US" dirty="0" smtClean="0"/>
              <a:t>When can agent start exploiting??</a:t>
            </a:r>
          </a:p>
          <a:p>
            <a:pPr lvl="1"/>
            <a:r>
              <a:rPr lang="en-US" dirty="0" smtClean="0"/>
              <a:t>(We’ll answer this question later)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3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9200" y="6403975"/>
            <a:ext cx="3860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450BBCEC-ABD0-064C-BCE9-04DB4FC27B9C}" type="slidenum">
              <a:rPr lang="en-US">
                <a:solidFill>
                  <a:schemeClr val="tx1"/>
                </a:solidFill>
                <a:cs typeface="Arial" charset="0"/>
              </a:rPr>
              <a:pPr eaLnBrk="1" hangingPunct="1"/>
              <a:t>23</a:t>
            </a:fld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04800"/>
            <a:ext cx="11480800" cy="685800"/>
          </a:xfrm>
        </p:spPr>
        <p:txBody>
          <a:bodyPr/>
          <a:lstStyle/>
          <a:p>
            <a:pPr indent="0"/>
            <a:r>
              <a:rPr lang="en-US" sz="4000">
                <a:latin typeface="Arial" charset="0"/>
                <a:ea typeface="ヒラギノ角ゴ ProN W3" charset="0"/>
                <a:cs typeface="ヒラギノ角ゴ ProN W3" charset="0"/>
              </a:rPr>
              <a:t>Two main reinforcement learning approaches 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12395200" cy="5257800"/>
          </a:xfrm>
        </p:spPr>
        <p:txBody>
          <a:bodyPr/>
          <a:lstStyle/>
          <a:p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Model-based approaches: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explore environment &amp; learn model, T=P(</a:t>
            </a:r>
            <a:r>
              <a:rPr lang="en-US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|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,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) and R(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s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,</a:t>
            </a:r>
            <a:r>
              <a:rPr lang="en-US" altLang="ja-JP" sz="2400" b="1">
                <a:latin typeface="Arial" charset="0"/>
                <a:ea typeface="ヒラギノ角ゴ ProN W3" charset="0"/>
                <a:cs typeface="ヒラギノ角ゴ ProN W3" charset="0"/>
              </a:rPr>
              <a:t>a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), (almost) everywhere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use model to plan policy, MDP-style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approach leads to strongest theoretical results 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often works well when state-space is manageable </a:t>
            </a:r>
          </a:p>
          <a:p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Model-free approach: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don</a:t>
            </a:r>
            <a:r>
              <a:rPr lang="ja-JP" altLang="en-US" sz="240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>
                <a:latin typeface="Arial" charset="0"/>
                <a:ea typeface="ヒラギノ角ゴ ProN W3" charset="0"/>
                <a:cs typeface="ヒラギノ角ゴ ProN W3" charset="0"/>
              </a:rPr>
              <a:t>t learn a model; learn value function or policy directly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weaker theoretical results</a:t>
            </a:r>
          </a:p>
          <a:p>
            <a:pPr lvl="1"/>
            <a:r>
              <a:rPr lang="en-US" sz="2400">
                <a:latin typeface="Arial" charset="0"/>
                <a:ea typeface="ヒラギノ角ゴ ProN W3" charset="0"/>
                <a:cs typeface="ヒラギノ角ゴ ProN W3" charset="0"/>
              </a:rPr>
              <a:t>often works better when state space is large</a:t>
            </a:r>
          </a:p>
        </p:txBody>
      </p:sp>
    </p:spTree>
    <p:extLst>
      <p:ext uri="{BB962C8B-B14F-4D97-AF65-F5344CB8AC3E}">
        <p14:creationId xmlns:p14="http://schemas.microsoft.com/office/powerpoint/2010/main" val="370165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71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379200" y="6403975"/>
            <a:ext cx="3860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fld id="{A51D1FA7-C929-B041-9EC1-62D8C72C7D49}" type="slidenum">
              <a:rPr lang="en-US">
                <a:solidFill>
                  <a:schemeClr val="tx1"/>
                </a:solidFill>
                <a:cs typeface="Arial" charset="0"/>
              </a:rPr>
              <a:pPr eaLnBrk="1" hangingPunct="1"/>
              <a:t>24</a:t>
            </a:fld>
            <a:endParaRPr lang="en-US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304800"/>
            <a:ext cx="11480800" cy="685800"/>
          </a:xfrm>
        </p:spPr>
        <p:txBody>
          <a:bodyPr/>
          <a:lstStyle/>
          <a:p>
            <a:pPr indent="0"/>
            <a:r>
              <a:rPr lang="en-US" sz="4000">
                <a:latin typeface="Arial" charset="0"/>
                <a:ea typeface="ヒラギノ角ゴ ProN W3" charset="0"/>
                <a:cs typeface="ヒラギノ角ゴ ProN W3" charset="0"/>
              </a:rPr>
              <a:t>Two main reinforcement learning approaches </a:t>
            </a:r>
          </a:p>
        </p:txBody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47800"/>
            <a:ext cx="12395200" cy="5257800"/>
          </a:xfrm>
        </p:spPr>
        <p:txBody>
          <a:bodyPr/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sym typeface="Arial" pitchFamily="34" charset="0"/>
              </a:rPr>
              <a:t>Model-based approaches: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 smtClean="0">
                <a:sym typeface="Arial" pitchFamily="34" charset="0"/>
              </a:rPr>
              <a:t>Learn 	T + R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 smtClean="0">
                <a:sym typeface="Arial" pitchFamily="34" charset="0"/>
              </a:rPr>
              <a:t>                |S|</a:t>
            </a:r>
            <a:r>
              <a:rPr lang="en-US" sz="2400" baseline="30000" dirty="0" smtClean="0">
                <a:sym typeface="Arial" pitchFamily="34" charset="0"/>
              </a:rPr>
              <a:t>2</a:t>
            </a:r>
            <a:r>
              <a:rPr lang="en-US" sz="2400" dirty="0" smtClean="0">
                <a:sym typeface="Arial" pitchFamily="34" charset="0"/>
              </a:rPr>
              <a:t>|A| + |S||A| parameters    (40,400)</a:t>
            </a:r>
          </a:p>
          <a:p>
            <a:pPr lvl="1">
              <a:buFont typeface="Wingdings" pitchFamily="2" charset="2"/>
              <a:buChar char="§"/>
              <a:defRPr/>
            </a:pPr>
            <a:endParaRPr lang="en-US" sz="2400" dirty="0" smtClean="0">
              <a:sym typeface="Arial" pitchFamily="34" charset="0"/>
            </a:endParaRPr>
          </a:p>
          <a:p>
            <a:pPr lvl="1">
              <a:buFont typeface="Wingdings" pitchFamily="2" charset="2"/>
              <a:buChar char="§"/>
              <a:defRPr/>
            </a:pPr>
            <a:endParaRPr lang="en-US" sz="2400" dirty="0" smtClean="0">
              <a:sym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 smtClean="0">
                <a:sym typeface="Arial" pitchFamily="34" charset="0"/>
              </a:rPr>
              <a:t>Model-free approach: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 smtClean="0">
                <a:sym typeface="Arial" pitchFamily="34" charset="0"/>
              </a:rPr>
              <a:t>Learn 	Q</a:t>
            </a:r>
          </a:p>
          <a:p>
            <a:pPr marL="446088" lvl="1" indent="0">
              <a:buFont typeface="Wingdings" pitchFamily="2" charset="2"/>
              <a:buNone/>
              <a:defRPr/>
            </a:pPr>
            <a:r>
              <a:rPr lang="en-US" sz="2400" dirty="0">
                <a:sym typeface="Arial" pitchFamily="34" charset="0"/>
              </a:rPr>
              <a:t>	</a:t>
            </a:r>
            <a:r>
              <a:rPr lang="en-US" sz="2400" dirty="0" smtClean="0">
                <a:sym typeface="Arial" pitchFamily="34" charset="0"/>
              </a:rPr>
              <a:t>	|S||A| parameters		(400)</a:t>
            </a:r>
          </a:p>
        </p:txBody>
      </p:sp>
      <p:sp>
        <p:nvSpPr>
          <p:cNvPr id="2" name="TextBox 1"/>
          <p:cNvSpPr txBox="1"/>
          <p:nvPr/>
        </p:nvSpPr>
        <p:spPr>
          <a:xfrm rot="19765277">
            <a:off x="7562255" y="4998948"/>
            <a:ext cx="327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Suppose 100 states, 4 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98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Model-Free Learning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448202"/>
            <a:ext cx="5480051" cy="50281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183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Nothing is Free in Life!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397001"/>
            <a:ext cx="5994400" cy="4729164"/>
          </a:xfrm>
        </p:spPr>
        <p:txBody>
          <a:bodyPr/>
          <a:lstStyle/>
          <a:p>
            <a:r>
              <a:rPr lang="en-US" dirty="0" smtClean="0"/>
              <a:t>What exactly is Free???</a:t>
            </a:r>
          </a:p>
          <a:p>
            <a:pPr lvl="1"/>
            <a:r>
              <a:rPr lang="en-US" dirty="0" smtClean="0"/>
              <a:t>No model of T</a:t>
            </a:r>
          </a:p>
          <a:p>
            <a:pPr lvl="1"/>
            <a:r>
              <a:rPr lang="en-US" dirty="0" smtClean="0"/>
              <a:t>No model of R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(Instead, just model Q)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9" name="Picture 8" descr="main_freerepor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3783542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3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6389" y="1524004"/>
            <a:ext cx="9018587" cy="4142645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52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573: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Reinforcement Learning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2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 Weld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[Most of these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90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Reminder:  </a:t>
            </a:r>
            <a:r>
              <a:rPr lang="en-US" b="1" dirty="0" smtClean="0">
                <a:solidFill>
                  <a:schemeClr val="tx1"/>
                </a:solidFill>
                <a:ea typeface="ＭＳ Ｐゴシック" pitchFamily="34" charset="-128"/>
                <a:sym typeface="Symbol" pitchFamily="18" charset="2"/>
              </a:rPr>
              <a:t>Q-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372600" y="2667000"/>
            <a:ext cx="2362200" cy="2122488"/>
            <a:chOff x="2400" y="1401"/>
            <a:chExt cx="1488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Q</a:t>
              </a:r>
              <a:r>
                <a:rPr lang="en-US" baseline="-25000" dirty="0" smtClean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</a:t>
              </a: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s,a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448" y="2505"/>
              <a:ext cx="14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)=</a:t>
              </a:r>
              <a:r>
                <a:rPr lang="en-US" altLang="ja-JP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altLang="ja-JP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a’</a:t>
              </a:r>
              <a:r>
                <a:rPr lang="en-US" altLang="ja-JP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Q</a:t>
              </a:r>
              <a:r>
                <a:rPr lang="en-US" altLang="ja-JP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(</a:t>
              </a:r>
              <a:r>
                <a:rPr lang="en-US" altLang="ja-JP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s’,a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’)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753600" y="4876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ea typeface="ＭＳ Ｐゴシック" pitchFamily="34" charset="-128"/>
              </a:rPr>
              <a:t>Forall</a:t>
            </a:r>
            <a:r>
              <a:rPr lang="en-US" sz="2800" b="1" dirty="0" smtClean="0">
                <a:ea typeface="ＭＳ Ｐゴシック" pitchFamily="34" charset="-128"/>
              </a:rPr>
              <a:t> s, a 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ea typeface="ＭＳ Ｐゴシック" pitchFamily="34" charset="-128"/>
              </a:rPr>
              <a:t>Initialize Q</a:t>
            </a:r>
            <a:r>
              <a:rPr lang="en-US" sz="2400" b="1" baseline="-25000" dirty="0" smtClean="0">
                <a:ea typeface="ＭＳ Ｐゴシック" pitchFamily="34" charset="-128"/>
              </a:rPr>
              <a:t>0</a:t>
            </a:r>
            <a:r>
              <a:rPr lang="en-US" sz="2400" b="1" dirty="0" smtClean="0">
                <a:ea typeface="ＭＳ Ｐゴシック" pitchFamily="34" charset="-128"/>
              </a:rPr>
              <a:t>(s, a) = 0    		 </a:t>
            </a:r>
            <a:r>
              <a:rPr lang="en-US" sz="2000" i="1" dirty="0" smtClean="0">
                <a:solidFill>
                  <a:schemeClr val="tx1"/>
                </a:solidFill>
                <a:ea typeface="ＭＳ Ｐゴシック" pitchFamily="34" charset="-128"/>
              </a:rPr>
              <a:t>no time steps left means an expected reward of zero</a:t>
            </a:r>
            <a:endParaRPr lang="en-US" sz="12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K = 0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Repeat				</a:t>
            </a:r>
            <a:r>
              <a:rPr lang="en-US" sz="2000" i="1" dirty="0" smtClean="0">
                <a:solidFill>
                  <a:schemeClr val="tx1"/>
                </a:solidFill>
                <a:ea typeface="ＭＳ Ｐゴシック" pitchFamily="34" charset="-128"/>
              </a:rPr>
              <a:t>do Bellman backups</a:t>
            </a:r>
            <a:endParaRPr lang="en-US" sz="28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For every (</a:t>
            </a:r>
            <a:r>
              <a:rPr lang="en-US" sz="2400" dirty="0" err="1" smtClean="0">
                <a:latin typeface="+mj-lt"/>
                <a:ea typeface="ＭＳ Ｐゴシック" pitchFamily="34" charset="-128"/>
              </a:rPr>
              <a:t>s,a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) pair: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 smtClean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 smtClean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K += 1</a:t>
            </a:r>
            <a:endParaRPr lang="en-US" sz="28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Until convergence		</a:t>
            </a:r>
            <a:r>
              <a:rPr lang="en-US" sz="2000" i="1" dirty="0" smtClean="0">
                <a:solidFill>
                  <a:schemeClr val="tx1"/>
                </a:solidFill>
                <a:ea typeface="ＭＳ Ｐゴシック" pitchFamily="34" charset="-128"/>
              </a:rPr>
              <a:t>I.e., Q values don’t change much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3000" y="3577880"/>
            <a:ext cx="8165848" cy="765520"/>
          </a:xfrm>
          <a:prstGeom prst="rect">
            <a:avLst/>
          </a:prstGeom>
          <a:noFill/>
          <a:ln/>
          <a:effectLst/>
        </p:spPr>
      </p:pic>
      <p:sp>
        <p:nvSpPr>
          <p:cNvPr id="29" name="Rounded Rectangular Callout 28"/>
          <p:cNvSpPr/>
          <p:nvPr/>
        </p:nvSpPr>
        <p:spPr>
          <a:xfrm>
            <a:off x="6172200" y="5029200"/>
            <a:ext cx="2743200" cy="990600"/>
          </a:xfrm>
          <a:prstGeom prst="wedgeRoundRectCallout">
            <a:avLst>
              <a:gd name="adj1" fmla="val 21802"/>
              <a:gd name="adj2" fmla="val -150085"/>
              <a:gd name="adj3" fmla="val 16667"/>
            </a:avLst>
          </a:prstGeom>
          <a:solidFill>
            <a:srgbClr val="66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477000" y="5334000"/>
            <a:ext cx="220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This is easy</a:t>
            </a:r>
            <a:r>
              <a:rPr lang="is-IS" sz="2400" dirty="0" smtClean="0">
                <a:solidFill>
                  <a:schemeClr val="bg1"/>
                </a:solidFill>
              </a:rPr>
              <a:t>….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71800" y="5791200"/>
            <a:ext cx="2864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 can sample this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2392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3000" y="3577880"/>
            <a:ext cx="8165848" cy="765520"/>
          </a:xfrm>
          <a:prstGeom prst="rect">
            <a:avLst/>
          </a:prstGeom>
          <a:noFill/>
          <a:ln/>
          <a:effectLst/>
        </p:spPr>
      </p:pic>
      <p:sp>
        <p:nvSpPr>
          <p:cNvPr id="30" name="Rounded Rectangular Callout 29"/>
          <p:cNvSpPr/>
          <p:nvPr/>
        </p:nvSpPr>
        <p:spPr>
          <a:xfrm>
            <a:off x="4706243" y="4800600"/>
            <a:ext cx="3429000" cy="990600"/>
          </a:xfrm>
          <a:prstGeom prst="wedgeRoundRectCallout">
            <a:avLst>
              <a:gd name="adj1" fmla="val 523"/>
              <a:gd name="adj2" fmla="val -127784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Puzzle:  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Q-Learning</a:t>
            </a:r>
          </a:p>
        </p:txBody>
      </p: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372600" y="2667000"/>
            <a:ext cx="2362200" cy="2122488"/>
            <a:chOff x="2400" y="1401"/>
            <a:chExt cx="1488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00FF"/>
                  </a:solidFill>
                  <a:latin typeface="Calibri"/>
                  <a:cs typeface="Calibri"/>
                </a:rPr>
                <a:t>Q</a:t>
              </a:r>
              <a:r>
                <a:rPr lang="en-US" baseline="-25000" dirty="0" smtClean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</a:t>
              </a: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s,a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448" y="2505"/>
              <a:ext cx="144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)=</a:t>
              </a:r>
              <a:r>
                <a:rPr lang="en-US" altLang="ja-JP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Max</a:t>
              </a:r>
              <a:r>
                <a:rPr lang="en-US" altLang="ja-JP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a’</a:t>
              </a:r>
              <a:r>
                <a:rPr lang="en-US" altLang="ja-JP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Q</a:t>
              </a:r>
              <a:r>
                <a:rPr lang="en-US" altLang="ja-JP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(</a:t>
              </a:r>
              <a:r>
                <a:rPr lang="en-US" altLang="ja-JP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s’,a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’)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753600" y="4876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ea typeface="ＭＳ Ｐゴシック" pitchFamily="34" charset="-128"/>
              </a:rPr>
              <a:t>Forall</a:t>
            </a:r>
            <a:r>
              <a:rPr lang="en-US" sz="2800" b="1" dirty="0" smtClean="0">
                <a:ea typeface="ＭＳ Ｐゴシック" pitchFamily="34" charset="-128"/>
              </a:rPr>
              <a:t> s, a 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ea typeface="ＭＳ Ｐゴシック" pitchFamily="34" charset="-128"/>
              </a:rPr>
              <a:t>Initialize Q</a:t>
            </a:r>
            <a:r>
              <a:rPr lang="en-US" sz="2400" b="1" baseline="-25000" dirty="0" smtClean="0">
                <a:ea typeface="ＭＳ Ｐゴシック" pitchFamily="34" charset="-128"/>
              </a:rPr>
              <a:t>0</a:t>
            </a:r>
            <a:r>
              <a:rPr lang="en-US" sz="2400" b="1" dirty="0" smtClean="0">
                <a:ea typeface="ＭＳ Ｐゴシック" pitchFamily="34" charset="-128"/>
              </a:rPr>
              <a:t>(s, a) = 0    		 </a:t>
            </a:r>
            <a:r>
              <a:rPr lang="en-US" sz="2000" i="1" dirty="0" smtClean="0">
                <a:solidFill>
                  <a:schemeClr val="tx1"/>
                </a:solidFill>
                <a:ea typeface="ＭＳ Ｐゴシック" pitchFamily="34" charset="-128"/>
              </a:rPr>
              <a:t>no time steps left means an expected reward of zero</a:t>
            </a:r>
            <a:endParaRPr lang="en-US" sz="12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K = 0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Repeat				</a:t>
            </a:r>
            <a:r>
              <a:rPr lang="en-US" sz="2000" i="1" dirty="0" smtClean="0">
                <a:solidFill>
                  <a:schemeClr val="tx1"/>
                </a:solidFill>
                <a:ea typeface="ＭＳ Ｐゴシック" pitchFamily="34" charset="-128"/>
              </a:rPr>
              <a:t>do Bellman backups</a:t>
            </a:r>
            <a:endParaRPr lang="en-US" sz="28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For every (</a:t>
            </a:r>
            <a:r>
              <a:rPr lang="en-US" sz="2400" dirty="0" err="1" smtClean="0">
                <a:latin typeface="+mj-lt"/>
                <a:ea typeface="ＭＳ Ｐゴシック" pitchFamily="34" charset="-128"/>
              </a:rPr>
              <a:t>s,a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) pair:</a:t>
            </a: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 smtClean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endParaRPr lang="en-US" sz="2400" dirty="0" smtClean="0">
              <a:latin typeface="+mj-lt"/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K += 1</a:t>
            </a:r>
            <a:endParaRPr lang="en-US" sz="28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Until convergence		</a:t>
            </a:r>
            <a:r>
              <a:rPr lang="en-US" sz="2000" i="1" dirty="0" smtClean="0">
                <a:solidFill>
                  <a:schemeClr val="tx1"/>
                </a:solidFill>
                <a:ea typeface="ＭＳ Ｐゴシック" pitchFamily="34" charset="-128"/>
              </a:rPr>
              <a:t>I.e., Q values don’t change much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3581400" y="4800600"/>
            <a:ext cx="8305800" cy="1600200"/>
          </a:xfrm>
          <a:prstGeom prst="wedgeRoundRectCallout">
            <a:avLst>
              <a:gd name="adj1" fmla="val -46256"/>
              <a:gd name="adj2" fmla="val -87082"/>
              <a:gd name="adj3" fmla="val 166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33800" y="5181600"/>
            <a:ext cx="5766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Q: How can we compute without R, T ?!?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33800" y="5650468"/>
            <a:ext cx="665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A: Compute averages using sampled outcomes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61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260" y="1596699"/>
            <a:ext cx="7882341" cy="44227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40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7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</a:t>
            </a:r>
            <a:r>
              <a:rPr lang="en-US" sz="2400" dirty="0" smtClean="0">
                <a:latin typeface="Calibri" pitchFamily="34" charset="0"/>
              </a:rPr>
              <a:t>CSE students</a:t>
            </a:r>
            <a:endParaRPr lang="en-US" sz="2400" dirty="0">
              <a:latin typeface="Calibri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rgbClr val="B5E3C8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7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6" name="Rectangular Callout 25"/>
          <p:cNvSpPr/>
          <p:nvPr/>
        </p:nvSpPr>
        <p:spPr>
          <a:xfrm>
            <a:off x="152400" y="4495800"/>
            <a:ext cx="1981200" cy="1752600"/>
          </a:xfrm>
          <a:prstGeom prst="wedgeRectCallout">
            <a:avLst>
              <a:gd name="adj1" fmla="val 68494"/>
              <a:gd name="adj2" fmla="val -29621"/>
            </a:avLst>
          </a:prstGeom>
          <a:solidFill>
            <a:srgbClr val="B5E3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Why does this work?  Because eventually you learn the right model.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7" name="Rectangular Callout 26"/>
          <p:cNvSpPr/>
          <p:nvPr/>
        </p:nvSpPr>
        <p:spPr>
          <a:xfrm>
            <a:off x="8610600" y="2514600"/>
            <a:ext cx="3352800" cy="762000"/>
          </a:xfrm>
          <a:prstGeom prst="wedgeRectCallout">
            <a:avLst>
              <a:gd name="adj1" fmla="val -29307"/>
              <a:gd name="adj2" fmla="val 139281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Note: never know   </a:t>
            </a: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P(age=22)</a:t>
            </a:r>
            <a:endParaRPr lang="en-US" sz="2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46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12294" grpId="0"/>
      <p:bldP spid="25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Anytime</a:t>
            </a:r>
            <a:r>
              <a:rPr lang="en-US" dirty="0" smtClean="0"/>
              <a:t> Model-Free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7"/>
            <a:ext cx="678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</a:t>
            </a:r>
            <a:r>
              <a:rPr lang="en-US" sz="2400" dirty="0" smtClean="0">
                <a:latin typeface="Calibri" pitchFamily="34" charset="0"/>
              </a:rPr>
              <a:t>CSE students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CCE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7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6800" y="4495800"/>
            <a:ext cx="3429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Let A=0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Loop for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= 1 to ∞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 </a:t>
            </a:r>
            <a:r>
              <a:rPr lang="en-US" dirty="0" smtClean="0">
                <a:solidFill>
                  <a:srgbClr val="FF0000"/>
                </a:solidFill>
              </a:rPr>
              <a:t>ask “what is your age?”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A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 (i-1)/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* A + (1/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i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 * 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  <a:sym typeface="Wingdings"/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6800" y="1981200"/>
            <a:ext cx="3429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Let A=0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Loop for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= 1 to ∞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err="1" smtClean="0">
                <a:solidFill>
                  <a:srgbClr val="FF0000"/>
                </a:solidFill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 </a:t>
            </a:r>
            <a:r>
              <a:rPr lang="en-US" dirty="0" smtClean="0">
                <a:solidFill>
                  <a:srgbClr val="FF0000"/>
                </a:solidFill>
              </a:rPr>
              <a:t>ask “what is your age?”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A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 (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1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-</a:t>
            </a:r>
            <a:r>
              <a:rPr lang="en-US" dirty="0" smtClean="0">
                <a:solidFill>
                  <a:srgbClr val="7030A0"/>
                </a:solidFill>
                <a:sym typeface="Wingdings"/>
              </a:rPr>
              <a:t>α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)*A  + </a:t>
            </a:r>
            <a:r>
              <a:rPr lang="en-US" dirty="0" smtClean="0">
                <a:solidFill>
                  <a:srgbClr val="7030A0"/>
                </a:solidFill>
                <a:sym typeface="Wingdings"/>
              </a:rPr>
              <a:t>α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*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  <a:sym typeface="Wingdings"/>
              </a:rPr>
              <a:t>i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095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 smtClean="0"/>
              <a:t>Exponential moving average </a:t>
            </a:r>
          </a:p>
          <a:p>
            <a:pPr lvl="1"/>
            <a:r>
              <a:rPr lang="en-US" sz="2400" dirty="0" smtClean="0"/>
              <a:t>The running interpolation update:</a:t>
            </a:r>
          </a:p>
          <a:p>
            <a:pPr lvl="4"/>
            <a:endParaRPr lang="en-US" sz="1600" dirty="0" smtClean="0"/>
          </a:p>
          <a:p>
            <a:pPr lvl="1"/>
            <a:r>
              <a:rPr lang="en-US" sz="2400" dirty="0" smtClean="0"/>
              <a:t>Makes recent samples more important:</a:t>
            </a:r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2"/>
            <a:endParaRPr lang="en-US" sz="2000" dirty="0" smtClean="0"/>
          </a:p>
          <a:p>
            <a:pPr lvl="1"/>
            <a:r>
              <a:rPr lang="en-US" sz="2400" dirty="0" smtClean="0"/>
              <a:t>Forgets about the past (distant past values were wrong anyway)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Decreasing learning rate (alpha) can give converging averages</a:t>
            </a:r>
          </a:p>
          <a:p>
            <a:pPr lvl="1"/>
            <a:r>
              <a:rPr lang="en-US" sz="2400" dirty="0" smtClean="0"/>
              <a:t>E.g., 𝛼 = 1/</a:t>
            </a:r>
            <a:r>
              <a:rPr lang="en-US" sz="2400" dirty="0" err="1" smtClean="0"/>
              <a:t>i</a:t>
            </a:r>
            <a:endParaRPr lang="en-US" sz="2400" dirty="0" smtClean="0"/>
          </a:p>
          <a:p>
            <a:endParaRPr lang="en-US" sz="2800" dirty="0" smtClean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95525" y="3352800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1" y="1905002"/>
            <a:ext cx="4171951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19648481">
            <a:off x="6385224" y="2528502"/>
            <a:ext cx="6342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Don’t show this - unnecessary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83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Sampling Q-Values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448800" cy="2819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/>
                <a:cs typeface="Calibri"/>
              </a:rPr>
              <a:t>Big idea: learn from every experience!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Follow exploration policy a 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 </a:t>
            </a:r>
            <a:r>
              <a:rPr lang="en-US" sz="2400" dirty="0" smtClean="0">
                <a:latin typeface="Calibri"/>
                <a:cs typeface="Calibri"/>
              </a:rPr>
              <a:t>π(s)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Update 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 each time we experience a transition (s, a, s’, r)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spcBef>
                <a:spcPts val="0"/>
              </a:spcBef>
              <a:buFont typeface="Wingdings" pitchFamily="2" charset="2"/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Calibri"/>
                <a:cs typeface="Calibri"/>
              </a:rPr>
              <a:t>Update towards running average:</a:t>
            </a: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endParaRPr lang="en-US" sz="2400" dirty="0" smtClean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66030" y="1371602"/>
            <a:ext cx="2092571" cy="2366665"/>
            <a:chOff x="9761537" y="1447800"/>
            <a:chExt cx="177511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1315395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), r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524000" y="4343400"/>
            <a:ext cx="8418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Get a sample </a:t>
            </a:r>
            <a:r>
              <a:rPr lang="en-US" sz="2400" dirty="0">
                <a:latin typeface="Calibri"/>
                <a:cs typeface="Calibri"/>
              </a:rPr>
              <a:t>of </a:t>
            </a:r>
            <a:r>
              <a:rPr lang="en-US" sz="2400" dirty="0" smtClean="0">
                <a:latin typeface="Calibri"/>
                <a:cs typeface="Calibri"/>
              </a:rPr>
              <a:t>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):	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cs typeface="Calibri"/>
              </a:rPr>
              <a:t>sample</a:t>
            </a:r>
            <a:r>
              <a:rPr lang="en-US" sz="2400" i="1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= R(</a:t>
            </a:r>
            <a:r>
              <a:rPr lang="en-US" sz="2400" dirty="0" err="1" smtClean="0">
                <a:latin typeface="Calibri"/>
                <a:cs typeface="Calibri"/>
              </a:rPr>
              <a:t>s,a,s</a:t>
            </a:r>
            <a:r>
              <a:rPr lang="en-US" sz="2400" dirty="0" smtClean="0">
                <a:latin typeface="Calibri"/>
                <a:cs typeface="Calibri"/>
              </a:rPr>
              <a:t>’) + </a:t>
            </a:r>
            <a:r>
              <a:rPr lang="en-US" sz="2400" dirty="0" err="1" smtClean="0">
                <a:latin typeface="Calibri"/>
                <a:cs typeface="Calibri"/>
              </a:rPr>
              <a:t>γ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Max</a:t>
            </a:r>
            <a:r>
              <a:rPr lang="en-US" sz="2400" baseline="-25000" dirty="0" err="1" smtClean="0">
                <a:latin typeface="Calibri"/>
                <a:cs typeface="Calibri"/>
              </a:rPr>
              <a:t>a</a:t>
            </a:r>
            <a:r>
              <a:rPr lang="en-US" sz="2400" baseline="-25000" dirty="0" smtClean="0">
                <a:latin typeface="Calibri"/>
                <a:cs typeface="Calibri"/>
              </a:rPr>
              <a:t>’</a:t>
            </a:r>
            <a:r>
              <a:rPr lang="en-US" sz="2400" dirty="0" smtClean="0">
                <a:latin typeface="Calibri"/>
                <a:cs typeface="Calibri"/>
              </a:rPr>
              <a:t> Q(s’, a’)  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2161357" y="5105400"/>
            <a:ext cx="2334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</a:t>
            </a:r>
            <a:r>
              <a:rPr lang="en-US" sz="2400" dirty="0" smtClean="0">
                <a:latin typeface="Calibri"/>
                <a:cs typeface="Calibri"/>
              </a:rPr>
              <a:t>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2506396" y="5791200"/>
            <a:ext cx="1913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5181600" y="5105400"/>
            <a:ext cx="4343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 (1-</a:t>
            </a:r>
            <a:r>
              <a:rPr lang="en-US" sz="2400" b="1" dirty="0">
                <a:latin typeface="Calibri"/>
                <a:cs typeface="Calibri"/>
                <a:sym typeface="Wingdings"/>
              </a:rPr>
              <a:t>𝛼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)Q(</a:t>
            </a:r>
            <a:r>
              <a:rPr lang="en-US" sz="2400" dirty="0" err="1" smtClean="0">
                <a:latin typeface="Calibri"/>
                <a:cs typeface="Calibri"/>
                <a:sym typeface="Wingdings"/>
              </a:rPr>
              <a:t>s,a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 + (</a:t>
            </a:r>
            <a:r>
              <a:rPr lang="en-US" sz="2400" b="1" dirty="0" smtClean="0">
                <a:latin typeface="Calibri"/>
                <a:cs typeface="Calibri"/>
                <a:sym typeface="Wingdings"/>
              </a:rPr>
              <a:t>𝛼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sample</a:t>
            </a:r>
            <a:endParaRPr lang="en-US" sz="24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5181600" y="5715000"/>
            <a:ext cx="4752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 Q(</a:t>
            </a:r>
            <a:r>
              <a:rPr lang="en-US" sz="2400" dirty="0" err="1" smtClean="0">
                <a:latin typeface="Calibri"/>
                <a:cs typeface="Calibri"/>
                <a:sym typeface="Wingdings"/>
              </a:rPr>
              <a:t>s,a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 + </a:t>
            </a:r>
            <a:r>
              <a:rPr lang="en-US" sz="2400" b="1" dirty="0" smtClean="0">
                <a:latin typeface="Calibri"/>
                <a:cs typeface="Calibri"/>
                <a:sym typeface="Wingdings"/>
              </a:rPr>
              <a:t>𝛼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(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sample 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– Q(</a:t>
            </a:r>
            <a:r>
              <a:rPr lang="en-US" sz="2400" dirty="0" err="1" smtClean="0">
                <a:latin typeface="Calibri"/>
                <a:cs typeface="Calibri"/>
                <a:sym typeface="Wingdings"/>
              </a:rPr>
              <a:t>s,a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))</a:t>
            </a:r>
            <a:endParaRPr lang="en-US" sz="2400" i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54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15381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Sampling Q-Values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219200"/>
            <a:ext cx="9448800" cy="2819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>
                <a:latin typeface="Calibri"/>
                <a:cs typeface="Calibri"/>
              </a:rPr>
              <a:t>Big idea: learn from every experience!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Follow exploration policy a 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 </a:t>
            </a:r>
            <a:r>
              <a:rPr lang="en-US" sz="2400" dirty="0" smtClean="0">
                <a:latin typeface="Calibri"/>
                <a:cs typeface="Calibri"/>
              </a:rPr>
              <a:t>π(s)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Update 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 each time we experience a transition (s, a, s’, r)</a:t>
            </a:r>
          </a:p>
          <a:p>
            <a:pPr lvl="1">
              <a:spcBef>
                <a:spcPts val="0"/>
              </a:spcBef>
            </a:pPr>
            <a:r>
              <a:rPr lang="en-US" sz="2400" dirty="0" smtClean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spcBef>
                <a:spcPts val="0"/>
              </a:spcBef>
              <a:buFont typeface="Wingdings" pitchFamily="2" charset="2"/>
              <a:buNone/>
            </a:pPr>
            <a:endParaRPr lang="en-US" sz="2400" dirty="0" smtClean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latin typeface="Calibri"/>
                <a:cs typeface="Calibri"/>
              </a:rPr>
              <a:t>Update towards running average:</a:t>
            </a: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spcBef>
                <a:spcPts val="0"/>
              </a:spcBef>
            </a:pPr>
            <a:endParaRPr lang="en-US" sz="2000" dirty="0" smtClean="0">
              <a:latin typeface="Calibri"/>
              <a:cs typeface="Calibri"/>
            </a:endParaRPr>
          </a:p>
          <a:p>
            <a:pPr>
              <a:spcBef>
                <a:spcPts val="0"/>
              </a:spcBef>
            </a:pPr>
            <a:endParaRPr lang="en-US" sz="2400" dirty="0" smtClean="0">
              <a:latin typeface="Calibri"/>
              <a:cs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566030" y="1371602"/>
            <a:ext cx="2092571" cy="2366665"/>
            <a:chOff x="9761537" y="1447800"/>
            <a:chExt cx="177511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1315395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(s</a:t>
              </a:r>
              <a:r>
                <a:rPr lang="en-US" sz="2400" dirty="0" smtClean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), r</a:t>
              </a:r>
              <a:endParaRPr lang="en-US" sz="2400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endParaRP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524000" y="4343400"/>
            <a:ext cx="84186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Get a sample </a:t>
            </a:r>
            <a:r>
              <a:rPr lang="en-US" sz="2400" dirty="0">
                <a:latin typeface="Calibri"/>
                <a:cs typeface="Calibri"/>
              </a:rPr>
              <a:t>of </a:t>
            </a:r>
            <a:r>
              <a:rPr lang="en-US" sz="2400" dirty="0" smtClean="0">
                <a:latin typeface="Calibri"/>
                <a:cs typeface="Calibri"/>
              </a:rPr>
              <a:t>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):	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cs typeface="Calibri"/>
              </a:rPr>
              <a:t>sample</a:t>
            </a:r>
            <a:r>
              <a:rPr lang="en-US" sz="2400" i="1" dirty="0" smtClean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</a:rPr>
              <a:t>= R(</a:t>
            </a:r>
            <a:r>
              <a:rPr lang="en-US" sz="2400" dirty="0" err="1" smtClean="0">
                <a:latin typeface="Calibri"/>
                <a:cs typeface="Calibri"/>
              </a:rPr>
              <a:t>s,a,s</a:t>
            </a:r>
            <a:r>
              <a:rPr lang="en-US" sz="2400" dirty="0" smtClean="0">
                <a:latin typeface="Calibri"/>
                <a:cs typeface="Calibri"/>
              </a:rPr>
              <a:t>’) + </a:t>
            </a:r>
            <a:r>
              <a:rPr lang="en-US" sz="2400" dirty="0" err="1" smtClean="0">
                <a:latin typeface="Calibri"/>
                <a:cs typeface="Calibri"/>
              </a:rPr>
              <a:t>γ</a:t>
            </a:r>
            <a:r>
              <a:rPr lang="en-US" sz="2400" dirty="0" smtClean="0">
                <a:latin typeface="Calibri"/>
                <a:cs typeface="Calibri"/>
              </a:rPr>
              <a:t> </a:t>
            </a:r>
            <a:r>
              <a:rPr lang="en-US" sz="2400" dirty="0" err="1" smtClean="0">
                <a:latin typeface="Calibri"/>
                <a:cs typeface="Calibri"/>
              </a:rPr>
              <a:t>Max</a:t>
            </a:r>
            <a:r>
              <a:rPr lang="en-US" sz="2400" baseline="-25000" dirty="0" err="1" smtClean="0">
                <a:latin typeface="Calibri"/>
                <a:cs typeface="Calibri"/>
              </a:rPr>
              <a:t>a</a:t>
            </a:r>
            <a:r>
              <a:rPr lang="en-US" sz="2400" baseline="-25000" dirty="0" smtClean="0">
                <a:latin typeface="Calibri"/>
                <a:cs typeface="Calibri"/>
              </a:rPr>
              <a:t>’</a:t>
            </a:r>
            <a:r>
              <a:rPr lang="en-US" sz="2400" dirty="0" smtClean="0">
                <a:latin typeface="Calibri"/>
                <a:cs typeface="Calibri"/>
              </a:rPr>
              <a:t> Q(s’, a’)  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2161357" y="5105400"/>
            <a:ext cx="2334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</a:t>
            </a:r>
            <a:r>
              <a:rPr lang="en-US" sz="2400" dirty="0" smtClean="0">
                <a:latin typeface="Calibri"/>
                <a:cs typeface="Calibri"/>
              </a:rPr>
              <a:t>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  <a:r>
              <a:rPr lang="en-US" sz="2400" dirty="0">
                <a:latin typeface="Calibri"/>
                <a:cs typeface="Calibri"/>
              </a:rPr>
              <a:t>: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5181600" y="5105400"/>
            <a:ext cx="4343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Q(</a:t>
            </a:r>
            <a:r>
              <a:rPr lang="en-US" sz="2400" dirty="0" err="1" smtClean="0">
                <a:latin typeface="Calibri"/>
                <a:cs typeface="Calibri"/>
              </a:rPr>
              <a:t>s,a</a:t>
            </a:r>
            <a:r>
              <a:rPr lang="en-US" sz="2400" dirty="0" smtClean="0">
                <a:latin typeface="Calibri"/>
                <a:cs typeface="Calibri"/>
              </a:rPr>
              <a:t>)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 (1-</a:t>
            </a:r>
            <a:r>
              <a:rPr lang="en-US" sz="2400" b="1" dirty="0">
                <a:latin typeface="Calibri"/>
                <a:cs typeface="Calibri"/>
                <a:sym typeface="Wingdings"/>
              </a:rPr>
              <a:t>𝛼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)Q(</a:t>
            </a:r>
            <a:r>
              <a:rPr lang="en-US" sz="2400" dirty="0" err="1" smtClean="0">
                <a:latin typeface="Calibri"/>
                <a:cs typeface="Calibri"/>
                <a:sym typeface="Wingdings"/>
              </a:rPr>
              <a:t>s,a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 + (</a:t>
            </a:r>
            <a:r>
              <a:rPr lang="en-US" sz="2400" b="1" dirty="0" smtClean="0">
                <a:latin typeface="Calibri"/>
                <a:cs typeface="Calibri"/>
                <a:sym typeface="Wingdings"/>
              </a:rPr>
              <a:t>𝛼</a:t>
            </a:r>
            <a:r>
              <a:rPr lang="en-US" sz="2400" dirty="0" smtClean="0">
                <a:latin typeface="Calibri"/>
                <a:cs typeface="Calibri"/>
                <a:sym typeface="Wingdings"/>
              </a:rPr>
              <a:t>)</a:t>
            </a:r>
            <a:r>
              <a:rPr lang="en-US" sz="2400" i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sample</a:t>
            </a:r>
            <a:endParaRPr lang="en-US" sz="2400" i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923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/>
      <p:bldP spid="15380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Q Learning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ea typeface="ＭＳ Ｐゴシック" pitchFamily="34" charset="-128"/>
              </a:rPr>
              <a:t>Forall</a:t>
            </a:r>
            <a:r>
              <a:rPr lang="en-US" sz="2800" b="1" dirty="0" smtClean="0">
                <a:ea typeface="ＭＳ Ｐゴシック" pitchFamily="34" charset="-128"/>
              </a:rPr>
              <a:t> s, a 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ea typeface="ＭＳ Ｐゴシック" pitchFamily="34" charset="-128"/>
              </a:rPr>
              <a:t>Initialize Q(s, a) = 0    		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Repeat Forever				</a:t>
            </a:r>
            <a:endParaRPr lang="en-US" sz="28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Where are you?  s.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Choose some action a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Execute it in real world:</a:t>
            </a:r>
            <a:r>
              <a:rPr lang="en-US" sz="2400" i="1" dirty="0" smtClean="0">
                <a:latin typeface="+mj-lt"/>
                <a:ea typeface="ＭＳ Ｐゴシック" pitchFamily="34" charset="-128"/>
              </a:rPr>
              <a:t> (s, a, r, s’)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Do update: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>
                <a:ea typeface="ＭＳ Ｐゴシック" pitchFamily="34" charset="-128"/>
              </a:rPr>
              <a:t>		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1910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0712567">
            <a:off x="5073046" y="5343851"/>
            <a:ext cx="5509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Note parallel with RTDP from last class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0712567">
            <a:off x="8127959" y="1991052"/>
            <a:ext cx="771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Trial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324600" y="2362200"/>
            <a:ext cx="1676400" cy="5334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384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Q Learning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ea typeface="ＭＳ Ｐゴシック" pitchFamily="34" charset="-128"/>
              </a:rPr>
              <a:t>Forall</a:t>
            </a:r>
            <a:r>
              <a:rPr lang="en-US" sz="2800" b="1" dirty="0" smtClean="0">
                <a:ea typeface="ＭＳ Ｐゴシック" pitchFamily="34" charset="-128"/>
              </a:rPr>
              <a:t> s, a 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ea typeface="ＭＳ Ｐゴシック" pitchFamily="34" charset="-128"/>
              </a:rPr>
              <a:t>Initialize Q(s, a) = 0    		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Repeat Forever				</a:t>
            </a:r>
            <a:endParaRPr lang="en-US" sz="28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Where are you?  s.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Choose some action a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Execute it in real world:</a:t>
            </a:r>
            <a:r>
              <a:rPr lang="en-US" sz="2400" i="1" dirty="0" smtClean="0">
                <a:latin typeface="+mj-lt"/>
                <a:ea typeface="ＭＳ Ｐゴシック" pitchFamily="34" charset="-128"/>
              </a:rPr>
              <a:t> (s, a, r, s’)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Do update: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  <a:endParaRPr lang="en-US" sz="2400" dirty="0">
              <a:latin typeface="+mj-lt"/>
              <a:ea typeface="ＭＳ Ｐゴシック" pitchFamily="34" charset="-128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sz="2800" b="1" dirty="0" smtClean="0">
                <a:ea typeface="ＭＳ Ｐゴシック" pitchFamily="34" charset="-128"/>
              </a:rPr>
              <a:t>		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1910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7863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016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077200" y="3810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1, </a:t>
            </a:r>
            <a:r>
              <a:rPr lang="el-GR" sz="2000" dirty="0" smtClean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4074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Observed Transition: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52800" y="13716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98304" y="2133600"/>
            <a:ext cx="2779504" cy="2857620"/>
            <a:chOff x="7162800" y="2704980"/>
            <a:chExt cx="2779504" cy="2857620"/>
          </a:xfrm>
        </p:grpSpPr>
        <p:grpSp>
          <p:nvGrpSpPr>
            <p:cNvPr id="11" name="Group 10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78" name="Group 77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34" name="Straight Connector 133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12192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5181600"/>
            <a:ext cx="4632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state B.  What should you do?</a:t>
            </a:r>
          </a:p>
          <a:p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762000" y="5638800"/>
            <a:ext cx="7900119" cy="1005840"/>
            <a:chOff x="6477000" y="4724400"/>
            <a:chExt cx="7900119" cy="10058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0" y="5181600"/>
              <a:ext cx="721895" cy="548640"/>
            </a:xfrm>
            <a:prstGeom prst="rect">
              <a:avLst/>
            </a:prstGeom>
          </p:spPr>
        </p:pic>
        <p:sp>
          <p:nvSpPr>
            <p:cNvPr id="130" name="TextBox 129"/>
            <p:cNvSpPr txBox="1"/>
            <p:nvPr/>
          </p:nvSpPr>
          <p:spPr>
            <a:xfrm>
              <a:off x="6477000" y="4724400"/>
              <a:ext cx="7900119" cy="969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Suppose (for now) we follow a random exploration policy</a:t>
              </a:r>
              <a:endParaRPr lang="en-US" sz="900" dirty="0" smtClean="0"/>
            </a:p>
            <a:p>
              <a:endParaRPr lang="en-US" sz="900" dirty="0" smtClean="0"/>
            </a:p>
            <a:p>
              <a:r>
                <a:rPr lang="en-US" sz="2400" dirty="0" smtClean="0">
                  <a:sym typeface="Wingdings"/>
                </a:rPr>
                <a:t>             “Go east”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25111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016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077200" y="3810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1, </a:t>
            </a:r>
            <a:r>
              <a:rPr lang="el-GR" sz="2000" dirty="0" smtClean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4074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Observed Transition: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52800" y="13716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52578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98304" y="2133600"/>
            <a:ext cx="2779504" cy="2857620"/>
            <a:chOff x="7162800" y="2704980"/>
            <a:chExt cx="2779504" cy="2857620"/>
          </a:xfrm>
        </p:grpSpPr>
        <p:grpSp>
          <p:nvGrpSpPr>
            <p:cNvPr id="11" name="Group 10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78" name="Group 77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34" name="Straight Connector 133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4648200" y="2133600"/>
            <a:ext cx="2779504" cy="2857620"/>
            <a:chOff x="7162800" y="2704980"/>
            <a:chExt cx="2779504" cy="2857620"/>
          </a:xfrm>
        </p:grpSpPr>
        <p:grpSp>
          <p:nvGrpSpPr>
            <p:cNvPr id="142" name="Group 141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167" name="Group 166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TextBox 191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TextBox 182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TextBox 17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75" name="TextBox 174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?</a:t>
                  </a:r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143" name="Group 142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2" name="TextBox 161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44" name="Rectangle 143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51" name="Straight Connector 150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12192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59436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122333" y="3363173"/>
            <a:ext cx="818445" cy="219638"/>
          </a:xfrm>
          <a:custGeom>
            <a:avLst/>
            <a:gdLst>
              <a:gd name="connsiteX0" fmla="*/ 0 w 818445"/>
              <a:gd name="connsiteY0" fmla="*/ 219638 h 219638"/>
              <a:gd name="connsiteX1" fmla="*/ 395111 w 818445"/>
              <a:gd name="connsiteY1" fmla="*/ 916 h 219638"/>
              <a:gd name="connsiteX2" fmla="*/ 818445 w 818445"/>
              <a:gd name="connsiteY2" fmla="*/ 156138 h 21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445" h="219638">
                <a:moveTo>
                  <a:pt x="0" y="219638"/>
                </a:moveTo>
                <a:cubicBezTo>
                  <a:pt x="129352" y="115568"/>
                  <a:pt x="258704" y="11499"/>
                  <a:pt x="395111" y="916"/>
                </a:cubicBezTo>
                <a:cubicBezTo>
                  <a:pt x="531518" y="-9667"/>
                  <a:pt x="674981" y="73235"/>
                  <a:pt x="818445" y="156138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TextBox 253"/>
          <p:cNvSpPr txBox="1"/>
          <p:nvPr/>
        </p:nvSpPr>
        <p:spPr>
          <a:xfrm>
            <a:off x="42672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½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53340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0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4770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½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71628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-2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8991600" y="60198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0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2895600" y="6019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-1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408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253" grpId="0" animBg="1"/>
      <p:bldP spid="17" grpId="0" animBg="1"/>
      <p:bldP spid="254" grpId="0"/>
      <p:bldP spid="255" grpId="0"/>
      <p:bldP spid="256" grpId="0"/>
      <p:bldP spid="257" grpId="0"/>
      <p:bldP spid="259" grpId="0"/>
      <p:bldP spid="26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016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077200" y="3810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1, </a:t>
            </a:r>
            <a:r>
              <a:rPr lang="el-GR" sz="2000" dirty="0" smtClean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4074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Observed Transition: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52800" y="13716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52578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98304" y="2133600"/>
            <a:ext cx="2779504" cy="2857620"/>
            <a:chOff x="7162800" y="2704980"/>
            <a:chExt cx="2779504" cy="2857620"/>
          </a:xfrm>
        </p:grpSpPr>
        <p:grpSp>
          <p:nvGrpSpPr>
            <p:cNvPr id="11" name="Group 10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78" name="Group 77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34" name="Straight Connector 133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4648200" y="2133600"/>
            <a:ext cx="2779504" cy="2857620"/>
            <a:chOff x="7162800" y="2704980"/>
            <a:chExt cx="2779504" cy="2857620"/>
          </a:xfrm>
        </p:grpSpPr>
        <p:grpSp>
          <p:nvGrpSpPr>
            <p:cNvPr id="142" name="Group 141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167" name="Group 166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TextBox 191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TextBox 182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TextBox 17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75" name="TextBox 174"/>
                <p:cNvSpPr txBox="1"/>
                <p:nvPr/>
              </p:nvSpPr>
              <p:spPr>
                <a:xfrm>
                  <a:off x="8744848" y="4005217"/>
                  <a:ext cx="4127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-1</a:t>
                  </a:r>
                  <a:endParaRPr lang="en-US" sz="2000" dirty="0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143" name="Group 142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2" name="TextBox 161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44" name="Rectangle 143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51" name="Straight Connector 150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253" name="Oval 252"/>
          <p:cNvSpPr/>
          <p:nvPr/>
        </p:nvSpPr>
        <p:spPr>
          <a:xfrm>
            <a:off x="59436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42672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½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53340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0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4770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½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7162800" y="6019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-2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8991600" y="60198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8</a:t>
            </a:r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2895600" y="6019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alibri"/>
                <a:cs typeface="Calibri"/>
              </a:rPr>
              <a:t>3</a:t>
            </a:r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128" name="Group 127"/>
          <p:cNvGrpSpPr/>
          <p:nvPr/>
        </p:nvGrpSpPr>
        <p:grpSpPr>
          <a:xfrm>
            <a:off x="8498096" y="2133600"/>
            <a:ext cx="2779504" cy="2857620"/>
            <a:chOff x="7162800" y="2704980"/>
            <a:chExt cx="2779504" cy="2857620"/>
          </a:xfrm>
        </p:grpSpPr>
        <p:grpSp>
          <p:nvGrpSpPr>
            <p:cNvPr id="129" name="Group 128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240" name="Rectangle 239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TextBox 24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245" name="TextBox 244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0000"/>
                      </a:solidFill>
                    </a:rPr>
                    <a:t>?</a:t>
                  </a:r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248" name="TextBox 24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220" name="Group 219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231" name="Rectangle 230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5" name="TextBox 234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239" name="TextBox 238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TextBox 222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TextBox 225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230" name="TextBox 229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210" name="Rectangle 209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212" name="Straight Connector 211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4" name="TextBox 213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31" name="Rectangle 130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203" name="Straight Connector 202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5" name="TextBox 204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99" name="Rectangle 198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107442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9925755" y="3363173"/>
            <a:ext cx="818445" cy="219638"/>
          </a:xfrm>
          <a:custGeom>
            <a:avLst/>
            <a:gdLst>
              <a:gd name="connsiteX0" fmla="*/ 0 w 818445"/>
              <a:gd name="connsiteY0" fmla="*/ 219638 h 219638"/>
              <a:gd name="connsiteX1" fmla="*/ 395111 w 818445"/>
              <a:gd name="connsiteY1" fmla="*/ 916 h 219638"/>
              <a:gd name="connsiteX2" fmla="*/ 818445 w 818445"/>
              <a:gd name="connsiteY2" fmla="*/ 156138 h 21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8445" h="219638">
                <a:moveTo>
                  <a:pt x="0" y="219638"/>
                </a:moveTo>
                <a:cubicBezTo>
                  <a:pt x="129352" y="115568"/>
                  <a:pt x="258704" y="11499"/>
                  <a:pt x="395111" y="916"/>
                </a:cubicBezTo>
                <a:cubicBezTo>
                  <a:pt x="531518" y="-9667"/>
                  <a:pt x="674981" y="73235"/>
                  <a:pt x="818445" y="156138"/>
                </a:cubicBezTo>
              </a:path>
            </a:pathLst>
          </a:custGeom>
          <a:ln>
            <a:solidFill>
              <a:srgbClr val="FF0000"/>
            </a:solidFill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Rounded Rectangle 248"/>
          <p:cNvSpPr/>
          <p:nvPr/>
        </p:nvSpPr>
        <p:spPr>
          <a:xfrm>
            <a:off x="7010400" y="13716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6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9" grpId="0"/>
      <p:bldP spid="2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828801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2057400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419602"/>
            <a:ext cx="838200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Receive feedback in the form of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Agent’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s utility is defined by the reward function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Must (learn to) act so as to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All learning is based on observed samples of outcomes!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53000" y="3124200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 smtClean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  <a:endParaRPr lang="en-US" sz="25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4953000" y="1447800"/>
            <a:ext cx="2133600" cy="1066800"/>
          </a:xfrm>
          <a:prstGeom prst="trapezoid">
            <a:avLst>
              <a:gd name="adj" fmla="val 58183"/>
            </a:avLst>
          </a:prstGeom>
          <a:solidFill>
            <a:srgbClr val="CCE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  <a:endParaRPr lang="en-US" sz="2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7200" y="25908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Actions: a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2416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000" dirty="0" smtClean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  <p:extLst>
      <p:ext uri="{BB962C8B-B14F-4D97-AF65-F5344CB8AC3E}">
        <p14:creationId xmlns:p14="http://schemas.microsoft.com/office/powerpoint/2010/main" val="95086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016000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077200" y="3810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 dirty="0" smtClean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 </a:t>
            </a:r>
            <a:r>
              <a:rPr lang="en-US" sz="2000" dirty="0">
                <a:latin typeface="Calibri"/>
                <a:cs typeface="Calibri"/>
                <a:sym typeface="Symbol" pitchFamily="18" charset="2"/>
              </a:rPr>
              <a:t>= 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1, </a:t>
            </a:r>
            <a:r>
              <a:rPr lang="el-GR" sz="2000" dirty="0" smtClean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000" dirty="0" smtClean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14074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/>
                </a:solidFill>
                <a:latin typeface="Calibri"/>
                <a:cs typeface="Calibri"/>
              </a:rPr>
              <a:t>Observed Transition:</a:t>
            </a:r>
            <a:endParaRPr lang="en-US" sz="1600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352800" y="13716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27" name="Picture 2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5257800"/>
            <a:ext cx="7375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798304" y="2133600"/>
            <a:ext cx="2779504" cy="2857620"/>
            <a:chOff x="7162800" y="2704980"/>
            <a:chExt cx="2779504" cy="2857620"/>
          </a:xfrm>
        </p:grpSpPr>
        <p:grpSp>
          <p:nvGrpSpPr>
            <p:cNvPr id="11" name="Group 10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74" name="Rectangle 73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3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42" name="Rectangle 41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54" name="Group 53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59" name="Straight Connector 58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78" name="Group 77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01" name="Straight Connector 100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" name="TextBox 102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90" name="Rectangle 89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34" name="Straight Connector 133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23" name="Rectangle 122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4648200" y="2133600"/>
            <a:ext cx="2779504" cy="2857620"/>
            <a:chOff x="7162800" y="2704980"/>
            <a:chExt cx="2779504" cy="2857620"/>
          </a:xfrm>
        </p:grpSpPr>
        <p:grpSp>
          <p:nvGrpSpPr>
            <p:cNvPr id="142" name="Group 141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167" name="Group 166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188" name="Rectangle 187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2" name="TextBox 191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93" name="TextBox 192"/>
                <p:cNvSpPr txBox="1"/>
                <p:nvPr/>
              </p:nvSpPr>
              <p:spPr>
                <a:xfrm>
                  <a:off x="8834844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94" name="Rectangle 193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168" name="Group 167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179" name="Rectangle 178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TextBox 182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84" name="TextBox 183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185" name="Rectangle 184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187" name="TextBox 186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169" name="Group 168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170" name="Rectangle 169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TextBox 170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TextBox 17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175" name="TextBox 174"/>
                <p:cNvSpPr txBox="1"/>
                <p:nvPr/>
              </p:nvSpPr>
              <p:spPr>
                <a:xfrm>
                  <a:off x="8744848" y="4005217"/>
                  <a:ext cx="4127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-1</a:t>
                  </a:r>
                  <a:endParaRPr lang="en-US" sz="2000" dirty="0"/>
                </a:p>
              </p:txBody>
            </p:sp>
            <p:sp>
              <p:nvSpPr>
                <p:cNvPr id="176" name="Rectangle 17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143" name="Group 142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60" name="Straight Connector 159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2" name="TextBox 161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44" name="Rectangle 143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149" name="Rectangle 148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151" name="Straight Connector 150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47" name="Rectangle 146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8498096" y="2133600"/>
            <a:ext cx="2779504" cy="2857620"/>
            <a:chOff x="7162800" y="2704980"/>
            <a:chExt cx="2779504" cy="2857620"/>
          </a:xfrm>
        </p:grpSpPr>
        <p:grpSp>
          <p:nvGrpSpPr>
            <p:cNvPr id="129" name="Group 128"/>
            <p:cNvGrpSpPr/>
            <p:nvPr/>
          </p:nvGrpSpPr>
          <p:grpSpPr>
            <a:xfrm>
              <a:off x="7162800" y="3619500"/>
              <a:ext cx="2779504" cy="1028820"/>
              <a:chOff x="7162800" y="3619500"/>
              <a:chExt cx="2779504" cy="1028820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80772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240" name="Rectangle 239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TextBox 240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44" name="TextBox 243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245" name="TextBox 244"/>
                <p:cNvSpPr txBox="1"/>
                <p:nvPr/>
              </p:nvSpPr>
              <p:spPr>
                <a:xfrm>
                  <a:off x="8781152" y="4005217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FF0000"/>
                      </a:solidFill>
                    </a:rPr>
                    <a:t>3</a:t>
                  </a:r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C</a:t>
                  </a:r>
                </a:p>
              </p:txBody>
            </p:sp>
            <p:sp>
              <p:nvSpPr>
                <p:cNvPr id="248" name="TextBox 247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220" name="Group 219"/>
              <p:cNvGrpSpPr/>
              <p:nvPr/>
            </p:nvGrpSpPr>
            <p:grpSpPr>
              <a:xfrm>
                <a:off x="8991600" y="3619500"/>
                <a:ext cx="950704" cy="1028820"/>
                <a:chOff x="8363848" y="3657600"/>
                <a:chExt cx="950704" cy="1028820"/>
              </a:xfrm>
            </p:grpSpPr>
            <p:sp>
              <p:nvSpPr>
                <p:cNvPr id="231" name="Rectangle 230"/>
                <p:cNvSpPr/>
                <p:nvPr/>
              </p:nvSpPr>
              <p:spPr>
                <a:xfrm>
                  <a:off x="8382000" y="375291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TextBox 231"/>
                <p:cNvSpPr txBox="1"/>
                <p:nvPr/>
              </p:nvSpPr>
              <p:spPr>
                <a:xfrm>
                  <a:off x="8682444" y="37338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233" name="Straight Connector 232"/>
                <p:cNvCxnSpPr/>
                <p:nvPr/>
              </p:nvCxnSpPr>
              <p:spPr>
                <a:xfrm>
                  <a:off x="8382000" y="375291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Straight Connector 233"/>
                <p:cNvCxnSpPr/>
                <p:nvPr/>
              </p:nvCxnSpPr>
              <p:spPr>
                <a:xfrm flipV="1">
                  <a:off x="8382000" y="375291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35" name="TextBox 234"/>
                <p:cNvSpPr txBox="1"/>
                <p:nvPr/>
              </p:nvSpPr>
              <p:spPr>
                <a:xfrm>
                  <a:off x="8704952" y="428631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236" name="TextBox 235"/>
                <p:cNvSpPr txBox="1"/>
                <p:nvPr/>
              </p:nvSpPr>
              <p:spPr>
                <a:xfrm>
                  <a:off x="8987244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/>
                    <a:t>8</a:t>
                  </a:r>
                </a:p>
              </p:txBody>
            </p:sp>
            <p:sp>
              <p:nvSpPr>
                <p:cNvPr id="237" name="Rectangle 236"/>
                <p:cNvSpPr/>
                <p:nvPr/>
              </p:nvSpPr>
              <p:spPr>
                <a:xfrm>
                  <a:off x="8458201" y="381047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363848" y="365760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D</a:t>
                  </a:r>
                </a:p>
              </p:txBody>
            </p:sp>
            <p:sp>
              <p:nvSpPr>
                <p:cNvPr id="239" name="TextBox 238"/>
                <p:cNvSpPr txBox="1"/>
                <p:nvPr/>
              </p:nvSpPr>
              <p:spPr>
                <a:xfrm>
                  <a:off x="8400152" y="402432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7162800" y="3619500"/>
                <a:ext cx="950704" cy="1028820"/>
                <a:chOff x="8211448" y="3638490"/>
                <a:chExt cx="950704" cy="1028820"/>
              </a:xfrm>
            </p:grpSpPr>
            <p:sp>
              <p:nvSpPr>
                <p:cNvPr id="222" name="Rectangle 221"/>
                <p:cNvSpPr/>
                <p:nvPr/>
              </p:nvSpPr>
              <p:spPr>
                <a:xfrm>
                  <a:off x="8229600" y="3733800"/>
                  <a:ext cx="922020" cy="914400"/>
                </a:xfrm>
                <a:prstGeom prst="rect">
                  <a:avLst/>
                </a:prstGeom>
                <a:noFill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TextBox 222"/>
                <p:cNvSpPr txBox="1"/>
                <p:nvPr/>
              </p:nvSpPr>
              <p:spPr>
                <a:xfrm>
                  <a:off x="8530044" y="371469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8229600" y="3733800"/>
                  <a:ext cx="914400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V="1">
                  <a:off x="8229600" y="3733800"/>
                  <a:ext cx="932552" cy="9144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TextBox 225"/>
                <p:cNvSpPr txBox="1"/>
                <p:nvPr/>
              </p:nvSpPr>
              <p:spPr>
                <a:xfrm>
                  <a:off x="8552552" y="4267200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>
                <a:xfrm>
                  <a:off x="8704952" y="4005217"/>
                  <a:ext cx="41271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-1</a:t>
                  </a:r>
                  <a:endParaRPr lang="en-US" sz="2000" dirty="0"/>
                </a:p>
              </p:txBody>
            </p:sp>
            <p:sp>
              <p:nvSpPr>
                <p:cNvPr id="228" name="Rectangle 227"/>
                <p:cNvSpPr/>
                <p:nvPr/>
              </p:nvSpPr>
              <p:spPr>
                <a:xfrm>
                  <a:off x="8305801" y="3791369"/>
                  <a:ext cx="172456" cy="1710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8211448" y="3638490"/>
                  <a:ext cx="246752" cy="400110"/>
                </a:xfrm>
                <a:prstGeom prst="rect">
                  <a:avLst/>
                </a:prstGeom>
                <a:noFill/>
                <a:ln w="28575" cmpd="sng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sz="2000" dirty="0" smtClean="0">
                      <a:solidFill>
                        <a:srgbClr val="3333FF"/>
                      </a:solidFill>
                      <a:latin typeface="Calibri"/>
                      <a:cs typeface="Calibri"/>
                    </a:rPr>
                    <a:t>B</a:t>
                  </a:r>
                  <a:endParaRPr lang="en-US" sz="2000" dirty="0">
                    <a:solidFill>
                      <a:srgbClr val="3333FF"/>
                    </a:solidFill>
                    <a:latin typeface="Calibri"/>
                    <a:cs typeface="Calibri"/>
                  </a:endParaRPr>
                </a:p>
              </p:txBody>
            </p:sp>
            <p:sp>
              <p:nvSpPr>
                <p:cNvPr id="230" name="TextBox 229"/>
                <p:cNvSpPr txBox="1"/>
                <p:nvPr/>
              </p:nvSpPr>
              <p:spPr>
                <a:xfrm>
                  <a:off x="8247752" y="4005217"/>
                  <a:ext cx="3273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/>
                    <a:t>0</a:t>
                  </a:r>
                  <a:endParaRPr lang="en-US" sz="2000" dirty="0"/>
                </a:p>
              </p:txBody>
            </p:sp>
          </p:grpSp>
        </p:grpSp>
        <p:grpSp>
          <p:nvGrpSpPr>
            <p:cNvPr id="130" name="Group 129"/>
            <p:cNvGrpSpPr/>
            <p:nvPr/>
          </p:nvGrpSpPr>
          <p:grpSpPr>
            <a:xfrm>
              <a:off x="8077200" y="2704980"/>
              <a:ext cx="950704" cy="1028820"/>
              <a:chOff x="8211448" y="3638490"/>
              <a:chExt cx="950704" cy="1028820"/>
            </a:xfrm>
          </p:grpSpPr>
          <p:sp>
            <p:nvSpPr>
              <p:cNvPr id="210" name="Rectangle 209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TextBox 210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212" name="Straight Connector 211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4" name="TextBox 213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15" name="TextBox 214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3333FF"/>
                    </a:solidFill>
                    <a:latin typeface="Calibri"/>
                    <a:cs typeface="Calibri"/>
                  </a:rPr>
                  <a:t>A</a:t>
                </a:r>
                <a:endParaRPr lang="en-US" sz="2000" dirty="0">
                  <a:solidFill>
                    <a:srgbClr val="33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218" name="TextBox 217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31" name="Rectangle 130"/>
            <p:cNvSpPr/>
            <p:nvPr/>
          </p:nvSpPr>
          <p:spPr>
            <a:xfrm>
              <a:off x="90097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7180952" y="28002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198" name="Group 197"/>
            <p:cNvGrpSpPr/>
            <p:nvPr/>
          </p:nvGrpSpPr>
          <p:grpSpPr>
            <a:xfrm>
              <a:off x="8077200" y="4533780"/>
              <a:ext cx="950704" cy="1028820"/>
              <a:chOff x="8211448" y="3638490"/>
              <a:chExt cx="950704" cy="1028820"/>
            </a:xfrm>
          </p:grpSpPr>
          <p:sp>
            <p:nvSpPr>
              <p:cNvPr id="201" name="Rectangle 200"/>
              <p:cNvSpPr/>
              <p:nvPr/>
            </p:nvSpPr>
            <p:spPr>
              <a:xfrm>
                <a:off x="8229600" y="3733800"/>
                <a:ext cx="922020" cy="914400"/>
              </a:xfrm>
              <a:prstGeom prst="rect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8530044" y="37146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cxnSp>
            <p:nvCxnSpPr>
              <p:cNvPr id="203" name="Straight Connector 202"/>
              <p:cNvCxnSpPr/>
              <p:nvPr/>
            </p:nvCxnSpPr>
            <p:spPr>
              <a:xfrm>
                <a:off x="8229600" y="3733800"/>
                <a:ext cx="914400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V="1">
                <a:off x="8229600" y="3733800"/>
                <a:ext cx="932552" cy="9144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5" name="TextBox 204"/>
              <p:cNvSpPr txBox="1"/>
              <p:nvPr/>
            </p:nvSpPr>
            <p:spPr>
              <a:xfrm>
                <a:off x="8552552" y="426720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06" name="TextBox 205"/>
              <p:cNvSpPr txBox="1"/>
              <p:nvPr/>
            </p:nvSpPr>
            <p:spPr>
              <a:xfrm>
                <a:off x="8834844" y="3990945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8305801" y="3791369"/>
                <a:ext cx="172456" cy="1710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Text Box 13"/>
              <p:cNvSpPr txBox="1">
                <a:spLocks noChangeArrowheads="1"/>
              </p:cNvSpPr>
              <p:nvPr/>
            </p:nvSpPr>
            <p:spPr bwMode="auto">
              <a:xfrm>
                <a:off x="8211448" y="3638490"/>
                <a:ext cx="246752" cy="400110"/>
              </a:xfrm>
              <a:prstGeom prst="rect">
                <a:avLst/>
              </a:prstGeom>
              <a:noFill/>
              <a:ln w="28575" cmpd="sng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3333FF"/>
                    </a:solidFill>
                    <a:latin typeface="Calibri"/>
                    <a:cs typeface="Calibri"/>
                  </a:rPr>
                  <a:t>E</a:t>
                </a:r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8247752" y="4019490"/>
                <a:ext cx="327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0</a:t>
                </a:r>
                <a:endParaRPr lang="en-US" sz="2000" dirty="0"/>
              </a:p>
            </p:txBody>
          </p:sp>
        </p:grpSp>
        <p:sp>
          <p:nvSpPr>
            <p:cNvPr id="199" name="Rectangle 198"/>
            <p:cNvSpPr/>
            <p:nvPr/>
          </p:nvSpPr>
          <p:spPr>
            <a:xfrm>
              <a:off x="90097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7180952" y="4629090"/>
              <a:ext cx="922020" cy="914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3" name="Oval 62"/>
          <p:cNvSpPr/>
          <p:nvPr/>
        </p:nvSpPr>
        <p:spPr>
          <a:xfrm>
            <a:off x="10744200" y="35052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9" name="Rounded Rectangle 248"/>
          <p:cNvSpPr/>
          <p:nvPr/>
        </p:nvSpPr>
        <p:spPr>
          <a:xfrm>
            <a:off x="7010400" y="13716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  <a:endParaRPr lang="en-US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98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12039600" cy="4525962"/>
          </a:xfrm>
        </p:spPr>
        <p:txBody>
          <a:bodyPr/>
          <a:lstStyle/>
          <a:p>
            <a:r>
              <a:rPr lang="en-US" sz="2800" dirty="0" smtClean="0"/>
              <a:t>Q-learning converges to optimal Q function (and hence </a:t>
            </a:r>
            <a:r>
              <a:rPr lang="en-US" sz="2800" b="1" i="1" dirty="0" smtClean="0"/>
              <a:t>learns</a:t>
            </a:r>
            <a:r>
              <a:rPr lang="en-US" sz="2800" dirty="0" smtClean="0"/>
              <a:t> optimal policy)</a:t>
            </a:r>
          </a:p>
          <a:p>
            <a:pPr lvl="1"/>
            <a:r>
              <a:rPr lang="en-US" sz="2400" dirty="0" smtClean="0"/>
              <a:t>even if you’re acting </a:t>
            </a:r>
            <a:r>
              <a:rPr lang="en-US" sz="2400" dirty="0" err="1" smtClean="0"/>
              <a:t>suboptimally</a:t>
            </a:r>
            <a:r>
              <a:rPr lang="en-US" sz="2400" dirty="0" smtClean="0"/>
              <a:t>!</a:t>
            </a:r>
          </a:p>
          <a:p>
            <a:pPr lvl="1"/>
            <a:r>
              <a:rPr lang="en-US" sz="2400" dirty="0" smtClean="0"/>
              <a:t>This is called </a:t>
            </a:r>
            <a:r>
              <a:rPr lang="en-US" sz="2400" dirty="0" smtClean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1050" dirty="0" smtClean="0"/>
          </a:p>
          <a:p>
            <a:r>
              <a:rPr lang="en-US" sz="2800" dirty="0" smtClean="0"/>
              <a:t>Caveats:</a:t>
            </a:r>
          </a:p>
          <a:p>
            <a:pPr lvl="1"/>
            <a:r>
              <a:rPr lang="en-US" sz="2400" i="1" dirty="0" smtClean="0"/>
              <a:t>You have to explore enough</a:t>
            </a:r>
          </a:p>
          <a:p>
            <a:pPr lvl="1"/>
            <a:r>
              <a:rPr lang="en-US" sz="2400" i="1" dirty="0" smtClean="0"/>
              <a:t>You have to </a:t>
            </a:r>
            <a:r>
              <a:rPr lang="en-US" sz="2400" i="1" dirty="0"/>
              <a:t>eventually </a:t>
            </a:r>
            <a:r>
              <a:rPr lang="en-US" sz="2400" i="1" dirty="0" smtClean="0"/>
              <a:t>shrink the </a:t>
            </a:r>
            <a:r>
              <a:rPr lang="en-US" sz="2400" i="1" dirty="0"/>
              <a:t>learning </a:t>
            </a:r>
            <a:r>
              <a:rPr lang="en-US" sz="2400" i="1" dirty="0" smtClean="0"/>
              <a:t>rate, α</a:t>
            </a:r>
            <a:endParaRPr lang="en-US" sz="2400" i="1" dirty="0"/>
          </a:p>
          <a:p>
            <a:pPr lvl="1"/>
            <a:r>
              <a:rPr lang="en-US" sz="2400" i="1" dirty="0" smtClean="0"/>
              <a:t>… </a:t>
            </a:r>
            <a:r>
              <a:rPr lang="en-US" sz="2400" i="1" dirty="0"/>
              <a:t>but not decrease it too </a:t>
            </a:r>
            <a:r>
              <a:rPr lang="en-US" sz="2400" i="1" dirty="0" smtClean="0"/>
              <a:t>quickly</a:t>
            </a:r>
            <a:endParaRPr lang="en-US" sz="2400" b="1" dirty="0" smtClean="0"/>
          </a:p>
          <a:p>
            <a:pPr lvl="1"/>
            <a:endParaRPr lang="en-US" sz="1050" dirty="0" smtClean="0"/>
          </a:p>
          <a:p>
            <a:r>
              <a:rPr lang="en-US" sz="2800" dirty="0" smtClean="0"/>
              <a:t>And</a:t>
            </a:r>
            <a:r>
              <a:rPr lang="mr-IN" sz="2800" dirty="0" smtClean="0"/>
              <a:t>…</a:t>
            </a:r>
            <a:r>
              <a:rPr lang="en-US" sz="2800" dirty="0" smtClean="0"/>
              <a:t> if you want to </a:t>
            </a:r>
            <a:r>
              <a:rPr lang="en-US" sz="2800" b="1" i="1" dirty="0" smtClean="0"/>
              <a:t>act</a:t>
            </a:r>
            <a:r>
              <a:rPr lang="en-US" sz="2800" dirty="0" smtClean="0"/>
              <a:t> optimally</a:t>
            </a:r>
          </a:p>
          <a:p>
            <a:pPr lvl="1"/>
            <a:r>
              <a:rPr lang="en-US" sz="2400" dirty="0" smtClean="0"/>
              <a:t>You have to switch from explore to exploit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2044" y="2667000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7772400" y="6488114"/>
            <a:ext cx="441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[Demo: Q-learning – auto – cliff grid (L11D1)]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10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Q-Learning Auto Cliff</a:t>
            </a:r>
            <a:r>
              <a:rPr lang="en-US" dirty="0"/>
              <a:t> </a:t>
            </a:r>
            <a:r>
              <a:rPr lang="en-US" dirty="0" smtClean="0"/>
              <a:t>Grid</a:t>
            </a:r>
            <a:endParaRPr lang="en-US" dirty="0"/>
          </a:p>
        </p:txBody>
      </p:sp>
      <p:pic>
        <p:nvPicPr>
          <p:cNvPr id="5" name="Qlearning--auto--cliff-gri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143000"/>
            <a:ext cx="853440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67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ea typeface="ＭＳ Ｐゴシック" pitchFamily="34" charset="-128"/>
                <a:sym typeface="Symbol" pitchFamily="18" charset="2"/>
              </a:rPr>
              <a:t>Q Learning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11887200" cy="3124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err="1" smtClean="0">
                <a:ea typeface="ＭＳ Ｐゴシック" pitchFamily="34" charset="-128"/>
              </a:rPr>
              <a:t>Forall</a:t>
            </a:r>
            <a:r>
              <a:rPr lang="en-US" sz="2800" b="1" dirty="0" smtClean="0">
                <a:ea typeface="ＭＳ Ｐゴシック" pitchFamily="34" charset="-128"/>
              </a:rPr>
              <a:t> s, a 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ea typeface="ＭＳ Ｐゴシック" pitchFamily="34" charset="-128"/>
              </a:rPr>
              <a:t>Initialize Q(s, a) = 0    		 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Repeat Forever				</a:t>
            </a:r>
            <a:endParaRPr lang="en-US" sz="2800" i="1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Where are you?  s.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Choose</a:t>
            </a:r>
            <a:r>
              <a:rPr lang="en-US" sz="2400" dirty="0" smtClean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ea typeface="ＭＳ Ｐゴシック" pitchFamily="34" charset="-128"/>
              </a:rPr>
              <a:t>some action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a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>
                <a:latin typeface="+mj-lt"/>
                <a:ea typeface="ＭＳ Ｐゴシック" pitchFamily="34" charset="-128"/>
              </a:rPr>
              <a:t> </a:t>
            </a:r>
            <a:r>
              <a:rPr lang="en-US" sz="2400" dirty="0" smtClean="0">
                <a:latin typeface="+mj-lt"/>
                <a:ea typeface="ＭＳ Ｐゴシック" pitchFamily="34" charset="-128"/>
              </a:rPr>
              <a:t> Execute it in real world:</a:t>
            </a:r>
            <a:r>
              <a:rPr lang="en-US" sz="2400" i="1" dirty="0" smtClean="0">
                <a:latin typeface="+mj-lt"/>
                <a:ea typeface="ＭＳ Ｐゴシック" pitchFamily="34" charset="-128"/>
              </a:rPr>
              <a:t> (s, a, r, s’)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 Do update:</a:t>
            </a:r>
          </a:p>
          <a:p>
            <a:pPr marL="457176" lvl="1" indent="0">
              <a:lnSpc>
                <a:spcPct val="80000"/>
              </a:lnSpc>
              <a:buNone/>
            </a:pPr>
            <a:r>
              <a:rPr lang="en-US" sz="2400" dirty="0" smtClean="0">
                <a:latin typeface="+mj-lt"/>
                <a:ea typeface="ＭＳ Ｐゴシック" pitchFamily="34" charset="-128"/>
              </a:rPr>
              <a:t> </a:t>
            </a:r>
            <a:endParaRPr lang="en-US" sz="2800" i="1" dirty="0">
              <a:solidFill>
                <a:srgbClr val="000000"/>
              </a:solidFill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endParaRPr lang="en-US" sz="2400" b="1" dirty="0" smtClean="0">
              <a:ea typeface="ＭＳ Ｐゴシック" pitchFamily="34" charset="-128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191000"/>
            <a:ext cx="610790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25661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vs. 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0702" y="914400"/>
            <a:ext cx="8572500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355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39623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How to explore?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a Exploration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Uniform exploration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Epsilon Greedy</a:t>
            </a:r>
          </a:p>
          <a:p>
            <a:pPr marL="914353" lvl="2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</a:rPr>
              <a:t>With </a:t>
            </a:r>
            <a:r>
              <a:rPr lang="en-US" dirty="0">
                <a:solidFill>
                  <a:schemeClr val="bg1"/>
                </a:solidFill>
              </a:rPr>
              <a:t>(small) probability 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, act randomly</a:t>
            </a:r>
          </a:p>
          <a:p>
            <a:pPr marL="914353" lvl="2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With (large) probability 1-</a:t>
            </a:r>
            <a:r>
              <a:rPr lang="en-US" dirty="0">
                <a:solidFill>
                  <a:schemeClr val="bg1"/>
                </a:solidFill>
                <a:sym typeface="Symbol" pitchFamily="18" charset="2"/>
              </a:rPr>
              <a:t>, act on </a:t>
            </a:r>
            <a:r>
              <a:rPr lang="en-US" b="1" i="1" dirty="0">
                <a:solidFill>
                  <a:schemeClr val="bg1"/>
                </a:solidFill>
                <a:sym typeface="Symbol" pitchFamily="18" charset="2"/>
              </a:rPr>
              <a:t>current </a:t>
            </a:r>
            <a:r>
              <a:rPr lang="en-US" b="1" i="1" dirty="0" smtClean="0">
                <a:solidFill>
                  <a:schemeClr val="bg1"/>
                </a:solidFill>
                <a:sym typeface="Symbol" pitchFamily="18" charset="2"/>
              </a:rPr>
              <a:t>policy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Exploration Functions (such as UCB)</a:t>
            </a:r>
          </a:p>
          <a:p>
            <a:pPr marL="457176" lvl="1" indent="0">
              <a:lnSpc>
                <a:spcPct val="90000"/>
              </a:lnSpc>
              <a:buNone/>
            </a:pPr>
            <a:r>
              <a:rPr lang="en-US" dirty="0" smtClean="0">
                <a:solidFill>
                  <a:schemeClr val="bg1"/>
                </a:solidFill>
                <a:sym typeface="Symbol" pitchFamily="18" charset="2"/>
              </a:rPr>
              <a:t>Thompson Sampling</a:t>
            </a:r>
            <a:endParaRPr lang="en-US" dirty="0">
              <a:solidFill>
                <a:schemeClr val="bg1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When to exploit?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How to even think about this tradeoff?</a:t>
            </a:r>
          </a:p>
          <a:p>
            <a:pPr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77200" y="1905000"/>
            <a:ext cx="3442123" cy="2828363"/>
            <a:chOff x="7684030" y="3991948"/>
            <a:chExt cx="3442123" cy="282836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32" t="55498" r="36683"/>
            <a:stretch/>
          </p:blipFill>
          <p:spPr bwMode="auto">
            <a:xfrm>
              <a:off x="7772400" y="4277033"/>
              <a:ext cx="3179098" cy="2543278"/>
            </a:xfrm>
            <a:prstGeom prst="rect">
              <a:avLst/>
            </a:prstGeom>
            <a:noFill/>
          </p:spPr>
        </p:pic>
        <p:sp>
          <p:nvSpPr>
            <p:cNvPr id="3" name="Rectangle 2"/>
            <p:cNvSpPr/>
            <p:nvPr/>
          </p:nvSpPr>
          <p:spPr>
            <a:xfrm>
              <a:off x="7696200" y="4038600"/>
              <a:ext cx="1371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3173764">
              <a:off x="10362937" y="4177202"/>
              <a:ext cx="948470" cy="577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9620964">
              <a:off x="7684030" y="4387850"/>
              <a:ext cx="910520" cy="7532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47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39623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How to explore?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Random Exploration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Uniform exploration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Epsilon Greedy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With </a:t>
            </a:r>
            <a:r>
              <a:rPr lang="en-US" dirty="0"/>
              <a:t>(small) probability </a:t>
            </a:r>
            <a:r>
              <a:rPr lang="en-US" dirty="0">
                <a:sym typeface="Symbol" pitchFamily="18" charset="2"/>
              </a:rPr>
              <a:t>, act randomly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With (large) probability 1-</a:t>
            </a:r>
            <a:r>
              <a:rPr lang="en-US" dirty="0">
                <a:sym typeface="Symbol" pitchFamily="18" charset="2"/>
              </a:rPr>
              <a:t>, act on </a:t>
            </a:r>
            <a:r>
              <a:rPr lang="en-US" b="1" i="1" dirty="0">
                <a:sym typeface="Symbol" pitchFamily="18" charset="2"/>
              </a:rPr>
              <a:t>current </a:t>
            </a:r>
            <a:r>
              <a:rPr lang="en-US" b="1" i="1" dirty="0" smtClean="0">
                <a:sym typeface="Symbol" pitchFamily="18" charset="2"/>
              </a:rPr>
              <a:t>policy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Exploration Functions (such as UCB)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Thompson Sampling</a:t>
            </a:r>
            <a:endParaRPr lang="en-US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When to exploit?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ym typeface="Symbol" pitchFamily="18" charset="2"/>
              </a:rPr>
              <a:t>How to even think about this tradeoff?</a:t>
            </a:r>
          </a:p>
          <a:p>
            <a:pPr>
              <a:lnSpc>
                <a:spcPct val="90000"/>
              </a:lnSpc>
            </a:pPr>
            <a:endParaRPr lang="en-US" dirty="0" smtClean="0">
              <a:sym typeface="Symbol" pitchFamily="18" charset="2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77200" y="1905000"/>
            <a:ext cx="3442123" cy="2828363"/>
            <a:chOff x="7684030" y="3991948"/>
            <a:chExt cx="3442123" cy="282836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32" t="55498" r="36683"/>
            <a:stretch/>
          </p:blipFill>
          <p:spPr bwMode="auto">
            <a:xfrm>
              <a:off x="7772400" y="4277033"/>
              <a:ext cx="3179098" cy="2543278"/>
            </a:xfrm>
            <a:prstGeom prst="rect">
              <a:avLst/>
            </a:prstGeom>
            <a:noFill/>
          </p:spPr>
        </p:pic>
        <p:sp>
          <p:nvSpPr>
            <p:cNvPr id="3" name="Rectangle 2"/>
            <p:cNvSpPr/>
            <p:nvPr/>
          </p:nvSpPr>
          <p:spPr>
            <a:xfrm>
              <a:off x="7696200" y="4038600"/>
              <a:ext cx="13716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3173764">
              <a:off x="10362937" y="4177202"/>
              <a:ext cx="948470" cy="577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9620964">
              <a:off x="7684030" y="4387850"/>
              <a:ext cx="910520" cy="7532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861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66836"/>
            <a:ext cx="5003800" cy="4729164"/>
          </a:xfrm>
        </p:spPr>
        <p:txBody>
          <a:bodyPr/>
          <a:lstStyle/>
          <a:p>
            <a:r>
              <a:rPr lang="en-US" sz="2200" dirty="0" smtClean="0"/>
              <a:t>Even if you learn the optimal policy, you still make mistakes along the way!</a:t>
            </a:r>
          </a:p>
          <a:p>
            <a:pPr marL="457176" lvl="1" indent="0">
              <a:buNone/>
            </a:pPr>
            <a:endParaRPr lang="en-US" sz="1800" dirty="0" smtClean="0"/>
          </a:p>
          <a:p>
            <a:r>
              <a:rPr lang="en-US" sz="2200" dirty="0" smtClean="0"/>
              <a:t>Regret is a measure of your total </a:t>
            </a:r>
            <a:r>
              <a:rPr lang="en-US" sz="2200" b="1" i="1" dirty="0" smtClean="0"/>
              <a:t>mistake cost</a:t>
            </a:r>
            <a:r>
              <a:rPr lang="en-US" sz="2200" dirty="0" smtClean="0"/>
              <a:t>: the difference between your (expected) rewards, including youthful sub-optimality, and optimal (expected) rewards</a:t>
            </a:r>
          </a:p>
          <a:p>
            <a:pPr lvl="1"/>
            <a:endParaRPr lang="en-US" sz="1800" dirty="0" smtClean="0"/>
          </a:p>
          <a:p>
            <a:r>
              <a:rPr lang="en-US" sz="2200" dirty="0" smtClean="0"/>
              <a:t>Minimizing regret goes beyond learning to be optimal – it requires </a:t>
            </a:r>
            <a:r>
              <a:rPr lang="en-US" sz="2200" b="1" i="1" dirty="0" smtClean="0">
                <a:solidFill>
                  <a:srgbClr val="FF0000"/>
                </a:solidFill>
              </a:rPr>
              <a:t>optimally learning to be optimal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9759" y="1447800"/>
            <a:ext cx="6889575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101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65BF1CF-C3C7-4AF1-ADAA-E9F45F10FA8C}" type="slidenum">
              <a:rPr lang="en-US" sz="1400" smtClean="0">
                <a:latin typeface="Comic Sans MS" pitchFamily="66" charset="0"/>
              </a:rPr>
              <a:pPr/>
              <a:t>48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15341" y="220662"/>
            <a:ext cx="11466711" cy="617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Two KINDS of Regret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580" y="1160462"/>
            <a:ext cx="11815233" cy="127793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 smtClean="0"/>
              <a:t>Cumulative Regret:</a:t>
            </a: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achieve near optimal cumulative lifetime reward </a:t>
            </a:r>
          </a:p>
          <a:p>
            <a:pPr marL="457176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(in expectation)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 smtClean="0"/>
              <a:t>Simple Regret: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quickly identify policy with high reward </a:t>
            </a:r>
          </a:p>
          <a:p>
            <a:pPr marL="457176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dirty="0" smtClean="0"/>
              <a:t>   (in expectation)</a:t>
            </a:r>
            <a:endParaRPr lang="en-US" b="1" dirty="0" smtClean="0"/>
          </a:p>
        </p:txBody>
      </p:sp>
      <p:pic>
        <p:nvPicPr>
          <p:cNvPr id="3" name="Picture 2" descr="11REGRET-pop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33600"/>
            <a:ext cx="3429000" cy="403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8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Inverted Pendulum </a:t>
            </a:r>
            <a:r>
              <a:rPr lang="en-US" dirty="0">
                <a:hlinkClick r:id="rId2"/>
              </a:rPr>
              <a:t>https://www.youtube.com/watch?v=Lt-</a:t>
            </a:r>
            <a:r>
              <a:rPr lang="en-US" dirty="0" smtClean="0">
                <a:hlinkClick r:id="rId2"/>
              </a:rPr>
              <a:t>KLtkDlh8</a:t>
            </a:r>
            <a:r>
              <a:rPr lang="en-US" dirty="0" smtClean="0"/>
              <a:t> </a:t>
            </a:r>
          </a:p>
          <a:p>
            <a:r>
              <a:rPr lang="en-US" dirty="0"/>
              <a:t>Stanford Helicopter </a:t>
            </a:r>
            <a:r>
              <a:rPr lang="en-US" dirty="0">
                <a:hlinkClick r:id="rId3"/>
              </a:rPr>
              <a:t>https://www.youtube.com/watch?v=</a:t>
            </a:r>
            <a:r>
              <a:rPr lang="en-US" dirty="0" smtClean="0">
                <a:hlinkClick r:id="rId3"/>
              </a:rPr>
              <a:t>Idn10JBsA3Q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 – More Animal Learning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A4B49-A051-4FAA-9AEC-835F91AA8D3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Picture 7" descr="http://www.markstivers.com/cartoons/Cartoons%202003/Stivers%202-10-03%20Pavlov's%20dog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7086600" cy="565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23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C3C19BE-A74E-434E-88B9-C516E76DC116}" type="slidenum">
              <a:rPr lang="en-US" sz="1400" smtClean="0">
                <a:latin typeface="Comic Sans MS" pitchFamily="66" charset="0"/>
              </a:rPr>
              <a:pPr/>
              <a:t>50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44462"/>
            <a:ext cx="10363200" cy="6175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RL on Single </a:t>
            </a:r>
            <a:r>
              <a:rPr lang="en-US" dirty="0" smtClean="0">
                <a:solidFill>
                  <a:srgbClr val="FF0000"/>
                </a:solidFill>
              </a:rPr>
              <a:t>State MDP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36662"/>
            <a:ext cx="11277600" cy="1277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Suppose MDP has a single state and k actions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Can sample rewards of actions using call to simulator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Sampling action </a:t>
            </a:r>
            <a:r>
              <a:rPr lang="en-US" i="1" dirty="0" smtClean="0"/>
              <a:t>a</a:t>
            </a:r>
            <a:r>
              <a:rPr lang="en-US" dirty="0" smtClean="0"/>
              <a:t> is like pulling slot machine arm with random payoff function </a:t>
            </a:r>
            <a:r>
              <a:rPr lang="en-US" i="1" dirty="0" smtClean="0"/>
              <a:t>R</a:t>
            </a:r>
            <a:r>
              <a:rPr lang="en-US" dirty="0" smtClean="0"/>
              <a:t>(</a:t>
            </a:r>
            <a:r>
              <a:rPr lang="en-US" i="1" dirty="0" err="1" smtClean="0"/>
              <a:t>s</a:t>
            </a:r>
            <a:r>
              <a:rPr lang="en-US" dirty="0" err="1" smtClean="0"/>
              <a:t>,</a:t>
            </a:r>
            <a:r>
              <a:rPr lang="en-US" i="1" dirty="0" err="1" smtClean="0"/>
              <a:t>a</a:t>
            </a:r>
            <a:r>
              <a:rPr lang="en-US" dirty="0" smtClean="0"/>
              <a:t>)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 smtClean="0"/>
          </a:p>
        </p:txBody>
      </p:sp>
      <p:sp>
        <p:nvSpPr>
          <p:cNvPr id="12293" name="Oval 30"/>
          <p:cNvSpPr>
            <a:spLocks noChangeArrowheads="1"/>
          </p:cNvSpPr>
          <p:nvPr/>
        </p:nvSpPr>
        <p:spPr bwMode="auto">
          <a:xfrm>
            <a:off x="4781551" y="3198814"/>
            <a:ext cx="167216" cy="1238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12294" name="AutoShape 31"/>
          <p:cNvCxnSpPr>
            <a:cxnSpLocks noChangeShapeType="1"/>
          </p:cNvCxnSpPr>
          <p:nvPr/>
        </p:nvCxnSpPr>
        <p:spPr bwMode="auto">
          <a:xfrm rot="10800000" flipV="1">
            <a:off x="3784601" y="3302000"/>
            <a:ext cx="1020233" cy="7112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295" name="AutoShape 32"/>
          <p:cNvCxnSpPr>
            <a:cxnSpLocks noChangeShapeType="1"/>
            <a:stCxn id="12293" idx="6"/>
          </p:cNvCxnSpPr>
          <p:nvPr/>
        </p:nvCxnSpPr>
        <p:spPr bwMode="auto">
          <a:xfrm>
            <a:off x="4948767" y="3260725"/>
            <a:ext cx="2857500" cy="833438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96" name="Text Box 33"/>
          <p:cNvSpPr txBox="1">
            <a:spLocks noChangeArrowheads="1"/>
          </p:cNvSpPr>
          <p:nvPr/>
        </p:nvSpPr>
        <p:spPr bwMode="auto">
          <a:xfrm>
            <a:off x="4715989" y="2752725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s</a:t>
            </a:r>
          </a:p>
        </p:txBody>
      </p:sp>
      <p:cxnSp>
        <p:nvCxnSpPr>
          <p:cNvPr id="12297" name="AutoShape 72"/>
          <p:cNvCxnSpPr>
            <a:cxnSpLocks noChangeShapeType="1"/>
            <a:stCxn id="12293" idx="5"/>
          </p:cNvCxnSpPr>
          <p:nvPr/>
        </p:nvCxnSpPr>
        <p:spPr bwMode="auto">
          <a:xfrm rot="16200000" flipH="1">
            <a:off x="4834203" y="3396458"/>
            <a:ext cx="735013" cy="552449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98" name="Text Box 75"/>
          <p:cNvSpPr txBox="1">
            <a:spLocks noChangeArrowheads="1"/>
          </p:cNvSpPr>
          <p:nvPr/>
        </p:nvSpPr>
        <p:spPr bwMode="auto">
          <a:xfrm>
            <a:off x="3596191" y="3397250"/>
            <a:ext cx="46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</a:t>
            </a:r>
            <a:r>
              <a:rPr lang="en-US" baseline="-25000"/>
              <a:t>1</a:t>
            </a:r>
          </a:p>
        </p:txBody>
      </p:sp>
      <p:sp>
        <p:nvSpPr>
          <p:cNvPr id="12299" name="Text Box 75"/>
          <p:cNvSpPr txBox="1">
            <a:spLocks noChangeArrowheads="1"/>
          </p:cNvSpPr>
          <p:nvPr/>
        </p:nvSpPr>
        <p:spPr bwMode="auto">
          <a:xfrm>
            <a:off x="4764591" y="3398838"/>
            <a:ext cx="46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</a:t>
            </a:r>
            <a:r>
              <a:rPr lang="en-US" baseline="-25000"/>
              <a:t>2</a:t>
            </a:r>
          </a:p>
        </p:txBody>
      </p:sp>
      <p:sp>
        <p:nvSpPr>
          <p:cNvPr id="12300" name="Text Box 75"/>
          <p:cNvSpPr txBox="1">
            <a:spLocks noChangeArrowheads="1"/>
          </p:cNvSpPr>
          <p:nvPr/>
        </p:nvSpPr>
        <p:spPr bwMode="auto">
          <a:xfrm>
            <a:off x="6825687" y="3387726"/>
            <a:ext cx="466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/>
              <a:t>a</a:t>
            </a:r>
            <a:r>
              <a:rPr lang="en-US" baseline="-25000"/>
              <a:t>k</a:t>
            </a:r>
          </a:p>
        </p:txBody>
      </p:sp>
      <p:sp>
        <p:nvSpPr>
          <p:cNvPr id="12301" name="Rectangle 26"/>
          <p:cNvSpPr>
            <a:spLocks noChangeArrowheads="1"/>
          </p:cNvSpPr>
          <p:nvPr/>
        </p:nvSpPr>
        <p:spPr bwMode="auto">
          <a:xfrm>
            <a:off x="3189242" y="5503863"/>
            <a:ext cx="898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R(s,a</a:t>
            </a:r>
            <a:r>
              <a:rPr lang="en-US" baseline="-25000"/>
              <a:t>1</a:t>
            </a:r>
            <a:r>
              <a:rPr lang="en-US"/>
              <a:t>)</a:t>
            </a:r>
            <a:endParaRPr lang="en-US" baseline="-25000"/>
          </a:p>
        </p:txBody>
      </p:sp>
      <p:sp>
        <p:nvSpPr>
          <p:cNvPr id="12302" name="Rectangle 27"/>
          <p:cNvSpPr>
            <a:spLocks noChangeArrowheads="1"/>
          </p:cNvSpPr>
          <p:nvPr/>
        </p:nvSpPr>
        <p:spPr bwMode="auto">
          <a:xfrm>
            <a:off x="5085776" y="5492751"/>
            <a:ext cx="8986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R(s,a</a:t>
            </a:r>
            <a:r>
              <a:rPr lang="en-US" baseline="-25000"/>
              <a:t>2</a:t>
            </a:r>
            <a:r>
              <a:rPr lang="en-US"/>
              <a:t>)</a:t>
            </a:r>
            <a:endParaRPr lang="en-US" baseline="-25000"/>
          </a:p>
        </p:txBody>
      </p:sp>
      <p:sp>
        <p:nvSpPr>
          <p:cNvPr id="12303" name="Rectangle 28"/>
          <p:cNvSpPr>
            <a:spLocks noChangeArrowheads="1"/>
          </p:cNvSpPr>
          <p:nvPr/>
        </p:nvSpPr>
        <p:spPr bwMode="auto">
          <a:xfrm>
            <a:off x="7458647" y="5481638"/>
            <a:ext cx="8899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R(s,a</a:t>
            </a:r>
            <a:r>
              <a:rPr lang="en-US" baseline="-25000"/>
              <a:t>k</a:t>
            </a:r>
            <a:r>
              <a:rPr lang="en-US"/>
              <a:t>)</a:t>
            </a:r>
            <a:endParaRPr lang="en-US" baseline="-25000"/>
          </a:p>
        </p:txBody>
      </p:sp>
      <p:pic>
        <p:nvPicPr>
          <p:cNvPr id="123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1" y="4090989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85" y="4106864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85" y="4095751"/>
            <a:ext cx="1714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TextBox 33"/>
          <p:cNvSpPr txBox="1">
            <a:spLocks noChangeArrowheads="1"/>
          </p:cNvSpPr>
          <p:nvPr/>
        </p:nvSpPr>
        <p:spPr bwMode="auto">
          <a:xfrm>
            <a:off x="2844800" y="6223000"/>
            <a:ext cx="46746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en-US" sz="2800">
                <a:solidFill>
                  <a:srgbClr val="FF0000"/>
                </a:solidFill>
              </a:rPr>
              <a:t>Multi-Armed Bandit Problem</a:t>
            </a:r>
          </a:p>
        </p:txBody>
      </p:sp>
      <p:sp>
        <p:nvSpPr>
          <p:cNvPr id="12308" name="TextBox 34"/>
          <p:cNvSpPr txBox="1">
            <a:spLocks noChangeArrowheads="1"/>
          </p:cNvSpPr>
          <p:nvPr/>
        </p:nvSpPr>
        <p:spPr bwMode="auto">
          <a:xfrm>
            <a:off x="6413501" y="4530726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…</a:t>
            </a:r>
          </a:p>
        </p:txBody>
      </p:sp>
      <p:sp>
        <p:nvSpPr>
          <p:cNvPr id="12309" name="TextBox 35"/>
          <p:cNvSpPr txBox="1">
            <a:spLocks noChangeArrowheads="1"/>
          </p:cNvSpPr>
          <p:nvPr/>
        </p:nvSpPr>
        <p:spPr bwMode="auto">
          <a:xfrm>
            <a:off x="6415617" y="5392738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966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20650"/>
            <a:ext cx="10363200" cy="617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Multi-Armed Bandits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1617662"/>
            <a:ext cx="11768684" cy="1277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smtClean="0"/>
              <a:t>Bandit algorithms are not just useful as components for RL &amp; Monte-Carlo planning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Pure bandit problems arise in many applications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Applicable whenever: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set of independent options with unknown utilities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cost for sampling options or a limit on total samples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Want to find the best option or maximize utility of samples </a:t>
            </a:r>
          </a:p>
          <a:p>
            <a:pPr>
              <a:lnSpc>
                <a:spcPct val="90000"/>
              </a:lnSpc>
            </a:pP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43432" y="6553200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150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20650"/>
            <a:ext cx="10363200" cy="617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Multi-Armed Bandits: Example 1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336" y="4015892"/>
            <a:ext cx="11277600" cy="1277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/>
              <a:t>Clinical Trials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Arms = </a:t>
            </a:r>
            <a:r>
              <a:rPr lang="en-US" dirty="0"/>
              <a:t>p</a:t>
            </a:r>
            <a:r>
              <a:rPr lang="en-US" dirty="0" smtClean="0"/>
              <a:t>ossible treatments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Arm Pulls = application of treatment to </a:t>
            </a:r>
            <a:r>
              <a:rPr lang="en-US" dirty="0" err="1" smtClean="0"/>
              <a:t>inidividual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Rewards = outcome of treatment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Objective = maximize cumulative reward = maximize benefit to trial population (or find best treatment quickly)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722" y="1082196"/>
            <a:ext cx="6294737" cy="3138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651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20650"/>
            <a:ext cx="10363200" cy="617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Multi-Armed Bandits: Example 2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816" y="3944887"/>
            <a:ext cx="11277600" cy="127793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/>
              <a:t>Online Advertising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Arms = different ads/ad-types for a web page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Arm Pulls = displaying an ad upon a page access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Rewards = click through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Objective = maximize cumulative reward = maximum clicks (or find best add quickly)</a:t>
            </a:r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188" y="908499"/>
            <a:ext cx="5957376" cy="351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5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65BF1CF-C3C7-4AF1-ADAA-E9F45F10FA8C}" type="slidenum">
              <a:rPr lang="en-US" sz="1400" smtClean="0">
                <a:latin typeface="Comic Sans MS" pitchFamily="66" charset="0"/>
              </a:rPr>
              <a:pPr/>
              <a:t>54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15341" y="220662"/>
            <a:ext cx="11466711" cy="617538"/>
          </a:xfrm>
        </p:spPr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Multi-Armed </a:t>
            </a:r>
            <a:r>
              <a:rPr lang="en-US" sz="4000" dirty="0" smtClean="0">
                <a:solidFill>
                  <a:srgbClr val="FF0000"/>
                </a:solidFill>
              </a:rPr>
              <a:t>Bandit: Possible Objectives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580" y="1160462"/>
            <a:ext cx="11815233" cy="127793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PAC Objective: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a near optimal arm w/ high probability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 smtClean="0"/>
              <a:t>Cumulative Regret:</a:t>
            </a: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achieve near optimal cumulative reward over lifetime of pulling (in expectation)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 smtClean="0"/>
              <a:t>Simple Regret: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quickly identify arm with high reward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(in expectation)</a:t>
            </a:r>
            <a:endParaRPr lang="en-US" b="1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5767916" y="3276600"/>
            <a:ext cx="5814484" cy="3120470"/>
            <a:chOff x="2190750" y="3375877"/>
            <a:chExt cx="4360863" cy="3120470"/>
          </a:xfrm>
        </p:grpSpPr>
        <p:sp>
          <p:nvSpPr>
            <p:cNvPr id="13317" name="Oval 30"/>
            <p:cNvSpPr>
              <a:spLocks noChangeArrowheads="1"/>
            </p:cNvSpPr>
            <p:nvPr/>
          </p:nvSpPr>
          <p:spPr bwMode="auto">
            <a:xfrm>
              <a:off x="3586163" y="3821965"/>
              <a:ext cx="125412" cy="1238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3318" name="AutoShape 31"/>
            <p:cNvCxnSpPr>
              <a:cxnSpLocks noChangeShapeType="1"/>
            </p:cNvCxnSpPr>
            <p:nvPr/>
          </p:nvCxnSpPr>
          <p:spPr bwMode="auto">
            <a:xfrm rot="10800000" flipV="1">
              <a:off x="2838450" y="3925152"/>
              <a:ext cx="765175" cy="711200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319" name="AutoShape 32"/>
            <p:cNvCxnSpPr>
              <a:cxnSpLocks noChangeShapeType="1"/>
              <a:stCxn id="13317" idx="6"/>
            </p:cNvCxnSpPr>
            <p:nvPr/>
          </p:nvCxnSpPr>
          <p:spPr bwMode="auto">
            <a:xfrm>
              <a:off x="3711575" y="3883877"/>
              <a:ext cx="2143125" cy="833438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20" name="Text Box 33"/>
            <p:cNvSpPr txBox="1">
              <a:spLocks noChangeArrowheads="1"/>
            </p:cNvSpPr>
            <p:nvPr/>
          </p:nvSpPr>
          <p:spPr bwMode="auto">
            <a:xfrm>
              <a:off x="3536992" y="3375877"/>
              <a:ext cx="25391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s</a:t>
              </a:r>
            </a:p>
          </p:txBody>
        </p:sp>
        <p:cxnSp>
          <p:nvCxnSpPr>
            <p:cNvPr id="13321" name="AutoShape 72"/>
            <p:cNvCxnSpPr>
              <a:cxnSpLocks noChangeShapeType="1"/>
              <a:stCxn id="13317" idx="5"/>
            </p:cNvCxnSpPr>
            <p:nvPr/>
          </p:nvCxnSpPr>
          <p:spPr bwMode="auto">
            <a:xfrm rot="16200000" flipH="1">
              <a:off x="3533775" y="4088665"/>
              <a:ext cx="735013" cy="414337"/>
            </a:xfrm>
            <a:prstGeom prst="straightConnector1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3322" name="Text Box 75"/>
            <p:cNvSpPr txBox="1">
              <a:spLocks noChangeArrowheads="1"/>
            </p:cNvSpPr>
            <p:nvPr/>
          </p:nvSpPr>
          <p:spPr bwMode="auto">
            <a:xfrm>
              <a:off x="2697143" y="4020402"/>
              <a:ext cx="3524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a</a:t>
              </a:r>
              <a:r>
                <a:rPr lang="en-US" baseline="-25000"/>
                <a:t>1</a:t>
              </a:r>
            </a:p>
          </p:txBody>
        </p:sp>
        <p:sp>
          <p:nvSpPr>
            <p:cNvPr id="13323" name="Text Box 75"/>
            <p:cNvSpPr txBox="1">
              <a:spLocks noChangeArrowheads="1"/>
            </p:cNvSpPr>
            <p:nvPr/>
          </p:nvSpPr>
          <p:spPr bwMode="auto">
            <a:xfrm>
              <a:off x="3573443" y="4021990"/>
              <a:ext cx="35246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a</a:t>
              </a:r>
              <a:r>
                <a:rPr lang="en-US" baseline="-25000"/>
                <a:t>2</a:t>
              </a:r>
            </a:p>
          </p:txBody>
        </p:sp>
        <p:sp>
          <p:nvSpPr>
            <p:cNvPr id="13324" name="Text Box 75"/>
            <p:cNvSpPr txBox="1">
              <a:spLocks noChangeArrowheads="1"/>
            </p:cNvSpPr>
            <p:nvPr/>
          </p:nvSpPr>
          <p:spPr bwMode="auto">
            <a:xfrm>
              <a:off x="5119265" y="4010877"/>
              <a:ext cx="350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/>
                <a:t>a</a:t>
              </a:r>
              <a:r>
                <a:rPr lang="en-US" baseline="-25000"/>
                <a:t>k</a:t>
              </a:r>
            </a:p>
          </p:txBody>
        </p:sp>
        <p:sp>
          <p:nvSpPr>
            <p:cNvPr id="13325" name="Rectangle 26"/>
            <p:cNvSpPr>
              <a:spLocks noChangeArrowheads="1"/>
            </p:cNvSpPr>
            <p:nvPr/>
          </p:nvSpPr>
          <p:spPr bwMode="auto">
            <a:xfrm>
              <a:off x="2391932" y="6127015"/>
              <a:ext cx="6739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R(s,a</a:t>
              </a:r>
              <a:r>
                <a:rPr lang="en-US" baseline="-25000"/>
                <a:t>1</a:t>
              </a:r>
              <a:r>
                <a:rPr lang="en-US"/>
                <a:t>)</a:t>
              </a:r>
              <a:endParaRPr lang="en-US" baseline="-25000"/>
            </a:p>
          </p:txBody>
        </p:sp>
        <p:sp>
          <p:nvSpPr>
            <p:cNvPr id="13326" name="Rectangle 27"/>
            <p:cNvSpPr>
              <a:spLocks noChangeArrowheads="1"/>
            </p:cNvSpPr>
            <p:nvPr/>
          </p:nvSpPr>
          <p:spPr bwMode="auto">
            <a:xfrm>
              <a:off x="3814331" y="6115902"/>
              <a:ext cx="6739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R(s,a</a:t>
              </a:r>
              <a:r>
                <a:rPr lang="en-US" baseline="-25000"/>
                <a:t>2</a:t>
              </a:r>
              <a:r>
                <a:rPr lang="en-US"/>
                <a:t>)</a:t>
              </a:r>
              <a:endParaRPr lang="en-US" baseline="-25000"/>
            </a:p>
          </p:txBody>
        </p:sp>
        <p:sp>
          <p:nvSpPr>
            <p:cNvPr id="13327" name="Rectangle 28"/>
            <p:cNvSpPr>
              <a:spLocks noChangeArrowheads="1"/>
            </p:cNvSpPr>
            <p:nvPr/>
          </p:nvSpPr>
          <p:spPr bwMode="auto">
            <a:xfrm>
              <a:off x="5593985" y="6104790"/>
              <a:ext cx="6674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R(s,a</a:t>
              </a:r>
              <a:r>
                <a:rPr lang="en-US" baseline="-25000"/>
                <a:t>k</a:t>
              </a:r>
              <a:r>
                <a:rPr lang="en-US"/>
                <a:t>)</a:t>
              </a:r>
              <a:endParaRPr lang="en-US" baseline="-25000"/>
            </a:p>
          </p:txBody>
        </p:sp>
        <p:pic>
          <p:nvPicPr>
            <p:cNvPr id="1332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750" y="4714140"/>
              <a:ext cx="12858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613" y="4730015"/>
              <a:ext cx="12858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5738" y="4718902"/>
              <a:ext cx="128587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TextBox 34"/>
            <p:cNvSpPr txBox="1">
              <a:spLocks noChangeArrowheads="1"/>
            </p:cNvSpPr>
            <p:nvPr/>
          </p:nvSpPr>
          <p:spPr bwMode="auto">
            <a:xfrm>
              <a:off x="4810125" y="5153877"/>
              <a:ext cx="3693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…</a:t>
              </a:r>
            </a:p>
          </p:txBody>
        </p:sp>
        <p:sp>
          <p:nvSpPr>
            <p:cNvPr id="13333" name="TextBox 35"/>
            <p:cNvSpPr txBox="1">
              <a:spLocks noChangeArrowheads="1"/>
            </p:cNvSpPr>
            <p:nvPr/>
          </p:nvSpPr>
          <p:spPr bwMode="auto">
            <a:xfrm>
              <a:off x="4811713" y="6015890"/>
              <a:ext cx="36933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/>
                <a:t>…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948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3F25FEB-5292-47C0-8BAF-44CE0E1DCB60}" type="slidenum">
              <a:rPr lang="en-US" sz="1400" smtClean="0">
                <a:latin typeface="Comic Sans MS" pitchFamily="66" charset="0"/>
              </a:rPr>
              <a:pPr/>
              <a:t>55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20650"/>
            <a:ext cx="10363200" cy="617538"/>
          </a:xfrm>
        </p:spPr>
        <p:txBody>
          <a:bodyPr/>
          <a:lstStyle/>
          <a:p>
            <a:r>
              <a:rPr lang="en-US" sz="3200" smtClean="0"/>
              <a:t>Cumulative Regret Objective</a:t>
            </a:r>
          </a:p>
        </p:txBody>
      </p:sp>
      <p:sp>
        <p:nvSpPr>
          <p:cNvPr id="24580" name="Oval 30"/>
          <p:cNvSpPr>
            <a:spLocks noChangeArrowheads="1"/>
          </p:cNvSpPr>
          <p:nvPr/>
        </p:nvSpPr>
        <p:spPr bwMode="auto">
          <a:xfrm>
            <a:off x="5128684" y="4359276"/>
            <a:ext cx="167216" cy="123825"/>
          </a:xfrm>
          <a:prstGeom prst="ellipse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4581" name="AutoShape 31"/>
          <p:cNvCxnSpPr>
            <a:cxnSpLocks noChangeShapeType="1"/>
          </p:cNvCxnSpPr>
          <p:nvPr/>
        </p:nvCxnSpPr>
        <p:spPr bwMode="auto">
          <a:xfrm rot="10800000" flipV="1">
            <a:off x="4131734" y="4462463"/>
            <a:ext cx="1018117" cy="709612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82" name="AutoShape 32"/>
          <p:cNvCxnSpPr>
            <a:cxnSpLocks noChangeShapeType="1"/>
            <a:stCxn id="24580" idx="6"/>
          </p:cNvCxnSpPr>
          <p:nvPr/>
        </p:nvCxnSpPr>
        <p:spPr bwMode="auto">
          <a:xfrm>
            <a:off x="5295900" y="4421189"/>
            <a:ext cx="2855384" cy="833437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3" name="Text Box 33"/>
          <p:cNvSpPr txBox="1">
            <a:spLocks noChangeArrowheads="1"/>
          </p:cNvSpPr>
          <p:nvPr/>
        </p:nvSpPr>
        <p:spPr bwMode="auto">
          <a:xfrm>
            <a:off x="5027140" y="3925888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cs typeface="Arial" charset="0"/>
              </a:rPr>
              <a:t>s</a:t>
            </a:r>
          </a:p>
        </p:txBody>
      </p:sp>
      <p:cxnSp>
        <p:nvCxnSpPr>
          <p:cNvPr id="24584" name="AutoShape 72"/>
          <p:cNvCxnSpPr>
            <a:cxnSpLocks noChangeShapeType="1"/>
            <a:stCxn id="24580" idx="5"/>
          </p:cNvCxnSpPr>
          <p:nvPr/>
        </p:nvCxnSpPr>
        <p:spPr bwMode="auto">
          <a:xfrm rot="16200000" flipH="1">
            <a:off x="5180013" y="4556126"/>
            <a:ext cx="733425" cy="552451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5" name="Text Box 75"/>
          <p:cNvSpPr txBox="1">
            <a:spLocks noChangeArrowheads="1"/>
          </p:cNvSpPr>
          <p:nvPr/>
        </p:nvSpPr>
        <p:spPr bwMode="auto">
          <a:xfrm>
            <a:off x="3943325" y="4557714"/>
            <a:ext cx="46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1</a:t>
            </a:r>
          </a:p>
        </p:txBody>
      </p:sp>
      <p:sp>
        <p:nvSpPr>
          <p:cNvPr id="24586" name="Text Box 75"/>
          <p:cNvSpPr txBox="1">
            <a:spLocks noChangeArrowheads="1"/>
          </p:cNvSpPr>
          <p:nvPr/>
        </p:nvSpPr>
        <p:spPr bwMode="auto">
          <a:xfrm>
            <a:off x="5109609" y="4559301"/>
            <a:ext cx="469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2</a:t>
            </a:r>
          </a:p>
        </p:txBody>
      </p:sp>
      <p:sp>
        <p:nvSpPr>
          <p:cNvPr id="24587" name="Text Box 75"/>
          <p:cNvSpPr txBox="1">
            <a:spLocks noChangeArrowheads="1"/>
          </p:cNvSpPr>
          <p:nvPr/>
        </p:nvSpPr>
        <p:spPr bwMode="auto">
          <a:xfrm>
            <a:off x="7170703" y="4548188"/>
            <a:ext cx="466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>
                <a:cs typeface="Arial" charset="0"/>
              </a:rPr>
              <a:t>a</a:t>
            </a:r>
            <a:r>
              <a:rPr lang="en-US" baseline="-25000">
                <a:cs typeface="Arial" charset="0"/>
              </a:rPr>
              <a:t>k</a:t>
            </a:r>
          </a:p>
        </p:txBody>
      </p:sp>
      <p:pic>
        <p:nvPicPr>
          <p:cNvPr id="245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5251450"/>
            <a:ext cx="139911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68" y="5267325"/>
            <a:ext cx="1401233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085" y="5256214"/>
            <a:ext cx="1399116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Box 19"/>
          <p:cNvSpPr txBox="1">
            <a:spLocks noChangeArrowheads="1"/>
          </p:cNvSpPr>
          <p:nvPr/>
        </p:nvSpPr>
        <p:spPr bwMode="auto">
          <a:xfrm>
            <a:off x="6758517" y="5691188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cs typeface="Arial" charset="0"/>
              </a:rPr>
              <a:t>…</a:t>
            </a:r>
          </a:p>
        </p:txBody>
      </p:sp>
      <p:sp>
        <p:nvSpPr>
          <p:cNvPr id="24592" name="Rectangle 3"/>
          <p:cNvSpPr txBox="1">
            <a:spLocks noChangeArrowheads="1"/>
          </p:cNvSpPr>
          <p:nvPr/>
        </p:nvSpPr>
        <p:spPr bwMode="auto">
          <a:xfrm>
            <a:off x="478367" y="1219200"/>
            <a:ext cx="11713633" cy="282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buClr>
                <a:srgbClr val="FF3300"/>
              </a:buClr>
              <a:buSzPct val="85000"/>
              <a:buFont typeface="Marlett" pitchFamily="2" charset="2"/>
              <a:buChar char="h"/>
            </a:pPr>
            <a:r>
              <a:rPr kumimoji="1" lang="en-US" sz="2800" b="1" dirty="0">
                <a:cs typeface="Arial" charset="0"/>
              </a:rPr>
              <a:t>Problem: </a:t>
            </a:r>
            <a:r>
              <a:rPr kumimoji="1" lang="en-US" sz="2800" dirty="0">
                <a:cs typeface="Arial" charset="0"/>
              </a:rPr>
              <a:t>find arm-pulling strategy such that the expected total reward at time </a:t>
            </a:r>
            <a:r>
              <a:rPr kumimoji="1" lang="en-US" sz="2800" i="1" dirty="0">
                <a:cs typeface="Arial" charset="0"/>
              </a:rPr>
              <a:t>n</a:t>
            </a:r>
            <a:r>
              <a:rPr kumimoji="1" lang="en-US" sz="2800" dirty="0">
                <a:cs typeface="Arial" charset="0"/>
              </a:rPr>
              <a:t> is </a:t>
            </a:r>
            <a:r>
              <a:rPr kumimoji="1" lang="en-US" sz="2800" b="1" i="1" dirty="0">
                <a:cs typeface="Arial" charset="0"/>
              </a:rPr>
              <a:t>close</a:t>
            </a:r>
            <a:r>
              <a:rPr kumimoji="1" lang="en-US" sz="2800" dirty="0">
                <a:cs typeface="Arial" charset="0"/>
              </a:rPr>
              <a:t> to the best possible (one pull per time step)</a:t>
            </a:r>
            <a:endParaRPr kumimoji="1" lang="en-US" dirty="0">
              <a:cs typeface="Arial" charset="0"/>
            </a:endParaRPr>
          </a:p>
          <a:p>
            <a:pPr lvl="1" algn="l">
              <a:spcBef>
                <a:spcPct val="20000"/>
              </a:spcBef>
              <a:buClr>
                <a:srgbClr val="339933"/>
              </a:buClr>
              <a:buSzPct val="85000"/>
              <a:buFont typeface="Marlett" pitchFamily="2" charset="2"/>
              <a:buChar char="5"/>
            </a:pPr>
            <a:r>
              <a:rPr kumimoji="1" lang="en-US" dirty="0">
                <a:cs typeface="Arial" charset="0"/>
              </a:rPr>
              <a:t>Optimal (in expectation) is to pull optimal arm </a:t>
            </a:r>
            <a:r>
              <a:rPr kumimoji="1" lang="en-US" i="1" dirty="0">
                <a:cs typeface="Arial" charset="0"/>
              </a:rPr>
              <a:t>n </a:t>
            </a:r>
            <a:r>
              <a:rPr kumimoji="1" lang="en-US" dirty="0">
                <a:cs typeface="Arial" charset="0"/>
              </a:rPr>
              <a:t>times</a:t>
            </a:r>
          </a:p>
          <a:p>
            <a:pPr lvl="1" algn="l">
              <a:spcBef>
                <a:spcPct val="20000"/>
              </a:spcBef>
              <a:buClr>
                <a:srgbClr val="339933"/>
              </a:buClr>
              <a:buSzPct val="85000"/>
              <a:buFont typeface="Marlett" pitchFamily="2" charset="2"/>
              <a:buChar char="5"/>
            </a:pPr>
            <a:r>
              <a:rPr kumimoji="1" lang="en-US" dirty="0" err="1">
                <a:cs typeface="Arial" charset="0"/>
              </a:rPr>
              <a:t>UniformBandit</a:t>
            </a:r>
            <a:r>
              <a:rPr kumimoji="1" lang="en-US" dirty="0">
                <a:cs typeface="Arial" charset="0"/>
              </a:rPr>
              <a:t> is poor choice --- waste time on bad arms</a:t>
            </a:r>
          </a:p>
          <a:p>
            <a:pPr lvl="1" algn="l">
              <a:spcBef>
                <a:spcPct val="20000"/>
              </a:spcBef>
              <a:buClr>
                <a:srgbClr val="339933"/>
              </a:buClr>
              <a:buSzPct val="85000"/>
              <a:buFont typeface="Marlett" pitchFamily="2" charset="2"/>
              <a:buChar char="5"/>
            </a:pPr>
            <a:r>
              <a:rPr kumimoji="1" lang="en-US" dirty="0">
                <a:cs typeface="Arial" charset="0"/>
              </a:rPr>
              <a:t>Must balance </a:t>
            </a:r>
            <a:r>
              <a:rPr kumimoji="1" lang="en-US" b="1" dirty="0">
                <a:cs typeface="Arial" charset="0"/>
              </a:rPr>
              <a:t>exploring</a:t>
            </a:r>
            <a:r>
              <a:rPr kumimoji="1" lang="en-US" dirty="0">
                <a:cs typeface="Arial" charset="0"/>
              </a:rPr>
              <a:t> machines to find good payoffs and </a:t>
            </a:r>
            <a:r>
              <a:rPr kumimoji="1" lang="en-US" b="1" dirty="0">
                <a:cs typeface="Arial" charset="0"/>
              </a:rPr>
              <a:t>exploiting</a:t>
            </a:r>
            <a:r>
              <a:rPr kumimoji="1" lang="en-US" dirty="0">
                <a:cs typeface="Arial" charset="0"/>
              </a:rPr>
              <a:t> current knowledge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112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Exploration Functions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11506200" cy="4729164"/>
          </a:xfrm>
        </p:spPr>
        <p:txBody>
          <a:bodyPr/>
          <a:lstStyle/>
          <a:p>
            <a:r>
              <a:rPr lang="en-US" sz="2800" dirty="0" smtClean="0"/>
              <a:t>When to explore?</a:t>
            </a:r>
          </a:p>
          <a:p>
            <a:pPr lvl="1"/>
            <a:r>
              <a:rPr lang="en-US" sz="2400" dirty="0" smtClean="0"/>
              <a:t>Random actions: explore a fixed amount</a:t>
            </a:r>
          </a:p>
          <a:p>
            <a:pPr lvl="1"/>
            <a:r>
              <a:rPr lang="en-US" sz="2400" dirty="0" smtClean="0"/>
              <a:t>Better idea: explore areas whose badness is not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(yet) established, eventually stop exploring</a:t>
            </a:r>
          </a:p>
          <a:p>
            <a:pPr lvl="4"/>
            <a:endParaRPr lang="en-US" sz="1600" dirty="0" smtClean="0"/>
          </a:p>
          <a:p>
            <a:r>
              <a:rPr lang="en-US" sz="2800" dirty="0" smtClean="0"/>
              <a:t>Exploration function</a:t>
            </a:r>
          </a:p>
          <a:p>
            <a:pPr lvl="1"/>
            <a:r>
              <a:rPr lang="en-US" sz="2400" dirty="0" smtClean="0"/>
              <a:t>Takes a value estimate u and a visit count n, and</a:t>
            </a:r>
          </a:p>
          <a:p>
            <a:pPr lvl="1">
              <a:spcBef>
                <a:spcPts val="76"/>
              </a:spcBef>
              <a:buNone/>
            </a:pPr>
            <a:r>
              <a:rPr lang="en-US" sz="2400" dirty="0" smtClean="0"/>
              <a:t>	returns an optimistic utility, e.g.</a:t>
            </a:r>
          </a:p>
          <a:p>
            <a:pPr lvl="1">
              <a:buNone/>
            </a:pPr>
            <a:endParaRPr lang="en-US" sz="2400" dirty="0" smtClean="0"/>
          </a:p>
          <a:p>
            <a:pPr lvl="1"/>
            <a:endParaRPr lang="en-US" dirty="0" smtClean="0"/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Note: this propagates the “bonus” back to states that lead to unknown states as well!</a:t>
            </a:r>
          </a:p>
          <a:p>
            <a:pPr lvl="1">
              <a:buNone/>
            </a:pPr>
            <a:r>
              <a:rPr lang="en-US" sz="2400" dirty="0" smtClean="0"/>
              <a:t>				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41512" y="1219564"/>
            <a:ext cx="4621888" cy="3352072"/>
          </a:xfrm>
          <a:prstGeom prst="rect">
            <a:avLst/>
          </a:prstGeom>
          <a:noFill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5190980" y="4261336"/>
            <a:ext cx="2495069" cy="304596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175619" y="5422668"/>
            <a:ext cx="6339983" cy="444732"/>
          </a:xfrm>
          <a:prstGeom prst="rect">
            <a:avLst/>
          </a:prstGeom>
          <a:noFill/>
          <a:ln/>
          <a:effectLst/>
        </p:spPr>
      </p:pic>
      <p:sp>
        <p:nvSpPr>
          <p:cNvPr id="11" name="TextBox 10"/>
          <p:cNvSpPr txBox="1"/>
          <p:nvPr/>
        </p:nvSpPr>
        <p:spPr>
          <a:xfrm>
            <a:off x="1447800" y="534806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Modified Q-Update: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171949" y="4813072"/>
            <a:ext cx="4771075" cy="444715"/>
          </a:xfrm>
          <a:prstGeom prst="rect">
            <a:avLst/>
          </a:prstGeom>
          <a:noFill/>
          <a:ln/>
          <a:effectLst/>
        </p:spPr>
      </p:pic>
      <p:sp>
        <p:nvSpPr>
          <p:cNvPr id="14" name="TextBox 13"/>
          <p:cNvSpPr txBox="1"/>
          <p:nvPr/>
        </p:nvSpPr>
        <p:spPr>
          <a:xfrm>
            <a:off x="1447800" y="473846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Regular Q-Update:</a:t>
            </a:r>
            <a:endParaRPr 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37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3F25FEB-5292-47C0-8BAF-44CE0E1DCB60}" type="slidenum">
              <a:rPr lang="en-US" sz="1400" smtClean="0">
                <a:latin typeface="Comic Sans MS" pitchFamily="66" charset="0"/>
              </a:rPr>
              <a:pPr/>
              <a:t>57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20650"/>
            <a:ext cx="10363200" cy="617538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Cumulative Regret Objective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33" y="783714"/>
            <a:ext cx="10697767" cy="5969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1851018" y="3463020"/>
            <a:ext cx="8140271" cy="512747"/>
          </a:xfrm>
          <a:prstGeom prst="wedgeRoundRectCallout">
            <a:avLst>
              <a:gd name="adj1" fmla="val -42022"/>
              <a:gd name="adj2" fmla="val 220962"/>
              <a:gd name="adj3" fmla="val 16667"/>
            </a:avLst>
          </a:prstGeom>
          <a:solidFill>
            <a:srgbClr val="3333FF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Strategy if one knew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which arm was best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0267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97FD1E2-9275-4A37-A6E0-733322E83C45}" type="slidenum">
              <a:rPr lang="en-US" sz="1400" smtClean="0">
                <a:latin typeface="Comic Sans MS" pitchFamily="66" charset="0"/>
              </a:rPr>
              <a:pPr/>
              <a:t>58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492810" y="134939"/>
            <a:ext cx="11320807" cy="617537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UCB Algorithm for Minimizing Cumulative Regret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823" y="1019163"/>
            <a:ext cx="10163177" cy="5005388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Q(a) </a:t>
            </a:r>
            <a:r>
              <a:rPr lang="en-US" dirty="0" smtClean="0"/>
              <a:t>: average reward for trying action </a:t>
            </a:r>
            <a:r>
              <a:rPr lang="en-US" dirty="0" smtClean="0">
                <a:solidFill>
                  <a:srgbClr val="0000FF"/>
                </a:solidFill>
              </a:rPr>
              <a:t>a                             </a:t>
            </a:r>
            <a:r>
              <a:rPr lang="en-US" dirty="0" smtClean="0"/>
              <a:t>(in our single state </a:t>
            </a:r>
            <a:r>
              <a:rPr lang="en-US" i="1" dirty="0" smtClean="0"/>
              <a:t>s</a:t>
            </a:r>
            <a:r>
              <a:rPr lang="en-US" dirty="0" smtClean="0"/>
              <a:t>) so far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n(a) </a:t>
            </a:r>
            <a:r>
              <a:rPr lang="en-US" dirty="0" smtClean="0"/>
              <a:t>: number of pulls of arm </a:t>
            </a:r>
            <a:r>
              <a:rPr lang="en-US" dirty="0" smtClean="0">
                <a:solidFill>
                  <a:srgbClr val="0000FF"/>
                </a:solidFill>
              </a:rPr>
              <a:t>a </a:t>
            </a:r>
            <a:r>
              <a:rPr lang="en-US" dirty="0" smtClean="0"/>
              <a:t>so far</a:t>
            </a:r>
          </a:p>
          <a:p>
            <a:r>
              <a:rPr lang="en-US" dirty="0" smtClean="0"/>
              <a:t>Action choice by UCB after n pulls: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 smtClean="0"/>
              <a:t>Assumes rewards in [0,1]</a:t>
            </a:r>
            <a:r>
              <a:rPr lang="en-US" dirty="0"/>
              <a:t> </a:t>
            </a:r>
            <a:r>
              <a:rPr lang="en-US" dirty="0" smtClean="0"/>
              <a:t>– normalized from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max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2560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288667"/>
              </p:ext>
            </p:extLst>
          </p:nvPr>
        </p:nvGraphicFramePr>
        <p:xfrm>
          <a:off x="2581090" y="4151621"/>
          <a:ext cx="5717116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3" imgW="1803240" imgH="469800" progId="Equation.3">
                  <p:embed/>
                </p:oleObj>
              </mc:Choice>
              <mc:Fallback>
                <p:oleObj name="Equation" r:id="rId3" imgW="18032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090" y="4151621"/>
                        <a:ext cx="5717116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99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602203" y="884080"/>
            <a:ext cx="1093076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660066"/>
                </a:solidFill>
              </a:rPr>
              <a:t>Auer, P., </a:t>
            </a:r>
            <a:r>
              <a:rPr lang="en-US" sz="1800" dirty="0" err="1">
                <a:solidFill>
                  <a:srgbClr val="660066"/>
                </a:solidFill>
              </a:rPr>
              <a:t>Cesa</a:t>
            </a:r>
            <a:r>
              <a:rPr lang="en-US" sz="1800" dirty="0">
                <a:solidFill>
                  <a:srgbClr val="660066"/>
                </a:solidFill>
              </a:rPr>
              <a:t>-Bianchi, N., &amp; Fischer, P. (2002). Finite-time analysis of the </a:t>
            </a:r>
            <a:r>
              <a:rPr lang="en-US" sz="1800" dirty="0" err="1">
                <a:solidFill>
                  <a:srgbClr val="660066"/>
                </a:solidFill>
              </a:rPr>
              <a:t>multiarmed</a:t>
            </a:r>
            <a:r>
              <a:rPr lang="en-US" sz="1800" dirty="0">
                <a:solidFill>
                  <a:srgbClr val="660066"/>
                </a:solidFill>
              </a:rPr>
              <a:t> bandit problem. </a:t>
            </a:r>
            <a:r>
              <a:rPr lang="en-US" sz="1800" i="1" dirty="0">
                <a:solidFill>
                  <a:srgbClr val="660066"/>
                </a:solidFill>
              </a:rPr>
              <a:t>Machine learning</a:t>
            </a:r>
            <a:r>
              <a:rPr lang="en-US" sz="1800" dirty="0">
                <a:solidFill>
                  <a:srgbClr val="660066"/>
                </a:solidFill>
              </a:rPr>
              <a:t>, </a:t>
            </a:r>
            <a:r>
              <a:rPr lang="en-US" sz="1800" i="1" dirty="0">
                <a:solidFill>
                  <a:srgbClr val="660066"/>
                </a:solidFill>
              </a:rPr>
              <a:t>47</a:t>
            </a:r>
            <a:r>
              <a:rPr lang="en-US" sz="1800" dirty="0">
                <a:solidFill>
                  <a:srgbClr val="660066"/>
                </a:solidFill>
              </a:rPr>
              <a:t>(2), 235-256</a:t>
            </a:r>
            <a:r>
              <a:rPr lang="en-US" sz="1800" dirty="0" smtClean="0">
                <a:solidFill>
                  <a:srgbClr val="660066"/>
                </a:solidFill>
              </a:rPr>
              <a:t>.</a:t>
            </a:r>
            <a:endParaRPr lang="en-US" sz="1800" dirty="0">
              <a:solidFill>
                <a:srgbClr val="66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46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57DFE93-A0C2-4995-A652-81FBD812C9C0}" type="slidenum">
              <a:rPr lang="en-US" sz="1400" smtClean="0">
                <a:latin typeface="Comic Sans MS" pitchFamily="66" charset="0"/>
              </a:rPr>
              <a:pPr/>
              <a:t>59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50" y="134939"/>
            <a:ext cx="12275425" cy="617537"/>
          </a:xfrm>
        </p:spPr>
        <p:txBody>
          <a:bodyPr/>
          <a:lstStyle/>
          <a:p>
            <a:r>
              <a:rPr lang="en-US" dirty="0" smtClean="0"/>
              <a:t>UCB: Bounded Sub-Optimality</a:t>
            </a:r>
          </a:p>
        </p:txBody>
      </p:sp>
      <p:graphicFrame>
        <p:nvGraphicFramePr>
          <p:cNvPr id="266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311636"/>
              </p:ext>
            </p:extLst>
          </p:nvPr>
        </p:nvGraphicFramePr>
        <p:xfrm>
          <a:off x="2400300" y="931864"/>
          <a:ext cx="571500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3" imgW="1803240" imgH="469800" progId="Equation.3">
                  <p:embed/>
                </p:oleObj>
              </mc:Choice>
              <mc:Fallback>
                <p:oleObj name="Equation" r:id="rId3" imgW="18032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931864"/>
                        <a:ext cx="571500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99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 bwMode="auto">
          <a:xfrm flipV="1">
            <a:off x="3839633" y="1787526"/>
            <a:ext cx="1583267" cy="3968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630" name="TextBox 9"/>
          <p:cNvSpPr txBox="1">
            <a:spLocks noChangeArrowheads="1"/>
          </p:cNvSpPr>
          <p:nvPr/>
        </p:nvSpPr>
        <p:spPr bwMode="auto">
          <a:xfrm>
            <a:off x="946151" y="2152105"/>
            <a:ext cx="3674804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 dirty="0">
                <a:cs typeface="Arial" charset="0"/>
              </a:rPr>
              <a:t>Value Term:</a:t>
            </a:r>
            <a:r>
              <a:rPr lang="en-US" dirty="0">
                <a:cs typeface="Arial" charset="0"/>
              </a:rPr>
              <a:t> </a:t>
            </a:r>
            <a:br>
              <a:rPr lang="en-US" dirty="0">
                <a:cs typeface="Arial" charset="0"/>
              </a:rPr>
            </a:br>
            <a:r>
              <a:rPr lang="en-US" dirty="0">
                <a:cs typeface="Arial" charset="0"/>
              </a:rPr>
              <a:t>favors actions that looked </a:t>
            </a:r>
            <a:br>
              <a:rPr lang="en-US" dirty="0">
                <a:cs typeface="Arial" charset="0"/>
              </a:rPr>
            </a:br>
            <a:r>
              <a:rPr lang="en-US" dirty="0">
                <a:cs typeface="Arial" charset="0"/>
              </a:rPr>
              <a:t>good historically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7569200" y="2019300"/>
            <a:ext cx="764117" cy="2873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6390217" y="2322513"/>
            <a:ext cx="3862656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b="1">
                <a:cs typeface="Arial" charset="0"/>
              </a:rPr>
              <a:t>Exploration Term:</a:t>
            </a:r>
            <a:br>
              <a:rPr lang="en-US" b="1">
                <a:cs typeface="Arial" charset="0"/>
              </a:rPr>
            </a:br>
            <a:r>
              <a:rPr lang="en-US">
                <a:cs typeface="Arial" charset="0"/>
              </a:rPr>
              <a:t>actions get an exploration </a:t>
            </a:r>
            <a:br>
              <a:rPr lang="en-US">
                <a:cs typeface="Arial" charset="0"/>
              </a:rPr>
            </a:br>
            <a:r>
              <a:rPr lang="en-US">
                <a:cs typeface="Arial" charset="0"/>
              </a:rPr>
              <a:t>bonus that grows with ln(n)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7650" y="3875088"/>
            <a:ext cx="11631084" cy="156966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dirty="0" smtClean="0"/>
              <a:t>Expected number of pulls of sub-optimal arm </a:t>
            </a:r>
            <a:r>
              <a:rPr lang="en-US" b="1" dirty="0" smtClean="0"/>
              <a:t>a</a:t>
            </a:r>
            <a:r>
              <a:rPr lang="en-US" dirty="0" smtClean="0"/>
              <a:t> is bounded by:</a:t>
            </a:r>
          </a:p>
          <a:p>
            <a:pPr algn="l">
              <a:defRPr/>
            </a:pPr>
            <a:r>
              <a:rPr lang="en-US" dirty="0" smtClean="0"/>
              <a:t>                         </a:t>
            </a:r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r>
              <a:rPr lang="en-US" dirty="0" smtClean="0"/>
              <a:t>where        is the sub-optimality of arm </a:t>
            </a:r>
            <a:r>
              <a:rPr lang="en-US" b="1" dirty="0" smtClean="0"/>
              <a:t>a</a:t>
            </a:r>
          </a:p>
        </p:txBody>
      </p:sp>
      <p:graphicFrame>
        <p:nvGraphicFramePr>
          <p:cNvPr id="512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939321"/>
              </p:ext>
            </p:extLst>
          </p:nvPr>
        </p:nvGraphicFramePr>
        <p:xfrm>
          <a:off x="9372600" y="4038600"/>
          <a:ext cx="1530349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5" imgW="482391" imgH="431613" progId="Equation.3">
                  <p:embed/>
                </p:oleObj>
              </mc:Choice>
              <mc:Fallback>
                <p:oleObj name="Equation" r:id="rId5" imgW="482391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4038600"/>
                        <a:ext cx="1530349" cy="1030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99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1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919544"/>
              </p:ext>
            </p:extLst>
          </p:nvPr>
        </p:nvGraphicFramePr>
        <p:xfrm>
          <a:off x="1295400" y="4953000"/>
          <a:ext cx="645584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Equation" r:id="rId7" imgW="203112" imgH="228501" progId="Equation.3">
                  <p:embed/>
                </p:oleObj>
              </mc:Choice>
              <mc:Fallback>
                <p:oleObj name="Equation" r:id="rId7" imgW="203112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4953000"/>
                        <a:ext cx="645584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99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4" name="TextBox 16"/>
          <p:cNvSpPr txBox="1">
            <a:spLocks noChangeArrowheads="1"/>
          </p:cNvSpPr>
          <p:nvPr/>
        </p:nvSpPr>
        <p:spPr bwMode="auto">
          <a:xfrm>
            <a:off x="2667000" y="6019800"/>
            <a:ext cx="8668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cs typeface="Arial" charset="0"/>
              </a:rPr>
              <a:t>Doesn’t waste much time on sub-optimal arms, unlike uniform!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0041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2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/>
          </p:cNvSpPr>
          <p:nvPr/>
        </p:nvSpPr>
        <p:spPr bwMode="auto">
          <a:xfrm>
            <a:off x="609600" y="1219200"/>
            <a:ext cx="109728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Example: Animal Learning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" y="1600200"/>
            <a:ext cx="11480800" cy="5257800"/>
          </a:xfrm>
        </p:spPr>
        <p:txBody>
          <a:bodyPr rIns="132080"/>
          <a:lstStyle/>
          <a:p>
            <a:pPr eaLnBrk="1" hangingPunct="1"/>
            <a:r>
              <a:rPr lang="en-US" sz="2800" dirty="0">
                <a:latin typeface="Arial" charset="0"/>
                <a:ea typeface="ヒラギノ角ゴ ProN W3" charset="0"/>
                <a:cs typeface="ヒラギノ角ゴ ProN W3" charset="0"/>
              </a:rPr>
              <a:t>RL studied experimentally for more than 60 years in psychology</a:t>
            </a:r>
          </a:p>
          <a:p>
            <a:pPr eaLnBrk="1" hangingPunct="1"/>
            <a:endParaRPr lang="en-US" sz="28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/>
            <a:endParaRPr lang="en-US" sz="28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/>
            <a:endParaRPr lang="en-US" sz="2800" dirty="0">
              <a:latin typeface="Arial" charset="0"/>
              <a:ea typeface="ヒラギノ角ゴ ProN W3" charset="0"/>
              <a:cs typeface="ヒラギノ角ゴ ProN W3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ヒラギノ角ゴ ProN W3" charset="0"/>
                <a:cs typeface="ヒラギノ角ゴ ProN W3" charset="0"/>
              </a:rPr>
              <a:t>Example: foraging</a:t>
            </a:r>
          </a:p>
        </p:txBody>
      </p:sp>
      <p:sp>
        <p:nvSpPr>
          <p:cNvPr id="2" name="Rectangle 4"/>
          <p:cNvSpPr>
            <a:spLocks/>
          </p:cNvSpPr>
          <p:nvPr/>
        </p:nvSpPr>
        <p:spPr bwMode="auto">
          <a:xfrm>
            <a:off x="643467" y="2616202"/>
            <a:ext cx="5786198" cy="8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Rewards: food, pain, hunger, drugs, etc.</a:t>
            </a:r>
          </a:p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Mechanisms and sophistication debated</a:t>
            </a: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550333" y="4533900"/>
            <a:ext cx="10464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Bees learn near-optimal foraging plan in field of artificial flowers with controlled nectar supplies</a:t>
            </a:r>
          </a:p>
          <a:p>
            <a:pPr marL="782638" lvl="1" indent="-285750">
              <a:spcBef>
                <a:spcPts val="638"/>
              </a:spcBef>
              <a:buClr>
                <a:srgbClr val="000000"/>
              </a:buClr>
              <a:buSzPct val="100000"/>
              <a:buFont typeface="Wingdings" charset="0"/>
              <a:buChar char="§"/>
            </a:pPr>
            <a:r>
              <a:rPr lang="en-US" sz="2400">
                <a:solidFill>
                  <a:schemeClr val="tx1"/>
                </a:solidFill>
                <a:cs typeface="Arial" charset="0"/>
              </a:rPr>
              <a:t>Bees have a direct neural connection from nectar intake measurement to motor planning area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5615">
            <a:off x="8481486" y="2881313"/>
            <a:ext cx="387138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71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10245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97FD1E2-9275-4A37-A6E0-733322E83C45}" type="slidenum">
              <a:rPr lang="en-US" sz="1400" smtClean="0">
                <a:latin typeface="Comic Sans MS" pitchFamily="66" charset="0"/>
              </a:rPr>
              <a:pPr/>
              <a:t>60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745067" y="134939"/>
            <a:ext cx="9753600" cy="617537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UCB Performance Guarantee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2000" dirty="0" smtClean="0">
                <a:solidFill>
                  <a:srgbClr val="FF0000"/>
                </a:solidFill>
              </a:rPr>
              <a:t>[</a:t>
            </a:r>
            <a:r>
              <a:rPr lang="it-IT" sz="2000" dirty="0" smtClean="0">
                <a:solidFill>
                  <a:srgbClr val="FF0000"/>
                </a:solidFill>
              </a:rPr>
              <a:t>Auer, Cesa-Bianchi, &amp; Fischer, 2002</a:t>
            </a:r>
            <a:r>
              <a:rPr lang="en-US" sz="2000" dirty="0" smtClean="0">
                <a:solidFill>
                  <a:srgbClr val="FF0000"/>
                </a:solidFill>
              </a:rPr>
              <a:t>]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69" y="1084832"/>
            <a:ext cx="11870267" cy="2572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599" y="3760642"/>
            <a:ext cx="10481733" cy="90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69" y="4836317"/>
            <a:ext cx="10854267" cy="152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43432" y="6519446"/>
            <a:ext cx="3548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Alan Fern </a:t>
            </a:r>
            <a:r>
              <a:rPr lang="en-US" sz="1600" dirty="0" smtClean="0"/>
              <a:t>(OSU)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5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260" y="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Idea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107820" y="114300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The problem is uncertainty…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How to quantify uncertainty? Error bars</a:t>
            </a:r>
          </a:p>
        </p:txBody>
      </p:sp>
      <p:pic>
        <p:nvPicPr>
          <p:cNvPr id="7" name="Picture 2" descr="C:\Users\Travis\AppData\Local\Microsoft\Windows\Temporary Internet Files\Content.IE5\XOW85GJO\MC90036069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28" y="4953000"/>
            <a:ext cx="183001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ravis\AppData\Local\Microsoft\Windows\Temporary Internet Files\Content.IE5\XOW85GJO\MC900360692[1]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28" y="4953000"/>
            <a:ext cx="183001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130248" y="3962400"/>
            <a:ext cx="203809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770324" y="3429000"/>
            <a:ext cx="203809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2" idx="0"/>
          </p:cNvCxnSpPr>
          <p:nvPr/>
        </p:nvCxnSpPr>
        <p:spPr>
          <a:xfrm flipV="1">
            <a:off x="2232152" y="34290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27200" y="3429000"/>
            <a:ext cx="206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872227" y="2882378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67275" y="2882378"/>
            <a:ext cx="206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230628" y="40386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129028" y="4572000"/>
            <a:ext cx="206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881463" y="3581400"/>
            <a:ext cx="0" cy="533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67275" y="4114800"/>
            <a:ext cx="206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213600" y="4134971"/>
                <a:ext cx="2530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80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&lt;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⁡(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4134971"/>
                <a:ext cx="3135474" cy="136537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892800" y="3131404"/>
                <a:ext cx="473504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If arm has been sampled n times,</a:t>
                </a:r>
              </a:p>
              <a:p>
                <a:r>
                  <a:rPr lang="en-US" sz="2400" dirty="0" smtClean="0"/>
                  <a:t>With probability at least 1-</a:t>
                </a:r>
                <a:r>
                  <a:rPr lang="en-US" sz="24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r>
                  <a:rPr lang="en-US" sz="2400" dirty="0" smtClean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131403"/>
                <a:ext cx="4671472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958" t="-5882" r="-1044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8335455" y="6514366"/>
            <a:ext cx="3856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Travis Mandel</a:t>
            </a:r>
            <a:r>
              <a:rPr lang="en-US" sz="1600" dirty="0" smtClean="0"/>
              <a:t> (UW)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225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23" grpId="0"/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260" y="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Given Error bars, how do we act?</a:t>
            </a:r>
            <a:endParaRPr lang="en-US" sz="4400" dirty="0"/>
          </a:p>
        </p:txBody>
      </p:sp>
      <p:sp>
        <p:nvSpPr>
          <p:cNvPr id="2" name="Oval 1"/>
          <p:cNvSpPr/>
          <p:nvPr/>
        </p:nvSpPr>
        <p:spPr>
          <a:xfrm>
            <a:off x="3604742" y="3665889"/>
            <a:ext cx="756197" cy="565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92063" y="4231341"/>
            <a:ext cx="746603" cy="558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2" idx="0"/>
          </p:cNvCxnSpPr>
          <p:nvPr/>
        </p:nvCxnSpPr>
        <p:spPr>
          <a:xfrm flipV="1">
            <a:off x="3982840" y="2971801"/>
            <a:ext cx="0" cy="6940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982840" y="4226463"/>
            <a:ext cx="0" cy="6940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65364" y="2438400"/>
            <a:ext cx="0" cy="17929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765364" y="4789619"/>
            <a:ext cx="0" cy="17929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39060" y="2966235"/>
            <a:ext cx="487560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713319" y="4935768"/>
            <a:ext cx="487560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21584" y="2481326"/>
            <a:ext cx="487560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532788" y="6582561"/>
            <a:ext cx="487560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35455" y="6514366"/>
            <a:ext cx="3856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Travis Mandel</a:t>
            </a:r>
            <a:r>
              <a:rPr lang="en-US" sz="1600" dirty="0" smtClean="0"/>
              <a:t> (UW)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3883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260" y="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Given Error bars, how do we act?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1107820" y="1143000"/>
            <a:ext cx="955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Optimism under uncertainty!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Why?  If bad, we will soon find out!</a:t>
            </a:r>
          </a:p>
        </p:txBody>
      </p:sp>
      <p:sp>
        <p:nvSpPr>
          <p:cNvPr id="2" name="Oval 1"/>
          <p:cNvSpPr/>
          <p:nvPr/>
        </p:nvSpPr>
        <p:spPr>
          <a:xfrm>
            <a:off x="3604742" y="3665889"/>
            <a:ext cx="756197" cy="5654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392063" y="4231341"/>
            <a:ext cx="746603" cy="5582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>
            <a:stCxn id="2" idx="0"/>
          </p:cNvCxnSpPr>
          <p:nvPr/>
        </p:nvCxnSpPr>
        <p:spPr>
          <a:xfrm flipV="1">
            <a:off x="3982840" y="2971801"/>
            <a:ext cx="0" cy="6940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982840" y="4226463"/>
            <a:ext cx="0" cy="69408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65364" y="2438400"/>
            <a:ext cx="0" cy="17929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765364" y="4789619"/>
            <a:ext cx="0" cy="17929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39060" y="2966235"/>
            <a:ext cx="487560" cy="1"/>
          </a:xfrm>
          <a:prstGeom prst="line">
            <a:avLst/>
          </a:prstGeom>
          <a:ln w="76200">
            <a:solidFill>
              <a:srgbClr val="1AF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713319" y="4935768"/>
            <a:ext cx="487560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21584" y="2481326"/>
            <a:ext cx="487560" cy="1"/>
          </a:xfrm>
          <a:prstGeom prst="line">
            <a:avLst/>
          </a:prstGeom>
          <a:ln w="76200">
            <a:solidFill>
              <a:srgbClr val="1AFE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532788" y="6582561"/>
            <a:ext cx="487560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35455" y="6514366"/>
            <a:ext cx="3856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Travis Mandel</a:t>
            </a:r>
            <a:r>
              <a:rPr lang="en-US" sz="1600" dirty="0" smtClean="0"/>
              <a:t> (UW)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174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260" y="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One last wrinkle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07820" y="1143000"/>
                <a:ext cx="95504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How to set confidence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endParaRPr lang="en-US" sz="3200" dirty="0" smtClean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 smtClean="0"/>
                  <a:t>Decrease over time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865" y="1143000"/>
                <a:ext cx="7162800" cy="1077218"/>
              </a:xfrm>
              <a:prstGeom prst="rect">
                <a:avLst/>
              </a:prstGeom>
              <a:blipFill rotWithShape="1">
                <a:blip r:embed="rId2"/>
                <a:stretch>
                  <a:fillRect l="-1872" t="-7386" b="-1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759200" y="3975368"/>
                <a:ext cx="2530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80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sz="2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&lt;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⁡(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/>
                                      <a:ea typeface="Cambria Math"/>
                                    </a:rPr>
                                    <m:t>𝛿</m:t>
                                  </m:r>
                                </m:den>
                              </m:f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975368"/>
                <a:ext cx="3135474" cy="136537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438400" y="2971801"/>
                <a:ext cx="473504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If arm has been sampled n times,</a:t>
                </a:r>
              </a:p>
              <a:p>
                <a:r>
                  <a:rPr lang="en-US" sz="2400" dirty="0" smtClean="0"/>
                  <a:t>With probability at least 1-</a:t>
                </a:r>
                <a:r>
                  <a:rPr lang="en-US" sz="24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r>
                  <a:rPr lang="en-US" sz="2400" dirty="0" smtClean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971800"/>
                <a:ext cx="4671472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1958" t="-5882" r="-1044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572001" y="5638801"/>
                <a:ext cx="10528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  <a:ea typeface="Cambria Math"/>
                      </a:rPr>
                      <m:t>𝛿</m:t>
                    </m:r>
                  </m:oMath>
                </a14:m>
                <a:r>
                  <a:rPr lang="en-US" sz="2800" dirty="0" smtClean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638800"/>
                <a:ext cx="902427" cy="703911"/>
              </a:xfrm>
              <a:prstGeom prst="rect">
                <a:avLst/>
              </a:prstGeom>
              <a:blipFill rotWithShape="1">
                <a:blip r:embed="rId5"/>
                <a:stretch>
                  <a:fillRect b="-1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335455" y="6514366"/>
            <a:ext cx="3856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Travis Mandel</a:t>
            </a:r>
            <a:r>
              <a:rPr lang="en-US" sz="1600" dirty="0" smtClean="0"/>
              <a:t> (UW)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5910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260" y="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Upper Confidence Bound (UCB)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64001" y="3124200"/>
                <a:ext cx="21229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/>
                        </a:rPr>
                        <m:t>+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0" smtClean="0">
                                  <a:latin typeface="Cambria Math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⁡(</m:t>
                              </m:r>
                              <m:r>
                                <a:rPr lang="en-US" sz="2800" b="0" i="1" smtClean="0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124200"/>
                <a:ext cx="2401811" cy="136537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2032001" y="1752601"/>
            <a:ext cx="41184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1. </a:t>
            </a:r>
            <a:r>
              <a:rPr lang="en-US" sz="2400" dirty="0"/>
              <a:t>P</a:t>
            </a:r>
            <a:r>
              <a:rPr lang="en-US" sz="2400" dirty="0" smtClean="0"/>
              <a:t>lay each arm once </a:t>
            </a:r>
          </a:p>
          <a:p>
            <a:endParaRPr lang="en-US" sz="2400" dirty="0" smtClean="0"/>
          </a:p>
          <a:p>
            <a:r>
              <a:rPr lang="en-US" sz="2400" dirty="0" smtClean="0"/>
              <a:t>2. Play arm </a:t>
            </a:r>
            <a:r>
              <a:rPr lang="en-US" sz="2400" dirty="0" err="1" smtClean="0"/>
              <a:t>i</a:t>
            </a:r>
            <a:r>
              <a:rPr lang="en-US" sz="2400" dirty="0" smtClean="0"/>
              <a:t> that maximizes: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9612" y="5181601"/>
            <a:ext cx="354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3. Repeat Step 2 forever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35455" y="6514366"/>
            <a:ext cx="3856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Travis Mandel</a:t>
            </a:r>
            <a:r>
              <a:rPr lang="en-US" sz="1600" dirty="0" smtClean="0"/>
              <a:t> (UW)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022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260" y="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UCB</a:t>
            </a:r>
            <a:r>
              <a:rPr lang="en-US" sz="4400" dirty="0"/>
              <a:t> </a:t>
            </a:r>
            <a:r>
              <a:rPr lang="en-US" sz="4400" dirty="0" smtClean="0"/>
              <a:t>Regret Bound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1828801"/>
            <a:ext cx="336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 –independent: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90569" y="3806887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 –dependent: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4400" y="5962150"/>
            <a:ext cx="3127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Can’t do much better!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13086" y="2616237"/>
                <a:ext cx="15290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𝑂</m:t>
                      </m:r>
                      <m:r>
                        <a:rPr lang="en-US" sz="2800" b="0" i="1" smtClean="0">
                          <a:latin typeface="Cambria Math"/>
                        </a:rPr>
                        <m:t>(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𝑁𝑇𝑙𝑜𝑔𝑇</m:t>
                          </m:r>
                        </m:e>
                      </m:rad>
                      <m:r>
                        <a:rPr lang="en-US" sz="28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4814" y="2616237"/>
                <a:ext cx="2311467" cy="61414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43201" y="4419600"/>
                <a:ext cx="28520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𝑂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2800" b="0" i="1" smtClean="0">
                                      <a:latin typeface="Cambria Math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800" b="0" i="0" smtClean="0">
                                          <a:latin typeface="Cambria Math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lim>
                                  </m:limLow>
                                </m:fName>
                                <m:e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sz="2800" b="0" i="1" smtClean="0"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419600"/>
                <a:ext cx="2768387" cy="123796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335455" y="6514366"/>
            <a:ext cx="3856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Travis Mandel</a:t>
            </a:r>
            <a:r>
              <a:rPr lang="en-US" sz="1600" dirty="0" smtClean="0"/>
              <a:t> (UW)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4026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6542_bi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5" b="19070"/>
          <a:stretch/>
        </p:blipFill>
        <p:spPr>
          <a:xfrm>
            <a:off x="8686800" y="1600200"/>
            <a:ext cx="3276600" cy="1981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9260" y="-3810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A little history…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855609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William R. Thompson (1933): Was the first to examine MAB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problem, proposed a method for solving them</a:t>
            </a:r>
          </a:p>
          <a:p>
            <a:endParaRPr lang="en-US" sz="2400" dirty="0"/>
          </a:p>
          <a:p>
            <a:r>
              <a:rPr lang="en-US" sz="2400" dirty="0" smtClean="0"/>
              <a:t>1940s-50s: MAB problem studied </a:t>
            </a:r>
            <a:r>
              <a:rPr lang="en-US" sz="2400" dirty="0" err="1" smtClean="0"/>
              <a:t>intentively</a:t>
            </a:r>
            <a:r>
              <a:rPr lang="en-US" sz="2400" dirty="0" smtClean="0"/>
              <a:t> during WWII,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Thompson ignored</a:t>
            </a:r>
            <a:endParaRPr lang="en-US" sz="2400" dirty="0"/>
          </a:p>
          <a:p>
            <a:r>
              <a:rPr lang="en-US" sz="2400" dirty="0" smtClean="0"/>
              <a:t>1970’s-1980’s: “Optimal” solution (</a:t>
            </a:r>
            <a:r>
              <a:rPr lang="en-US" sz="2400" dirty="0" err="1" smtClean="0"/>
              <a:t>Gittins</a:t>
            </a:r>
            <a:r>
              <a:rPr lang="en-US" sz="2400" dirty="0" smtClean="0"/>
              <a:t> index) found but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is intractable and incomplete.  Thompson ignored.</a:t>
            </a:r>
            <a:endParaRPr lang="en-US" sz="2400" dirty="0"/>
          </a:p>
          <a:p>
            <a:r>
              <a:rPr lang="en-US" sz="2400" dirty="0" smtClean="0"/>
              <a:t>2001: UCB proposed, gains widespread use due to simplicity </a:t>
            </a:r>
          </a:p>
          <a:p>
            <a:r>
              <a:rPr lang="en-US" sz="2400" dirty="0" smtClean="0"/>
              <a:t>	and “optimal”  bounds. Thompson still ignored.</a:t>
            </a:r>
            <a:endParaRPr lang="en-US" sz="2400" dirty="0"/>
          </a:p>
          <a:p>
            <a:r>
              <a:rPr lang="en-US" sz="2400" dirty="0" smtClean="0"/>
              <a:t>2011: </a:t>
            </a:r>
            <a:r>
              <a:rPr lang="en-US" sz="2400" dirty="0" err="1" smtClean="0"/>
              <a:t>Empricial</a:t>
            </a:r>
            <a:r>
              <a:rPr lang="en-US" sz="2400" dirty="0" smtClean="0"/>
              <a:t> results show Thompson’s 1933 method beats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UCB, but little interest since no guarantees.</a:t>
            </a:r>
            <a:endParaRPr lang="en-US" sz="2400" dirty="0"/>
          </a:p>
          <a:p>
            <a:r>
              <a:rPr lang="en-US" sz="2400" dirty="0" smtClean="0"/>
              <a:t>2013: Optimal bounds finally shown for Thompson Sampling</a:t>
            </a:r>
            <a:endParaRPr lang="en-US" sz="2400" dirty="0"/>
          </a:p>
          <a:p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8335455" y="6514366"/>
            <a:ext cx="3856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Slide adapted from </a:t>
            </a:r>
            <a:r>
              <a:rPr lang="en-US" sz="1600" b="1" dirty="0" smtClean="0"/>
              <a:t>Travis Mandel</a:t>
            </a:r>
            <a:r>
              <a:rPr lang="en-US" sz="1600" dirty="0" smtClean="0"/>
              <a:t> (UW)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65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6400" y="26670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Thompson’s method was fundamentally different!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7027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Bayesian vs </a:t>
            </a:r>
            <a:r>
              <a:rPr lang="en-US" sz="4400" dirty="0" err="1"/>
              <a:t>F</a:t>
            </a:r>
            <a:r>
              <a:rPr lang="en-US" sz="4400" dirty="0" err="1" smtClean="0"/>
              <a:t>requentist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1447800"/>
            <a:ext cx="955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Bayesians: You have a prior, probabilities interpreted as beliefs, prefer probabilistic decisions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795" y="3647182"/>
            <a:ext cx="955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 smtClean="0"/>
              <a:t>Frequentists</a:t>
            </a:r>
            <a:r>
              <a:rPr lang="en-US" sz="3200" dirty="0" smtClean="0"/>
              <a:t>: No prior, probabilities interpreted as facts about the world,</a:t>
            </a:r>
            <a:r>
              <a:rPr lang="en-US" sz="3200" dirty="0"/>
              <a:t> </a:t>
            </a:r>
            <a:r>
              <a:rPr lang="en-US" sz="3200" dirty="0" smtClean="0"/>
              <a:t>prefer hard decisions (p&lt;0.05)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8343" y="5435862"/>
            <a:ext cx="9305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UCB is a </a:t>
            </a:r>
            <a:r>
              <a:rPr lang="en-US" sz="2800" dirty="0" err="1" smtClean="0"/>
              <a:t>frequentist</a:t>
            </a:r>
            <a:r>
              <a:rPr lang="en-US" sz="2800" dirty="0" smtClean="0"/>
              <a:t> technique! What if we are Bayesian?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132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/>
          </p:cNvSpPr>
          <p:nvPr/>
        </p:nvSpPr>
        <p:spPr bwMode="auto">
          <a:xfrm>
            <a:off x="609600" y="1219200"/>
            <a:ext cx="10972800" cy="7620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>
                <a:latin typeface="Arial" charset="0"/>
                <a:ea typeface="ヒラギノ角ゴ ProN W3" charset="0"/>
                <a:cs typeface="ヒラギノ角ゴ ProN W3" charset="0"/>
              </a:rPr>
              <a:t>Example: Backgammon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6197600" cy="5257800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Reward only for win / loss in terminal states, zero otherwise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TD-Gammon learns a function approximation to V(s) using a neural network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Combined with depth 3 search, one of the top 3 players in the world</a:t>
            </a:r>
          </a:p>
          <a:p>
            <a:pPr eaLnBrk="1" hangingPunct="1">
              <a:lnSpc>
                <a:spcPct val="80000"/>
              </a:lnSpc>
              <a:spcBef>
                <a:spcPts val="5000"/>
              </a:spcBef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You could imagine training </a:t>
            </a:r>
            <a:r>
              <a:rPr lang="en-US" sz="2400" dirty="0" err="1">
                <a:latin typeface="Arial" charset="0"/>
                <a:ea typeface="ヒラギノ角ゴ ProN W3" charset="0"/>
                <a:cs typeface="ヒラギノ角ゴ ProN W3" charset="0"/>
              </a:rPr>
              <a:t>Pacman</a:t>
            </a: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 this way…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… but it</a:t>
            </a:r>
            <a:r>
              <a:rPr lang="ja-JP" alt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 dirty="0">
                <a:latin typeface="Arial" charset="0"/>
                <a:ea typeface="ヒラギノ角ゴ ProN W3" charset="0"/>
                <a:cs typeface="ヒラギノ角ゴ ProN W3" charset="0"/>
              </a:rPr>
              <a:t>s tricky!   (It</a:t>
            </a:r>
            <a:r>
              <a:rPr lang="ja-JP" altLang="en-US" sz="2400" dirty="0">
                <a:latin typeface="Arial" charset="0"/>
                <a:ea typeface="ヒラギノ角ゴ ProN W3" charset="0"/>
                <a:cs typeface="ヒラギノ角ゴ ProN W3" charset="0"/>
              </a:rPr>
              <a:t>’</a:t>
            </a:r>
            <a:r>
              <a:rPr lang="en-US" altLang="ja-JP" sz="2400" dirty="0">
                <a:latin typeface="Arial" charset="0"/>
                <a:ea typeface="ヒラギノ角ゴ ProN W3" charset="0"/>
                <a:cs typeface="ヒラギノ角ゴ ProN W3" charset="0"/>
              </a:rPr>
              <a:t>s also </a:t>
            </a:r>
            <a:r>
              <a:rPr lang="en-US" altLang="ja-JP" sz="2400" dirty="0" smtClean="0">
                <a:latin typeface="Arial" charset="0"/>
                <a:ea typeface="ヒラギノ角ゴ ProN W3" charset="0"/>
                <a:cs typeface="ヒラギノ角ゴ ProN W3" charset="0"/>
              </a:rPr>
              <a:t>PS 3</a:t>
            </a:r>
            <a:r>
              <a:rPr lang="en-US" altLang="ja-JP" sz="2400" dirty="0">
                <a:latin typeface="Arial" charset="0"/>
                <a:ea typeface="ヒラギノ角ゴ ProN W3" charset="0"/>
                <a:cs typeface="ヒラギノ角ゴ ProN W3" charset="0"/>
              </a:rPr>
              <a:t>)</a:t>
            </a:r>
            <a:endParaRPr lang="en-US" sz="2400" dirty="0">
              <a:latin typeface="Arial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427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906588"/>
            <a:ext cx="382693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800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Bayesian review: Bayes’ Rule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0" y="2133600"/>
                <a:ext cx="36890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𝑑𝑎𝑡𝑎</m:t>
                      </m:r>
                      <m:r>
                        <a:rPr lang="en-US" sz="2800" b="0" i="1" smtClean="0">
                          <a:latin typeface="Cambria Math"/>
                        </a:rPr>
                        <m:t>)=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𝑑𝑎𝑡𝑎</m:t>
                              </m:r>
                            </m:e>
                            <m:e>
                              <m:r>
                                <a:rPr lang="en-US" sz="2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𝑑𝑎𝑡𝑎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133599"/>
                <a:ext cx="4789966" cy="100495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38764" y="4405246"/>
                <a:ext cx="26578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endChr m:val="|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 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</a:rPr>
                        <m:t>𝑑𝑎𝑡𝑎</m:t>
                      </m:r>
                      <m:r>
                        <a:rPr lang="en-US" sz="2800" b="0" i="1" smtClean="0">
                          <a:latin typeface="Cambria Math"/>
                        </a:rPr>
                        <m:t>)∝</m:t>
                      </m:r>
                      <m:r>
                        <a:rPr lang="en-US" sz="2800" b="0" i="1" smtClean="0">
                          <a:latin typeface="Cambria Math"/>
                        </a:rPr>
                        <m:t>𝑝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/>
                            </a:rPr>
                            <m:t>𝑑𝑎𝑡𝑎</m:t>
                          </m:r>
                        </m:e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9073" y="4405246"/>
                <a:ext cx="4695388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169023" y="5548247"/>
            <a:ext cx="1570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Likelihood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931565" y="5178915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Prior</a:t>
            </a:r>
            <a:endParaRPr lang="en-US" sz="2400" dirty="0"/>
          </a:p>
        </p:txBody>
      </p:sp>
      <p:cxnSp>
        <p:nvCxnSpPr>
          <p:cNvPr id="10" name="Straight Arrow Connector 9"/>
          <p:cNvCxnSpPr>
            <a:stCxn id="4" idx="0"/>
          </p:cNvCxnSpPr>
          <p:nvPr/>
        </p:nvCxnSpPr>
        <p:spPr>
          <a:xfrm flipV="1">
            <a:off x="6954379" y="4928466"/>
            <a:ext cx="324136" cy="61978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9299281" y="4786247"/>
            <a:ext cx="329304" cy="3926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09031" y="3731567"/>
            <a:ext cx="141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Posterior</a:t>
            </a:r>
            <a:endParaRPr lang="en-US" sz="2400" dirty="0"/>
          </a:p>
        </p:txBody>
      </p:sp>
      <p:sp>
        <p:nvSpPr>
          <p:cNvPr id="15" name="Right Brace 14"/>
          <p:cNvSpPr/>
          <p:nvPr/>
        </p:nvSpPr>
        <p:spPr>
          <a:xfrm rot="16200000">
            <a:off x="7321693" y="2963018"/>
            <a:ext cx="457200" cy="276254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69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/>
      <p:bldP spid="8" grpId="0"/>
      <p:bldP spid="14" grpId="0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Bernoulli Case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59045" y="1518921"/>
            <a:ext cx="8907081" cy="5262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What if distribution in the set {0,1}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instead of the range [0,1]?</a:t>
            </a:r>
          </a:p>
          <a:p>
            <a:endParaRPr lang="en-US" sz="2800" dirty="0"/>
          </a:p>
          <a:p>
            <a:r>
              <a:rPr lang="en-US" sz="2800" dirty="0" smtClean="0"/>
              <a:t>Then we flip a coin with probability p </a:t>
            </a:r>
            <a:r>
              <a:rPr lang="en-US" sz="2800" dirty="0" smtClean="0">
                <a:sym typeface="Wingdings" panose="05000000000000000000" pitchFamily="2" charset="2"/>
              </a:rPr>
              <a:t> Bernoulli </a:t>
            </a:r>
          </a:p>
          <a:p>
            <a:r>
              <a:rPr lang="en-US" sz="2800" dirty="0" smtClean="0">
                <a:sym typeface="Wingdings" panose="05000000000000000000" pitchFamily="2" charset="2"/>
              </a:rPr>
              <a:t>	Distribution!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To estimate p, we count up numbers of ones and zeros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Given observed ones and zeroes, how do we calculate</a:t>
            </a:r>
          </a:p>
          <a:p>
            <a:r>
              <a:rPr lang="en-US" sz="2800" dirty="0" smtClean="0">
                <a:sym typeface="Wingdings" panose="05000000000000000000" pitchFamily="2" charset="2"/>
              </a:rPr>
              <a:t> the  distribution of possible values of p?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5398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Beta-Bernoulli Case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59045" y="1505066"/>
            <a:ext cx="7668736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Beta(</a:t>
            </a:r>
            <a:r>
              <a:rPr lang="en-US" sz="2800" dirty="0" err="1" smtClean="0"/>
              <a:t>a,b</a:t>
            </a:r>
            <a:r>
              <a:rPr lang="en-US" sz="2800" dirty="0" smtClean="0"/>
              <a:t>)  </a:t>
            </a:r>
            <a:r>
              <a:rPr lang="en-US" sz="2800" dirty="0" smtClean="0">
                <a:sym typeface="Wingdings" panose="05000000000000000000" pitchFamily="2" charset="2"/>
              </a:rPr>
              <a:t>  Given a 0’s and b 1’s, what is the </a:t>
            </a:r>
          </a:p>
          <a:p>
            <a:r>
              <a:rPr lang="en-US" sz="2800" dirty="0">
                <a:sym typeface="Wingdings" panose="05000000000000000000" pitchFamily="2" charset="2"/>
              </a:rPr>
              <a:t>d</a:t>
            </a:r>
            <a:r>
              <a:rPr lang="en-US" sz="2800" dirty="0" smtClean="0">
                <a:sym typeface="Wingdings" panose="05000000000000000000" pitchFamily="2" charset="2"/>
              </a:rPr>
              <a:t>istribution over means?  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Prior  </a:t>
            </a:r>
            <a:r>
              <a:rPr lang="en-US" sz="2800" dirty="0" err="1" smtClean="0">
                <a:sym typeface="Wingdings" panose="05000000000000000000" pitchFamily="2" charset="2"/>
              </a:rPr>
              <a:t>pseudocounts</a:t>
            </a:r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 smtClean="0">
              <a:sym typeface="Wingdings" panose="05000000000000000000" pitchFamily="2" charset="2"/>
            </a:endParaRP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Likelihood  Observed counts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Posterior  </a:t>
            </a:r>
            <a:r>
              <a:rPr lang="en-US" sz="2800" dirty="0" err="1" smtClean="0">
                <a:sym typeface="Wingdings" panose="05000000000000000000" pitchFamily="2" charset="2"/>
              </a:rPr>
              <a:t>pseudocounts</a:t>
            </a:r>
            <a:r>
              <a:rPr lang="en-US" sz="2800" dirty="0" smtClean="0">
                <a:sym typeface="Wingdings" panose="05000000000000000000" pitchFamily="2" charset="2"/>
              </a:rPr>
              <a:t> + observed counts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930590"/>
            <a:ext cx="5791200" cy="3321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2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How does this help us?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459044" y="1518922"/>
            <a:ext cx="782881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Thompson Sampling: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1. Specify prior (in Beta case often Beta(1,1))</a:t>
            </a:r>
          </a:p>
          <a:p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 smtClean="0"/>
              <a:t>2. Sample from each posterior distribution to get 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estimated mean for each arm.</a:t>
            </a:r>
          </a:p>
          <a:p>
            <a:endParaRPr lang="en-US" sz="2800" dirty="0" smtClean="0"/>
          </a:p>
          <a:p>
            <a:r>
              <a:rPr lang="en-US" sz="2800" dirty="0" smtClean="0"/>
              <a:t>3. Pull arm with highest mean.</a:t>
            </a:r>
          </a:p>
          <a:p>
            <a:endParaRPr lang="en-US" sz="2800" dirty="0"/>
          </a:p>
          <a:p>
            <a:r>
              <a:rPr lang="en-US" sz="2800" dirty="0"/>
              <a:t>4</a:t>
            </a:r>
            <a:r>
              <a:rPr lang="en-US" sz="2800" dirty="0" smtClean="0"/>
              <a:t>. Repeat step 2 &amp; 3 forever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321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200" y="304800"/>
            <a:ext cx="11277600" cy="1143000"/>
          </a:xfrm>
        </p:spPr>
        <p:txBody>
          <a:bodyPr/>
          <a:lstStyle/>
          <a:p>
            <a:pPr algn="ctr"/>
            <a:r>
              <a:rPr lang="en-US" sz="4400" dirty="0" smtClean="0"/>
              <a:t>Thompson Empirical Results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812801" y="5881915"/>
            <a:ext cx="6989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And shown to have optimal regret bounds just like </a:t>
            </a:r>
          </a:p>
          <a:p>
            <a:r>
              <a:rPr lang="en-US" sz="2400" dirty="0" smtClean="0"/>
              <a:t>(and in some cases a little better than) UCB!</a:t>
            </a:r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1447800"/>
            <a:ext cx="7600172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94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Epsilon-Greedy – Crawler </a:t>
            </a:r>
            <a:endParaRPr lang="en-US" sz="3600" dirty="0"/>
          </a:p>
        </p:txBody>
      </p:sp>
      <p:pic>
        <p:nvPicPr>
          <p:cNvPr id="3" name="Qlearning--epsilon greedy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906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30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Video of Demo Q-learning – </a:t>
            </a:r>
            <a:r>
              <a:rPr lang="en-US" sz="3600" dirty="0" smtClean="0"/>
              <a:t>Exploration Function – Crawler </a:t>
            </a:r>
            <a:endParaRPr lang="en-US" sz="3600" dirty="0"/>
          </a:p>
        </p:txBody>
      </p:sp>
      <p:pic>
        <p:nvPicPr>
          <p:cNvPr id="3" name="Qlearning--exploration function--craw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00" y="1143004"/>
            <a:ext cx="90678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1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3D1CD8E1-4D40-48CD-B248-58F59C0B4EA1}" type="slidenum">
              <a:rPr lang="en-US" sz="1400" smtClean="0">
                <a:latin typeface="Comic Sans MS" pitchFamily="66" charset="0"/>
              </a:rPr>
              <a:pPr/>
              <a:t>77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20650"/>
            <a:ext cx="10363200" cy="617538"/>
          </a:xfrm>
        </p:spPr>
        <p:txBody>
          <a:bodyPr/>
          <a:lstStyle/>
          <a:p>
            <a:r>
              <a:rPr lang="en-US" sz="3200" dirty="0" smtClean="0"/>
              <a:t>What Else ….</a:t>
            </a:r>
          </a:p>
        </p:txBody>
      </p:sp>
      <p:sp>
        <p:nvSpPr>
          <p:cNvPr id="27664" name="Rectangle 3"/>
          <p:cNvSpPr txBox="1">
            <a:spLocks noChangeArrowheads="1"/>
          </p:cNvSpPr>
          <p:nvPr/>
        </p:nvSpPr>
        <p:spPr bwMode="auto">
          <a:xfrm>
            <a:off x="685800" y="2057400"/>
            <a:ext cx="117136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buClr>
                <a:srgbClr val="FF3300"/>
              </a:buClr>
              <a:buSzPct val="85000"/>
              <a:buFont typeface="Marlett" pitchFamily="2" charset="2"/>
              <a:buChar char="h"/>
            </a:pPr>
            <a:r>
              <a:rPr kumimoji="1" lang="en-US" sz="2800" dirty="0" smtClean="0">
                <a:cs typeface="Arial" charset="0"/>
              </a:rPr>
              <a:t>UCB is great when we care about </a:t>
            </a:r>
            <a:r>
              <a:rPr kumimoji="1" lang="en-US" sz="2800" dirty="0" smtClean="0">
                <a:solidFill>
                  <a:srgbClr val="FF0000"/>
                </a:solidFill>
                <a:cs typeface="Arial" charset="0"/>
              </a:rPr>
              <a:t>cumulative regret</a:t>
            </a:r>
          </a:p>
          <a:p>
            <a:pPr algn="l">
              <a:lnSpc>
                <a:spcPct val="90000"/>
              </a:lnSpc>
              <a:buClr>
                <a:srgbClr val="FF3300"/>
              </a:buClr>
              <a:buSzPct val="85000"/>
              <a:buFont typeface="Marlett" pitchFamily="2" charset="2"/>
              <a:buChar char="h"/>
            </a:pPr>
            <a:r>
              <a:rPr kumimoji="1" lang="en-US" sz="2800" dirty="0" smtClean="0">
                <a:cs typeface="Arial" charset="0"/>
              </a:rPr>
              <a:t>But, sometimes all we care about is finding a good arm quickly</a:t>
            </a:r>
          </a:p>
          <a:p>
            <a:pPr algn="l">
              <a:lnSpc>
                <a:spcPct val="90000"/>
              </a:lnSpc>
              <a:buClr>
                <a:srgbClr val="FF3300"/>
              </a:buClr>
              <a:buSzPct val="85000"/>
              <a:buFont typeface="Marlett" pitchFamily="2" charset="2"/>
              <a:buChar char="h"/>
            </a:pPr>
            <a:r>
              <a:rPr kumimoji="1" lang="en-US" sz="2800" dirty="0" smtClean="0">
                <a:cs typeface="Arial" charset="0"/>
              </a:rPr>
              <a:t>This is similar to the PAC objective, but:</a:t>
            </a: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rgbClr val="339933"/>
              </a:buClr>
              <a:buSzPct val="85000"/>
              <a:buFont typeface="Marlett" pitchFamily="2" charset="2"/>
              <a:buChar char="5"/>
            </a:pPr>
            <a:r>
              <a:rPr kumimoji="1" lang="en-US" dirty="0" smtClean="0">
                <a:cs typeface="Arial" charset="0"/>
              </a:rPr>
              <a:t>The PAC algorithms required precise knowledge of or control of # pulls</a:t>
            </a: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rgbClr val="339933"/>
              </a:buClr>
              <a:buSzPct val="85000"/>
              <a:buFont typeface="Marlett" pitchFamily="2" charset="2"/>
              <a:buChar char="5"/>
            </a:pPr>
            <a:r>
              <a:rPr kumimoji="1" lang="en-US" dirty="0" smtClean="0">
                <a:cs typeface="Arial" charset="0"/>
              </a:rPr>
              <a:t>We would like to be able to stop at any time and get a good result with some guarantees on expected performance</a:t>
            </a:r>
          </a:p>
          <a:p>
            <a:pPr algn="l">
              <a:lnSpc>
                <a:spcPct val="90000"/>
              </a:lnSpc>
              <a:buClr>
                <a:srgbClr val="FF3300"/>
              </a:buClr>
              <a:buSzPct val="85000"/>
              <a:buFont typeface="Marlett" pitchFamily="2" charset="2"/>
              <a:buChar char="h"/>
            </a:pPr>
            <a:endParaRPr kumimoji="1" lang="en-US" sz="2800" dirty="0" smtClean="0">
              <a:cs typeface="Arial" charset="0"/>
            </a:endParaRPr>
          </a:p>
          <a:p>
            <a:pPr algn="l">
              <a:lnSpc>
                <a:spcPct val="90000"/>
              </a:lnSpc>
              <a:buClr>
                <a:srgbClr val="FF3300"/>
              </a:buClr>
              <a:buSzPct val="85000"/>
              <a:buFont typeface="Marlett" pitchFamily="2" charset="2"/>
              <a:buChar char="h"/>
            </a:pPr>
            <a:r>
              <a:rPr kumimoji="1" lang="en-US" sz="2800" dirty="0" smtClean="0">
                <a:cs typeface="Arial" charset="0"/>
              </a:rPr>
              <a:t>In these cases, “</a:t>
            </a:r>
            <a:r>
              <a:rPr kumimoji="1" lang="en-US" sz="2800" dirty="0" smtClean="0">
                <a:solidFill>
                  <a:srgbClr val="660066"/>
                </a:solidFill>
                <a:cs typeface="Arial" charset="0"/>
              </a:rPr>
              <a:t>Simple regret</a:t>
            </a:r>
            <a:r>
              <a:rPr kumimoji="1" lang="en-US" sz="2800" dirty="0" smtClean="0">
                <a:cs typeface="Arial" charset="0"/>
              </a:rPr>
              <a:t>” is better objective</a:t>
            </a:r>
            <a:endParaRPr kumimoji="1" lang="en-US" dirty="0">
              <a:cs typeface="Arial" charset="0"/>
            </a:endParaRPr>
          </a:p>
          <a:p>
            <a:pPr lvl="1" algn="l">
              <a:lnSpc>
                <a:spcPct val="90000"/>
              </a:lnSpc>
              <a:spcBef>
                <a:spcPct val="20000"/>
              </a:spcBef>
              <a:buClr>
                <a:srgbClr val="339933"/>
              </a:buClr>
              <a:buSzPct val="85000"/>
              <a:buFont typeface="Marlett" pitchFamily="2" charset="2"/>
              <a:buChar char="5"/>
            </a:pPr>
            <a:endParaRPr kumimoji="1" lang="en-US" dirty="0" smtClean="0">
              <a:cs typeface="Arial" charset="0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  <a:buClr>
                <a:srgbClr val="339933"/>
              </a:buClr>
              <a:buSzPct val="85000"/>
              <a:buFont typeface="Marlett" pitchFamily="2" charset="2"/>
              <a:buChar char="5"/>
            </a:pPr>
            <a:endParaRPr kumimoji="1"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38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65BF1CF-C3C7-4AF1-ADAA-E9F45F10FA8C}" type="slidenum">
              <a:rPr lang="en-US" sz="1400" smtClean="0">
                <a:latin typeface="Comic Sans MS" pitchFamily="66" charset="0"/>
              </a:rPr>
              <a:pPr/>
              <a:t>78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515341" y="220662"/>
            <a:ext cx="11466711" cy="617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Two KINDS of Regret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6580" y="1160462"/>
            <a:ext cx="11815233" cy="127793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 smtClean="0"/>
              <a:t>Cumulative Regret:</a:t>
            </a: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achieve near optimal cumulative lifetime reward </a:t>
            </a:r>
          </a:p>
          <a:p>
            <a:pPr marL="457176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dirty="0"/>
              <a:t> </a:t>
            </a:r>
            <a:r>
              <a:rPr lang="en-US" dirty="0" smtClean="0"/>
              <a:t>  (in expectation)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="1" dirty="0" smtClean="0"/>
              <a:t>Simple Regret: 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quickly identify policy with high reward </a:t>
            </a:r>
          </a:p>
          <a:p>
            <a:pPr marL="457176" lvl="1" indent="0">
              <a:lnSpc>
                <a:spcPct val="90000"/>
              </a:lnSpc>
              <a:spcBef>
                <a:spcPts val="0"/>
              </a:spcBef>
              <a:buNone/>
            </a:pPr>
            <a:r>
              <a:rPr lang="en-US" dirty="0" smtClean="0"/>
              <a:t>   (in expectation)</a:t>
            </a:r>
            <a:endParaRPr lang="en-US" b="1" dirty="0" smtClean="0"/>
          </a:p>
        </p:txBody>
      </p:sp>
      <p:pic>
        <p:nvPicPr>
          <p:cNvPr id="2" name="Picture 1" descr="Regret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50"/>
          <a:stretch/>
        </p:blipFill>
        <p:spPr>
          <a:xfrm>
            <a:off x="6934200" y="2209800"/>
            <a:ext cx="469894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3F25FEB-5292-47C0-8BAF-44CE0E1DCB60}" type="slidenum">
              <a:rPr lang="en-US" sz="1400" smtClean="0">
                <a:latin typeface="Comic Sans MS" pitchFamily="66" charset="0"/>
              </a:rPr>
              <a:pPr/>
              <a:t>79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20650"/>
            <a:ext cx="10363200" cy="617538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Simple Regret Objective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3454"/>
          <a:stretch/>
        </p:blipFill>
        <p:spPr>
          <a:xfrm>
            <a:off x="423333" y="838201"/>
            <a:ext cx="11328400" cy="2819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6088"/>
          <a:stretch/>
        </p:blipFill>
        <p:spPr>
          <a:xfrm>
            <a:off x="626533" y="3683894"/>
            <a:ext cx="11328400" cy="25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1" y="1397002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Initial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initial]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288655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10363200" cy="617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Simple Regret Objective</a:t>
            </a:r>
          </a:p>
        </p:txBody>
      </p:sp>
      <p:sp>
        <p:nvSpPr>
          <p:cNvPr id="27664" name="Rectangle 3"/>
          <p:cNvSpPr txBox="1">
            <a:spLocks noChangeArrowheads="1"/>
          </p:cNvSpPr>
          <p:nvPr/>
        </p:nvSpPr>
        <p:spPr bwMode="auto">
          <a:xfrm>
            <a:off x="152400" y="1295400"/>
            <a:ext cx="1203960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l">
              <a:buClr>
                <a:srgbClr val="FF3300"/>
              </a:buClr>
              <a:buSzPct val="85000"/>
            </a:pPr>
            <a:r>
              <a:rPr kumimoji="1" lang="en-US" sz="2800" dirty="0" smtClean="0">
                <a:solidFill>
                  <a:srgbClr val="0000FF"/>
                </a:solidFill>
                <a:cs typeface="Arial" charset="0"/>
              </a:rPr>
              <a:t>What about UCB for simple regret?</a:t>
            </a:r>
          </a:p>
          <a:p>
            <a:pPr algn="l">
              <a:buClr>
                <a:srgbClr val="FF3300"/>
              </a:buClr>
              <a:buSzPct val="85000"/>
              <a:buFont typeface="Marlett" pitchFamily="2" charset="2"/>
              <a:buChar char="h"/>
            </a:pPr>
            <a:endParaRPr kumimoji="1" lang="en-US" dirty="0">
              <a:solidFill>
                <a:srgbClr val="0000FF"/>
              </a:solidFill>
              <a:cs typeface="Arial" charset="0"/>
            </a:endParaRPr>
          </a:p>
          <a:p>
            <a:pPr marL="400050" lvl="1" indent="0" algn="l">
              <a:buClr>
                <a:srgbClr val="FF3300"/>
              </a:buClr>
              <a:buSzPct val="85000"/>
            </a:pPr>
            <a:endParaRPr kumimoji="1" lang="en-US" sz="2800" dirty="0">
              <a:solidFill>
                <a:srgbClr val="0000FF"/>
              </a:solidFill>
              <a:cs typeface="Arial" charset="0"/>
            </a:endParaRPr>
          </a:p>
          <a:p>
            <a:pPr marL="400050" lvl="1" indent="0" algn="l">
              <a:lnSpc>
                <a:spcPct val="90000"/>
              </a:lnSpc>
              <a:buClr>
                <a:srgbClr val="FF3300"/>
              </a:buClr>
              <a:buSzPct val="85000"/>
            </a:pPr>
            <a:endParaRPr kumimoji="1" lang="en-US" sz="2800" dirty="0" smtClean="0">
              <a:solidFill>
                <a:srgbClr val="0000FF"/>
              </a:solidFill>
              <a:cs typeface="Arial" charset="0"/>
            </a:endParaRPr>
          </a:p>
          <a:p>
            <a:pPr marL="857250" lvl="1" indent="-457200" algn="l">
              <a:lnSpc>
                <a:spcPct val="90000"/>
              </a:lnSpc>
              <a:buClr>
                <a:srgbClr val="FF3300"/>
              </a:buClr>
              <a:buSzPct val="85000"/>
              <a:buFont typeface="Wingdings" pitchFamily="2" charset="2"/>
              <a:buChar char="Ø"/>
            </a:pPr>
            <a:endParaRPr kumimoji="1" lang="en-US" sz="2800" dirty="0" smtClean="0">
              <a:solidFill>
                <a:srgbClr val="0000FF"/>
              </a:solidFill>
              <a:cs typeface="Arial" charset="0"/>
            </a:endParaRPr>
          </a:p>
          <a:p>
            <a:pPr marL="400050" lvl="1" indent="0" algn="l">
              <a:lnSpc>
                <a:spcPct val="90000"/>
              </a:lnSpc>
              <a:buClr>
                <a:srgbClr val="FF3300"/>
              </a:buClr>
              <a:buSzPct val="85000"/>
            </a:pPr>
            <a:endParaRPr kumimoji="1" lang="en-US" sz="2800" dirty="0" smtClean="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05000"/>
            <a:ext cx="11531600" cy="192712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" y="3810000"/>
            <a:ext cx="1194223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00050" lvl="1" indent="0">
              <a:lnSpc>
                <a:spcPct val="90000"/>
              </a:lnSpc>
              <a:buClr>
                <a:srgbClr val="FF3300"/>
              </a:buClr>
              <a:buSzPct val="85000"/>
            </a:pPr>
            <a:endParaRPr kumimoji="1" lang="en-US" sz="2800" dirty="0">
              <a:solidFill>
                <a:srgbClr val="0000FF"/>
              </a:solidFill>
              <a:cs typeface="Arial" charset="0"/>
            </a:endParaRPr>
          </a:p>
          <a:p>
            <a:pPr marL="0" indent="0">
              <a:lnSpc>
                <a:spcPct val="90000"/>
              </a:lnSpc>
              <a:buClr>
                <a:srgbClr val="FF3300"/>
              </a:buClr>
              <a:buSzPct val="85000"/>
            </a:pPr>
            <a:r>
              <a:rPr kumimoji="1" lang="en-US" sz="2800" dirty="0">
                <a:solidFill>
                  <a:srgbClr val="0000FF"/>
                </a:solidFill>
                <a:cs typeface="Arial" charset="0"/>
              </a:rPr>
              <a:t>Seems good, but we can do much better </a:t>
            </a:r>
            <a:r>
              <a:rPr kumimoji="1" lang="en-US" sz="2800" dirty="0" smtClean="0">
                <a:solidFill>
                  <a:srgbClr val="0000FF"/>
                </a:solidFill>
                <a:cs typeface="Arial" charset="0"/>
              </a:rPr>
              <a:t>(at least in theory).</a:t>
            </a:r>
            <a:endParaRPr kumimoji="1" lang="en-US" sz="2800" dirty="0" smtClean="0">
              <a:cs typeface="Arial" charset="0"/>
            </a:endParaRPr>
          </a:p>
          <a:p>
            <a:pPr marL="857250" lvl="1" indent="-457200" algn="l">
              <a:buClr>
                <a:srgbClr val="FF3300"/>
              </a:buClr>
              <a:buSzPct val="85000"/>
              <a:buFont typeface="Wingdings" pitchFamily="2" charset="2"/>
              <a:buChar char="Ø"/>
            </a:pPr>
            <a:r>
              <a:rPr kumimoji="1" lang="en-US" sz="2800" dirty="0" smtClean="0">
                <a:cs typeface="Arial" charset="0"/>
              </a:rPr>
              <a:t>Intuitively: UCB puts too much emphasis on pulling the best arm</a:t>
            </a:r>
          </a:p>
          <a:p>
            <a:pPr marL="857250" lvl="1" indent="-457200" algn="l">
              <a:buClr>
                <a:srgbClr val="FF3300"/>
              </a:buClr>
              <a:buSzPct val="85000"/>
              <a:buFont typeface="Wingdings" pitchFamily="2" charset="2"/>
              <a:buChar char="Ø"/>
            </a:pPr>
            <a:r>
              <a:rPr kumimoji="1" lang="en-US" sz="2800" dirty="0" smtClean="0">
                <a:cs typeface="Arial" charset="0"/>
              </a:rPr>
              <a:t>After an arm is looking good, maybe better to see if ∃a better arm </a:t>
            </a:r>
          </a:p>
          <a:p>
            <a:pPr marL="400050" lvl="1" indent="0" algn="l">
              <a:buClr>
                <a:srgbClr val="FF3300"/>
              </a:buClr>
              <a:buSzPct val="85000"/>
            </a:pPr>
            <a:endParaRPr kumimoji="1" lang="en-US" sz="2800" dirty="0">
              <a:cs typeface="Arial" charset="0"/>
            </a:endParaRPr>
          </a:p>
          <a:p>
            <a:pPr marL="400050" lvl="1" indent="0" algn="l">
              <a:lnSpc>
                <a:spcPct val="90000"/>
              </a:lnSpc>
              <a:buClr>
                <a:srgbClr val="FF3300"/>
              </a:buClr>
              <a:buSzPct val="85000"/>
            </a:pPr>
            <a:endParaRPr kumimoji="1" lang="en-US" sz="2800" dirty="0" smtClean="0">
              <a:cs typeface="Arial" charset="0"/>
            </a:endParaRPr>
          </a:p>
          <a:p>
            <a:pPr marL="857250" lvl="1" indent="-457200" algn="l">
              <a:lnSpc>
                <a:spcPct val="90000"/>
              </a:lnSpc>
              <a:buClr>
                <a:srgbClr val="FF3300"/>
              </a:buClr>
              <a:buSzPct val="85000"/>
              <a:buFont typeface="Wingdings" pitchFamily="2" charset="2"/>
              <a:buChar char="Ø"/>
            </a:pPr>
            <a:endParaRPr kumimoji="1" lang="en-US" sz="2800" dirty="0" smtClean="0">
              <a:cs typeface="Arial" charset="0"/>
            </a:endParaRPr>
          </a:p>
          <a:p>
            <a:pPr marL="400050" lvl="1" indent="0" algn="l">
              <a:lnSpc>
                <a:spcPct val="90000"/>
              </a:lnSpc>
              <a:buClr>
                <a:srgbClr val="FF3300"/>
              </a:buClr>
              <a:buSzPct val="85000"/>
            </a:pPr>
            <a:r>
              <a:rPr kumimoji="1" lang="en-US" sz="2800" dirty="0" smtClean="0">
                <a:cs typeface="Arial" charset="0"/>
              </a:rPr>
              <a:t/>
            </a:r>
            <a:br>
              <a:rPr kumimoji="1" lang="en-US" sz="2800" dirty="0" smtClean="0">
                <a:cs typeface="Arial" charset="0"/>
              </a:rPr>
            </a:br>
            <a:endParaRPr kumimoji="1" lang="en-US" sz="2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2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49E4360-03FB-41EC-BE6E-C82425FCBEE1}" type="slidenum">
              <a:rPr lang="en-US" sz="1400" smtClean="0">
                <a:latin typeface="Comic Sans MS" pitchFamily="66" charset="0"/>
              </a:rPr>
              <a:pPr/>
              <a:t>81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19064"/>
            <a:ext cx="10363200" cy="617537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Incremental Uniform (or Round Robin)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037" y="806466"/>
            <a:ext cx="11442652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0000FF"/>
                </a:solidFill>
              </a:rPr>
              <a:t>Bubeck</a:t>
            </a:r>
            <a:r>
              <a:rPr lang="en-US" sz="1800" dirty="0">
                <a:solidFill>
                  <a:srgbClr val="0000FF"/>
                </a:solidFill>
              </a:rPr>
              <a:t>, S., </a:t>
            </a:r>
            <a:r>
              <a:rPr lang="en-US" sz="1800" dirty="0" err="1">
                <a:solidFill>
                  <a:srgbClr val="0000FF"/>
                </a:solidFill>
              </a:rPr>
              <a:t>Munos</a:t>
            </a:r>
            <a:r>
              <a:rPr lang="en-US" sz="1800" dirty="0">
                <a:solidFill>
                  <a:srgbClr val="0000FF"/>
                </a:solidFill>
              </a:rPr>
              <a:t>, R., &amp; </a:t>
            </a:r>
            <a:r>
              <a:rPr lang="en-US" sz="1800" dirty="0" err="1">
                <a:solidFill>
                  <a:srgbClr val="0000FF"/>
                </a:solidFill>
              </a:rPr>
              <a:t>Stoltz</a:t>
            </a:r>
            <a:r>
              <a:rPr lang="en-US" sz="1800" dirty="0">
                <a:solidFill>
                  <a:srgbClr val="0000FF"/>
                </a:solidFill>
              </a:rPr>
              <a:t>, G. (2011). Pure exploration in finitely-armed and continuous-armed bandits. Theoretical Computer Science, 412(19), 1832-1852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37" y="1600200"/>
            <a:ext cx="11497733" cy="1756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310938"/>
            <a:ext cx="11785600" cy="1943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699" y="5257800"/>
            <a:ext cx="9516533" cy="1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F49E4360-03FB-41EC-BE6E-C82425FCBEE1}" type="slidenum">
              <a:rPr lang="en-US" sz="1400" smtClean="0">
                <a:latin typeface="Comic Sans MS" pitchFamily="66" charset="0"/>
              </a:rPr>
              <a:pPr/>
              <a:t>82</a:t>
            </a:fld>
            <a:endParaRPr lang="en-US" sz="1400" smtClean="0">
              <a:latin typeface="Comic Sans MS" pitchFamily="66" charset="0"/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"/>
            <a:ext cx="10363200" cy="61753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Can we do even better?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4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15385" y="1447800"/>
                <a:ext cx="11906249" cy="2354422"/>
              </a:xfrm>
            </p:spPr>
            <p:txBody>
              <a:bodyPr/>
              <a:lstStyle/>
              <a:p>
                <a:pPr marL="0" indent="0">
                  <a:lnSpc>
                    <a:spcPct val="80000"/>
                  </a:lnSpc>
                  <a:buNone/>
                </a:pPr>
                <a:r>
                  <a:rPr lang="en-US" sz="2400" b="1" dirty="0" smtClean="0">
                    <a:solidFill>
                      <a:srgbClr val="660066"/>
                    </a:solidFill>
                  </a:rPr>
                  <a:t>Algorithm </a:t>
                </a:r>
                <a:r>
                  <a:rPr lang="en-US" sz="2400" dirty="0" smtClean="0">
                    <a:solidFill>
                      <a:srgbClr val="660066"/>
                    </a:solidFill>
                  </a:rPr>
                  <a:t>-Greedy </a:t>
                </a:r>
                <a:r>
                  <a:rPr lang="en-US" sz="2400" b="1" dirty="0" smtClean="0">
                    <a:solidFill>
                      <a:srgbClr val="660066"/>
                    </a:solidFill>
                  </a:rPr>
                  <a:t>:</a:t>
                </a:r>
                <a:r>
                  <a:rPr lang="en-US" sz="2400" dirty="0" smtClean="0">
                    <a:solidFill>
                      <a:srgbClr val="660066"/>
                    </a:solidFill>
                  </a:rPr>
                  <a:t> (parameter )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400" dirty="0" smtClean="0">
                    <a:solidFill>
                      <a:srgbClr val="660066"/>
                    </a:solidFill>
                  </a:rPr>
                  <a:t>At round n, with probability </a:t>
                </a:r>
                <a:r>
                  <a:rPr lang="en-US" sz="2400" dirty="0">
                    <a:solidFill>
                      <a:srgbClr val="660066"/>
                    </a:solidFill>
                  </a:rPr>
                  <a:t> </a:t>
                </a:r>
                <a:r>
                  <a:rPr lang="en-US" sz="2400" dirty="0" smtClean="0">
                    <a:solidFill>
                      <a:srgbClr val="660066"/>
                    </a:solidFill>
                  </a:rPr>
                  <a:t>pull arm with best average reward so far, otherwise pull one of the other arms at random. 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sz="2400" dirty="0" smtClean="0">
                    <a:solidFill>
                      <a:srgbClr val="660066"/>
                    </a:solidFill>
                  </a:rPr>
                  <a:t>At round n return arm (if asked) with largest average reward</a:t>
                </a: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400" dirty="0" smtClean="0">
                  <a:solidFill>
                    <a:srgbClr val="660066"/>
                  </a:solidFill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400" dirty="0">
                  <a:solidFill>
                    <a:srgbClr val="660066"/>
                  </a:solidFill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400" dirty="0" smtClean="0">
                  <a:solidFill>
                    <a:srgbClr val="660066"/>
                  </a:solidFill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400" dirty="0">
                  <a:solidFill>
                    <a:srgbClr val="660066"/>
                  </a:solidFill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400" dirty="0">
                  <a:solidFill>
                    <a:srgbClr val="660066"/>
                  </a:solidFill>
                </a:endParaRPr>
              </a:p>
              <a:p>
                <a:pPr marL="0" indent="0">
                  <a:lnSpc>
                    <a:spcPct val="80000"/>
                  </a:lnSpc>
                  <a:buNone/>
                </a:pPr>
                <a:endParaRPr lang="en-US" sz="2400" dirty="0" smtClean="0">
                  <a:solidFill>
                    <a:srgbClr val="660066"/>
                  </a:solidFill>
                </a:endParaRPr>
              </a:p>
              <a:p>
                <a:pPr marL="457200" indent="-457200">
                  <a:lnSpc>
                    <a:spcPct val="80000"/>
                  </a:lnSpc>
                  <a:buFont typeface="Marlett" pitchFamily="2" charset="2"/>
                  <a:buNone/>
                </a:pPr>
                <a:endParaRPr lang="en-US" sz="2400" b="1" dirty="0" smtClean="0">
                  <a:solidFill>
                    <a:srgbClr val="660066"/>
                  </a:solidFill>
                </a:endParaRPr>
              </a:p>
              <a:p>
                <a:pPr marL="457200" indent="-457200">
                  <a:lnSpc>
                    <a:spcPct val="80000"/>
                  </a:lnSpc>
                  <a:buFont typeface="Marlett" pitchFamily="2" charset="2"/>
                  <a:buNone/>
                </a:pPr>
                <a:endParaRPr lang="en-US" sz="2400" b="1" dirty="0" smtClean="0">
                  <a:solidFill>
                    <a:srgbClr val="660066"/>
                  </a:solidFill>
                </a:endParaRPr>
              </a:p>
            </p:txBody>
          </p:sp>
        </mc:Choice>
        <mc:Fallback xmlns="">
          <p:sp>
            <p:nvSpPr>
              <p:cNvPr id="1434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5385" y="1447800"/>
                <a:ext cx="11906249" cy="2354422"/>
              </a:xfrm>
              <a:blipFill rotWithShape="1">
                <a:blip r:embed="rId2"/>
                <a:stretch>
                  <a:fillRect t="-1292" b="-92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34037" y="806466"/>
            <a:ext cx="11442652" cy="36933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0000FF"/>
                </a:solidFill>
              </a:rPr>
              <a:t>Tolpin</a:t>
            </a:r>
            <a:r>
              <a:rPr lang="en-US" sz="1800" dirty="0" smtClean="0">
                <a:solidFill>
                  <a:srgbClr val="0000FF"/>
                </a:solidFill>
              </a:rPr>
              <a:t>, D. &amp; </a:t>
            </a:r>
            <a:r>
              <a:rPr lang="en-US" sz="1800" dirty="0" err="1" smtClean="0">
                <a:solidFill>
                  <a:srgbClr val="0000FF"/>
                </a:solidFill>
              </a:rPr>
              <a:t>Shimony</a:t>
            </a:r>
            <a:r>
              <a:rPr lang="en-US" sz="1800" dirty="0" smtClean="0">
                <a:solidFill>
                  <a:srgbClr val="0000FF"/>
                </a:solidFill>
              </a:rPr>
              <a:t>, S, E. (2012). MCTS Based on Simple Regret. </a:t>
            </a:r>
            <a:r>
              <a:rPr lang="en-US" sz="1800" i="1" dirty="0" smtClean="0">
                <a:solidFill>
                  <a:srgbClr val="0000FF"/>
                </a:solidFill>
              </a:rPr>
              <a:t>AAAI Conference on Artificial Intelligence. 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7" y="3581400"/>
            <a:ext cx="11633200" cy="27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4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882651" y="10288"/>
            <a:ext cx="10363200" cy="98031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Summary of Bandits in Theory</a:t>
            </a:r>
          </a:p>
        </p:txBody>
      </p:sp>
      <p:sp>
        <p:nvSpPr>
          <p:cNvPr id="27664" name="Rectangle 3"/>
          <p:cNvSpPr txBox="1">
            <a:spLocks noChangeArrowheads="1"/>
          </p:cNvSpPr>
          <p:nvPr/>
        </p:nvSpPr>
        <p:spPr bwMode="auto">
          <a:xfrm>
            <a:off x="533400" y="1295400"/>
            <a:ext cx="107887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l">
              <a:buClr>
                <a:srgbClr val="FF3300"/>
              </a:buClr>
              <a:buSzPct val="85000"/>
            </a:pPr>
            <a:r>
              <a:rPr kumimoji="1" lang="en-US" sz="2800" b="1" dirty="0" smtClean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PAC Objective:</a:t>
            </a:r>
          </a:p>
          <a:p>
            <a:pPr marL="914400" lvl="1" indent="-457200" algn="l">
              <a:buClr>
                <a:srgbClr val="FF3300"/>
              </a:buClr>
              <a:buSzPct val="85000"/>
              <a:buFont typeface="Wingdings" charset="2"/>
              <a:buChar char="§"/>
            </a:pPr>
            <a:r>
              <a:rPr kumimoji="1" lang="en-US" b="1" dirty="0" err="1" smtClean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UniformBandit</a:t>
            </a:r>
            <a:r>
              <a:rPr kumimoji="1" lang="en-US" dirty="0" smtClean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 is a simple PAC algorithm</a:t>
            </a:r>
          </a:p>
          <a:p>
            <a:pPr marL="914400" lvl="1" indent="-457200" algn="l">
              <a:buClr>
                <a:srgbClr val="FF3300"/>
              </a:buClr>
              <a:buSzPct val="85000"/>
              <a:buFont typeface="Wingdings" charset="2"/>
              <a:buChar char="§"/>
            </a:pPr>
            <a:r>
              <a:rPr kumimoji="1" lang="en-US" b="1" dirty="0" err="1" smtClean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MedianElimination</a:t>
            </a:r>
            <a:r>
              <a:rPr kumimoji="1" lang="en-US" dirty="0" smtClean="0">
                <a:solidFill>
                  <a:schemeClr val="bg1">
                    <a:lumMod val="85000"/>
                  </a:schemeClr>
                </a:solidFill>
                <a:cs typeface="Arial" charset="0"/>
              </a:rPr>
              <a:t> improves by a factor of log(k) and is optimal up to constant factors</a:t>
            </a:r>
          </a:p>
          <a:p>
            <a:pPr marL="57150" indent="0" algn="l">
              <a:buClr>
                <a:srgbClr val="FF3300"/>
              </a:buClr>
              <a:buSzPct val="85000"/>
            </a:pPr>
            <a:r>
              <a:rPr kumimoji="1" lang="en-US" sz="2800" b="1" dirty="0" smtClean="0">
                <a:solidFill>
                  <a:srgbClr val="0000FF"/>
                </a:solidFill>
                <a:cs typeface="Arial" charset="0"/>
              </a:rPr>
              <a:t>Cumulative Regret:</a:t>
            </a:r>
          </a:p>
          <a:p>
            <a:pPr marL="914400" lvl="1" indent="-457200" algn="l">
              <a:buClr>
                <a:srgbClr val="FF3300"/>
              </a:buClr>
              <a:buSzPct val="85000"/>
              <a:buFont typeface="Wingdings" charset="2"/>
              <a:buChar char="§"/>
            </a:pPr>
            <a:r>
              <a:rPr kumimoji="1" lang="en-US" b="1" dirty="0" smtClean="0">
                <a:cs typeface="Arial" charset="0"/>
              </a:rPr>
              <a:t>Uniform</a:t>
            </a:r>
            <a:r>
              <a:rPr kumimoji="1" lang="en-US" dirty="0" smtClean="0">
                <a:cs typeface="Arial" charset="0"/>
              </a:rPr>
              <a:t> is very bad!</a:t>
            </a:r>
          </a:p>
          <a:p>
            <a:pPr marL="914400" lvl="1" indent="-457200" algn="l">
              <a:buClr>
                <a:srgbClr val="FF3300"/>
              </a:buClr>
              <a:buSzPct val="85000"/>
              <a:buFont typeface="Wingdings" charset="2"/>
              <a:buChar char="§"/>
            </a:pPr>
            <a:r>
              <a:rPr kumimoji="1" lang="en-US" b="1" dirty="0" smtClean="0">
                <a:cs typeface="Arial" charset="0"/>
              </a:rPr>
              <a:t>UCB</a:t>
            </a:r>
            <a:r>
              <a:rPr kumimoji="1" lang="en-US" dirty="0" smtClean="0">
                <a:cs typeface="Arial" charset="0"/>
              </a:rPr>
              <a:t> is optimal (up to constant factors)</a:t>
            </a:r>
            <a:endParaRPr kumimoji="1" lang="en-US" dirty="0">
              <a:cs typeface="Arial" charset="0"/>
            </a:endParaRPr>
          </a:p>
          <a:p>
            <a:pPr marL="57150" indent="0" algn="l">
              <a:buClr>
                <a:srgbClr val="FF3300"/>
              </a:buClr>
              <a:buSzPct val="85000"/>
            </a:pPr>
            <a:r>
              <a:rPr kumimoji="1" lang="en-US" sz="2800" b="1" dirty="0" smtClean="0">
                <a:solidFill>
                  <a:srgbClr val="0000FF"/>
                </a:solidFill>
                <a:cs typeface="Arial" charset="0"/>
              </a:rPr>
              <a:t>Simple Regret:</a:t>
            </a:r>
            <a:endParaRPr kumimoji="1" lang="en-US" sz="2800" b="1" dirty="0">
              <a:solidFill>
                <a:srgbClr val="0000FF"/>
              </a:solidFill>
              <a:cs typeface="Arial" charset="0"/>
            </a:endParaRPr>
          </a:p>
          <a:p>
            <a:pPr marL="914400" lvl="1" indent="-457200" algn="l">
              <a:buClr>
                <a:srgbClr val="FF3300"/>
              </a:buClr>
              <a:buSzPct val="85000"/>
              <a:buFont typeface="Wingdings" charset="2"/>
              <a:buChar char="§"/>
            </a:pPr>
            <a:r>
              <a:rPr kumimoji="1" lang="en-US" b="1" dirty="0" smtClean="0">
                <a:cs typeface="Arial" charset="0"/>
              </a:rPr>
              <a:t>UCB</a:t>
            </a:r>
            <a:r>
              <a:rPr kumimoji="1" lang="en-US" dirty="0" smtClean="0">
                <a:cs typeface="Arial" charset="0"/>
              </a:rPr>
              <a:t> shown to reduce regret at polynomial rate</a:t>
            </a:r>
            <a:endParaRPr kumimoji="1" lang="en-US" dirty="0">
              <a:cs typeface="Arial" charset="0"/>
            </a:endParaRPr>
          </a:p>
          <a:p>
            <a:pPr marL="914400" lvl="1" indent="-457200" algn="l">
              <a:buClr>
                <a:srgbClr val="FF3300"/>
              </a:buClr>
              <a:buSzPct val="85000"/>
              <a:buFont typeface="Wingdings" charset="2"/>
              <a:buChar char="§"/>
            </a:pPr>
            <a:r>
              <a:rPr kumimoji="1" lang="en-US" b="1" dirty="0" smtClean="0">
                <a:cs typeface="Arial" charset="0"/>
              </a:rPr>
              <a:t>Uniform</a:t>
            </a:r>
            <a:r>
              <a:rPr kumimoji="1" lang="en-US" dirty="0" smtClean="0">
                <a:cs typeface="Arial" charset="0"/>
              </a:rPr>
              <a:t> reduces at an exponential rate</a:t>
            </a:r>
          </a:p>
          <a:p>
            <a:pPr marL="914400" lvl="1" indent="-457200" algn="l">
              <a:buClr>
                <a:srgbClr val="FF3300"/>
              </a:buClr>
              <a:buSzPct val="85000"/>
              <a:buFont typeface="Wingdings" charset="2"/>
              <a:buChar char="§"/>
            </a:pPr>
            <a:r>
              <a:rPr kumimoji="1" lang="en-US" b="1" dirty="0" smtClean="0">
                <a:cs typeface="Arial" charset="0"/>
              </a:rPr>
              <a:t>0.5-Greedy</a:t>
            </a:r>
            <a:r>
              <a:rPr kumimoji="1" lang="en-US" dirty="0" smtClean="0">
                <a:cs typeface="Arial" charset="0"/>
              </a:rPr>
              <a:t> may have even better exponential rate</a:t>
            </a:r>
            <a:endParaRPr kumimoji="1" lang="en-US" sz="2800" dirty="0" smtClean="0">
              <a:cs typeface="Arial" charset="0"/>
            </a:endParaRPr>
          </a:p>
          <a:p>
            <a:pPr marL="457200" lvl="1" indent="0" algn="l">
              <a:buClr>
                <a:srgbClr val="FF3300"/>
              </a:buClr>
              <a:buSzPct val="85000"/>
            </a:pPr>
            <a:endParaRPr kumimoji="1" lang="en-US" sz="2800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6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903891" y="141894"/>
            <a:ext cx="10363200" cy="6175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Theory </a:t>
            </a:r>
            <a:r>
              <a:rPr lang="en-US" b="0" i="1" dirty="0" smtClean="0">
                <a:solidFill>
                  <a:srgbClr val="FF0000"/>
                </a:solidFill>
              </a:rPr>
              <a:t>vs</a:t>
            </a:r>
            <a:r>
              <a:rPr lang="en-US" b="0" dirty="0" smtClean="0">
                <a:solidFill>
                  <a:srgbClr val="FF0000"/>
                </a:solidFill>
              </a:rPr>
              <a:t>.</a:t>
            </a:r>
            <a:r>
              <a:rPr lang="en-US" dirty="0" smtClean="0">
                <a:solidFill>
                  <a:srgbClr val="FF0000"/>
                </a:solidFill>
              </a:rPr>
              <a:t> Practice</a:t>
            </a:r>
          </a:p>
        </p:txBody>
      </p:sp>
      <p:sp>
        <p:nvSpPr>
          <p:cNvPr id="27664" name="Rectangle 3"/>
          <p:cNvSpPr txBox="1">
            <a:spLocks noChangeArrowheads="1"/>
          </p:cNvSpPr>
          <p:nvPr/>
        </p:nvSpPr>
        <p:spPr bwMode="auto">
          <a:xfrm>
            <a:off x="688575" y="1784132"/>
            <a:ext cx="1110403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l">
              <a:lnSpc>
                <a:spcPct val="90000"/>
              </a:lnSpc>
              <a:buClr>
                <a:srgbClr val="FF3300"/>
              </a:buClr>
              <a:buSzPct val="85000"/>
              <a:buFont typeface="Arial" pitchFamily="34" charset="0"/>
              <a:buChar char="•"/>
            </a:pPr>
            <a:r>
              <a:rPr kumimoji="1" lang="en-US" sz="3200" dirty="0" smtClean="0">
                <a:cs typeface="Arial" charset="0"/>
              </a:rPr>
              <a:t>The established theoretical relationships among bandit algorithms have often been useful in predicting empirical relationships.</a:t>
            </a:r>
          </a:p>
          <a:p>
            <a:pPr marL="457200" indent="-457200" algn="l">
              <a:lnSpc>
                <a:spcPct val="90000"/>
              </a:lnSpc>
              <a:buClr>
                <a:srgbClr val="FF3300"/>
              </a:buClr>
              <a:buSzPct val="85000"/>
              <a:buFont typeface="Arial" pitchFamily="34" charset="0"/>
              <a:buChar char="•"/>
            </a:pPr>
            <a:r>
              <a:rPr kumimoji="1" lang="en-US" sz="3200" dirty="0" smtClean="0">
                <a:cs typeface="Arial" charset="0"/>
              </a:rPr>
              <a:t>But not always ….</a:t>
            </a:r>
          </a:p>
        </p:txBody>
      </p:sp>
    </p:spTree>
    <p:extLst>
      <p:ext uri="{BB962C8B-B14F-4D97-AF65-F5344CB8AC3E}">
        <p14:creationId xmlns:p14="http://schemas.microsoft.com/office/powerpoint/2010/main" val="38390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3"/>
          <a:stretch/>
        </p:blipFill>
        <p:spPr bwMode="auto">
          <a:xfrm>
            <a:off x="236635" y="591053"/>
            <a:ext cx="11387908" cy="481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5257800"/>
            <a:ext cx="5196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Simple regret </a:t>
            </a:r>
            <a:r>
              <a:rPr lang="en-US" sz="2400" i="1" dirty="0" smtClean="0">
                <a:solidFill>
                  <a:srgbClr val="0000FF"/>
                </a:solidFill>
              </a:rPr>
              <a:t>vs.</a:t>
            </a:r>
            <a:r>
              <a:rPr lang="en-US" sz="2400" dirty="0" smtClean="0">
                <a:solidFill>
                  <a:srgbClr val="0000FF"/>
                </a:solidFill>
              </a:rPr>
              <a:t> number of samples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24151" y="5813771"/>
            <a:ext cx="5632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240"/>
              </a:spcBef>
            </a:pPr>
            <a:r>
              <a:rPr lang="en-US" sz="2000" dirty="0" smtClean="0"/>
              <a:t>UCB		maximizes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 + </a:t>
            </a:r>
            <a:r>
              <a:rPr lang="en-US" sz="2000" dirty="0"/>
              <a:t>√ (</a:t>
            </a:r>
            <a:r>
              <a:rPr lang="en-US" sz="2000" dirty="0" smtClean="0"/>
              <a:t>(2 </a:t>
            </a:r>
            <a:r>
              <a:rPr lang="en-US" sz="2000" dirty="0" err="1" smtClean="0"/>
              <a:t>ln</a:t>
            </a:r>
            <a:r>
              <a:rPr lang="en-US" sz="2000" dirty="0"/>
              <a:t>(</a:t>
            </a:r>
            <a:r>
              <a:rPr lang="en-US" sz="2000" dirty="0" smtClean="0"/>
              <a:t>n)) </a:t>
            </a:r>
            <a:r>
              <a:rPr lang="en-US" sz="2000" dirty="0"/>
              <a:t>/ </a:t>
            </a:r>
            <a:r>
              <a:rPr lang="en-US" sz="2000" dirty="0" err="1"/>
              <a:t>n</a:t>
            </a:r>
            <a:r>
              <a:rPr lang="en-US" sz="2000" baseline="-25000" dirty="0" err="1"/>
              <a:t>a</a:t>
            </a:r>
            <a:r>
              <a:rPr lang="en-US" sz="2000" dirty="0" smtClean="0"/>
              <a:t>)</a:t>
            </a:r>
          </a:p>
          <a:p>
            <a:pPr algn="l">
              <a:spcBef>
                <a:spcPts val="240"/>
              </a:spcBef>
            </a:pPr>
            <a:r>
              <a:rPr lang="en-US" sz="2000" dirty="0" smtClean="0"/>
              <a:t>UCB[</a:t>
            </a:r>
            <a:r>
              <a:rPr lang="en-US" sz="2000" dirty="0" err="1" smtClean="0"/>
              <a:t>sqrt</a:t>
            </a:r>
            <a:r>
              <a:rPr lang="en-US" sz="2000" dirty="0" smtClean="0"/>
              <a:t>]  	maximizes </a:t>
            </a:r>
            <a:r>
              <a:rPr lang="en-US" sz="2000" dirty="0" err="1" smtClean="0"/>
              <a:t>Q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 + √ ((2 √n) /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a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903891" y="141894"/>
            <a:ext cx="10363200" cy="617538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Theory </a:t>
            </a:r>
            <a:r>
              <a:rPr lang="en-US" sz="4000" b="0" i="1" dirty="0" smtClean="0">
                <a:solidFill>
                  <a:srgbClr val="FF0000"/>
                </a:solidFill>
              </a:rPr>
              <a:t>vs</a:t>
            </a:r>
            <a:r>
              <a:rPr lang="en-US" sz="4000" b="0" dirty="0" smtClean="0">
                <a:solidFill>
                  <a:srgbClr val="FF0000"/>
                </a:solidFill>
              </a:rPr>
              <a:t>.</a:t>
            </a:r>
            <a:r>
              <a:rPr lang="en-US" sz="4000" dirty="0" smtClean="0">
                <a:solidFill>
                  <a:srgbClr val="FF0000"/>
                </a:solidFill>
              </a:rPr>
              <a:t> Practice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63452" y="2632148"/>
            <a:ext cx="15188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imple regret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29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Learning to Walk</a:t>
            </a:r>
            <a:endParaRPr lang="en-US" dirty="0"/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bri" pitchFamily="34" charset="0"/>
                <a:cs typeface="Calibri" pitchFamily="34" charset="0"/>
              </a:rPr>
              <a:t>Finished</a:t>
            </a: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8192" y="6488668"/>
            <a:ext cx="3023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Video: AIBO WALK – finished]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40437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r + \gamma \max_{a'}Q(s',a')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1"/>
  <p:tag name="PICTUREFILESIZE" val="451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&#10;  f(u, n) = u + k/n&#10;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72"/>
  <p:tag name="PICTUREFILESIZE" val="122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f(Q(s',a'), N(s',a')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5"/>
  <p:tag name="PICTUREFILESIZE" val="4730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(s,a) \leftarrow_\alpha \textcolor{OliveGreen}{R(s,a,s') + \gamma \max_{a'} Q(s',a')}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5"/>
  <p:tag name="PICTUREFILESIZE" val="374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57523</TotalTime>
  <Words>4022</Words>
  <Application>Microsoft Macintosh PowerPoint</Application>
  <PresentationFormat>Widescreen</PresentationFormat>
  <Paragraphs>990</Paragraphs>
  <Slides>85</Slides>
  <Notes>21</Notes>
  <HiddenSlides>68</HiddenSlides>
  <MMClips>8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7" baseType="lpstr">
      <vt:lpstr>Calibri</vt:lpstr>
      <vt:lpstr>Cambria Math</vt:lpstr>
      <vt:lpstr>Comic Sans MS</vt:lpstr>
      <vt:lpstr>Marlett</vt:lpstr>
      <vt:lpstr>MS PGothic</vt:lpstr>
      <vt:lpstr>ＭＳ Ｐゴシック</vt:lpstr>
      <vt:lpstr>Symbol</vt:lpstr>
      <vt:lpstr>Wingdings</vt:lpstr>
      <vt:lpstr>ヒラギノ角ゴ ProN W3</vt:lpstr>
      <vt:lpstr>Arial</vt:lpstr>
      <vt:lpstr>dan-berkeley-nlp-v1</vt:lpstr>
      <vt:lpstr>Equation</vt:lpstr>
      <vt:lpstr>CSE 473: Artificial Intelligence </vt:lpstr>
      <vt:lpstr>todo</vt:lpstr>
      <vt:lpstr>Reinforcement Learning</vt:lpstr>
      <vt:lpstr>Reinforcement Learning</vt:lpstr>
      <vt:lpstr>Example 2 – More Animal Learning</vt:lpstr>
      <vt:lpstr>Example: Animal Learning</vt:lpstr>
      <vt:lpstr>Example: Backgammon</vt:lpstr>
      <vt:lpstr>Example: Learning to Walk</vt:lpstr>
      <vt:lpstr>Example: Learning to Walk</vt:lpstr>
      <vt:lpstr>Example: Sidewinding</vt:lpstr>
      <vt:lpstr>Video of Demo Crawler Bot</vt:lpstr>
      <vt:lpstr>PowerPoint Presentation</vt:lpstr>
      <vt:lpstr>Parallel Parking</vt:lpstr>
      <vt:lpstr>Other Applications</vt:lpstr>
      <vt:lpstr>Reinforcement Learning</vt:lpstr>
      <vt:lpstr>Offline (MDPs) vs. Online (RL)</vt:lpstr>
      <vt:lpstr>Three Key Ideas for RL</vt:lpstr>
      <vt:lpstr>Exploration-Exploitation tradeoff</vt:lpstr>
      <vt:lpstr>Model-Based Learning</vt:lpstr>
      <vt:lpstr>Model-Based Learning</vt:lpstr>
      <vt:lpstr>Example: Model-Based Learning</vt:lpstr>
      <vt:lpstr>Convergence</vt:lpstr>
      <vt:lpstr>Two main reinforcement learning approaches </vt:lpstr>
      <vt:lpstr>Two main reinforcement learning approaches </vt:lpstr>
      <vt:lpstr>Model-Free Learning</vt:lpstr>
      <vt:lpstr>Nothing is Free in Life!</vt:lpstr>
      <vt:lpstr>CSE 573: Artificial Intelligence </vt:lpstr>
      <vt:lpstr>Reminder:  Q-Value Iteration</vt:lpstr>
      <vt:lpstr>Puzzle:  Q-Learning</vt:lpstr>
      <vt:lpstr>Simple Example: Expected Age</vt:lpstr>
      <vt:lpstr>Anytime Model-Free Expected Age</vt:lpstr>
      <vt:lpstr>Exponential Moving Average</vt:lpstr>
      <vt:lpstr>Sampling Q-Values</vt:lpstr>
      <vt:lpstr>Sampling Q-Values</vt:lpstr>
      <vt:lpstr>Q Learning</vt:lpstr>
      <vt:lpstr>Q Learning</vt:lpstr>
      <vt:lpstr>Example</vt:lpstr>
      <vt:lpstr>Example</vt:lpstr>
      <vt:lpstr>Example</vt:lpstr>
      <vt:lpstr>Example</vt:lpstr>
      <vt:lpstr>Q-Learning Properties</vt:lpstr>
      <vt:lpstr>Video of Demo Q-Learning Auto Cliff Grid</vt:lpstr>
      <vt:lpstr>Q Learning</vt:lpstr>
      <vt:lpstr>Exploration vs. Exploitation</vt:lpstr>
      <vt:lpstr>Questions</vt:lpstr>
      <vt:lpstr>Questions</vt:lpstr>
      <vt:lpstr>Regret</vt:lpstr>
      <vt:lpstr>Two KINDS of Regret</vt:lpstr>
      <vt:lpstr>Demos</vt:lpstr>
      <vt:lpstr>RL on Single State MDP</vt:lpstr>
      <vt:lpstr>Multi-Armed Bandits</vt:lpstr>
      <vt:lpstr>Multi-Armed Bandits: Example 1</vt:lpstr>
      <vt:lpstr>Multi-Armed Bandits: Example 2</vt:lpstr>
      <vt:lpstr>Multi-Armed Bandit: Possible Objectives</vt:lpstr>
      <vt:lpstr>Cumulative Regret Objective</vt:lpstr>
      <vt:lpstr>Exploration Functions</vt:lpstr>
      <vt:lpstr>Cumulative Regret Objective</vt:lpstr>
      <vt:lpstr>UCB Algorithm for Minimizing Cumulative Regret</vt:lpstr>
      <vt:lpstr>UCB: Bounded Sub-Optimality</vt:lpstr>
      <vt:lpstr>UCB Performance Guarantee [Auer, Cesa-Bianchi, &amp; Fischer, 2002]</vt:lpstr>
      <vt:lpstr>Idea</vt:lpstr>
      <vt:lpstr>Given Error bars, how do we act?</vt:lpstr>
      <vt:lpstr>Given Error bars, how do we act?</vt:lpstr>
      <vt:lpstr>One last wrinkle</vt:lpstr>
      <vt:lpstr>Upper Confidence Bound (UCB)</vt:lpstr>
      <vt:lpstr>UCB Regret Bound</vt:lpstr>
      <vt:lpstr>A little history…</vt:lpstr>
      <vt:lpstr>Thompson’s method was fundamentally different! </vt:lpstr>
      <vt:lpstr>Bayesian vs Frequentist</vt:lpstr>
      <vt:lpstr>Bayesian review: Bayes’ Rule</vt:lpstr>
      <vt:lpstr>Bernoulli Case</vt:lpstr>
      <vt:lpstr>Beta-Bernoulli Case</vt:lpstr>
      <vt:lpstr>How does this help us?</vt:lpstr>
      <vt:lpstr>Thompson Empirical Results</vt:lpstr>
      <vt:lpstr>Video of Demo Q-learning – Epsilon-Greedy – Crawler </vt:lpstr>
      <vt:lpstr>Video of Demo Q-learning – Exploration Function – Crawler </vt:lpstr>
      <vt:lpstr>What Else ….</vt:lpstr>
      <vt:lpstr>Two KINDS of Regret</vt:lpstr>
      <vt:lpstr>Simple Regret Objective</vt:lpstr>
      <vt:lpstr>Simple Regret Objective</vt:lpstr>
      <vt:lpstr>Incremental Uniform (or Round Robin)</vt:lpstr>
      <vt:lpstr>Can we do even better?</vt:lpstr>
      <vt:lpstr>Summary of Bandits in Theory</vt:lpstr>
      <vt:lpstr>Theory vs. Practice</vt:lpstr>
      <vt:lpstr>Theory vs. Practice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 Weld</cp:lastModifiedBy>
  <cp:revision>3088</cp:revision>
  <cp:lastPrinted>2014-02-25T20:18:13Z</cp:lastPrinted>
  <dcterms:created xsi:type="dcterms:W3CDTF">2004-08-27T04:16:05Z</dcterms:created>
  <dcterms:modified xsi:type="dcterms:W3CDTF">2016-11-19T02:09:12Z</dcterms:modified>
</cp:coreProperties>
</file>