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10.xml" ContentType="application/vnd.openxmlformats-officedocument.presentationml.tags+xml"/>
  <Override PartName="/ppt/notesSlides/notesSlide3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75"/>
  </p:notesMasterIdLst>
  <p:handoutMasterIdLst>
    <p:handoutMasterId r:id="rId76"/>
  </p:handoutMasterIdLst>
  <p:sldIdLst>
    <p:sldId id="893" r:id="rId2"/>
    <p:sldId id="900" r:id="rId3"/>
    <p:sldId id="1142" r:id="rId4"/>
    <p:sldId id="1143" r:id="rId5"/>
    <p:sldId id="979" r:id="rId6"/>
    <p:sldId id="1043" r:id="rId7"/>
    <p:sldId id="987" r:id="rId8"/>
    <p:sldId id="1138" r:id="rId9"/>
    <p:sldId id="988" r:id="rId10"/>
    <p:sldId id="989" r:id="rId11"/>
    <p:sldId id="990" r:id="rId12"/>
    <p:sldId id="991" r:id="rId13"/>
    <p:sldId id="992" r:id="rId14"/>
    <p:sldId id="993" r:id="rId15"/>
    <p:sldId id="994" r:id="rId16"/>
    <p:sldId id="995" r:id="rId17"/>
    <p:sldId id="996" r:id="rId18"/>
    <p:sldId id="997" r:id="rId19"/>
    <p:sldId id="998" r:id="rId20"/>
    <p:sldId id="999" r:id="rId21"/>
    <p:sldId id="1050" r:id="rId22"/>
    <p:sldId id="1051" r:id="rId23"/>
    <p:sldId id="1052" r:id="rId24"/>
    <p:sldId id="1003" r:id="rId25"/>
    <p:sldId id="1045" r:id="rId26"/>
    <p:sldId id="1139" r:id="rId27"/>
    <p:sldId id="1140" r:id="rId28"/>
    <p:sldId id="1001" r:id="rId29"/>
    <p:sldId id="1053" r:id="rId30"/>
    <p:sldId id="1054" r:id="rId31"/>
    <p:sldId id="1056" r:id="rId32"/>
    <p:sldId id="1057" r:id="rId33"/>
    <p:sldId id="1058" r:id="rId34"/>
    <p:sldId id="1145" r:id="rId35"/>
    <p:sldId id="1146" r:id="rId36"/>
    <p:sldId id="1147" r:id="rId37"/>
    <p:sldId id="1148" r:id="rId38"/>
    <p:sldId id="1149" r:id="rId39"/>
    <p:sldId id="1150" r:id="rId40"/>
    <p:sldId id="1060" r:id="rId41"/>
    <p:sldId id="1097" r:id="rId42"/>
    <p:sldId id="1098" r:id="rId43"/>
    <p:sldId id="1095" r:id="rId44"/>
    <p:sldId id="1061" r:id="rId45"/>
    <p:sldId id="1062" r:id="rId46"/>
    <p:sldId id="1063" r:id="rId47"/>
    <p:sldId id="1064" r:id="rId48"/>
    <p:sldId id="1065" r:id="rId49"/>
    <p:sldId id="1066" r:id="rId50"/>
    <p:sldId id="1067" r:id="rId51"/>
    <p:sldId id="1100" r:id="rId52"/>
    <p:sldId id="1144" r:id="rId53"/>
    <p:sldId id="1068" r:id="rId54"/>
    <p:sldId id="1069" r:id="rId55"/>
    <p:sldId id="1070" r:id="rId56"/>
    <p:sldId id="1071" r:id="rId57"/>
    <p:sldId id="1072" r:id="rId58"/>
    <p:sldId id="1073" r:id="rId59"/>
    <p:sldId id="1074" r:id="rId60"/>
    <p:sldId id="1075" r:id="rId61"/>
    <p:sldId id="1141" r:id="rId62"/>
    <p:sldId id="1076" r:id="rId63"/>
    <p:sldId id="1077" r:id="rId64"/>
    <p:sldId id="1078" r:id="rId65"/>
    <p:sldId id="1079" r:id="rId66"/>
    <p:sldId id="1080" r:id="rId67"/>
    <p:sldId id="1081" r:id="rId68"/>
    <p:sldId id="1082" r:id="rId69"/>
    <p:sldId id="1083" r:id="rId70"/>
    <p:sldId id="1084" r:id="rId71"/>
    <p:sldId id="1085" r:id="rId72"/>
    <p:sldId id="1086" r:id="rId73"/>
    <p:sldId id="1087" r:id="rId74"/>
  </p:sldIdLst>
  <p:sldSz cx="12192000" cy="6858000"/>
  <p:notesSz cx="7099300" cy="10234613"/>
  <p:custDataLst>
    <p:tags r:id="rId7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CAD1FF"/>
    <a:srgbClr val="FFF0BE"/>
    <a:srgbClr val="FFE292"/>
    <a:srgbClr val="0000FF"/>
    <a:srgbClr val="008000"/>
    <a:srgbClr val="8FAAFF"/>
    <a:srgbClr val="7F2727"/>
    <a:srgbClr val="B8EAC0"/>
    <a:srgbClr val="A3F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012"/>
    <p:restoredTop sz="87433" autoAdjust="0"/>
  </p:normalViewPr>
  <p:slideViewPr>
    <p:cSldViewPr>
      <p:cViewPr varScale="1">
        <p:scale>
          <a:sx n="63" d="100"/>
          <a:sy n="63" d="100"/>
        </p:scale>
        <p:origin x="67" y="3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337" cy="51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t" anchorCtr="0" compatLnSpc="1">
            <a:prstTxWarp prst="textNoShape">
              <a:avLst/>
            </a:prstTxWarp>
          </a:bodyPr>
          <a:lstStyle>
            <a:lvl1pPr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340" y="1"/>
            <a:ext cx="3077337" cy="51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t" anchorCtr="0" compatLnSpc="1">
            <a:prstTxWarp prst="textNoShape">
              <a:avLst/>
            </a:prstTxWarp>
          </a:bodyPr>
          <a:lstStyle>
            <a:lvl1pPr algn="r"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708"/>
            <a:ext cx="3077337" cy="51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b" anchorCtr="0" compatLnSpc="1">
            <a:prstTxWarp prst="textNoShape">
              <a:avLst/>
            </a:prstTxWarp>
          </a:bodyPr>
          <a:lstStyle>
            <a:lvl1pPr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340" y="9722708"/>
            <a:ext cx="3077337" cy="51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b" anchorCtr="0" compatLnSpc="1">
            <a:prstTxWarp prst="textNoShape">
              <a:avLst/>
            </a:prstTxWarp>
          </a:bodyPr>
          <a:lstStyle>
            <a:lvl1pPr algn="r" defTabSz="989801">
              <a:defRPr sz="1300"/>
            </a:lvl1pPr>
          </a:lstStyle>
          <a:p>
            <a:fld id="{370EF009-23CE-4081-AF56-082D82CEF6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337" cy="51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t" anchorCtr="0" compatLnSpc="1">
            <a:prstTxWarp prst="textNoShape">
              <a:avLst/>
            </a:prstTxWarp>
          </a:bodyPr>
          <a:lstStyle>
            <a:lvl1pPr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340" y="1"/>
            <a:ext cx="3077337" cy="51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t" anchorCtr="0" compatLnSpc="1">
            <a:prstTxWarp prst="textNoShape">
              <a:avLst/>
            </a:prstTxWarp>
          </a:bodyPr>
          <a:lstStyle>
            <a:lvl1pPr algn="r"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905" y="4862233"/>
            <a:ext cx="5677492" cy="460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708"/>
            <a:ext cx="3077337" cy="51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b" anchorCtr="0" compatLnSpc="1">
            <a:prstTxWarp prst="textNoShape">
              <a:avLst/>
            </a:prstTxWarp>
          </a:bodyPr>
          <a:lstStyle>
            <a:lvl1pPr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340" y="9722708"/>
            <a:ext cx="3077337" cy="51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b" anchorCtr="0" compatLnSpc="1">
            <a:prstTxWarp prst="textNoShape">
              <a:avLst/>
            </a:prstTxWarp>
          </a:bodyPr>
          <a:lstStyle>
            <a:lvl1pPr algn="r" defTabSz="989801">
              <a:defRPr sz="1300"/>
            </a:lvl1pPr>
          </a:lstStyle>
          <a:p>
            <a:fld id="{72CC9163-7EC6-4747-8782-88871FDBE1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62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  <a:endParaRPr lang="en-US" sz="1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94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>
                <a:ea typeface="ＭＳ Ｐゴシック" pitchFamily="34" charset="-128"/>
              </a:rPr>
              <a:t>Theorem: will converge to unique optimal values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Basic idea: approximations get refined towards optimal values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Policy may converge long before values do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98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Given</a:t>
            </a:r>
            <a:r>
              <a:rPr lang="en-US" baseline="0" dirty="0"/>
              <a:t> MDP, find policy that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688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8629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1549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steps through value iteration; snapshots of values shown on next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975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279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84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Given</a:t>
            </a:r>
            <a:r>
              <a:rPr lang="en-US" baseline="0" dirty="0"/>
              <a:t> MDP, find policy that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452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725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937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575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11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1C470-8016-4280-BD3B-C30F65AF67C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Pro:</a:t>
            </a:r>
            <a:r>
              <a:rPr lang="en-US" baseline="0" dirty="0"/>
              <a:t> fewer backups!</a:t>
            </a:r>
          </a:p>
          <a:p>
            <a:endParaRPr lang="en-US" baseline="0" dirty="0"/>
          </a:p>
          <a:p>
            <a:r>
              <a:rPr lang="en-US" baseline="0" dirty="0"/>
              <a:t>Cons: n log(n) overhead of priority queue</a:t>
            </a:r>
          </a:p>
          <a:p>
            <a:endParaRPr lang="en-US" baseline="0" dirty="0"/>
          </a:p>
          <a:p>
            <a:r>
              <a:rPr lang="en-US" baseline="0" dirty="0"/>
              <a:t>Net: depends on domain structure.  If branching factor is high, each backup may require updating many priorities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130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21488" cy="3838575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AAF19E-84D5-46F0-A260-D54E8B8C2C8D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7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ai.berkeley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2200" y="1544224"/>
            <a:ext cx="7510462" cy="4018097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473: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123950"/>
            <a:ext cx="12192000" cy="1524000"/>
          </a:xfrm>
        </p:spPr>
        <p:txBody>
          <a:bodyPr/>
          <a:lstStyle/>
          <a:p>
            <a:pPr eaLnBrk="1" hangingPunct="1"/>
            <a:r>
              <a:rPr lang="en-US" sz="3600" dirty="0"/>
              <a:t>MDP Planning: Value Iteration and Policy Iteration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5486400"/>
            <a:ext cx="12192000" cy="131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                        Travis Mandel </a:t>
            </a:r>
            <a:r>
              <a:rPr lang="en-US" sz="1400" i="1" dirty="0">
                <a:latin typeface="Calibri"/>
                <a:cs typeface="Calibri"/>
              </a:rPr>
              <a:t>(subbing for Dan Weld)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University of Washington</a:t>
            </a: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Calibri"/>
                <a:cs typeface="Calibri"/>
              </a:rPr>
              <a:t>Slides by Dan Klein &amp; Pieter </a:t>
            </a:r>
            <a:r>
              <a:rPr lang="en-US" sz="1400" dirty="0" err="1">
                <a:latin typeface="Calibri"/>
                <a:cs typeface="Calibri"/>
              </a:rPr>
              <a:t>Abbeel</a:t>
            </a:r>
            <a:r>
              <a:rPr lang="en-US" sz="1400" dirty="0">
                <a:latin typeface="Calibri"/>
                <a:cs typeface="Calibri"/>
              </a:rPr>
              <a:t> / UC Berkeley. (</a:t>
            </a:r>
            <a:r>
              <a:rPr lang="en-US" sz="1400" dirty="0">
                <a:latin typeface="Calibri"/>
                <a:cs typeface="Calibri"/>
                <a:hlinkClick r:id="rId4"/>
              </a:rPr>
              <a:t>http://ai.berkeley.edu</a:t>
            </a:r>
            <a:r>
              <a:rPr lang="en-US" sz="1400" dirty="0">
                <a:latin typeface="Calibri"/>
                <a:cs typeface="Calibri"/>
              </a:rPr>
              <a:t>) and by Dan Weld, </a:t>
            </a:r>
            <a:r>
              <a:rPr lang="en-US" sz="1400" dirty="0" err="1">
                <a:latin typeface="Calibri"/>
                <a:cs typeface="Calibri"/>
              </a:rPr>
              <a:t>Mausam</a:t>
            </a:r>
            <a:r>
              <a:rPr lang="en-US" sz="1400" dirty="0">
                <a:latin typeface="Calibri"/>
                <a:cs typeface="Calibri"/>
              </a:rPr>
              <a:t> &amp; Andrey </a:t>
            </a:r>
            <a:r>
              <a:rPr lang="en-US" sz="1400" dirty="0" err="1">
                <a:latin typeface="Calibri"/>
                <a:cs typeface="Calibri"/>
              </a:rPr>
              <a:t>Kolobov</a:t>
            </a:r>
            <a:endParaRPr lang="en-US"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79" y="1143000"/>
            <a:ext cx="617764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41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57098"/>
            <a:ext cx="6172200" cy="57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9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44" y="1143000"/>
            <a:ext cx="6186713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11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2" y="1173166"/>
            <a:ext cx="6154057" cy="56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27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48034"/>
            <a:ext cx="6172200" cy="570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15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75224"/>
            <a:ext cx="6172200" cy="568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3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198" y="1157224"/>
            <a:ext cx="6179605" cy="57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79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13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38306"/>
            <a:ext cx="6172200" cy="571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98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7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Midterm Monday!!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1125200" cy="4953000"/>
          </a:xfrm>
        </p:spPr>
        <p:txBody>
          <a:bodyPr/>
          <a:lstStyle/>
          <a:p>
            <a:r>
              <a:rPr lang="en-US" dirty="0"/>
              <a:t>Will cover everything from Search to Value Iteration</a:t>
            </a:r>
          </a:p>
          <a:p>
            <a:pPr lvl="1"/>
            <a:r>
              <a:rPr lang="en-US" dirty="0"/>
              <a:t>One page (double-sided, 8.5 x 11) notes allowed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46" y="1130418"/>
            <a:ext cx="6190508" cy="57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71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VI: Policy Extraction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7998" y="1295950"/>
            <a:ext cx="6660802" cy="5232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7695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Actions from Values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Let’s imagine we have the optimal values V*(s)</a:t>
            </a:r>
          </a:p>
          <a:p>
            <a:pPr marL="342882" lvl="1" indent="-342882">
              <a:buClr>
                <a:schemeClr val="accent2"/>
              </a:buClr>
            </a:pPr>
            <a:endParaRPr lang="en-US" sz="2000" dirty="0"/>
          </a:p>
          <a:p>
            <a:r>
              <a:rPr lang="en-US" sz="2800" dirty="0"/>
              <a:t>How should we act?</a:t>
            </a:r>
          </a:p>
          <a:p>
            <a:pPr lvl="1"/>
            <a:r>
              <a:rPr lang="en-US" sz="2400" dirty="0"/>
              <a:t>In general, it’s not obvious!</a:t>
            </a:r>
          </a:p>
          <a:p>
            <a:pPr lvl="1"/>
            <a:endParaRPr lang="en-US" sz="2000" dirty="0"/>
          </a:p>
          <a:p>
            <a:r>
              <a:rPr lang="en-US" sz="2800" dirty="0"/>
              <a:t>We need to do a mini-</a:t>
            </a:r>
            <a:r>
              <a:rPr lang="en-US" sz="2800" dirty="0" err="1"/>
              <a:t>expectimax</a:t>
            </a:r>
            <a:r>
              <a:rPr lang="en-US" sz="2800" dirty="0"/>
              <a:t> (one step)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800" dirty="0"/>
              <a:t>This is called </a:t>
            </a:r>
            <a:r>
              <a:rPr lang="en-US" sz="2800" dirty="0">
                <a:solidFill>
                  <a:srgbClr val="C00000"/>
                </a:solidFill>
              </a:rPr>
              <a:t>policy extraction</a:t>
            </a:r>
            <a:r>
              <a:rPr lang="en-US" sz="2800" dirty="0"/>
              <a:t>, since it gets the policy implied by the values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828003" y="4648200"/>
            <a:ext cx="6392197" cy="685800"/>
          </a:xfrm>
          <a:prstGeom prst="rect">
            <a:avLst/>
          </a:prstGeom>
          <a:noFill/>
          <a:ln/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t="22147" r="62711" b="41695"/>
          <a:stretch/>
        </p:blipFill>
        <p:spPr bwMode="auto">
          <a:xfrm>
            <a:off x="7934801" y="1295400"/>
            <a:ext cx="3647599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432955" y="4683368"/>
            <a:ext cx="1195552" cy="334755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1817515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Actions from Q-Values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Let’s imagine we have the optimal q-values:</a:t>
            </a:r>
          </a:p>
          <a:p>
            <a:endParaRPr lang="en-US" sz="2800" dirty="0"/>
          </a:p>
          <a:p>
            <a:r>
              <a:rPr lang="en-US" sz="2800" dirty="0"/>
              <a:t>How should we act?</a:t>
            </a:r>
          </a:p>
          <a:p>
            <a:pPr lvl="1"/>
            <a:r>
              <a:rPr lang="en-US" sz="2400" dirty="0"/>
              <a:t>Completely trivial to decide!</a:t>
            </a:r>
          </a:p>
          <a:p>
            <a:endParaRPr lang="en-US" sz="28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r>
              <a:rPr lang="en-US" sz="2800" dirty="0"/>
              <a:t>Important lesson: actions are easier to select from q-values than values!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0051" r="58223" b="36486"/>
          <a:stretch/>
        </p:blipFill>
        <p:spPr bwMode="auto">
          <a:xfrm>
            <a:off x="7391401" y="1292469"/>
            <a:ext cx="4557346" cy="345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3199872" y="3781300"/>
            <a:ext cx="2438928" cy="478221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813955" y="3768968"/>
            <a:ext cx="1195552" cy="334755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2941468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Convergence*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6527800" cy="4729164"/>
          </a:xfrm>
        </p:spPr>
        <p:txBody>
          <a:bodyPr/>
          <a:lstStyle/>
          <a:p>
            <a:r>
              <a:rPr lang="en-US" sz="2400" dirty="0">
                <a:latin typeface="Calibri"/>
                <a:cs typeface="Calibri"/>
              </a:rPr>
              <a:t>How do we know the </a:t>
            </a:r>
            <a:r>
              <a:rPr lang="en-US" sz="2400" dirty="0" err="1">
                <a:latin typeface="Calibri"/>
                <a:cs typeface="Calibri"/>
              </a:rPr>
              <a:t>V</a:t>
            </a:r>
            <a:r>
              <a:rPr lang="en-US" sz="2400" baseline="-25000" dirty="0" err="1">
                <a:latin typeface="Calibri"/>
                <a:cs typeface="Calibri"/>
              </a:rPr>
              <a:t>k</a:t>
            </a:r>
            <a:r>
              <a:rPr lang="en-US" sz="2400" dirty="0">
                <a:latin typeface="Calibri"/>
                <a:cs typeface="Calibri"/>
              </a:rPr>
              <a:t> vectors will converge?</a:t>
            </a:r>
          </a:p>
          <a:p>
            <a:pPr lvl="1"/>
            <a:endParaRPr lang="en-US" sz="18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Case 1: If the tree has maximum depth M, then V</a:t>
            </a:r>
            <a:r>
              <a:rPr lang="en-US" sz="2400" baseline="-25000" dirty="0">
                <a:latin typeface="Calibri"/>
                <a:cs typeface="Calibri"/>
              </a:rPr>
              <a:t>M</a:t>
            </a:r>
            <a:r>
              <a:rPr lang="en-US" sz="2400" dirty="0">
                <a:latin typeface="Calibri"/>
                <a:cs typeface="Calibri"/>
              </a:rPr>
              <a:t> holds the actual </a:t>
            </a:r>
            <a:r>
              <a:rPr lang="en-US" sz="2400" dirty="0" err="1">
                <a:latin typeface="Calibri"/>
                <a:cs typeface="Calibri"/>
              </a:rPr>
              <a:t>untruncated</a:t>
            </a:r>
            <a:r>
              <a:rPr lang="en-US" sz="2400" dirty="0">
                <a:latin typeface="Calibri"/>
                <a:cs typeface="Calibri"/>
              </a:rPr>
              <a:t> values</a:t>
            </a:r>
          </a:p>
          <a:p>
            <a:pPr lvl="1"/>
            <a:endParaRPr lang="en-US" sz="16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Case 2: If the discount is less than 1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Sketch: For any state </a:t>
            </a:r>
            <a:r>
              <a:rPr lang="en-US" sz="2000" dirty="0" err="1">
                <a:latin typeface="Calibri"/>
                <a:cs typeface="Calibri"/>
              </a:rPr>
              <a:t>V</a:t>
            </a:r>
            <a:r>
              <a:rPr lang="en-US" sz="2000" baseline="-25000" dirty="0" err="1">
                <a:latin typeface="Calibri"/>
                <a:cs typeface="Calibri"/>
              </a:rPr>
              <a:t>k</a:t>
            </a:r>
            <a:r>
              <a:rPr lang="en-US" sz="2000" dirty="0">
                <a:latin typeface="Calibri"/>
                <a:cs typeface="Calibri"/>
              </a:rPr>
              <a:t> and V</a:t>
            </a:r>
            <a:r>
              <a:rPr lang="en-US" sz="2000" baseline="-25000" dirty="0">
                <a:latin typeface="Calibri"/>
                <a:cs typeface="Calibri"/>
              </a:rPr>
              <a:t>k+1</a:t>
            </a:r>
            <a:r>
              <a:rPr lang="en-US" sz="2000" dirty="0">
                <a:latin typeface="Calibri"/>
                <a:cs typeface="Calibri"/>
              </a:rPr>
              <a:t> can be viewed as depth k+1 </a:t>
            </a:r>
            <a:r>
              <a:rPr lang="en-US" sz="2000" dirty="0" err="1">
                <a:latin typeface="Calibri"/>
                <a:cs typeface="Calibri"/>
              </a:rPr>
              <a:t>expectimax</a:t>
            </a:r>
            <a:r>
              <a:rPr lang="en-US" sz="2000" dirty="0">
                <a:latin typeface="Calibri"/>
                <a:cs typeface="Calibri"/>
              </a:rPr>
              <a:t> results in nearly identical search trees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The max difference happens if big reward at k+1 level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That last layer is at best all R</a:t>
            </a:r>
            <a:r>
              <a:rPr lang="en-US" sz="2000" baseline="-25000" dirty="0">
                <a:latin typeface="Calibri"/>
                <a:cs typeface="Calibri"/>
              </a:rPr>
              <a:t>MAX</a:t>
            </a:r>
            <a:r>
              <a:rPr lang="en-US" sz="2000" dirty="0">
                <a:latin typeface="Calibri"/>
                <a:cs typeface="Calibri"/>
              </a:rPr>
              <a:t> 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But everything is discounted by </a:t>
            </a:r>
            <a:r>
              <a:rPr lang="el-GR" sz="2000" dirty="0">
                <a:latin typeface="Calibri"/>
                <a:cs typeface="Calibri"/>
              </a:rPr>
              <a:t>γ</a:t>
            </a:r>
            <a:r>
              <a:rPr lang="en-US" sz="2000" baseline="30000" dirty="0">
                <a:latin typeface="Calibri"/>
                <a:cs typeface="Calibri"/>
              </a:rPr>
              <a:t>k</a:t>
            </a:r>
            <a:r>
              <a:rPr lang="en-US" sz="2000" dirty="0">
                <a:latin typeface="Calibri"/>
                <a:cs typeface="Calibri"/>
              </a:rPr>
              <a:t> that far out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So </a:t>
            </a:r>
            <a:r>
              <a:rPr lang="en-US" sz="2000" dirty="0" err="1">
                <a:latin typeface="Calibri"/>
                <a:cs typeface="Calibri"/>
              </a:rPr>
              <a:t>V</a:t>
            </a:r>
            <a:r>
              <a:rPr lang="en-US" sz="2000" baseline="-25000" dirty="0" err="1">
                <a:latin typeface="Calibri"/>
                <a:cs typeface="Calibri"/>
              </a:rPr>
              <a:t>k</a:t>
            </a:r>
            <a:r>
              <a:rPr lang="en-US" sz="2000" dirty="0">
                <a:latin typeface="Calibri"/>
                <a:cs typeface="Calibri"/>
              </a:rPr>
              <a:t> and V</a:t>
            </a:r>
            <a:r>
              <a:rPr lang="en-US" sz="2000" baseline="-25000" dirty="0">
                <a:latin typeface="Calibri"/>
                <a:cs typeface="Calibri"/>
              </a:rPr>
              <a:t>k+1</a:t>
            </a:r>
            <a:r>
              <a:rPr lang="en-US" sz="2000" dirty="0">
                <a:latin typeface="Calibri"/>
                <a:cs typeface="Calibri"/>
              </a:rPr>
              <a:t> are at most </a:t>
            </a:r>
            <a:r>
              <a:rPr lang="el-GR" sz="2000" dirty="0">
                <a:solidFill>
                  <a:srgbClr val="FF0000"/>
                </a:solidFill>
                <a:latin typeface="Calibri"/>
                <a:cs typeface="Calibri"/>
              </a:rPr>
              <a:t>γ</a:t>
            </a:r>
            <a:r>
              <a:rPr lang="en-US" sz="2000" baseline="30000" dirty="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max|R</a:t>
            </a:r>
            <a:r>
              <a:rPr lang="en-US" sz="2000" dirty="0">
                <a:latin typeface="Calibri"/>
                <a:cs typeface="Calibri"/>
              </a:rPr>
              <a:t>| different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So as k increases, the values converge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7239000" y="2304691"/>
            <a:ext cx="2135038" cy="3105509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7368396" y="2304691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9697528" y="2304691"/>
            <a:ext cx="2135038" cy="310550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9826925" y="2304691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7931118" y="1828939"/>
            <a:ext cx="780241" cy="389057"/>
          </a:xfrm>
          <a:prstGeom prst="rect">
            <a:avLst/>
          </a:prstGeom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0219613" y="1828800"/>
            <a:ext cx="1134187" cy="389411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100343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sym typeface="Symbol" pitchFamily="18" charset="2"/>
              </a:rPr>
              <a:t>Value Iteration - Recap</a:t>
            </a:r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9372600" y="2667000"/>
            <a:ext cx="2286000" cy="2122488"/>
            <a:chOff x="2400" y="1401"/>
            <a:chExt cx="1440" cy="1337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3216" y="1401"/>
              <a:ext cx="6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baseline="-25000" dirty="0">
                  <a:solidFill>
                    <a:srgbClr val="0000FF"/>
                  </a:solidFill>
                  <a:latin typeface="Calibri"/>
                  <a:cs typeface="Calibri"/>
                </a:rPr>
                <a:t>k+1</a:t>
              </a:r>
              <a:r>
                <a:rPr lang="en-US" dirty="0">
                  <a:solidFill>
                    <a:srgbClr val="0000FF"/>
                  </a:solidFill>
                  <a:latin typeface="Calibri"/>
                  <a:cs typeface="Calibri"/>
                </a:rPr>
                <a:t>(s)</a:t>
              </a: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>
                  <a:latin typeface="Calibri"/>
                  <a:cs typeface="Calibri"/>
                </a:rPr>
                <a:t>s,a,s</a:t>
              </a:r>
              <a:r>
                <a:rPr lang="ja-JP" altLang="en-US">
                  <a:latin typeface="Calibri"/>
                  <a:cs typeface="Calibri"/>
                </a:rPr>
                <a:t>’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789" y="2505"/>
              <a:ext cx="6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dirty="0" err="1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baseline="-25000" dirty="0" err="1">
                  <a:solidFill>
                    <a:srgbClr val="0000FF"/>
                  </a:solidFill>
                  <a:latin typeface="Calibri"/>
                  <a:cs typeface="Calibri"/>
                </a:rPr>
                <a:t>k</a:t>
              </a:r>
              <a:r>
                <a:rPr lang="en-US" dirty="0">
                  <a:solidFill>
                    <a:srgbClr val="0000FF"/>
                  </a:solidFill>
                  <a:latin typeface="Calibri"/>
                  <a:cs typeface="Calibri"/>
                </a:rPr>
                <a:t>(s’</a:t>
              </a:r>
              <a:r>
                <a:rPr lang="en-US" altLang="ja-JP" dirty="0">
                  <a:solidFill>
                    <a:srgbClr val="0000FF"/>
                  </a:solidFill>
                  <a:latin typeface="Calibri"/>
                  <a:cs typeface="Calibri"/>
                </a:rPr>
                <a:t>)</a:t>
              </a:r>
              <a:endParaRPr lang="en-US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7" name="Isosceles Triangle 26"/>
          <p:cNvSpPr/>
          <p:nvPr/>
        </p:nvSpPr>
        <p:spPr>
          <a:xfrm>
            <a:off x="9753600" y="48768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11582400" cy="3124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 err="1">
                <a:ea typeface="ＭＳ Ｐゴシック" pitchFamily="34" charset="-128"/>
              </a:rPr>
              <a:t>Forall</a:t>
            </a:r>
            <a:r>
              <a:rPr lang="en-US" sz="2800" b="1" dirty="0">
                <a:ea typeface="ＭＳ Ｐゴシック" pitchFamily="34" charset="-128"/>
              </a:rPr>
              <a:t> s, Initialize V</a:t>
            </a:r>
            <a:r>
              <a:rPr lang="en-US" sz="2800" b="1" baseline="-25000" dirty="0">
                <a:ea typeface="ＭＳ Ｐゴシック" pitchFamily="34" charset="-128"/>
              </a:rPr>
              <a:t>0</a:t>
            </a:r>
            <a:r>
              <a:rPr lang="en-US" sz="2800" b="1" dirty="0">
                <a:ea typeface="ＭＳ Ｐゴシック" pitchFamily="34" charset="-128"/>
              </a:rPr>
              <a:t>(s) = 0     </a:t>
            </a:r>
            <a:r>
              <a:rPr lang="en-US" sz="2400" i="1" dirty="0">
                <a:solidFill>
                  <a:schemeClr val="tx1"/>
                </a:solidFill>
                <a:ea typeface="ＭＳ Ｐゴシック" pitchFamily="34" charset="-128"/>
              </a:rPr>
              <a:t>no time steps left means an expected reward of zero</a:t>
            </a:r>
          </a:p>
          <a:p>
            <a:pPr lvl="2">
              <a:lnSpc>
                <a:spcPct val="80000"/>
              </a:lnSpc>
            </a:pPr>
            <a:endParaRPr lang="en-US" sz="1600" b="1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b="1" dirty="0">
                <a:ea typeface="ＭＳ Ｐゴシック" pitchFamily="34" charset="-128"/>
              </a:rPr>
              <a:t>Repeat			</a:t>
            </a:r>
            <a:r>
              <a:rPr lang="en-US" sz="2800" b="1" dirty="0">
                <a:solidFill>
                  <a:schemeClr val="tx1"/>
                </a:solidFill>
                <a:ea typeface="ＭＳ Ｐゴシック" pitchFamily="34" charset="-128"/>
              </a:rPr>
              <a:t>	</a:t>
            </a:r>
            <a:r>
              <a:rPr lang="en-US" sz="2400" i="1" dirty="0">
                <a:solidFill>
                  <a:schemeClr val="tx1"/>
                </a:solidFill>
                <a:ea typeface="ＭＳ Ｐゴシック" pitchFamily="34" charset="-128"/>
              </a:rPr>
              <a:t>do Bellman backups</a:t>
            </a:r>
            <a:endParaRPr lang="en-US" sz="2800" i="1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457176" lvl="1" indent="0">
              <a:lnSpc>
                <a:spcPct val="80000"/>
              </a:lnSpc>
              <a:buNone/>
            </a:pPr>
            <a:r>
              <a:rPr lang="en-US" sz="2400" b="1" dirty="0">
                <a:ea typeface="ＭＳ Ｐゴシック" pitchFamily="34" charset="-128"/>
              </a:rPr>
              <a:t>   </a:t>
            </a:r>
            <a:r>
              <a:rPr lang="en-US" sz="2400" dirty="0">
                <a:latin typeface="+mj-lt"/>
                <a:ea typeface="ＭＳ Ｐゴシック" pitchFamily="34" charset="-128"/>
              </a:rPr>
              <a:t> K += 1</a:t>
            </a:r>
          </a:p>
          <a:p>
            <a:pPr marL="457176" lvl="1" indent="0">
              <a:lnSpc>
                <a:spcPct val="80000"/>
              </a:lnSpc>
              <a:buNone/>
            </a:pPr>
            <a:r>
              <a:rPr lang="en-US" sz="2000" dirty="0">
                <a:ea typeface="ＭＳ Ｐゴシック" pitchFamily="34" charset="-128"/>
              </a:rPr>
              <a:t>     </a:t>
            </a:r>
            <a:r>
              <a:rPr lang="en-US" sz="2400" dirty="0">
                <a:ea typeface="ＭＳ Ｐゴシック" pitchFamily="34" charset="-128"/>
              </a:rPr>
              <a:t>Repeat for all states, s, and all actions, a: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800" b="1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en-US" sz="2800" b="1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en-US" sz="2800" b="1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b="1" dirty="0">
                <a:ea typeface="ＭＳ Ｐゴシック" pitchFamily="34" charset="-128"/>
              </a:rPr>
              <a:t>Until </a:t>
            </a:r>
            <a:r>
              <a:rPr lang="en-US" sz="2400" b="1" dirty="0">
                <a:ea typeface="ＭＳ Ｐゴシック" pitchFamily="34" charset="-128"/>
              </a:rPr>
              <a:t>|V</a:t>
            </a:r>
            <a:r>
              <a:rPr lang="en-US" sz="2400" b="1" baseline="-25000" dirty="0">
                <a:ea typeface="ＭＳ Ｐゴシック" pitchFamily="34" charset="-128"/>
              </a:rPr>
              <a:t>k+1</a:t>
            </a:r>
            <a:r>
              <a:rPr lang="en-US" sz="2400" b="1" dirty="0">
                <a:ea typeface="ＭＳ Ｐゴシック" pitchFamily="34" charset="-128"/>
              </a:rPr>
              <a:t>(s) – </a:t>
            </a:r>
            <a:r>
              <a:rPr lang="en-US" sz="2400" b="1" dirty="0" err="1">
                <a:ea typeface="ＭＳ Ｐゴシック" pitchFamily="34" charset="-128"/>
              </a:rPr>
              <a:t>V</a:t>
            </a:r>
            <a:r>
              <a:rPr lang="en-US" sz="2400" b="1" baseline="-25000" dirty="0" err="1">
                <a:ea typeface="ＭＳ Ｐゴシック" pitchFamily="34" charset="-128"/>
              </a:rPr>
              <a:t>k</a:t>
            </a:r>
            <a:r>
              <a:rPr lang="en-US" sz="2400" b="1" dirty="0">
                <a:ea typeface="ＭＳ Ｐゴシック" pitchFamily="34" charset="-128"/>
              </a:rPr>
              <a:t>(s) | &lt; </a:t>
            </a:r>
            <a:r>
              <a:rPr lang="en-US" sz="2400" b="1" dirty="0" err="1">
                <a:ea typeface="ＭＳ Ｐゴシック" pitchFamily="34" charset="-128"/>
              </a:rPr>
              <a:t>ε</a:t>
            </a:r>
            <a:r>
              <a:rPr lang="en-US" sz="2400" b="1" dirty="0">
                <a:ea typeface="ＭＳ Ｐゴシック" pitchFamily="34" charset="-128"/>
              </a:rPr>
              <a:t>,       </a:t>
            </a:r>
            <a:r>
              <a:rPr lang="en-US" sz="2400" b="1" dirty="0" err="1">
                <a:ea typeface="ＭＳ Ｐゴシック" pitchFamily="34" charset="-128"/>
              </a:rPr>
              <a:t>forall</a:t>
            </a:r>
            <a:r>
              <a:rPr lang="en-US" sz="2400" b="1" dirty="0">
                <a:ea typeface="ＭＳ Ｐゴシック" pitchFamily="34" charset="-128"/>
              </a:rPr>
              <a:t> s    </a:t>
            </a:r>
            <a:r>
              <a:rPr lang="en-US" sz="2400" i="1" dirty="0">
                <a:solidFill>
                  <a:schemeClr val="tx1"/>
                </a:solidFill>
                <a:ea typeface="ＭＳ Ｐゴシック" pitchFamily="34" charset="-128"/>
              </a:rPr>
              <a:t>“convergence”</a:t>
            </a:r>
          </a:p>
          <a:p>
            <a:pPr lvl="1">
              <a:lnSpc>
                <a:spcPct val="80000"/>
              </a:lnSpc>
            </a:pPr>
            <a:endParaRPr lang="en-US" sz="2000" i="1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FF0000"/>
                </a:solidFill>
                <a:ea typeface="ＭＳ Ｐゴシック" pitchFamily="34" charset="-128"/>
              </a:rPr>
              <a:t>Theorem: will converge to unique optimal values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i="1" dirty="0">
              <a:solidFill>
                <a:srgbClr val="000000"/>
              </a:solidFill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en-US" sz="2400" b="1" dirty="0">
              <a:ea typeface="ＭＳ Ｐゴシック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5090" y="3524072"/>
            <a:ext cx="7467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Q</a:t>
            </a:r>
            <a:r>
              <a:rPr lang="en-US" sz="2400" baseline="-25000" dirty="0">
                <a:solidFill>
                  <a:srgbClr val="000000"/>
                </a:solidFill>
              </a:rPr>
              <a:t>k+1</a:t>
            </a:r>
            <a:r>
              <a:rPr lang="en-US" sz="2400" dirty="0">
                <a:solidFill>
                  <a:srgbClr val="000000"/>
                </a:solidFill>
              </a:rPr>
              <a:t>(s, a) = </a:t>
            </a:r>
            <a:r>
              <a:rPr lang="en-US" sz="2400" dirty="0" err="1">
                <a:solidFill>
                  <a:srgbClr val="000000"/>
                </a:solidFill>
              </a:rPr>
              <a:t>Σ</a:t>
            </a:r>
            <a:r>
              <a:rPr lang="en-US" sz="2400" baseline="-25000" dirty="0" err="1">
                <a:solidFill>
                  <a:srgbClr val="000000"/>
                </a:solidFill>
              </a:rPr>
              <a:t>s</a:t>
            </a:r>
            <a:r>
              <a:rPr lang="en-US" sz="2400" baseline="-25000" dirty="0">
                <a:solidFill>
                  <a:srgbClr val="000000"/>
                </a:solidFill>
              </a:rPr>
              <a:t>’  </a:t>
            </a:r>
            <a:r>
              <a:rPr lang="en-US" sz="2400" dirty="0">
                <a:solidFill>
                  <a:srgbClr val="000000"/>
                </a:solidFill>
              </a:rPr>
              <a:t>T(s, a, s’) [ R(s, a, s’) + </a:t>
            </a:r>
            <a:r>
              <a:rPr lang="en-US" sz="2400" dirty="0" err="1">
                <a:solidFill>
                  <a:srgbClr val="000000"/>
                </a:solidFill>
              </a:rPr>
              <a:t>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</a:t>
            </a:r>
            <a:r>
              <a:rPr lang="en-US" sz="2400" baseline="-25000" dirty="0" err="1">
                <a:solidFill>
                  <a:srgbClr val="000000"/>
                </a:solidFill>
              </a:rPr>
              <a:t>k</a:t>
            </a:r>
            <a:r>
              <a:rPr lang="en-US" sz="2400" dirty="0">
                <a:solidFill>
                  <a:srgbClr val="000000"/>
                </a:solidFill>
              </a:rPr>
              <a:t>(s’)]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baseline="-25000" dirty="0">
                <a:solidFill>
                  <a:srgbClr val="000000"/>
                </a:solidFill>
              </a:rPr>
              <a:t>k+1</a:t>
            </a:r>
            <a:r>
              <a:rPr lang="en-US" sz="2400" dirty="0">
                <a:solidFill>
                  <a:srgbClr val="000000"/>
                </a:solidFill>
              </a:rPr>
              <a:t>(s) = Max </a:t>
            </a:r>
            <a:r>
              <a:rPr lang="en-US" sz="2400" baseline="-25000" dirty="0">
                <a:solidFill>
                  <a:srgbClr val="000000"/>
                </a:solidFill>
              </a:rPr>
              <a:t>a</a:t>
            </a:r>
            <a:r>
              <a:rPr lang="en-US" sz="2400" dirty="0">
                <a:solidFill>
                  <a:srgbClr val="000000"/>
                </a:solidFill>
              </a:rPr>
              <a:t> Q</a:t>
            </a:r>
            <a:r>
              <a:rPr lang="en-US" sz="2400" baseline="-25000" dirty="0">
                <a:solidFill>
                  <a:srgbClr val="000000"/>
                </a:solidFill>
              </a:rPr>
              <a:t>k+1 </a:t>
            </a:r>
            <a:r>
              <a:rPr lang="en-US" sz="2400" dirty="0">
                <a:solidFill>
                  <a:srgbClr val="000000"/>
                </a:solidFill>
              </a:rPr>
              <a:t>(s, a)</a:t>
            </a:r>
          </a:p>
        </p:txBody>
      </p:sp>
    </p:spTree>
    <p:extLst>
      <p:ext uri="{BB962C8B-B14F-4D97-AF65-F5344CB8AC3E}">
        <p14:creationId xmlns:p14="http://schemas.microsoft.com/office/powerpoint/2010/main" val="4133732462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sym typeface="Symbol" pitchFamily="18" charset="2"/>
              </a:rPr>
              <a:t>Value Iteration - Recap</a:t>
            </a:r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9372600" y="2667000"/>
            <a:ext cx="2286000" cy="2122488"/>
            <a:chOff x="2400" y="1401"/>
            <a:chExt cx="1440" cy="1337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3216" y="1401"/>
              <a:ext cx="6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baseline="-25000" dirty="0">
                  <a:solidFill>
                    <a:srgbClr val="0000FF"/>
                  </a:solidFill>
                  <a:latin typeface="Calibri"/>
                  <a:cs typeface="Calibri"/>
                </a:rPr>
                <a:t>k+1</a:t>
              </a:r>
              <a:r>
                <a:rPr lang="en-US" dirty="0">
                  <a:solidFill>
                    <a:srgbClr val="0000FF"/>
                  </a:solidFill>
                  <a:latin typeface="Calibri"/>
                  <a:cs typeface="Calibri"/>
                </a:rPr>
                <a:t>(s)</a:t>
              </a: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>
                  <a:latin typeface="Calibri"/>
                  <a:cs typeface="Calibri"/>
                </a:rPr>
                <a:t>s,a,s</a:t>
              </a:r>
              <a:r>
                <a:rPr lang="ja-JP" altLang="en-US">
                  <a:latin typeface="Calibri"/>
                  <a:cs typeface="Calibri"/>
                </a:rPr>
                <a:t>’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789" y="2505"/>
              <a:ext cx="6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dirty="0" err="1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baseline="-25000" dirty="0" err="1">
                  <a:solidFill>
                    <a:srgbClr val="0000FF"/>
                  </a:solidFill>
                  <a:latin typeface="Calibri"/>
                  <a:cs typeface="Calibri"/>
                </a:rPr>
                <a:t>k</a:t>
              </a:r>
              <a:r>
                <a:rPr lang="en-US" dirty="0">
                  <a:solidFill>
                    <a:srgbClr val="0000FF"/>
                  </a:solidFill>
                  <a:latin typeface="Calibri"/>
                  <a:cs typeface="Calibri"/>
                </a:rPr>
                <a:t>(s’</a:t>
              </a:r>
              <a:r>
                <a:rPr lang="en-US" altLang="ja-JP" dirty="0">
                  <a:solidFill>
                    <a:srgbClr val="0000FF"/>
                  </a:solidFill>
                  <a:latin typeface="Calibri"/>
                  <a:cs typeface="Calibri"/>
                </a:rPr>
                <a:t>)</a:t>
              </a:r>
              <a:endParaRPr lang="en-US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7" name="Isosceles Triangle 26"/>
          <p:cNvSpPr/>
          <p:nvPr/>
        </p:nvSpPr>
        <p:spPr>
          <a:xfrm>
            <a:off x="9753600" y="48768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11582400" cy="3124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 err="1">
                <a:ea typeface="ＭＳ Ｐゴシック" pitchFamily="34" charset="-128"/>
              </a:rPr>
              <a:t>Forall</a:t>
            </a:r>
            <a:r>
              <a:rPr lang="en-US" sz="2800" b="1" dirty="0">
                <a:ea typeface="ＭＳ Ｐゴシック" pitchFamily="34" charset="-128"/>
              </a:rPr>
              <a:t> s, Initialize V</a:t>
            </a:r>
            <a:r>
              <a:rPr lang="en-US" sz="2800" b="1" baseline="-25000" dirty="0">
                <a:ea typeface="ＭＳ Ｐゴシック" pitchFamily="34" charset="-128"/>
              </a:rPr>
              <a:t>0</a:t>
            </a:r>
            <a:r>
              <a:rPr lang="en-US" sz="2800" b="1" dirty="0">
                <a:ea typeface="ＭＳ Ｐゴシック" pitchFamily="34" charset="-128"/>
              </a:rPr>
              <a:t>(s) = 0     </a:t>
            </a:r>
            <a:r>
              <a:rPr lang="en-US" sz="2400" i="1" dirty="0">
                <a:solidFill>
                  <a:schemeClr val="tx1"/>
                </a:solidFill>
                <a:ea typeface="ＭＳ Ｐゴシック" pitchFamily="34" charset="-128"/>
              </a:rPr>
              <a:t>no time steps left means an expected reward of zero</a:t>
            </a:r>
          </a:p>
          <a:p>
            <a:pPr lvl="2">
              <a:lnSpc>
                <a:spcPct val="80000"/>
              </a:lnSpc>
            </a:pPr>
            <a:endParaRPr lang="en-US" sz="1600" b="1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b="1" dirty="0">
                <a:ea typeface="ＭＳ Ｐゴシック" pitchFamily="34" charset="-128"/>
              </a:rPr>
              <a:t>Repeat			</a:t>
            </a:r>
            <a:r>
              <a:rPr lang="en-US" sz="2800" b="1" dirty="0">
                <a:solidFill>
                  <a:schemeClr val="tx1"/>
                </a:solidFill>
                <a:ea typeface="ＭＳ Ｐゴシック" pitchFamily="34" charset="-128"/>
              </a:rPr>
              <a:t>	</a:t>
            </a:r>
            <a:r>
              <a:rPr lang="en-US" sz="2400" i="1" dirty="0">
                <a:solidFill>
                  <a:schemeClr val="tx1"/>
                </a:solidFill>
                <a:ea typeface="ＭＳ Ｐゴシック" pitchFamily="34" charset="-128"/>
              </a:rPr>
              <a:t>do Bellman backups</a:t>
            </a:r>
            <a:endParaRPr lang="en-US" sz="2800" i="1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457176" lvl="1" indent="0">
              <a:lnSpc>
                <a:spcPct val="80000"/>
              </a:lnSpc>
              <a:buNone/>
            </a:pPr>
            <a:r>
              <a:rPr lang="en-US" sz="2400" b="1" dirty="0">
                <a:ea typeface="ＭＳ Ｐゴシック" pitchFamily="34" charset="-128"/>
              </a:rPr>
              <a:t>   </a:t>
            </a:r>
            <a:r>
              <a:rPr lang="en-US" sz="2400" dirty="0">
                <a:latin typeface="+mj-lt"/>
                <a:ea typeface="ＭＳ Ｐゴシック" pitchFamily="34" charset="-128"/>
              </a:rPr>
              <a:t> K += 1</a:t>
            </a:r>
          </a:p>
          <a:p>
            <a:pPr marL="457176" lvl="1" indent="0">
              <a:lnSpc>
                <a:spcPct val="80000"/>
              </a:lnSpc>
              <a:buNone/>
            </a:pPr>
            <a:r>
              <a:rPr lang="en-US" sz="2000" dirty="0">
                <a:ea typeface="ＭＳ Ｐゴシック" pitchFamily="34" charset="-128"/>
              </a:rPr>
              <a:t>     </a:t>
            </a:r>
            <a:r>
              <a:rPr lang="en-US" sz="2400" dirty="0">
                <a:ea typeface="ＭＳ Ｐゴシック" pitchFamily="34" charset="-128"/>
              </a:rPr>
              <a:t>Repeat for all states, s, and all actions, a: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800" b="1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en-US" sz="2800" b="1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en-US" sz="2800" b="1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b="1" dirty="0">
                <a:ea typeface="ＭＳ Ｐゴシック" pitchFamily="34" charset="-128"/>
              </a:rPr>
              <a:t>Until </a:t>
            </a:r>
            <a:r>
              <a:rPr lang="en-US" sz="2400" b="1" dirty="0">
                <a:ea typeface="ＭＳ Ｐゴシック" pitchFamily="34" charset="-128"/>
              </a:rPr>
              <a:t>|V</a:t>
            </a:r>
            <a:r>
              <a:rPr lang="en-US" sz="2400" b="1" baseline="-25000" dirty="0">
                <a:ea typeface="ＭＳ Ｐゴシック" pitchFamily="34" charset="-128"/>
              </a:rPr>
              <a:t>k+1</a:t>
            </a:r>
            <a:r>
              <a:rPr lang="en-US" sz="2400" b="1" dirty="0">
                <a:ea typeface="ＭＳ Ｐゴシック" pitchFamily="34" charset="-128"/>
              </a:rPr>
              <a:t>(s) – </a:t>
            </a:r>
            <a:r>
              <a:rPr lang="en-US" sz="2400" b="1" dirty="0" err="1">
                <a:ea typeface="ＭＳ Ｐゴシック" pitchFamily="34" charset="-128"/>
              </a:rPr>
              <a:t>V</a:t>
            </a:r>
            <a:r>
              <a:rPr lang="en-US" sz="2400" b="1" baseline="-25000" dirty="0" err="1">
                <a:ea typeface="ＭＳ Ｐゴシック" pitchFamily="34" charset="-128"/>
              </a:rPr>
              <a:t>k</a:t>
            </a:r>
            <a:r>
              <a:rPr lang="en-US" sz="2400" b="1" dirty="0">
                <a:ea typeface="ＭＳ Ｐゴシック" pitchFamily="34" charset="-128"/>
              </a:rPr>
              <a:t>(s) | &lt; </a:t>
            </a:r>
            <a:r>
              <a:rPr lang="en-US" sz="2400" b="1" dirty="0" err="1">
                <a:ea typeface="ＭＳ Ｐゴシック" pitchFamily="34" charset="-128"/>
              </a:rPr>
              <a:t>ε</a:t>
            </a:r>
            <a:r>
              <a:rPr lang="en-US" sz="2400" b="1" dirty="0">
                <a:ea typeface="ＭＳ Ｐゴシック" pitchFamily="34" charset="-128"/>
              </a:rPr>
              <a:t>,       </a:t>
            </a:r>
            <a:r>
              <a:rPr lang="en-US" sz="2400" b="1" dirty="0" err="1">
                <a:ea typeface="ＭＳ Ｐゴシック" pitchFamily="34" charset="-128"/>
              </a:rPr>
              <a:t>forall</a:t>
            </a:r>
            <a:r>
              <a:rPr lang="en-US" sz="2400" b="1" dirty="0">
                <a:ea typeface="ＭＳ Ｐゴシック" pitchFamily="34" charset="-128"/>
              </a:rPr>
              <a:t> s    </a:t>
            </a:r>
            <a:r>
              <a:rPr lang="en-US" sz="2400" i="1" dirty="0">
                <a:solidFill>
                  <a:schemeClr val="tx1"/>
                </a:solidFill>
                <a:ea typeface="ＭＳ Ｐゴシック" pitchFamily="34" charset="-128"/>
              </a:rPr>
              <a:t>“convergence”</a:t>
            </a:r>
          </a:p>
          <a:p>
            <a:pPr lvl="1">
              <a:lnSpc>
                <a:spcPct val="80000"/>
              </a:lnSpc>
            </a:pPr>
            <a:endParaRPr lang="en-US" sz="2000" i="1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FF0000"/>
                </a:solidFill>
                <a:ea typeface="ＭＳ Ｐゴシック" pitchFamily="34" charset="-128"/>
              </a:rPr>
              <a:t>Complexity of each iteration?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i="1" dirty="0">
              <a:solidFill>
                <a:srgbClr val="000000"/>
              </a:solidFill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en-US" sz="2400" b="1" dirty="0">
              <a:ea typeface="ＭＳ Ｐゴシック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5090" y="3524072"/>
            <a:ext cx="7467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Q</a:t>
            </a:r>
            <a:r>
              <a:rPr lang="en-US" sz="2400" baseline="-25000" dirty="0">
                <a:solidFill>
                  <a:srgbClr val="000000"/>
                </a:solidFill>
              </a:rPr>
              <a:t>k+1</a:t>
            </a:r>
            <a:r>
              <a:rPr lang="en-US" sz="2400" dirty="0">
                <a:solidFill>
                  <a:srgbClr val="000000"/>
                </a:solidFill>
              </a:rPr>
              <a:t>(s, a) = </a:t>
            </a:r>
            <a:r>
              <a:rPr lang="en-US" sz="2400" dirty="0" err="1">
                <a:solidFill>
                  <a:srgbClr val="000000"/>
                </a:solidFill>
              </a:rPr>
              <a:t>Σ</a:t>
            </a:r>
            <a:r>
              <a:rPr lang="en-US" sz="2400" baseline="-25000" dirty="0" err="1">
                <a:solidFill>
                  <a:srgbClr val="000000"/>
                </a:solidFill>
              </a:rPr>
              <a:t>s</a:t>
            </a:r>
            <a:r>
              <a:rPr lang="en-US" sz="2400" baseline="-25000" dirty="0">
                <a:solidFill>
                  <a:srgbClr val="000000"/>
                </a:solidFill>
              </a:rPr>
              <a:t>’  </a:t>
            </a:r>
            <a:r>
              <a:rPr lang="en-US" sz="2400" dirty="0">
                <a:solidFill>
                  <a:srgbClr val="000000"/>
                </a:solidFill>
              </a:rPr>
              <a:t>T(s, a, s’) [ R(s, a, s’) + </a:t>
            </a:r>
            <a:r>
              <a:rPr lang="en-US" sz="2400" dirty="0" err="1">
                <a:solidFill>
                  <a:srgbClr val="000000"/>
                </a:solidFill>
              </a:rPr>
              <a:t>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</a:t>
            </a:r>
            <a:r>
              <a:rPr lang="en-US" sz="2400" baseline="-25000" dirty="0" err="1">
                <a:solidFill>
                  <a:srgbClr val="000000"/>
                </a:solidFill>
              </a:rPr>
              <a:t>k</a:t>
            </a:r>
            <a:r>
              <a:rPr lang="en-US" sz="2400" dirty="0">
                <a:solidFill>
                  <a:srgbClr val="000000"/>
                </a:solidFill>
              </a:rPr>
              <a:t>(s’)]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baseline="-25000" dirty="0">
                <a:solidFill>
                  <a:srgbClr val="000000"/>
                </a:solidFill>
              </a:rPr>
              <a:t>k+1</a:t>
            </a:r>
            <a:r>
              <a:rPr lang="en-US" sz="2400" dirty="0">
                <a:solidFill>
                  <a:srgbClr val="000000"/>
                </a:solidFill>
              </a:rPr>
              <a:t>(s) = Max </a:t>
            </a:r>
            <a:r>
              <a:rPr lang="en-US" sz="2400" baseline="-25000" dirty="0">
                <a:solidFill>
                  <a:srgbClr val="000000"/>
                </a:solidFill>
              </a:rPr>
              <a:t>a</a:t>
            </a:r>
            <a:r>
              <a:rPr lang="en-US" sz="2400" dirty="0">
                <a:solidFill>
                  <a:srgbClr val="000000"/>
                </a:solidFill>
              </a:rPr>
              <a:t> Q</a:t>
            </a:r>
            <a:r>
              <a:rPr lang="en-US" sz="2400" baseline="-25000" dirty="0">
                <a:solidFill>
                  <a:srgbClr val="000000"/>
                </a:solidFill>
              </a:rPr>
              <a:t>k+1 </a:t>
            </a:r>
            <a:r>
              <a:rPr lang="en-US" sz="2400" dirty="0">
                <a:solidFill>
                  <a:srgbClr val="000000"/>
                </a:solidFill>
              </a:rPr>
              <a:t>(s, a)</a:t>
            </a:r>
          </a:p>
        </p:txBody>
      </p:sp>
    </p:spTree>
    <p:extLst>
      <p:ext uri="{BB962C8B-B14F-4D97-AF65-F5344CB8AC3E}">
        <p14:creationId xmlns:p14="http://schemas.microsoft.com/office/powerpoint/2010/main" val="697436045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sym typeface="Symbol" pitchFamily="18" charset="2"/>
              </a:rPr>
              <a:t>Value Iteration - Recap</a:t>
            </a:r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9372600" y="2667000"/>
            <a:ext cx="2286000" cy="2122488"/>
            <a:chOff x="2400" y="1401"/>
            <a:chExt cx="1440" cy="1337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3216" y="1401"/>
              <a:ext cx="6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baseline="-25000" dirty="0">
                  <a:solidFill>
                    <a:srgbClr val="0000FF"/>
                  </a:solidFill>
                  <a:latin typeface="Calibri"/>
                  <a:cs typeface="Calibri"/>
                </a:rPr>
                <a:t>k+1</a:t>
              </a:r>
              <a:r>
                <a:rPr lang="en-US" dirty="0">
                  <a:solidFill>
                    <a:srgbClr val="0000FF"/>
                  </a:solidFill>
                  <a:latin typeface="Calibri"/>
                  <a:cs typeface="Calibri"/>
                </a:rPr>
                <a:t>(s)</a:t>
              </a: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>
                  <a:latin typeface="Calibri"/>
                  <a:cs typeface="Calibri"/>
                </a:rPr>
                <a:t>s,a,s</a:t>
              </a:r>
              <a:r>
                <a:rPr lang="ja-JP" altLang="en-US">
                  <a:latin typeface="Calibri"/>
                  <a:cs typeface="Calibri"/>
                </a:rPr>
                <a:t>’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789" y="2505"/>
              <a:ext cx="6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dirty="0" err="1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baseline="-25000" dirty="0" err="1">
                  <a:solidFill>
                    <a:srgbClr val="0000FF"/>
                  </a:solidFill>
                  <a:latin typeface="Calibri"/>
                  <a:cs typeface="Calibri"/>
                </a:rPr>
                <a:t>k</a:t>
              </a:r>
              <a:r>
                <a:rPr lang="en-US" dirty="0">
                  <a:solidFill>
                    <a:srgbClr val="0000FF"/>
                  </a:solidFill>
                  <a:latin typeface="Calibri"/>
                  <a:cs typeface="Calibri"/>
                </a:rPr>
                <a:t>(s’</a:t>
              </a:r>
              <a:r>
                <a:rPr lang="en-US" altLang="ja-JP" dirty="0">
                  <a:solidFill>
                    <a:srgbClr val="0000FF"/>
                  </a:solidFill>
                  <a:latin typeface="Calibri"/>
                  <a:cs typeface="Calibri"/>
                </a:rPr>
                <a:t>)</a:t>
              </a:r>
              <a:endParaRPr lang="en-US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7" name="Isosceles Triangle 26"/>
          <p:cNvSpPr/>
          <p:nvPr/>
        </p:nvSpPr>
        <p:spPr>
          <a:xfrm>
            <a:off x="9753600" y="48768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11582400" cy="3124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 err="1">
                <a:ea typeface="ＭＳ Ｐゴシック" pitchFamily="34" charset="-128"/>
              </a:rPr>
              <a:t>Forall</a:t>
            </a:r>
            <a:r>
              <a:rPr lang="en-US" sz="2800" b="1" dirty="0">
                <a:ea typeface="ＭＳ Ｐゴシック" pitchFamily="34" charset="-128"/>
              </a:rPr>
              <a:t> s, Initialize V</a:t>
            </a:r>
            <a:r>
              <a:rPr lang="en-US" sz="2800" b="1" baseline="-25000" dirty="0">
                <a:ea typeface="ＭＳ Ｐゴシック" pitchFamily="34" charset="-128"/>
              </a:rPr>
              <a:t>0</a:t>
            </a:r>
            <a:r>
              <a:rPr lang="en-US" sz="2800" b="1" dirty="0">
                <a:ea typeface="ＭＳ Ｐゴシック" pitchFamily="34" charset="-128"/>
              </a:rPr>
              <a:t>(s) = 0     </a:t>
            </a:r>
            <a:r>
              <a:rPr lang="en-US" sz="2400" i="1" dirty="0">
                <a:solidFill>
                  <a:schemeClr val="tx1"/>
                </a:solidFill>
                <a:ea typeface="ＭＳ Ｐゴシック" pitchFamily="34" charset="-128"/>
              </a:rPr>
              <a:t>no time steps left means an expected reward of zero</a:t>
            </a:r>
          </a:p>
          <a:p>
            <a:pPr lvl="2">
              <a:lnSpc>
                <a:spcPct val="80000"/>
              </a:lnSpc>
            </a:pPr>
            <a:endParaRPr lang="en-US" sz="1600" b="1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b="1" dirty="0">
                <a:ea typeface="ＭＳ Ｐゴシック" pitchFamily="34" charset="-128"/>
              </a:rPr>
              <a:t>Repeat			</a:t>
            </a:r>
            <a:r>
              <a:rPr lang="en-US" sz="2800" b="1" dirty="0">
                <a:solidFill>
                  <a:schemeClr val="tx1"/>
                </a:solidFill>
                <a:ea typeface="ＭＳ Ｐゴシック" pitchFamily="34" charset="-128"/>
              </a:rPr>
              <a:t>	</a:t>
            </a:r>
            <a:r>
              <a:rPr lang="en-US" sz="2400" i="1" dirty="0">
                <a:solidFill>
                  <a:schemeClr val="tx1"/>
                </a:solidFill>
                <a:ea typeface="ＭＳ Ｐゴシック" pitchFamily="34" charset="-128"/>
              </a:rPr>
              <a:t>do Bellman backups</a:t>
            </a:r>
            <a:endParaRPr lang="en-US" sz="2800" i="1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457176" lvl="1" indent="0">
              <a:lnSpc>
                <a:spcPct val="80000"/>
              </a:lnSpc>
              <a:buNone/>
            </a:pPr>
            <a:r>
              <a:rPr lang="en-US" sz="2400" b="1" dirty="0">
                <a:ea typeface="ＭＳ Ｐゴシック" pitchFamily="34" charset="-128"/>
              </a:rPr>
              <a:t>   </a:t>
            </a:r>
            <a:r>
              <a:rPr lang="en-US" sz="2400" dirty="0">
                <a:latin typeface="+mj-lt"/>
                <a:ea typeface="ＭＳ Ｐゴシック" pitchFamily="34" charset="-128"/>
              </a:rPr>
              <a:t> K += 1</a:t>
            </a:r>
          </a:p>
          <a:p>
            <a:pPr marL="457176" lvl="1" indent="0">
              <a:lnSpc>
                <a:spcPct val="80000"/>
              </a:lnSpc>
              <a:buNone/>
            </a:pPr>
            <a:r>
              <a:rPr lang="en-US" sz="2000" dirty="0">
                <a:ea typeface="ＭＳ Ｐゴシック" pitchFamily="34" charset="-128"/>
              </a:rPr>
              <a:t>     </a:t>
            </a:r>
            <a:r>
              <a:rPr lang="en-US" sz="2400" dirty="0">
                <a:ea typeface="ＭＳ Ｐゴシック" pitchFamily="34" charset="-128"/>
              </a:rPr>
              <a:t>Repeat for all states, s, and all actions, a: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800" b="1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en-US" sz="2800" b="1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en-US" sz="2800" b="1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b="1" dirty="0">
                <a:ea typeface="ＭＳ Ｐゴシック" pitchFamily="34" charset="-128"/>
              </a:rPr>
              <a:t>Until </a:t>
            </a:r>
            <a:r>
              <a:rPr lang="en-US" sz="2400" b="1" dirty="0">
                <a:ea typeface="ＭＳ Ｐゴシック" pitchFamily="34" charset="-128"/>
              </a:rPr>
              <a:t>|V</a:t>
            </a:r>
            <a:r>
              <a:rPr lang="en-US" sz="2400" b="1" baseline="-25000" dirty="0">
                <a:ea typeface="ＭＳ Ｐゴシック" pitchFamily="34" charset="-128"/>
              </a:rPr>
              <a:t>k+1</a:t>
            </a:r>
            <a:r>
              <a:rPr lang="en-US" sz="2400" b="1" dirty="0">
                <a:ea typeface="ＭＳ Ｐゴシック" pitchFamily="34" charset="-128"/>
              </a:rPr>
              <a:t>(s) – </a:t>
            </a:r>
            <a:r>
              <a:rPr lang="en-US" sz="2400" b="1" dirty="0" err="1">
                <a:ea typeface="ＭＳ Ｐゴシック" pitchFamily="34" charset="-128"/>
              </a:rPr>
              <a:t>V</a:t>
            </a:r>
            <a:r>
              <a:rPr lang="en-US" sz="2400" b="1" baseline="-25000" dirty="0" err="1">
                <a:ea typeface="ＭＳ Ｐゴシック" pitchFamily="34" charset="-128"/>
              </a:rPr>
              <a:t>k</a:t>
            </a:r>
            <a:r>
              <a:rPr lang="en-US" sz="2400" b="1" dirty="0">
                <a:ea typeface="ＭＳ Ｐゴシック" pitchFamily="34" charset="-128"/>
              </a:rPr>
              <a:t>(s) | &lt; </a:t>
            </a:r>
            <a:r>
              <a:rPr lang="en-US" sz="2400" b="1" dirty="0" err="1">
                <a:ea typeface="ＭＳ Ｐゴシック" pitchFamily="34" charset="-128"/>
              </a:rPr>
              <a:t>ε</a:t>
            </a:r>
            <a:r>
              <a:rPr lang="en-US" sz="2400" b="1" dirty="0">
                <a:ea typeface="ＭＳ Ｐゴシック" pitchFamily="34" charset="-128"/>
              </a:rPr>
              <a:t>,       </a:t>
            </a:r>
            <a:r>
              <a:rPr lang="en-US" sz="2400" b="1" dirty="0" err="1">
                <a:ea typeface="ＭＳ Ｐゴシック" pitchFamily="34" charset="-128"/>
              </a:rPr>
              <a:t>forall</a:t>
            </a:r>
            <a:r>
              <a:rPr lang="en-US" sz="2400" b="1" dirty="0">
                <a:ea typeface="ＭＳ Ｐゴシック" pitchFamily="34" charset="-128"/>
              </a:rPr>
              <a:t> s    </a:t>
            </a:r>
            <a:r>
              <a:rPr lang="en-US" sz="2400" i="1" dirty="0">
                <a:solidFill>
                  <a:schemeClr val="tx1"/>
                </a:solidFill>
                <a:ea typeface="ＭＳ Ｐゴシック" pitchFamily="34" charset="-128"/>
              </a:rPr>
              <a:t>“convergence”</a:t>
            </a:r>
          </a:p>
          <a:p>
            <a:pPr lvl="1">
              <a:lnSpc>
                <a:spcPct val="80000"/>
              </a:lnSpc>
            </a:pPr>
            <a:endParaRPr lang="en-US" sz="2000" i="1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FF0000"/>
                </a:solidFill>
                <a:ea typeface="ＭＳ Ｐゴシック" pitchFamily="34" charset="-128"/>
              </a:rPr>
              <a:t>Complexity of each iteration: O(S</a:t>
            </a:r>
            <a:r>
              <a:rPr lang="en-US" sz="2800" b="1" baseline="30000" dirty="0">
                <a:solidFill>
                  <a:srgbClr val="FF0000"/>
                </a:solidFill>
                <a:ea typeface="ＭＳ Ｐゴシック" pitchFamily="34" charset="-128"/>
              </a:rPr>
              <a:t>2</a:t>
            </a:r>
            <a:r>
              <a:rPr lang="en-US" sz="2800" b="1" dirty="0">
                <a:solidFill>
                  <a:srgbClr val="FF0000"/>
                </a:solidFill>
                <a:ea typeface="ＭＳ Ｐゴシック" pitchFamily="34" charset="-128"/>
              </a:rPr>
              <a:t>A)</a:t>
            </a:r>
          </a:p>
          <a:p>
            <a:pPr marL="342882" lvl="1" indent="-342882">
              <a:lnSpc>
                <a:spcPct val="80000"/>
              </a:lnSpc>
              <a:buClr>
                <a:schemeClr val="accent2"/>
              </a:buClr>
            </a:pPr>
            <a:r>
              <a:rPr lang="en-US" b="1" dirty="0">
                <a:solidFill>
                  <a:srgbClr val="FF0000"/>
                </a:solidFill>
                <a:latin typeface="Calibri"/>
                <a:cs typeface="Calibri"/>
              </a:rPr>
              <a:t>Number of iterations: poly(|S|, |A|, 1/(1-γ)) </a:t>
            </a:r>
            <a:endParaRPr lang="en-US" b="1" dirty="0">
              <a:solidFill>
                <a:srgbClr val="FF0000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800" i="1" dirty="0">
              <a:solidFill>
                <a:srgbClr val="000000"/>
              </a:solidFill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en-US" sz="2400" b="1" dirty="0">
              <a:ea typeface="ＭＳ Ｐゴシック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5090" y="3524072"/>
            <a:ext cx="7467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Q</a:t>
            </a:r>
            <a:r>
              <a:rPr lang="en-US" sz="2400" baseline="-25000" dirty="0">
                <a:solidFill>
                  <a:srgbClr val="000000"/>
                </a:solidFill>
              </a:rPr>
              <a:t>k+1</a:t>
            </a:r>
            <a:r>
              <a:rPr lang="en-US" sz="2400" dirty="0">
                <a:solidFill>
                  <a:srgbClr val="000000"/>
                </a:solidFill>
              </a:rPr>
              <a:t>(s, a) = </a:t>
            </a:r>
            <a:r>
              <a:rPr lang="en-US" sz="2400" dirty="0" err="1">
                <a:solidFill>
                  <a:srgbClr val="000000"/>
                </a:solidFill>
              </a:rPr>
              <a:t>Σ</a:t>
            </a:r>
            <a:r>
              <a:rPr lang="en-US" sz="2400" baseline="-25000" dirty="0" err="1">
                <a:solidFill>
                  <a:srgbClr val="000000"/>
                </a:solidFill>
              </a:rPr>
              <a:t>s</a:t>
            </a:r>
            <a:r>
              <a:rPr lang="en-US" sz="2400" baseline="-25000" dirty="0">
                <a:solidFill>
                  <a:srgbClr val="000000"/>
                </a:solidFill>
              </a:rPr>
              <a:t>’  </a:t>
            </a:r>
            <a:r>
              <a:rPr lang="en-US" sz="2400" dirty="0">
                <a:solidFill>
                  <a:srgbClr val="000000"/>
                </a:solidFill>
              </a:rPr>
              <a:t>T(s, a, s’) [ R(s, a, s’) + </a:t>
            </a:r>
            <a:r>
              <a:rPr lang="en-US" sz="2400" dirty="0" err="1">
                <a:solidFill>
                  <a:srgbClr val="000000"/>
                </a:solidFill>
              </a:rPr>
              <a:t>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</a:t>
            </a:r>
            <a:r>
              <a:rPr lang="en-US" sz="2400" baseline="-25000" dirty="0" err="1">
                <a:solidFill>
                  <a:srgbClr val="000000"/>
                </a:solidFill>
              </a:rPr>
              <a:t>k</a:t>
            </a:r>
            <a:r>
              <a:rPr lang="en-US" sz="2400" dirty="0">
                <a:solidFill>
                  <a:srgbClr val="000000"/>
                </a:solidFill>
              </a:rPr>
              <a:t>(s’)]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baseline="-25000" dirty="0">
                <a:solidFill>
                  <a:srgbClr val="000000"/>
                </a:solidFill>
              </a:rPr>
              <a:t>k+1</a:t>
            </a:r>
            <a:r>
              <a:rPr lang="en-US" sz="2400" dirty="0">
                <a:solidFill>
                  <a:srgbClr val="000000"/>
                </a:solidFill>
              </a:rPr>
              <a:t>(s) = Max </a:t>
            </a:r>
            <a:r>
              <a:rPr lang="en-US" sz="2400" baseline="-25000" dirty="0">
                <a:solidFill>
                  <a:srgbClr val="000000"/>
                </a:solidFill>
              </a:rPr>
              <a:t>a</a:t>
            </a:r>
            <a:r>
              <a:rPr lang="en-US" sz="2400" dirty="0">
                <a:solidFill>
                  <a:srgbClr val="000000"/>
                </a:solidFill>
              </a:rPr>
              <a:t> Q</a:t>
            </a:r>
            <a:r>
              <a:rPr lang="en-US" sz="2400" baseline="-25000" dirty="0">
                <a:solidFill>
                  <a:srgbClr val="000000"/>
                </a:solidFill>
              </a:rPr>
              <a:t>k+1 </a:t>
            </a:r>
            <a:r>
              <a:rPr lang="en-US" sz="2400" dirty="0">
                <a:solidFill>
                  <a:srgbClr val="000000"/>
                </a:solidFill>
              </a:rPr>
              <a:t>(s, a)</a:t>
            </a:r>
          </a:p>
        </p:txBody>
      </p:sp>
    </p:spTree>
    <p:extLst>
      <p:ext uri="{BB962C8B-B14F-4D97-AF65-F5344CB8AC3E}">
        <p14:creationId xmlns:p14="http://schemas.microsoft.com/office/powerpoint/2010/main" val="101830912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Value Iteration as Successive Approximation 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11277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Bellman equations </a:t>
            </a:r>
            <a:r>
              <a:rPr lang="en-US" sz="2800" b="1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characterize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the optimal values:</a:t>
            </a:r>
          </a:p>
          <a:p>
            <a:pPr lvl="2"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Value iteration </a:t>
            </a:r>
            <a:r>
              <a:rPr lang="en-US" sz="2800" b="1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computes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them: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Value iteration is just a </a:t>
            </a:r>
            <a:r>
              <a:rPr lang="en-US" sz="2800" b="1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fixed-point solution method</a:t>
            </a:r>
          </a:p>
          <a:p>
            <a:pPr marL="457176" lvl="1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Computed using dynamic programming</a:t>
            </a:r>
          </a:p>
          <a:p>
            <a:pPr marL="457176" lvl="1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… though the </a:t>
            </a:r>
            <a:r>
              <a:rPr lang="en-US" sz="2000" dirty="0" err="1">
                <a:latin typeface="Calibri"/>
                <a:ea typeface="ＭＳ Ｐゴシック" pitchFamily="34" charset="-128"/>
                <a:cs typeface="Calibri"/>
              </a:rPr>
              <a:t>V</a:t>
            </a:r>
            <a:r>
              <a:rPr lang="en-US" sz="2000" baseline="-25000" dirty="0" err="1"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 vectors are also interpretable as time-limited values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220200" y="1524000"/>
            <a:ext cx="2209800" cy="2427288"/>
            <a:chOff x="2400" y="1209"/>
            <a:chExt cx="1392" cy="1529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2976" y="1209"/>
              <a:ext cx="6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  <a:latin typeface="Calibri"/>
                  <a:cs typeface="Calibri"/>
                </a:rPr>
                <a:t>V(s)</a:t>
              </a: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>
                  <a:latin typeface="Calibri"/>
                  <a:cs typeface="Calibri"/>
                </a:rPr>
                <a:t>s,a,s</a:t>
              </a:r>
              <a:r>
                <a:rPr lang="ja-JP" altLang="en-US">
                  <a:latin typeface="Calibri"/>
                  <a:cs typeface="Calibri"/>
                </a:rPr>
                <a:t>’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688" y="2505"/>
              <a:ext cx="6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  <a:latin typeface="Calibri"/>
                  <a:cs typeface="Calibri"/>
                </a:rPr>
                <a:t>V(s’</a:t>
              </a:r>
              <a:r>
                <a:rPr lang="en-US" altLang="ja-JP" dirty="0">
                  <a:solidFill>
                    <a:srgbClr val="0000FF"/>
                  </a:solidFill>
                  <a:latin typeface="Calibri"/>
                  <a:cs typeface="Calibri"/>
                </a:rPr>
                <a:t>)</a:t>
              </a:r>
              <a:endParaRPr lang="en-US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7" name="Isosceles Triangle 26"/>
          <p:cNvSpPr/>
          <p:nvPr/>
        </p:nvSpPr>
        <p:spPr>
          <a:xfrm>
            <a:off x="9601200" y="40386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14400" y="4038600"/>
            <a:ext cx="7467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Q</a:t>
            </a:r>
            <a:r>
              <a:rPr lang="en-US" sz="2400" baseline="-25000" dirty="0">
                <a:solidFill>
                  <a:srgbClr val="000000"/>
                </a:solidFill>
              </a:rPr>
              <a:t>k+1</a:t>
            </a:r>
            <a:r>
              <a:rPr lang="en-US" sz="2400" dirty="0">
                <a:solidFill>
                  <a:srgbClr val="000000"/>
                </a:solidFill>
              </a:rPr>
              <a:t>(s, a) = </a:t>
            </a:r>
            <a:r>
              <a:rPr lang="en-US" sz="2400" dirty="0" err="1">
                <a:solidFill>
                  <a:srgbClr val="000000"/>
                </a:solidFill>
              </a:rPr>
              <a:t>Σ</a:t>
            </a:r>
            <a:r>
              <a:rPr lang="en-US" sz="2400" baseline="-25000" dirty="0" err="1">
                <a:solidFill>
                  <a:srgbClr val="000000"/>
                </a:solidFill>
              </a:rPr>
              <a:t>s</a:t>
            </a:r>
            <a:r>
              <a:rPr lang="en-US" sz="2400" baseline="-25000" dirty="0">
                <a:solidFill>
                  <a:srgbClr val="000000"/>
                </a:solidFill>
              </a:rPr>
              <a:t>’  </a:t>
            </a:r>
            <a:r>
              <a:rPr lang="en-US" sz="2400" dirty="0">
                <a:solidFill>
                  <a:srgbClr val="000000"/>
                </a:solidFill>
              </a:rPr>
              <a:t>T(s, a, s’) [ R(s, a, s’) + </a:t>
            </a:r>
            <a:r>
              <a:rPr lang="en-US" sz="2400" dirty="0" err="1">
                <a:solidFill>
                  <a:srgbClr val="000000"/>
                </a:solidFill>
              </a:rPr>
              <a:t>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</a:t>
            </a:r>
            <a:r>
              <a:rPr lang="en-US" sz="2400" baseline="-25000" dirty="0" err="1">
                <a:solidFill>
                  <a:srgbClr val="000000"/>
                </a:solidFill>
              </a:rPr>
              <a:t>k</a:t>
            </a:r>
            <a:r>
              <a:rPr lang="en-US" sz="2400" dirty="0">
                <a:solidFill>
                  <a:srgbClr val="000000"/>
                </a:solidFill>
              </a:rPr>
              <a:t>(s’)]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baseline="-25000" dirty="0">
                <a:solidFill>
                  <a:srgbClr val="000000"/>
                </a:solidFill>
              </a:rPr>
              <a:t>k+1</a:t>
            </a:r>
            <a:r>
              <a:rPr lang="en-US" sz="2400" dirty="0">
                <a:solidFill>
                  <a:srgbClr val="000000"/>
                </a:solidFill>
              </a:rPr>
              <a:t>(s) = Max </a:t>
            </a:r>
            <a:r>
              <a:rPr lang="en-US" sz="2400" baseline="-25000" dirty="0">
                <a:solidFill>
                  <a:srgbClr val="000000"/>
                </a:solidFill>
              </a:rPr>
              <a:t>a</a:t>
            </a:r>
            <a:r>
              <a:rPr lang="en-US" sz="2400" dirty="0">
                <a:solidFill>
                  <a:srgbClr val="000000"/>
                </a:solidFill>
              </a:rPr>
              <a:t> Q</a:t>
            </a:r>
            <a:r>
              <a:rPr lang="en-US" sz="2400" baseline="-25000" dirty="0">
                <a:solidFill>
                  <a:srgbClr val="000000"/>
                </a:solidFill>
              </a:rPr>
              <a:t>k+1 </a:t>
            </a:r>
            <a:r>
              <a:rPr lang="en-US" sz="2400" dirty="0">
                <a:solidFill>
                  <a:srgbClr val="000000"/>
                </a:solidFill>
              </a:rPr>
              <a:t>(s, a)</a:t>
            </a:r>
          </a:p>
        </p:txBody>
      </p:sp>
      <p:pic>
        <p:nvPicPr>
          <p:cNvPr id="31" name="Picture 3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143000" y="2667000"/>
            <a:ext cx="4353532" cy="533400"/>
          </a:xfrm>
          <a:prstGeom prst="rect">
            <a:avLst/>
          </a:prstGeom>
          <a:noFill/>
          <a:ln/>
          <a:effectLst/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143000" y="1905000"/>
            <a:ext cx="7239000" cy="762001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37329590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Problems with Value Iteration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Calibri"/>
                <a:cs typeface="Calibri"/>
              </a:rPr>
              <a:t>Value iteration repeats the Bellman updates:</a:t>
            </a:r>
          </a:p>
          <a:p>
            <a:endParaRPr lang="en-US" sz="2800" dirty="0">
              <a:latin typeface="Calibri"/>
              <a:cs typeface="Calibri"/>
            </a:endParaRPr>
          </a:p>
          <a:p>
            <a:endParaRPr lang="en-US" sz="2800" dirty="0">
              <a:latin typeface="Calibri"/>
              <a:cs typeface="Calibri"/>
            </a:endParaRPr>
          </a:p>
          <a:p>
            <a:endParaRPr lang="en-US" sz="2800" dirty="0">
              <a:latin typeface="Calibri"/>
              <a:cs typeface="Calibri"/>
            </a:endParaRPr>
          </a:p>
          <a:p>
            <a:r>
              <a:rPr lang="en-US" sz="2800" dirty="0">
                <a:latin typeface="Calibri"/>
                <a:cs typeface="Calibri"/>
              </a:rPr>
              <a:t>Problem 1: It’s slow – O(S</a:t>
            </a:r>
            <a:r>
              <a:rPr lang="en-US" sz="2800" baseline="30000" dirty="0">
                <a:latin typeface="Calibri"/>
                <a:cs typeface="Calibri"/>
              </a:rPr>
              <a:t>2</a:t>
            </a:r>
            <a:r>
              <a:rPr lang="en-US" sz="2800" dirty="0">
                <a:latin typeface="Calibri"/>
                <a:cs typeface="Calibri"/>
              </a:rPr>
              <a:t>A) per iteration</a:t>
            </a:r>
          </a:p>
          <a:p>
            <a:endParaRPr lang="en-US" sz="2800" dirty="0">
              <a:latin typeface="Calibri"/>
              <a:cs typeface="Calibri"/>
            </a:endParaRPr>
          </a:p>
          <a:p>
            <a:r>
              <a:rPr lang="en-US" sz="2800" dirty="0">
                <a:latin typeface="Calibri"/>
                <a:cs typeface="Calibri"/>
              </a:rPr>
              <a:t>Problem 2: The “max” at each state rarely changes</a:t>
            </a:r>
          </a:p>
          <a:p>
            <a:endParaRPr lang="en-US" sz="2800" dirty="0">
              <a:latin typeface="Calibri"/>
              <a:cs typeface="Calibri"/>
            </a:endParaRPr>
          </a:p>
          <a:p>
            <a:r>
              <a:rPr lang="en-US" sz="2800" dirty="0">
                <a:latin typeface="Calibri"/>
                <a:cs typeface="Calibri"/>
              </a:rPr>
              <a:t>Problem 3: The policy often converges long before the values</a:t>
            </a:r>
          </a:p>
          <a:p>
            <a:pPr lvl="1"/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534400" y="1447800"/>
            <a:ext cx="3048000" cy="2754586"/>
            <a:chOff x="2400" y="1401"/>
            <a:chExt cx="1392" cy="1258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1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2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3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4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8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9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0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306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5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9067800" y="6411913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[Demo: value iteration (L9D2)]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90600" y="2133600"/>
            <a:ext cx="7467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Q</a:t>
            </a:r>
            <a:r>
              <a:rPr lang="en-US" sz="2400" baseline="-25000" dirty="0">
                <a:solidFill>
                  <a:srgbClr val="000000"/>
                </a:solidFill>
              </a:rPr>
              <a:t>k+1</a:t>
            </a:r>
            <a:r>
              <a:rPr lang="en-US" sz="2400" dirty="0">
                <a:solidFill>
                  <a:srgbClr val="000000"/>
                </a:solidFill>
              </a:rPr>
              <a:t>(s, a) = </a:t>
            </a:r>
            <a:r>
              <a:rPr lang="en-US" sz="2400" dirty="0" err="1">
                <a:solidFill>
                  <a:srgbClr val="000000"/>
                </a:solidFill>
              </a:rPr>
              <a:t>Σ</a:t>
            </a:r>
            <a:r>
              <a:rPr lang="en-US" sz="2400" baseline="-25000" dirty="0" err="1">
                <a:solidFill>
                  <a:srgbClr val="000000"/>
                </a:solidFill>
              </a:rPr>
              <a:t>s</a:t>
            </a:r>
            <a:r>
              <a:rPr lang="en-US" sz="2400" baseline="-25000" dirty="0">
                <a:solidFill>
                  <a:srgbClr val="000000"/>
                </a:solidFill>
              </a:rPr>
              <a:t>’  </a:t>
            </a:r>
            <a:r>
              <a:rPr lang="en-US" sz="2400" dirty="0">
                <a:solidFill>
                  <a:srgbClr val="000000"/>
                </a:solidFill>
              </a:rPr>
              <a:t>T(s, a, s’) [ R(s, a, s’) + </a:t>
            </a:r>
            <a:r>
              <a:rPr lang="en-US" sz="2400" dirty="0" err="1">
                <a:solidFill>
                  <a:srgbClr val="000000"/>
                </a:solidFill>
              </a:rPr>
              <a:t>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</a:t>
            </a:r>
            <a:r>
              <a:rPr lang="en-US" sz="2400" baseline="-25000" dirty="0" err="1">
                <a:solidFill>
                  <a:srgbClr val="000000"/>
                </a:solidFill>
              </a:rPr>
              <a:t>k</a:t>
            </a:r>
            <a:r>
              <a:rPr lang="en-US" sz="2400" dirty="0">
                <a:solidFill>
                  <a:srgbClr val="000000"/>
                </a:solidFill>
              </a:rPr>
              <a:t>(s’)]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baseline="-25000" dirty="0">
                <a:solidFill>
                  <a:srgbClr val="000000"/>
                </a:solidFill>
              </a:rPr>
              <a:t>k+1</a:t>
            </a:r>
            <a:r>
              <a:rPr lang="en-US" sz="2400" dirty="0">
                <a:solidFill>
                  <a:srgbClr val="000000"/>
                </a:solidFill>
              </a:rPr>
              <a:t>(s) = Max </a:t>
            </a:r>
            <a:r>
              <a:rPr lang="en-US" sz="2400" baseline="-25000" dirty="0">
                <a:solidFill>
                  <a:srgbClr val="000000"/>
                </a:solidFill>
              </a:rPr>
              <a:t>a</a:t>
            </a:r>
            <a:r>
              <a:rPr lang="en-US" sz="2400" dirty="0">
                <a:solidFill>
                  <a:srgbClr val="000000"/>
                </a:solidFill>
              </a:rPr>
              <a:t> Q</a:t>
            </a:r>
            <a:r>
              <a:rPr lang="en-US" sz="2400" baseline="-25000" dirty="0">
                <a:solidFill>
                  <a:srgbClr val="000000"/>
                </a:solidFill>
              </a:rPr>
              <a:t>k+1 </a:t>
            </a:r>
            <a:r>
              <a:rPr lang="en-US" sz="2400" dirty="0">
                <a:solidFill>
                  <a:srgbClr val="000000"/>
                </a:solidFill>
              </a:rPr>
              <a:t>(s, a)</a:t>
            </a:r>
          </a:p>
        </p:txBody>
      </p:sp>
    </p:spTree>
    <p:extLst>
      <p:ext uri="{BB962C8B-B14F-4D97-AF65-F5344CB8AC3E}">
        <p14:creationId xmlns:p14="http://schemas.microsoft.com/office/powerpoint/2010/main" val="176807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MDP Planning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1049000" cy="4724400"/>
          </a:xfrm>
        </p:spPr>
        <p:txBody>
          <a:bodyPr/>
          <a:lstStyle/>
          <a:p>
            <a:r>
              <a:rPr lang="en-US" dirty="0"/>
              <a:t>Given an MDP, find optimal policy </a:t>
            </a:r>
            <a:r>
              <a:rPr lang="en-US" dirty="0"/>
              <a:t>π*: S</a:t>
            </a:r>
            <a:r>
              <a:rPr lang="en-US" dirty="0">
                <a:sym typeface="Wingdings" panose="05000000000000000000" pitchFamily="2" charset="2"/>
              </a:rPr>
              <a:t>A</a:t>
            </a:r>
            <a:r>
              <a:rPr lang="en-US" dirty="0"/>
              <a:t> that maximizes expected discounted reward</a:t>
            </a:r>
          </a:p>
          <a:p>
            <a:pPr lvl="1"/>
            <a:r>
              <a:rPr lang="en-US" dirty="0"/>
              <a:t>Sometimes called “Solving” the MDP</a:t>
            </a:r>
            <a:endParaRPr lang="en-US" dirty="0"/>
          </a:p>
          <a:p>
            <a:r>
              <a:rPr lang="en-US" dirty="0"/>
              <a:t>Being so long-term complicates things</a:t>
            </a:r>
          </a:p>
          <a:p>
            <a:pPr lvl="1"/>
            <a:r>
              <a:rPr lang="en-US" dirty="0"/>
              <a:t>Simplifies things if we know long-term value of state</a:t>
            </a:r>
          </a:p>
        </p:txBody>
      </p:sp>
    </p:spTree>
    <p:extLst>
      <p:ext uri="{BB962C8B-B14F-4D97-AF65-F5344CB8AC3E}">
        <p14:creationId xmlns:p14="http://schemas.microsoft.com/office/powerpoint/2010/main" val="24341014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 </a:t>
            </a:r>
            <a:r>
              <a:rPr lang="en-US" dirty="0">
                <a:sym typeface="Wingdings" pitchFamily="2" charset="2"/>
              </a:rPr>
              <a:t> Asynchronous 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Is it essential to back up </a:t>
            </a:r>
            <a:r>
              <a:rPr lang="en-US" b="1" i="1" dirty="0"/>
              <a:t>all</a:t>
            </a:r>
            <a:r>
              <a:rPr lang="en-US" i="1" dirty="0"/>
              <a:t> </a:t>
            </a:r>
            <a:r>
              <a:rPr lang="en-US" dirty="0"/>
              <a:t>states in each iteration?</a:t>
            </a:r>
          </a:p>
          <a:p>
            <a:pPr lvl="1"/>
            <a:r>
              <a:rPr lang="en-US" dirty="0"/>
              <a:t>No!</a:t>
            </a:r>
          </a:p>
          <a:p>
            <a:pPr lvl="1"/>
            <a:endParaRPr lang="en-US" dirty="0"/>
          </a:p>
          <a:p>
            <a:r>
              <a:rPr lang="en-US" dirty="0"/>
              <a:t>States may be backed up </a:t>
            </a:r>
          </a:p>
          <a:p>
            <a:pPr lvl="1"/>
            <a:r>
              <a:rPr lang="en-US" dirty="0"/>
              <a:t>many times or not at all</a:t>
            </a:r>
          </a:p>
          <a:p>
            <a:pPr lvl="1"/>
            <a:r>
              <a:rPr lang="en-US" dirty="0"/>
              <a:t>in any order</a:t>
            </a:r>
          </a:p>
          <a:p>
            <a:endParaRPr lang="en-US" dirty="0"/>
          </a:p>
          <a:p>
            <a:r>
              <a:rPr lang="en-US" dirty="0"/>
              <a:t>As long as no state gets starved…</a:t>
            </a:r>
          </a:p>
          <a:p>
            <a:pPr lvl="1"/>
            <a:r>
              <a:rPr lang="en-US" dirty="0"/>
              <a:t>convergence properties still hold!!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188701" y="6286500"/>
            <a:ext cx="1003300" cy="457200"/>
          </a:xfrm>
          <a:prstGeom prst="rect">
            <a:avLst/>
          </a:prstGeom>
        </p:spPr>
        <p:txBody>
          <a:bodyPr/>
          <a:lstStyle/>
          <a:p>
            <a:fld id="{329E2884-FA55-4BAC-97FF-72E79D450458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4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45" y="1143000"/>
            <a:ext cx="617691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059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00" y="1143000"/>
            <a:ext cx="620720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518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79" y="1143000"/>
            <a:ext cx="617764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341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75224"/>
            <a:ext cx="6172200" cy="568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310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198" y="1157224"/>
            <a:ext cx="6179605" cy="57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186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395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38306"/>
            <a:ext cx="6172200" cy="571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371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194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46" y="1130418"/>
            <a:ext cx="6190508" cy="57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17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Planning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447800"/>
            <a:ext cx="7313613" cy="4275797"/>
          </a:xfrm>
          <a:prstGeom prst="rect">
            <a:avLst/>
          </a:prstGeom>
          <a:noFill/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467600" y="1524000"/>
            <a:ext cx="5486400" cy="4800600"/>
          </a:xfrm>
        </p:spPr>
        <p:txBody>
          <a:bodyPr/>
          <a:lstStyle/>
          <a:p>
            <a:r>
              <a:rPr lang="en-US" dirty="0"/>
              <a:t>Value Iteration</a:t>
            </a:r>
          </a:p>
          <a:p>
            <a:pPr lvl="1"/>
            <a:r>
              <a:rPr lang="en-US" dirty="0"/>
              <a:t>Prioritized Sweeping</a:t>
            </a:r>
          </a:p>
          <a:p>
            <a:pPr lvl="1"/>
            <a:endParaRPr lang="en-US" dirty="0"/>
          </a:p>
          <a:p>
            <a:r>
              <a:rPr lang="en-US" dirty="0"/>
              <a:t>Policy Iteration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4955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Asynch</a:t>
            </a:r>
            <a:r>
              <a:rPr lang="en-US" dirty="0"/>
              <a:t> VI: Prioritized Sweeping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371600"/>
            <a:ext cx="11480800" cy="4800600"/>
          </a:xfrm>
        </p:spPr>
        <p:txBody>
          <a:bodyPr/>
          <a:lstStyle/>
          <a:p>
            <a:pPr eaLnBrk="1" hangingPunct="1"/>
            <a:r>
              <a:rPr lang="en-US" dirty="0"/>
              <a:t>Why backup a state if values of successors </a:t>
            </a:r>
            <a:r>
              <a:rPr lang="en-US" b="1" i="1" dirty="0"/>
              <a:t>unchanged</a:t>
            </a:r>
            <a:r>
              <a:rPr lang="en-US" dirty="0"/>
              <a:t>?</a:t>
            </a:r>
          </a:p>
          <a:p>
            <a:pPr eaLnBrk="1" hangingPunct="1"/>
            <a:r>
              <a:rPr lang="en-US" dirty="0"/>
              <a:t>Prefer backing a state</a:t>
            </a:r>
          </a:p>
          <a:p>
            <a:pPr lvl="1" eaLnBrk="1" hangingPunct="1"/>
            <a:r>
              <a:rPr lang="en-US" dirty="0"/>
              <a:t>whose successors had </a:t>
            </a:r>
            <a:r>
              <a:rPr lang="en-US" b="1" i="1" dirty="0"/>
              <a:t>most</a:t>
            </a:r>
            <a:r>
              <a:rPr lang="en-US" dirty="0"/>
              <a:t> change</a:t>
            </a:r>
          </a:p>
          <a:p>
            <a:pPr eaLnBrk="1" hangingPunct="1"/>
            <a:r>
              <a:rPr lang="en-US" dirty="0"/>
              <a:t>Priority Queue of (state, expected change in value)</a:t>
            </a:r>
          </a:p>
          <a:p>
            <a:pPr eaLnBrk="1" hangingPunct="1"/>
            <a:r>
              <a:rPr lang="en-US" dirty="0"/>
              <a:t>Backup in the order of priority</a:t>
            </a:r>
          </a:p>
          <a:p>
            <a:pPr eaLnBrk="1" hangingPunct="1"/>
            <a:r>
              <a:rPr lang="en-US" dirty="0"/>
              <a:t>After backing up state s’, update priority queue</a:t>
            </a:r>
          </a:p>
          <a:p>
            <a:pPr lvl="1" eaLnBrk="1" hangingPunct="1"/>
            <a:r>
              <a:rPr lang="en-US" dirty="0"/>
              <a:t>for all predecessors s (</a:t>
            </a:r>
            <a:r>
              <a:rPr lang="en-US" dirty="0" err="1"/>
              <a:t>ie</a:t>
            </a:r>
            <a:r>
              <a:rPr lang="en-US" dirty="0"/>
              <a:t> all states where an action can reach s’) </a:t>
            </a:r>
          </a:p>
          <a:p>
            <a:pPr lvl="1"/>
            <a:r>
              <a:rPr lang="en-US" dirty="0"/>
              <a:t>Priority(s) </a:t>
            </a:r>
            <a:r>
              <a:rPr lang="en-US" dirty="0">
                <a:sym typeface="Wingdings" panose="05000000000000000000" pitchFamily="2" charset="2"/>
              </a:rPr>
              <a:t> </a:t>
            </a:r>
            <a:r>
              <a:rPr lang="en-US" dirty="0"/>
              <a:t>T(</a:t>
            </a:r>
            <a:r>
              <a:rPr lang="en-US" dirty="0" err="1"/>
              <a:t>s,a,s</a:t>
            </a:r>
            <a:r>
              <a:rPr lang="en-US" dirty="0"/>
              <a:t>’) * |V</a:t>
            </a:r>
            <a:r>
              <a:rPr lang="en-US" baseline="30000" dirty="0"/>
              <a:t>k+1</a:t>
            </a:r>
            <a:r>
              <a:rPr lang="en-US" dirty="0"/>
              <a:t>(s’) - </a:t>
            </a:r>
            <a:r>
              <a:rPr lang="en-US" dirty="0" err="1"/>
              <a:t>V</a:t>
            </a:r>
            <a:r>
              <a:rPr lang="en-US" baseline="30000" dirty="0" err="1"/>
              <a:t>k</a:t>
            </a:r>
            <a:r>
              <a:rPr lang="en-US" dirty="0"/>
              <a:t>(s’)| </a:t>
            </a:r>
            <a:endParaRPr lang="en-US" dirty="0"/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2906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04800" y="2729806"/>
            <a:ext cx="11480800" cy="1384995"/>
          </a:xfrm>
          <a:prstGeom prst="rect">
            <a:avLst/>
          </a:prstGeom>
          <a:solidFill>
            <a:srgbClr val="00CC99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800" i="1" dirty="0"/>
              <a:t> </a:t>
            </a:r>
          </a:p>
          <a:p>
            <a:r>
              <a:rPr lang="en-US" sz="2800" i="1" dirty="0"/>
              <a:t>   </a:t>
            </a:r>
          </a:p>
          <a:p>
            <a:endParaRPr lang="en-US" sz="2800" i="1" dirty="0"/>
          </a:p>
        </p:txBody>
      </p:sp>
      <p:sp>
        <p:nvSpPr>
          <p:cNvPr id="13" name="Rectangle 12"/>
          <p:cNvSpPr/>
          <p:nvPr/>
        </p:nvSpPr>
        <p:spPr>
          <a:xfrm>
            <a:off x="406400" y="2804160"/>
            <a:ext cx="11220091" cy="1197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</a:t>
            </a:r>
            <a:r>
              <a:rPr lang="en-US" dirty="0" err="1"/>
              <a:t>wrt</a:t>
            </a:r>
            <a:r>
              <a:rPr lang="en-US" dirty="0"/>
              <a:t> Value Function V (</a:t>
            </a:r>
            <a:r>
              <a:rPr lang="en-US" i="1" dirty="0" err="1">
                <a:latin typeface="Calibri"/>
              </a:rPr>
              <a:t>Res</a:t>
            </a:r>
            <a:r>
              <a:rPr lang="en-US" baseline="30000" dirty="0" err="1">
                <a:latin typeface="Calibri"/>
              </a:rPr>
              <a:t>V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Residual at </a:t>
            </a:r>
            <a:r>
              <a:rPr lang="en-US" i="1" dirty="0"/>
              <a:t>s </a:t>
            </a:r>
            <a:r>
              <a:rPr lang="en-US" dirty="0"/>
              <a:t>with respect to </a:t>
            </a:r>
            <a:r>
              <a:rPr lang="en-US" i="1" dirty="0"/>
              <a:t>V</a:t>
            </a:r>
          </a:p>
          <a:p>
            <a:pPr lvl="1"/>
            <a:r>
              <a:rPr lang="en-US" dirty="0"/>
              <a:t>magnitude(</a:t>
            </a:r>
            <a:r>
              <a:rPr lang="en-US" dirty="0">
                <a:latin typeface="cmmi10"/>
              </a:rPr>
              <a:t>¢</a:t>
            </a:r>
            <a:r>
              <a:rPr lang="en-US" i="1" dirty="0"/>
              <a:t>V(s)) </a:t>
            </a:r>
            <a:r>
              <a:rPr lang="en-US" dirty="0"/>
              <a:t>after one Bellman backup at 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Residual </a:t>
            </a:r>
            <a:r>
              <a:rPr lang="en-US" dirty="0" err="1"/>
              <a:t>wrt</a:t>
            </a:r>
            <a:r>
              <a:rPr lang="en-US" dirty="0"/>
              <a:t> respect to </a:t>
            </a:r>
            <a:r>
              <a:rPr lang="en-US" i="1" dirty="0"/>
              <a:t>V</a:t>
            </a:r>
          </a:p>
          <a:p>
            <a:pPr lvl="1"/>
            <a:r>
              <a:rPr lang="en-US" dirty="0"/>
              <a:t>max residual</a:t>
            </a:r>
          </a:p>
          <a:p>
            <a:pPr lvl="1"/>
            <a:r>
              <a:rPr lang="en-US" i="1" dirty="0" err="1">
                <a:latin typeface="Calibri"/>
              </a:rPr>
              <a:t>Res</a:t>
            </a:r>
            <a:r>
              <a:rPr lang="en-US" i="1" baseline="30000" dirty="0" err="1">
                <a:latin typeface="Calibri"/>
              </a:rPr>
              <a:t>V</a:t>
            </a:r>
            <a:r>
              <a:rPr lang="en-US" i="1" dirty="0"/>
              <a:t> = </a:t>
            </a:r>
            <a:r>
              <a:rPr lang="en-US" dirty="0" err="1">
                <a:latin typeface="Calibri"/>
              </a:rPr>
              <a:t>max</a:t>
            </a:r>
            <a:r>
              <a:rPr lang="en-US" baseline="-25000" dirty="0" err="1">
                <a:latin typeface="Calibri"/>
              </a:rPr>
              <a:t>s</a:t>
            </a:r>
            <a:r>
              <a:rPr lang="en-US" baseline="-25000" dirty="0">
                <a:latin typeface="Calibri"/>
              </a:rPr>
              <a:t> </a:t>
            </a:r>
            <a:r>
              <a:rPr lang="en-US" i="1" dirty="0">
                <a:latin typeface="Calibri"/>
              </a:rPr>
              <a:t>(</a:t>
            </a:r>
            <a:r>
              <a:rPr lang="en-US" i="1" dirty="0" err="1">
                <a:latin typeface="Calibri"/>
              </a:rPr>
              <a:t>Res</a:t>
            </a:r>
            <a:r>
              <a:rPr lang="en-US" i="1" baseline="30000" dirty="0" err="1">
                <a:latin typeface="Calibri"/>
              </a:rPr>
              <a:t>V</a:t>
            </a:r>
            <a:r>
              <a:rPr lang="en-US" dirty="0">
                <a:latin typeface="Calibri"/>
              </a:rPr>
              <a:t>(s</a:t>
            </a:r>
            <a:r>
              <a:rPr lang="en-US" i="1" dirty="0"/>
              <a:t>))</a:t>
            </a:r>
            <a:endParaRPr lang="en-US" dirty="0"/>
          </a:p>
          <a:p>
            <a:pPr marL="457200" lvl="1" indent="0"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7600" y="6492876"/>
            <a:ext cx="2844800" cy="365125"/>
          </a:xfrm>
          <a:prstGeom prst="rect">
            <a:avLst/>
          </a:prstGeom>
        </p:spPr>
        <p:txBody>
          <a:bodyPr/>
          <a:lstStyle/>
          <a:p>
            <a:fld id="{617A2FAC-7931-4A31-9928-DC025DC130F4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062" y="2895600"/>
            <a:ext cx="11158429" cy="110642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1" name="Line 45"/>
          <p:cNvSpPr>
            <a:spLocks noChangeShapeType="1"/>
          </p:cNvSpPr>
          <p:nvPr/>
        </p:nvSpPr>
        <p:spPr bwMode="auto">
          <a:xfrm flipH="1">
            <a:off x="5588000" y="5943599"/>
            <a:ext cx="331235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47"/>
          <p:cNvSpPr txBox="1">
            <a:spLocks noChangeArrowheads="1"/>
          </p:cNvSpPr>
          <p:nvPr/>
        </p:nvSpPr>
        <p:spPr bwMode="auto">
          <a:xfrm>
            <a:off x="9191022" y="5445416"/>
            <a:ext cx="22254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i="1" dirty="0" err="1">
                <a:solidFill>
                  <a:srgbClr val="FF0000"/>
                </a:solidFill>
                <a:latin typeface="Calibri"/>
              </a:rPr>
              <a:t>Res</a:t>
            </a:r>
            <a:r>
              <a:rPr lang="en-US" i="1" baseline="30000" dirty="0" err="1">
                <a:solidFill>
                  <a:srgbClr val="FF0000"/>
                </a:solidFill>
                <a:latin typeface="Calibri"/>
              </a:rPr>
              <a:t>V</a:t>
            </a:r>
            <a:r>
              <a:rPr lang="en-US" i="1" baseline="300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&lt;</a:t>
            </a:r>
            <a:r>
              <a:rPr lang="en-US" b="1" dirty="0">
                <a:solidFill>
                  <a:srgbClr val="FF0000"/>
                </a:solidFill>
                <a:latin typeface="cmmi10"/>
              </a:rPr>
              <a:t>²</a:t>
            </a:r>
          </a:p>
          <a:p>
            <a:pPr algn="ctr" eaLnBrk="1" hangingPunct="1"/>
            <a:r>
              <a:rPr lang="en-US" b="1" dirty="0">
                <a:solidFill>
                  <a:srgbClr val="FF3300"/>
                </a:solidFill>
              </a:rPr>
              <a:t>(</a:t>
            </a:r>
            <a:r>
              <a:rPr lang="en-US" b="1" dirty="0">
                <a:solidFill>
                  <a:srgbClr val="FF3300"/>
                </a:solidFill>
                <a:latin typeface="cmmi10"/>
              </a:rPr>
              <a:t>²</a:t>
            </a:r>
            <a:r>
              <a:rPr lang="en-US" b="1" dirty="0">
                <a:solidFill>
                  <a:srgbClr val="FF3300"/>
                </a:solidFill>
              </a:rPr>
              <a:t>-</a:t>
            </a:r>
            <a:r>
              <a:rPr lang="en-US" sz="2200" b="1" dirty="0">
                <a:solidFill>
                  <a:srgbClr val="FF3300"/>
                </a:solidFill>
                <a:latin typeface="Segoe Print" pitchFamily="2" charset="0"/>
              </a:rPr>
              <a:t>consistency</a:t>
            </a:r>
            <a:r>
              <a:rPr lang="en-US" b="1" dirty="0">
                <a:solidFill>
                  <a:srgbClr val="FF33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956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1981200"/>
            <a:ext cx="11588604" cy="3498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(General) Asynchronous VI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7600" y="6492876"/>
            <a:ext cx="2844800" cy="365125"/>
          </a:xfrm>
          <a:prstGeom prst="rect">
            <a:avLst/>
          </a:prstGeom>
        </p:spPr>
        <p:txBody>
          <a:bodyPr/>
          <a:lstStyle/>
          <a:p>
            <a:fld id="{617A2FAC-7931-4A31-9928-DC025DC130F4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24001" y="3048000"/>
            <a:ext cx="1735873" cy="3376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9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Prioritized Sweeping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Pros?</a:t>
            </a:r>
          </a:p>
          <a:p>
            <a:endParaRPr lang="en-US" dirty="0"/>
          </a:p>
          <a:p>
            <a:r>
              <a:rPr lang="en-US" dirty="0"/>
              <a:t>Cons?</a:t>
            </a:r>
          </a:p>
        </p:txBody>
      </p:sp>
    </p:spTree>
    <p:extLst>
      <p:ext uri="{BB962C8B-B14F-4D97-AF65-F5344CB8AC3E}">
        <p14:creationId xmlns:p14="http://schemas.microsoft.com/office/powerpoint/2010/main" val="42327033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Planning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2057400"/>
            <a:ext cx="5334000" cy="3495687"/>
          </a:xfrm>
          <a:prstGeom prst="rect">
            <a:avLst/>
          </a:prstGeom>
          <a:noFill/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0" y="1600200"/>
            <a:ext cx="6451600" cy="48006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Value Iteration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Prioritized Sweeping</a:t>
            </a:r>
          </a:p>
          <a:p>
            <a:endParaRPr lang="en-US" dirty="0">
              <a:solidFill>
                <a:srgbClr val="000090"/>
              </a:solidFill>
            </a:endParaRPr>
          </a:p>
          <a:p>
            <a:r>
              <a:rPr lang="en-US" dirty="0">
                <a:solidFill>
                  <a:srgbClr val="000090"/>
                </a:solidFill>
              </a:rPr>
              <a:t>Policy Iteration</a:t>
            </a:r>
          </a:p>
          <a:p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7816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Methods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600200"/>
            <a:ext cx="5867400" cy="41123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039054" y="2895600"/>
            <a:ext cx="4737194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/>
                <a:cs typeface="Calibri"/>
              </a:rPr>
              <a:t>Policy Iteration = </a:t>
            </a:r>
          </a:p>
          <a:p>
            <a:pPr marL="342900" indent="58738">
              <a:buAutoNum type="arabicPeriod"/>
            </a:pPr>
            <a:r>
              <a:rPr lang="en-US" sz="3600" dirty="0">
                <a:solidFill>
                  <a:srgbClr val="FF0000"/>
                </a:solidFill>
                <a:latin typeface="Calibri"/>
                <a:cs typeface="Calibri"/>
              </a:rPr>
              <a:t> Policy Evaluation</a:t>
            </a:r>
          </a:p>
          <a:p>
            <a:pPr marL="342900" indent="58738">
              <a:buAutoNum type="arabicPeriod"/>
            </a:pPr>
            <a:r>
              <a:rPr lang="en-US" sz="3600" dirty="0">
                <a:solidFill>
                  <a:srgbClr val="FF0000"/>
                </a:solidFill>
                <a:latin typeface="Calibri"/>
                <a:cs typeface="Calibri"/>
              </a:rPr>
              <a:t> Policy Improvement</a:t>
            </a:r>
          </a:p>
        </p:txBody>
      </p:sp>
    </p:spTree>
    <p:extLst>
      <p:ext uri="{BB962C8B-B14F-4D97-AF65-F5344CB8AC3E}">
        <p14:creationId xmlns:p14="http://schemas.microsoft.com/office/powerpoint/2010/main" val="13727903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1 - Policy Evaluation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3588" y="1476848"/>
            <a:ext cx="5764212" cy="48519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64474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Fixed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5075235"/>
            <a:ext cx="11379200" cy="1782765"/>
          </a:xfrm>
        </p:spPr>
        <p:txBody>
          <a:bodyPr/>
          <a:lstStyle/>
          <a:p>
            <a:r>
              <a:rPr lang="en-US" sz="2400" dirty="0" err="1">
                <a:latin typeface="Calibri"/>
                <a:cs typeface="Calibri"/>
              </a:rPr>
              <a:t>Expectimax</a:t>
            </a:r>
            <a:r>
              <a:rPr lang="en-US" sz="2400" dirty="0">
                <a:latin typeface="Calibri"/>
                <a:cs typeface="Calibri"/>
              </a:rPr>
              <a:t> trees max over all actions to compute the optimal values</a:t>
            </a:r>
          </a:p>
          <a:p>
            <a:pPr lvl="5"/>
            <a:endParaRPr lang="en-US" sz="8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If we fixed some policy 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(s</a:t>
            </a:r>
            <a:r>
              <a:rPr lang="en-US" sz="2400" dirty="0">
                <a:latin typeface="Calibri"/>
                <a:cs typeface="Calibri"/>
              </a:rPr>
              <a:t>), then the tree would be simpler – only one action per state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… though the tree’s value would depend on which policy we fixed</a:t>
            </a:r>
          </a:p>
          <a:p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057400" y="1893614"/>
            <a:ext cx="3048000" cy="2754586"/>
            <a:chOff x="2400" y="1401"/>
            <a:chExt cx="1392" cy="1258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1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2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3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306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4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7239438" y="1893614"/>
            <a:ext cx="2590362" cy="2754586"/>
            <a:chOff x="2400" y="1401"/>
            <a:chExt cx="1183" cy="1258"/>
          </a:xfrm>
        </p:grpSpPr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1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7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28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5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6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7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8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29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30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32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s,</a:t>
              </a:r>
              <a:r>
                <a:rPr lang="en-US" sz="2400" dirty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400" dirty="0">
                  <a:latin typeface="Calibri"/>
                  <a:cs typeface="Calibri"/>
                </a:rPr>
                <a:t>),s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33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34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7526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Do the optimal action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294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Do what 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400" dirty="0">
                <a:latin typeface="Calibri"/>
                <a:cs typeface="Calibri"/>
              </a:rPr>
              <a:t> says to do</a:t>
            </a:r>
          </a:p>
        </p:txBody>
      </p:sp>
    </p:spTree>
    <p:extLst>
      <p:ext uri="{BB962C8B-B14F-4D97-AF65-F5344CB8AC3E}">
        <p14:creationId xmlns:p14="http://schemas.microsoft.com/office/powerpoint/2010/main" val="55013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Computing Utilities for a Fixed Policy</a:t>
            </a:r>
          </a:p>
        </p:txBody>
      </p:sp>
      <p:sp>
        <p:nvSpPr>
          <p:cNvPr id="17274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A new basic operation: </a:t>
            </a:r>
            <a:r>
              <a:rPr lang="en-US" sz="2400" dirty="0">
                <a:latin typeface="Calibri"/>
                <a:cs typeface="Calibri"/>
              </a:rPr>
              <a:t>compute the utility of a state s under a fixed (generally non-optimal) policy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Define the utility of a state s, under a fixed policy 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400" dirty="0">
                <a:latin typeface="Calibri"/>
                <a:cs typeface="Calibri"/>
              </a:rPr>
              <a:t>: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>
                <a:latin typeface="Calibri"/>
                <a:cs typeface="Calibri"/>
              </a:rPr>
              <a:t>V</a:t>
            </a:r>
            <a:r>
              <a:rPr lang="en-US" sz="2000" baseline="30000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000" dirty="0">
                <a:latin typeface="Calibri"/>
                <a:cs typeface="Calibri"/>
              </a:rPr>
              <a:t>(s) = expected total discounted rewards starting in s and following </a:t>
            </a:r>
            <a:r>
              <a:rPr lang="en-US" sz="2000" dirty="0">
                <a:latin typeface="Calibri"/>
                <a:cs typeface="Calibri"/>
                <a:sym typeface="Symbol" pitchFamily="18" charset="2"/>
              </a:rPr>
              <a:t></a:t>
            </a:r>
            <a:endParaRPr lang="en-US" sz="20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Recursive relation (variation of Bellman equation):</a:t>
            </a:r>
          </a:p>
        </p:txBody>
      </p:sp>
      <p:pic>
        <p:nvPicPr>
          <p:cNvPr id="61" name="Picture 6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58868" y="4800600"/>
            <a:ext cx="7070738" cy="645824"/>
          </a:xfrm>
          <a:prstGeom prst="rect">
            <a:avLst/>
          </a:prstGeom>
          <a:noFill/>
          <a:ln/>
          <a:effectLst/>
        </p:spPr>
      </p:pic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9068238" y="1600200"/>
            <a:ext cx="2590362" cy="2754586"/>
            <a:chOff x="2400" y="1401"/>
            <a:chExt cx="1183" cy="1258"/>
          </a:xfrm>
        </p:grpSpPr>
        <p:sp>
          <p:nvSpPr>
            <p:cNvPr id="47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9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50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57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58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59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60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51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52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53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54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s,</a:t>
              </a:r>
              <a:r>
                <a:rPr lang="en-US" sz="2400" dirty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400" dirty="0">
                  <a:latin typeface="Calibri"/>
                  <a:cs typeface="Calibri"/>
                </a:rPr>
                <a:t>),s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55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56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632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Policy 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Always Go Right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0387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Always Go Forward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8427" y="1219200"/>
            <a:ext cx="4592932" cy="4562475"/>
          </a:xfrm>
          <a:prstGeom prst="rect">
            <a:avLst/>
          </a:prstGeom>
          <a:noFill/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023" y="1219200"/>
            <a:ext cx="4647754" cy="456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675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Iteration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1600200"/>
            <a:ext cx="6067425" cy="4200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6504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2880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6275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Policy 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Always Go Right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0387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Always Go Forward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8813" r="71526" b="32430"/>
          <a:stretch/>
        </p:blipFill>
        <p:spPr bwMode="auto">
          <a:xfrm>
            <a:off x="7262750" y="1828800"/>
            <a:ext cx="3068664" cy="402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6271" r="67839" b="25876"/>
          <a:stretch/>
        </p:blipFill>
        <p:spPr bwMode="auto">
          <a:xfrm>
            <a:off x="1858254" y="1852550"/>
            <a:ext cx="3006671" cy="396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7410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Iterative Policy Evaluation Algorithm</a:t>
            </a:r>
          </a:p>
        </p:txBody>
      </p:sp>
      <p:sp>
        <p:nvSpPr>
          <p:cNvPr id="1728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How do we calculate the V’s for a fixed policy 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400" dirty="0">
                <a:latin typeface="Calibri"/>
                <a:cs typeface="Calibri"/>
              </a:rPr>
              <a:t>?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Idea 1: Turn recursive Bellman equations into updates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	(like value iteration)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36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36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Efficiency: O(S</a:t>
            </a:r>
            <a:r>
              <a:rPr lang="en-US" sz="2400" baseline="30000" dirty="0">
                <a:latin typeface="Calibri"/>
                <a:cs typeface="Calibri"/>
              </a:rPr>
              <a:t>2</a:t>
            </a:r>
            <a:r>
              <a:rPr lang="en-US" sz="2400" dirty="0">
                <a:latin typeface="Calibri"/>
                <a:cs typeface="Calibri"/>
              </a:rPr>
              <a:t>) per iteration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Often converges in much smaller number of iterations compared to VI</a:t>
            </a:r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300125" y="3926130"/>
            <a:ext cx="7416560" cy="645897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30016" y="3316530"/>
            <a:ext cx="1502078" cy="330692"/>
          </a:xfrm>
          <a:prstGeom prst="rect">
            <a:avLst/>
          </a:prstGeom>
          <a:noFill/>
          <a:ln/>
          <a:effectLst/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9144438" y="1371600"/>
            <a:ext cx="2590362" cy="2754586"/>
            <a:chOff x="2400" y="1401"/>
            <a:chExt cx="1183" cy="1258"/>
          </a:xfrm>
        </p:grpSpPr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20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1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2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3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s,</a:t>
              </a:r>
              <a:r>
                <a:rPr lang="en-US" sz="2400" dirty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400" dirty="0">
                  <a:latin typeface="Calibri"/>
                  <a:cs typeface="Calibri"/>
                </a:rPr>
                <a:t>),s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8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919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Linear Policy Evaluation Algorithm</a:t>
            </a:r>
          </a:p>
        </p:txBody>
      </p:sp>
      <p:sp>
        <p:nvSpPr>
          <p:cNvPr id="172851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8670159" cy="472916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How do we calculate the V’s for a fixed policy 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400" dirty="0">
                <a:latin typeface="Calibri"/>
                <a:cs typeface="Calibri"/>
              </a:rPr>
              <a:t>?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Idea 2: Without the maxes, the Bellman equations are just a linear system of equations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36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36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Solve with </a:t>
            </a:r>
            <a:r>
              <a:rPr lang="en-US" sz="2400" dirty="0" err="1">
                <a:latin typeface="Calibri"/>
                <a:cs typeface="Calibri"/>
              </a:rPr>
              <a:t>Matlab</a:t>
            </a:r>
            <a:r>
              <a:rPr lang="en-US" sz="2400" dirty="0">
                <a:latin typeface="Calibri"/>
                <a:cs typeface="Calibri"/>
              </a:rPr>
              <a:t> (or your favorite linear system solver) 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S equations, S unknowns = O(S</a:t>
            </a:r>
            <a:r>
              <a:rPr lang="en-US" sz="2400" baseline="30000" dirty="0">
                <a:latin typeface="Calibri"/>
                <a:cs typeface="Calibri"/>
              </a:rPr>
              <a:t>3</a:t>
            </a:r>
            <a:r>
              <a:rPr lang="en-US" sz="2400" dirty="0">
                <a:latin typeface="Calibri"/>
                <a:cs typeface="Calibri"/>
              </a:rPr>
              <a:t>) and EXACT</a:t>
            </a:r>
            <a:r>
              <a:rPr lang="en-US" sz="2000" dirty="0">
                <a:latin typeface="Calibri"/>
                <a:cs typeface="Calibri"/>
              </a:rPr>
              <a:t>!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In large spaces, still too expensive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9144438" y="1371600"/>
            <a:ext cx="2590362" cy="2754586"/>
            <a:chOff x="2400" y="1401"/>
            <a:chExt cx="1183" cy="1258"/>
          </a:xfrm>
        </p:grpSpPr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20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1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2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3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s,</a:t>
              </a:r>
              <a:r>
                <a:rPr lang="en-US" sz="2400" dirty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400" dirty="0">
                  <a:latin typeface="Calibri"/>
                  <a:cs typeface="Calibri"/>
                </a:rPr>
                <a:t>),s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8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890460" y="3059681"/>
                <a:ext cx="7534883" cy="1357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libri Math"/>
                              <a:cs typeface="Calibri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libri Math"/>
                              <a:cs typeface="Calibri"/>
                            </a:rPr>
                            <m:t>𝑉</m:t>
                          </m:r>
                        </m:e>
                        <m:sup>
                          <m:r>
                            <a:rPr lang="en-US" sz="2400" i="1">
                              <a:latin typeface="Calibri Math"/>
                              <a:ea typeface="Cambria Math" panose="02040503050406030204" pitchFamily="18" charset="0"/>
                              <a:cs typeface="Calibri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libri Math"/>
                              <a:cs typeface="Calibri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libri Math"/>
                              <a:cs typeface="Calibri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libri Math"/>
                          <a:cs typeface="Calibri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libri Math"/>
                              <a:cs typeface="Calibri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libri Math"/>
                              <a:cs typeface="Calibri"/>
                            </a:rPr>
                            <m:t>𝑠</m:t>
                          </m:r>
                          <m:r>
                            <a:rPr lang="en-US" sz="2400" i="1">
                              <a:latin typeface="Calibri Math"/>
                              <a:cs typeface="Calibri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libri Math"/>
                              <a:cs typeface="Calibri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2400" i="1">
                                  <a:latin typeface="Calibri Math"/>
                                  <a:cs typeface="Calibri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libri Math"/>
                                  <a:cs typeface="Calibri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libri Math"/>
                                  <a:cs typeface="Calibri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libri Math"/>
                                  <a:ea typeface="Cambria Math" panose="02040503050406030204" pitchFamily="18" charset="0"/>
                                  <a:cs typeface="Calibri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libri Math"/>
                                      <a:ea typeface="Cambria Math" panose="02040503050406030204" pitchFamily="18" charset="0"/>
                                      <a:cs typeface="Calibri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libri Math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libri Math"/>
                                  <a:ea typeface="Cambria Math" panose="02040503050406030204" pitchFamily="18" charset="0"/>
                                  <a:cs typeface="Calibri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libri Math"/>
                                      <a:ea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libri Math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libri Math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i="1">
                              <a:latin typeface="Calibri Math"/>
                              <a:ea typeface="Cambria Math" panose="02040503050406030204" pitchFamily="18" charset="0"/>
                              <a:cs typeface="Calibri"/>
                            </a:rPr>
                            <m:t>[</m:t>
                          </m:r>
                          <m:r>
                            <a:rPr lang="en-US" sz="2400" i="1">
                              <a:latin typeface="Calibri Math"/>
                              <a:ea typeface="Cambria Math" panose="02040503050406030204" pitchFamily="18" charset="0"/>
                              <a:cs typeface="Calibri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400" i="1">
                                  <a:latin typeface="Calibri Math"/>
                                  <a:ea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libri Math"/>
                                  <a:ea typeface="Cambria Math" panose="02040503050406030204" pitchFamily="18" charset="0"/>
                                  <a:cs typeface="Calibri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libri Math"/>
                                  <a:ea typeface="Cambria Math" panose="02040503050406030204" pitchFamily="18" charset="0"/>
                                  <a:cs typeface="Calibri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libri Math"/>
                                  <a:ea typeface="Cambria Math" panose="02040503050406030204" pitchFamily="18" charset="0"/>
                                  <a:cs typeface="Calibri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libri Math"/>
                                      <a:ea typeface="Cambria Math" panose="02040503050406030204" pitchFamily="18" charset="0"/>
                                      <a:cs typeface="Calibri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libri Math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libri Math"/>
                                  <a:ea typeface="Cambria Math" panose="02040503050406030204" pitchFamily="18" charset="0"/>
                                  <a:cs typeface="Calibri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libri Math"/>
                                      <a:ea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libri Math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libri Math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i="1">
                              <a:latin typeface="Calibri Math"/>
                              <a:ea typeface="Cambria Math" panose="02040503050406030204" pitchFamily="18" charset="0"/>
                              <a:cs typeface="Calibri"/>
                            </a:rPr>
                            <m:t> + </m:t>
                          </m:r>
                          <m:r>
                            <a:rPr lang="en-US" sz="2400" i="1">
                              <a:latin typeface="Calibri Math"/>
                              <a:ea typeface="Cambria Math" panose="02040503050406030204" pitchFamily="18" charset="0"/>
                              <a:cs typeface="Calibri"/>
                            </a:rPr>
                            <m:t>𝛾</m:t>
                          </m:r>
                          <m:sSup>
                            <m:sSupPr>
                              <m:ctrlPr>
                                <a:rPr lang="en-US" sz="2400" i="1">
                                  <a:latin typeface="Calibri Math"/>
                                  <a:ea typeface="Cambria Math" panose="02040503050406030204" pitchFamily="18" charset="0"/>
                                  <a:cs typeface="Calibri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libri Math"/>
                                  <a:ea typeface="Cambria Math" panose="02040503050406030204" pitchFamily="18" charset="0"/>
                                  <a:cs typeface="Calibri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1">
                                  <a:latin typeface="Calibri Math"/>
                                  <a:ea typeface="Cambria Math" panose="02040503050406030204" pitchFamily="18" charset="0"/>
                                  <a:cs typeface="Calibri"/>
                                </a:rPr>
                                <m:t>𝜋</m:t>
                              </m:r>
                            </m:sup>
                          </m:sSup>
                          <m:r>
                            <a:rPr lang="en-US" sz="2400" i="1">
                              <a:latin typeface="Calibri Math"/>
                              <a:ea typeface="Cambria Math" panose="02040503050406030204" pitchFamily="18" charset="0"/>
                              <a:cs typeface="Calibri"/>
                            </a:rPr>
                            <m:t>(</m:t>
                          </m:r>
                          <m:r>
                            <a:rPr lang="en-US" sz="2400" i="1">
                              <a:latin typeface="Calibri Math"/>
                              <a:ea typeface="Cambria Math" panose="02040503050406030204" pitchFamily="18" charset="0"/>
                              <a:cs typeface="Calibri"/>
                            </a:rPr>
                            <m:t>𝑠</m:t>
                          </m:r>
                          <m:r>
                            <a:rPr lang="en-US" sz="2400" i="1">
                              <a:latin typeface="Calibri Math"/>
                              <a:ea typeface="Cambria Math" panose="02040503050406030204" pitchFamily="18" charset="0"/>
                              <a:cs typeface="Calibri"/>
                            </a:rPr>
                            <m:t>′</m:t>
                          </m:r>
                          <m:r>
                            <a:rPr lang="en-US" sz="2400" i="1">
                              <a:latin typeface="Calibri Math"/>
                              <a:ea typeface="Cambria Math" panose="02040503050406030204" pitchFamily="18" charset="0"/>
                              <a:cs typeface="Calibri"/>
                            </a:rPr>
                            <m:t>)]</m:t>
                          </m:r>
                        </m:e>
                      </m:nary>
                    </m:oMath>
                  </m:oMathPara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460" y="3059681"/>
                <a:ext cx="7534883" cy="13578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0153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2 - Policy Iteration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2862" y="1448320"/>
            <a:ext cx="7018338" cy="4599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14316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Iteration</a:t>
            </a:r>
          </a:p>
        </p:txBody>
      </p:sp>
      <p:sp>
        <p:nvSpPr>
          <p:cNvPr id="1761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Initialize π(s) to random actions</a:t>
            </a:r>
          </a:p>
          <a:p>
            <a:r>
              <a:rPr lang="en-US" sz="2800" dirty="0"/>
              <a:t>Repeat</a:t>
            </a:r>
          </a:p>
          <a:p>
            <a:pPr lvl="1"/>
            <a:r>
              <a:rPr lang="en-US" sz="2400" dirty="0">
                <a:solidFill>
                  <a:srgbClr val="CC0000"/>
                </a:solidFill>
              </a:rPr>
              <a:t>Step 1: Policy evaluation: </a:t>
            </a:r>
            <a:r>
              <a:rPr lang="en-US" sz="2400" dirty="0"/>
              <a:t>calculate utilities of π at each s using a nested loop </a:t>
            </a:r>
          </a:p>
          <a:p>
            <a:pPr lvl="1"/>
            <a:r>
              <a:rPr lang="en-US" sz="2400" dirty="0">
                <a:solidFill>
                  <a:srgbClr val="CC0000"/>
                </a:solidFill>
              </a:rPr>
              <a:t>Step 2: Policy improvement: </a:t>
            </a:r>
            <a:r>
              <a:rPr lang="en-US" sz="2400" dirty="0"/>
              <a:t>update policy using one-step look-ahead</a:t>
            </a:r>
          </a:p>
          <a:p>
            <a:pPr marL="457176" lvl="1" indent="0">
              <a:buNone/>
            </a:pPr>
            <a:r>
              <a:rPr lang="en-US" sz="2400" dirty="0"/>
              <a:t>    “For each s,  what’s the best action I could execute, assuming I then follow π?  </a:t>
            </a:r>
          </a:p>
          <a:p>
            <a:pPr marL="457176" lvl="1" indent="0">
              <a:buNone/>
            </a:pPr>
            <a:r>
              <a:rPr lang="en-US" sz="2400" dirty="0"/>
              <a:t>	Let π’(s) = this best action.</a:t>
            </a:r>
          </a:p>
          <a:p>
            <a:pPr marL="457176" lvl="1" indent="0">
              <a:buNone/>
            </a:pPr>
            <a:r>
              <a:rPr lang="en-US" sz="2400" dirty="0"/>
              <a:t>     π = π’</a:t>
            </a:r>
          </a:p>
          <a:p>
            <a:r>
              <a:rPr lang="en-US" sz="2800" dirty="0"/>
              <a:t>Until policy doesn’t change</a:t>
            </a:r>
          </a:p>
        </p:txBody>
      </p:sp>
    </p:spTree>
    <p:extLst>
      <p:ext uri="{BB962C8B-B14F-4D97-AF65-F5344CB8AC3E}">
        <p14:creationId xmlns:p14="http://schemas.microsoft.com/office/powerpoint/2010/main" val="102030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Iteration Details</a:t>
            </a:r>
          </a:p>
        </p:txBody>
      </p:sp>
      <p:sp>
        <p:nvSpPr>
          <p:cNvPr id="17612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11379200" cy="5486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/>
              <a:t>Let </a:t>
            </a:r>
            <a:r>
              <a:rPr lang="en-US" sz="2800" dirty="0" err="1"/>
              <a:t>i</a:t>
            </a:r>
            <a:r>
              <a:rPr lang="en-US" sz="2800" dirty="0"/>
              <a:t> =0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Initialize π</a:t>
            </a:r>
            <a:r>
              <a:rPr lang="en-US" sz="2800" baseline="-25000" dirty="0" err="1"/>
              <a:t>i</a:t>
            </a:r>
            <a:r>
              <a:rPr lang="en-US" sz="2800" dirty="0"/>
              <a:t>(s) to random actions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Repeat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solidFill>
                  <a:srgbClr val="CC0000"/>
                </a:solidFill>
              </a:rPr>
              <a:t>Step 1: Policy evaluation:</a:t>
            </a:r>
          </a:p>
          <a:p>
            <a:pPr lvl="2">
              <a:spcBef>
                <a:spcPts val="0"/>
              </a:spcBef>
            </a:pPr>
            <a:r>
              <a:rPr lang="en-US" dirty="0"/>
              <a:t>Initialize k=0;    </a:t>
            </a:r>
            <a:r>
              <a:rPr lang="en-US" dirty="0" err="1"/>
              <a:t>Forall</a:t>
            </a:r>
            <a:r>
              <a:rPr lang="en-US" dirty="0"/>
              <a:t> s, V</a:t>
            </a:r>
            <a:r>
              <a:rPr lang="en-US" baseline="-25000" dirty="0"/>
              <a:t>0</a:t>
            </a:r>
            <a:r>
              <a:rPr lang="en-US" baseline="30000" dirty="0"/>
              <a:t>π</a:t>
            </a:r>
            <a:r>
              <a:rPr lang="en-US" baseline="-25000" dirty="0"/>
              <a:t> </a:t>
            </a:r>
            <a:r>
              <a:rPr lang="en-US" dirty="0"/>
              <a:t>(s) = 0</a:t>
            </a:r>
          </a:p>
          <a:p>
            <a:pPr lvl="2">
              <a:spcBef>
                <a:spcPts val="0"/>
              </a:spcBef>
            </a:pPr>
            <a:r>
              <a:rPr lang="en-US" dirty="0"/>
              <a:t>Repeat until V</a:t>
            </a:r>
            <a:r>
              <a:rPr lang="en-US" baseline="30000" dirty="0"/>
              <a:t>π</a:t>
            </a:r>
            <a:r>
              <a:rPr lang="en-US" dirty="0"/>
              <a:t> converges</a:t>
            </a:r>
          </a:p>
          <a:p>
            <a:pPr lvl="3">
              <a:spcBef>
                <a:spcPts val="0"/>
              </a:spcBef>
            </a:pPr>
            <a:endParaRPr lang="en-US" sz="1000" dirty="0"/>
          </a:p>
          <a:p>
            <a:pPr lvl="3">
              <a:spcBef>
                <a:spcPts val="0"/>
              </a:spcBef>
            </a:pPr>
            <a:r>
              <a:rPr lang="en-US" sz="2400" dirty="0"/>
              <a:t>For each state s, </a:t>
            </a:r>
          </a:p>
          <a:p>
            <a:pPr lvl="3">
              <a:spcBef>
                <a:spcPts val="0"/>
              </a:spcBef>
            </a:pPr>
            <a:endParaRPr lang="en-US" sz="1000" dirty="0"/>
          </a:p>
          <a:p>
            <a:pPr lvl="3">
              <a:spcBef>
                <a:spcPts val="0"/>
              </a:spcBef>
            </a:pPr>
            <a:r>
              <a:rPr lang="en-US" sz="2400" dirty="0"/>
              <a:t>Let k += 1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sz="2400" dirty="0">
                <a:solidFill>
                  <a:srgbClr val="CC0000"/>
                </a:solidFill>
              </a:rPr>
              <a:t>Step 2: Policy improvement: </a:t>
            </a:r>
          </a:p>
          <a:p>
            <a:pPr lvl="2">
              <a:spcBef>
                <a:spcPts val="0"/>
              </a:spcBef>
            </a:pPr>
            <a:r>
              <a:rPr lang="en-US" dirty="0"/>
              <a:t>For each state, s, </a:t>
            </a:r>
          </a:p>
          <a:p>
            <a:pPr lvl="2">
              <a:spcBef>
                <a:spcPts val="0"/>
              </a:spcBef>
            </a:pPr>
            <a:endParaRPr lang="en-US" dirty="0">
              <a:solidFill>
                <a:srgbClr val="000000"/>
              </a:solidFill>
            </a:endParaRP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If </a:t>
            </a:r>
            <a:r>
              <a:rPr lang="en-US" dirty="0"/>
              <a:t>π</a:t>
            </a:r>
            <a:r>
              <a:rPr lang="en-US" baseline="-25000" dirty="0" err="1"/>
              <a:t>i</a:t>
            </a:r>
            <a:r>
              <a:rPr lang="en-US" dirty="0"/>
              <a:t> == π</a:t>
            </a:r>
            <a:r>
              <a:rPr lang="en-US" baseline="-25000" dirty="0"/>
              <a:t>i+1</a:t>
            </a:r>
            <a:r>
              <a:rPr lang="en-US" dirty="0"/>
              <a:t> then it’s optimal; return it. </a:t>
            </a:r>
          </a:p>
          <a:p>
            <a:pPr lvl="2">
              <a:spcBef>
                <a:spcPts val="0"/>
              </a:spcBef>
            </a:pPr>
            <a:r>
              <a:rPr lang="en-US" dirty="0"/>
              <a:t>Else let </a:t>
            </a:r>
            <a:r>
              <a:rPr lang="en-US" dirty="0" err="1"/>
              <a:t>i</a:t>
            </a:r>
            <a:r>
              <a:rPr lang="en-US" dirty="0"/>
              <a:t> += 1</a:t>
            </a:r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343400" y="3733800"/>
            <a:ext cx="6996576" cy="616825"/>
          </a:xfrm>
          <a:prstGeom prst="rect">
            <a:avLst/>
          </a:prstGeom>
          <a:noFill/>
          <a:ln/>
          <a:effectLst/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343400" y="4876800"/>
            <a:ext cx="7215495" cy="641061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220730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16764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Initialize π</a:t>
            </a:r>
            <a:r>
              <a:rPr lang="en-US" sz="2400" baseline="-25000" dirty="0">
                <a:latin typeface="Calibri"/>
                <a:cs typeface="Calibri"/>
              </a:rPr>
              <a:t>0 </a:t>
            </a:r>
            <a:r>
              <a:rPr lang="en-US" sz="2400" dirty="0">
                <a:latin typeface="Calibri"/>
                <a:cs typeface="Calibri"/>
              </a:rPr>
              <a:t>to</a:t>
            </a:r>
            <a:r>
              <a:rPr lang="en-US" sz="2400" baseline="-25000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“always go right”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6271" r="67839" b="25876"/>
          <a:stretch/>
        </p:blipFill>
        <p:spPr bwMode="auto">
          <a:xfrm>
            <a:off x="5715000" y="2286000"/>
            <a:ext cx="3006671" cy="396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43000" y="25146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Perform policy evaluation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3000" y="3272135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Perform policy improvement</a:t>
            </a:r>
          </a:p>
          <a:p>
            <a:r>
              <a:rPr lang="en-US" sz="2400" dirty="0">
                <a:latin typeface="Calibri"/>
                <a:cs typeface="Calibri"/>
              </a:rPr>
              <a:t>       Iterate through states</a:t>
            </a:r>
          </a:p>
        </p:txBody>
      </p:sp>
      <p:sp>
        <p:nvSpPr>
          <p:cNvPr id="3" name="Right Arrow 2"/>
          <p:cNvSpPr/>
          <p:nvPr/>
        </p:nvSpPr>
        <p:spPr>
          <a:xfrm>
            <a:off x="7467600" y="36576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flipH="1">
            <a:off x="6553200" y="36576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6200000">
            <a:off x="7010400" y="31242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6200000" flipH="1">
            <a:off x="7010400" y="40386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10400" y="3468469"/>
            <a:ext cx="441422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7467600" y="47244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flipH="1">
            <a:off x="6553200" y="47244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6200000">
            <a:off x="7010400" y="41910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6200000" flipH="1">
            <a:off x="7010400" y="51054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010400" y="4535269"/>
            <a:ext cx="441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7467600" y="56388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flipH="1">
            <a:off x="6553200" y="56388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6200000">
            <a:off x="7010400" y="51054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6200000" flipH="1">
            <a:off x="7010400" y="60198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010400" y="5449669"/>
            <a:ext cx="441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43000" y="4274403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Has policy changed?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43000" y="4872335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Yes!  </a:t>
            </a:r>
            <a:r>
              <a:rPr lang="en-US" sz="2400" dirty="0" err="1">
                <a:latin typeface="Calibri"/>
                <a:cs typeface="Calibri"/>
              </a:rPr>
              <a:t>i</a:t>
            </a:r>
            <a:r>
              <a:rPr lang="en-US" sz="2400" dirty="0">
                <a:latin typeface="Calibri"/>
                <a:cs typeface="Calibri"/>
              </a:rPr>
              <a:t> += 1</a:t>
            </a:r>
          </a:p>
        </p:txBody>
      </p:sp>
      <p:sp>
        <p:nvSpPr>
          <p:cNvPr id="7" name="Curved Left Arrow 6"/>
          <p:cNvSpPr/>
          <p:nvPr/>
        </p:nvSpPr>
        <p:spPr>
          <a:xfrm rot="10800000">
            <a:off x="152398" y="2438400"/>
            <a:ext cx="1066801" cy="2819400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19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3" grpId="0" animBg="1"/>
      <p:bldP spid="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4" grpId="0" animBg="1"/>
      <p:bldP spid="4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/>
      <p:bldP spid="21" grpId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5" grpId="1" animBg="1"/>
      <p:bldP spid="26" grpId="0"/>
      <p:bldP spid="26" grpId="1"/>
      <p:bldP spid="27" grpId="0"/>
      <p:bldP spid="28" grpId="0"/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8813" r="71526" b="32430"/>
          <a:stretch/>
        </p:blipFill>
        <p:spPr bwMode="auto">
          <a:xfrm>
            <a:off x="5694336" y="2218841"/>
            <a:ext cx="3068664" cy="402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16764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π</a:t>
            </a:r>
            <a:r>
              <a:rPr lang="en-US" sz="2400" baseline="-25000" dirty="0">
                <a:latin typeface="Calibri"/>
                <a:cs typeface="Calibri"/>
              </a:rPr>
              <a:t>1 </a:t>
            </a:r>
            <a:r>
              <a:rPr lang="en-US" sz="2400" dirty="0">
                <a:latin typeface="Calibri"/>
                <a:cs typeface="Calibri"/>
              </a:rPr>
              <a:t>says “always go up”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000" y="25146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Perform policy evaluation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3000" y="3272135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Perform policy improvement</a:t>
            </a:r>
          </a:p>
          <a:p>
            <a:r>
              <a:rPr lang="en-US" sz="2400" dirty="0">
                <a:latin typeface="Calibri"/>
                <a:cs typeface="Calibri"/>
              </a:rPr>
              <a:t>       Iterate through states</a:t>
            </a:r>
          </a:p>
        </p:txBody>
      </p:sp>
      <p:sp>
        <p:nvSpPr>
          <p:cNvPr id="3" name="Right Arrow 2"/>
          <p:cNvSpPr/>
          <p:nvPr/>
        </p:nvSpPr>
        <p:spPr>
          <a:xfrm>
            <a:off x="7467600" y="36576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flipH="1">
            <a:off x="6553200" y="36576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6200000">
            <a:off x="7010400" y="31242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6200000" flipH="1">
            <a:off x="7010400" y="40386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10400" y="3468469"/>
            <a:ext cx="441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7467600" y="47244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flipH="1">
            <a:off x="6553200" y="47244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6200000">
            <a:off x="7010400" y="41910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6200000" flipH="1">
            <a:off x="7010400" y="51054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010400" y="4535269"/>
            <a:ext cx="441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7467600" y="56388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flipH="1">
            <a:off x="6553200" y="56388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6200000">
            <a:off x="7010400" y="51054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6200000" flipH="1">
            <a:off x="7010400" y="6019800"/>
            <a:ext cx="381000" cy="381000"/>
          </a:xfrm>
          <a:prstGeom prst="rightArrow">
            <a:avLst>
              <a:gd name="adj1" fmla="val 26609"/>
              <a:gd name="adj2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010400" y="5449669"/>
            <a:ext cx="441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43000" y="4274403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Has policy changed?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43000" y="4872335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No!  We have the optimal policy</a:t>
            </a:r>
          </a:p>
        </p:txBody>
      </p:sp>
    </p:spTree>
    <p:extLst>
      <p:ext uri="{BB962C8B-B14F-4D97-AF65-F5344CB8AC3E}">
        <p14:creationId xmlns:p14="http://schemas.microsoft.com/office/powerpoint/2010/main" val="85967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3" grpId="0" animBg="1"/>
      <p:bldP spid="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4" grpId="0"/>
      <p:bldP spid="4" grpId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/>
      <p:bldP spid="21" grpId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2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2880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6275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Policy 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Always Go Right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0387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Always Go Forward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8813" r="71526" b="32430"/>
          <a:stretch/>
        </p:blipFill>
        <p:spPr bwMode="auto">
          <a:xfrm>
            <a:off x="7262750" y="1828800"/>
            <a:ext cx="3068664" cy="402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6271" r="67839" b="25876"/>
          <a:stretch/>
        </p:blipFill>
        <p:spPr bwMode="auto">
          <a:xfrm>
            <a:off x="1858254" y="1852550"/>
            <a:ext cx="3006671" cy="396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4915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Iteration Properties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01400" cy="5257800"/>
          </a:xfrm>
        </p:spPr>
        <p:txBody>
          <a:bodyPr/>
          <a:lstStyle/>
          <a:p>
            <a:r>
              <a:rPr lang="en-US" dirty="0"/>
              <a:t>Policy iteration finds the optimal policy, guaranteed (assuming exact evaluation)!</a:t>
            </a:r>
          </a:p>
          <a:p>
            <a:r>
              <a:rPr lang="en-US" dirty="0"/>
              <a:t>Often converges (much) faster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7838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sym typeface="Symbol" pitchFamily="18" charset="2"/>
              </a:rPr>
              <a:t>Value Iteration</a:t>
            </a:r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9372600" y="2667000"/>
            <a:ext cx="2286000" cy="2122488"/>
            <a:chOff x="2400" y="1401"/>
            <a:chExt cx="1440" cy="1337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3216" y="1401"/>
              <a:ext cx="6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baseline="-25000" dirty="0">
                  <a:solidFill>
                    <a:srgbClr val="0000FF"/>
                  </a:solidFill>
                  <a:latin typeface="Calibri"/>
                  <a:cs typeface="Calibri"/>
                </a:rPr>
                <a:t>k+1</a:t>
              </a:r>
              <a:r>
                <a:rPr lang="en-US" dirty="0">
                  <a:solidFill>
                    <a:srgbClr val="0000FF"/>
                  </a:solidFill>
                  <a:latin typeface="Calibri"/>
                  <a:cs typeface="Calibri"/>
                </a:rPr>
                <a:t>(s)</a:t>
              </a: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>
                  <a:latin typeface="Calibri"/>
                  <a:cs typeface="Calibri"/>
                </a:rPr>
                <a:t>s,a,s</a:t>
              </a:r>
              <a:r>
                <a:rPr lang="ja-JP" altLang="en-US">
                  <a:latin typeface="Calibri"/>
                  <a:cs typeface="Calibri"/>
                </a:rPr>
                <a:t>’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789" y="2505"/>
              <a:ext cx="6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dirty="0" err="1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baseline="-25000" dirty="0" err="1">
                  <a:solidFill>
                    <a:srgbClr val="0000FF"/>
                  </a:solidFill>
                  <a:latin typeface="Calibri"/>
                  <a:cs typeface="Calibri"/>
                </a:rPr>
                <a:t>k</a:t>
              </a:r>
              <a:r>
                <a:rPr lang="en-US" dirty="0">
                  <a:solidFill>
                    <a:srgbClr val="0000FF"/>
                  </a:solidFill>
                  <a:latin typeface="Calibri"/>
                  <a:cs typeface="Calibri"/>
                </a:rPr>
                <a:t>(s’</a:t>
              </a:r>
              <a:r>
                <a:rPr lang="en-US" altLang="ja-JP" dirty="0">
                  <a:solidFill>
                    <a:srgbClr val="0000FF"/>
                  </a:solidFill>
                  <a:latin typeface="Calibri"/>
                  <a:cs typeface="Calibri"/>
                </a:rPr>
                <a:t>)</a:t>
              </a:r>
              <a:endParaRPr lang="en-US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7" name="Isosceles Triangle 26"/>
          <p:cNvSpPr/>
          <p:nvPr/>
        </p:nvSpPr>
        <p:spPr>
          <a:xfrm>
            <a:off x="9753600" y="48768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11582400" cy="3124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 err="1">
                <a:ea typeface="ＭＳ Ｐゴシック" pitchFamily="34" charset="-128"/>
              </a:rPr>
              <a:t>Forall</a:t>
            </a:r>
            <a:r>
              <a:rPr lang="en-US" sz="2800" b="1" dirty="0">
                <a:ea typeface="ＭＳ Ｐゴシック" pitchFamily="34" charset="-128"/>
              </a:rPr>
              <a:t> s, Initialize V</a:t>
            </a:r>
            <a:r>
              <a:rPr lang="en-US" sz="2800" b="1" baseline="-25000" dirty="0">
                <a:ea typeface="ＭＳ Ｐゴシック" pitchFamily="34" charset="-128"/>
              </a:rPr>
              <a:t>0</a:t>
            </a:r>
            <a:r>
              <a:rPr lang="en-US" sz="2800" b="1" dirty="0">
                <a:ea typeface="ＭＳ Ｐゴシック" pitchFamily="34" charset="-128"/>
              </a:rPr>
              <a:t>(s) = 0     </a:t>
            </a:r>
            <a:r>
              <a:rPr lang="en-US" sz="2400" i="1" dirty="0">
                <a:solidFill>
                  <a:schemeClr val="tx1"/>
                </a:solidFill>
                <a:ea typeface="ＭＳ Ｐゴシック" pitchFamily="34" charset="-128"/>
              </a:rPr>
              <a:t>no time steps left means an expected reward of zero</a:t>
            </a:r>
          </a:p>
          <a:p>
            <a:pPr lvl="2">
              <a:lnSpc>
                <a:spcPct val="80000"/>
              </a:lnSpc>
            </a:pPr>
            <a:endParaRPr lang="en-US" sz="1600" b="1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b="1" dirty="0">
                <a:ea typeface="ＭＳ Ｐゴシック" pitchFamily="34" charset="-128"/>
              </a:rPr>
              <a:t>Repeat				</a:t>
            </a:r>
            <a:r>
              <a:rPr lang="en-US" sz="2400" i="1" dirty="0">
                <a:solidFill>
                  <a:schemeClr val="bg1"/>
                </a:solidFill>
                <a:ea typeface="ＭＳ Ｐゴシック" pitchFamily="34" charset="-128"/>
              </a:rPr>
              <a:t>do Bellman backups</a:t>
            </a:r>
            <a:endParaRPr lang="en-US" sz="2800" i="1" dirty="0">
              <a:solidFill>
                <a:schemeClr val="bg1"/>
              </a:solidFill>
              <a:ea typeface="ＭＳ Ｐゴシック" pitchFamily="34" charset="-128"/>
            </a:endParaRPr>
          </a:p>
          <a:p>
            <a:pPr marL="457176" lvl="1" indent="0">
              <a:lnSpc>
                <a:spcPct val="80000"/>
              </a:lnSpc>
              <a:buNone/>
            </a:pPr>
            <a:r>
              <a:rPr lang="en-US" sz="2400" b="1" dirty="0">
                <a:ea typeface="ＭＳ Ｐゴシック" pitchFamily="34" charset="-128"/>
              </a:rPr>
              <a:t>   </a:t>
            </a:r>
            <a:r>
              <a:rPr lang="en-US" sz="2400" dirty="0">
                <a:latin typeface="+mj-lt"/>
                <a:ea typeface="ＭＳ Ｐゴシック" pitchFamily="34" charset="-128"/>
              </a:rPr>
              <a:t> K += 1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en-US" sz="2800" b="1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b="1" dirty="0">
                <a:ea typeface="ＭＳ Ｐゴシック" pitchFamily="34" charset="-128"/>
              </a:rPr>
              <a:t>Repeat until </a:t>
            </a:r>
            <a:r>
              <a:rPr lang="en-US" sz="2400" b="1" dirty="0">
                <a:ea typeface="ＭＳ Ｐゴシック" pitchFamily="34" charset="-128"/>
              </a:rPr>
              <a:t>|V</a:t>
            </a:r>
            <a:r>
              <a:rPr lang="en-US" sz="2400" b="1" baseline="-25000" dirty="0">
                <a:ea typeface="ＭＳ Ｐゴシック" pitchFamily="34" charset="-128"/>
              </a:rPr>
              <a:t>k+1</a:t>
            </a:r>
            <a:r>
              <a:rPr lang="en-US" sz="2400" b="1" dirty="0">
                <a:ea typeface="ＭＳ Ｐゴシック" pitchFamily="34" charset="-128"/>
              </a:rPr>
              <a:t>(s) – </a:t>
            </a:r>
            <a:r>
              <a:rPr lang="en-US" sz="2400" b="1" dirty="0" err="1">
                <a:ea typeface="ＭＳ Ｐゴシック" pitchFamily="34" charset="-128"/>
              </a:rPr>
              <a:t>V</a:t>
            </a:r>
            <a:r>
              <a:rPr lang="en-US" sz="2400" b="1" baseline="-25000" dirty="0" err="1">
                <a:ea typeface="ＭＳ Ｐゴシック" pitchFamily="34" charset="-128"/>
              </a:rPr>
              <a:t>k</a:t>
            </a:r>
            <a:r>
              <a:rPr lang="en-US" sz="2400" b="1" dirty="0">
                <a:ea typeface="ＭＳ Ｐゴシック" pitchFamily="34" charset="-128"/>
              </a:rPr>
              <a:t>(s) | &lt; </a:t>
            </a:r>
            <a:r>
              <a:rPr lang="en-US" sz="2400" b="1" dirty="0" err="1">
                <a:ea typeface="ＭＳ Ｐゴシック" pitchFamily="34" charset="-128"/>
              </a:rPr>
              <a:t>ε</a:t>
            </a:r>
            <a:r>
              <a:rPr lang="en-US" sz="2400" b="1" dirty="0">
                <a:ea typeface="ＭＳ Ｐゴシック" pitchFamily="34" charset="-128"/>
              </a:rPr>
              <a:t>,       </a:t>
            </a:r>
            <a:r>
              <a:rPr lang="en-US" sz="2400" b="1" dirty="0" err="1">
                <a:ea typeface="ＭＳ Ｐゴシック" pitchFamily="34" charset="-128"/>
              </a:rPr>
              <a:t>forall</a:t>
            </a:r>
            <a:r>
              <a:rPr lang="en-US" sz="2400" b="1" dirty="0">
                <a:ea typeface="ＭＳ Ｐゴシック" pitchFamily="34" charset="-128"/>
              </a:rPr>
              <a:t> s    </a:t>
            </a:r>
            <a:r>
              <a:rPr lang="en-US" sz="2400" i="1" dirty="0">
                <a:solidFill>
                  <a:schemeClr val="tx1"/>
                </a:solidFill>
                <a:ea typeface="ＭＳ Ｐゴシック" pitchFamily="34" charset="-128"/>
              </a:rPr>
              <a:t>“convergence”</a:t>
            </a:r>
            <a:endParaRPr lang="en-US" sz="2800" i="1" dirty="0">
              <a:solidFill>
                <a:srgbClr val="000000"/>
              </a:solidFill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en-US" sz="2400" b="1" dirty="0">
              <a:ea typeface="ＭＳ Ｐゴシック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895600"/>
            <a:ext cx="7467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Q</a:t>
            </a:r>
            <a:r>
              <a:rPr lang="en-US" sz="2400" baseline="-25000" dirty="0">
                <a:solidFill>
                  <a:srgbClr val="000000"/>
                </a:solidFill>
              </a:rPr>
              <a:t>k+1</a:t>
            </a:r>
            <a:r>
              <a:rPr lang="en-US" sz="2400" dirty="0">
                <a:solidFill>
                  <a:srgbClr val="000000"/>
                </a:solidFill>
              </a:rPr>
              <a:t>(s, a) = </a:t>
            </a:r>
            <a:r>
              <a:rPr lang="en-US" sz="2400" dirty="0" err="1">
                <a:solidFill>
                  <a:srgbClr val="000000"/>
                </a:solidFill>
              </a:rPr>
              <a:t>Σ</a:t>
            </a:r>
            <a:r>
              <a:rPr lang="en-US" sz="2400" baseline="-25000" dirty="0" err="1">
                <a:solidFill>
                  <a:srgbClr val="000000"/>
                </a:solidFill>
              </a:rPr>
              <a:t>s</a:t>
            </a:r>
            <a:r>
              <a:rPr lang="en-US" sz="2400" baseline="-25000" dirty="0">
                <a:solidFill>
                  <a:srgbClr val="000000"/>
                </a:solidFill>
              </a:rPr>
              <a:t>’  </a:t>
            </a:r>
            <a:r>
              <a:rPr lang="en-US" sz="2400" dirty="0">
                <a:solidFill>
                  <a:srgbClr val="000000"/>
                </a:solidFill>
              </a:rPr>
              <a:t>T(s, a, s’) [ R(s, a, s’) + </a:t>
            </a:r>
            <a:r>
              <a:rPr lang="en-US" sz="2400" dirty="0" err="1">
                <a:solidFill>
                  <a:srgbClr val="000000"/>
                </a:solidFill>
              </a:rPr>
              <a:t>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</a:t>
            </a:r>
            <a:r>
              <a:rPr lang="en-US" sz="2400" baseline="-25000" dirty="0" err="1">
                <a:solidFill>
                  <a:srgbClr val="000000"/>
                </a:solidFill>
              </a:rPr>
              <a:t>k</a:t>
            </a:r>
            <a:r>
              <a:rPr lang="en-US" sz="2400" dirty="0">
                <a:solidFill>
                  <a:srgbClr val="000000"/>
                </a:solidFill>
              </a:rPr>
              <a:t>(s’)]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baseline="-25000" dirty="0">
                <a:solidFill>
                  <a:srgbClr val="000000"/>
                </a:solidFill>
              </a:rPr>
              <a:t>k+1</a:t>
            </a:r>
            <a:r>
              <a:rPr lang="en-US" sz="2400" dirty="0">
                <a:solidFill>
                  <a:srgbClr val="000000"/>
                </a:solidFill>
              </a:rPr>
              <a:t>(s) = Max </a:t>
            </a:r>
            <a:r>
              <a:rPr lang="en-US" sz="2400" baseline="-25000" dirty="0">
                <a:solidFill>
                  <a:srgbClr val="000000"/>
                </a:solidFill>
              </a:rPr>
              <a:t>a</a:t>
            </a:r>
            <a:r>
              <a:rPr lang="en-US" sz="2400" dirty="0">
                <a:solidFill>
                  <a:srgbClr val="000000"/>
                </a:solidFill>
              </a:rPr>
              <a:t> Q</a:t>
            </a:r>
            <a:r>
              <a:rPr lang="en-US" sz="2400" baseline="-25000" dirty="0">
                <a:solidFill>
                  <a:srgbClr val="000000"/>
                </a:solidFill>
              </a:rPr>
              <a:t>k+1 </a:t>
            </a:r>
            <a:r>
              <a:rPr lang="en-US" sz="2400" dirty="0">
                <a:solidFill>
                  <a:srgbClr val="000000"/>
                </a:solidFill>
              </a:rPr>
              <a:t>(s, a)</a:t>
            </a:r>
          </a:p>
        </p:txBody>
      </p:sp>
      <p:sp>
        <p:nvSpPr>
          <p:cNvPr id="28" name="Rounded Rectangular Callout 27"/>
          <p:cNvSpPr/>
          <p:nvPr/>
        </p:nvSpPr>
        <p:spPr>
          <a:xfrm flipH="1">
            <a:off x="838200" y="152400"/>
            <a:ext cx="3124200" cy="990600"/>
          </a:xfrm>
          <a:prstGeom prst="wedgeRoundRectCallout">
            <a:avLst>
              <a:gd name="adj1" fmla="val 1479"/>
              <a:gd name="adj2" fmla="val 213504"/>
              <a:gd name="adj3" fmla="val 16667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Called a </a:t>
            </a:r>
          </a:p>
          <a:p>
            <a:pPr algn="ctr"/>
            <a:r>
              <a:rPr lang="en-US" sz="2800" dirty="0"/>
              <a:t>“Bellman Backup”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6172200"/>
            <a:ext cx="6392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660066"/>
                </a:solidFill>
                <a:latin typeface="Calibri"/>
                <a:cs typeface="Calibri"/>
              </a:rPr>
              <a:t>Successive approximation; dynamic programming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24119" y="3306247"/>
            <a:ext cx="1463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} do ∀s, 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10763" y="2522774"/>
            <a:ext cx="64793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solidFill>
                  <a:srgbClr val="7030A0"/>
                </a:solidFill>
                <a:latin typeface="Calibri"/>
                <a:cs typeface="Calibri"/>
              </a:rPr>
              <a:t>}</a:t>
            </a:r>
            <a:endParaRPr lang="en-US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73604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" grpId="0"/>
      <p:bldP spid="2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01400" cy="5257800"/>
          </a:xfrm>
        </p:spPr>
        <p:txBody>
          <a:bodyPr/>
          <a:lstStyle/>
          <a:p>
            <a:r>
              <a:rPr lang="en-US" sz="2400" dirty="0"/>
              <a:t>Both value iteration and policy iteration compute the same thing (all optimal values)</a:t>
            </a:r>
          </a:p>
          <a:p>
            <a:pPr lvl="3"/>
            <a:endParaRPr lang="en-US" sz="1200" dirty="0"/>
          </a:p>
          <a:p>
            <a:r>
              <a:rPr lang="en-US" sz="2400" dirty="0"/>
              <a:t>In value iteration:</a:t>
            </a:r>
          </a:p>
          <a:p>
            <a:pPr lvl="1"/>
            <a:r>
              <a:rPr lang="en-US" sz="2200" dirty="0"/>
              <a:t>Every iteration updates both the values and (implicitly) the policy</a:t>
            </a:r>
          </a:p>
          <a:p>
            <a:pPr lvl="1"/>
            <a:r>
              <a:rPr lang="en-US" sz="2200" dirty="0"/>
              <a:t>We don’t track the policy, but taking the max over actions implicitly </a:t>
            </a:r>
            <a:r>
              <a:rPr lang="en-US" sz="2200" dirty="0" err="1"/>
              <a:t>recomputes</a:t>
            </a:r>
            <a:r>
              <a:rPr lang="en-US" sz="2200" dirty="0"/>
              <a:t> it</a:t>
            </a:r>
          </a:p>
          <a:p>
            <a:pPr lvl="1"/>
            <a:r>
              <a:rPr lang="en-US" sz="2200" dirty="0"/>
              <a:t>What is the space being searched?</a:t>
            </a:r>
          </a:p>
          <a:p>
            <a:pPr lvl="3"/>
            <a:endParaRPr lang="en-US" sz="1200" dirty="0"/>
          </a:p>
          <a:p>
            <a:r>
              <a:rPr lang="en-US" sz="2400" dirty="0"/>
              <a:t>In policy iteration:</a:t>
            </a:r>
          </a:p>
          <a:p>
            <a:pPr lvl="1"/>
            <a:r>
              <a:rPr lang="en-US" sz="2200" dirty="0"/>
              <a:t>We do fewer iterations</a:t>
            </a:r>
          </a:p>
          <a:p>
            <a:pPr lvl="1"/>
            <a:r>
              <a:rPr lang="en-US" sz="2200" dirty="0"/>
              <a:t>Each one is slower (must update all V</a:t>
            </a:r>
            <a:r>
              <a:rPr lang="en-US" sz="2200" baseline="30000" dirty="0"/>
              <a:t>π</a:t>
            </a:r>
            <a:r>
              <a:rPr lang="en-US" sz="2200" dirty="0"/>
              <a:t> and then choose new best π)</a:t>
            </a:r>
          </a:p>
          <a:p>
            <a:pPr lvl="1"/>
            <a:r>
              <a:rPr lang="en-US" sz="2200" dirty="0"/>
              <a:t>What is the space being searched?</a:t>
            </a:r>
          </a:p>
          <a:p>
            <a:pPr lvl="4"/>
            <a:endParaRPr lang="en-US" sz="1200" dirty="0"/>
          </a:p>
          <a:p>
            <a:pPr>
              <a:spcBef>
                <a:spcPts val="1200"/>
              </a:spcBef>
            </a:pPr>
            <a:r>
              <a:rPr lang="en-US" sz="2400" dirty="0"/>
              <a:t>Both are dynamic programs for planning in MDPs</a:t>
            </a:r>
          </a:p>
        </p:txBody>
      </p:sp>
    </p:spTree>
    <p:extLst>
      <p:ext uri="{BB962C8B-B14F-4D97-AF65-F5344CB8AC3E}">
        <p14:creationId xmlns:p14="http://schemas.microsoft.com/office/powerpoint/2010/main" val="128919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 Reinforcement Learning!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So far we’ve assumed you know T(</a:t>
            </a:r>
            <a:r>
              <a:rPr lang="en-US" sz="3600" dirty="0" err="1"/>
              <a:t>s,a,s</a:t>
            </a:r>
            <a:r>
              <a:rPr lang="en-US" sz="3600" dirty="0"/>
              <a:t>’) and R(</a:t>
            </a:r>
            <a:r>
              <a:rPr lang="en-US" sz="3600" dirty="0" err="1"/>
              <a:t>s,a,s</a:t>
            </a:r>
            <a:r>
              <a:rPr lang="en-US" sz="3600" dirty="0"/>
              <a:t>’)</a:t>
            </a:r>
          </a:p>
          <a:p>
            <a:pPr lvl="1"/>
            <a:r>
              <a:rPr lang="en-US" dirty="0"/>
              <a:t>Sometimes you don’t know them, must interact to learn them!</a:t>
            </a:r>
          </a:p>
          <a:p>
            <a:pPr lvl="2"/>
            <a:r>
              <a:rPr lang="en-US" dirty="0"/>
              <a:t>Very tough problem</a:t>
            </a:r>
          </a:p>
          <a:p>
            <a:pPr lvl="1"/>
            <a:r>
              <a:rPr lang="en-US" dirty="0"/>
              <a:t>P3 (after midterm) will cover this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104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So Far: MDP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So you want to….</a:t>
            </a:r>
          </a:p>
          <a:p>
            <a:pPr lvl="1"/>
            <a:r>
              <a:rPr lang="en-US" sz="2400" dirty="0"/>
              <a:t>Compute optimal values: use value iteration or policy iteration</a:t>
            </a:r>
          </a:p>
          <a:p>
            <a:pPr lvl="1"/>
            <a:r>
              <a:rPr lang="en-US" sz="2400" dirty="0"/>
              <a:t>Compute values for a particular policy: use policy evaluation</a:t>
            </a:r>
          </a:p>
          <a:p>
            <a:pPr lvl="1"/>
            <a:r>
              <a:rPr lang="en-US" sz="2400" dirty="0"/>
              <a:t>Turn your values into a policy: use policy extraction (one-step </a:t>
            </a:r>
            <a:r>
              <a:rPr lang="en-US" sz="2400" dirty="0" err="1"/>
              <a:t>lookahead</a:t>
            </a:r>
            <a:r>
              <a:rPr lang="en-US" sz="2400" dirty="0"/>
              <a:t>)</a:t>
            </a:r>
          </a:p>
          <a:p>
            <a:pPr lvl="1"/>
            <a:endParaRPr lang="en-US" sz="2400" dirty="0"/>
          </a:p>
          <a:p>
            <a:r>
              <a:rPr lang="en-US" sz="2800" dirty="0"/>
              <a:t>These all look the same!</a:t>
            </a:r>
          </a:p>
          <a:p>
            <a:pPr lvl="1"/>
            <a:r>
              <a:rPr lang="en-US" sz="2400" dirty="0"/>
              <a:t>They all use variations of Bellman updates</a:t>
            </a:r>
          </a:p>
          <a:p>
            <a:pPr lvl="1"/>
            <a:r>
              <a:rPr lang="en-US" sz="2400" dirty="0"/>
              <a:t>They all use one-step </a:t>
            </a:r>
            <a:r>
              <a:rPr lang="en-US" sz="2400" dirty="0" err="1"/>
              <a:t>lookahead</a:t>
            </a:r>
            <a:r>
              <a:rPr lang="en-US" sz="2400" dirty="0"/>
              <a:t> </a:t>
            </a:r>
            <a:r>
              <a:rPr lang="en-US" sz="2400" dirty="0" err="1"/>
              <a:t>expectimax</a:t>
            </a:r>
            <a:r>
              <a:rPr lang="en-US" sz="2400" dirty="0"/>
              <a:t> fragments</a:t>
            </a:r>
          </a:p>
          <a:p>
            <a:pPr lvl="1"/>
            <a:r>
              <a:rPr lang="en-US" sz="2400" dirty="0"/>
              <a:t>They differ </a:t>
            </a:r>
          </a:p>
          <a:p>
            <a:pPr lvl="2"/>
            <a:r>
              <a:rPr lang="en-US" sz="2000" dirty="0"/>
              <a:t>whether we plug in a fixed policy or max over actions</a:t>
            </a:r>
          </a:p>
          <a:p>
            <a:pPr lvl="2"/>
            <a:r>
              <a:rPr lang="en-US" sz="2000" dirty="0"/>
              <a:t>Whether we search finite (policy) space or infinite (R valued value function) space</a:t>
            </a:r>
          </a:p>
        </p:txBody>
      </p:sp>
    </p:spTree>
    <p:extLst>
      <p:ext uri="{BB962C8B-B14F-4D97-AF65-F5344CB8AC3E}">
        <p14:creationId xmlns:p14="http://schemas.microsoft.com/office/powerpoint/2010/main" val="348936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Bandits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447800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1371600"/>
            <a:ext cx="2743200" cy="3048000"/>
          </a:xfrm>
          <a:prstGeom prst="rect">
            <a:avLst/>
          </a:prstGeom>
          <a:noFill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3049893"/>
            <a:ext cx="2819400" cy="3501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59184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Double-Bandit MDP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71600"/>
            <a:ext cx="11379200" cy="4729164"/>
          </a:xfrm>
        </p:spPr>
        <p:txBody>
          <a:bodyPr/>
          <a:lstStyle/>
          <a:p>
            <a:r>
              <a:rPr lang="en-US" sz="2400" dirty="0"/>
              <a:t>Actions: </a:t>
            </a:r>
            <a:r>
              <a:rPr lang="en-US" sz="2400" i="1" dirty="0">
                <a:solidFill>
                  <a:srgbClr val="3333FF"/>
                </a:solidFill>
              </a:rPr>
              <a:t>Blue</a:t>
            </a:r>
            <a:r>
              <a:rPr lang="en-US" sz="2400" i="1" dirty="0"/>
              <a:t>, </a:t>
            </a:r>
            <a:r>
              <a:rPr lang="en-US" sz="2400" i="1" dirty="0">
                <a:solidFill>
                  <a:srgbClr val="C00000"/>
                </a:solidFill>
              </a:rPr>
              <a:t>Red</a:t>
            </a:r>
          </a:p>
          <a:p>
            <a:r>
              <a:rPr lang="en-US" sz="2400" dirty="0"/>
              <a:t>States: </a:t>
            </a:r>
            <a:r>
              <a:rPr lang="en-US" sz="2400" dirty="0">
                <a:solidFill>
                  <a:srgbClr val="008000"/>
                </a:solidFill>
              </a:rPr>
              <a:t>Win</a:t>
            </a:r>
            <a:r>
              <a:rPr lang="en-US" sz="2400" dirty="0">
                <a:solidFill>
                  <a:schemeClr val="tx1"/>
                </a:solidFill>
              </a:rPr>
              <a:t>, Lose</a:t>
            </a:r>
          </a:p>
        </p:txBody>
      </p:sp>
      <p:sp>
        <p:nvSpPr>
          <p:cNvPr id="5" name="Oval 4"/>
          <p:cNvSpPr/>
          <p:nvPr/>
        </p:nvSpPr>
        <p:spPr>
          <a:xfrm>
            <a:off x="3276600" y="3276601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W</a:t>
            </a:r>
          </a:p>
        </p:txBody>
      </p:sp>
      <p:sp>
        <p:nvSpPr>
          <p:cNvPr id="6" name="Oval 5"/>
          <p:cNvSpPr/>
          <p:nvPr/>
        </p:nvSpPr>
        <p:spPr>
          <a:xfrm>
            <a:off x="8229600" y="3276601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L</a:t>
            </a:r>
          </a:p>
        </p:txBody>
      </p:sp>
      <p:cxnSp>
        <p:nvCxnSpPr>
          <p:cNvPr id="8" name="Curved Connector 7"/>
          <p:cNvCxnSpPr>
            <a:stCxn id="5" idx="0"/>
            <a:endCxn id="6" idx="1"/>
          </p:cNvCxnSpPr>
          <p:nvPr/>
        </p:nvCxnSpPr>
        <p:spPr>
          <a:xfrm rot="16200000" flipH="1">
            <a:off x="5924549" y="971551"/>
            <a:ext cx="100433" cy="4710533"/>
          </a:xfrm>
          <a:prstGeom prst="curvedConnector3">
            <a:avLst>
              <a:gd name="adj1" fmla="val -822914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5" idx="0"/>
            <a:endCxn id="5" idx="6"/>
          </p:cNvCxnSpPr>
          <p:nvPr/>
        </p:nvCxnSpPr>
        <p:spPr>
          <a:xfrm rot="16200000" flipH="1">
            <a:off x="3619500" y="3276601"/>
            <a:ext cx="342900" cy="342900"/>
          </a:xfrm>
          <a:prstGeom prst="curvedConnector4">
            <a:avLst>
              <a:gd name="adj1" fmla="val -87180"/>
              <a:gd name="adj2" fmla="val 338462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6" idx="4"/>
            <a:endCxn id="5" idx="5"/>
          </p:cNvCxnSpPr>
          <p:nvPr/>
        </p:nvCxnSpPr>
        <p:spPr>
          <a:xfrm rot="5400000" flipH="1">
            <a:off x="6167017" y="1556919"/>
            <a:ext cx="100433" cy="4710533"/>
          </a:xfrm>
          <a:prstGeom prst="curvedConnector3">
            <a:avLst>
              <a:gd name="adj1" fmla="val -927967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3"/>
          <p:cNvCxnSpPr>
            <a:stCxn id="6" idx="4"/>
            <a:endCxn id="6" idx="2"/>
          </p:cNvCxnSpPr>
          <p:nvPr/>
        </p:nvCxnSpPr>
        <p:spPr>
          <a:xfrm rot="5400000" flipH="1">
            <a:off x="8229600" y="3619501"/>
            <a:ext cx="342900" cy="342900"/>
          </a:xfrm>
          <a:prstGeom prst="curvedConnector4">
            <a:avLst>
              <a:gd name="adj1" fmla="val -84616"/>
              <a:gd name="adj2" fmla="val 325641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6" idx="6"/>
            <a:endCxn id="5" idx="4"/>
          </p:cNvCxnSpPr>
          <p:nvPr/>
        </p:nvCxnSpPr>
        <p:spPr>
          <a:xfrm flipH="1">
            <a:off x="3619500" y="3619501"/>
            <a:ext cx="5295900" cy="342900"/>
          </a:xfrm>
          <a:prstGeom prst="curvedConnector4">
            <a:avLst>
              <a:gd name="adj1" fmla="val -7681"/>
              <a:gd name="adj2" fmla="val 589178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13"/>
          <p:cNvCxnSpPr>
            <a:stCxn id="5" idx="4"/>
            <a:endCxn id="5" idx="2"/>
          </p:cNvCxnSpPr>
          <p:nvPr/>
        </p:nvCxnSpPr>
        <p:spPr>
          <a:xfrm rot="5400000" flipH="1">
            <a:off x="3276600" y="3619501"/>
            <a:ext cx="342900" cy="342900"/>
          </a:xfrm>
          <a:prstGeom prst="curvedConnector4">
            <a:avLst>
              <a:gd name="adj1" fmla="val -376924"/>
              <a:gd name="adj2" fmla="val 415385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600200" y="3962400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$1</a:t>
            </a:r>
          </a:p>
          <a:p>
            <a:endParaRPr lang="en-US" sz="2400" dirty="0">
              <a:latin typeface="Calibri" pitchFamily="34" charset="0"/>
            </a:endParaRPr>
          </a:p>
          <a:p>
            <a:r>
              <a:rPr lang="en-US" sz="2400" dirty="0">
                <a:latin typeface="Calibri" pitchFamily="34" charset="0"/>
              </a:rPr>
              <a:t>1.0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448800" y="3886200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$1</a:t>
            </a:r>
          </a:p>
          <a:p>
            <a:endParaRPr lang="en-US" sz="2400" dirty="0">
              <a:latin typeface="Calibri" pitchFamily="34" charset="0"/>
            </a:endParaRPr>
          </a:p>
          <a:p>
            <a:r>
              <a:rPr lang="en-US" sz="2400" dirty="0">
                <a:latin typeface="Calibri" pitchFamily="34" charset="0"/>
              </a:rPr>
              <a:t>1.0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34000" y="19767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0.25 	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800600" y="2826603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0.75 </a:t>
            </a:r>
          </a:p>
          <a:p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$2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486400" y="4343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0.75 	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$2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858000" y="33528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0.25 </a:t>
            </a:r>
          </a:p>
          <a:p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9525000" y="1371600"/>
            <a:ext cx="2209800" cy="1752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tx1"/>
                </a:solidFill>
                <a:latin typeface="Calibri" pitchFamily="34" charset="0"/>
              </a:rPr>
              <a:t>No discount</a:t>
            </a:r>
          </a:p>
          <a:p>
            <a:pPr algn="ctr"/>
            <a:endParaRPr lang="en-US" sz="400" i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n-US" sz="2000" i="1" dirty="0">
                <a:solidFill>
                  <a:schemeClr val="tx1"/>
                </a:solidFill>
                <a:latin typeface="Calibri" pitchFamily="34" charset="0"/>
              </a:rPr>
              <a:t>100 time steps</a:t>
            </a:r>
            <a:endParaRPr lang="en-US" sz="800" i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US" sz="400" i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n-US" sz="2000" i="1" dirty="0">
                <a:solidFill>
                  <a:schemeClr val="tx1"/>
                </a:solidFill>
                <a:latin typeface="Calibri" pitchFamily="34" charset="0"/>
              </a:rPr>
              <a:t>Both states have the same value</a:t>
            </a:r>
          </a:p>
        </p:txBody>
      </p:sp>
    </p:spTree>
    <p:extLst>
      <p:ext uri="{BB962C8B-B14F-4D97-AF65-F5344CB8AC3E}">
        <p14:creationId xmlns:p14="http://schemas.microsoft.com/office/powerpoint/2010/main" val="723893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Offline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11379200" cy="4729164"/>
          </a:xfrm>
        </p:spPr>
        <p:txBody>
          <a:bodyPr/>
          <a:lstStyle/>
          <a:p>
            <a:r>
              <a:rPr lang="en-US" sz="2800" dirty="0">
                <a:latin typeface="Calibri"/>
                <a:cs typeface="Calibri"/>
              </a:rPr>
              <a:t>Solving MDPs is offline planning</a:t>
            </a:r>
          </a:p>
          <a:p>
            <a:pPr lvl="1"/>
            <a:r>
              <a:rPr lang="en-US" sz="2400" dirty="0">
                <a:latin typeface="Calibri"/>
                <a:cs typeface="Calibri"/>
              </a:rPr>
              <a:t>You determine all quantities through computation</a:t>
            </a:r>
          </a:p>
          <a:p>
            <a:pPr lvl="1"/>
            <a:r>
              <a:rPr lang="en-US" sz="2400" dirty="0">
                <a:latin typeface="Calibri"/>
                <a:cs typeface="Calibri"/>
              </a:rPr>
              <a:t>You need to know the details of the MDP</a:t>
            </a:r>
          </a:p>
          <a:p>
            <a:pPr lvl="1"/>
            <a:r>
              <a:rPr lang="en-US" sz="2400" dirty="0">
                <a:latin typeface="Calibri"/>
                <a:cs typeface="Calibri"/>
              </a:rPr>
              <a:t>You do not actually play the game!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4495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Play Red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542038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/>
                <a:cs typeface="Calibri"/>
              </a:rPr>
              <a:t>Play Blue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0" y="366778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Value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525000" y="1371600"/>
            <a:ext cx="2209800" cy="1752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tx1"/>
                </a:solidFill>
                <a:latin typeface="Calibri"/>
                <a:cs typeface="Calibri"/>
              </a:rPr>
              <a:t>No discount</a:t>
            </a:r>
          </a:p>
          <a:p>
            <a:pPr algn="ctr"/>
            <a:endParaRPr lang="en-US" sz="400" i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en-US" sz="2000" i="1" dirty="0">
                <a:solidFill>
                  <a:schemeClr val="tx1"/>
                </a:solidFill>
                <a:latin typeface="Calibri"/>
                <a:cs typeface="Calibri"/>
              </a:rPr>
              <a:t>100 time steps</a:t>
            </a:r>
            <a:endParaRPr lang="en-US" sz="800" i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endParaRPr lang="en-US" sz="400" i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en-US" sz="2000" i="1" dirty="0">
                <a:solidFill>
                  <a:schemeClr val="tx1"/>
                </a:solidFill>
                <a:latin typeface="Calibri"/>
                <a:cs typeface="Calibri"/>
              </a:rPr>
              <a:t>Both states have the same value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2800" y="45059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Calibri"/>
                <a:cs typeface="Calibri"/>
              </a:rPr>
              <a:t>150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800" y="54203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Calibri"/>
                <a:cs typeface="Calibri"/>
              </a:rPr>
              <a:t>100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410200" y="3304073"/>
            <a:ext cx="6705600" cy="2696855"/>
            <a:chOff x="1600200" y="1815326"/>
            <a:chExt cx="8756724" cy="3521777"/>
          </a:xfrm>
        </p:grpSpPr>
        <p:sp>
          <p:nvSpPr>
            <p:cNvPr id="10" name="Oval 9"/>
            <p:cNvSpPr/>
            <p:nvPr/>
          </p:nvSpPr>
          <p:spPr>
            <a:xfrm>
              <a:off x="3276600" y="3276601"/>
              <a:ext cx="685800" cy="6858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W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8229600" y="3276601"/>
              <a:ext cx="685800" cy="6858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alibri"/>
                  <a:cs typeface="Calibri"/>
                </a:rPr>
                <a:t>L</a:t>
              </a:r>
            </a:p>
          </p:txBody>
        </p:sp>
        <p:cxnSp>
          <p:nvCxnSpPr>
            <p:cNvPr id="12" name="Curved Connector 11"/>
            <p:cNvCxnSpPr>
              <a:stCxn id="10" idx="0"/>
              <a:endCxn id="11" idx="1"/>
            </p:cNvCxnSpPr>
            <p:nvPr/>
          </p:nvCxnSpPr>
          <p:spPr>
            <a:xfrm rot="16200000" flipH="1">
              <a:off x="5924549" y="971551"/>
              <a:ext cx="100433" cy="4710533"/>
            </a:xfrm>
            <a:prstGeom prst="curvedConnector3">
              <a:avLst>
                <a:gd name="adj1" fmla="val -822914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urved Connector 13"/>
            <p:cNvCxnSpPr>
              <a:stCxn id="10" idx="0"/>
              <a:endCxn id="10" idx="6"/>
            </p:cNvCxnSpPr>
            <p:nvPr/>
          </p:nvCxnSpPr>
          <p:spPr>
            <a:xfrm rot="16200000" flipH="1">
              <a:off x="3619500" y="3276601"/>
              <a:ext cx="342900" cy="342900"/>
            </a:xfrm>
            <a:prstGeom prst="curvedConnector4">
              <a:avLst>
                <a:gd name="adj1" fmla="val -87180"/>
                <a:gd name="adj2" fmla="val 338462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13"/>
            <p:cNvCxnSpPr>
              <a:stCxn id="11" idx="4"/>
              <a:endCxn id="10" idx="5"/>
            </p:cNvCxnSpPr>
            <p:nvPr/>
          </p:nvCxnSpPr>
          <p:spPr>
            <a:xfrm rot="5400000" flipH="1">
              <a:off x="6167017" y="1556919"/>
              <a:ext cx="100433" cy="4710533"/>
            </a:xfrm>
            <a:prstGeom prst="curvedConnector3">
              <a:avLst>
                <a:gd name="adj1" fmla="val -927967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3"/>
            <p:cNvCxnSpPr>
              <a:stCxn id="11" idx="4"/>
              <a:endCxn id="11" idx="2"/>
            </p:cNvCxnSpPr>
            <p:nvPr/>
          </p:nvCxnSpPr>
          <p:spPr>
            <a:xfrm rot="5400000" flipH="1">
              <a:off x="8229600" y="3619501"/>
              <a:ext cx="342900" cy="342900"/>
            </a:xfrm>
            <a:prstGeom prst="curvedConnector4">
              <a:avLst>
                <a:gd name="adj1" fmla="val -84616"/>
                <a:gd name="adj2" fmla="val 325641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29"/>
            <p:cNvCxnSpPr>
              <a:stCxn id="11" idx="6"/>
              <a:endCxn id="10" idx="4"/>
            </p:cNvCxnSpPr>
            <p:nvPr/>
          </p:nvCxnSpPr>
          <p:spPr>
            <a:xfrm flipH="1">
              <a:off x="3619500" y="3619501"/>
              <a:ext cx="5295900" cy="342900"/>
            </a:xfrm>
            <a:prstGeom prst="curvedConnector4">
              <a:avLst>
                <a:gd name="adj1" fmla="val -7681"/>
                <a:gd name="adj2" fmla="val 589178"/>
              </a:avLst>
            </a:prstGeom>
            <a:ln w="57150">
              <a:solidFill>
                <a:srgbClr val="0070C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3"/>
            <p:cNvCxnSpPr>
              <a:stCxn id="10" idx="4"/>
              <a:endCxn id="10" idx="2"/>
            </p:cNvCxnSpPr>
            <p:nvPr/>
          </p:nvCxnSpPr>
          <p:spPr>
            <a:xfrm rot="5400000" flipH="1">
              <a:off x="3276600" y="3619501"/>
              <a:ext cx="342900" cy="342900"/>
            </a:xfrm>
            <a:prstGeom prst="curvedConnector4">
              <a:avLst>
                <a:gd name="adj1" fmla="val -376924"/>
                <a:gd name="adj2" fmla="val 415385"/>
              </a:avLst>
            </a:prstGeom>
            <a:ln w="57150">
              <a:solidFill>
                <a:srgbClr val="0070C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600200" y="3769613"/>
              <a:ext cx="995082" cy="1567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$1</a:t>
              </a:r>
            </a:p>
            <a:p>
              <a:endParaRPr lang="en-US" sz="2400" dirty="0">
                <a:latin typeface="Calibri"/>
                <a:cs typeface="Calibri"/>
              </a:endParaRPr>
            </a:p>
            <a:p>
              <a:r>
                <a:rPr lang="en-US" sz="2400" dirty="0">
                  <a:latin typeface="Calibri"/>
                  <a:cs typeface="Calibri"/>
                </a:rPr>
                <a:t>1.0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349291" y="3769614"/>
              <a:ext cx="1007633" cy="156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$1</a:t>
              </a:r>
            </a:p>
            <a:p>
              <a:endParaRPr lang="en-US" sz="2400" dirty="0">
                <a:latin typeface="Calibri"/>
                <a:cs typeface="Calibri"/>
              </a:endParaRPr>
            </a:p>
            <a:p>
              <a:r>
                <a:rPr lang="en-US" sz="2400" dirty="0">
                  <a:latin typeface="Calibri"/>
                  <a:cs typeface="Calibri"/>
                </a:rPr>
                <a:t>1.0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33999" y="1815326"/>
              <a:ext cx="2133600" cy="602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0.25 	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$0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00600" y="2826603"/>
              <a:ext cx="2133600" cy="1085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0.75 </a:t>
              </a:r>
            </a:p>
            <a:p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$2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82004" y="4267157"/>
              <a:ext cx="2133600" cy="602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0.75 	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$2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30701" y="3137634"/>
              <a:ext cx="2133600" cy="1085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0.25 </a:t>
              </a:r>
            </a:p>
            <a:p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$0</a:t>
              </a:r>
              <a:endParaRPr lang="en-US" sz="2400" dirty="0">
                <a:latin typeface="Calibri"/>
                <a:cs typeface="Calibri"/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762000" y="3429000"/>
            <a:ext cx="4191000" cy="2895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030267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Play!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447800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1371600"/>
            <a:ext cx="2743200" cy="304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153400" y="46583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68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202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536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870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53400" y="51917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868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202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536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870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</p:spTree>
    <p:extLst>
      <p:ext uri="{BB962C8B-B14F-4D97-AF65-F5344CB8AC3E}">
        <p14:creationId xmlns:p14="http://schemas.microsoft.com/office/powerpoint/2010/main" val="51515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Rules changed!  Red’s win chance is different.</a:t>
            </a:r>
          </a:p>
        </p:txBody>
      </p:sp>
      <p:sp>
        <p:nvSpPr>
          <p:cNvPr id="4" name="Oval 3"/>
          <p:cNvSpPr/>
          <p:nvPr/>
        </p:nvSpPr>
        <p:spPr>
          <a:xfrm>
            <a:off x="3276600" y="3524072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W</a:t>
            </a:r>
          </a:p>
        </p:txBody>
      </p:sp>
      <p:sp>
        <p:nvSpPr>
          <p:cNvPr id="5" name="Oval 4"/>
          <p:cNvSpPr/>
          <p:nvPr/>
        </p:nvSpPr>
        <p:spPr>
          <a:xfrm>
            <a:off x="8229600" y="3524072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L</a:t>
            </a:r>
          </a:p>
        </p:txBody>
      </p:sp>
      <p:cxnSp>
        <p:nvCxnSpPr>
          <p:cNvPr id="6" name="Curved Connector 5"/>
          <p:cNvCxnSpPr>
            <a:stCxn id="4" idx="0"/>
            <a:endCxn id="5" idx="1"/>
          </p:cNvCxnSpPr>
          <p:nvPr/>
        </p:nvCxnSpPr>
        <p:spPr>
          <a:xfrm rot="16200000" flipH="1">
            <a:off x="5924549" y="1219022"/>
            <a:ext cx="100433" cy="4710533"/>
          </a:xfrm>
          <a:prstGeom prst="curvedConnector3">
            <a:avLst>
              <a:gd name="adj1" fmla="val -822914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13"/>
          <p:cNvCxnSpPr>
            <a:stCxn id="4" idx="0"/>
            <a:endCxn id="4" idx="6"/>
          </p:cNvCxnSpPr>
          <p:nvPr/>
        </p:nvCxnSpPr>
        <p:spPr>
          <a:xfrm rot="16200000" flipH="1">
            <a:off x="3619500" y="3524072"/>
            <a:ext cx="342900" cy="342900"/>
          </a:xfrm>
          <a:prstGeom prst="curvedConnector4">
            <a:avLst>
              <a:gd name="adj1" fmla="val -87180"/>
              <a:gd name="adj2" fmla="val 338462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>
            <a:stCxn id="5" idx="4"/>
            <a:endCxn id="4" idx="5"/>
          </p:cNvCxnSpPr>
          <p:nvPr/>
        </p:nvCxnSpPr>
        <p:spPr>
          <a:xfrm rot="5400000" flipH="1">
            <a:off x="6167017" y="1804390"/>
            <a:ext cx="100433" cy="4710533"/>
          </a:xfrm>
          <a:prstGeom prst="curvedConnector3">
            <a:avLst>
              <a:gd name="adj1" fmla="val -927967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13"/>
          <p:cNvCxnSpPr>
            <a:stCxn id="5" idx="4"/>
            <a:endCxn id="5" idx="2"/>
          </p:cNvCxnSpPr>
          <p:nvPr/>
        </p:nvCxnSpPr>
        <p:spPr>
          <a:xfrm rot="5400000" flipH="1">
            <a:off x="8229600" y="3866972"/>
            <a:ext cx="342900" cy="342900"/>
          </a:xfrm>
          <a:prstGeom prst="curvedConnector4">
            <a:avLst>
              <a:gd name="adj1" fmla="val -84616"/>
              <a:gd name="adj2" fmla="val 325641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29"/>
          <p:cNvCxnSpPr>
            <a:stCxn id="5" idx="6"/>
            <a:endCxn id="4" idx="4"/>
          </p:cNvCxnSpPr>
          <p:nvPr/>
        </p:nvCxnSpPr>
        <p:spPr>
          <a:xfrm flipH="1">
            <a:off x="3619500" y="3866972"/>
            <a:ext cx="5295900" cy="342900"/>
          </a:xfrm>
          <a:prstGeom prst="curvedConnector4">
            <a:avLst>
              <a:gd name="adj1" fmla="val -7681"/>
              <a:gd name="adj2" fmla="val 589178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3"/>
          <p:cNvCxnSpPr>
            <a:stCxn id="4" idx="4"/>
            <a:endCxn id="4" idx="2"/>
          </p:cNvCxnSpPr>
          <p:nvPr/>
        </p:nvCxnSpPr>
        <p:spPr>
          <a:xfrm rot="5400000" flipH="1">
            <a:off x="3276600" y="3866972"/>
            <a:ext cx="342900" cy="342900"/>
          </a:xfrm>
          <a:prstGeom prst="curvedConnector4">
            <a:avLst>
              <a:gd name="adj1" fmla="val -376924"/>
              <a:gd name="adj2" fmla="val 415385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00200" y="4209871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$1</a:t>
            </a:r>
          </a:p>
          <a:p>
            <a:endParaRPr lang="en-US" sz="2400" dirty="0">
              <a:latin typeface="Calibri" pitchFamily="34" charset="0"/>
            </a:endParaRPr>
          </a:p>
          <a:p>
            <a:r>
              <a:rPr lang="en-US" sz="2400" dirty="0">
                <a:latin typeface="Calibri" pitchFamily="34" charset="0"/>
              </a:rPr>
              <a:t>1.0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48800" y="4133671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$1</a:t>
            </a:r>
          </a:p>
          <a:p>
            <a:endParaRPr lang="en-US" sz="2400" dirty="0">
              <a:latin typeface="Calibri" pitchFamily="34" charset="0"/>
            </a:endParaRPr>
          </a:p>
          <a:p>
            <a:r>
              <a:rPr lang="en-US" sz="2400" dirty="0">
                <a:latin typeface="Calibri" pitchFamily="34" charset="0"/>
              </a:rPr>
              <a:t>1.0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0" y="2224206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?? 	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3074074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?? </a:t>
            </a:r>
          </a:p>
          <a:p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$2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6400" y="4590871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?? 	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$2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0" y="3600271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?? </a:t>
            </a:r>
          </a:p>
          <a:p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49005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Play!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447800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1371600"/>
            <a:ext cx="2743200" cy="304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153400" y="46583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68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202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536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870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53400" y="51917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868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202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536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870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</p:spTree>
    <p:extLst>
      <p:ext uri="{BB962C8B-B14F-4D97-AF65-F5344CB8AC3E}">
        <p14:creationId xmlns:p14="http://schemas.microsoft.com/office/powerpoint/2010/main" val="217758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Policy Evaluation</a:t>
            </a:r>
          </a:p>
        </p:txBody>
      </p:sp>
      <p:sp>
        <p:nvSpPr>
          <p:cNvPr id="1728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How do we calculate the V’s for a fixed policy 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400" dirty="0">
                <a:latin typeface="Calibri"/>
                <a:cs typeface="Calibri"/>
              </a:rPr>
              <a:t>?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Idea 1: Turn recursive Bellman equations into updates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	(like value iteration)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36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36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Efficiency: O(S</a:t>
            </a:r>
            <a:r>
              <a:rPr lang="en-US" sz="2400" baseline="30000" dirty="0">
                <a:latin typeface="Calibri"/>
                <a:cs typeface="Calibri"/>
              </a:rPr>
              <a:t>2</a:t>
            </a:r>
            <a:r>
              <a:rPr lang="en-US" sz="2400" dirty="0">
                <a:latin typeface="Calibri"/>
                <a:cs typeface="Calibri"/>
              </a:rPr>
              <a:t>) per iteration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Idea 2: Without the maxes, the Bellman equations are just a linear system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Solve with </a:t>
            </a:r>
            <a:r>
              <a:rPr lang="en-US" sz="2000" dirty="0" err="1">
                <a:latin typeface="Calibri"/>
                <a:cs typeface="Calibri"/>
              </a:rPr>
              <a:t>Matlab</a:t>
            </a:r>
            <a:r>
              <a:rPr lang="en-US" sz="2000" dirty="0">
                <a:latin typeface="Calibri"/>
                <a:cs typeface="Calibri"/>
              </a:rPr>
              <a:t> (or your favorite linear system solver)</a:t>
            </a:r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300125" y="3926130"/>
            <a:ext cx="7416560" cy="645897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30016" y="3316530"/>
            <a:ext cx="1502078" cy="330692"/>
          </a:xfrm>
          <a:prstGeom prst="rect">
            <a:avLst/>
          </a:prstGeom>
          <a:noFill/>
          <a:ln/>
          <a:effectLst/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9144438" y="1371600"/>
            <a:ext cx="2590362" cy="2754586"/>
            <a:chOff x="2400" y="1401"/>
            <a:chExt cx="1183" cy="1258"/>
          </a:xfrm>
        </p:grpSpPr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20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1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2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3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s,</a:t>
              </a:r>
              <a:r>
                <a:rPr lang="en-US" sz="2400" dirty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400" dirty="0">
                  <a:latin typeface="Calibri"/>
                  <a:cs typeface="Calibri"/>
                </a:rPr>
                <a:t>),s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8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334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45" y="1143000"/>
            <a:ext cx="6176910" cy="5715000"/>
          </a:xfrm>
          <a:prstGeom prst="rect">
            <a:avLst/>
          </a:prstGeom>
        </p:spPr>
      </p:pic>
      <p:pic>
        <p:nvPicPr>
          <p:cNvPr id="6" name="Picture 5" descr="Screen Shot 2014-08-10 at 7.47.5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1" t="9333" r="50000" b="65334"/>
          <a:stretch/>
        </p:blipFill>
        <p:spPr>
          <a:xfrm>
            <a:off x="7395801" y="1676400"/>
            <a:ext cx="1447801" cy="1447800"/>
          </a:xfrm>
          <a:prstGeom prst="rect">
            <a:avLst/>
          </a:prstGeom>
        </p:spPr>
      </p:pic>
      <p:pic>
        <p:nvPicPr>
          <p:cNvPr id="7" name="Picture 6" descr="Screen Shot 2014-08-10 at 7.47.5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1" t="9333" r="50000" b="65334"/>
          <a:stretch/>
        </p:blipFill>
        <p:spPr>
          <a:xfrm>
            <a:off x="7391400" y="3048000"/>
            <a:ext cx="1447801" cy="144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0" y="5943600"/>
            <a:ext cx="340158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"/>
                <a:cs typeface="Calibri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9846752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Just Happened?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66836"/>
            <a:ext cx="11379200" cy="4729164"/>
          </a:xfrm>
        </p:spPr>
        <p:txBody>
          <a:bodyPr/>
          <a:lstStyle/>
          <a:p>
            <a:r>
              <a:rPr lang="en-US" sz="2800" dirty="0"/>
              <a:t>That wasn’t planning, it was learning!</a:t>
            </a:r>
          </a:p>
          <a:p>
            <a:pPr lvl="1"/>
            <a:r>
              <a:rPr lang="en-US" sz="2400" dirty="0"/>
              <a:t>Specifically, reinforcement learning</a:t>
            </a:r>
          </a:p>
          <a:p>
            <a:pPr lvl="1"/>
            <a:r>
              <a:rPr lang="en-US" sz="2400" dirty="0"/>
              <a:t>There was an MDP, but you couldn’t solve it with just computation</a:t>
            </a:r>
          </a:p>
          <a:p>
            <a:pPr lvl="1"/>
            <a:r>
              <a:rPr lang="en-US" sz="2400" dirty="0"/>
              <a:t>You needed to actually act to figure it out</a:t>
            </a:r>
          </a:p>
          <a:p>
            <a:pPr lvl="1"/>
            <a:endParaRPr lang="en-US" sz="2400" dirty="0"/>
          </a:p>
          <a:p>
            <a:r>
              <a:rPr lang="en-US" sz="2800" dirty="0"/>
              <a:t>Important ideas in reinforcement learning that came up</a:t>
            </a:r>
          </a:p>
          <a:p>
            <a:pPr lvl="1"/>
            <a:r>
              <a:rPr lang="en-US" sz="2400" dirty="0"/>
              <a:t>Exploration: you have to try unknown actions to get information</a:t>
            </a:r>
          </a:p>
          <a:p>
            <a:pPr lvl="1"/>
            <a:r>
              <a:rPr lang="en-US" sz="2400" dirty="0"/>
              <a:t>Exploitation: eventually, you have to use what you know</a:t>
            </a:r>
          </a:p>
          <a:p>
            <a:pPr lvl="1"/>
            <a:r>
              <a:rPr lang="en-US" sz="2400" dirty="0"/>
              <a:t>Regret: even if you learn intelligently, you make mistakes</a:t>
            </a:r>
          </a:p>
          <a:p>
            <a:pPr lvl="1"/>
            <a:r>
              <a:rPr lang="en-US" sz="2400" dirty="0"/>
              <a:t>Sampling: because of chance, you have to try things repeatedly</a:t>
            </a:r>
          </a:p>
          <a:p>
            <a:pPr lvl="1"/>
            <a:r>
              <a:rPr lang="en-US" sz="2400" dirty="0"/>
              <a:t>Difficulty: learning can be much harder than solving a known MDP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01200" y="1371600"/>
            <a:ext cx="2362200" cy="236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143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Time: Reinforcement Learning!</a:t>
            </a:r>
          </a:p>
        </p:txBody>
      </p:sp>
    </p:spTree>
    <p:extLst>
      <p:ext uri="{BB962C8B-B14F-4D97-AF65-F5344CB8AC3E}">
        <p14:creationId xmlns:p14="http://schemas.microsoft.com/office/powerpoint/2010/main" val="395680693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Value Iteration*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47800"/>
            <a:ext cx="8229600" cy="4953000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In value iteration, we update every state in each iteration</a:t>
            </a:r>
          </a:p>
          <a:p>
            <a:pPr>
              <a:defRPr/>
            </a:pPr>
            <a:endParaRPr lang="en-US" sz="2400" dirty="0"/>
          </a:p>
          <a:p>
            <a:pPr marL="342900" lvl="1" indent="-342900">
              <a:buClr>
                <a:schemeClr val="accent2"/>
              </a:buClr>
              <a:defRPr/>
            </a:pPr>
            <a:r>
              <a:rPr lang="en-US" sz="2400" dirty="0">
                <a:solidFill>
                  <a:schemeClr val="accent2"/>
                </a:solidFill>
                <a:ea typeface="+mn-ea"/>
                <a:cs typeface="+mn-cs"/>
              </a:rPr>
              <a:t>Actually, </a:t>
            </a:r>
            <a:r>
              <a:rPr lang="en-US" sz="2400" i="1" dirty="0">
                <a:solidFill>
                  <a:schemeClr val="accent2"/>
                </a:solidFill>
                <a:ea typeface="+mn-ea"/>
                <a:cs typeface="+mn-cs"/>
              </a:rPr>
              <a:t>any</a:t>
            </a:r>
            <a:r>
              <a:rPr lang="en-US" sz="2400" dirty="0">
                <a:solidFill>
                  <a:schemeClr val="accent2"/>
                </a:solidFill>
                <a:ea typeface="+mn-ea"/>
                <a:cs typeface="+mn-cs"/>
              </a:rPr>
              <a:t> sequences of Bellman updates will converge if every state is visited infinitely often</a:t>
            </a:r>
          </a:p>
          <a:p>
            <a:pPr>
              <a:buFont typeface="Wingdings" pitchFamily="2" charset="2"/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In fact, we can update the policy as seldom or often as we like, and we will still converge</a:t>
            </a:r>
          </a:p>
          <a:p>
            <a:pPr>
              <a:buFont typeface="Wingdings" pitchFamily="2" charset="2"/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Idea: Update states whose value we expect to change: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/>
              <a:t>	If                         is large then update predecessors of s</a:t>
            </a:r>
          </a:p>
        </p:txBody>
      </p:sp>
      <p:pic>
        <p:nvPicPr>
          <p:cNvPr id="21508" name="Picture 3" descr="C:\Documents and Settings\Administrator\My Documents\My Pictures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0100" y="5295900"/>
            <a:ext cx="18415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4966620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6582" y="1295401"/>
            <a:ext cx="8572499" cy="5714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6788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45" y="1143000"/>
            <a:ext cx="617691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1" y="1676400"/>
            <a:ext cx="2819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If agent is in 4,3, it only has one legal action: get jewel. It gets a reward and the game is over.</a:t>
            </a:r>
          </a:p>
          <a:p>
            <a:r>
              <a:rPr lang="en-US" sz="2000" dirty="0"/>
              <a:t>If agent is in the pit, it has only one legal action, die.  It gets a penalty and the game is over.</a:t>
            </a:r>
          </a:p>
          <a:p>
            <a:endParaRPr lang="en-US" sz="2000" dirty="0"/>
          </a:p>
          <a:p>
            <a:r>
              <a:rPr lang="en-US" sz="2000" dirty="0"/>
              <a:t>Agent does NOT get a reward for moving INTO 4,3.</a:t>
            </a:r>
          </a:p>
        </p:txBody>
      </p:sp>
    </p:spTree>
    <p:extLst>
      <p:ext uri="{BB962C8B-B14F-4D97-AF65-F5344CB8AC3E}">
        <p14:creationId xmlns:p14="http://schemas.microsoft.com/office/powerpoint/2010/main" val="181041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00" y="1143000"/>
            <a:ext cx="6207201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96400" y="3200400"/>
            <a:ext cx="2263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0.8 (0 + 0.9*1)</a:t>
            </a:r>
          </a:p>
          <a:p>
            <a:r>
              <a:rPr lang="en-US" sz="2400" dirty="0">
                <a:latin typeface="Calibri"/>
                <a:cs typeface="Calibri"/>
              </a:rPr>
              <a:t>+ 0.1  (0 + 0.9*0)</a:t>
            </a:r>
          </a:p>
          <a:p>
            <a:r>
              <a:rPr lang="en-US" sz="2400" dirty="0">
                <a:latin typeface="Calibri"/>
                <a:cs typeface="Calibri"/>
              </a:rPr>
              <a:t>+ 0.1  (0 + 0.9*0)</a:t>
            </a:r>
          </a:p>
        </p:txBody>
      </p:sp>
      <p:sp>
        <p:nvSpPr>
          <p:cNvPr id="6" name="Arrow: Left 5"/>
          <p:cNvSpPr/>
          <p:nvPr/>
        </p:nvSpPr>
        <p:spPr>
          <a:xfrm rot="1112188">
            <a:off x="7177240" y="2690407"/>
            <a:ext cx="2151974" cy="5342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5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\begin{eqnarray*}&#10;Res^V(s) = \left|V(s) - \min_{a\in{\cal A}}\sum_{s'\in{\cal S}} {\cal T}(s,a,s')[{\cal C}(s,a,s')+V(s')]\right|&#10;\end{eqnarray*}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50"/>
  <p:tag name="PICTUREFILESIZE" val="1977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\pi(s) = \sum_{s'} T(s, \pi(s), s') [R(s,\pi(s), s') + \gamma V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71"/>
  <p:tag name="PICTUREFILESIZE" val="4400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^\pi(s) \leftarrow \sum_{s'} T(s, \pi(s), s') [R(s,\pi(s), s') + \gamma V_k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94"/>
  <p:tag name="PICTUREFILESIZE" val="4729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0}^\pi(s) = 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00"/>
  <p:tag name="PICTUREFILESIZE" val="882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{\pi_i}_{k+1}(s) \leftarrow \sum_{s'} T(s,\pi_i(s),s') \,\left[ R(s, \pi_i(s), s') + \gamma\, V^{\pi_i}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22"/>
  <p:tag name="PICTUREFILESIZE" val="5148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_{i+1}(s) = \argmax_a \sum_{s'} T(s, a ,s') \left[ R(s,a,s') + \gamma V^{\pi_i}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18"/>
  <p:tag name="PICTUREFILESIZE" val="5134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^\pi(s) \leftarrow \sum_{s'} T(s, \pi(s), s') [R(s,\pi(s), s') + \gamma V_k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94"/>
  <p:tag name="PICTUREFILESIZE" val="4729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0}^\pi(s) = 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00"/>
  <p:tag name="PICTUREFILESIZE" val="88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\sum_{s'} T(s, a ,s') [ R(s,a,s') + \gamma V^*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01"/>
  <p:tag name="PICTUREFILESIZE" val="4195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Q^*(s, 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53"/>
  <p:tag name="PICTUREFILESIZE" val="1708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k(s)  template TPT1  env TPENV1  fore 0  back 16777215  eqnno 2"/>
  <p:tag name="FILENAME" val="TP_tmp"/>
  <p:tag name="ORIGWIDTH" val="22"/>
  <p:tag name="PICTUREFILESIZE" val="267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{k+1}(s)  template TPT1  env TPENV1  fore 0  back 16777215  eqnno 2"/>
  <p:tag name="FILENAME" val="TP_tmp"/>
  <p:tag name="ORIGWIDTH" val="32"/>
  <p:tag name="PICTUREFILESIZE" val="29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Q^*(s,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5"/>
  <p:tag name="PICTUREFILESIZE" val="1926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Q^*(s,a) = \sum_{s'} T(s,a,s') \left[ R(s,a,s') + \gamma V^*(s') 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31"/>
  <p:tag name="PICTUREFILESIZE" val="43230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57207</TotalTime>
  <Words>2956</Words>
  <Application>Microsoft Office PowerPoint</Application>
  <PresentationFormat>Widescreen</PresentationFormat>
  <Paragraphs>714</Paragraphs>
  <Slides>73</Slides>
  <Notes>38</Notes>
  <HiddenSlides>18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4" baseType="lpstr">
      <vt:lpstr>MS PGothic</vt:lpstr>
      <vt:lpstr>Arial</vt:lpstr>
      <vt:lpstr>Calibri</vt:lpstr>
      <vt:lpstr>Calibri Math</vt:lpstr>
      <vt:lpstr>Cambria Math</vt:lpstr>
      <vt:lpstr>cmmi10</vt:lpstr>
      <vt:lpstr>Segoe Print</vt:lpstr>
      <vt:lpstr>Symbol</vt:lpstr>
      <vt:lpstr>Times New Roman</vt:lpstr>
      <vt:lpstr>Wingdings</vt:lpstr>
      <vt:lpstr>dan-berkeley-nlp-v1</vt:lpstr>
      <vt:lpstr>CS 473: Artificial Intelligence </vt:lpstr>
      <vt:lpstr>Reminder: Midterm Monday!!</vt:lpstr>
      <vt:lpstr>Reminder: MDP Planning</vt:lpstr>
      <vt:lpstr>MDP Planning</vt:lpstr>
      <vt:lpstr>Value Iteration</vt:lpstr>
      <vt:lpstr>Value Iteration</vt:lpstr>
      <vt:lpstr>k=0</vt:lpstr>
      <vt:lpstr>k=1</vt:lpstr>
      <vt:lpstr>k=2</vt:lpstr>
      <vt:lpstr>k=3</vt:lpstr>
      <vt:lpstr>k=4</vt:lpstr>
      <vt:lpstr>k=5</vt:lpstr>
      <vt:lpstr>k=6</vt:lpstr>
      <vt:lpstr>k=7</vt:lpstr>
      <vt:lpstr>k=8</vt:lpstr>
      <vt:lpstr>k=9</vt:lpstr>
      <vt:lpstr>k=10</vt:lpstr>
      <vt:lpstr>k=11</vt:lpstr>
      <vt:lpstr>k=12</vt:lpstr>
      <vt:lpstr>k=100</vt:lpstr>
      <vt:lpstr>VI: Policy Extraction</vt:lpstr>
      <vt:lpstr>Computing Actions from Values</vt:lpstr>
      <vt:lpstr>Computing Actions from Q-Values</vt:lpstr>
      <vt:lpstr>Convergence*</vt:lpstr>
      <vt:lpstr>Value Iteration - Recap</vt:lpstr>
      <vt:lpstr>Value Iteration - Recap</vt:lpstr>
      <vt:lpstr>Value Iteration - Recap</vt:lpstr>
      <vt:lpstr>Value Iteration as Successive Approximation </vt:lpstr>
      <vt:lpstr>Problems with Value Iteration</vt:lpstr>
      <vt:lpstr>VI  Asynchronous VI</vt:lpstr>
      <vt:lpstr>k=1</vt:lpstr>
      <vt:lpstr>k=2</vt:lpstr>
      <vt:lpstr>k=3</vt:lpstr>
      <vt:lpstr>k=8</vt:lpstr>
      <vt:lpstr>k=9</vt:lpstr>
      <vt:lpstr>k=10</vt:lpstr>
      <vt:lpstr>k=11</vt:lpstr>
      <vt:lpstr>k=12</vt:lpstr>
      <vt:lpstr>k=100</vt:lpstr>
      <vt:lpstr>Asynch VI: Prioritized Sweeping</vt:lpstr>
      <vt:lpstr>Residual wrt Value Function V (ResV)</vt:lpstr>
      <vt:lpstr>(General) Asynchronous VI</vt:lpstr>
      <vt:lpstr>Prioritized Sweeping</vt:lpstr>
      <vt:lpstr>MDP Planning</vt:lpstr>
      <vt:lpstr>Policy Methods</vt:lpstr>
      <vt:lpstr>Part 1 - Policy Evaluation</vt:lpstr>
      <vt:lpstr>Fixed Policies</vt:lpstr>
      <vt:lpstr>Computing Utilities for a Fixed Policy</vt:lpstr>
      <vt:lpstr>Example: Policy Evaluation</vt:lpstr>
      <vt:lpstr>Example: Policy Evaluation</vt:lpstr>
      <vt:lpstr>Iterative Policy Evaluation Algorithm</vt:lpstr>
      <vt:lpstr>Linear Policy Evaluation Algorithm</vt:lpstr>
      <vt:lpstr>Part 2 - Policy Iteration</vt:lpstr>
      <vt:lpstr>Policy Iteration</vt:lpstr>
      <vt:lpstr>Policy Iteration Details</vt:lpstr>
      <vt:lpstr>Example</vt:lpstr>
      <vt:lpstr>Example</vt:lpstr>
      <vt:lpstr>Example: Policy Evaluation</vt:lpstr>
      <vt:lpstr>Policy Iteration Properties</vt:lpstr>
      <vt:lpstr>Comparison</vt:lpstr>
      <vt:lpstr>What’s next? Reinforcement Learning!</vt:lpstr>
      <vt:lpstr>Summary So Far: MDP Algorithms</vt:lpstr>
      <vt:lpstr>Double Bandits</vt:lpstr>
      <vt:lpstr>Double-Bandit MDP</vt:lpstr>
      <vt:lpstr>Offline Planning</vt:lpstr>
      <vt:lpstr>Let’s Play!</vt:lpstr>
      <vt:lpstr>Online Planning</vt:lpstr>
      <vt:lpstr>Let’s Play!</vt:lpstr>
      <vt:lpstr>Policy Evaluation</vt:lpstr>
      <vt:lpstr>What Just Happened?</vt:lpstr>
      <vt:lpstr>Next Time: Reinforcement Learning!</vt:lpstr>
      <vt:lpstr>Asynchronous Value Iteration*</vt:lpstr>
      <vt:lpstr>Interlude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Travis</cp:lastModifiedBy>
  <cp:revision>2791</cp:revision>
  <cp:lastPrinted>2016-01-30T01:06:07Z</cp:lastPrinted>
  <dcterms:created xsi:type="dcterms:W3CDTF">2004-08-27T04:16:05Z</dcterms:created>
  <dcterms:modified xsi:type="dcterms:W3CDTF">2016-10-28T17:54:26Z</dcterms:modified>
</cp:coreProperties>
</file>