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66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20"/>
  </p:notesMasterIdLst>
  <p:handoutMasterIdLst>
    <p:handoutMasterId r:id="rId121"/>
  </p:handoutMasterIdLst>
  <p:sldIdLst>
    <p:sldId id="893" r:id="rId2"/>
    <p:sldId id="1104" r:id="rId3"/>
    <p:sldId id="1105" r:id="rId4"/>
    <p:sldId id="1106" r:id="rId5"/>
    <p:sldId id="1107" r:id="rId6"/>
    <p:sldId id="1108" r:id="rId7"/>
    <p:sldId id="1109" r:id="rId8"/>
    <p:sldId id="1110" r:id="rId9"/>
    <p:sldId id="1111" r:id="rId10"/>
    <p:sldId id="1112" r:id="rId11"/>
    <p:sldId id="1113" r:id="rId12"/>
    <p:sldId id="1114" r:id="rId13"/>
    <p:sldId id="1115" r:id="rId14"/>
    <p:sldId id="1116" r:id="rId15"/>
    <p:sldId id="1117" r:id="rId16"/>
    <p:sldId id="1118" r:id="rId17"/>
    <p:sldId id="1119" r:id="rId18"/>
    <p:sldId id="1120" r:id="rId19"/>
    <p:sldId id="1121" r:id="rId20"/>
    <p:sldId id="1122" r:id="rId21"/>
    <p:sldId id="1123" r:id="rId22"/>
    <p:sldId id="1124" r:id="rId23"/>
    <p:sldId id="1125" r:id="rId24"/>
    <p:sldId id="1126" r:id="rId25"/>
    <p:sldId id="1127" r:id="rId26"/>
    <p:sldId id="1128" r:id="rId27"/>
    <p:sldId id="1129" r:id="rId28"/>
    <p:sldId id="1130" r:id="rId29"/>
    <p:sldId id="1131" r:id="rId30"/>
    <p:sldId id="1132" r:id="rId31"/>
    <p:sldId id="1133" r:id="rId32"/>
    <p:sldId id="1134" r:id="rId33"/>
    <p:sldId id="1135" r:id="rId34"/>
    <p:sldId id="1136" r:id="rId35"/>
    <p:sldId id="900" r:id="rId36"/>
    <p:sldId id="917" r:id="rId37"/>
    <p:sldId id="1088" r:id="rId38"/>
    <p:sldId id="1089" r:id="rId39"/>
    <p:sldId id="971" r:id="rId40"/>
    <p:sldId id="1040" r:id="rId41"/>
    <p:sldId id="1041" r:id="rId42"/>
    <p:sldId id="1042" r:id="rId43"/>
    <p:sldId id="901" r:id="rId44"/>
    <p:sldId id="944" r:id="rId45"/>
    <p:sldId id="921" r:id="rId46"/>
    <p:sldId id="904" r:id="rId47"/>
    <p:sldId id="978" r:id="rId48"/>
    <p:sldId id="979" r:id="rId49"/>
    <p:sldId id="1043" r:id="rId50"/>
    <p:sldId id="984" r:id="rId51"/>
    <p:sldId id="980" r:id="rId52"/>
    <p:sldId id="1137" r:id="rId53"/>
    <p:sldId id="1091" r:id="rId54"/>
    <p:sldId id="1094" r:id="rId55"/>
    <p:sldId id="1093" r:id="rId56"/>
    <p:sldId id="1092" r:id="rId57"/>
    <p:sldId id="987" r:id="rId58"/>
    <p:sldId id="1138" r:id="rId59"/>
    <p:sldId id="988" r:id="rId60"/>
    <p:sldId id="989" r:id="rId61"/>
    <p:sldId id="990" r:id="rId62"/>
    <p:sldId id="991" r:id="rId63"/>
    <p:sldId id="992" r:id="rId64"/>
    <p:sldId id="993" r:id="rId65"/>
    <p:sldId id="994" r:id="rId66"/>
    <p:sldId id="995" r:id="rId67"/>
    <p:sldId id="996" r:id="rId68"/>
    <p:sldId id="997" r:id="rId69"/>
    <p:sldId id="998" r:id="rId70"/>
    <p:sldId id="999" r:id="rId71"/>
    <p:sldId id="1050" r:id="rId72"/>
    <p:sldId id="1051" r:id="rId73"/>
    <p:sldId id="1052" r:id="rId74"/>
    <p:sldId id="1045" r:id="rId75"/>
    <p:sldId id="1003" r:id="rId76"/>
    <p:sldId id="1139" r:id="rId77"/>
    <p:sldId id="1140" r:id="rId78"/>
    <p:sldId id="1001" r:id="rId79"/>
    <p:sldId id="1053" r:id="rId80"/>
    <p:sldId id="1054" r:id="rId81"/>
    <p:sldId id="1055" r:id="rId82"/>
    <p:sldId id="1056" r:id="rId83"/>
    <p:sldId id="1057" r:id="rId84"/>
    <p:sldId id="1058" r:id="rId85"/>
    <p:sldId id="1060" r:id="rId86"/>
    <p:sldId id="1097" r:id="rId87"/>
    <p:sldId id="1098" r:id="rId88"/>
    <p:sldId id="1095" r:id="rId89"/>
    <p:sldId id="1101" r:id="rId90"/>
    <p:sldId id="1103" r:id="rId91"/>
    <p:sldId id="1061" r:id="rId92"/>
    <p:sldId id="1062" r:id="rId93"/>
    <p:sldId id="1063" r:id="rId94"/>
    <p:sldId id="1064" r:id="rId95"/>
    <p:sldId id="1065" r:id="rId96"/>
    <p:sldId id="1066" r:id="rId97"/>
    <p:sldId id="1067" r:id="rId98"/>
    <p:sldId id="1100" r:id="rId99"/>
    <p:sldId id="1068" r:id="rId100"/>
    <p:sldId id="1069" r:id="rId101"/>
    <p:sldId id="1070" r:id="rId102"/>
    <p:sldId id="1071" r:id="rId103"/>
    <p:sldId id="1072" r:id="rId104"/>
    <p:sldId id="1073" r:id="rId105"/>
    <p:sldId id="1074" r:id="rId106"/>
    <p:sldId id="1075" r:id="rId107"/>
    <p:sldId id="1076" r:id="rId108"/>
    <p:sldId id="1077" r:id="rId109"/>
    <p:sldId id="1078" r:id="rId110"/>
    <p:sldId id="1079" r:id="rId111"/>
    <p:sldId id="1080" r:id="rId112"/>
    <p:sldId id="1081" r:id="rId113"/>
    <p:sldId id="1082" r:id="rId114"/>
    <p:sldId id="1083" r:id="rId115"/>
    <p:sldId id="1084" r:id="rId116"/>
    <p:sldId id="1085" r:id="rId117"/>
    <p:sldId id="1086" r:id="rId118"/>
    <p:sldId id="1087" r:id="rId119"/>
  </p:sldIdLst>
  <p:sldSz cx="12192000" cy="6858000"/>
  <p:notesSz cx="7099300" cy="10234613"/>
  <p:custDataLst>
    <p:tags r:id="rId1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66FF"/>
    <a:srgbClr val="CAD1FF"/>
    <a:srgbClr val="FFF0BE"/>
    <a:srgbClr val="FFE292"/>
    <a:srgbClr val="0000FF"/>
    <a:srgbClr val="008000"/>
    <a:srgbClr val="8FAAFF"/>
    <a:srgbClr val="7F2727"/>
    <a:srgbClr val="B8EAC0"/>
    <a:srgbClr val="A3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9"/>
    <p:restoredTop sz="87416" autoAdjust="0"/>
  </p:normalViewPr>
  <p:slideViewPr>
    <p:cSldViewPr>
      <p:cViewPr varScale="1">
        <p:scale>
          <a:sx n="89" d="100"/>
          <a:sy n="89" d="100"/>
        </p:scale>
        <p:origin x="70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44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handoutMaster" Target="handoutMasters/handoutMaster1.xml"/><Relationship Id="rId122" Type="http://schemas.openxmlformats.org/officeDocument/2006/relationships/tags" Target="tags/tag1.xml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3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2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R(s) = the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living reward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6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differences</a:t>
            </a:r>
          </a:p>
          <a:p>
            <a:pPr marL="228600" indent="-228600">
              <a:buAutoNum type="arabicParenR"/>
            </a:pPr>
            <a:r>
              <a:rPr lang="en-US" dirty="0" smtClean="0"/>
              <a:t>Lots of repeated states</a:t>
            </a:r>
          </a:p>
          <a:p>
            <a:pPr marL="228600" indent="-228600">
              <a:buAutoNum type="arabicParenR"/>
            </a:pPr>
            <a:r>
              <a:rPr lang="en-US" dirty="0" smtClean="0"/>
              <a:t>Reward comes incrementally at every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01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9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 no guarantee to reach overheating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[Note:</a:t>
            </a:r>
            <a:r>
              <a:rPr lang="en-US" baseline="0" dirty="0" smtClean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246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generates the time-limited</a:t>
            </a:r>
            <a:r>
              <a:rPr lang="en-US" baseline="0" dirty="0" smtClean="0"/>
              <a:t> values for </a:t>
            </a:r>
            <a:r>
              <a:rPr lang="en-US" baseline="0" dirty="0" err="1" smtClean="0"/>
              <a:t>gridworld</a:t>
            </a:r>
            <a:r>
              <a:rPr lang="en-US" baseline="0" dirty="0" smtClean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7810E0-A582-4403-AF54-E4F6CC3F334D}" type="slidenum">
              <a:rPr lang="en-US" sz="1400" smtClean="0"/>
              <a:pPr eaLnBrk="1" hangingPunct="1"/>
              <a:t>50</a:t>
            </a:fld>
            <a:endParaRPr lang="en-US" sz="1400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Q2(</a:t>
            </a:r>
            <a:r>
              <a:rPr lang="en-US" dirty="0" err="1" smtClean="0"/>
              <a:t>cold,slow</a:t>
            </a:r>
            <a:r>
              <a:rPr lang="en-US" dirty="0" smtClean="0"/>
              <a:t>) = 1 + 2 = 3</a:t>
            </a:r>
          </a:p>
          <a:p>
            <a:r>
              <a:rPr lang="en-US" dirty="0" smtClean="0"/>
              <a:t>Q2(cold, fast) = .5*(2+2) + .5*(2+1) = 3.5</a:t>
            </a:r>
          </a:p>
          <a:p>
            <a:r>
              <a:rPr lang="en-US" dirty="0" smtClean="0"/>
              <a:t>Q2(</a:t>
            </a:r>
            <a:r>
              <a:rPr lang="en-US" dirty="0" err="1" smtClean="0"/>
              <a:t>warm,slow</a:t>
            </a:r>
            <a:r>
              <a:rPr lang="en-US" smtClean="0"/>
              <a:t>)</a:t>
            </a:r>
            <a:r>
              <a:rPr lang="en-US" baseline="0" smtClean="0"/>
              <a:t> = .5</a:t>
            </a:r>
            <a:r>
              <a:rPr lang="en-US" baseline="0" smtClean="0"/>
              <a:t>*(1+2</a:t>
            </a:r>
            <a:r>
              <a:rPr lang="en-US" baseline="0" smtClean="0"/>
              <a:t>) + .5*(2+1) = </a:t>
            </a:r>
            <a:r>
              <a:rPr lang="en-US" baseline="0" smtClean="0"/>
              <a:t>2.5</a:t>
            </a:r>
            <a:endParaRPr lang="en-US" smtClean="0"/>
          </a:p>
          <a:p>
            <a:r>
              <a:rPr lang="en-US" dirty="0" smtClean="0"/>
              <a:t>Q2(</a:t>
            </a:r>
            <a:r>
              <a:rPr lang="en-US" dirty="0" err="1" smtClean="0"/>
              <a:t>warm,fast</a:t>
            </a:r>
            <a:r>
              <a:rPr lang="en-US" dirty="0" smtClean="0"/>
              <a:t>)</a:t>
            </a:r>
            <a:r>
              <a:rPr lang="en-US" baseline="0" dirty="0" smtClean="0"/>
              <a:t> = 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14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agent is really just a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environment - inputs and outputs to the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utility function - indirect specification of the what the program should do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goal:  design an algorithm that can find actions for any utility function</a:t>
            </a:r>
          </a:p>
          <a:p>
            <a:pPr eaLnBrk="1" hangingPunct="1"/>
            <a:endParaRPr lang="en-US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7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875" y="860425"/>
            <a:ext cx="7634288" cy="429577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Draw Jensen’s for utility curve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62623" y="10881384"/>
            <a:ext cx="3184825" cy="572143"/>
          </a:xfrm>
          <a:prstGeom prst="rect">
            <a:avLst/>
          </a:prstGeom>
          <a:noFill/>
        </p:spPr>
        <p:txBody>
          <a:bodyPr/>
          <a:lstStyle/>
          <a:p>
            <a:fld id="{39A40384-0448-47C6-BDE1-0574BBB738D1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84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Policy may converge long before values do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29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4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through value iteration; snapshots of values shown on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Pro:</a:t>
            </a:r>
            <a:r>
              <a:rPr lang="en-US" baseline="0" dirty="0" smtClean="0"/>
              <a:t> fewer backups!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Cons: n log(n) overhead of priority queue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Net: depends on domain structure.  If branching factor is high, each backup may require updating many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4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734" indent="-301052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205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5888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569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253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0935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2617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299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9449CF-70FD-458C-A11A-667BB367C40B}" type="slidenum">
              <a:rPr lang="en-US" sz="1400" smtClean="0"/>
              <a:pPr eaLnBrk="1" hangingPunct="1"/>
              <a:t>89</a:t>
            </a:fld>
            <a:endParaRPr lang="en-US" sz="1400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734" indent="-301052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205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5888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569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253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0935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2617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299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5DC902-65D0-427A-BCB6-EBA8EEC62950}" type="slidenum">
              <a:rPr lang="en-US" sz="1400" smtClean="0"/>
              <a:pPr eaLnBrk="1" hangingPunct="1"/>
              <a:t>90</a:t>
            </a:fld>
            <a:endParaRPr lang="en-US" sz="1400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9"/>
            <a:ext cx="5207454" cy="460593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Finding lowest</a:t>
            </a:r>
            <a:r>
              <a:rPr lang="en-US" baseline="0" dirty="0" smtClean="0"/>
              <a:t> cost policy to reach goal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117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6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ai.berkeley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32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48.png"/><Relationship Id="rId10" Type="http://schemas.openxmlformats.org/officeDocument/2006/relationships/image" Target="../media/image52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4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65.pn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20" Type="http://schemas.openxmlformats.org/officeDocument/2006/relationships/image" Target="../media/image74.png"/><Relationship Id="rId21" Type="http://schemas.openxmlformats.org/officeDocument/2006/relationships/image" Target="../media/image80.png"/><Relationship Id="rId22" Type="http://schemas.openxmlformats.org/officeDocument/2006/relationships/image" Target="../media/image76.png"/><Relationship Id="rId23" Type="http://schemas.openxmlformats.org/officeDocument/2006/relationships/image" Target="../media/image78.png"/><Relationship Id="rId24" Type="http://schemas.openxmlformats.org/officeDocument/2006/relationships/image" Target="../media/image77.png"/><Relationship Id="rId25" Type="http://schemas.openxmlformats.org/officeDocument/2006/relationships/image" Target="../media/image81.png"/><Relationship Id="rId26" Type="http://schemas.openxmlformats.org/officeDocument/2006/relationships/image" Target="../media/image79.png"/><Relationship Id="rId27" Type="http://schemas.openxmlformats.org/officeDocument/2006/relationships/image" Target="../media/image82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10" Type="http://schemas.openxmlformats.org/officeDocument/2006/relationships/tags" Target="../tags/tag36.xml"/><Relationship Id="rId11" Type="http://schemas.openxmlformats.org/officeDocument/2006/relationships/tags" Target="../tags/tag37.xml"/><Relationship Id="rId12" Type="http://schemas.openxmlformats.org/officeDocument/2006/relationships/tags" Target="../tags/tag38.xml"/><Relationship Id="rId13" Type="http://schemas.openxmlformats.org/officeDocument/2006/relationships/tags" Target="../tags/tag39.xml"/><Relationship Id="rId14" Type="http://schemas.openxmlformats.org/officeDocument/2006/relationships/tags" Target="../tags/tag40.xml"/><Relationship Id="rId15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86.png"/><Relationship Id="rId1" Type="http://schemas.openxmlformats.org/officeDocument/2006/relationships/tags" Target="../tags/tag55.xml"/><Relationship Id="rId2" Type="http://schemas.openxmlformats.org/officeDocument/2006/relationships/tags" Target="../tags/tag56.xml"/><Relationship Id="rId3" Type="http://schemas.openxmlformats.org/officeDocument/2006/relationships/tags" Target="../tags/tag5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4.xml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09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4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6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573: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 Weld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University of Washington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Slides by Dan Klein &amp; Pieter </a:t>
            </a:r>
            <a:r>
              <a:rPr lang="en-US" sz="1400" dirty="0" err="1" smtClean="0">
                <a:latin typeface="Calibri"/>
                <a:cs typeface="Calibri"/>
              </a:rPr>
              <a:t>Abbeel</a:t>
            </a:r>
            <a:r>
              <a:rPr lang="en-US" sz="1400" dirty="0" smtClean="0">
                <a:latin typeface="Calibri"/>
                <a:cs typeface="Calibri"/>
              </a:rPr>
              <a:t> / UC Berkeley. (</a:t>
            </a:r>
            <a:r>
              <a:rPr lang="en-US" sz="1400" dirty="0" smtClean="0">
                <a:latin typeface="Calibri"/>
                <a:cs typeface="Calibri"/>
                <a:hlinkClick r:id="rId4"/>
              </a:rPr>
              <a:t>http://ai.berkeley.edu</a:t>
            </a:r>
            <a:r>
              <a:rPr lang="en-US" sz="1400" dirty="0" smtClean="0">
                <a:latin typeface="Calibri"/>
                <a:cs typeface="Calibri"/>
              </a:rPr>
              <a:t>) and by </a:t>
            </a:r>
            <a:r>
              <a:rPr lang="en-US" sz="1400" dirty="0" err="1" smtClean="0">
                <a:latin typeface="Calibri"/>
                <a:cs typeface="Calibri"/>
              </a:rPr>
              <a:t>Mausam</a:t>
            </a:r>
            <a:r>
              <a:rPr lang="en-US" sz="1400" dirty="0" smtClean="0">
                <a:latin typeface="Calibri"/>
                <a:cs typeface="Calibri"/>
              </a:rPr>
              <a:t> &amp; </a:t>
            </a:r>
            <a:r>
              <a:rPr lang="en-US" sz="1400" dirty="0" err="1" smtClean="0">
                <a:latin typeface="Calibri"/>
                <a:cs typeface="Calibri"/>
              </a:rPr>
              <a:t>Andrey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Kolobov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1981200"/>
            <a:ext cx="3733800" cy="1607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 l="9668" t="3678" r="2053"/>
          <a:stretch>
            <a:fillRect/>
          </a:stretch>
        </p:blipFill>
        <p:spPr bwMode="auto">
          <a:xfrm>
            <a:off x="6629400" y="3810000"/>
            <a:ext cx="533895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37147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Money </a:t>
            </a:r>
            <a:r>
              <a:rPr lang="en-US" sz="2400" u="sng" dirty="0"/>
              <a:t>does </a:t>
            </a:r>
            <a:r>
              <a:rPr lang="en-US" sz="2400" u="sng" dirty="0">
                <a:solidFill>
                  <a:schemeClr val="accent6"/>
                </a:solidFill>
              </a:rPr>
              <a:t>not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behave as a utility function, but we can talk about the utility of having money (or being in debt)</a:t>
            </a:r>
          </a:p>
          <a:p>
            <a:pPr>
              <a:defRPr/>
            </a:pPr>
            <a:r>
              <a:rPr lang="en-US" sz="2400" dirty="0"/>
              <a:t>Given a lottery L = [p, $X; (1-p), $Y]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CC0000"/>
                </a:solidFill>
              </a:rPr>
              <a:t>expected monetary value </a:t>
            </a:r>
            <a:r>
              <a:rPr lang="en-US" sz="2400" dirty="0"/>
              <a:t>EMV(L) is p*X + (1-p)*Y</a:t>
            </a:r>
          </a:p>
          <a:p>
            <a:pPr lvl="1">
              <a:defRPr/>
            </a:pPr>
            <a:r>
              <a:rPr lang="en-US" sz="2400" dirty="0"/>
              <a:t>U(L) = p*U($X) + (1-p)*U($Y)</a:t>
            </a:r>
          </a:p>
          <a:p>
            <a:pPr lvl="1">
              <a:defRPr/>
            </a:pPr>
            <a:r>
              <a:rPr lang="en-US" sz="2400" dirty="0"/>
              <a:t>Typically, U(L) &lt; U( EMV(L) )</a:t>
            </a:r>
          </a:p>
          <a:p>
            <a:pPr lvl="1">
              <a:defRPr/>
            </a:pPr>
            <a:r>
              <a:rPr lang="en-US" sz="2400" dirty="0"/>
              <a:t>In this sense, people are </a:t>
            </a:r>
            <a:r>
              <a:rPr lang="en-US" sz="2400" dirty="0">
                <a:solidFill>
                  <a:srgbClr val="CC0000"/>
                </a:solidFill>
              </a:rPr>
              <a:t>risk-averse</a:t>
            </a:r>
          </a:p>
          <a:p>
            <a:pPr lvl="1">
              <a:defRPr/>
            </a:pPr>
            <a:r>
              <a:rPr lang="en-US" sz="2400" dirty="0"/>
              <a:t>When deep in debt, people are </a:t>
            </a:r>
            <a:r>
              <a:rPr lang="en-US" sz="2400" dirty="0">
                <a:solidFill>
                  <a:srgbClr val="CC0000"/>
                </a:solidFill>
              </a:rPr>
              <a:t>risk-prone</a:t>
            </a:r>
          </a:p>
          <a:p>
            <a:pPr lvl="1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06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Initialize π(s) to random actions</a:t>
            </a:r>
          </a:p>
          <a:p>
            <a:r>
              <a:rPr lang="en-US" sz="2800" dirty="0" smtClean="0"/>
              <a:t>Repeat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1: Policy evaluation: </a:t>
            </a:r>
            <a:r>
              <a:rPr lang="en-US" sz="2400" dirty="0" smtClean="0"/>
              <a:t>calculate utilities of </a:t>
            </a:r>
            <a:r>
              <a:rPr lang="en-US" sz="2400" dirty="0"/>
              <a:t>π</a:t>
            </a:r>
            <a:r>
              <a:rPr lang="en-US" sz="2400" dirty="0" smtClean="0"/>
              <a:t> at each s using a nested loop 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  <a:r>
              <a:rPr lang="en-US" sz="2400" dirty="0" smtClean="0"/>
              <a:t>update policy using one-step look-ahead</a:t>
            </a:r>
          </a:p>
          <a:p>
            <a:pPr marL="45717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“For each s,  </a:t>
            </a:r>
            <a:r>
              <a:rPr lang="en-US" sz="2400" dirty="0"/>
              <a:t>w</a:t>
            </a:r>
            <a:r>
              <a:rPr lang="en-US" sz="2400" dirty="0" smtClean="0"/>
              <a:t>hat’s the best action I could execute, assuming I then follow π?  </a:t>
            </a:r>
          </a:p>
          <a:p>
            <a:pPr marL="457176" lvl="1" indent="0">
              <a:buNone/>
            </a:pPr>
            <a:r>
              <a:rPr lang="en-US" sz="2400" dirty="0"/>
              <a:t>	Let </a:t>
            </a:r>
            <a:r>
              <a:rPr lang="en-US" sz="2400" dirty="0" smtClean="0"/>
              <a:t>π’(</a:t>
            </a:r>
            <a:r>
              <a:rPr lang="en-US" sz="2400" dirty="0"/>
              <a:t>s</a:t>
            </a:r>
            <a:r>
              <a:rPr lang="en-US" sz="2400" dirty="0" smtClean="0"/>
              <a:t>) = this best action.</a:t>
            </a:r>
          </a:p>
          <a:p>
            <a:pPr marL="45717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π = </a:t>
            </a:r>
            <a:r>
              <a:rPr lang="en-US" sz="2400" dirty="0"/>
              <a:t>π</a:t>
            </a:r>
            <a:r>
              <a:rPr lang="en-US" sz="2400" dirty="0" smtClean="0"/>
              <a:t>’</a:t>
            </a:r>
          </a:p>
          <a:p>
            <a:r>
              <a:rPr lang="en-US" sz="2800" dirty="0" smtClean="0"/>
              <a:t>Until policy doesn’t change</a:t>
            </a:r>
          </a:p>
        </p:txBody>
      </p:sp>
    </p:spTree>
    <p:extLst>
      <p:ext uri="{BB962C8B-B14F-4D97-AF65-F5344CB8AC3E}">
        <p14:creationId xmlns:p14="http://schemas.microsoft.com/office/powerpoint/2010/main" val="102030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 Details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11379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Let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=0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Initialize π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(s) to random actions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Repeat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Step 1: Policy evaluation: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Initialize k=0;    </a:t>
            </a:r>
            <a:r>
              <a:rPr lang="en-US" dirty="0" err="1" smtClean="0"/>
              <a:t>Forall</a:t>
            </a:r>
            <a:r>
              <a:rPr lang="en-US" dirty="0" smtClean="0"/>
              <a:t> s, 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π</a:t>
            </a:r>
            <a:r>
              <a:rPr lang="en-US" baseline="-25000" dirty="0" smtClean="0"/>
              <a:t> </a:t>
            </a:r>
            <a:r>
              <a:rPr lang="en-US" dirty="0" smtClean="0"/>
              <a:t>(s) = 0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Repeat until </a:t>
            </a:r>
            <a:r>
              <a:rPr lang="en-US" dirty="0"/>
              <a:t>V</a:t>
            </a:r>
            <a:r>
              <a:rPr lang="en-US" baseline="30000" dirty="0"/>
              <a:t>π</a:t>
            </a:r>
            <a:r>
              <a:rPr lang="en-US" dirty="0"/>
              <a:t> converges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sz="1000" dirty="0" smtClean="0"/>
          </a:p>
          <a:p>
            <a:pPr lvl="3">
              <a:spcBef>
                <a:spcPts val="0"/>
              </a:spcBef>
            </a:pPr>
            <a:r>
              <a:rPr lang="en-US" sz="2400" dirty="0" smtClean="0"/>
              <a:t>For each state s, </a:t>
            </a:r>
          </a:p>
          <a:p>
            <a:pPr lvl="3">
              <a:spcBef>
                <a:spcPts val="0"/>
              </a:spcBef>
            </a:pPr>
            <a:endParaRPr lang="en-US" sz="1000" dirty="0" smtClean="0"/>
          </a:p>
          <a:p>
            <a:pPr lvl="3">
              <a:spcBef>
                <a:spcPts val="0"/>
              </a:spcBef>
            </a:pPr>
            <a:r>
              <a:rPr lang="en-US" sz="2400" dirty="0" smtClean="0"/>
              <a:t>Let k += 1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For each state, s, </a:t>
            </a:r>
          </a:p>
          <a:p>
            <a:pPr lvl="2"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 smtClean="0"/>
              <a:t>π</a:t>
            </a:r>
            <a:r>
              <a:rPr lang="en-US" baseline="-25000" dirty="0" err="1" smtClean="0"/>
              <a:t>i</a:t>
            </a:r>
            <a:r>
              <a:rPr lang="en-US" dirty="0" smtClean="0"/>
              <a:t> == π</a:t>
            </a:r>
            <a:r>
              <a:rPr lang="en-US" baseline="-25000" dirty="0" smtClean="0"/>
              <a:t>i+1</a:t>
            </a:r>
            <a:r>
              <a:rPr lang="en-US" dirty="0" smtClean="0"/>
              <a:t> then it’s optimal; return it. 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Else let </a:t>
            </a:r>
            <a:r>
              <a:rPr lang="en-US" dirty="0" err="1" smtClean="0"/>
              <a:t>i</a:t>
            </a:r>
            <a:r>
              <a:rPr lang="en-US" dirty="0" smtClean="0"/>
              <a:t> += 1</a:t>
            </a:r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3733800"/>
            <a:ext cx="6996576" cy="616825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4876800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20730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Initialize π</a:t>
            </a:r>
            <a:r>
              <a:rPr lang="en-US" sz="2400" baseline="-25000" dirty="0" smtClean="0">
                <a:latin typeface="Calibri"/>
                <a:cs typeface="Calibri"/>
              </a:rPr>
              <a:t>0 </a:t>
            </a:r>
            <a:r>
              <a:rPr lang="en-US" sz="2400" dirty="0" smtClean="0">
                <a:latin typeface="Calibri"/>
                <a:cs typeface="Calibri"/>
              </a:rPr>
              <a:t>to</a:t>
            </a:r>
            <a:r>
              <a:rPr lang="en-US" sz="2400" baseline="-250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“always go right”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5715000" y="228600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evaluation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Iterate through states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Has policy changed?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Yes!  </a:t>
            </a:r>
            <a:r>
              <a:rPr lang="en-US" sz="2400" dirty="0" err="1" smtClean="0">
                <a:latin typeface="Calibri"/>
                <a:cs typeface="Calibri"/>
              </a:rPr>
              <a:t>i</a:t>
            </a:r>
            <a:r>
              <a:rPr lang="en-US" sz="2400" dirty="0" smtClean="0">
                <a:latin typeface="Calibri"/>
                <a:cs typeface="Calibri"/>
              </a:rPr>
              <a:t> += 1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152398" y="2438400"/>
            <a:ext cx="1066801" cy="2819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9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4" grpId="0" animBg="1"/>
      <p:bldP spid="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/>
      <p:bldP spid="26" grpId="1"/>
      <p:bldP spid="27" grpId="0"/>
      <p:bldP spid="28" grpId="0"/>
      <p:bldP spid="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5694336" y="2218841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π</a:t>
            </a:r>
            <a:r>
              <a:rPr lang="en-US" sz="2400" baseline="-25000" dirty="0" smtClean="0">
                <a:latin typeface="Calibri"/>
                <a:cs typeface="Calibri"/>
              </a:rPr>
              <a:t>1 </a:t>
            </a:r>
            <a:r>
              <a:rPr lang="en-US" sz="2400" dirty="0" smtClean="0">
                <a:latin typeface="Calibri"/>
                <a:cs typeface="Calibri"/>
              </a:rPr>
              <a:t>says “always go up”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evaluation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Iterate through states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Has policy changed?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No!  We have the optimal policy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67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/>
      <p:bldP spid="4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9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dirty="0" smtClean="0"/>
              <a:t>Policy </a:t>
            </a:r>
            <a:r>
              <a:rPr lang="en-US" dirty="0"/>
              <a:t>iteration finds the optimal policy, </a:t>
            </a:r>
            <a:r>
              <a:rPr lang="en-US" dirty="0" smtClean="0"/>
              <a:t>guaranteed!</a:t>
            </a:r>
            <a:endParaRPr lang="en-US" dirty="0"/>
          </a:p>
          <a:p>
            <a:r>
              <a:rPr lang="en-US" dirty="0"/>
              <a:t>Often converges (much) faster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8783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 smtClean="0"/>
              <a:t>Both value iteration and policy iteration compute the same thing (all optimal values)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value iteration:</a:t>
            </a:r>
          </a:p>
          <a:p>
            <a:pPr lvl="1"/>
            <a:r>
              <a:rPr lang="en-US" sz="2200" dirty="0" smtClean="0"/>
              <a:t>Every iteration updates both the values and (implicitly) the policy</a:t>
            </a:r>
          </a:p>
          <a:p>
            <a:pPr lvl="1"/>
            <a:r>
              <a:rPr lang="en-US" sz="2200" dirty="0" smtClean="0"/>
              <a:t>We don’t track the policy, but taking the max over actions implicitly </a:t>
            </a:r>
            <a:r>
              <a:rPr lang="en-US" sz="2200" dirty="0" err="1" smtClean="0"/>
              <a:t>recomputes</a:t>
            </a:r>
            <a:r>
              <a:rPr lang="en-US" sz="2200" dirty="0" smtClean="0"/>
              <a:t> it</a:t>
            </a:r>
          </a:p>
          <a:p>
            <a:pPr lvl="1"/>
            <a:r>
              <a:rPr lang="en-US" sz="2200" dirty="0" smtClean="0"/>
              <a:t>What is the space being searched?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policy iteration:</a:t>
            </a:r>
          </a:p>
          <a:p>
            <a:pPr lvl="1"/>
            <a:r>
              <a:rPr lang="en-US" sz="2200" dirty="0" smtClean="0"/>
              <a:t>We do fewer iterations</a:t>
            </a:r>
          </a:p>
          <a:p>
            <a:pPr lvl="1"/>
            <a:r>
              <a:rPr lang="en-US" sz="2200" dirty="0" smtClean="0"/>
              <a:t>Each one is slower (must update all V</a:t>
            </a:r>
            <a:r>
              <a:rPr lang="en-US" sz="2200" baseline="30000" dirty="0" smtClean="0"/>
              <a:t>π</a:t>
            </a:r>
            <a:r>
              <a:rPr lang="en-US" sz="2200" dirty="0" smtClean="0"/>
              <a:t> and then choose new best π)</a:t>
            </a:r>
          </a:p>
          <a:p>
            <a:pPr lvl="1"/>
            <a:r>
              <a:rPr lang="en-US" sz="2200" dirty="0" smtClean="0"/>
              <a:t>What is the space being searched?</a:t>
            </a:r>
          </a:p>
          <a:p>
            <a:pPr lvl="4"/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Both are dynamic programs for solving MDPs</a:t>
            </a:r>
          </a:p>
        </p:txBody>
      </p:sp>
    </p:spTree>
    <p:extLst>
      <p:ext uri="{BB962C8B-B14F-4D97-AF65-F5344CB8AC3E}">
        <p14:creationId xmlns:p14="http://schemas.microsoft.com/office/powerpoint/2010/main" val="128919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Far: MDP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 you want to….</a:t>
            </a:r>
          </a:p>
          <a:p>
            <a:pPr lvl="1"/>
            <a:r>
              <a:rPr lang="en-US" sz="2400" dirty="0" smtClean="0"/>
              <a:t>Compute optimal values: use value iteration or policy iteration</a:t>
            </a:r>
          </a:p>
          <a:p>
            <a:pPr lvl="1"/>
            <a:r>
              <a:rPr lang="en-US" sz="2400" dirty="0" smtClean="0"/>
              <a:t>Compute values for a particular policy: use policy evaluation</a:t>
            </a:r>
          </a:p>
          <a:p>
            <a:pPr lvl="1"/>
            <a:r>
              <a:rPr lang="en-US" sz="2400" dirty="0" smtClean="0"/>
              <a:t>Turn your values into a policy: use policy extraction (one-step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These all look the same!</a:t>
            </a:r>
          </a:p>
          <a:p>
            <a:pPr lvl="1"/>
            <a:r>
              <a:rPr lang="en-US" sz="2400" dirty="0" smtClean="0"/>
              <a:t>They all use variations of Bellman updates</a:t>
            </a:r>
          </a:p>
          <a:p>
            <a:pPr lvl="1"/>
            <a:r>
              <a:rPr lang="en-US" sz="2400" dirty="0" smtClean="0"/>
              <a:t>They all use 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fragments</a:t>
            </a:r>
          </a:p>
          <a:p>
            <a:pPr lvl="1"/>
            <a:r>
              <a:rPr lang="en-US" sz="2400" dirty="0" smtClean="0"/>
              <a:t>They differ </a:t>
            </a:r>
          </a:p>
          <a:p>
            <a:pPr lvl="2"/>
            <a:r>
              <a:rPr lang="en-US" sz="2000" dirty="0" smtClean="0"/>
              <a:t>whether we plug in a fixed policy or max over actions</a:t>
            </a:r>
          </a:p>
          <a:p>
            <a:pPr lvl="2"/>
            <a:r>
              <a:rPr lang="en-US" sz="2000" dirty="0" smtClean="0"/>
              <a:t>Whether we search finite (policy) space or infinite (R valued value function) space</a:t>
            </a:r>
          </a:p>
        </p:txBody>
      </p:sp>
    </p:spTree>
    <p:extLst>
      <p:ext uri="{BB962C8B-B14F-4D97-AF65-F5344CB8AC3E}">
        <p14:creationId xmlns:p14="http://schemas.microsoft.com/office/powerpoint/2010/main" val="348936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Bandits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91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Double-Bandit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 smtClean="0"/>
              <a:t>Actions: </a:t>
            </a:r>
            <a:r>
              <a:rPr lang="en-US" sz="2400" i="1" dirty="0" smtClean="0">
                <a:solidFill>
                  <a:srgbClr val="3333FF"/>
                </a:solidFill>
              </a:rPr>
              <a:t>Blue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 smtClean="0"/>
              <a:t>States: </a:t>
            </a:r>
            <a:r>
              <a:rPr lang="en-US" sz="2400" dirty="0" smtClean="0">
                <a:solidFill>
                  <a:srgbClr val="008000"/>
                </a:solidFill>
              </a:rPr>
              <a:t>Win</a:t>
            </a:r>
            <a:r>
              <a:rPr lang="en-US" sz="2400" dirty="0" smtClean="0">
                <a:solidFill>
                  <a:schemeClr val="tx1"/>
                </a:solidFill>
              </a:rPr>
              <a:t>, Lose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1295401"/>
            <a:ext cx="4724400" cy="212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Insurance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10668000" cy="36956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lottery </a:t>
            </a:r>
            <a:r>
              <a:rPr lang="en-US" dirty="0">
                <a:solidFill>
                  <a:srgbClr val="CC0000"/>
                </a:solidFill>
              </a:rPr>
              <a:t>[0.5, $1000;  0.5, $0]</a:t>
            </a:r>
            <a:endParaRPr lang="en-US" dirty="0"/>
          </a:p>
          <a:p>
            <a:pPr lvl="1"/>
            <a:r>
              <a:rPr lang="en-US" sz="2400" dirty="0"/>
              <a:t>What is its </a:t>
            </a:r>
            <a:r>
              <a:rPr lang="en-US" sz="2400" dirty="0">
                <a:solidFill>
                  <a:srgbClr val="CC0000"/>
                </a:solidFill>
              </a:rPr>
              <a:t>expected monetary value</a:t>
            </a:r>
            <a:r>
              <a:rPr lang="en-US" sz="2400" dirty="0"/>
              <a:t>?  ($500)</a:t>
            </a:r>
          </a:p>
          <a:p>
            <a:pPr lvl="1"/>
            <a:r>
              <a:rPr lang="en-US" sz="2400" dirty="0"/>
              <a:t>What is its </a:t>
            </a:r>
            <a:r>
              <a:rPr lang="en-US" sz="2400" dirty="0">
                <a:solidFill>
                  <a:srgbClr val="CC0000"/>
                </a:solidFill>
              </a:rPr>
              <a:t>certainty equivalent</a:t>
            </a:r>
            <a:r>
              <a:rPr lang="en-US" sz="2400" dirty="0"/>
              <a:t>?</a:t>
            </a:r>
          </a:p>
          <a:p>
            <a:pPr lvl="2"/>
            <a:r>
              <a:rPr lang="en-US" sz="2000" dirty="0"/>
              <a:t>Monetary value acceptable in lieu of lottery</a:t>
            </a:r>
          </a:p>
          <a:p>
            <a:pPr lvl="2"/>
            <a:r>
              <a:rPr lang="en-US" sz="2000" dirty="0"/>
              <a:t>$400 for most people</a:t>
            </a:r>
          </a:p>
          <a:p>
            <a:pPr lvl="1"/>
            <a:r>
              <a:rPr lang="en-US" sz="2400" dirty="0"/>
              <a:t>Difference of $100 is the </a:t>
            </a:r>
            <a:r>
              <a:rPr lang="en-US" sz="2400" dirty="0">
                <a:solidFill>
                  <a:srgbClr val="CC0000"/>
                </a:solidFill>
              </a:rPr>
              <a:t>insurance premium</a:t>
            </a:r>
          </a:p>
          <a:p>
            <a:pPr lvl="2"/>
            <a:r>
              <a:rPr lang="en-US" sz="2000" dirty="0"/>
              <a:t>There’s an insurance industry because people will pay to reduce their risk</a:t>
            </a:r>
          </a:p>
          <a:p>
            <a:pPr lvl="2"/>
            <a:r>
              <a:rPr lang="en-US" sz="2000" dirty="0"/>
              <a:t>If everyone were risk-neutral, no insurance needed</a:t>
            </a:r>
            <a:r>
              <a:rPr lang="en-US" sz="2000" dirty="0" smtClean="0"/>
              <a:t>!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It’s win-win: you’d rather have the $400 and the insurance company would rather have the lottery (their utility curve is flat and they have many lotteries)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17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Offline Planning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do not actually play the game!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  <a:endParaRPr lang="en-US"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Value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150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100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  <a:endParaRPr lang="en-US" sz="2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0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5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Rules changed!  Red’s win chance is different.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9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8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3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 smtClean="0"/>
              <a:t>That wasn’t planning, it was learning!</a:t>
            </a:r>
          </a:p>
          <a:p>
            <a:pPr lvl="1"/>
            <a:r>
              <a:rPr lang="en-US" sz="2400" dirty="0" smtClean="0"/>
              <a:t>Specifically, reinforcement learning</a:t>
            </a:r>
          </a:p>
          <a:p>
            <a:pPr lvl="1"/>
            <a:r>
              <a:rPr lang="en-US" sz="2400" dirty="0" smtClean="0"/>
              <a:t>There was an MDP, but you couldn’t solve it with just computation</a:t>
            </a:r>
          </a:p>
          <a:p>
            <a:pPr lvl="1"/>
            <a:r>
              <a:rPr lang="en-US" sz="2400" dirty="0" smtClean="0"/>
              <a:t>You needed to actually act to figure it out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ideas in reinforcement learning that came up</a:t>
            </a:r>
          </a:p>
          <a:p>
            <a:pPr lvl="1"/>
            <a:r>
              <a:rPr lang="en-US" sz="2400" dirty="0" smtClean="0"/>
              <a:t>Exploration: you have to try unknown actions to get information</a:t>
            </a:r>
          </a:p>
          <a:p>
            <a:pPr lvl="1"/>
            <a:r>
              <a:rPr lang="en-US" sz="2400" dirty="0" smtClean="0"/>
              <a:t>Exploitation: eventually, you have to use what you know</a:t>
            </a:r>
          </a:p>
          <a:p>
            <a:pPr lvl="1"/>
            <a:r>
              <a:rPr lang="en-US" sz="2400" dirty="0" smtClean="0"/>
              <a:t>Regret: even if you learn intelligently, you make mistakes</a:t>
            </a:r>
          </a:p>
          <a:p>
            <a:pPr lvl="1"/>
            <a:r>
              <a:rPr lang="en-US" sz="2400" dirty="0" smtClean="0"/>
              <a:t>Sampling: because of chance, you have to try things repeatedly</a:t>
            </a:r>
          </a:p>
          <a:p>
            <a:pPr lvl="1"/>
            <a:r>
              <a:rPr lang="en-US" sz="2400" dirty="0" smtClean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43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Reinforcement Learning!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 value iteration, we update every state in each iteration</a:t>
            </a:r>
          </a:p>
          <a:p>
            <a:pPr>
              <a:defRPr/>
            </a:pPr>
            <a:endParaRPr lang="en-US" sz="2400" dirty="0" smtClean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 smtClean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96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7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1063" y="2115508"/>
            <a:ext cx="2913063" cy="3010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Human Rationality?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Famous example of Allais (1953)</a:t>
            </a:r>
          </a:p>
          <a:p>
            <a:pPr lvl="5">
              <a:lnSpc>
                <a:spcPct val="80000"/>
              </a:lnSpc>
            </a:pPr>
            <a:endParaRPr lang="en-US" sz="900" dirty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A: [0.8, $4k;    0.2, $0]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B: [1.0, $3k;    0.0, $0]</a:t>
            </a:r>
          </a:p>
          <a:p>
            <a:pPr lvl="5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C: [0.2, $4k;    0.8, $0]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D: [0.25, $3k;    0.75, $0]</a:t>
            </a:r>
          </a:p>
          <a:p>
            <a:pPr lvl="2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/>
              <a:t>Most people prefer B &gt; A, C &gt; D</a:t>
            </a:r>
          </a:p>
          <a:p>
            <a:pPr lvl="2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/>
              <a:t>But if U($0) = 0, then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 &gt; A </a:t>
            </a:r>
            <a:r>
              <a:rPr lang="en-US" sz="1800" dirty="0">
                <a:sym typeface="Symbol" pitchFamily="18" charset="2"/>
              </a:rPr>
              <a:t> U($3k) &gt; 0.8 U($4k)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 &gt; D </a:t>
            </a:r>
            <a:r>
              <a:rPr lang="en-US" sz="1800" dirty="0">
                <a:sym typeface="Symbol" pitchFamily="18" charset="2"/>
              </a:rPr>
              <a:t> 0.8 U($4k) &gt; U($3k)</a:t>
            </a:r>
          </a:p>
          <a:p>
            <a:pPr lvl="1">
              <a:lnSpc>
                <a:spcPct val="80000"/>
              </a:lnSpc>
            </a:pPr>
            <a:endParaRPr lang="en-US" sz="1800" dirty="0">
              <a:sym typeface="Symbol" pitchFamily="18" charset="2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038600" y="2370994"/>
            <a:ext cx="381000" cy="228600"/>
          </a:xfrm>
          <a:prstGeom prst="leftArrow">
            <a:avLst/>
          </a:prstGeom>
          <a:solidFill>
            <a:srgbClr val="99C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02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</a:t>
            </a:r>
            <a:r>
              <a:rPr lang="en-US" dirty="0" smtClean="0">
                <a:latin typeface="Calibri" pitchFamily="34" charset="0"/>
              </a:rPr>
              <a:t>agent’</a:t>
            </a:r>
            <a:r>
              <a:rPr lang="en-US" altLang="ja-JP" dirty="0" smtClean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actions do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not always go as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planned</a:t>
            </a:r>
            <a:endParaRPr lang="en-US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</a:t>
            </a:r>
            <a:r>
              <a:rPr lang="en-US" dirty="0" smtClean="0">
                <a:latin typeface="Calibri" pitchFamily="34" charset="0"/>
              </a:rPr>
              <a:t>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altLang="ja-JP" dirty="0" smtClean="0">
                <a:latin typeface="Calibri" pitchFamily="34" charset="0"/>
              </a:rPr>
              <a:t>“living” </a:t>
            </a:r>
            <a:r>
              <a:rPr lang="en-US" altLang="ja-JP" dirty="0">
                <a:latin typeface="Calibri" pitchFamily="34" charset="0"/>
              </a:rPr>
              <a:t>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</a:t>
            </a:r>
            <a:r>
              <a:rPr lang="en-US" dirty="0" smtClean="0">
                <a:latin typeface="Calibri" pitchFamily="34" charset="0"/>
              </a:rPr>
              <a:t>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87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 Actions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03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3886200"/>
            <a:ext cx="3733800" cy="2819400"/>
          </a:xfrm>
          <a:prstGeom prst="roundRect">
            <a:avLst/>
          </a:prstGeom>
          <a:solidFill>
            <a:srgbClr val="FFF0B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2087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3962400"/>
            <a:ext cx="161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, E,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42773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92360"/>
            <a:ext cx="244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11</a:t>
            </a:r>
            <a:r>
              <a:rPr lang="en-US" sz="2800" dirty="0" smtClean="0">
                <a:latin typeface="Calibri"/>
                <a:cs typeface="Calibri"/>
              </a:rPr>
              <a:t>) =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90734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22232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 = 0.8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53730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21</a:t>
            </a:r>
            <a:r>
              <a:rPr lang="en-US" sz="2800" dirty="0" smtClean="0">
                <a:latin typeface="Calibri"/>
                <a:cs typeface="Calibri"/>
              </a:rPr>
              <a:t>) = 0.1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585228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)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61061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4876800"/>
            <a:ext cx="5634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libri"/>
                <a:cs typeface="Calibri"/>
              </a:rPr>
              <a:t>T is a Big Table!</a:t>
            </a:r>
          </a:p>
          <a:p>
            <a:pPr marL="457200" indent="-457200">
              <a:buAutoNum type="arabicPlain" startAt="11"/>
            </a:pPr>
            <a:r>
              <a:rPr lang="en-US" sz="2400" i="1" dirty="0" smtClean="0">
                <a:latin typeface="Calibri"/>
                <a:cs typeface="Calibri"/>
              </a:rPr>
              <a:t>X 4 x 11 = 484 entries</a:t>
            </a:r>
          </a:p>
          <a:p>
            <a:pPr marL="457200" indent="-457200">
              <a:buAutoNum type="arabicPlain" startAt="11"/>
            </a:pPr>
            <a:endParaRPr lang="en-US" sz="2400" i="1" dirty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For now, we give this as input to the agent</a:t>
            </a:r>
          </a:p>
        </p:txBody>
      </p:sp>
    </p:spTree>
    <p:extLst>
      <p:ext uri="{BB962C8B-B14F-4D97-AF65-F5344CB8AC3E}">
        <p14:creationId xmlns:p14="http://schemas.microsoft.com/office/powerpoint/2010/main" val="372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3154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" y="3962400"/>
            <a:ext cx="3733800" cy="2743200"/>
          </a:xfrm>
          <a:prstGeom prst="roundRect">
            <a:avLst/>
          </a:prstGeom>
          <a:solidFill>
            <a:srgbClr val="CA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2773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592360"/>
            <a:ext cx="30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32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33</a:t>
            </a:r>
            <a:r>
              <a:rPr lang="en-US" sz="2800" dirty="0" smtClean="0">
                <a:latin typeface="Calibri"/>
                <a:cs typeface="Calibri"/>
              </a:rPr>
              <a:t>) = -0.01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90734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22320"/>
            <a:ext cx="30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32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 = -1.01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5852280"/>
            <a:ext cx="2939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33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dirty="0" smtClean="0">
                <a:latin typeface="Calibri"/>
                <a:cs typeface="Calibri"/>
              </a:rPr>
              <a:t>, s</a:t>
            </a:r>
            <a:r>
              <a:rPr lang="en-US" sz="2800" baseline="-25000" dirty="0" smtClean="0">
                <a:latin typeface="Calibri"/>
                <a:cs typeface="Calibri"/>
              </a:rPr>
              <a:t>4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 =  0.99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5486400"/>
            <a:ext cx="116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4572000"/>
            <a:ext cx="5196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Calibri"/>
                <a:cs typeface="Calibri"/>
              </a:rPr>
              <a:t>Cost of breathing</a:t>
            </a:r>
          </a:p>
          <a:p>
            <a:endParaRPr lang="en-US" sz="2400" i="1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 is also a Big Table!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For now, we also give this to the agent</a:t>
            </a:r>
          </a:p>
        </p:txBody>
      </p:sp>
      <p:cxnSp>
        <p:nvCxnSpPr>
          <p:cNvPr id="3" name="Straight Arrow Connector 2"/>
          <p:cNvCxnSpPr>
            <a:endCxn id="17" idx="3"/>
          </p:cNvCxnSpPr>
          <p:nvPr/>
        </p:nvCxnSpPr>
        <p:spPr>
          <a:xfrm flipH="1">
            <a:off x="3710435" y="4800600"/>
            <a:ext cx="861565" cy="533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5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3154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Sometimes just R(s) or R(s</a:t>
            </a:r>
            <a:r>
              <a:rPr lang="en-US" altLang="ja-JP" sz="1800" dirty="0" smtClean="0">
                <a:ea typeface="ＭＳ Ｐゴシック" pitchFamily="34" charset="-128"/>
              </a:rPr>
              <a:t>’)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" y="3962400"/>
            <a:ext cx="3733800" cy="2743200"/>
          </a:xfrm>
          <a:prstGeom prst="roundRect">
            <a:avLst/>
          </a:prstGeom>
          <a:solidFill>
            <a:srgbClr val="CA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403860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592360"/>
            <a:ext cx="303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	R(s</a:t>
            </a:r>
            <a:r>
              <a:rPr lang="en-US" sz="2800" baseline="-25000" dirty="0" smtClean="0">
                <a:latin typeface="Calibri"/>
                <a:cs typeface="Calibri"/>
              </a:rPr>
              <a:t>33</a:t>
            </a:r>
            <a:r>
              <a:rPr lang="en-US" sz="2800" dirty="0" smtClean="0">
                <a:latin typeface="Calibri"/>
                <a:cs typeface="Calibri"/>
              </a:rPr>
              <a:t>) 	= -0.01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22320"/>
            <a:ext cx="303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	R(s</a:t>
            </a:r>
            <a:r>
              <a:rPr lang="en-US" sz="2800" baseline="-25000" dirty="0" smtClean="0">
                <a:latin typeface="Calibri"/>
                <a:cs typeface="Calibri"/>
              </a:rPr>
              <a:t>42</a:t>
            </a:r>
            <a:r>
              <a:rPr lang="en-US" sz="2800" dirty="0" smtClean="0">
                <a:latin typeface="Calibri"/>
                <a:cs typeface="Calibri"/>
              </a:rPr>
              <a:t>) 	= -1.01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5852280"/>
            <a:ext cx="3009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	R(s</a:t>
            </a:r>
            <a:r>
              <a:rPr lang="en-US" sz="2800" baseline="-25000" dirty="0" smtClean="0">
                <a:latin typeface="Calibri"/>
                <a:cs typeface="Calibri"/>
              </a:rPr>
              <a:t>43</a:t>
            </a:r>
            <a:r>
              <a:rPr lang="en-US" sz="2800" dirty="0" smtClean="0">
                <a:latin typeface="Calibri"/>
                <a:cs typeface="Calibri"/>
              </a:rPr>
              <a:t>) 	=  0.99</a:t>
            </a:r>
          </a:p>
        </p:txBody>
      </p:sp>
    </p:spTree>
    <p:extLst>
      <p:ext uri="{BB962C8B-B14F-4D97-AF65-F5344CB8AC3E}">
        <p14:creationId xmlns:p14="http://schemas.microsoft.com/office/powerpoint/2010/main" val="105663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Sometimes just R(s) or R(s</a:t>
            </a:r>
            <a:r>
              <a:rPr lang="en-US" altLang="ja-JP" sz="1800" dirty="0" smtClean="0">
                <a:ea typeface="ＭＳ Ｐゴシック" pitchFamily="34" charset="-128"/>
              </a:rPr>
              <a:t>’), e.g. in R&amp;N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Maybe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One way to solve them is with </a:t>
            </a:r>
            <a:r>
              <a:rPr lang="en-US" sz="2000" dirty="0" err="1" smtClean="0">
                <a:ea typeface="ＭＳ Ｐゴシック" pitchFamily="34" charset="-128"/>
              </a:rPr>
              <a:t>expectimax</a:t>
            </a:r>
            <a:r>
              <a:rPr lang="en-US" sz="2000" dirty="0" smtClean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We’</a:t>
            </a:r>
            <a:r>
              <a:rPr lang="en-US" altLang="ja-JP" sz="2000" dirty="0" smtClean="0">
                <a:ea typeface="ＭＳ Ｐゴシック" pitchFamily="34" charset="-128"/>
              </a:rPr>
              <a:t>ll have a new tool soon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59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333" y="177800"/>
            <a:ext cx="9804400" cy="850900"/>
          </a:xfrm>
        </p:spPr>
        <p:txBody>
          <a:bodyPr rIns="132080"/>
          <a:lstStyle/>
          <a:p>
            <a:pPr indent="0" eaLnBrk="1" hangingPunct="1"/>
            <a:r>
              <a:rPr lang="en-US" sz="4600" dirty="0" smtClean="0"/>
              <a:t>Logistics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334" y="1892300"/>
            <a:ext cx="10227733" cy="2755900"/>
          </a:xfrm>
        </p:spPr>
        <p:txBody>
          <a:bodyPr rIns="132080"/>
          <a:lstStyle/>
          <a:p>
            <a:pPr marL="39688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PS 2 due today</a:t>
            </a:r>
          </a:p>
          <a:p>
            <a:pPr eaLnBrk="1" hangingPunct="1"/>
            <a:r>
              <a:rPr lang="en-US" dirty="0" smtClean="0"/>
              <a:t>Midterm in one week	</a:t>
            </a:r>
          </a:p>
          <a:p>
            <a:pPr lvl="1"/>
            <a:r>
              <a:rPr lang="en-US" dirty="0" smtClean="0"/>
              <a:t>Covers all material through value iteration (wed / </a:t>
            </a:r>
            <a:r>
              <a:rPr lang="en-US" dirty="0" err="1" smtClean="0"/>
              <a:t>fri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Closed book</a:t>
            </a:r>
          </a:p>
          <a:p>
            <a:pPr lvl="1"/>
            <a:r>
              <a:rPr lang="en-US" dirty="0" smtClean="0"/>
              <a:t>You may bring one 8.5 x 11” double-sided sheet of paper</a:t>
            </a:r>
          </a:p>
        </p:txBody>
      </p:sp>
    </p:spTree>
    <p:extLst>
      <p:ext uri="{BB962C8B-B14F-4D97-AF65-F5344CB8AC3E}">
        <p14:creationId xmlns:p14="http://schemas.microsoft.com/office/powerpoint/2010/main" val="152899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 smtClean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 smtClean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 smtClean="0">
              <a:ea typeface="ＭＳ Ｐゴシック" pitchFamily="34" charset="-128"/>
            </a:endParaRPr>
          </a:p>
          <a:p>
            <a:endParaRPr lang="en-US" altLang="ja-JP" sz="24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r>
              <a:rPr lang="en-US" altLang="ja-JP" sz="2400" dirty="0" smtClean="0">
                <a:ea typeface="ＭＳ Ｐゴシック" pitchFamily="34" charset="-128"/>
              </a:rPr>
              <a:t>This is just like search, where the successor function can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Andrey</a:t>
            </a:r>
            <a:r>
              <a:rPr lang="en-US" dirty="0" smtClean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</a:t>
            </a:r>
            <a:r>
              <a:rPr lang="en-US" sz="2400" dirty="0" smtClean="0">
                <a:latin typeface="Calibri" pitchFamily="34" charset="0"/>
              </a:rPr>
              <a:t>s</a:t>
            </a:r>
            <a:r>
              <a:rPr lang="en-US" altLang="ja-JP" sz="2400" dirty="0" smtClean="0">
                <a:latin typeface="Calibri" pitchFamily="34" charset="0"/>
              </a:rPr>
              <a:t>’) </a:t>
            </a:r>
            <a:r>
              <a:rPr lang="en-US" altLang="ja-JP" sz="2400" dirty="0">
                <a:latin typeface="Calibri" pitchFamily="34" charset="0"/>
              </a:rPr>
              <a:t>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 smtClean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MDPs, we want an optimal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 smtClean="0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 didn’t output an entire policy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54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-0.01</a:t>
            </a:r>
          </a:p>
        </p:txBody>
      </p:sp>
      <p:sp>
        <p:nvSpPr>
          <p:cNvPr id="2" name="TextBox 1"/>
          <p:cNvSpPr txBox="1"/>
          <p:nvPr/>
        </p:nvSpPr>
        <p:spPr>
          <a:xfrm rot="19551346">
            <a:off x="176916" y="5807964"/>
            <a:ext cx="180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Cost of breathing</a:t>
            </a: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1834788" y="5442925"/>
            <a:ext cx="407738" cy="1713889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2" grpId="0"/>
      <p:bldP spid="286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Racing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10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Racing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400" dirty="0" smtClean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400" i="1" dirty="0" smtClean="0">
                <a:latin typeface="Calibri"/>
                <a:cs typeface="Calibri"/>
              </a:rPr>
              <a:t>Slow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pPr lvl="1">
              <a:buClrTx/>
            </a:pPr>
            <a:r>
              <a:rPr lang="en-US" sz="2400" dirty="0" smtClean="0">
                <a:latin typeface="Calibri"/>
                <a:cs typeface="Calibri"/>
              </a:rPr>
              <a:t>Except</a:t>
            </a:r>
            <a:r>
              <a:rPr lang="mr-IN" sz="2400" dirty="0" smtClean="0">
                <a:latin typeface="Calibri"/>
                <a:cs typeface="Calibri"/>
              </a:rPr>
              <a:t>…</a:t>
            </a: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518" y="3950732"/>
            <a:ext cx="2433764" cy="1600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6913" y="2731532"/>
            <a:ext cx="2660373" cy="1676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704" y="3798332"/>
            <a:ext cx="2582192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534144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endParaRPr lang="en-US" sz="28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16022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endParaRPr lang="en-US" sz="2800" dirty="0">
              <a:solidFill>
                <a:srgbClr val="7F2727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545562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Overheated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3" name="Curved Connector 12"/>
          <p:cNvCxnSpPr>
            <a:stCxn id="14338" idx="3"/>
            <a:endCxn id="8" idx="2"/>
          </p:cNvCxnSpPr>
          <p:nvPr/>
        </p:nvCxnSpPr>
        <p:spPr>
          <a:xfrm flipH="1">
            <a:off x="3200400" y="4750832"/>
            <a:ext cx="1216882" cy="1113830"/>
          </a:xfrm>
          <a:prstGeom prst="curvedConnector4">
            <a:avLst>
              <a:gd name="adj1" fmla="val -18786"/>
              <a:gd name="adj2" fmla="val 120524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2"/>
          <p:cNvCxnSpPr>
            <a:stCxn id="14338" idx="3"/>
            <a:endCxn id="9" idx="2"/>
          </p:cNvCxnSpPr>
          <p:nvPr/>
        </p:nvCxnSpPr>
        <p:spPr>
          <a:xfrm flipV="1">
            <a:off x="4417282" y="4683442"/>
            <a:ext cx="2669318" cy="67390"/>
          </a:xfrm>
          <a:prstGeom prst="curvedConnector2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47889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19" name="Curved Connector 12"/>
          <p:cNvCxnSpPr>
            <a:stCxn id="6" idx="0"/>
          </p:cNvCxnSpPr>
          <p:nvPr/>
        </p:nvCxnSpPr>
        <p:spPr>
          <a:xfrm rot="16200000" flipH="1">
            <a:off x="8096250" y="1912382"/>
            <a:ext cx="1447800" cy="3086100"/>
          </a:xfrm>
          <a:prstGeom prst="curvedConnector4">
            <a:avLst>
              <a:gd name="adj1" fmla="val -15789"/>
              <a:gd name="adj2" fmla="val 105099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0" y="27315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23" name="Curved Connector 12"/>
          <p:cNvCxnSpPr>
            <a:stCxn id="14338" idx="1"/>
          </p:cNvCxnSpPr>
          <p:nvPr/>
        </p:nvCxnSpPr>
        <p:spPr>
          <a:xfrm rot="10800000" flipH="1" flipV="1">
            <a:off x="1981200" y="4750832"/>
            <a:ext cx="152400" cy="190500"/>
          </a:xfrm>
          <a:prstGeom prst="curvedConnector4">
            <a:avLst>
              <a:gd name="adj1" fmla="val -635217"/>
              <a:gd name="adj2" fmla="val 48261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12"/>
          <p:cNvCxnSpPr>
            <a:stCxn id="6" idx="1"/>
            <a:endCxn id="14338" idx="0"/>
          </p:cNvCxnSpPr>
          <p:nvPr/>
        </p:nvCxnSpPr>
        <p:spPr>
          <a:xfrm rot="10800000" flipV="1">
            <a:off x="3200400" y="3569732"/>
            <a:ext cx="2743200" cy="381000"/>
          </a:xfrm>
          <a:prstGeom prst="curvedConnector2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0600" y="43317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Calibri"/>
                <a:cs typeface="Calibri"/>
              </a:rPr>
              <a:t>Slow</a:t>
            </a:r>
            <a:endParaRPr lang="en-US" sz="2400" i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5800" y="31125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Calibri"/>
                <a:cs typeface="Calibri"/>
              </a:rPr>
              <a:t>Slow</a:t>
            </a:r>
            <a:endParaRPr lang="en-US" sz="2400" i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60" name="Curved Connector 12"/>
          <p:cNvCxnSpPr/>
          <p:nvPr/>
        </p:nvCxnSpPr>
        <p:spPr>
          <a:xfrm rot="16200000" flipH="1" flipV="1">
            <a:off x="5962650" y="3398282"/>
            <a:ext cx="152400" cy="190500"/>
          </a:xfrm>
          <a:prstGeom prst="curvedConnector4">
            <a:avLst>
              <a:gd name="adj1" fmla="val -635217"/>
              <a:gd name="adj2" fmla="val 482610"/>
            </a:avLst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72000" y="36459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00600" y="2286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24400" y="5334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67400" y="47889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8200" y="56271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1.0 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210800" y="25791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1.0 </a:t>
            </a:r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5000" y="548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+1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81400" y="32882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+1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286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+1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48200" y="58790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+2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77000" y="478841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+2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68000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-10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8" grpId="0"/>
      <p:bldP spid="3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Racing: Search Tree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6096000"/>
            <a:ext cx="580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Might be generated with </a:t>
            </a:r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, but </a:t>
            </a:r>
            <a:r>
              <a:rPr lang="mr-IN" sz="2400" dirty="0" smtClean="0">
                <a:latin typeface="Calibri"/>
                <a:cs typeface="Calibri"/>
              </a:rPr>
              <a:t>…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999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40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of Sequences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7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of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preferences should an agent have over reward </a:t>
            </a:r>
            <a:r>
              <a:rPr lang="en-US" sz="2800" b="1" i="1" dirty="0" smtClean="0">
                <a:solidFill>
                  <a:srgbClr val="FF0000"/>
                </a:solidFill>
              </a:rPr>
              <a:t>sequences?</a:t>
            </a:r>
          </a:p>
          <a:p>
            <a:endParaRPr lang="en-US" sz="2800" dirty="0" smtClean="0"/>
          </a:p>
          <a:p>
            <a:r>
              <a:rPr lang="en-US" sz="2800" dirty="0" smtClean="0"/>
              <a:t>More or less?</a:t>
            </a:r>
          </a:p>
          <a:p>
            <a:endParaRPr lang="en-US" sz="2800" dirty="0" smtClean="0"/>
          </a:p>
          <a:p>
            <a:r>
              <a:rPr lang="en-US" sz="2800" dirty="0" smtClean="0"/>
              <a:t>Now or later?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2, 2]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[2, 3, 4]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[0, 0, 1]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0, 0]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1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 smtClean="0"/>
              <a:t>It’s reasonable to maximize the sum of rewards</a:t>
            </a:r>
          </a:p>
          <a:p>
            <a:r>
              <a:rPr lang="en-US" sz="2800" dirty="0" smtClean="0"/>
              <a:t>It’s also reasonable to prefer rewards now to rewards later</a:t>
            </a:r>
          </a:p>
          <a:p>
            <a:r>
              <a:rPr lang="en-US" sz="2800" dirty="0" smtClean="0"/>
              <a:t>One solution: values of rewards decay exponentially</a:t>
            </a:r>
            <a:endParaRPr lang="en-US" sz="2800" dirty="0"/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Worth Now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Worth Next Step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Worth In Two Steps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3525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609600" y="1219200"/>
            <a:ext cx="109728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Outline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333500"/>
            <a:ext cx="10972800" cy="5257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Adversarial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Games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search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α-β search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functions</a:t>
            </a: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Multi-player, non-0-sum</a:t>
            </a:r>
          </a:p>
          <a:p>
            <a:pPr marL="433388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Stochastic Games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Expectimax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endParaRPr lang="en-US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Markov Decision Processes</a:t>
            </a: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Reinforcement Learning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362201"/>
            <a:ext cx="4267200" cy="23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648200" cy="4525963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Each time we descend a level, we multiply by the discount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Why discount?</a:t>
            </a:r>
            <a:endParaRPr lang="en-US" sz="2400" dirty="0" smtClean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11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Theorem: if we assume </a:t>
            </a:r>
            <a:r>
              <a:rPr lang="en-US" sz="2800" dirty="0" smtClean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Then: there are </a:t>
            </a:r>
            <a:r>
              <a:rPr lang="en-US" sz="2800" b="1" i="1" dirty="0" smtClean="0">
                <a:ea typeface="ＭＳ Ｐゴシック" pitchFamily="34" charset="-128"/>
              </a:rPr>
              <a:t>only two ways </a:t>
            </a:r>
            <a:r>
              <a:rPr lang="en-US" sz="2800" dirty="0" smtClean="0">
                <a:ea typeface="ＭＳ Ｐゴシック" pitchFamily="34" charset="-128"/>
              </a:rPr>
              <a:t>to define utilities</a:t>
            </a:r>
          </a:p>
          <a:p>
            <a:pPr lvl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3048" y="5167176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715000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9311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 smtClean="0"/>
              <a:t>Given: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Actions: East, West, and Exit (only available in exit states a, e)</a:t>
            </a:r>
          </a:p>
          <a:p>
            <a:pPr lvl="1"/>
            <a:r>
              <a:rPr lang="en-US" sz="2400" dirty="0" smtClean="0"/>
              <a:t>Transitions: deterministic</a:t>
            </a:r>
          </a:p>
          <a:p>
            <a:endParaRPr lang="en-US" sz="2800" dirty="0"/>
          </a:p>
          <a:p>
            <a:r>
              <a:rPr lang="en-US" sz="2800" dirty="0" smtClean="0"/>
              <a:t>Quiz 1: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 smtClean="0"/>
              <a:t> = 1, what is the optimal policy?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Quiz 2: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 smtClean="0"/>
              <a:t> = 0.1, what is the optimal policy?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Quiz 3: For which </a:t>
            </a:r>
            <a:r>
              <a:rPr lang="en-US" sz="2800" dirty="0" smtClean="0">
                <a:sym typeface="Symbol" charset="0"/>
              </a:rPr>
              <a:t></a:t>
            </a:r>
            <a:r>
              <a:rPr lang="en-US" sz="2800" dirty="0" smtClean="0">
                <a:latin typeface="cmmi10"/>
                <a:ea typeface="cmmi10"/>
                <a:cs typeface="cmmi10"/>
              </a:rPr>
              <a:t> </a:t>
            </a:r>
            <a:r>
              <a:rPr lang="en-US" sz="2800" dirty="0" smtClean="0"/>
              <a:t>are West and East equally good when in state d?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160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/>
              <a:t>Problem: What if the game lasts forever?  Do we get infinite rewards?</a:t>
            </a:r>
            <a:endParaRPr lang="en-US" sz="2800" dirty="0"/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</a:t>
            </a:r>
            <a:r>
              <a:rPr lang="en-US" sz="2400" dirty="0" smtClean="0"/>
              <a:t>horizon: (similar to depth-limited search)</a:t>
            </a:r>
            <a:endParaRPr lang="en-US" sz="2400" dirty="0"/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Gives </a:t>
            </a:r>
            <a:r>
              <a:rPr lang="en-US" sz="2000" dirty="0" err="1"/>
              <a:t>nonstationary</a:t>
            </a:r>
            <a:r>
              <a:rPr lang="en-US" sz="2000" dirty="0"/>
              <a:t> policies (</a:t>
            </a:r>
            <a:r>
              <a:rPr lang="en-US" sz="20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 smtClean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sym typeface="Symbol" charset="0"/>
              </a:rPr>
              <a:t>Discounting</a:t>
            </a:r>
            <a:r>
              <a:rPr lang="en-US" sz="2400" dirty="0">
                <a:sym typeface="Symbol" charset="0"/>
              </a:rPr>
              <a:t>: </a:t>
            </a:r>
            <a:r>
              <a:rPr lang="en-US" sz="2400" dirty="0" smtClean="0">
                <a:sym typeface="Symbol" charset="0"/>
              </a:rPr>
              <a:t>use 0 </a:t>
            </a:r>
            <a:r>
              <a:rPr lang="en-US" sz="2400" dirty="0">
                <a:sym typeface="Symbol" charset="0"/>
              </a:rPr>
              <a:t>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000" dirty="0" smtClean="0">
                <a:sym typeface="Symbol" charset="0"/>
              </a:rPr>
              <a:t>Smaller </a:t>
            </a:r>
            <a:r>
              <a:rPr lang="en-US" sz="2000" dirty="0">
                <a:sym typeface="Symbol" charset="0"/>
              </a:rPr>
              <a:t> means smaller </a:t>
            </a:r>
            <a:r>
              <a:rPr lang="ja-JP" altLang="en-US" sz="2000" dirty="0">
                <a:sym typeface="Symbol" charset="0"/>
              </a:rPr>
              <a:t>“</a:t>
            </a:r>
            <a:r>
              <a:rPr lang="en-US" altLang="ja-JP" sz="2000" dirty="0">
                <a:sym typeface="Symbol" charset="0"/>
              </a:rPr>
              <a:t>horizon</a:t>
            </a:r>
            <a:r>
              <a:rPr lang="ja-JP" altLang="en-US" sz="2000" dirty="0">
                <a:sym typeface="Symbol" charset="0"/>
              </a:rPr>
              <a:t>”</a:t>
            </a:r>
            <a:r>
              <a:rPr lang="en-US" altLang="ja-JP" sz="2000" dirty="0">
                <a:sym typeface="Symbol" charset="0"/>
              </a:rPr>
              <a:t> – shorter term </a:t>
            </a:r>
            <a:r>
              <a:rPr lang="en-US" altLang="ja-JP" sz="2000" dirty="0" smtClean="0">
                <a:sym typeface="Symbol" charset="0"/>
              </a:rPr>
              <a:t>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 smtClean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Absorbing </a:t>
            </a:r>
            <a:r>
              <a:rPr lang="en-US" sz="2400" dirty="0">
                <a:solidFill>
                  <a:srgbClr val="000000"/>
                </a:solidFill>
                <a:sym typeface="Symbol" charset="0"/>
              </a:rPr>
              <a:t>state: guarantee that for every policy, a terminal state will eventually be reached (like </a:t>
            </a:r>
            <a:r>
              <a:rPr lang="ja-JP" altLang="en-US" sz="2400" dirty="0" smtClean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 smtClean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 smtClean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for </a:t>
            </a:r>
            <a:r>
              <a:rPr lang="en-US" altLang="ja-JP" sz="2400" dirty="0" smtClean="0">
                <a:solidFill>
                  <a:srgbClr val="000000"/>
                </a:solidFill>
                <a:sym typeface="Symbol" charset="0"/>
              </a:rPr>
              <a:t>racing)</a:t>
            </a:r>
            <a:endParaRPr lang="en-US" altLang="ja-JP" sz="2400" dirty="0">
              <a:solidFill>
                <a:srgbClr val="000000"/>
              </a:solidFill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05127" y="4330701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27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Start state s</a:t>
            </a:r>
            <a:r>
              <a:rPr lang="en-US" baseline="-25000" dirty="0" smtClean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Transitions P(</a:t>
            </a:r>
            <a:r>
              <a:rPr lang="en-US" dirty="0" err="1" smtClean="0">
                <a:ea typeface="ＭＳ Ｐゴシック" pitchFamily="34" charset="-128"/>
              </a:rPr>
              <a:t>s’</a:t>
            </a:r>
            <a:r>
              <a:rPr lang="en-US" altLang="ja-JP" dirty="0" err="1" smtClean="0">
                <a:ea typeface="ＭＳ Ｐゴシック" pitchFamily="34" charset="-128"/>
              </a:rPr>
              <a:t>|s,a</a:t>
            </a:r>
            <a:r>
              <a:rPr lang="en-US" altLang="ja-JP" dirty="0" smtClean="0">
                <a:ea typeface="ＭＳ Ｐゴシック" pitchFamily="34" charset="-128"/>
              </a:rPr>
              <a:t>) (or T(</a:t>
            </a:r>
            <a:r>
              <a:rPr lang="en-US" altLang="ja-JP" dirty="0" err="1" smtClean="0">
                <a:ea typeface="ＭＳ Ｐゴシック" pitchFamily="34" charset="-128"/>
              </a:rPr>
              <a:t>s,a,s</a:t>
            </a:r>
            <a:r>
              <a:rPr lang="en-US" altLang="ja-JP" dirty="0" smtClean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Rewards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 (and discount </a:t>
            </a:r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8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47800"/>
            <a:ext cx="7313613" cy="427579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67600" y="1524000"/>
            <a:ext cx="5486400" cy="4800600"/>
          </a:xfrm>
        </p:spPr>
        <p:txBody>
          <a:bodyPr/>
          <a:lstStyle/>
          <a:p>
            <a:r>
              <a:rPr lang="en-US" dirty="0" smtClean="0"/>
              <a:t>Value Iteration</a:t>
            </a:r>
          </a:p>
          <a:p>
            <a:pPr lvl="1"/>
            <a:r>
              <a:rPr lang="en-US" dirty="0" smtClean="0"/>
              <a:t>Asynchronous VI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Policy Iteration</a:t>
            </a:r>
          </a:p>
          <a:p>
            <a:endParaRPr lang="en-US" dirty="0"/>
          </a:p>
          <a:p>
            <a:r>
              <a:rPr lang="en-US" dirty="0" smtClean="0"/>
              <a:t>Reinforcement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V* = Optimal Value Function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1219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The value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(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utility) of a state s: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indent="-24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(s) </a:t>
            </a:r>
            <a:endParaRPr lang="en-US" sz="4000" kern="0" dirty="0">
              <a:solidFill>
                <a:srgbClr val="FF0000"/>
              </a:solidFill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 smtClean="0">
                <a:latin typeface="Calibri" pitchFamily="34" charset="0"/>
              </a:rPr>
              <a:t>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expected utility starting in s &amp; acting optimally forever”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Q*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1203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The value (utility) of the q-state 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s,a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):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indent="-24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400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lang="en-US" sz="2000" kern="0" dirty="0">
              <a:solidFill>
                <a:srgbClr val="FF0000"/>
              </a:solidFill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 smtClean="0">
                <a:latin typeface="Calibri" pitchFamily="34" charset="0"/>
              </a:rPr>
              <a:t>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expected utility of 1) starting in state 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</a:t>
            </a: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>
                <a:latin typeface="Calibri" pitchFamily="34" charset="0"/>
              </a:rPr>
              <a:t>	</a:t>
            </a:r>
            <a:r>
              <a:rPr lang="en-US" sz="4000" kern="0" dirty="0" smtClean="0">
                <a:latin typeface="Calibri" pitchFamily="34" charset="0"/>
              </a:rPr>
              <a:t>			  </a:t>
            </a:r>
            <a:r>
              <a:rPr lang="en-US" sz="4000" kern="0" dirty="0">
                <a:latin typeface="Calibri" pitchFamily="34" charset="0"/>
              </a:rPr>
              <a:t> </a:t>
            </a:r>
            <a:r>
              <a:rPr lang="en-US" sz="4000" kern="0" dirty="0" smtClean="0">
                <a:latin typeface="Calibri" pitchFamily="34" charset="0"/>
              </a:rPr>
              <a:t> 2) taking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action 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>
                <a:latin typeface="Calibri" pitchFamily="34" charset="0"/>
              </a:rPr>
              <a:t>	</a:t>
            </a:r>
            <a:r>
              <a:rPr lang="en-US" sz="4000" kern="0" dirty="0" smtClean="0">
                <a:latin typeface="Calibri" pitchFamily="34" charset="0"/>
              </a:rPr>
              <a:t>			    3) </a:t>
            </a:r>
            <a:r>
              <a:rPr kumimoji="0" lang="en-US" sz="4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acting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optimally </a:t>
            </a:r>
            <a:r>
              <a:rPr kumimoji="0" lang="en-US" sz="4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forever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4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after that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”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52400" y="5562600"/>
            <a:ext cx="1203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Q*(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s,a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) = reward from executing a in s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then ending in s’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4000" kern="0" baseline="0" dirty="0">
                <a:solidFill>
                  <a:srgbClr val="0000FF"/>
                </a:solidFill>
                <a:latin typeface="Calibri" pitchFamily="34" charset="0"/>
                <a:ea typeface="+mn-ea"/>
              </a:rPr>
              <a:t>	</a:t>
            </a:r>
            <a:r>
              <a:rPr lang="en-US" sz="4000" kern="0" baseline="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	 plus</a:t>
            </a:r>
            <a:r>
              <a:rPr lang="is-IS" sz="4000" kern="0" baseline="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… discounted</a:t>
            </a:r>
            <a:r>
              <a:rPr lang="is-IS" sz="4000" kern="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 value of V*(s’)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itchFamily="18" charset="2"/>
              </a:rPr>
              <a:t></a:t>
            </a:r>
            <a:r>
              <a:rPr lang="en-US" dirty="0" smtClean="0"/>
              <a:t>*    Specifies The Optimal Policy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1051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</p:spTree>
    <p:extLst>
      <p:ext uri="{BB962C8B-B14F-4D97-AF65-F5344CB8AC3E}">
        <p14:creationId xmlns:p14="http://schemas.microsoft.com/office/powerpoint/2010/main" val="13776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Bellman Equations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How to be optimal: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1: Take correct first action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2: Keep being optimal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r>
              <a:rPr lang="en-US" dirty="0" smtClean="0"/>
              <a:t>Agent </a:t>
            </a:r>
            <a:r>
              <a:rPr lang="en-US" i="1" dirty="0" smtClean="0"/>
              <a:t>vs. </a:t>
            </a:r>
            <a:r>
              <a:rPr lang="en-US" dirty="0" smtClean="0"/>
              <a:t>Environment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3810000" cy="3479800"/>
          </a:xfrm>
        </p:spPr>
        <p:txBody>
          <a:bodyPr rIns="81279"/>
          <a:lstStyle/>
          <a:p>
            <a:pPr marL="496888" indent="-457200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An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agent</a:t>
            </a:r>
            <a:r>
              <a:rPr lang="en-US" sz="2400" dirty="0" smtClean="0">
                <a:solidFill>
                  <a:srgbClr val="0000FF"/>
                </a:solidFill>
              </a:rPr>
              <a:t> is an entity that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perceives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acts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496888" indent="-457200" eaLnBrk="1" hangingPunct="1">
              <a:spcBef>
                <a:spcPts val="15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rational agent</a:t>
            </a:r>
            <a:r>
              <a:rPr lang="en-US" sz="2400" dirty="0" smtClean="0">
                <a:solidFill>
                  <a:srgbClr val="0000FF"/>
                </a:solidFill>
                <a:latin typeface="Arial Bold Italic" charset="0"/>
                <a:cs typeface="Arial Bold Italic" charset="0"/>
                <a:sym typeface="Arial Bold Italic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selects actions that </a:t>
            </a:r>
            <a:r>
              <a:rPr lang="en-US" sz="2400" b="1" i="1" dirty="0" smtClean="0">
                <a:solidFill>
                  <a:srgbClr val="0000FF"/>
                </a:solidFill>
              </a:rPr>
              <a:t>maximize its </a:t>
            </a:r>
            <a:r>
              <a:rPr lang="en-US" sz="2400" b="1" i="1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utility function</a:t>
            </a:r>
            <a:r>
              <a:rPr lang="en-US" sz="2400" b="1" i="1" dirty="0" smtClean="0">
                <a:solidFill>
                  <a:srgbClr val="0000FF"/>
                </a:solidFill>
              </a:rPr>
              <a:t>.  </a:t>
            </a:r>
          </a:p>
        </p:txBody>
      </p:sp>
      <p:grpSp>
        <p:nvGrpSpPr>
          <p:cNvPr id="8199" name="Group 19"/>
          <p:cNvGrpSpPr>
            <a:grpSpLocks/>
          </p:cNvGrpSpPr>
          <p:nvPr/>
        </p:nvGrpSpPr>
        <p:grpSpPr bwMode="auto">
          <a:xfrm>
            <a:off x="3962400" y="1828800"/>
            <a:ext cx="5249333" cy="3224213"/>
            <a:chOff x="0" y="0"/>
            <a:chExt cx="2480" cy="2031"/>
          </a:xfrm>
        </p:grpSpPr>
        <p:sp>
          <p:nvSpPr>
            <p:cNvPr id="8200" name="AutoShape 6"/>
            <p:cNvSpPr>
              <a:spLocks/>
            </p:cNvSpPr>
            <p:nvPr/>
          </p:nvSpPr>
          <p:spPr bwMode="auto">
            <a:xfrm>
              <a:off x="0" y="7"/>
              <a:ext cx="1376" cy="2024"/>
            </a:xfrm>
            <a:prstGeom prst="roundRect">
              <a:avLst>
                <a:gd name="adj" fmla="val 8713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rot="10800000">
              <a:off x="712" y="559"/>
              <a:ext cx="1" cy="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2" name="AutoShape 8"/>
            <p:cNvSpPr>
              <a:spLocks/>
            </p:cNvSpPr>
            <p:nvPr/>
          </p:nvSpPr>
          <p:spPr bwMode="auto">
            <a:xfrm>
              <a:off x="416" y="727"/>
              <a:ext cx="544" cy="544"/>
            </a:xfrm>
            <a:prstGeom prst="roundRect">
              <a:avLst>
                <a:gd name="adj" fmla="val 22056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3" name="Rectangle 9"/>
            <p:cNvSpPr>
              <a:spLocks/>
            </p:cNvSpPr>
            <p:nvPr/>
          </p:nvSpPr>
          <p:spPr bwMode="auto">
            <a:xfrm>
              <a:off x="79" y="47"/>
              <a:ext cx="27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Agent</a:t>
              </a:r>
            </a:p>
          </p:txBody>
        </p:sp>
        <p:sp>
          <p:nvSpPr>
            <p:cNvPr id="8204" name="Rectangle 10"/>
            <p:cNvSpPr>
              <a:spLocks/>
            </p:cNvSpPr>
            <p:nvPr/>
          </p:nvSpPr>
          <p:spPr bwMode="auto">
            <a:xfrm>
              <a:off x="513" y="327"/>
              <a:ext cx="375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Sensors</a:t>
              </a:r>
            </a:p>
          </p:txBody>
        </p:sp>
        <p:sp>
          <p:nvSpPr>
            <p:cNvPr id="8205" name="Rectangle 11"/>
            <p:cNvSpPr>
              <a:spLocks/>
            </p:cNvSpPr>
            <p:nvPr/>
          </p:nvSpPr>
          <p:spPr bwMode="auto">
            <a:xfrm>
              <a:off x="655" y="895"/>
              <a:ext cx="7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?</a:t>
              </a:r>
            </a:p>
          </p:txBody>
        </p:sp>
        <p:sp>
          <p:nvSpPr>
            <p:cNvPr id="8206" name="Rectangle 12"/>
            <p:cNvSpPr>
              <a:spLocks/>
            </p:cNvSpPr>
            <p:nvPr/>
          </p:nvSpPr>
          <p:spPr bwMode="auto">
            <a:xfrm>
              <a:off x="485" y="1487"/>
              <a:ext cx="429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Actuators</a:t>
              </a:r>
            </a:p>
          </p:txBody>
        </p:sp>
        <p:sp>
          <p:nvSpPr>
            <p:cNvPr id="8207" name="AutoShape 13"/>
            <p:cNvSpPr>
              <a:spLocks/>
            </p:cNvSpPr>
            <p:nvPr/>
          </p:nvSpPr>
          <p:spPr bwMode="auto">
            <a:xfrm>
              <a:off x="2024" y="0"/>
              <a:ext cx="456" cy="2016"/>
            </a:xfrm>
            <a:prstGeom prst="roundRect">
              <a:avLst>
                <a:gd name="adj" fmla="val 26310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8" name="Rectangle 14"/>
            <p:cNvSpPr>
              <a:spLocks/>
            </p:cNvSpPr>
            <p:nvPr/>
          </p:nvSpPr>
          <p:spPr bwMode="auto">
            <a:xfrm rot="5400000">
              <a:off x="1580" y="947"/>
              <a:ext cx="1440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Environment</a:t>
              </a:r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rot="10800000" flipH="1">
              <a:off x="1077" y="447"/>
              <a:ext cx="11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 flipH="1">
              <a:off x="1136" y="1607"/>
              <a:ext cx="11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1" name="Rectangle 17"/>
            <p:cNvSpPr>
              <a:spLocks/>
            </p:cNvSpPr>
            <p:nvPr/>
          </p:nvSpPr>
          <p:spPr bwMode="auto">
            <a:xfrm>
              <a:off x="1523" y="463"/>
              <a:ext cx="354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Percepts</a:t>
              </a:r>
            </a:p>
          </p:txBody>
        </p:sp>
        <p:sp>
          <p:nvSpPr>
            <p:cNvPr id="8212" name="Rectangle 18"/>
            <p:cNvSpPr>
              <a:spLocks/>
            </p:cNvSpPr>
            <p:nvPr/>
          </p:nvSpPr>
          <p:spPr bwMode="auto">
            <a:xfrm>
              <a:off x="1551" y="1607"/>
              <a:ext cx="29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Actions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943600" y="5334000"/>
            <a:ext cx="658368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1006" indent="0">
              <a:buNone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Deterministic 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 </a:t>
            </a:r>
            <a:r>
              <a:rPr lang="en-US" sz="2400" b="1" i="1" dirty="0" smtClean="0">
                <a:latin typeface="Arial" charset="0"/>
                <a:ea typeface="ヒラギノ角ゴ ProN W3" charset="0"/>
                <a:cs typeface="ヒラギノ角ゴ ProN W3" charset="0"/>
              </a:rPr>
              <a:t>stochastic</a:t>
            </a:r>
          </a:p>
          <a:p>
            <a:pPr marL="281006" indent="0">
              <a:buNone/>
            </a:pPr>
            <a:r>
              <a:rPr lang="en-US" sz="2400" b="1" i="1" dirty="0">
                <a:latin typeface="Arial" charset="0"/>
                <a:ea typeface="ヒラギノ角ゴ ProN W3" charset="0"/>
                <a:cs typeface="ヒラギノ角ゴ ProN W3" charset="0"/>
              </a:rPr>
              <a:t>Fully observable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 partially observable</a:t>
            </a:r>
          </a:p>
          <a:p>
            <a:pPr marL="281006" indent="0">
              <a:buNone/>
            </a:pPr>
            <a:endParaRPr lang="en-US" sz="2400" b="1" i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95400" y="3124200"/>
            <a:ext cx="4628887" cy="60960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400" y="4191000"/>
            <a:ext cx="7696857" cy="8218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9067800" y="39624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25000" y="304800"/>
            <a:ext cx="2152650" cy="3204865"/>
            <a:chOff x="6781800" y="914400"/>
            <a:chExt cx="2152650" cy="3204865"/>
          </a:xfrm>
        </p:grpSpPr>
        <p:pic>
          <p:nvPicPr>
            <p:cNvPr id="26" name="Picture 2" descr="http://www.gstatic.com/hostedimg/d99b3eb957efef86_landing"/>
            <p:cNvPicPr>
              <a:picLocks noChangeAspect="1" noChangeArrowheads="1"/>
            </p:cNvPicPr>
            <p:nvPr/>
          </p:nvPicPr>
          <p:blipFill>
            <a:blip r:embed="rId7" cstate="print"/>
            <a:srcRect t="14230"/>
            <a:stretch>
              <a:fillRect/>
            </a:stretch>
          </p:blipFill>
          <p:spPr bwMode="auto">
            <a:xfrm>
              <a:off x="6781800" y="914400"/>
              <a:ext cx="2152650" cy="275571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7010400" y="365760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(1920-1984)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702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: Q*</a:t>
            </a:r>
            <a:endParaRPr lang="en-US" dirty="0"/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-26504"/>
            <a:ext cx="8382000" cy="1143000"/>
          </a:xfrm>
        </p:spPr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 Values V*</a:t>
            </a:r>
            <a:endParaRPr lang="en-US" dirty="0"/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494206" y="304800"/>
            <a:ext cx="4050276" cy="5334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0583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Fundamental operation: compute the (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) value of a state</a:t>
            </a:r>
          </a:p>
          <a:p>
            <a:pPr lvl="1"/>
            <a:r>
              <a:rPr lang="en-US" sz="2400" dirty="0" smtClean="0"/>
              <a:t>Expected utility under optimal action</a:t>
            </a:r>
          </a:p>
          <a:p>
            <a:pPr lvl="1"/>
            <a:r>
              <a:rPr lang="en-US" sz="2400" dirty="0" smtClean="0"/>
              <a:t>Average sum of (discounted) rewards</a:t>
            </a:r>
          </a:p>
          <a:p>
            <a:pPr lvl="1"/>
            <a:r>
              <a:rPr lang="en-US" sz="2400" dirty="0" smtClean="0"/>
              <a:t>This is just what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computed!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Recursive definition of value:</a:t>
            </a:r>
            <a:endParaRPr lang="en-US" sz="2800" dirty="0"/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Search Tree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End in Sight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152400" y="1219200"/>
            <a:ext cx="4876800" cy="4729164"/>
          </a:xfrm>
        </p:spPr>
        <p:txBody>
          <a:bodyPr/>
          <a:lstStyle/>
          <a:p>
            <a:r>
              <a:rPr lang="en-US" sz="2400" dirty="0" smtClean="0"/>
              <a:t>We’re doing way too much work with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!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Problem 1: States are repeated </a:t>
            </a:r>
          </a:p>
          <a:p>
            <a:pPr lvl="1"/>
            <a:r>
              <a:rPr lang="en-US" sz="2000" dirty="0" smtClean="0"/>
              <a:t>Idea: Only compute needed quantities once</a:t>
            </a:r>
          </a:p>
          <a:p>
            <a:pPr lvl="1"/>
            <a:r>
              <a:rPr lang="en-US" sz="2000" dirty="0" smtClean="0"/>
              <a:t>Like </a:t>
            </a:r>
            <a:r>
              <a:rPr lang="en-US" sz="2000" b="1" dirty="0" smtClean="0"/>
              <a:t>graph search </a:t>
            </a:r>
            <a:r>
              <a:rPr lang="en-US" sz="2000" dirty="0" smtClean="0"/>
              <a:t>(</a:t>
            </a:r>
            <a:r>
              <a:rPr lang="en-US" sz="2000" i="1" dirty="0" smtClean="0"/>
              <a:t>vs.</a:t>
            </a:r>
            <a:r>
              <a:rPr lang="en-US" sz="2000" dirty="0" smtClean="0"/>
              <a:t> tree search)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Problem 2: Tree goes on forever</a:t>
            </a:r>
          </a:p>
          <a:p>
            <a:pPr lvl="1"/>
            <a:r>
              <a:rPr lang="en-US" sz="2000" dirty="0" smtClean="0"/>
              <a:t>Rewards @ each step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b="1" dirty="0" smtClean="0"/>
              <a:t> V changes</a:t>
            </a:r>
          </a:p>
          <a:p>
            <a:pPr lvl="1"/>
            <a:r>
              <a:rPr lang="en-US" sz="2000" dirty="0" smtClean="0"/>
              <a:t>Idea: Do a depth-limited computation, but with increasing depths until change is small</a:t>
            </a:r>
          </a:p>
          <a:p>
            <a:pPr lvl="1"/>
            <a:r>
              <a:rPr lang="en-US" sz="2000" dirty="0" smtClean="0"/>
              <a:t>Note: deep parts of the tree </a:t>
            </a:r>
            <a:r>
              <a:rPr lang="en-US" sz="2000" i="1" dirty="0" smtClean="0"/>
              <a:t>eventually</a:t>
            </a:r>
            <a:r>
              <a:rPr lang="en-US" sz="2000" dirty="0" smtClean="0"/>
              <a:t> don’t matter if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/>
              <a:t> &lt; 1</a:t>
            </a:r>
            <a:endParaRPr lang="en-US" sz="2000" dirty="0"/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Time-Limited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 smtClean="0"/>
              <a:t>Key idea: </a:t>
            </a:r>
            <a:r>
              <a:rPr lang="en-US" sz="2400" b="1" i="1" dirty="0" smtClean="0"/>
              <a:t>time-limited values</a:t>
            </a:r>
          </a:p>
          <a:p>
            <a:pPr lvl="4"/>
            <a:endParaRPr lang="en-US" sz="1200" dirty="0" smtClean="0"/>
          </a:p>
          <a:p>
            <a:r>
              <a:rPr lang="en-US" sz="2400" dirty="0" smtClean="0"/>
              <a:t>Define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(s) to be the optimal value of s if the game ends in k more time steps</a:t>
            </a:r>
          </a:p>
          <a:p>
            <a:pPr lvl="1"/>
            <a:r>
              <a:rPr lang="en-US" sz="2000" dirty="0" smtClean="0"/>
              <a:t>Equivalently, it’s what a depth-k </a:t>
            </a:r>
            <a:r>
              <a:rPr lang="en-US" sz="2000" dirty="0" err="1" smtClean="0"/>
              <a:t>expectimax</a:t>
            </a:r>
            <a:r>
              <a:rPr lang="en-US" sz="2000" dirty="0" smtClean="0"/>
              <a:t> would give from s</a:t>
            </a:r>
          </a:p>
          <a:p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Time-Limited Values: Avoiding Redundant Computation</a:t>
            </a:r>
            <a:endParaRPr lang="en-US" sz="4000" dirty="0"/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	</a:t>
            </a:r>
            <a:r>
              <a:rPr lang="en-US" sz="2400" i="1" dirty="0" smtClean="0">
                <a:solidFill>
                  <a:schemeClr val="bg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 until</a:t>
            </a:r>
            <a:r>
              <a:rPr lang="en-US" sz="2800" b="1" dirty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95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 flipH="1">
            <a:off x="838200" y="152400"/>
            <a:ext cx="3124200" cy="990600"/>
          </a:xfrm>
          <a:prstGeom prst="wedgeRoundRectCallout">
            <a:avLst>
              <a:gd name="adj1" fmla="val 1479"/>
              <a:gd name="adj2" fmla="val 213504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Called a </a:t>
            </a:r>
          </a:p>
          <a:p>
            <a:pPr algn="ctr"/>
            <a:r>
              <a:rPr lang="en-US" sz="2800" dirty="0"/>
              <a:t>“Bellman Backup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172200"/>
            <a:ext cx="639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Successive approximation; dynamic </a:t>
            </a:r>
            <a:r>
              <a:rPr lang="en-US" sz="2400" dirty="0">
                <a:solidFill>
                  <a:srgbClr val="660066"/>
                </a:solidFill>
                <a:latin typeface="Calibri"/>
                <a:cs typeface="Calibri"/>
              </a:rPr>
              <a:t>programming</a:t>
            </a:r>
            <a:endParaRPr lang="en-US" sz="2400" dirty="0" smtClean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4119" y="330624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libri"/>
                <a:cs typeface="Calibri"/>
              </a:rPr>
              <a:t>} do ∀s,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0763" y="2522774"/>
            <a:ext cx="6479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Calibri"/>
                <a:cs typeface="Calibri"/>
              </a:rPr>
              <a:t>}</a:t>
            </a:r>
            <a:endParaRPr lang="en-US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360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596" y="2196208"/>
            <a:ext cx="5296017" cy="2775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66800" y="2282651"/>
            <a:ext cx="5715000" cy="2743200"/>
          </a:xfrm>
          <a:prstGeom prst="roundRect">
            <a:avLst>
              <a:gd name="adj" fmla="val 93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Rational Preferences</a:t>
            </a:r>
          </a:p>
        </p:txBody>
      </p:sp>
      <p:pic>
        <p:nvPicPr>
          <p:cNvPr id="235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396951"/>
            <a:ext cx="5181600" cy="24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544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Theorem: Rational preferences imply behavior describable as maximization of expected utility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25451"/>
            <a:ext cx="571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Calibri" pitchFamily="34" charset="0"/>
              </a:rPr>
              <a:t>The Axioms of Rationality</a:t>
            </a:r>
          </a:p>
        </p:txBody>
      </p:sp>
    </p:spTree>
    <p:extLst>
      <p:ext uri="{BB962C8B-B14F-4D97-AF65-F5344CB8AC3E}">
        <p14:creationId xmlns:p14="http://schemas.microsoft.com/office/powerpoint/2010/main" val="139791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Oval 2"/>
          <p:cNvSpPr>
            <a:spLocks noChangeArrowheads="1"/>
          </p:cNvSpPr>
          <p:nvPr/>
        </p:nvSpPr>
        <p:spPr bwMode="auto">
          <a:xfrm>
            <a:off x="3556000" y="1777423"/>
            <a:ext cx="1016000" cy="39624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4368800" y="4673023"/>
            <a:ext cx="1016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2" name="Line 18"/>
          <p:cNvSpPr>
            <a:spLocks noChangeShapeType="1"/>
          </p:cNvSpPr>
          <p:nvPr/>
        </p:nvSpPr>
        <p:spPr bwMode="auto">
          <a:xfrm>
            <a:off x="4368800" y="3834823"/>
            <a:ext cx="1016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4368800" y="2844223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+mn-lt"/>
              </a:rPr>
              <a:t>Example: Bellman Backup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1727200" y="2844223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727200" y="4063423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727200" y="3758623"/>
            <a:ext cx="20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400801" y="2691824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400801" y="4153912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400801" y="5677912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7802033" y="2398215"/>
            <a:ext cx="372220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2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2</a:t>
            </a:r>
          </a:p>
          <a:p>
            <a:pPr eaLnBrk="1" hangingPunct="1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5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0.9~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1 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        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0.1~ 2</a:t>
            </a: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	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6.1</a:t>
            </a:r>
          </a:p>
          <a:p>
            <a:pPr eaLnBrk="1" hangingPunct="1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4.5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2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6.5</a:t>
            </a:r>
            <a:endParaRPr lang="en-US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>
            <a:off x="4470400" y="2691823"/>
            <a:ext cx="81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 flipH="1" flipV="1">
            <a:off x="4470400" y="3682423"/>
            <a:ext cx="812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1" name="Line 23"/>
          <p:cNvSpPr>
            <a:spLocks noChangeShapeType="1"/>
          </p:cNvSpPr>
          <p:nvPr/>
        </p:nvSpPr>
        <p:spPr bwMode="auto">
          <a:xfrm flipH="1" flipV="1">
            <a:off x="4470400" y="4596823"/>
            <a:ext cx="812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3454401" y="5816024"/>
            <a:ext cx="9599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+mn-lt"/>
              </a:rPr>
              <a:t>max</a:t>
            </a:r>
          </a:p>
        </p:txBody>
      </p:sp>
      <p:cxnSp>
        <p:nvCxnSpPr>
          <p:cNvPr id="237593" name="AutoShape 25"/>
          <p:cNvCxnSpPr>
            <a:cxnSpLocks noChangeShapeType="1"/>
          </p:cNvCxnSpPr>
          <p:nvPr/>
        </p:nvCxnSpPr>
        <p:spPr bwMode="auto">
          <a:xfrm rot="10800000">
            <a:off x="1625600" y="4368224"/>
            <a:ext cx="1903267" cy="137383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304800" y="2839759"/>
            <a:ext cx="165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(s) = 6.5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 rot="3318394">
            <a:off x="1268322" y="5111864"/>
            <a:ext cx="19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 err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800" b="1" i="1" baseline="-25000" dirty="0" err="1">
                <a:solidFill>
                  <a:schemeClr val="accent2"/>
                </a:solidFill>
                <a:latin typeface="+mn-lt"/>
              </a:rPr>
              <a:t>greedy</a:t>
            </a:r>
            <a:r>
              <a:rPr lang="en-US" sz="2800" b="1" i="1" dirty="0">
                <a:solidFill>
                  <a:schemeClr val="accent2"/>
                </a:solidFill>
                <a:latin typeface="+mn-lt"/>
              </a:rPr>
              <a:t> = a</a:t>
            </a:r>
            <a:r>
              <a:rPr lang="en-US" sz="2800" b="1" i="1" baseline="-25000" dirty="0">
                <a:solidFill>
                  <a:schemeClr val="accent2"/>
                </a:solidFill>
                <a:latin typeface="+mn-lt"/>
              </a:rPr>
              <a:t>3</a:t>
            </a:r>
            <a:endParaRPr lang="en-US" b="1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 rot="-1998638">
            <a:off x="2671114" y="273563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 rot="306345">
            <a:off x="2568176" y="3932605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4.5</a:t>
            </a:r>
          </a:p>
        </p:txBody>
      </p:sp>
      <p:sp>
        <p:nvSpPr>
          <p:cNvPr id="17431" name="Text Box 31"/>
          <p:cNvSpPr txBox="1">
            <a:spLocks noChangeArrowheads="1"/>
          </p:cNvSpPr>
          <p:nvPr/>
        </p:nvSpPr>
        <p:spPr bwMode="auto">
          <a:xfrm>
            <a:off x="2641600" y="3377624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17432" name="Oval 3"/>
          <p:cNvSpPr>
            <a:spLocks noChangeArrowheads="1"/>
          </p:cNvSpPr>
          <p:nvPr/>
        </p:nvSpPr>
        <p:spPr bwMode="auto">
          <a:xfrm>
            <a:off x="3759200" y="3530023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3" name="Oval 15"/>
          <p:cNvSpPr>
            <a:spLocks noChangeArrowheads="1"/>
          </p:cNvSpPr>
          <p:nvPr/>
        </p:nvSpPr>
        <p:spPr bwMode="auto">
          <a:xfrm>
            <a:off x="3759200" y="2615623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434" name="Oval 16"/>
          <p:cNvSpPr>
            <a:spLocks noChangeArrowheads="1"/>
          </p:cNvSpPr>
          <p:nvPr/>
        </p:nvSpPr>
        <p:spPr bwMode="auto">
          <a:xfrm>
            <a:off x="3759200" y="4444423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17435" name="Oval 48"/>
          <p:cNvSpPr>
            <a:spLocks noChangeArrowheads="1"/>
          </p:cNvSpPr>
          <p:nvPr/>
        </p:nvSpPr>
        <p:spPr bwMode="auto">
          <a:xfrm>
            <a:off x="914400" y="33776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+mn-lt"/>
              </a:rPr>
              <a:t>s</a:t>
            </a:r>
            <a:endParaRPr lang="en-US" sz="2800" b="1" baseline="-25000" dirty="0">
              <a:latin typeface="+mn-lt"/>
            </a:endParaRPr>
          </a:p>
        </p:txBody>
      </p:sp>
      <p:sp>
        <p:nvSpPr>
          <p:cNvPr id="17436" name="Oval 49"/>
          <p:cNvSpPr>
            <a:spLocks noChangeArrowheads="1"/>
          </p:cNvSpPr>
          <p:nvPr/>
        </p:nvSpPr>
        <p:spPr bwMode="auto">
          <a:xfrm>
            <a:off x="5384800" y="24632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1</a:t>
            </a:r>
          </a:p>
        </p:txBody>
      </p:sp>
      <p:sp>
        <p:nvSpPr>
          <p:cNvPr id="17437" name="Oval 50"/>
          <p:cNvSpPr>
            <a:spLocks noChangeArrowheads="1"/>
          </p:cNvSpPr>
          <p:nvPr/>
        </p:nvSpPr>
        <p:spPr bwMode="auto">
          <a:xfrm>
            <a:off x="5384800" y="39872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2</a:t>
            </a:r>
          </a:p>
        </p:txBody>
      </p:sp>
      <p:sp>
        <p:nvSpPr>
          <p:cNvPr id="17438" name="Oval 51"/>
          <p:cNvSpPr>
            <a:spLocks noChangeArrowheads="1"/>
          </p:cNvSpPr>
          <p:nvPr/>
        </p:nvSpPr>
        <p:spPr bwMode="auto">
          <a:xfrm>
            <a:off x="5384800" y="53588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3</a:t>
            </a:r>
          </a:p>
        </p:txBody>
      </p:sp>
      <p:sp>
        <p:nvSpPr>
          <p:cNvPr id="17439" name="Line 52"/>
          <p:cNvSpPr>
            <a:spLocks noChangeShapeType="1"/>
          </p:cNvSpPr>
          <p:nvPr/>
        </p:nvSpPr>
        <p:spPr bwMode="auto">
          <a:xfrm>
            <a:off x="4165600" y="3987223"/>
            <a:ext cx="1422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40" name="Text Box 53"/>
          <p:cNvSpPr txBox="1">
            <a:spLocks noChangeArrowheads="1"/>
          </p:cNvSpPr>
          <p:nvPr/>
        </p:nvSpPr>
        <p:spPr bwMode="auto">
          <a:xfrm rot="306345">
            <a:off x="4591710" y="4091355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0.9</a:t>
            </a:r>
          </a:p>
        </p:txBody>
      </p:sp>
      <p:sp>
        <p:nvSpPr>
          <p:cNvPr id="17441" name="Text Box 54"/>
          <p:cNvSpPr txBox="1">
            <a:spLocks noChangeArrowheads="1"/>
          </p:cNvSpPr>
          <p:nvPr/>
        </p:nvSpPr>
        <p:spPr bwMode="auto">
          <a:xfrm rot="306345">
            <a:off x="4845710" y="4472355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0.1</a:t>
            </a:r>
          </a:p>
        </p:txBody>
      </p:sp>
      <p:sp>
        <p:nvSpPr>
          <p:cNvPr id="237624" name="Line 56"/>
          <p:cNvSpPr>
            <a:spLocks noChangeShapeType="1"/>
          </p:cNvSpPr>
          <p:nvPr/>
        </p:nvSpPr>
        <p:spPr bwMode="auto">
          <a:xfrm flipH="1" flipV="1">
            <a:off x="4572000" y="4292023"/>
            <a:ext cx="812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9283201" y="1295400"/>
            <a:ext cx="2070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Assume </a:t>
            </a:r>
            <a:r>
              <a:rPr lang="en-US" dirty="0" err="1" smtClean="0">
                <a:latin typeface="+mn-lt"/>
              </a:rPr>
              <a:t>γ</a:t>
            </a:r>
            <a:r>
              <a:rPr lang="en-US" dirty="0" smtClean="0">
                <a:latin typeface="+mn-lt"/>
              </a:rPr>
              <a:t> ~ 1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89" grpId="0" animBg="1"/>
      <p:bldP spid="237589" grpId="1" animBg="1"/>
      <p:bldP spid="237590" grpId="0" animBg="1"/>
      <p:bldP spid="237590" grpId="1" animBg="1"/>
      <p:bldP spid="237591" grpId="0" animBg="1"/>
      <p:bldP spid="237591" grpId="1" animBg="1"/>
      <p:bldP spid="237592" grpId="0"/>
      <p:bldP spid="237594" grpId="0"/>
      <p:bldP spid="237595" grpId="0"/>
      <p:bldP spid="237624" grpId="0" animBg="1"/>
      <p:bldP spid="23762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Calibri"/>
                <a:cs typeface="Calibri"/>
              </a:rPr>
              <a:t>Assume no discount (gamma=1) to keep math simple!</a:t>
            </a:r>
            <a:endParaRPr lang="en-US" sz="3200" i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201888" y="555058"/>
            <a:ext cx="4800600" cy="1752600"/>
          </a:xfrm>
          <a:prstGeom prst="wedgeRoundRectCallout">
            <a:avLst>
              <a:gd name="adj1" fmla="val -91214"/>
              <a:gd name="adj2" fmla="val 113139"/>
              <a:gd name="adj3" fmla="val 16667"/>
            </a:avLst>
          </a:prstGeom>
          <a:solidFill>
            <a:srgbClr val="333399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30488" y="1621858"/>
            <a:ext cx="2154406" cy="461665"/>
            <a:chOff x="9448800" y="6627167"/>
            <a:chExt cx="2154406" cy="461665"/>
          </a:xfrm>
          <a:solidFill>
            <a:srgbClr val="FFFFFF"/>
          </a:solidFill>
        </p:grpSpPr>
        <p:sp>
          <p:nvSpPr>
            <p:cNvPr id="4" name="TextBox 3"/>
            <p:cNvSpPr txBox="1"/>
            <p:nvPr/>
          </p:nvSpPr>
          <p:spPr>
            <a:xfrm>
              <a:off x="9448800" y="6627167"/>
              <a:ext cx="215440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,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 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grpSp>
        <p:nvGrpSpPr>
          <p:cNvPr id="31" name="Group 30"/>
          <p:cNvGrpSpPr/>
          <p:nvPr/>
        </p:nvGrpSpPr>
        <p:grpSpPr>
          <a:xfrm>
            <a:off x="5430488" y="859858"/>
            <a:ext cx="2115483" cy="461665"/>
            <a:chOff x="9448800" y="6627167"/>
            <a:chExt cx="2115483" cy="461665"/>
          </a:xfrm>
          <a:solidFill>
            <a:schemeClr val="bg1"/>
          </a:solidFill>
        </p:grpSpPr>
        <p:sp>
          <p:nvSpPr>
            <p:cNvPr id="32" name="TextBox 31"/>
            <p:cNvSpPr txBox="1"/>
            <p:nvPr/>
          </p:nvSpPr>
          <p:spPr>
            <a:xfrm>
              <a:off x="9448800" y="6627167"/>
              <a:ext cx="2115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 ,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                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sp>
        <p:nvSpPr>
          <p:cNvPr id="34" name="TextBox 33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  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5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3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718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1  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3200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228251" y="507544"/>
            <a:ext cx="4800600" cy="1752600"/>
          </a:xfrm>
          <a:prstGeom prst="wedgeRoundRectCallout">
            <a:avLst>
              <a:gd name="adj1" fmla="val -96489"/>
              <a:gd name="adj2" fmla="val 105112"/>
              <a:gd name="adj3" fmla="val 16667"/>
            </a:avLst>
          </a:prstGeom>
          <a:solidFill>
            <a:srgbClr val="333399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56851" y="1574344"/>
            <a:ext cx="4365498" cy="461665"/>
            <a:chOff x="9448800" y="6627167"/>
            <a:chExt cx="4365498" cy="461665"/>
          </a:xfrm>
          <a:solidFill>
            <a:srgbClr val="FFFFFF"/>
          </a:solidFill>
        </p:grpSpPr>
        <p:sp>
          <p:nvSpPr>
            <p:cNvPr id="4" name="TextBox 3"/>
            <p:cNvSpPr txBox="1"/>
            <p:nvPr/>
          </p:nvSpPr>
          <p:spPr>
            <a:xfrm>
              <a:off x="9448800" y="6627167"/>
              <a:ext cx="436549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,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½(1 + 0) + ½(1+0)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grpSp>
        <p:nvGrpSpPr>
          <p:cNvPr id="31" name="Group 30"/>
          <p:cNvGrpSpPr/>
          <p:nvPr/>
        </p:nvGrpSpPr>
        <p:grpSpPr>
          <a:xfrm>
            <a:off x="5456851" y="812344"/>
            <a:ext cx="3039714" cy="461665"/>
            <a:chOff x="9448800" y="6627167"/>
            <a:chExt cx="3039714" cy="461665"/>
          </a:xfrm>
          <a:solidFill>
            <a:schemeClr val="bg1"/>
          </a:solidFill>
        </p:grpSpPr>
        <p:sp>
          <p:nvSpPr>
            <p:cNvPr id="32" name="TextBox 31"/>
            <p:cNvSpPr txBox="1"/>
            <p:nvPr/>
          </p:nvSpPr>
          <p:spPr>
            <a:xfrm>
              <a:off x="9448800" y="6627167"/>
              <a:ext cx="3039714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 ,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 -10 + 0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sp>
        <p:nvSpPr>
          <p:cNvPr id="34" name="TextBox 33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  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200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424843" y="1574344"/>
            <a:ext cx="2154406" cy="461665"/>
            <a:chOff x="9448800" y="6627167"/>
            <a:chExt cx="2154406" cy="461665"/>
          </a:xfrm>
          <a:solidFill>
            <a:srgbClr val="FFFFFF"/>
          </a:solidFill>
        </p:grpSpPr>
        <p:sp>
          <p:nvSpPr>
            <p:cNvPr id="30" name="TextBox 29"/>
            <p:cNvSpPr txBox="1"/>
            <p:nvPr/>
          </p:nvSpPr>
          <p:spPr>
            <a:xfrm>
              <a:off x="9448800" y="6627167"/>
              <a:ext cx="215440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,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 </a:t>
              </a: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119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1" grpId="0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71800" y="396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1              0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999" y="3200400"/>
            <a:ext cx="86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3366FF"/>
                </a:solidFill>
                <a:latin typeface="Calibri"/>
                <a:cs typeface="Calibri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3200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886200" y="304800"/>
            <a:ext cx="4800600" cy="1752600"/>
          </a:xfrm>
          <a:prstGeom prst="wedgeRoundRectCallout">
            <a:avLst>
              <a:gd name="adj1" fmla="val -88651"/>
              <a:gd name="adj2" fmla="val 114847"/>
              <a:gd name="adj3" fmla="val 16667"/>
            </a:avLst>
          </a:prstGeom>
          <a:solidFill>
            <a:srgbClr val="333399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91000" y="609600"/>
            <a:ext cx="4256995" cy="474377"/>
            <a:chOff x="7239000" y="6418344"/>
            <a:chExt cx="4256995" cy="474377"/>
          </a:xfrm>
          <a:solidFill>
            <a:srgbClr val="FFFFFF"/>
          </a:solidFill>
        </p:grpSpPr>
        <p:sp>
          <p:nvSpPr>
            <p:cNvPr id="27" name="TextBox 26"/>
            <p:cNvSpPr txBox="1"/>
            <p:nvPr/>
          </p:nvSpPr>
          <p:spPr>
            <a:xfrm>
              <a:off x="7239000" y="6431056"/>
              <a:ext cx="425699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 ½(2 + 0) + ½(2 + 0)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191000" y="1354423"/>
            <a:ext cx="3166957" cy="474377"/>
            <a:chOff x="7239000" y="6418344"/>
            <a:chExt cx="3166957" cy="474377"/>
          </a:xfrm>
          <a:solidFill>
            <a:srgbClr val="FFFFFF"/>
          </a:solidFill>
        </p:grpSpPr>
        <p:sp>
          <p:nvSpPr>
            <p:cNvPr id="36" name="TextBox 35"/>
            <p:cNvSpPr txBox="1"/>
            <p:nvPr/>
          </p:nvSpPr>
          <p:spPr>
            <a:xfrm>
              <a:off x="7239000" y="6431056"/>
              <a:ext cx="316695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1*(1 + 0)</a:t>
              </a: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676400" y="3962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2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14800" y="609600"/>
            <a:ext cx="1899528" cy="474377"/>
            <a:chOff x="7239000" y="6418344"/>
            <a:chExt cx="1899528" cy="474377"/>
          </a:xfrm>
          <a:solidFill>
            <a:srgbClr val="FFFFFF"/>
          </a:solidFill>
        </p:grpSpPr>
        <p:sp>
          <p:nvSpPr>
            <p:cNvPr id="32" name="TextBox 31"/>
            <p:cNvSpPr txBox="1"/>
            <p:nvPr/>
          </p:nvSpPr>
          <p:spPr>
            <a:xfrm>
              <a:off x="7239000" y="6431056"/>
              <a:ext cx="189952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4114800" y="1371600"/>
            <a:ext cx="2008032" cy="474377"/>
            <a:chOff x="7239000" y="6418344"/>
            <a:chExt cx="2008032" cy="474377"/>
          </a:xfrm>
          <a:solidFill>
            <a:srgbClr val="FFFFFF"/>
          </a:solidFill>
        </p:grpSpPr>
        <p:sp>
          <p:nvSpPr>
            <p:cNvPr id="42" name="TextBox 41"/>
            <p:cNvSpPr txBox="1"/>
            <p:nvPr/>
          </p:nvSpPr>
          <p:spPr>
            <a:xfrm>
              <a:off x="7239000" y="6431056"/>
              <a:ext cx="200803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</a:t>
              </a: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sp>
        <p:nvSpPr>
          <p:cNvPr id="45" name="TextBox 44"/>
          <p:cNvSpPr txBox="1"/>
          <p:nvPr/>
        </p:nvSpPr>
        <p:spPr>
          <a:xfrm>
            <a:off x="1613432" y="3210580"/>
            <a:ext cx="65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Calibri"/>
                <a:cs typeface="Calibri"/>
              </a:rPr>
              <a:t>1,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7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76400" y="397830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2             1              0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5562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</a:t>
            </a:r>
            <a:r>
              <a:rPr lang="en-US" sz="2800" smtClean="0">
                <a:latin typeface="Calibri"/>
                <a:cs typeface="Calibri"/>
              </a:rPr>
              <a:t>3.5          </a:t>
            </a:r>
            <a:r>
              <a:rPr lang="en-US" sz="2800" smtClean="0">
                <a:latin typeface="Calibri"/>
                <a:cs typeface="Calibri"/>
              </a:rPr>
              <a:t>2.5           </a:t>
            </a:r>
            <a:r>
              <a:rPr lang="en-US" sz="2800" dirty="0" smtClean="0">
                <a:latin typeface="Calibri"/>
                <a:cs typeface="Calibri"/>
              </a:rPr>
              <a:t>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3200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  1,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2    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95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</a:t>
            </a:r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3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3.5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</a:t>
            </a:r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2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.5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</a:t>
            </a:r>
            <a:r>
              <a:rPr lang="en-US" sz="28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508629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</p:spTree>
    <p:extLst>
      <p:ext uri="{BB962C8B-B14F-4D97-AF65-F5344CB8AC3E}">
        <p14:creationId xmlns:p14="http://schemas.microsoft.com/office/powerpoint/2010/main" val="21966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pic>
        <p:nvPicPr>
          <p:cNvPr id="6" name="Picture 5" descr="Screen Shot 2014-08-10 at 7.47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9333" r="50000" b="65334"/>
          <a:stretch/>
        </p:blipFill>
        <p:spPr>
          <a:xfrm>
            <a:off x="7395801" y="1676400"/>
            <a:ext cx="1447801" cy="1447800"/>
          </a:xfrm>
          <a:prstGeom prst="rect">
            <a:avLst/>
          </a:prstGeom>
        </p:spPr>
      </p:pic>
      <p:pic>
        <p:nvPicPr>
          <p:cNvPr id="7" name="Picture 6" descr="Screen Shot 2014-08-10 at 7.47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9333" r="50000" b="65334"/>
          <a:stretch/>
        </p:blipFill>
        <p:spPr>
          <a:xfrm>
            <a:off x="7391400" y="3048000"/>
            <a:ext cx="144780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16764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agent is in 4,3, it only has one legal action: get jewel. It gets a reward and the game is over.</a:t>
            </a:r>
          </a:p>
          <a:p>
            <a:r>
              <a:rPr lang="en-US" sz="2000" dirty="0" smtClean="0"/>
              <a:t>If agent is in the pit, it has only one legal action, die.  It gets a penalty and the game is over.</a:t>
            </a:r>
          </a:p>
          <a:p>
            <a:endParaRPr lang="en-US" sz="2000" dirty="0"/>
          </a:p>
          <a:p>
            <a:r>
              <a:rPr lang="en-US" sz="2000" dirty="0" smtClean="0"/>
              <a:t>Agent does NOT get a reward for moving INTO 4,3.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0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2213" y="2142574"/>
            <a:ext cx="2432051" cy="2184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10210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Theorem [Ramsey, 1931; von Neumann &amp; Morgenstern, 1944]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Given any preferences satisfying these constraints, there exists a real-valued</a:t>
            </a:r>
          </a:p>
          <a:p>
            <a:pPr lvl="1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	function U such that: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I.e. values assigned by U preserve preferences of both prizes and lotteries!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/>
              <a:t>Maximum expected utility (MEU) principle: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the action that maximizes expected utility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Note: an agent can be entirely rational (consistent with MEU) without ever representing or manipulating utilities and probabilities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a lookup table for perfect tic-tac-toe, a reflex vacuum cleaner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MEU Principle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590800"/>
            <a:ext cx="5889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25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764" y="1814512"/>
            <a:ext cx="5960435" cy="367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6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VI: Policy Extraction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6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In general, it’s not obvious!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We need to do a mini-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 (one step)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This is called </a:t>
            </a:r>
            <a:r>
              <a:rPr lang="en-US" sz="2800" dirty="0" smtClean="0">
                <a:solidFill>
                  <a:srgbClr val="C00000"/>
                </a:solidFill>
              </a:rPr>
              <a:t>policy extraction</a:t>
            </a:r>
            <a:r>
              <a:rPr lang="en-US" sz="2800" dirty="0" smtClean="0"/>
              <a:t>, since it gets the policy implied by the values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81751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q-values:</a:t>
            </a:r>
          </a:p>
          <a:p>
            <a:endParaRPr lang="en-US" sz="28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Completely trivial to decide!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lesson: actions are easier to select from q-values than values!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941468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1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</a:t>
            </a:r>
            <a:r>
              <a:rPr lang="en-US" sz="2400" dirty="0" smtClean="0">
                <a:ea typeface="ＭＳ Ｐゴシック" pitchFamily="34" charset="-128"/>
              </a:rPr>
              <a:t>Repeat for all states, s, and all actions, a: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</a:t>
            </a:r>
            <a:r>
              <a:rPr lang="en-US" sz="2800" b="1" dirty="0" smtClean="0">
                <a:ea typeface="ＭＳ Ｐゴシック" pitchFamily="34" charset="-128"/>
              </a:rPr>
              <a:t>ntil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Theorem: will converge to unique optimal values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Convergence*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278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How do we know the </a:t>
            </a:r>
            <a:r>
              <a:rPr lang="en-US" sz="2400" dirty="0" err="1" smtClean="0">
                <a:latin typeface="Calibri"/>
                <a:cs typeface="Calibri"/>
              </a:rPr>
              <a:t>V</a:t>
            </a:r>
            <a:r>
              <a:rPr lang="en-US" sz="2400" baseline="-25000" dirty="0" err="1" smtClean="0">
                <a:latin typeface="Calibri"/>
                <a:cs typeface="Calibri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 vectors will converge?</a:t>
            </a: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 holds the actual </a:t>
            </a:r>
            <a:r>
              <a:rPr lang="en-US" sz="2400" dirty="0" err="1" smtClean="0">
                <a:latin typeface="Calibri"/>
                <a:cs typeface="Calibri"/>
              </a:rPr>
              <a:t>untruncated</a:t>
            </a:r>
            <a:r>
              <a:rPr lang="en-US" sz="2400" dirty="0" smtClean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Sketch: For any state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can be viewed as depth k+1 </a:t>
            </a:r>
            <a:r>
              <a:rPr lang="en-US" sz="2000" dirty="0" err="1" smtClean="0">
                <a:latin typeface="Calibri"/>
                <a:cs typeface="Calibri"/>
              </a:rPr>
              <a:t>expectimax</a:t>
            </a:r>
            <a:r>
              <a:rPr lang="en-US" sz="2000" dirty="0" smtClean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The max difference happens if big reward at k+1 level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 smtClean="0">
                <a:latin typeface="Calibri"/>
                <a:cs typeface="Calibri"/>
              </a:rPr>
              <a:t>MAX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But everything is discounted by </a:t>
            </a:r>
            <a:r>
              <a:rPr lang="el-GR" sz="2000" dirty="0" smtClean="0"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are at most </a:t>
            </a:r>
            <a:r>
              <a:rPr lang="el-GR" sz="2000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max|R</a:t>
            </a:r>
            <a:r>
              <a:rPr lang="en-US" sz="2000" dirty="0" smtClean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as k increases, the values converge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0343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1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</a:t>
            </a:r>
            <a:r>
              <a:rPr lang="en-US" sz="2400" dirty="0" smtClean="0">
                <a:ea typeface="ＭＳ Ｐゴシック" pitchFamily="34" charset="-128"/>
              </a:rPr>
              <a:t>Repeat for all states, s, and all actions, a: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</a:t>
            </a:r>
            <a:r>
              <a:rPr lang="en-US" sz="2800" b="1" dirty="0" smtClean="0">
                <a:ea typeface="ＭＳ Ｐゴシック" pitchFamily="34" charset="-128"/>
              </a:rPr>
              <a:t>ntil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Complexity of each iteration?</a:t>
            </a:r>
            <a:endParaRPr lang="en-US" sz="28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36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1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</a:t>
            </a:r>
            <a:r>
              <a:rPr lang="en-US" sz="2400" dirty="0" smtClean="0">
                <a:ea typeface="ＭＳ Ｐゴシック" pitchFamily="34" charset="-128"/>
              </a:rPr>
              <a:t>Repeat for all states, s, and all actions, a: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</a:t>
            </a:r>
            <a:r>
              <a:rPr lang="en-US" sz="2800" b="1" dirty="0" smtClean="0">
                <a:ea typeface="ＭＳ Ｐゴシック" pitchFamily="34" charset="-128"/>
              </a:rPr>
              <a:t>ntil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Complexity of each iteration: O(S</a:t>
            </a:r>
            <a:r>
              <a:rPr lang="en-US" sz="2800" b="1" baseline="30000" dirty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A)</a:t>
            </a:r>
          </a:p>
          <a:p>
            <a:pPr marL="342882" lvl="1" indent="-342882">
              <a:lnSpc>
                <a:spcPct val="80000"/>
              </a:lnSpc>
              <a:buClr>
                <a:schemeClr val="accent2"/>
              </a:buClr>
            </a:pP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Number of iterations: poly(|S|, |A|, 1/(1-γ)) </a:t>
            </a:r>
            <a:endParaRPr lang="en-US" b="1" dirty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 as Successive Approximation 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the optimal values: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them: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is just a 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fixed-point solution method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Computed using dynamic programming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 smtClean="0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4038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43000" y="2667000"/>
            <a:ext cx="4353532" cy="53340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3000" y="1905000"/>
            <a:ext cx="7239000" cy="76200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732959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Problems with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A) per iteration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2133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461" y="2151911"/>
            <a:ext cx="3615489" cy="2577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Utility Scales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905002"/>
            <a:ext cx="7899400" cy="35468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</a:rPr>
              <a:t>Normalized utilities</a:t>
            </a:r>
            <a:r>
              <a:rPr lang="en-US" sz="1800" dirty="0"/>
              <a:t>: u</a:t>
            </a:r>
            <a:r>
              <a:rPr lang="en-US" sz="1800" baseline="-25000" dirty="0"/>
              <a:t>+</a:t>
            </a:r>
            <a:r>
              <a:rPr lang="en-US" sz="1800" dirty="0"/>
              <a:t> = 1.0, u</a:t>
            </a:r>
            <a:r>
              <a:rPr lang="en-US" sz="1800" baseline="-25000" dirty="0"/>
              <a:t>-</a:t>
            </a:r>
            <a:r>
              <a:rPr lang="en-US" sz="1800" dirty="0"/>
              <a:t> = 0.0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CC0000"/>
                </a:solidFill>
              </a:rPr>
              <a:t>Micromorts</a:t>
            </a:r>
            <a:r>
              <a:rPr lang="en-US" sz="1800" dirty="0"/>
              <a:t>: one-millionth chance of death, useful for paying to reduce product risks, etc.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</a:rPr>
              <a:t>QALYs</a:t>
            </a:r>
            <a:r>
              <a:rPr lang="en-US" sz="1800" dirty="0"/>
              <a:t>: quality-adjusted life years, useful for medical decisions involving substantial risk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/>
              <a:t>Note: behavior is invariant under positive linear transformation</a:t>
            </a:r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r>
              <a:rPr lang="en-US" sz="1800" dirty="0"/>
              <a:t>With deterministic prizes only (no lottery choices), only </a:t>
            </a:r>
            <a:r>
              <a:rPr lang="en-US" sz="1800" dirty="0">
                <a:solidFill>
                  <a:srgbClr val="CC0000"/>
                </a:solidFill>
              </a:rPr>
              <a:t>ordinal utility</a:t>
            </a:r>
            <a:r>
              <a:rPr lang="en-US" sz="1800" dirty="0"/>
              <a:t> can be determined, i.e., total order on prizes</a:t>
            </a:r>
          </a:p>
        </p:txBody>
      </p:sp>
      <p:pic>
        <p:nvPicPr>
          <p:cNvPr id="11601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1" y="4400550"/>
            <a:ext cx="57927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51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smtClean="0">
                <a:sym typeface="Wingdings" pitchFamily="2" charset="2"/>
              </a:rPr>
              <a:t> 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it essential to back up </a:t>
            </a:r>
            <a:r>
              <a:rPr lang="en-US" b="1" i="1" dirty="0" smtClean="0"/>
              <a:t>all</a:t>
            </a:r>
            <a:r>
              <a:rPr lang="en-US" i="1" dirty="0" smtClean="0"/>
              <a:t> </a:t>
            </a:r>
            <a:r>
              <a:rPr lang="en-US" dirty="0" smtClean="0"/>
              <a:t>states in each iteration?</a:t>
            </a:r>
          </a:p>
          <a:p>
            <a:pPr lvl="1"/>
            <a:r>
              <a:rPr lang="en-US" dirty="0" smtClean="0"/>
              <a:t>No!</a:t>
            </a:r>
          </a:p>
          <a:p>
            <a:pPr lvl="1"/>
            <a:endParaRPr lang="en-US" dirty="0"/>
          </a:p>
          <a:p>
            <a:r>
              <a:rPr lang="en-US" dirty="0" smtClean="0"/>
              <a:t>States may be backed up </a:t>
            </a:r>
          </a:p>
          <a:p>
            <a:pPr lvl="1"/>
            <a:r>
              <a:rPr lang="en-US" dirty="0" smtClean="0"/>
              <a:t>many times or not at all</a:t>
            </a:r>
          </a:p>
          <a:p>
            <a:pPr lvl="1"/>
            <a:r>
              <a:rPr lang="en-US" dirty="0" smtClean="0"/>
              <a:t>in any order</a:t>
            </a:r>
          </a:p>
          <a:p>
            <a:endParaRPr lang="en-US" dirty="0"/>
          </a:p>
          <a:p>
            <a:r>
              <a:rPr lang="en-US" dirty="0" smtClean="0"/>
              <a:t>As long as no state gets starved…</a:t>
            </a:r>
          </a:p>
          <a:p>
            <a:pPr lvl="1"/>
            <a:r>
              <a:rPr lang="en-US" dirty="0" smtClean="0"/>
              <a:t>convergence properties still hold!!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of Bellman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all backups equally important?</a:t>
            </a:r>
          </a:p>
          <a:p>
            <a:endParaRPr lang="en-US" dirty="0"/>
          </a:p>
          <a:p>
            <a:r>
              <a:rPr lang="en-US" dirty="0" smtClean="0"/>
              <a:t>Can we avoid some backups?</a:t>
            </a:r>
          </a:p>
          <a:p>
            <a:endParaRPr lang="en-US" dirty="0"/>
          </a:p>
          <a:p>
            <a:r>
              <a:rPr lang="en-US" dirty="0" smtClean="0"/>
              <a:t>Can we schedule the backups more appropriately?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4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0"/>
            <a:ext cx="11480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Why backup a state if values of successors </a:t>
            </a:r>
            <a:r>
              <a:rPr lang="en-US" b="1" i="1" dirty="0" smtClean="0"/>
              <a:t>unchanged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Prefer backing a state</a:t>
            </a:r>
          </a:p>
          <a:p>
            <a:pPr lvl="1" eaLnBrk="1" hangingPunct="1"/>
            <a:r>
              <a:rPr lang="en-US" dirty="0" smtClean="0"/>
              <a:t>whose successors had </a:t>
            </a:r>
            <a:r>
              <a:rPr lang="en-US" b="1" i="1" dirty="0" smtClean="0"/>
              <a:t>most</a:t>
            </a:r>
            <a:r>
              <a:rPr lang="en-US" dirty="0" smtClean="0"/>
              <a:t> change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Priority Queue of (state, expected change in value)</a:t>
            </a:r>
          </a:p>
          <a:p>
            <a:pPr eaLnBrk="1" hangingPunct="1"/>
            <a:r>
              <a:rPr lang="en-US" dirty="0" smtClean="0"/>
              <a:t>Backup in the order of priority</a:t>
            </a:r>
          </a:p>
          <a:p>
            <a:pPr eaLnBrk="1" hangingPunct="1"/>
            <a:r>
              <a:rPr lang="en-US" dirty="0" smtClean="0"/>
              <a:t>After backing up state s’, update priority queue</a:t>
            </a:r>
          </a:p>
          <a:p>
            <a:pPr lvl="1" eaLnBrk="1" hangingPunct="1"/>
            <a:r>
              <a:rPr lang="en-US" dirty="0" smtClean="0"/>
              <a:t>for all predecessors (</a:t>
            </a:r>
            <a:r>
              <a:rPr lang="en-US" dirty="0" err="1" smtClean="0"/>
              <a:t>ie</a:t>
            </a:r>
            <a:r>
              <a:rPr lang="en-US" dirty="0" smtClean="0"/>
              <a:t> all states where an action can reach s’)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29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2729806"/>
            <a:ext cx="11480800" cy="1384995"/>
          </a:xfrm>
          <a:prstGeom prst="rect">
            <a:avLst/>
          </a:prstGeom>
          <a:solidFill>
            <a:srgbClr val="00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i="1" dirty="0" smtClean="0"/>
              <a:t> </a:t>
            </a:r>
          </a:p>
          <a:p>
            <a:r>
              <a:rPr lang="en-US" sz="2800" i="1" dirty="0" smtClean="0"/>
              <a:t>   </a:t>
            </a:r>
          </a:p>
          <a:p>
            <a:endParaRPr lang="en-US" sz="2800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06400" y="2804160"/>
            <a:ext cx="11220091" cy="119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</a:t>
            </a:r>
            <a:r>
              <a:rPr lang="en-US" dirty="0" err="1" smtClean="0"/>
              <a:t>wrt</a:t>
            </a:r>
            <a:r>
              <a:rPr lang="en-US" dirty="0" smtClean="0"/>
              <a:t> Value Function V (</a:t>
            </a:r>
            <a:r>
              <a:rPr lang="en-US" i="1" dirty="0" err="1" smtClean="0">
                <a:latin typeface="Calibri"/>
              </a:rPr>
              <a:t>Res</a:t>
            </a:r>
            <a:r>
              <a:rPr lang="en-US" baseline="30000" dirty="0" err="1" smtClean="0">
                <a:latin typeface="Calibri"/>
              </a:rPr>
              <a:t>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Residual at </a:t>
            </a:r>
            <a:r>
              <a:rPr lang="en-US" i="1" dirty="0" smtClean="0"/>
              <a:t>s </a:t>
            </a:r>
            <a:r>
              <a:rPr lang="en-US" dirty="0" smtClean="0"/>
              <a:t>with respect to </a:t>
            </a:r>
            <a:r>
              <a:rPr lang="en-US" i="1" dirty="0" smtClean="0"/>
              <a:t>V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agnitude(</a:t>
            </a:r>
            <a:r>
              <a:rPr lang="en-US" dirty="0" smtClean="0">
                <a:latin typeface="cmmi10"/>
              </a:rPr>
              <a:t>¢</a:t>
            </a:r>
            <a:r>
              <a:rPr lang="en-US" i="1" dirty="0" smtClean="0"/>
              <a:t>V(s)) </a:t>
            </a:r>
            <a:r>
              <a:rPr lang="en-US" dirty="0" smtClean="0"/>
              <a:t>after one Bellman backup at 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Residual </a:t>
            </a:r>
            <a:r>
              <a:rPr lang="en-US" dirty="0" err="1" smtClean="0"/>
              <a:t>wrt</a:t>
            </a:r>
            <a:r>
              <a:rPr lang="en-US" dirty="0" smtClean="0"/>
              <a:t> respect to </a:t>
            </a:r>
            <a:r>
              <a:rPr lang="en-US" i="1" dirty="0" smtClean="0"/>
              <a:t>V</a:t>
            </a:r>
          </a:p>
          <a:p>
            <a:pPr lvl="1"/>
            <a:r>
              <a:rPr lang="en-US" dirty="0" smtClean="0"/>
              <a:t>max residual</a:t>
            </a:r>
          </a:p>
          <a:p>
            <a:pPr lvl="1"/>
            <a:r>
              <a:rPr lang="en-US" i="1" dirty="0" err="1" smtClean="0">
                <a:latin typeface="Calibri"/>
              </a:rPr>
              <a:t>Res</a:t>
            </a:r>
            <a:r>
              <a:rPr lang="en-US" i="1" baseline="30000" dirty="0" err="1" smtClean="0">
                <a:latin typeface="Calibri"/>
              </a:rPr>
              <a:t>V</a:t>
            </a:r>
            <a:r>
              <a:rPr lang="en-US" i="1" dirty="0" smtClean="0"/>
              <a:t> = </a:t>
            </a:r>
            <a:r>
              <a:rPr lang="en-US" dirty="0" err="1" smtClean="0">
                <a:latin typeface="Calibri"/>
              </a:rPr>
              <a:t>max</a:t>
            </a:r>
            <a:r>
              <a:rPr lang="en-US" baseline="-25000" dirty="0" err="1" smtClean="0">
                <a:latin typeface="Calibri"/>
              </a:rPr>
              <a:t>s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i="1" dirty="0" smtClean="0">
                <a:latin typeface="Calibri"/>
              </a:rPr>
              <a:t>(</a:t>
            </a:r>
            <a:r>
              <a:rPr lang="en-US" i="1" dirty="0" err="1" smtClean="0">
                <a:latin typeface="Calibri"/>
              </a:rPr>
              <a:t>Res</a:t>
            </a:r>
            <a:r>
              <a:rPr lang="en-US" i="1" baseline="30000" dirty="0" err="1" smtClean="0">
                <a:latin typeface="Calibri"/>
              </a:rPr>
              <a:t>V</a:t>
            </a:r>
            <a:r>
              <a:rPr lang="en-US" dirty="0" smtClean="0">
                <a:latin typeface="Calibri"/>
              </a:rPr>
              <a:t>(s</a:t>
            </a:r>
            <a:r>
              <a:rPr lang="en-US" i="1" dirty="0" smtClean="0"/>
              <a:t>))</a:t>
            </a:r>
            <a:endParaRPr lang="en-US" dirty="0" smtClean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617A2FAC-7931-4A31-9928-DC025DC130F4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62" y="2895600"/>
            <a:ext cx="11158429" cy="11064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Line 45"/>
          <p:cNvSpPr>
            <a:spLocks noChangeShapeType="1"/>
          </p:cNvSpPr>
          <p:nvPr/>
        </p:nvSpPr>
        <p:spPr bwMode="auto">
          <a:xfrm flipH="1">
            <a:off x="5588000" y="5943599"/>
            <a:ext cx="331235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9191022" y="5445416"/>
            <a:ext cx="2225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i="1" baseline="30000" dirty="0" err="1">
                <a:solidFill>
                  <a:srgbClr val="FF0000"/>
                </a:solidFill>
                <a:latin typeface="Calibri"/>
              </a:rPr>
              <a:t>V</a:t>
            </a:r>
            <a:r>
              <a:rPr lang="en-US" i="1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²</a:t>
            </a:r>
          </a:p>
          <a:p>
            <a:pPr algn="ctr" eaLnBrk="1" hangingPunct="1"/>
            <a:r>
              <a:rPr lang="en-US" b="1" dirty="0" smtClean="0">
                <a:solidFill>
                  <a:srgbClr val="FF3300"/>
                </a:solidFill>
              </a:rPr>
              <a:t>(</a:t>
            </a:r>
            <a:r>
              <a:rPr lang="en-US" b="1" dirty="0" smtClean="0">
                <a:solidFill>
                  <a:srgbClr val="FF3300"/>
                </a:solidFill>
                <a:latin typeface="cmmi10"/>
              </a:rPr>
              <a:t>²</a:t>
            </a:r>
            <a:r>
              <a:rPr lang="en-US" b="1" dirty="0" smtClean="0">
                <a:solidFill>
                  <a:srgbClr val="FF3300"/>
                </a:solidFill>
              </a:rPr>
              <a:t>-</a:t>
            </a:r>
            <a:r>
              <a:rPr lang="en-US" sz="2200" b="1" dirty="0" smtClean="0">
                <a:solidFill>
                  <a:srgbClr val="FF3300"/>
                </a:solidFill>
                <a:latin typeface="Segoe Print" pitchFamily="2" charset="0"/>
              </a:rPr>
              <a:t>consistency</a:t>
            </a:r>
            <a:r>
              <a:rPr lang="en-US" b="1" dirty="0" smtClean="0">
                <a:solidFill>
                  <a:srgbClr val="FF3300"/>
                </a:solidFill>
              </a:rPr>
              <a:t>)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981200"/>
            <a:ext cx="11588604" cy="3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(General) Asynchronous 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617A2FAC-7931-4A31-9928-DC025DC130F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1" y="3048000"/>
            <a:ext cx="1735873" cy="337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Pros?</a:t>
            </a:r>
          </a:p>
          <a:p>
            <a:endParaRPr lang="en-US" dirty="0"/>
          </a:p>
          <a:p>
            <a:r>
              <a:rPr lang="en-US" dirty="0" smtClean="0"/>
              <a:t>Cons?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0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1887200" cy="6858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Async</a:t>
            </a:r>
            <a:r>
              <a:rPr lang="en-US" sz="3600" dirty="0" smtClean="0"/>
              <a:t> VI: </a:t>
            </a:r>
            <a:r>
              <a:rPr lang="en-US" dirty="0" smtClean="0">
                <a:solidFill>
                  <a:srgbClr val="FF0000"/>
                </a:solidFill>
              </a:rPr>
              <a:t>Real Time Dynamic Programming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Barto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Bradtke</a:t>
            </a:r>
            <a:r>
              <a:rPr lang="en-US" sz="2400" dirty="0" smtClean="0">
                <a:solidFill>
                  <a:schemeClr val="tx1"/>
                </a:solidFill>
              </a:rPr>
              <a:t>, Singh’95]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11988800" cy="48006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Trial</a:t>
            </a:r>
            <a:r>
              <a:rPr lang="en-US" sz="2800" dirty="0" smtClean="0"/>
              <a:t>: simulate greedy policy starting from start state;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   perform Bellman backup </a:t>
            </a:r>
            <a:r>
              <a:rPr lang="en-US" sz="2800" b="1" i="1" dirty="0" smtClean="0"/>
              <a:t>just on visited states </a:t>
            </a:r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RTDP</a:t>
            </a:r>
            <a:r>
              <a:rPr lang="en-US" sz="2800" dirty="0" smtClean="0"/>
              <a:t>: </a:t>
            </a:r>
            <a:endParaRPr lang="en-US" sz="2000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sz="2400" dirty="0" smtClean="0"/>
              <a:t>Repeat Trials until value function converges</a:t>
            </a:r>
          </a:p>
        </p:txBody>
      </p:sp>
    </p:spTree>
    <p:extLst>
      <p:ext uri="{BB962C8B-B14F-4D97-AF65-F5344CB8AC3E}">
        <p14:creationId xmlns:p14="http://schemas.microsoft.com/office/powerpoint/2010/main" val="116760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11379200" cy="3546873"/>
          </a:xfrm>
        </p:spPr>
        <p:txBody>
          <a:bodyPr/>
          <a:lstStyle/>
          <a:p>
            <a:r>
              <a:rPr lang="en-US" sz="1800" dirty="0"/>
              <a:t>Utilities map states to real numbers. Which numbers?</a:t>
            </a:r>
          </a:p>
          <a:p>
            <a:r>
              <a:rPr lang="en-US" sz="1800" dirty="0"/>
              <a:t>Standard approach to assessment (elicitation) of human utilities:</a:t>
            </a:r>
          </a:p>
          <a:p>
            <a:pPr lvl="1"/>
            <a:r>
              <a:rPr lang="en-US" sz="1650" dirty="0"/>
              <a:t>Compare a prize A to a </a:t>
            </a:r>
            <a:r>
              <a:rPr lang="en-US" sz="1650" dirty="0">
                <a:solidFill>
                  <a:srgbClr val="CC0000"/>
                </a:solidFill>
              </a:rPr>
              <a:t>standard lottery</a:t>
            </a:r>
            <a:r>
              <a:rPr lang="en-US" sz="1650" dirty="0"/>
              <a:t> </a:t>
            </a:r>
            <a:r>
              <a:rPr lang="en-US" sz="1650" dirty="0" err="1"/>
              <a:t>L</a:t>
            </a:r>
            <a:r>
              <a:rPr lang="en-US" sz="1650" baseline="-25000" dirty="0" err="1"/>
              <a:t>p</a:t>
            </a:r>
            <a:r>
              <a:rPr lang="en-US" sz="1650" dirty="0"/>
              <a:t> between</a:t>
            </a:r>
          </a:p>
          <a:p>
            <a:pPr lvl="2"/>
            <a:r>
              <a:rPr lang="en-US" sz="1500" dirty="0"/>
              <a:t>“best possible prize” u</a:t>
            </a:r>
            <a:r>
              <a:rPr lang="en-US" sz="1500" baseline="-25000" dirty="0"/>
              <a:t>+</a:t>
            </a:r>
            <a:r>
              <a:rPr lang="en-US" sz="1500" dirty="0"/>
              <a:t> with probability p</a:t>
            </a:r>
          </a:p>
          <a:p>
            <a:pPr lvl="2"/>
            <a:r>
              <a:rPr lang="en-US" sz="1500" dirty="0"/>
              <a:t>“worst possible catastrophe” u</a:t>
            </a:r>
            <a:r>
              <a:rPr lang="en-US" sz="1500" baseline="-25000" dirty="0"/>
              <a:t>-</a:t>
            </a:r>
            <a:r>
              <a:rPr lang="en-US" sz="1500" dirty="0"/>
              <a:t> with probability 1-p</a:t>
            </a:r>
          </a:p>
          <a:p>
            <a:pPr lvl="1"/>
            <a:r>
              <a:rPr lang="en-US" sz="1650" dirty="0"/>
              <a:t>Adjust lottery probability p until indifference: A ~ </a:t>
            </a:r>
            <a:r>
              <a:rPr lang="en-US" sz="1650" dirty="0" err="1"/>
              <a:t>L</a:t>
            </a:r>
            <a:r>
              <a:rPr lang="en-US" sz="1650" baseline="-25000" dirty="0" err="1"/>
              <a:t>p</a:t>
            </a:r>
            <a:endParaRPr lang="en-US" sz="1650" baseline="-25000" dirty="0"/>
          </a:p>
          <a:p>
            <a:pPr lvl="1"/>
            <a:r>
              <a:rPr lang="en-US" sz="1650" dirty="0"/>
              <a:t>Resulting p is a utility in [0,1]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314" y="2891790"/>
            <a:ext cx="848743" cy="605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6" y="1904215"/>
            <a:ext cx="2805152" cy="1728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Utilities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4887" t="41739" r="68892" b="37391"/>
          <a:stretch>
            <a:fillRect/>
          </a:stretch>
        </p:blipFill>
        <p:spPr bwMode="auto">
          <a:xfrm>
            <a:off x="3810000" y="45148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17576" y="45148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Times New Roman" pitchFamily="18" charset="0"/>
              </a:rPr>
              <a:t>0.999999                              0.000001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5086350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 change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410200" y="4000500"/>
            <a:ext cx="5486400" cy="1600200"/>
            <a:chOff x="5410200" y="4191000"/>
            <a:chExt cx="5486400" cy="2133600"/>
          </a:xfrm>
        </p:grpSpPr>
        <p:sp>
          <p:nvSpPr>
            <p:cNvPr id="12" name="Oval 11"/>
            <p:cNvSpPr/>
            <p:nvPr/>
          </p:nvSpPr>
          <p:spPr>
            <a:xfrm>
              <a:off x="7772400" y="4419600"/>
              <a:ext cx="457200" cy="457200"/>
            </a:xfrm>
            <a:prstGeom prst="ellipse">
              <a:avLst/>
            </a:prstGeom>
            <a:solidFill>
              <a:srgbClr val="B5ED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stCxn id="12" idx="4"/>
            </p:cNvCxnSpPr>
            <p:nvPr/>
          </p:nvCxnSpPr>
          <p:spPr>
            <a:xfrm flipH="1">
              <a:off x="6553200" y="4876800"/>
              <a:ext cx="14478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4"/>
            </p:cNvCxnSpPr>
            <p:nvPr/>
          </p:nvCxnSpPr>
          <p:spPr>
            <a:xfrm>
              <a:off x="8001000" y="4876800"/>
              <a:ext cx="17526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5410200" y="4191000"/>
              <a:ext cx="5486400" cy="2133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0" y="4457700"/>
            <a:ext cx="2438400" cy="628650"/>
            <a:chOff x="6858000" y="3505200"/>
            <a:chExt cx="2438400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6858000" y="3505200"/>
              <a:ext cx="1600200" cy="838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3657600"/>
              <a:ext cx="2286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i="1" dirty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Pay $30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10600" y="5086350"/>
            <a:ext cx="2438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Instant death</a:t>
            </a:r>
          </a:p>
        </p:txBody>
      </p:sp>
    </p:spTree>
    <p:extLst>
      <p:ext uri="{BB962C8B-B14F-4D97-AF65-F5344CB8AC3E}">
        <p14:creationId xmlns:p14="http://schemas.microsoft.com/office/powerpoint/2010/main" val="54141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5998" y="2057401"/>
            <a:ext cx="645583" cy="1671638"/>
            <a:chOff x="1680" y="1296"/>
            <a:chExt cx="305" cy="1053"/>
          </a:xfrm>
          <a:solidFill>
            <a:srgbClr val="333399"/>
          </a:solidFill>
        </p:grpSpPr>
        <p:sp>
          <p:nvSpPr>
            <p:cNvPr id="33845" name="Rectangle 3"/>
            <p:cNvSpPr>
              <a:spLocks noChangeArrowheads="1"/>
            </p:cNvSpPr>
            <p:nvPr/>
          </p:nvSpPr>
          <p:spPr bwMode="auto">
            <a:xfrm>
              <a:off x="1804" y="2116"/>
              <a:ext cx="87" cy="233"/>
            </a:xfrm>
            <a:prstGeom prst="rect">
              <a:avLst/>
            </a:prstGeom>
            <a:grpFill/>
            <a:ln w="38100" algn="ctr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6" name="Text Box 4"/>
            <p:cNvSpPr txBox="1">
              <a:spLocks noChangeArrowheads="1"/>
            </p:cNvSpPr>
            <p:nvPr/>
          </p:nvSpPr>
          <p:spPr bwMode="auto">
            <a:xfrm>
              <a:off x="1680" y="1296"/>
              <a:ext cx="305" cy="233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 dirty="0" smtClean="0">
                  <a:solidFill>
                    <a:schemeClr val="bg1"/>
                  </a:solidFill>
                  <a:latin typeface="Franklin Gothic Medium" pitchFamily="34" charset="0"/>
                </a:rPr>
                <a:t>Max</a:t>
              </a:r>
              <a:endParaRPr lang="en-US" sz="1800" i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3657600" y="2532341"/>
            <a:ext cx="508000" cy="36933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657600" y="3370541"/>
            <a:ext cx="508000" cy="36933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7315200" y="21025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7315200" y="56077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7315200" y="49219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315200" y="42361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7315200" y="3550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7315200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315200" y="14167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flipV="1">
            <a:off x="4165600" y="1676400"/>
            <a:ext cx="3149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4165600" y="2667000"/>
            <a:ext cx="314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4165600" y="2667000"/>
            <a:ext cx="31496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flipV="1">
            <a:off x="4165600" y="2286000"/>
            <a:ext cx="3149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 flipV="1">
            <a:off x="4165600" y="3048000"/>
            <a:ext cx="314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>
            <a:off x="4165600" y="3505200"/>
            <a:ext cx="314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 flipV="1">
            <a:off x="4165600" y="3124200"/>
            <a:ext cx="3149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4165600" y="4343400"/>
            <a:ext cx="314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>
            <a:off x="4165600" y="4343400"/>
            <a:ext cx="3251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 flipV="1">
            <a:off x="4165600" y="1752600"/>
            <a:ext cx="31496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 flipV="1">
            <a:off x="2641600" y="2667000"/>
            <a:ext cx="1016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5" name="Line 26"/>
          <p:cNvSpPr>
            <a:spLocks noChangeShapeType="1"/>
          </p:cNvSpPr>
          <p:nvPr/>
        </p:nvSpPr>
        <p:spPr bwMode="auto">
          <a:xfrm>
            <a:off x="2743200" y="3581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>
            <a:off x="2641600" y="3733800"/>
            <a:ext cx="1016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2315634" y="33131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800" i="1">
              <a:latin typeface="Franklin Gothic Medium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14035" y="3321053"/>
            <a:ext cx="414867" cy="519113"/>
            <a:chOff x="1046" y="2092"/>
            <a:chExt cx="196" cy="327"/>
          </a:xfrm>
        </p:grpSpPr>
        <p:sp>
          <p:nvSpPr>
            <p:cNvPr id="33843" name="Oval 33"/>
            <p:cNvSpPr>
              <a:spLocks noChangeArrowheads="1"/>
            </p:cNvSpPr>
            <p:nvPr/>
          </p:nvSpPr>
          <p:spPr bwMode="auto">
            <a:xfrm>
              <a:off x="1091" y="2092"/>
              <a:ext cx="123" cy="327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4" name="Text Box 34"/>
            <p:cNvSpPr txBox="1">
              <a:spLocks noChangeArrowheads="1"/>
            </p:cNvSpPr>
            <p:nvPr/>
          </p:nvSpPr>
          <p:spPr bwMode="auto">
            <a:xfrm>
              <a:off x="1046" y="2135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Franklin Gothic Medium" pitchFamily="34" charset="0"/>
                </a:rPr>
                <a:t>s</a:t>
              </a:r>
              <a:r>
                <a:rPr lang="en-US" sz="1800" i="1" baseline="-25000">
                  <a:latin typeface="Franklin Gothic Medium" pitchFamily="34" charset="0"/>
                </a:rPr>
                <a:t>0</a:t>
              </a:r>
            </a:p>
          </p:txBody>
        </p:sp>
      </p:grp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8106833" y="1408114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8" name="Text Box 36"/>
          <p:cNvSpPr txBox="1">
            <a:spLocks noChangeArrowheads="1"/>
          </p:cNvSpPr>
          <p:nvPr/>
        </p:nvSpPr>
        <p:spPr bwMode="auto">
          <a:xfrm>
            <a:off x="8128000" y="21336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8128000" y="28956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8128000" y="56388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8128000" y="49530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8128000" y="43434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3" name="Text Box 41"/>
          <p:cNvSpPr txBox="1">
            <a:spLocks noChangeArrowheads="1"/>
          </p:cNvSpPr>
          <p:nvPr/>
        </p:nvSpPr>
        <p:spPr bwMode="auto">
          <a:xfrm>
            <a:off x="8128000" y="36576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4" name="Text Box 42"/>
          <p:cNvSpPr txBox="1">
            <a:spLocks noChangeArrowheads="1"/>
          </p:cNvSpPr>
          <p:nvPr/>
        </p:nvSpPr>
        <p:spPr bwMode="auto">
          <a:xfrm>
            <a:off x="3149601" y="1524001"/>
            <a:ext cx="1145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Q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,a)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315" name="Text Box 43"/>
          <p:cNvSpPr txBox="1">
            <a:spLocks noChangeArrowheads="1"/>
          </p:cNvSpPr>
          <p:nvPr/>
        </p:nvSpPr>
        <p:spPr bwMode="auto">
          <a:xfrm>
            <a:off x="914400" y="3429000"/>
            <a:ext cx="943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)</a:t>
            </a:r>
            <a:endParaRPr lang="en-US" sz="1800" i="1" baseline="-25000">
              <a:latin typeface="Franklin Gothic Medium" pitchFamily="34" charset="0"/>
            </a:endParaRPr>
          </a:p>
        </p:txBody>
      </p:sp>
      <p:cxnSp>
        <p:nvCxnSpPr>
          <p:cNvPr id="310316" name="AutoShape 44"/>
          <p:cNvCxnSpPr>
            <a:cxnSpLocks noChangeShapeType="1"/>
            <a:stCxn id="33845" idx="0"/>
            <a:endCxn id="310315" idx="0"/>
          </p:cNvCxnSpPr>
          <p:nvPr/>
        </p:nvCxnSpPr>
        <p:spPr bwMode="auto">
          <a:xfrm rot="16200000" flipH="1" flipV="1">
            <a:off x="2613467" y="2131925"/>
            <a:ext cx="69849" cy="2524300"/>
          </a:xfrm>
          <a:prstGeom prst="curvedConnector3">
            <a:avLst>
              <a:gd name="adj1" fmla="val -32727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0318" name="Text Box 46"/>
          <p:cNvSpPr txBox="1">
            <a:spLocks noChangeArrowheads="1"/>
          </p:cNvSpPr>
          <p:nvPr/>
        </p:nvSpPr>
        <p:spPr bwMode="auto">
          <a:xfrm>
            <a:off x="609601" y="1981201"/>
            <a:ext cx="1250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greedy</a:t>
            </a:r>
            <a:r>
              <a:rPr lang="en-US" sz="1800" i="1">
                <a:latin typeface="Franklin Gothic Medium" pitchFamily="34" charset="0"/>
              </a:rPr>
              <a:t> = 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3830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RTDP Trial</a:t>
            </a:r>
          </a:p>
        </p:txBody>
      </p:sp>
      <p:pic>
        <p:nvPicPr>
          <p:cNvPr id="310319" name="Picture 47" descr="uxtebtat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1" y="2036764"/>
            <a:ext cx="3162300" cy="3470275"/>
          </a:xfrm>
          <a:noFill/>
        </p:spPr>
      </p:pic>
      <p:sp>
        <p:nvSpPr>
          <p:cNvPr id="310320" name="Oval 48"/>
          <p:cNvSpPr>
            <a:spLocks noChangeArrowheads="1"/>
          </p:cNvSpPr>
          <p:nvPr/>
        </p:nvSpPr>
        <p:spPr bwMode="auto">
          <a:xfrm>
            <a:off x="8534400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9550400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10944562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1800" i="1">
              <a:latin typeface="Franklin Gothic Medium" pitchFamily="34" charset="0"/>
            </a:endParaRPr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 flipV="1">
            <a:off x="9144000" y="3048000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10160000" y="3048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7924800" y="3048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6" name="Text Box 54"/>
          <p:cNvSpPr txBox="1">
            <a:spLocks noChangeArrowheads="1"/>
          </p:cNvSpPr>
          <p:nvPr/>
        </p:nvSpPr>
        <p:spPr bwMode="auto">
          <a:xfrm>
            <a:off x="10769600" y="2895601"/>
            <a:ext cx="4590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i="1">
                <a:latin typeface="Franklin Gothic Medium" pitchFamily="34" charset="0"/>
              </a:rPr>
              <a:t>Goal</a:t>
            </a:r>
          </a:p>
        </p:txBody>
      </p:sp>
      <p:sp>
        <p:nvSpPr>
          <p:cNvPr id="310327" name="Text Box 55"/>
          <p:cNvSpPr txBox="1">
            <a:spLocks noChangeArrowheads="1"/>
          </p:cNvSpPr>
          <p:nvPr/>
        </p:nvSpPr>
        <p:spPr bwMode="auto">
          <a:xfrm>
            <a:off x="2641600" y="2757488"/>
            <a:ext cx="431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1</a:t>
            </a:r>
          </a:p>
        </p:txBody>
      </p:sp>
      <p:sp>
        <p:nvSpPr>
          <p:cNvPr id="33840" name="Text Box 56"/>
          <p:cNvSpPr txBox="1">
            <a:spLocks noChangeArrowheads="1"/>
          </p:cNvSpPr>
          <p:nvPr/>
        </p:nvSpPr>
        <p:spPr bwMode="auto">
          <a:xfrm>
            <a:off x="2724152" y="3214688"/>
            <a:ext cx="431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10329" name="Text Box 57"/>
          <p:cNvSpPr txBox="1">
            <a:spLocks noChangeArrowheads="1"/>
          </p:cNvSpPr>
          <p:nvPr/>
        </p:nvSpPr>
        <p:spPr bwMode="auto">
          <a:xfrm>
            <a:off x="2641600" y="3824288"/>
            <a:ext cx="431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3</a:t>
            </a:r>
          </a:p>
        </p:txBody>
      </p:sp>
      <p:sp>
        <p:nvSpPr>
          <p:cNvPr id="310336" name="Rectangle 64"/>
          <p:cNvSpPr>
            <a:spLocks noChangeArrowheads="1"/>
          </p:cNvSpPr>
          <p:nvPr/>
        </p:nvSpPr>
        <p:spPr bwMode="auto">
          <a:xfrm>
            <a:off x="3657600" y="4184928"/>
            <a:ext cx="508000" cy="36933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1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0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0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10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10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1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10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1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10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animBg="1"/>
      <p:bldP spid="310280" grpId="0" animBg="1"/>
      <p:bldP spid="310281" grpId="0" animBg="1"/>
      <p:bldP spid="310282" grpId="0" animBg="1"/>
      <p:bldP spid="310283" grpId="0" animBg="1"/>
      <p:bldP spid="310284" grpId="0" animBg="1"/>
      <p:bldP spid="310286" grpId="0" animBg="1"/>
      <p:bldP spid="310287" grpId="0" animBg="1"/>
      <p:bldP spid="310288" grpId="0" animBg="1"/>
      <p:bldP spid="310289" grpId="0" animBg="1"/>
      <p:bldP spid="310290" grpId="0" animBg="1"/>
      <p:bldP spid="310292" grpId="0" animBg="1"/>
      <p:bldP spid="310293" grpId="0" animBg="1"/>
      <p:bldP spid="310294" grpId="0" animBg="1"/>
      <p:bldP spid="310295" grpId="0" animBg="1"/>
      <p:bldP spid="310296" grpId="0" animBg="1"/>
      <p:bldP spid="310297" grpId="0" animBg="1"/>
      <p:bldP spid="310299" grpId="0" animBg="1"/>
      <p:bldP spid="310307" grpId="0"/>
      <p:bldP spid="310308" grpId="0"/>
      <p:bldP spid="310309" grpId="0"/>
      <p:bldP spid="310310" grpId="0"/>
      <p:bldP spid="310311" grpId="0"/>
      <p:bldP spid="310312" grpId="0"/>
      <p:bldP spid="310313" grpId="0"/>
      <p:bldP spid="310314" grpId="0"/>
      <p:bldP spid="310315" grpId="0"/>
      <p:bldP spid="310318" grpId="0"/>
      <p:bldP spid="310318" grpId="1"/>
      <p:bldP spid="310320" grpId="0" animBg="1"/>
      <p:bldP spid="310321" grpId="0" animBg="1"/>
      <p:bldP spid="310322" grpId="0" animBg="1"/>
      <p:bldP spid="310323" grpId="0" animBg="1"/>
      <p:bldP spid="310324" grpId="0" animBg="1"/>
      <p:bldP spid="310325" grpId="0" animBg="1"/>
      <p:bldP spid="310326" grpId="0"/>
      <p:bldP spid="310327" grpId="0"/>
      <p:bldP spid="310329" grpId="0"/>
      <p:bldP spid="31033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7400"/>
            <a:ext cx="5334000" cy="349568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6451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Value Iteration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Policy Iteration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Reinforcement Learning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8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Methods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00200"/>
            <a:ext cx="5867400" cy="4112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39054" y="2895600"/>
            <a:ext cx="47371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Policy Iteration = </a:t>
            </a:r>
          </a:p>
          <a:p>
            <a:pPr marL="342900" indent="58738"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 Policy Evaluation</a:t>
            </a:r>
          </a:p>
          <a:p>
            <a:pPr marL="342900" indent="58738"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 Policy Improvement</a:t>
            </a:r>
          </a:p>
        </p:txBody>
      </p:sp>
    </p:spTree>
    <p:extLst>
      <p:ext uri="{BB962C8B-B14F-4D97-AF65-F5344CB8AC3E}">
        <p14:creationId xmlns:p14="http://schemas.microsoft.com/office/powerpoint/2010/main" val="137279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1 - Policy Evaluation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44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Fixed Policies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If we fixed some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 smtClean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the optimal action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what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 says to do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13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Computing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A new basic operation: </a:t>
            </a:r>
            <a:r>
              <a:rPr lang="en-US" sz="2400" dirty="0" smtClean="0">
                <a:latin typeface="Calibri"/>
                <a:cs typeface="Calibri"/>
              </a:rPr>
              <a:t>compute the utility of a state s under a fixed (generally non-optimal) policy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V</a:t>
            </a:r>
            <a:r>
              <a:rPr lang="en-US" sz="2000" baseline="300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 smtClean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Recursive relation (</a:t>
            </a:r>
            <a:r>
              <a:rPr lang="en-US" sz="2400" dirty="0">
                <a:latin typeface="Calibri"/>
                <a:cs typeface="Calibri"/>
              </a:rPr>
              <a:t>v</a:t>
            </a:r>
            <a:r>
              <a:rPr lang="en-US" sz="2400" dirty="0" smtClean="0">
                <a:latin typeface="Calibri"/>
                <a:cs typeface="Calibri"/>
              </a:rPr>
              <a:t>ariation of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32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75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4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Policy Evaluation Algorithm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19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2 - Policy Iteration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43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underline{Orderability}\nl&#10;\mat{$(A \pref B) \lor (B \pref A) \lor (A \indiff B)$}\al&#10;\underline{Transitivity}\nl&#10;\mat{$(A \pref B) \land (B \pref C) \implies (A \pref C)$}\al&#10;\underline{Continuity}\nl&#10;\mat{$A \pref B \pref C \implies \exists p \,\, [p,A;\ 1-p,C] \indiff B$}\al&#10;\underline{Substitutability}\nl&#10;\mat{$A \indiff B \implies [p,A;\ 1-p,C] \indiff [p,B; 1-p,C]$}\al&#10;\underline{Monotonicity}\nl&#10;\mat{$A \pref B \implies$}\nl&#10;\phantom{xx}\mat{$(p \geq q \lequiv [p,A;\ 1-p,B] \prefeq [q,A;\ 1-q,B]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466"/>
  <p:tag name="PICTUREFILESIZE" val="2376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$U(A) \geq U(B)\ \lequiv \ A\prefeq B$}\\[10pt]&#10;\mat{$U([p_1,S_1;\ \ldots\ ;\ p_n,S_n]) = \sum_i p_i U(S_i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62"/>
  <p:tag name="PICTUREFILESIZE" val="496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U'(x) = k_1 U(x) + k_2 \quad\mbox{where } k_1 &gt; 0&#10;\]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56"/>
  <p:tag name="PICTUREFILESIZE" val="2499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4.1|1.1|1.2|3.1|6.|7.1|0.1|0.1|0.1|0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Res^V(s) = \left|V(s) - \min_{a\in{\cal A}}\sum_{s'\in{\cal S}} {\cal T}(s,a,s')[{\cal C}(s,a,s')+V(s')]\right|&#10;\end{eqnarray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0"/>
  <p:tag name="PICTUREFILESIZE" val="197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55839</TotalTime>
  <Words>6103</Words>
  <Application>Microsoft Macintosh PowerPoint</Application>
  <PresentationFormat>Widescreen</PresentationFormat>
  <Paragraphs>1287</Paragraphs>
  <Slides>118</Slides>
  <Notes>54</Notes>
  <HiddenSlides>80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3" baseType="lpstr">
      <vt:lpstr>Arial Bold</vt:lpstr>
      <vt:lpstr>Arial Bold Italic</vt:lpstr>
      <vt:lpstr>Arial Italic</vt:lpstr>
      <vt:lpstr>Calibri</vt:lpstr>
      <vt:lpstr>cmmi10</vt:lpstr>
      <vt:lpstr>Franklin Gothic Medium</vt:lpstr>
      <vt:lpstr>Helvetica</vt:lpstr>
      <vt:lpstr>ＭＳ Ｐゴシック</vt:lpstr>
      <vt:lpstr>Segoe Print</vt:lpstr>
      <vt:lpstr>Symbol</vt:lpstr>
      <vt:lpstr>Times New Roman</vt:lpstr>
      <vt:lpstr>Wingdings</vt:lpstr>
      <vt:lpstr>ヒラギノ角ゴ ProN W3</vt:lpstr>
      <vt:lpstr>Arial</vt:lpstr>
      <vt:lpstr>dan-berkeley-nlp-v1</vt:lpstr>
      <vt:lpstr>CS 573: Artificial Intelligence </vt:lpstr>
      <vt:lpstr>Logistics</vt:lpstr>
      <vt:lpstr>Outline</vt:lpstr>
      <vt:lpstr>Agent vs. Environment</vt:lpstr>
      <vt:lpstr>Rational Preferences</vt:lpstr>
      <vt:lpstr>MEU Principle</vt:lpstr>
      <vt:lpstr>Human Utilities</vt:lpstr>
      <vt:lpstr>Utility Scales</vt:lpstr>
      <vt:lpstr>Human Utilities</vt:lpstr>
      <vt:lpstr>Money</vt:lpstr>
      <vt:lpstr>Example: Insurance</vt:lpstr>
      <vt:lpstr>Example: Human Rationality?</vt:lpstr>
      <vt:lpstr>Non-Deterministic Search</vt:lpstr>
      <vt:lpstr>Example: Grid World</vt:lpstr>
      <vt:lpstr>Grid World Actions</vt:lpstr>
      <vt:lpstr>Markov Decision Processes</vt:lpstr>
      <vt:lpstr>Markov Decision Processes</vt:lpstr>
      <vt:lpstr>Markov Decision Processes</vt:lpstr>
      <vt:lpstr>Markov Decision Processes</vt:lpstr>
      <vt:lpstr>What is Markov about MDPs?</vt:lpstr>
      <vt:lpstr>Policies</vt:lpstr>
      <vt:lpstr>Optimal Policies</vt:lpstr>
      <vt:lpstr>Example: Racing</vt:lpstr>
      <vt:lpstr>Example: Racing</vt:lpstr>
      <vt:lpstr>Racing: Search Tree</vt:lpstr>
      <vt:lpstr>MDP Search Trees</vt:lpstr>
      <vt:lpstr>Utilities of Sequences</vt:lpstr>
      <vt:lpstr>Utilities of Sequences</vt:lpstr>
      <vt:lpstr>Discounting</vt:lpstr>
      <vt:lpstr>Discounting</vt:lpstr>
      <vt:lpstr>Stationary Preferences</vt:lpstr>
      <vt:lpstr>Quiz: Discounting</vt:lpstr>
      <vt:lpstr>Infinite Utilities?!</vt:lpstr>
      <vt:lpstr>Recap: Defining MDPs</vt:lpstr>
      <vt:lpstr>Solving MDPs</vt:lpstr>
      <vt:lpstr>V* = Optimal Value Function </vt:lpstr>
      <vt:lpstr>Q*</vt:lpstr>
      <vt:lpstr>*    Specifies The Optimal Policy</vt:lpstr>
      <vt:lpstr>The Bellman Equations</vt:lpstr>
      <vt:lpstr>The Bellman Equations</vt:lpstr>
      <vt:lpstr>Gridworld: Q*</vt:lpstr>
      <vt:lpstr>Gridworld Values V*</vt:lpstr>
      <vt:lpstr>Values of States</vt:lpstr>
      <vt:lpstr>Racing Search Tree</vt:lpstr>
      <vt:lpstr>No End in Sight…</vt:lpstr>
      <vt:lpstr>Time-Limited Values</vt:lpstr>
      <vt:lpstr>Time-Limited Values: Avoiding Redundant Computation</vt:lpstr>
      <vt:lpstr>Value Iteration</vt:lpstr>
      <vt:lpstr>Value Iteration</vt:lpstr>
      <vt:lpstr>Example: Bellman Backup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VI: Policy Extraction</vt:lpstr>
      <vt:lpstr>Computing Actions from Values</vt:lpstr>
      <vt:lpstr>Computing Actions from Q-Values</vt:lpstr>
      <vt:lpstr>Value Iteration - Recap</vt:lpstr>
      <vt:lpstr>Convergence*</vt:lpstr>
      <vt:lpstr>Value Iteration - Recap</vt:lpstr>
      <vt:lpstr>Value Iteration - Recap</vt:lpstr>
      <vt:lpstr>Value Iteration as Successive Approximation </vt:lpstr>
      <vt:lpstr>Problems with Value Iteration</vt:lpstr>
      <vt:lpstr>VI  Asynchronous VI</vt:lpstr>
      <vt:lpstr>Prioritization of Bellman Backups</vt:lpstr>
      <vt:lpstr>k=1</vt:lpstr>
      <vt:lpstr>k=2</vt:lpstr>
      <vt:lpstr>k=3</vt:lpstr>
      <vt:lpstr>Asynch VI: Prioritized Sweeping</vt:lpstr>
      <vt:lpstr>Residual wrt Value Function V (ResV)</vt:lpstr>
      <vt:lpstr>(General) Asynchronous VI</vt:lpstr>
      <vt:lpstr>Asynchronous VI</vt:lpstr>
      <vt:lpstr>Async VI: Real Time Dynamic Programming  [Barto, Bradtke, Singh’95]</vt:lpstr>
      <vt:lpstr>RTDP Trial</vt:lpstr>
      <vt:lpstr>Solving MDPs</vt:lpstr>
      <vt:lpstr>Policy Methods</vt:lpstr>
      <vt:lpstr>Part 1 - Policy Evaluation</vt:lpstr>
      <vt:lpstr>Fixed Policies</vt:lpstr>
      <vt:lpstr>Computing Utilities for a Fixed Policy</vt:lpstr>
      <vt:lpstr>Example: Policy Evaluation</vt:lpstr>
      <vt:lpstr>Example: Policy Evaluation</vt:lpstr>
      <vt:lpstr>Policy Evaluation Algorithm</vt:lpstr>
      <vt:lpstr>Part 2 - Policy Iteration</vt:lpstr>
      <vt:lpstr>Policy Iteration</vt:lpstr>
      <vt:lpstr>Policy Iteration Details</vt:lpstr>
      <vt:lpstr>Example</vt:lpstr>
      <vt:lpstr>Example</vt:lpstr>
      <vt:lpstr>Example: Policy Evaluation</vt:lpstr>
      <vt:lpstr>Policy Iteration Properties</vt:lpstr>
      <vt:lpstr>Comparison</vt:lpstr>
      <vt:lpstr>Summary So Far: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Policy Evaluation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2772</cp:revision>
  <cp:lastPrinted>2016-01-30T01:06:07Z</cp:lastPrinted>
  <dcterms:created xsi:type="dcterms:W3CDTF">2004-08-27T04:16:05Z</dcterms:created>
  <dcterms:modified xsi:type="dcterms:W3CDTF">2016-10-28T02:21:17Z</dcterms:modified>
</cp:coreProperties>
</file>