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mp4" ContentType="video/mp4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2" r:id="rId4"/>
    <p:sldMasterId id="2147483653" r:id="rId5"/>
  </p:sldMasterIdLst>
  <p:notesMasterIdLst>
    <p:notesMasterId r:id="rId58"/>
  </p:notesMasterIdLst>
  <p:handoutMasterIdLst>
    <p:handoutMasterId r:id="rId59"/>
  </p:handoutMasterIdLst>
  <p:sldIdLst>
    <p:sldId id="256" r:id="rId6"/>
    <p:sldId id="411" r:id="rId7"/>
    <p:sldId id="387" r:id="rId8"/>
    <p:sldId id="378" r:id="rId9"/>
    <p:sldId id="325" r:id="rId10"/>
    <p:sldId id="278" r:id="rId11"/>
    <p:sldId id="341" r:id="rId12"/>
    <p:sldId id="379" r:id="rId13"/>
    <p:sldId id="376" r:id="rId14"/>
    <p:sldId id="347" r:id="rId15"/>
    <p:sldId id="349" r:id="rId16"/>
    <p:sldId id="381" r:id="rId17"/>
    <p:sldId id="382" r:id="rId18"/>
    <p:sldId id="383" r:id="rId19"/>
    <p:sldId id="384" r:id="rId20"/>
    <p:sldId id="385" r:id="rId21"/>
    <p:sldId id="380" r:id="rId22"/>
    <p:sldId id="373" r:id="rId23"/>
    <p:sldId id="386" r:id="rId24"/>
    <p:sldId id="363" r:id="rId25"/>
    <p:sldId id="362" r:id="rId26"/>
    <p:sldId id="377" r:id="rId27"/>
    <p:sldId id="366" r:id="rId28"/>
    <p:sldId id="364" r:id="rId29"/>
    <p:sldId id="408" r:id="rId30"/>
    <p:sldId id="409" r:id="rId31"/>
    <p:sldId id="365" r:id="rId32"/>
    <p:sldId id="367" r:id="rId33"/>
    <p:sldId id="368" r:id="rId34"/>
    <p:sldId id="369" r:id="rId35"/>
    <p:sldId id="370" r:id="rId36"/>
    <p:sldId id="388" r:id="rId37"/>
    <p:sldId id="389" r:id="rId38"/>
    <p:sldId id="390" r:id="rId39"/>
    <p:sldId id="391" r:id="rId40"/>
    <p:sldId id="410" r:id="rId41"/>
    <p:sldId id="392" r:id="rId42"/>
    <p:sldId id="393" r:id="rId43"/>
    <p:sldId id="394" r:id="rId44"/>
    <p:sldId id="395" r:id="rId45"/>
    <p:sldId id="396" r:id="rId46"/>
    <p:sldId id="397" r:id="rId47"/>
    <p:sldId id="398" r:id="rId48"/>
    <p:sldId id="399" r:id="rId49"/>
    <p:sldId id="400" r:id="rId50"/>
    <p:sldId id="401" r:id="rId51"/>
    <p:sldId id="402" r:id="rId52"/>
    <p:sldId id="403" r:id="rId53"/>
    <p:sldId id="404" r:id="rId54"/>
    <p:sldId id="405" r:id="rId55"/>
    <p:sldId id="406" r:id="rId56"/>
    <p:sldId id="407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317"/>
    <p:restoredTop sz="94631"/>
  </p:normalViewPr>
  <p:slideViewPr>
    <p:cSldViewPr>
      <p:cViewPr varScale="1">
        <p:scale>
          <a:sx n="97" d="100"/>
          <a:sy n="97" d="100"/>
        </p:scale>
        <p:origin x="29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7" d="100"/>
        <a:sy n="197" d="100"/>
      </p:scale>
      <p:origin x="0" y="2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63" Type="http://schemas.openxmlformats.org/officeDocument/2006/relationships/tableStyles" Target="tableStyles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154CD-57D1-4847-B275-12890362EC3F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13EAD-0CFF-3E4A-BB8F-22FDA409D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68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4338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507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A55C7AA1-4A75-5A42-832E-1F31F5D7F936}" type="slidenum">
              <a:rPr lang="en-US" sz="1800"/>
              <a:pPr eaLnBrk="1" hangingPunct="1"/>
              <a:t>8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86396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fld id="{904F12C2-6B70-47BE-8D0C-A492A0D8319E}" type="slidenum">
              <a:rPr lang="en-US" smtClean="0">
                <a:latin typeface="Arial" charset="0"/>
              </a:rPr>
              <a:pPr/>
              <a:t>41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689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Apple, banana, carrot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fld id="{814A7C6D-2FF4-4AE8-921F-BA4CD0961139}" type="slidenum">
              <a:rPr lang="en-US" smtClean="0">
                <a:latin typeface="Arial" charset="0"/>
              </a:rPr>
              <a:pPr/>
              <a:t>44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097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Draw Jensen’s for utility curve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fld id="{39A40384-0448-47C6-BDE1-0574BBB738D1}" type="slidenum">
              <a:rPr lang="en-US" smtClean="0">
                <a:latin typeface="Arial" charset="0"/>
              </a:rPr>
              <a:pPr/>
              <a:t>50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394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/>
              <a:t>Pick an order for two reasons: sequential processor and pruning</a:t>
            </a: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5C0C11C6-EA0D-934E-8A58-4FC426C056DB}" type="slidenum">
              <a:rPr lang="en-US" sz="1800"/>
              <a:pPr eaLnBrk="1" hangingPunct="1"/>
              <a:t>9</a:t>
            </a:fld>
            <a:endParaRPr lang="en-US" sz="18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/>
              <a:t>Pick an order for two reasons: sequential processor and pruning</a:t>
            </a: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5C0C11C6-EA0D-934E-8A58-4FC426C056DB}" type="slidenum">
              <a:rPr lang="en-US" sz="1800"/>
              <a:pPr eaLnBrk="1" hangingPunct="1"/>
              <a:t>10</a:t>
            </a:fld>
            <a:endParaRPr lang="en-US" sz="18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Out.mov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390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fld id="{16FA9C23-4665-4838-ABA4-CC8DE95B3F24}" type="slidenum">
              <a:rPr lang="en-US" smtClean="0">
                <a:latin typeface="Arial" charset="0"/>
              </a:rPr>
              <a:pPr/>
              <a:t>26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695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6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44450" eaLnBrk="1" hangingPunct="1">
              <a:spcBef>
                <a:spcPts val="413"/>
              </a:spcBef>
            </a:pPr>
            <a:r>
              <a:rPr lang="en-US">
                <a:solidFill>
                  <a:srgbClr val="000000"/>
                </a:solidFill>
                <a:cs typeface="Arial" charset="0"/>
                <a:sym typeface="Arial" charset="0"/>
              </a:rPr>
              <a:t>python pacman.py -g SmartGhost -l trapped2 -p ExpectimaxAgent -a depth=4,evalFn=better</a:t>
            </a:r>
          </a:p>
          <a:p>
            <a:pPr marL="44450" eaLnBrk="1" hangingPunct="1">
              <a:spcBef>
                <a:spcPts val="413"/>
              </a:spcBef>
            </a:pPr>
            <a:endParaRPr lang="en-US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pPr marL="44450" eaLnBrk="1" hangingPunct="1">
              <a:spcBef>
                <a:spcPts val="413"/>
              </a:spcBef>
            </a:pPr>
            <a:r>
              <a:rPr lang="en-US">
                <a:solidFill>
                  <a:srgbClr val="000000"/>
                </a:solidFill>
                <a:cs typeface="Arial" charset="0"/>
                <a:sym typeface="Arial" charset="0"/>
              </a:rPr>
              <a:t>animation is in order of who performs best (gets the dot quickiest)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fld id="{04E85BB2-29B2-497D-B377-09C1EC678A88}" type="slidenum">
              <a:rPr lang="en-US" smtClean="0">
                <a:latin typeface="Arial" charset="0"/>
              </a:rPr>
              <a:pPr/>
              <a:t>32</a:t>
            </a:fld>
            <a:endParaRPr lang="en-US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12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fld id="{A8C3337F-E14C-4722-B064-8328E1374C64}" type="slidenum">
              <a:rPr lang="en-US" smtClean="0">
                <a:latin typeface="Arial" charset="0"/>
              </a:rPr>
              <a:pPr/>
              <a:t>33</a:t>
            </a:fld>
            <a:endParaRPr lang="en-US" smtClean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If it’s terminal or we reached our depth limit, return utility</a:t>
            </a:r>
          </a:p>
        </p:txBody>
      </p:sp>
    </p:spTree>
    <p:extLst>
      <p:ext uri="{BB962C8B-B14F-4D97-AF65-F5344CB8AC3E}">
        <p14:creationId xmlns:p14="http://schemas.microsoft.com/office/powerpoint/2010/main" val="1743385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</p:spPr>
        <p:txBody>
          <a:bodyPr/>
          <a:lstStyle/>
          <a:p>
            <a:fld id="{04E85BB2-29B2-497D-B377-09C1EC678A88}" type="slidenum">
              <a:rPr lang="en-US" smtClean="0">
                <a:latin typeface="Arial" charset="0"/>
              </a:rPr>
              <a:pPr/>
              <a:t>34</a:t>
            </a:fld>
            <a:endParaRPr lang="en-US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54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3957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228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812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155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645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54296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665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1379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1039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24974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43077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7663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157978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9894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6857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843CA-F16F-7D4B-A925-FC288F60F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6991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59EA6-25A0-5E41-9DDB-0CA517345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1794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17234-C994-424B-BF9A-3D117820F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3945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4E186-A04D-A244-B6EE-F1E2C72B7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8157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42D9E-6D2A-2841-99D3-DF1DFF259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2839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371CF-4AFF-A44D-9BC2-C8D071F71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0489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9DFB0-31B9-5B4B-B66F-AD802A17C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4532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410203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E860E-0F7A-624E-AE0C-1F63D5DBD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1110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13C45-89FC-3D41-A0EA-CDFF1001F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7409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79C8F-9A82-EC48-8FE4-0527461AD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2317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4255A-6F22-2446-B3C9-B977CCDB9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4976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CE2D5-C8CB-704F-9777-109BAF957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4574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98CAA-0D4A-1446-A57F-6B8670BFC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5847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F46E4-156F-CF43-8DBF-0239A129E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4975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4D8A6-3394-7346-AE5E-4C61A8F1D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9957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0D6FB-474A-BD40-A2C5-485FCD45E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014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151B2-89FA-0045-BD18-7BED596C3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340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5755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CCB3A-B905-BE49-8FBE-E03DB03E6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6618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657E5-E4A1-B442-8428-B54FA8AE0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1587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5743A-9C5A-194C-984F-DDBD34BFF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1862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654DC-9284-C54B-86A0-24FE07C06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1313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4D7EB-DB8A-1C4A-AA35-A8217505D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7454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F2A30-DB5E-454E-8443-FFDB964DC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0275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D556-E55A-0D44-955B-CE1924F9B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0418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126F5-2452-5042-B5A5-075C5CAFD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8558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1D695-B6D9-714E-969E-B0545A974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8364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611FD-AB91-B84D-8B53-C544852D7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344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4745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804ED-F4A9-1249-B696-028A9D0D7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2782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20156-3AFA-EB47-AF60-AF038CF18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506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A40D6-5AEC-2849-9649-0E2ECE86D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7956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1ADCC-FE41-E844-8A18-5E74E6E6E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27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C129A-A16E-AA41-BE7E-3F41A5714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6716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3F8B2-9993-1242-BDAB-78EFCEDDF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346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6801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8619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017931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67320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32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32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920038" y="655320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>
              <a:defRPr/>
            </a:pPr>
            <a:fld id="{57964D7C-ACFB-E340-819E-A79FA39BD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32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>
              <a:defRPr/>
            </a:pPr>
            <a:fld id="{C8B88C4D-2DCE-2F47-925F-EB714076C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389" name="Rectangle 4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32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>
              <a:defRPr/>
            </a:pPr>
            <a:fld id="{B19DDC7E-4C51-8341-AADA-847C499ED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677" name="Rectangle 4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32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image" Target="../media/image20.wmf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image" Target="../media/image21.wmf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2.png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23.png"/><Relationship Id="rId1" Type="http://schemas.microsoft.com/office/2007/relationships/media" Target="../media/media3.mp4"/><Relationship Id="rId2" Type="http://schemas.openxmlformats.org/officeDocument/2006/relationships/video" Target="../media/media3.mp4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28.wmf"/><Relationship Id="rId1" Type="http://schemas.microsoft.com/office/2007/relationships/media" Target="../media/media4.mp4"/><Relationship Id="rId2" Type="http://schemas.openxmlformats.org/officeDocument/2006/relationships/video" Target="../media/media4.mp4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slideLayout" Target="../slideLayouts/slideLayout13.xml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52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5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w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w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 dirty="0">
                <a:solidFill>
                  <a:srgbClr val="333399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CSE 4</a:t>
            </a:r>
            <a:r>
              <a:rPr lang="en-US" dirty="0" smtClean="0">
                <a:solidFill>
                  <a:srgbClr val="333399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73</a:t>
            </a:r>
            <a:r>
              <a:rPr lang="en-US" dirty="0">
                <a:solidFill>
                  <a:srgbClr val="333399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: Artificial </a:t>
            </a:r>
            <a:r>
              <a:rPr lang="en-US" dirty="0" smtClean="0">
                <a:solidFill>
                  <a:srgbClr val="333399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Intelligence</a:t>
            </a:r>
            <a:endParaRPr lang="en-US" sz="3600" dirty="0">
              <a:solidFill>
                <a:srgbClr val="333399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1028700"/>
            <a:ext cx="8001000" cy="1333500"/>
          </a:xfrm>
        </p:spPr>
        <p:txBody>
          <a:bodyPr rIns="132080"/>
          <a:lstStyle/>
          <a:p>
            <a:pPr marL="39688" indent="0" algn="ctr" eaLnBrk="1" hangingPunct="1">
              <a:buFont typeface="Wingdings" charset="0"/>
              <a:buNone/>
              <a:defRPr/>
            </a:pPr>
            <a:r>
              <a:rPr lang="en-US" dirty="0" err="1" smtClean="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Expecti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-Max Search for Stochastic Games</a:t>
            </a:r>
            <a:endParaRPr lang="en-US" dirty="0">
              <a:solidFill>
                <a:schemeClr val="tx1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9688" indent="0" algn="ctr" eaLnBrk="1" hangingPunct="1">
              <a:buFont typeface="Wingdings" charset="0"/>
              <a:buNone/>
              <a:defRPr/>
            </a:pPr>
            <a:r>
              <a:rPr lang="en-US" sz="2500" dirty="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Dan Weld</a:t>
            </a:r>
          </a:p>
        </p:txBody>
      </p:sp>
      <p:sp>
        <p:nvSpPr>
          <p:cNvPr id="41988" name="Rectangle 3"/>
          <p:cNvSpPr>
            <a:spLocks/>
          </p:cNvSpPr>
          <p:nvPr/>
        </p:nvSpPr>
        <p:spPr bwMode="auto">
          <a:xfrm>
            <a:off x="152400" y="5486400"/>
            <a:ext cx="88392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05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Based on slides from </a:t>
            </a:r>
          </a:p>
          <a:p>
            <a:pPr marL="39688" algn="ctr">
              <a:spcBef>
                <a:spcPts val="1050"/>
              </a:spcBef>
            </a:pPr>
            <a:r>
              <a:rPr lang="en-US" dirty="0" err="1" smtClean="0">
                <a:solidFill>
                  <a:schemeClr val="tx1"/>
                </a:solidFill>
                <a:cs typeface="Arial" charset="0"/>
              </a:rPr>
              <a:t>Mausam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cs typeface="Arial" charset="0"/>
              </a:rPr>
              <a:t>Andrey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rial" charset="0"/>
              </a:rPr>
              <a:t>Kolobov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, Dan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Klein, Stuart Russell, Pieter </a:t>
            </a:r>
            <a:r>
              <a:rPr lang="en-US" dirty="0" err="1">
                <a:solidFill>
                  <a:schemeClr val="tx1"/>
                </a:solidFill>
                <a:cs typeface="Arial" charset="0"/>
              </a:rPr>
              <a:t>Abbeel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, </a:t>
            </a:r>
            <a:endParaRPr lang="en-US" dirty="0" smtClean="0">
              <a:solidFill>
                <a:schemeClr val="tx1"/>
              </a:solidFill>
              <a:cs typeface="Arial" charset="0"/>
            </a:endParaRPr>
          </a:p>
          <a:p>
            <a:pPr marL="39688" algn="ctr">
              <a:spcBef>
                <a:spcPts val="1050"/>
              </a:spcBef>
            </a:pP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(</a:t>
            </a:r>
            <a:r>
              <a:rPr lang="en-US" sz="1400" dirty="0">
                <a:solidFill>
                  <a:schemeClr val="tx1"/>
                </a:solidFill>
                <a:cs typeface="Arial" charset="0"/>
              </a:rPr>
              <a:t>best illustrations from </a:t>
            </a:r>
            <a:r>
              <a:rPr lang="en-US" sz="1400" dirty="0" err="1">
                <a:solidFill>
                  <a:schemeClr val="tx1"/>
                </a:solidFill>
                <a:cs typeface="Arial" charset="0"/>
              </a:rPr>
              <a:t>ai.berkeley.edu</a:t>
            </a:r>
            <a:r>
              <a:rPr lang="en-US" sz="1400" dirty="0">
                <a:solidFill>
                  <a:schemeClr val="tx1"/>
                </a:solidFill>
                <a:cs typeface="Arial" charset="0"/>
              </a:rPr>
              <a:t>)</a:t>
            </a:r>
          </a:p>
        </p:txBody>
      </p:sp>
      <p:sp>
        <p:nvSpPr>
          <p:cNvPr id="41989" name="Rectangle 4"/>
          <p:cNvSpPr>
            <a:spLocks/>
          </p:cNvSpPr>
          <p:nvPr/>
        </p:nvSpPr>
        <p:spPr bwMode="auto">
          <a:xfrm>
            <a:off x="7010400" y="6553200"/>
            <a:ext cx="2146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41990" name="Rectangle 5"/>
          <p:cNvSpPr>
            <a:spLocks/>
          </p:cNvSpPr>
          <p:nvPr/>
        </p:nvSpPr>
        <p:spPr bwMode="auto">
          <a:xfrm>
            <a:off x="8763000" y="6553200"/>
            <a:ext cx="381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90800"/>
            <a:ext cx="4059238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362450" y="2514600"/>
            <a:ext cx="4629150" cy="3505200"/>
          </a:xfrm>
          <a:prstGeom prst="roundRect">
            <a:avLst/>
          </a:prstGeom>
          <a:solidFill>
            <a:srgbClr val="C00000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6200" y="2514600"/>
            <a:ext cx="4191000" cy="3505200"/>
          </a:xfrm>
          <a:prstGeom prst="roundRect">
            <a:avLst/>
          </a:prstGeom>
          <a:solidFill>
            <a:srgbClr val="0066CC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295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Alpha-Beta Implementation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343400" y="3003550"/>
            <a:ext cx="487680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2882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defRPr/>
            </a:pPr>
            <a:r>
              <a:rPr lang="en-US" sz="2300" kern="0" dirty="0">
                <a:solidFill>
                  <a:srgbClr val="C00000"/>
                </a:solidFill>
                <a:latin typeface="Calibri" pitchFamily="34" charset="0"/>
                <a:ea typeface="+mn-ea"/>
                <a:cs typeface="+mn-cs"/>
              </a:rPr>
              <a:t>def min-</a:t>
            </a:r>
            <a:r>
              <a:rPr lang="en-US" sz="2300" kern="0" dirty="0" err="1" smtClean="0">
                <a:solidFill>
                  <a:srgbClr val="C00000"/>
                </a:solidFill>
                <a:latin typeface="Calibri" pitchFamily="34" charset="0"/>
                <a:ea typeface="+mn-ea"/>
                <a:cs typeface="+mn-cs"/>
              </a:rPr>
              <a:t>val</a:t>
            </a:r>
            <a:r>
              <a:rPr lang="en-US" sz="2300" kern="0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+mn-cs"/>
              </a:rPr>
              <a:t>(state</a:t>
            </a:r>
            <a:r>
              <a:rPr lang="en-US" sz="2300" kern="0" dirty="0" smtClean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l-GR" sz="2300" kern="0" dirty="0">
                <a:solidFill>
                  <a:srgbClr val="C00000"/>
                </a:solidFill>
                <a:latin typeface="Calibri" pitchFamily="34" charset="0"/>
              </a:rPr>
              <a:t>α</a:t>
            </a:r>
            <a:r>
              <a:rPr lang="en-US" sz="2300" kern="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l-GR" sz="2300" kern="0" dirty="0">
                <a:solidFill>
                  <a:srgbClr val="C00000"/>
                </a:solidFill>
                <a:latin typeface="Calibri" pitchFamily="34" charset="0"/>
              </a:rPr>
              <a:t>β</a:t>
            </a:r>
            <a:r>
              <a:rPr lang="en-US" sz="2300" kern="0" dirty="0">
                <a:solidFill>
                  <a:srgbClr val="C00000"/>
                </a:solidFill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300" kern="0" dirty="0">
                <a:solidFill>
                  <a:schemeClr val="tx1"/>
                </a:solidFill>
                <a:latin typeface="Calibri" pitchFamily="34" charset="0"/>
              </a:rPr>
              <a:t>if leaf?(state), return U(state</a:t>
            </a:r>
            <a:r>
              <a:rPr lang="en-US" sz="2300" kern="0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300" kern="0" dirty="0" smtClean="0">
                <a:solidFill>
                  <a:schemeClr val="tx1"/>
                </a:solidFill>
                <a:latin typeface="Calibri" pitchFamily="34" charset="0"/>
              </a:rPr>
              <a:t>initialize </a:t>
            </a:r>
            <a:r>
              <a:rPr lang="en-US" sz="2300" kern="0" dirty="0">
                <a:solidFill>
                  <a:schemeClr val="tx1"/>
                </a:solidFill>
                <a:latin typeface="Calibri" pitchFamily="34" charset="0"/>
              </a:rPr>
              <a:t>v = </a:t>
            </a:r>
            <a:r>
              <a:rPr lang="en-US" sz="2300" kern="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3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∞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300" kern="0" dirty="0">
                <a:solidFill>
                  <a:schemeClr val="tx1"/>
                </a:solidFill>
                <a:latin typeface="Calibri" pitchFamily="34" charset="0"/>
              </a:rPr>
              <a:t>for each </a:t>
            </a:r>
            <a:r>
              <a:rPr lang="en-US" sz="2300" kern="0" dirty="0" smtClean="0">
                <a:solidFill>
                  <a:schemeClr val="tx1"/>
                </a:solidFill>
                <a:latin typeface="Calibri" pitchFamily="34" charset="0"/>
              </a:rPr>
              <a:t>c </a:t>
            </a:r>
            <a:r>
              <a:rPr lang="en-US" sz="2300" kern="0" dirty="0">
                <a:solidFill>
                  <a:schemeClr val="tx1"/>
                </a:solidFill>
                <a:latin typeface="Calibri" pitchFamily="34" charset="0"/>
              </a:rPr>
              <a:t>in children(state):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300" kern="0" dirty="0">
                <a:latin typeface="Calibri" pitchFamily="34" charset="0"/>
              </a:rPr>
              <a:t>v = min(v, </a:t>
            </a:r>
            <a:r>
              <a:rPr lang="en-US" sz="2300" kern="0" dirty="0" smtClean="0">
                <a:solidFill>
                  <a:srgbClr val="3366FF"/>
                </a:solidFill>
                <a:latin typeface="Calibri" pitchFamily="34" charset="0"/>
              </a:rPr>
              <a:t>max-</a:t>
            </a:r>
            <a:r>
              <a:rPr lang="en-US" sz="2300" kern="0" dirty="0" err="1" smtClean="0">
                <a:solidFill>
                  <a:srgbClr val="3366FF"/>
                </a:solidFill>
                <a:latin typeface="Calibri" pitchFamily="34" charset="0"/>
              </a:rPr>
              <a:t>val</a:t>
            </a:r>
            <a:r>
              <a:rPr lang="en-US" sz="2300" kern="0" dirty="0" smtClean="0">
                <a:solidFill>
                  <a:srgbClr val="3366FF"/>
                </a:solidFill>
                <a:latin typeface="Calibri" pitchFamily="34" charset="0"/>
              </a:rPr>
              <a:t>(c, </a:t>
            </a:r>
            <a:r>
              <a:rPr lang="el-GR" sz="2300" kern="0" dirty="0" smtClean="0">
                <a:solidFill>
                  <a:srgbClr val="3366FF"/>
                </a:solidFill>
                <a:latin typeface="Calibri" pitchFamily="34" charset="0"/>
              </a:rPr>
              <a:t>α</a:t>
            </a:r>
            <a:r>
              <a:rPr lang="en-US" sz="2300" kern="0" dirty="0">
                <a:solidFill>
                  <a:srgbClr val="3366FF"/>
                </a:solidFill>
                <a:latin typeface="Calibri" pitchFamily="34" charset="0"/>
              </a:rPr>
              <a:t>, </a:t>
            </a:r>
            <a:r>
              <a:rPr lang="el-GR" sz="2300" kern="0" dirty="0">
                <a:solidFill>
                  <a:srgbClr val="3366FF"/>
                </a:solidFill>
                <a:latin typeface="Calibri" pitchFamily="34" charset="0"/>
              </a:rPr>
              <a:t>β</a:t>
            </a:r>
            <a:r>
              <a:rPr lang="en-US" sz="2300" kern="0" dirty="0">
                <a:solidFill>
                  <a:srgbClr val="3366FF"/>
                </a:solidFill>
                <a:latin typeface="Calibri" pitchFamily="34" charset="0"/>
              </a:rPr>
              <a:t>)</a:t>
            </a:r>
            <a:r>
              <a:rPr lang="en-US" sz="2300" kern="0" dirty="0">
                <a:latin typeface="Calibri" pitchFamily="34" charset="0"/>
              </a:rPr>
              <a:t>)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300" kern="0" dirty="0">
                <a:latin typeface="Calibri" pitchFamily="34" charset="0"/>
              </a:rPr>
              <a:t>if v ≤ </a:t>
            </a:r>
            <a:r>
              <a:rPr lang="el-GR" sz="2300" kern="0" dirty="0">
                <a:latin typeface="Calibri" pitchFamily="34" charset="0"/>
              </a:rPr>
              <a:t>α</a:t>
            </a:r>
            <a:r>
              <a:rPr lang="en-US" sz="2300" kern="0" dirty="0">
                <a:latin typeface="Calibri" pitchFamily="34" charset="0"/>
              </a:rPr>
              <a:t> return v</a:t>
            </a:r>
            <a:endParaRPr lang="en-US" sz="23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l-GR" sz="2300" kern="0" dirty="0">
                <a:latin typeface="Calibri" pitchFamily="34" charset="0"/>
              </a:rPr>
              <a:t>β </a:t>
            </a:r>
            <a:r>
              <a:rPr lang="en-US" sz="2300" kern="0" dirty="0">
                <a:latin typeface="Calibri" pitchFamily="34" charset="0"/>
              </a:rPr>
              <a:t>= min(</a:t>
            </a:r>
            <a:r>
              <a:rPr lang="el-GR" sz="2300" kern="0" dirty="0">
                <a:latin typeface="Calibri" pitchFamily="34" charset="0"/>
              </a:rPr>
              <a:t>β</a:t>
            </a:r>
            <a:r>
              <a:rPr lang="en-US" sz="2300" kern="0" dirty="0">
                <a:latin typeface="Calibri" pitchFamily="34" charset="0"/>
              </a:rPr>
              <a:t>, v)</a:t>
            </a:r>
            <a:endParaRPr lang="en-US" sz="23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300" kern="0" dirty="0">
                <a:solidFill>
                  <a:schemeClr val="tx1"/>
                </a:solidFill>
                <a:latin typeface="Calibri" pitchFamily="34" charset="0"/>
              </a:rPr>
              <a:t>return v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6200" y="3003550"/>
            <a:ext cx="44196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2882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defRPr/>
            </a:pPr>
            <a:r>
              <a:rPr lang="en-US" sz="2300" kern="0" dirty="0" err="1" smtClean="0">
                <a:solidFill>
                  <a:srgbClr val="0066CC"/>
                </a:solidFill>
                <a:latin typeface="Calibri" pitchFamily="34" charset="0"/>
                <a:ea typeface="+mn-ea"/>
                <a:cs typeface="+mn-cs"/>
              </a:rPr>
              <a:t>def</a:t>
            </a:r>
            <a:r>
              <a:rPr lang="en-US" sz="2300" kern="0" dirty="0" smtClean="0">
                <a:solidFill>
                  <a:srgbClr val="0066CC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2300" kern="0" dirty="0">
                <a:solidFill>
                  <a:srgbClr val="0066CC"/>
                </a:solidFill>
                <a:latin typeface="Calibri" pitchFamily="34" charset="0"/>
                <a:ea typeface="+mn-ea"/>
                <a:cs typeface="+mn-cs"/>
              </a:rPr>
              <a:t>max-</a:t>
            </a:r>
            <a:r>
              <a:rPr lang="en-US" sz="2300" kern="0" dirty="0" err="1" smtClean="0">
                <a:solidFill>
                  <a:srgbClr val="0066CC"/>
                </a:solidFill>
                <a:latin typeface="Calibri" pitchFamily="34" charset="0"/>
                <a:ea typeface="+mn-ea"/>
                <a:cs typeface="+mn-cs"/>
              </a:rPr>
              <a:t>val</a:t>
            </a:r>
            <a:r>
              <a:rPr lang="en-US" sz="2300" kern="0" dirty="0" smtClean="0">
                <a:solidFill>
                  <a:srgbClr val="0066CC"/>
                </a:solidFill>
                <a:latin typeface="Calibri" pitchFamily="34" charset="0"/>
                <a:ea typeface="+mn-ea"/>
                <a:cs typeface="+mn-cs"/>
              </a:rPr>
              <a:t>(</a:t>
            </a:r>
            <a:r>
              <a:rPr lang="en-US" sz="2300" kern="0" dirty="0">
                <a:solidFill>
                  <a:srgbClr val="0066CC"/>
                </a:solidFill>
                <a:latin typeface="Calibri" pitchFamily="34" charset="0"/>
                <a:ea typeface="+mn-ea"/>
                <a:cs typeface="+mn-cs"/>
              </a:rPr>
              <a:t>state, </a:t>
            </a:r>
            <a:r>
              <a:rPr lang="el-GR" sz="2300" kern="0" dirty="0">
                <a:solidFill>
                  <a:srgbClr val="0066CC"/>
                </a:solidFill>
                <a:latin typeface="Calibri" pitchFamily="34" charset="0"/>
              </a:rPr>
              <a:t>α</a:t>
            </a:r>
            <a:r>
              <a:rPr lang="en-US" sz="2300" kern="0" dirty="0">
                <a:solidFill>
                  <a:srgbClr val="0066CC"/>
                </a:solidFill>
                <a:latin typeface="Calibri" pitchFamily="34" charset="0"/>
              </a:rPr>
              <a:t>, </a:t>
            </a:r>
            <a:r>
              <a:rPr lang="el-GR" sz="2300" kern="0" dirty="0">
                <a:solidFill>
                  <a:srgbClr val="0066CC"/>
                </a:solidFill>
                <a:latin typeface="Calibri" pitchFamily="34" charset="0"/>
              </a:rPr>
              <a:t>β</a:t>
            </a:r>
            <a:r>
              <a:rPr lang="en-US" sz="2300" kern="0" dirty="0">
                <a:solidFill>
                  <a:srgbClr val="0066CC"/>
                </a:solidFill>
                <a:latin typeface="Calibri" pitchFamily="34" charset="0"/>
                <a:ea typeface="+mn-ea"/>
                <a:cs typeface="+mn-cs"/>
              </a:rPr>
              <a:t>)</a:t>
            </a:r>
            <a:r>
              <a:rPr lang="en-US" sz="2300" kern="0" dirty="0" smtClean="0">
                <a:solidFill>
                  <a:srgbClr val="0066CC"/>
                </a:solidFill>
                <a:latin typeface="Calibri" pitchFamily="34" charset="0"/>
                <a:ea typeface="+mn-ea"/>
                <a:cs typeface="+mn-cs"/>
              </a:rPr>
              <a:t>: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300" kern="0" dirty="0">
                <a:solidFill>
                  <a:schemeClr val="tx1"/>
                </a:solidFill>
                <a:latin typeface="Calibri" pitchFamily="34" charset="0"/>
              </a:rPr>
              <a:t>i</a:t>
            </a:r>
            <a:r>
              <a:rPr lang="en-US" sz="2300" kern="0" dirty="0" smtClean="0">
                <a:solidFill>
                  <a:schemeClr val="tx1"/>
                </a:solidFill>
                <a:latin typeface="Calibri" pitchFamily="34" charset="0"/>
              </a:rPr>
              <a:t>f leaf?(state), return U(state)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300" kern="0" dirty="0" smtClean="0">
                <a:solidFill>
                  <a:schemeClr val="tx1"/>
                </a:solidFill>
                <a:latin typeface="Calibri" pitchFamily="34" charset="0"/>
              </a:rPr>
              <a:t>initialize v = </a:t>
            </a:r>
            <a:r>
              <a:rPr lang="en-US" sz="23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-∞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300" kern="0" dirty="0" smtClean="0">
                <a:solidFill>
                  <a:schemeClr val="tx1"/>
                </a:solidFill>
                <a:latin typeface="Calibri" pitchFamily="34" charset="0"/>
              </a:rPr>
              <a:t>for </a:t>
            </a:r>
            <a:r>
              <a:rPr lang="en-US" sz="2300" kern="0" dirty="0">
                <a:solidFill>
                  <a:schemeClr val="tx1"/>
                </a:solidFill>
                <a:latin typeface="Calibri" pitchFamily="34" charset="0"/>
              </a:rPr>
              <a:t>each </a:t>
            </a:r>
            <a:r>
              <a:rPr lang="en-US" sz="2300" kern="0" dirty="0" smtClean="0">
                <a:solidFill>
                  <a:schemeClr val="tx1"/>
                </a:solidFill>
                <a:latin typeface="Calibri" pitchFamily="34" charset="0"/>
              </a:rPr>
              <a:t>c in children(state):</a:t>
            </a:r>
            <a:endParaRPr lang="en-US" sz="23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300" kern="0" dirty="0">
                <a:solidFill>
                  <a:schemeClr val="tx1"/>
                </a:solidFill>
                <a:latin typeface="Calibri" pitchFamily="34" charset="0"/>
              </a:rPr>
              <a:t>v = </a:t>
            </a:r>
            <a:r>
              <a:rPr lang="en-US" sz="2300" kern="0" dirty="0">
                <a:latin typeface="Calibri" pitchFamily="34" charset="0"/>
              </a:rPr>
              <a:t>max(v, </a:t>
            </a:r>
            <a:r>
              <a:rPr lang="en-US" sz="2300" kern="0" dirty="0" smtClean="0">
                <a:solidFill>
                  <a:srgbClr val="FF0000"/>
                </a:solidFill>
                <a:latin typeface="Calibri" pitchFamily="34" charset="0"/>
              </a:rPr>
              <a:t>min-</a:t>
            </a:r>
            <a:r>
              <a:rPr lang="en-US" sz="2300" kern="0" dirty="0" err="1" smtClean="0">
                <a:solidFill>
                  <a:srgbClr val="FF0000"/>
                </a:solidFill>
                <a:latin typeface="Calibri" pitchFamily="34" charset="0"/>
              </a:rPr>
              <a:t>val</a:t>
            </a:r>
            <a:r>
              <a:rPr lang="en-US" sz="2300" kern="0" dirty="0" smtClean="0">
                <a:solidFill>
                  <a:srgbClr val="FF0000"/>
                </a:solidFill>
                <a:latin typeface="Calibri" pitchFamily="34" charset="0"/>
              </a:rPr>
              <a:t>(c, </a:t>
            </a:r>
            <a:r>
              <a:rPr lang="el-GR" sz="2300" kern="0" dirty="0" smtClean="0">
                <a:solidFill>
                  <a:srgbClr val="FF0000"/>
                </a:solidFill>
                <a:latin typeface="Calibri" pitchFamily="34" charset="0"/>
              </a:rPr>
              <a:t>α</a:t>
            </a:r>
            <a:r>
              <a:rPr lang="en-US" sz="2300" kern="0" dirty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el-GR" sz="2300" kern="0" dirty="0">
                <a:solidFill>
                  <a:srgbClr val="FF0000"/>
                </a:solidFill>
                <a:latin typeface="Calibri" pitchFamily="34" charset="0"/>
              </a:rPr>
              <a:t>β</a:t>
            </a:r>
            <a:r>
              <a:rPr lang="en-US" sz="2300" kern="0" dirty="0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lang="en-US" sz="2300" kern="0" dirty="0">
                <a:latin typeface="Calibri" pitchFamily="34" charset="0"/>
              </a:rPr>
              <a:t>)</a:t>
            </a:r>
            <a:endParaRPr lang="en-US" sz="2300" kern="0" dirty="0">
              <a:solidFill>
                <a:srgbClr val="7030A0"/>
              </a:solidFill>
              <a:latin typeface="Calibri" pitchFamily="34" charset="0"/>
            </a:endParaRP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300" kern="0" dirty="0">
                <a:latin typeface="Calibri" pitchFamily="34" charset="0"/>
              </a:rPr>
              <a:t>if v ≥ </a:t>
            </a:r>
            <a:r>
              <a:rPr lang="el-GR" sz="2300" kern="0" dirty="0">
                <a:latin typeface="Calibri" pitchFamily="34" charset="0"/>
              </a:rPr>
              <a:t>β</a:t>
            </a:r>
            <a:r>
              <a:rPr lang="en-US" sz="2300" kern="0" dirty="0">
                <a:latin typeface="Calibri" pitchFamily="34" charset="0"/>
              </a:rPr>
              <a:t> return v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l-GR" sz="2300" kern="0" dirty="0">
                <a:latin typeface="Calibri" pitchFamily="34" charset="0"/>
              </a:rPr>
              <a:t>α</a:t>
            </a:r>
            <a:r>
              <a:rPr lang="en-US" sz="2300" kern="0" dirty="0">
                <a:latin typeface="Calibri" pitchFamily="34" charset="0"/>
              </a:rPr>
              <a:t> = max(</a:t>
            </a:r>
            <a:r>
              <a:rPr lang="el-GR" sz="2300" kern="0" dirty="0">
                <a:latin typeface="Calibri" pitchFamily="34" charset="0"/>
              </a:rPr>
              <a:t>α</a:t>
            </a:r>
            <a:r>
              <a:rPr lang="en-US" sz="2300" kern="0" dirty="0">
                <a:latin typeface="Calibri" pitchFamily="34" charset="0"/>
              </a:rPr>
              <a:t>, v)</a:t>
            </a:r>
            <a:endParaRPr lang="en-US" sz="23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300" kern="0" dirty="0">
                <a:solidFill>
                  <a:schemeClr val="tx1"/>
                </a:solidFill>
                <a:latin typeface="Calibri" pitchFamily="34" charset="0"/>
              </a:rPr>
              <a:t>return v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447800" y="990600"/>
            <a:ext cx="6096000" cy="1066800"/>
          </a:xfrm>
          <a:prstGeom prst="roundRect">
            <a:avLst/>
          </a:prstGeom>
          <a:solidFill>
            <a:srgbClr val="7030A0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801100" cy="990600"/>
          </a:xfrm>
        </p:spPr>
        <p:txBody>
          <a:bodyPr/>
          <a:lstStyle/>
          <a:p>
            <a:pPr lvl="1" algn="ctr">
              <a:lnSpc>
                <a:spcPct val="80000"/>
              </a:lnSpc>
              <a:buFont typeface="Wingdings" charset="0"/>
              <a:buNone/>
              <a:defRPr/>
            </a:pPr>
            <a:r>
              <a:rPr lang="el-GR" sz="2400" dirty="0" smtClean="0">
                <a:solidFill>
                  <a:srgbClr val="0066CC"/>
                </a:solidFill>
              </a:rPr>
              <a:t>α</a:t>
            </a:r>
            <a:r>
              <a:rPr lang="en-US" sz="2400" dirty="0" smtClean="0">
                <a:solidFill>
                  <a:srgbClr val="0066CC"/>
                </a:solidFill>
              </a:rPr>
              <a:t>: </a:t>
            </a:r>
            <a:r>
              <a:rPr lang="en-US" sz="2400" dirty="0" smtClean="0">
                <a:solidFill>
                  <a:srgbClr val="0070C0"/>
                </a:solidFill>
              </a:rPr>
              <a:t>MAX’s best option on path to root</a:t>
            </a:r>
          </a:p>
          <a:p>
            <a:pPr lvl="1" algn="ctr">
              <a:lnSpc>
                <a:spcPct val="80000"/>
              </a:lnSpc>
              <a:buFont typeface="Wingdings" charset="0"/>
              <a:buNone/>
              <a:defRPr/>
            </a:pPr>
            <a:r>
              <a:rPr lang="el-GR" sz="2400" dirty="0" smtClean="0">
                <a:solidFill>
                  <a:srgbClr val="C00000"/>
                </a:solidFill>
              </a:rPr>
              <a:t>β</a:t>
            </a:r>
            <a:r>
              <a:rPr lang="en-US" sz="2400" dirty="0" smtClean="0">
                <a:solidFill>
                  <a:srgbClr val="C00000"/>
                </a:solidFill>
              </a:rPr>
              <a:t>:</a:t>
            </a:r>
            <a:r>
              <a:rPr lang="el-GR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MIN’s best option on path to root</a:t>
            </a:r>
          </a:p>
        </p:txBody>
      </p:sp>
      <p:sp>
        <p:nvSpPr>
          <p:cNvPr id="75784" name="Rectangle 3"/>
          <p:cNvSpPr>
            <a:spLocks/>
          </p:cNvSpPr>
          <p:nvPr/>
        </p:nvSpPr>
        <p:spPr bwMode="auto">
          <a:xfrm>
            <a:off x="152400" y="6591300"/>
            <a:ext cx="8839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050"/>
              </a:spcBef>
            </a:pPr>
            <a:r>
              <a:rPr lang="en-US" sz="1400" dirty="0">
                <a:solidFill>
                  <a:schemeClr val="tx1"/>
                </a:solidFill>
                <a:cs typeface="Arial" charset="0"/>
              </a:rPr>
              <a:t>Slide </a:t>
            </a: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adapted from </a:t>
            </a:r>
            <a:r>
              <a:rPr lang="en-US" sz="1400" dirty="0">
                <a:solidFill>
                  <a:schemeClr val="tx1"/>
                </a:solidFill>
                <a:cs typeface="Arial" charset="0"/>
              </a:rPr>
              <a:t>Dan Klein &amp;  Pieter </a:t>
            </a:r>
            <a:r>
              <a:rPr lang="en-US" sz="1400" dirty="0" err="1">
                <a:solidFill>
                  <a:schemeClr val="tx1"/>
                </a:solidFill>
                <a:cs typeface="Arial" charset="0"/>
              </a:rPr>
              <a:t>Abbeel</a:t>
            </a:r>
            <a:r>
              <a:rPr lang="en-US" sz="1400" dirty="0">
                <a:solidFill>
                  <a:schemeClr val="tx1"/>
                </a:solidFill>
                <a:cs typeface="Arial" charset="0"/>
              </a:rPr>
              <a:t> - </a:t>
            </a:r>
            <a:r>
              <a:rPr lang="en-US" sz="1400" dirty="0" err="1">
                <a:solidFill>
                  <a:schemeClr val="tx1"/>
                </a:solidFill>
                <a:cs typeface="Arial" charset="0"/>
              </a:rPr>
              <a:t>ai.berkeley.edu</a:t>
            </a:r>
            <a:endParaRPr lang="en-US" sz="140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600200"/>
          </a:xfrm>
        </p:spPr>
        <p:txBody>
          <a:bodyPr/>
          <a:lstStyle/>
          <a:p>
            <a:r>
              <a:rPr lang="en-US" dirty="0" smtClean="0"/>
              <a:t>Alpha-Beta Example</a:t>
            </a:r>
            <a:endParaRPr lang="en-US" dirty="0"/>
          </a:p>
        </p:txBody>
      </p:sp>
      <p:pic>
        <p:nvPicPr>
          <p:cNvPr id="5" name="Picture 4" descr="alpha-beta-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838200"/>
            <a:ext cx="6772275" cy="5715000"/>
          </a:xfrm>
          <a:prstGeom prst="rect">
            <a:avLst/>
          </a:prstGeom>
        </p:spPr>
      </p:pic>
      <p:sp>
        <p:nvSpPr>
          <p:cNvPr id="4" name="Rectangle 3"/>
          <p:cNvSpPr>
            <a:spLocks/>
          </p:cNvSpPr>
          <p:nvPr/>
        </p:nvSpPr>
        <p:spPr bwMode="auto">
          <a:xfrm>
            <a:off x="152400" y="6667500"/>
            <a:ext cx="8839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050"/>
              </a:spcBef>
            </a:pPr>
            <a:r>
              <a:rPr lang="en-US" sz="1400" dirty="0">
                <a:solidFill>
                  <a:schemeClr val="tx1"/>
                </a:solidFill>
                <a:cs typeface="Arial" charset="0"/>
              </a:rPr>
              <a:t>Slide from Dan Klein &amp;  Pieter </a:t>
            </a:r>
            <a:r>
              <a:rPr lang="en-US" sz="1400" dirty="0" err="1">
                <a:solidFill>
                  <a:schemeClr val="tx1"/>
                </a:solidFill>
                <a:cs typeface="Arial" charset="0"/>
              </a:rPr>
              <a:t>Abbeel</a:t>
            </a:r>
            <a:r>
              <a:rPr lang="en-US" sz="1400" dirty="0">
                <a:solidFill>
                  <a:schemeClr val="tx1"/>
                </a:solidFill>
                <a:cs typeface="Arial" charset="0"/>
              </a:rPr>
              <a:t> - </a:t>
            </a:r>
            <a:r>
              <a:rPr lang="en-US" sz="1400" dirty="0" err="1">
                <a:solidFill>
                  <a:schemeClr val="tx1"/>
                </a:solidFill>
                <a:cs typeface="Arial" charset="0"/>
              </a:rPr>
              <a:t>ai.berkeley.edu</a:t>
            </a:r>
            <a:endParaRPr lang="en-US" sz="1400" dirty="0">
              <a:solidFill>
                <a:schemeClr val="tx1"/>
              </a:solidFill>
              <a:cs typeface="Arial" charset="0"/>
            </a:endParaRPr>
          </a:p>
        </p:txBody>
      </p:sp>
      <p:cxnSp>
        <p:nvCxnSpPr>
          <p:cNvPr id="6" name="Curved Connector 5"/>
          <p:cNvCxnSpPr/>
          <p:nvPr/>
        </p:nvCxnSpPr>
        <p:spPr bwMode="auto">
          <a:xfrm rot="5400000" flipH="1" flipV="1">
            <a:off x="3695700" y="5143500"/>
            <a:ext cx="762000" cy="533400"/>
          </a:xfrm>
          <a:prstGeom prst="curvedConnector3">
            <a:avLst/>
          </a:prstGeom>
          <a:solidFill>
            <a:srgbClr val="BBE0E3"/>
          </a:solidFill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Curved Connector 6"/>
          <p:cNvCxnSpPr/>
          <p:nvPr/>
        </p:nvCxnSpPr>
        <p:spPr bwMode="auto">
          <a:xfrm rot="5400000" flipH="1" flipV="1">
            <a:off x="6591300" y="3619500"/>
            <a:ext cx="762000" cy="533400"/>
          </a:xfrm>
          <a:prstGeom prst="curvedConnector3">
            <a:avLst/>
          </a:prstGeom>
          <a:solidFill>
            <a:srgbClr val="BBE0E3"/>
          </a:solidFill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02740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 sz="3600" dirty="0" smtClean="0">
                <a:latin typeface="Arial" charset="0"/>
                <a:ea typeface="ヒラギノ角ゴ ProN W3" charset="0"/>
                <a:cs typeface="ヒラギノ角ゴ ProN W3" charset="0"/>
              </a:rPr>
              <a:t>When can’t search to terminal states, use 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Heuristic </a:t>
            </a:r>
            <a:r>
              <a:rPr lang="en-US" sz="3600" dirty="0">
                <a:solidFill>
                  <a:srgbClr val="FF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Evaluation Function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73200"/>
            <a:ext cx="8229600" cy="55880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300">
                <a:latin typeface="Arial" charset="0"/>
                <a:ea typeface="ヒラギノ角ゴ ProN W3" charset="0"/>
                <a:cs typeface="ヒラギノ角ゴ ProN W3" charset="0"/>
              </a:rPr>
              <a:t>Function which scores non-terminals</a:t>
            </a:r>
          </a:p>
        </p:txBody>
      </p:sp>
      <p:pic>
        <p:nvPicPr>
          <p:cNvPr id="8192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30400"/>
            <a:ext cx="21844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1930400"/>
            <a:ext cx="225742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43600"/>
            <a:ext cx="74168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7" name="AutoShape 7"/>
          <p:cNvSpPr>
            <a:spLocks/>
          </p:cNvSpPr>
          <p:nvPr/>
        </p:nvSpPr>
        <p:spPr bwMode="auto">
          <a:xfrm>
            <a:off x="4733925" y="2451100"/>
            <a:ext cx="193675" cy="2238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8" name="AutoShape 8"/>
          <p:cNvSpPr>
            <a:spLocks/>
          </p:cNvSpPr>
          <p:nvPr/>
        </p:nvSpPr>
        <p:spPr bwMode="auto">
          <a:xfrm rot="10800000">
            <a:off x="4146550" y="2787650"/>
            <a:ext cx="195263" cy="2238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9" name="AutoShape 9"/>
          <p:cNvSpPr>
            <a:spLocks/>
          </p:cNvSpPr>
          <p:nvPr/>
        </p:nvSpPr>
        <p:spPr bwMode="auto">
          <a:xfrm rot="10800000">
            <a:off x="5235575" y="2787650"/>
            <a:ext cx="195263" cy="2238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0" name="AutoShape 10"/>
          <p:cNvSpPr>
            <a:spLocks/>
          </p:cNvSpPr>
          <p:nvPr/>
        </p:nvSpPr>
        <p:spPr bwMode="auto">
          <a:xfrm>
            <a:off x="3856038" y="3133725"/>
            <a:ext cx="195262" cy="2238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1" name="AutoShape 11"/>
          <p:cNvSpPr>
            <a:spLocks/>
          </p:cNvSpPr>
          <p:nvPr/>
        </p:nvSpPr>
        <p:spPr bwMode="auto">
          <a:xfrm>
            <a:off x="4465638" y="3133725"/>
            <a:ext cx="195262" cy="2238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2" name="AutoShape 12"/>
          <p:cNvSpPr>
            <a:spLocks/>
          </p:cNvSpPr>
          <p:nvPr/>
        </p:nvSpPr>
        <p:spPr bwMode="auto">
          <a:xfrm>
            <a:off x="4922838" y="3133725"/>
            <a:ext cx="195262" cy="2238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3" name="AutoShape 13"/>
          <p:cNvSpPr>
            <a:spLocks/>
          </p:cNvSpPr>
          <p:nvPr/>
        </p:nvSpPr>
        <p:spPr bwMode="auto">
          <a:xfrm>
            <a:off x="5572125" y="3133725"/>
            <a:ext cx="195263" cy="2238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81934" name="AutoShape 14"/>
          <p:cNvCxnSpPr>
            <a:cxnSpLocks noChangeShapeType="1"/>
            <a:stCxn id="81927" idx="0"/>
            <a:endCxn id="81928" idx="0"/>
          </p:cNvCxnSpPr>
          <p:nvPr/>
        </p:nvCxnSpPr>
        <p:spPr bwMode="auto">
          <a:xfrm flipH="1">
            <a:off x="4243388" y="2562225"/>
            <a:ext cx="587375" cy="336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1935" name="AutoShape 15"/>
          <p:cNvCxnSpPr>
            <a:cxnSpLocks noChangeShapeType="1"/>
            <a:stCxn id="81927" idx="0"/>
            <a:endCxn id="81929" idx="0"/>
          </p:cNvCxnSpPr>
          <p:nvPr/>
        </p:nvCxnSpPr>
        <p:spPr bwMode="auto">
          <a:xfrm>
            <a:off x="4830763" y="2562225"/>
            <a:ext cx="501650" cy="336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1936" name="AutoShape 16"/>
          <p:cNvCxnSpPr>
            <a:cxnSpLocks noChangeShapeType="1"/>
            <a:stCxn id="81928" idx="0"/>
            <a:endCxn id="81930" idx="0"/>
          </p:cNvCxnSpPr>
          <p:nvPr/>
        </p:nvCxnSpPr>
        <p:spPr bwMode="auto">
          <a:xfrm flipH="1">
            <a:off x="3952875" y="2898775"/>
            <a:ext cx="290513" cy="346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1937" name="AutoShape 17"/>
          <p:cNvCxnSpPr>
            <a:cxnSpLocks noChangeShapeType="1"/>
            <a:stCxn id="81928" idx="0"/>
            <a:endCxn id="81931" idx="0"/>
          </p:cNvCxnSpPr>
          <p:nvPr/>
        </p:nvCxnSpPr>
        <p:spPr bwMode="auto">
          <a:xfrm>
            <a:off x="4243388" y="2898775"/>
            <a:ext cx="319087" cy="346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1938" name="AutoShape 18"/>
          <p:cNvCxnSpPr>
            <a:cxnSpLocks noChangeShapeType="1"/>
            <a:stCxn id="81929" idx="0"/>
            <a:endCxn id="81932" idx="0"/>
          </p:cNvCxnSpPr>
          <p:nvPr/>
        </p:nvCxnSpPr>
        <p:spPr bwMode="auto">
          <a:xfrm flipH="1">
            <a:off x="5019675" y="2898775"/>
            <a:ext cx="312738" cy="346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1939" name="AutoShape 19"/>
          <p:cNvCxnSpPr>
            <a:cxnSpLocks noChangeShapeType="1"/>
            <a:stCxn id="81929" idx="0"/>
            <a:endCxn id="81933" idx="0"/>
          </p:cNvCxnSpPr>
          <p:nvPr/>
        </p:nvCxnSpPr>
        <p:spPr bwMode="auto">
          <a:xfrm>
            <a:off x="5332413" y="2898775"/>
            <a:ext cx="336550" cy="346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1940" name="AutoShape 20"/>
          <p:cNvSpPr>
            <a:spLocks/>
          </p:cNvSpPr>
          <p:nvPr/>
        </p:nvSpPr>
        <p:spPr bwMode="auto">
          <a:xfrm>
            <a:off x="5362575" y="3792538"/>
            <a:ext cx="703263" cy="36195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41" name="Freeform 21"/>
          <p:cNvSpPr>
            <a:spLocks/>
          </p:cNvSpPr>
          <p:nvPr/>
        </p:nvSpPr>
        <p:spPr bwMode="auto">
          <a:xfrm rot="10800000" flipH="1">
            <a:off x="3251200" y="2535238"/>
            <a:ext cx="1538288" cy="6207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56290749 h 21600"/>
              <a:gd name="T4" fmla="*/ 2147483647 w 21600"/>
              <a:gd name="T5" fmla="*/ 51258149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249" y="0"/>
                  <a:pt x="10499" y="5400"/>
                  <a:pt x="10499" y="10800"/>
                </a:cubicBezTo>
                <a:cubicBezTo>
                  <a:pt x="10499" y="16200"/>
                  <a:pt x="16049" y="21600"/>
                  <a:pt x="2160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42" name="Line 22"/>
          <p:cNvSpPr>
            <a:spLocks noChangeShapeType="1"/>
          </p:cNvSpPr>
          <p:nvPr/>
        </p:nvSpPr>
        <p:spPr bwMode="auto">
          <a:xfrm flipH="1">
            <a:off x="5791200" y="3160713"/>
            <a:ext cx="866775" cy="530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43" name="Rectangle 23"/>
          <p:cNvSpPr>
            <a:spLocks/>
          </p:cNvSpPr>
          <p:nvPr/>
        </p:nvSpPr>
        <p:spPr bwMode="auto">
          <a:xfrm rot="10800000">
            <a:off x="4937125" y="3590925"/>
            <a:ext cx="168275" cy="168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81944" name="AutoShape 24"/>
          <p:cNvCxnSpPr>
            <a:cxnSpLocks noChangeShapeType="1"/>
            <a:stCxn id="81932" idx="0"/>
            <a:endCxn id="81943" idx="0"/>
          </p:cNvCxnSpPr>
          <p:nvPr/>
        </p:nvCxnSpPr>
        <p:spPr bwMode="auto">
          <a:xfrm>
            <a:off x="5019675" y="3244850"/>
            <a:ext cx="1588" cy="430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1945" name="AutoShape 25"/>
          <p:cNvCxnSpPr>
            <a:cxnSpLocks noChangeShapeType="1"/>
            <a:stCxn id="81932" idx="0"/>
            <a:endCxn id="81946" idx="0"/>
          </p:cNvCxnSpPr>
          <p:nvPr/>
        </p:nvCxnSpPr>
        <p:spPr bwMode="auto">
          <a:xfrm>
            <a:off x="5019675" y="3244850"/>
            <a:ext cx="687388" cy="446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1946" name="Rectangle 26"/>
          <p:cNvSpPr>
            <a:spLocks/>
          </p:cNvSpPr>
          <p:nvPr/>
        </p:nvSpPr>
        <p:spPr bwMode="auto">
          <a:xfrm rot="10800000">
            <a:off x="5622925" y="3606800"/>
            <a:ext cx="168275" cy="168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47" name="AutoShape 27"/>
          <p:cNvSpPr>
            <a:spLocks/>
          </p:cNvSpPr>
          <p:nvPr/>
        </p:nvSpPr>
        <p:spPr bwMode="auto">
          <a:xfrm>
            <a:off x="4676775" y="3792538"/>
            <a:ext cx="703263" cy="36195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92" name="Rectangle 28"/>
          <p:cNvSpPr>
            <a:spLocks/>
          </p:cNvSpPr>
          <p:nvPr/>
        </p:nvSpPr>
        <p:spPr bwMode="auto">
          <a:xfrm>
            <a:off x="381000" y="4572000"/>
            <a:ext cx="7825218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82588" indent="-342900">
              <a:lnSpc>
                <a:spcPct val="80000"/>
              </a:lnSpc>
              <a:spcBef>
                <a:spcPts val="738"/>
              </a:spcBef>
              <a:buClr>
                <a:srgbClr val="333399"/>
              </a:buClr>
              <a:buSzPct val="100000"/>
              <a:buFont typeface="Wingdings" charset="0"/>
              <a:buChar char="§"/>
            </a:pPr>
            <a:r>
              <a:rPr lang="en-US" sz="2200" dirty="0">
                <a:solidFill>
                  <a:srgbClr val="333399"/>
                </a:solidFill>
                <a:cs typeface="Arial" charset="0"/>
              </a:rPr>
              <a:t>Ideal function: returns the </a:t>
            </a:r>
            <a:r>
              <a:rPr lang="en-US" sz="2200" dirty="0" smtClean="0">
                <a:solidFill>
                  <a:srgbClr val="333399"/>
                </a:solidFill>
                <a:cs typeface="Arial" charset="0"/>
              </a:rPr>
              <a:t>true utility </a:t>
            </a:r>
            <a:r>
              <a:rPr lang="en-US" sz="2200" dirty="0">
                <a:solidFill>
                  <a:srgbClr val="333399"/>
                </a:solidFill>
                <a:cs typeface="Arial" charset="0"/>
              </a:rPr>
              <a:t>of the position</a:t>
            </a:r>
          </a:p>
          <a:p>
            <a:pPr marL="382588" indent="-342900">
              <a:lnSpc>
                <a:spcPct val="80000"/>
              </a:lnSpc>
              <a:spcBef>
                <a:spcPts val="738"/>
              </a:spcBef>
              <a:buClr>
                <a:srgbClr val="333399"/>
              </a:buClr>
              <a:buSzPct val="100000"/>
              <a:buFont typeface="Wingdings" charset="0"/>
              <a:buChar char="§"/>
            </a:pPr>
            <a:r>
              <a:rPr lang="en-US" sz="2200" dirty="0">
                <a:solidFill>
                  <a:srgbClr val="333399"/>
                </a:solidFill>
                <a:cs typeface="Arial" charset="0"/>
              </a:rPr>
              <a:t>In practice: typically weighted linear sum of features:</a:t>
            </a:r>
            <a:endParaRPr lang="en-US" sz="3400" dirty="0">
              <a:solidFill>
                <a:srgbClr val="333399"/>
              </a:solidFill>
              <a:cs typeface="Lucida Grande" charset="0"/>
            </a:endParaRPr>
          </a:p>
          <a:p>
            <a:pPr marL="782638" lvl="1" indent="-28575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100000"/>
              <a:buFont typeface="Wingdings" charset="0"/>
              <a:buChar char="§"/>
            </a:pPr>
            <a:r>
              <a:rPr lang="en-US" sz="2200" dirty="0">
                <a:solidFill>
                  <a:schemeClr val="tx1"/>
                </a:solidFill>
                <a:cs typeface="Arial" charset="0"/>
              </a:rPr>
              <a:t>e.g. </a:t>
            </a:r>
            <a:r>
              <a:rPr lang="en-US" sz="2200" dirty="0">
                <a:solidFill>
                  <a:srgbClr val="CC0000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f</a:t>
            </a:r>
            <a:r>
              <a:rPr lang="en-US" sz="2200" baseline="-23000" dirty="0">
                <a:solidFill>
                  <a:srgbClr val="CC0000"/>
                </a:solidFill>
                <a:cs typeface="Arial" charset="0"/>
              </a:rPr>
              <a:t>1</a:t>
            </a:r>
            <a:r>
              <a:rPr lang="en-US" sz="2200" dirty="0">
                <a:solidFill>
                  <a:srgbClr val="CC0000"/>
                </a:solidFill>
                <a:cs typeface="Arial" charset="0"/>
              </a:rPr>
              <a:t>(</a:t>
            </a:r>
            <a:r>
              <a:rPr lang="en-US" sz="2200" dirty="0">
                <a:solidFill>
                  <a:srgbClr val="CC0000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s</a:t>
            </a:r>
            <a:r>
              <a:rPr lang="en-US" sz="2200" dirty="0">
                <a:solidFill>
                  <a:srgbClr val="CC0000"/>
                </a:solidFill>
                <a:cs typeface="Arial" charset="0"/>
              </a:rPr>
              <a:t>) = (</a:t>
            </a:r>
            <a:r>
              <a:rPr lang="en-US" sz="2200" dirty="0" err="1">
                <a:solidFill>
                  <a:srgbClr val="CC0000"/>
                </a:solidFill>
                <a:cs typeface="Arial" charset="0"/>
              </a:rPr>
              <a:t>num</a:t>
            </a:r>
            <a:r>
              <a:rPr lang="en-US" sz="2200" dirty="0">
                <a:solidFill>
                  <a:srgbClr val="CC0000"/>
                </a:solidFill>
                <a:cs typeface="Arial" charset="0"/>
              </a:rPr>
              <a:t> white queens – </a:t>
            </a:r>
            <a:r>
              <a:rPr lang="en-US" sz="2200" dirty="0" err="1">
                <a:solidFill>
                  <a:srgbClr val="CC0000"/>
                </a:solidFill>
                <a:cs typeface="Arial" charset="0"/>
              </a:rPr>
              <a:t>num</a:t>
            </a:r>
            <a:r>
              <a:rPr lang="en-US" sz="2200" dirty="0">
                <a:solidFill>
                  <a:srgbClr val="CC0000"/>
                </a:solidFill>
                <a:cs typeface="Arial" charset="0"/>
              </a:rPr>
              <a:t> black queens)</a:t>
            </a:r>
            <a:r>
              <a:rPr lang="en-US" sz="2200" dirty="0">
                <a:solidFill>
                  <a:schemeClr val="tx1"/>
                </a:solidFill>
                <a:cs typeface="Arial" charset="0"/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1105442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2946" name="Group 7"/>
          <p:cNvGrpSpPr>
            <a:grpSpLocks/>
          </p:cNvGrpSpPr>
          <p:nvPr/>
        </p:nvGrpSpPr>
        <p:grpSpPr bwMode="auto">
          <a:xfrm>
            <a:off x="2311400" y="1828800"/>
            <a:ext cx="4521200" cy="2462213"/>
            <a:chOff x="0" y="0"/>
            <a:chExt cx="2847" cy="1551"/>
          </a:xfrm>
        </p:grpSpPr>
        <p:grpSp>
          <p:nvGrpSpPr>
            <p:cNvPr id="82954" name="Group 5"/>
            <p:cNvGrpSpPr>
              <a:grpSpLocks/>
            </p:cNvGrpSpPr>
            <p:nvPr/>
          </p:nvGrpSpPr>
          <p:grpSpPr bwMode="auto">
            <a:xfrm>
              <a:off x="0" y="0"/>
              <a:ext cx="2847" cy="1551"/>
              <a:chOff x="0" y="0"/>
              <a:chExt cx="2847" cy="1551"/>
            </a:xfrm>
          </p:grpSpPr>
          <p:pic>
            <p:nvPicPr>
              <p:cNvPr id="82956" name="Picture 2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847" cy="1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957" name="Picture 3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9" y="975"/>
                <a:ext cx="160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958" name="Picture 4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7" y="1119"/>
                <a:ext cx="206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2955" name="Picture 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3" y="975"/>
              <a:ext cx="19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2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Evaluation for Pacman</a:t>
            </a:r>
          </a:p>
        </p:txBody>
      </p:sp>
      <p:grpSp>
        <p:nvGrpSpPr>
          <p:cNvPr id="82948" name="Group 12"/>
          <p:cNvGrpSpPr>
            <a:grpSpLocks/>
          </p:cNvGrpSpPr>
          <p:nvPr/>
        </p:nvGrpSpPr>
        <p:grpSpPr bwMode="auto">
          <a:xfrm>
            <a:off x="3644900" y="2881313"/>
            <a:ext cx="1866900" cy="754062"/>
            <a:chOff x="0" y="0"/>
            <a:chExt cx="1176" cy="475"/>
          </a:xfrm>
        </p:grpSpPr>
        <p:pic>
          <p:nvPicPr>
            <p:cNvPr id="82951" name="Picture 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44"/>
              <a:ext cx="21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2" name="Picture 10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0"/>
              <a:ext cx="197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3" name="Picture 11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8"/>
              <a:ext cx="216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949" name="Picture 1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5778500"/>
            <a:ext cx="74168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0" name="Rectangle 14"/>
          <p:cNvSpPr>
            <a:spLocks/>
          </p:cNvSpPr>
          <p:nvPr/>
        </p:nvSpPr>
        <p:spPr bwMode="auto">
          <a:xfrm>
            <a:off x="266700" y="4965700"/>
            <a:ext cx="66548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700">
                <a:solidFill>
                  <a:schemeClr val="tx1"/>
                </a:solidFill>
                <a:cs typeface="Arial" charset="0"/>
              </a:rPr>
              <a:t>What features would be good for Pacman?</a:t>
            </a:r>
          </a:p>
        </p:txBody>
      </p:sp>
    </p:spTree>
    <p:extLst>
      <p:ext uri="{BB962C8B-B14F-4D97-AF65-F5344CB8AC3E}">
        <p14:creationId xmlns:p14="http://schemas.microsoft.com/office/powerpoint/2010/main" val="3700865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Which algorithm?</a:t>
            </a:r>
          </a:p>
        </p:txBody>
      </p:sp>
      <p:pic>
        <p:nvPicPr>
          <p:cNvPr id="38915" name="cse473au11-adversarial-" descr="cse473au11-adversarial-search.ppt_media/bad-eval-2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413000"/>
            <a:ext cx="80899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4"/>
          <p:cNvSpPr>
            <a:spLocks/>
          </p:cNvSpPr>
          <p:nvPr/>
        </p:nvSpPr>
        <p:spPr bwMode="auto">
          <a:xfrm>
            <a:off x="431800" y="1562100"/>
            <a:ext cx="7239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3500" dirty="0">
                <a:solidFill>
                  <a:schemeClr val="tx1"/>
                </a:solidFill>
                <a:latin typeface="Symbol" charset="0"/>
                <a:cs typeface="Symbol" charset="0"/>
                <a:sym typeface="Symbol" charset="0"/>
              </a:rPr>
              <a:t>α</a:t>
            </a:r>
            <a:r>
              <a:rPr lang="en-US" sz="3500" dirty="0">
                <a:solidFill>
                  <a:schemeClr val="tx1"/>
                </a:solidFill>
                <a:cs typeface="Arial" charset="0"/>
              </a:rPr>
              <a:t>-</a:t>
            </a:r>
            <a:r>
              <a:rPr lang="en-US" sz="3500" dirty="0">
                <a:solidFill>
                  <a:schemeClr val="tx1"/>
                </a:solidFill>
                <a:latin typeface="Symbol" charset="0"/>
                <a:cs typeface="Lucida Grande" charset="0"/>
                <a:sym typeface="Symbol" charset="0"/>
              </a:rPr>
              <a:t>β, </a:t>
            </a:r>
            <a:r>
              <a:rPr lang="en-US" sz="3500" dirty="0">
                <a:solidFill>
                  <a:schemeClr val="tx1"/>
                </a:solidFill>
                <a:latin typeface="Arial"/>
                <a:cs typeface="Arial"/>
                <a:sym typeface="Symbol" charset="0"/>
              </a:rPr>
              <a:t>depth</a:t>
            </a:r>
            <a:r>
              <a:rPr lang="en-US" sz="3500" dirty="0">
                <a:solidFill>
                  <a:schemeClr val="tx1"/>
                </a:solidFill>
                <a:latin typeface="Symbol" charset="0"/>
                <a:cs typeface="Lucida Grande" charset="0"/>
                <a:sym typeface="Symbol" charset="0"/>
              </a:rPr>
              <a:t> 4, </a:t>
            </a:r>
            <a:r>
              <a:rPr lang="en-US" sz="3500" dirty="0">
                <a:solidFill>
                  <a:schemeClr val="tx1"/>
                </a:solidFill>
                <a:latin typeface="Arial"/>
                <a:cs typeface="Arial"/>
                <a:sym typeface="Symbol" charset="0"/>
              </a:rPr>
              <a:t>simple </a:t>
            </a:r>
            <a:r>
              <a:rPr lang="en-US" sz="3500" dirty="0" err="1">
                <a:solidFill>
                  <a:schemeClr val="tx1"/>
                </a:solidFill>
                <a:latin typeface="Arial"/>
                <a:cs typeface="Arial"/>
                <a:sym typeface="Symbol" charset="0"/>
              </a:rPr>
              <a:t>eval</a:t>
            </a:r>
            <a:r>
              <a:rPr lang="en-US" sz="3500" dirty="0">
                <a:solidFill>
                  <a:schemeClr val="tx1"/>
                </a:solidFill>
                <a:latin typeface="Arial"/>
                <a:cs typeface="Arial"/>
                <a:sym typeface="Symbol" charset="0"/>
              </a:rPr>
              <a:t> fun</a:t>
            </a:r>
          </a:p>
        </p:txBody>
      </p:sp>
    </p:spTree>
    <p:extLst>
      <p:ext uri="{BB962C8B-B14F-4D97-AF65-F5344CB8AC3E}">
        <p14:creationId xmlns:p14="http://schemas.microsoft.com/office/powerpoint/2010/main" val="875187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00" fill="hold"/>
                                        <p:tgtEl>
                                          <p:spTgt spid="389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891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9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89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5"/>
                  </p:tgtEl>
                </p:cond>
              </p:nextCondLst>
            </p:seq>
          </p:childTnLst>
        </p:cTn>
      </p:par>
    </p:tnLst>
    <p:bldLst>
      <p:bldP spid="3891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Which algorithm?</a:t>
            </a:r>
          </a:p>
        </p:txBody>
      </p:sp>
      <p:pic>
        <p:nvPicPr>
          <p:cNvPr id="39939" name="cse473au11-adversarial-" descr="cse473au11-adversarial-search.ppt_media/good-eval-1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273300"/>
            <a:ext cx="80899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4"/>
          <p:cNvSpPr>
            <a:spLocks/>
          </p:cNvSpPr>
          <p:nvPr/>
        </p:nvSpPr>
        <p:spPr bwMode="auto">
          <a:xfrm>
            <a:off x="355600" y="1473200"/>
            <a:ext cx="7239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3500" dirty="0">
                <a:solidFill>
                  <a:schemeClr val="tx1"/>
                </a:solidFill>
                <a:latin typeface="Symbol" charset="0"/>
                <a:cs typeface="Symbol" charset="0"/>
                <a:sym typeface="Symbol" charset="0"/>
              </a:rPr>
              <a:t>α</a:t>
            </a:r>
            <a:r>
              <a:rPr lang="en-US" sz="3500" dirty="0">
                <a:solidFill>
                  <a:schemeClr val="tx1"/>
                </a:solidFill>
                <a:cs typeface="Arial" charset="0"/>
              </a:rPr>
              <a:t>-</a:t>
            </a:r>
            <a:r>
              <a:rPr lang="en-US" sz="3500" dirty="0">
                <a:solidFill>
                  <a:schemeClr val="tx1"/>
                </a:solidFill>
                <a:latin typeface="Symbol" charset="0"/>
                <a:cs typeface="Lucida Grande" charset="0"/>
                <a:sym typeface="Symbol" charset="0"/>
              </a:rPr>
              <a:t>β, </a:t>
            </a:r>
            <a:r>
              <a:rPr lang="en-US" sz="3500" dirty="0">
                <a:solidFill>
                  <a:schemeClr val="tx1"/>
                </a:solidFill>
                <a:latin typeface="Arial"/>
                <a:cs typeface="Arial"/>
                <a:sym typeface="Symbol" charset="0"/>
              </a:rPr>
              <a:t>depth</a:t>
            </a:r>
            <a:r>
              <a:rPr lang="en-US" sz="3500" dirty="0">
                <a:solidFill>
                  <a:schemeClr val="tx1"/>
                </a:solidFill>
                <a:latin typeface="Symbol" charset="0"/>
                <a:cs typeface="Lucida Grande" charset="0"/>
                <a:sym typeface="Symbol" charset="0"/>
              </a:rPr>
              <a:t> 4, </a:t>
            </a:r>
            <a:r>
              <a:rPr lang="en-US" sz="3500" dirty="0">
                <a:solidFill>
                  <a:schemeClr val="tx1"/>
                </a:solidFill>
                <a:latin typeface="Arial"/>
                <a:cs typeface="Arial"/>
                <a:sym typeface="Symbol" charset="0"/>
              </a:rPr>
              <a:t>better </a:t>
            </a:r>
            <a:r>
              <a:rPr lang="en-US" sz="3500" dirty="0" err="1">
                <a:solidFill>
                  <a:schemeClr val="tx1"/>
                </a:solidFill>
                <a:latin typeface="Arial"/>
                <a:cs typeface="Arial"/>
                <a:sym typeface="Symbol" charset="0"/>
              </a:rPr>
              <a:t>eval</a:t>
            </a:r>
            <a:r>
              <a:rPr lang="en-US" sz="3500" dirty="0">
                <a:solidFill>
                  <a:schemeClr val="tx1"/>
                </a:solidFill>
                <a:latin typeface="Arial"/>
                <a:cs typeface="Arial"/>
                <a:sym typeface="Symbol" charset="0"/>
              </a:rPr>
              <a:t> fun</a:t>
            </a:r>
          </a:p>
        </p:txBody>
      </p:sp>
    </p:spTree>
    <p:extLst>
      <p:ext uri="{BB962C8B-B14F-4D97-AF65-F5344CB8AC3E}">
        <p14:creationId xmlns:p14="http://schemas.microsoft.com/office/powerpoint/2010/main" val="2049409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00" fill="hold"/>
                                        <p:tgtEl>
                                          <p:spTgt spid="399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9939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9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99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39"/>
                  </p:tgtEl>
                </p:cond>
              </p:nextCondLst>
            </p:seq>
          </p:childTnLst>
        </p:cTn>
      </p:par>
    </p:tnLst>
    <p:bldLst>
      <p:bldP spid="3994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Why Pacman Starves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67200" cy="5257800"/>
          </a:xfrm>
        </p:spPr>
        <p:txBody>
          <a:bodyPr rIns="132080"/>
          <a:lstStyle/>
          <a:p>
            <a:pPr eaLnBrk="1" hangingPunct="1">
              <a:defRPr/>
            </a:pPr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He knows his score will go up by eating the dot now</a:t>
            </a:r>
          </a:p>
          <a:p>
            <a:pPr eaLnBrk="1" hangingPunct="1">
              <a:defRPr/>
            </a:pPr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He knows his score will go up just as much by eating the dot later on</a:t>
            </a:r>
          </a:p>
          <a:p>
            <a:pPr eaLnBrk="1" hangingPunct="1">
              <a:defRPr/>
            </a:pPr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There are no point-scoring opportunities after eating the dot</a:t>
            </a:r>
          </a:p>
          <a:p>
            <a:pPr eaLnBrk="1" hangingPunct="1">
              <a:defRPr/>
            </a:pPr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Therefore, waiting seems just as good as eating</a:t>
            </a:r>
          </a:p>
        </p:txBody>
      </p:sp>
      <p:pic>
        <p:nvPicPr>
          <p:cNvPr id="8602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3400"/>
            <a:ext cx="29591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Freeform 5"/>
          <p:cNvSpPr>
            <a:spLocks/>
          </p:cNvSpPr>
          <p:nvPr/>
        </p:nvSpPr>
        <p:spPr bwMode="auto">
          <a:xfrm>
            <a:off x="5913438" y="5141913"/>
            <a:ext cx="341312" cy="51276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82085213 h 21600"/>
              <a:gd name="T4" fmla="*/ 85221103 w 21600"/>
              <a:gd name="T5" fmla="*/ 28896151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086"/>
                </a:lnTo>
                <a:lnTo>
                  <a:pt x="21600" y="21600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2" name="Freeform 6"/>
          <p:cNvSpPr>
            <a:spLocks/>
          </p:cNvSpPr>
          <p:nvPr/>
        </p:nvSpPr>
        <p:spPr bwMode="auto">
          <a:xfrm rot="16200000" flipH="1">
            <a:off x="6257925" y="4791075"/>
            <a:ext cx="341313" cy="5127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82086855 h 21600"/>
              <a:gd name="T4" fmla="*/ 85221858 w 21600"/>
              <a:gd name="T5" fmla="*/ 28896319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086"/>
                </a:lnTo>
                <a:lnTo>
                  <a:pt x="21600" y="21600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6023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9972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4" name="Freeform 8"/>
          <p:cNvSpPr>
            <a:spLocks/>
          </p:cNvSpPr>
          <p:nvPr/>
        </p:nvSpPr>
        <p:spPr bwMode="auto">
          <a:xfrm flipH="1">
            <a:off x="6400800" y="2514600"/>
            <a:ext cx="341313" cy="5127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82086855 h 21600"/>
              <a:gd name="T4" fmla="*/ 85221858 w 21600"/>
              <a:gd name="T5" fmla="*/ 28896319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086"/>
                </a:lnTo>
                <a:lnTo>
                  <a:pt x="21600" y="21600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38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4000" dirty="0" smtClean="0">
                <a:latin typeface="Arial" charset="0"/>
                <a:ea typeface="ヒラギノ角ゴ ProN W3" charset="0"/>
                <a:cs typeface="ヒラギノ角ゴ ProN W3" charset="0"/>
              </a:rPr>
              <a:t>Zero-Sum </a:t>
            </a:r>
            <a:r>
              <a:rPr lang="en-US" sz="4000" dirty="0">
                <a:latin typeface="Arial" charset="0"/>
                <a:ea typeface="ヒラギノ角ゴ ProN W3" charset="0"/>
                <a:cs typeface="ヒラギノ角ゴ ProN W3" charset="0"/>
              </a:rPr>
              <a:t>Games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4711700" cy="35814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Arial" charset="0"/>
                <a:ea typeface="ヒラギノ角ゴ ProN W3" charset="0"/>
                <a:cs typeface="ヒラギノ角ゴ ProN W3" charset="0"/>
              </a:rPr>
              <a:t>Zero-Sum games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My gain is your loss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Utility(me) - Utility(you) = 0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Arial" charset="0"/>
                <a:ea typeface="ヒラギノ角ゴ ProN W3" charset="0"/>
                <a:cs typeface="ヒラギノ角ゴ ProN W3" charset="0"/>
              </a:rPr>
              <a:t>General Case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“Non-zero sum”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We each maximize our own utilities</a:t>
            </a:r>
            <a:endParaRPr lang="en-US" sz="2000" dirty="0"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18789" name="Rectangle 5"/>
          <p:cNvSpPr>
            <a:spLocks/>
          </p:cNvSpPr>
          <p:nvPr/>
        </p:nvSpPr>
        <p:spPr bwMode="auto">
          <a:xfrm>
            <a:off x="6455849" y="1676400"/>
            <a:ext cx="381000" cy="26460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8791" name="Rectangle 7"/>
          <p:cNvSpPr>
            <a:spLocks/>
          </p:cNvSpPr>
          <p:nvPr/>
        </p:nvSpPr>
        <p:spPr bwMode="auto">
          <a:xfrm>
            <a:off x="5770049" y="2470220"/>
            <a:ext cx="381000" cy="264607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8792" name="Rectangle 8"/>
          <p:cNvSpPr>
            <a:spLocks/>
          </p:cNvSpPr>
          <p:nvPr/>
        </p:nvSpPr>
        <p:spPr bwMode="auto">
          <a:xfrm>
            <a:off x="7065449" y="2470220"/>
            <a:ext cx="381000" cy="264607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118797" name="AutoShape 13"/>
          <p:cNvCxnSpPr>
            <a:cxnSpLocks noChangeShapeType="1"/>
            <a:stCxn id="118789" idx="0"/>
            <a:endCxn id="118791" idx="0"/>
          </p:cNvCxnSpPr>
          <p:nvPr/>
        </p:nvCxnSpPr>
        <p:spPr bwMode="auto">
          <a:xfrm flipH="1">
            <a:off x="5960549" y="1808703"/>
            <a:ext cx="685800" cy="7938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8798" name="AutoShape 14"/>
          <p:cNvCxnSpPr>
            <a:cxnSpLocks noChangeShapeType="1"/>
            <a:stCxn id="118789" idx="0"/>
            <a:endCxn id="118792" idx="0"/>
          </p:cNvCxnSpPr>
          <p:nvPr/>
        </p:nvCxnSpPr>
        <p:spPr bwMode="auto">
          <a:xfrm>
            <a:off x="6646349" y="1808703"/>
            <a:ext cx="609600" cy="7938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8801" name="Line 17"/>
          <p:cNvSpPr>
            <a:spLocks noChangeShapeType="1"/>
          </p:cNvSpPr>
          <p:nvPr/>
        </p:nvSpPr>
        <p:spPr bwMode="auto">
          <a:xfrm flipH="1">
            <a:off x="5693849" y="2734826"/>
            <a:ext cx="266700" cy="5953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8802" name="Line 18"/>
          <p:cNvSpPr>
            <a:spLocks noChangeShapeType="1"/>
          </p:cNvSpPr>
          <p:nvPr/>
        </p:nvSpPr>
        <p:spPr bwMode="auto">
          <a:xfrm>
            <a:off x="5960549" y="2734826"/>
            <a:ext cx="190500" cy="5953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8803" name="Line 19"/>
          <p:cNvSpPr>
            <a:spLocks noChangeShapeType="1"/>
          </p:cNvSpPr>
          <p:nvPr/>
        </p:nvSpPr>
        <p:spPr bwMode="auto">
          <a:xfrm flipH="1">
            <a:off x="6989249" y="2734826"/>
            <a:ext cx="266700" cy="5953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8809" name="Rectangle 25"/>
          <p:cNvSpPr>
            <a:spLocks/>
          </p:cNvSpPr>
          <p:nvPr/>
        </p:nvSpPr>
        <p:spPr bwMode="auto">
          <a:xfrm>
            <a:off x="5160449" y="3396343"/>
            <a:ext cx="622300" cy="28665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2000" dirty="0" smtClean="0">
                <a:solidFill>
                  <a:srgbClr val="008000"/>
                </a:solidFill>
                <a:cs typeface="Arial" charset="0"/>
              </a:rPr>
              <a:t> 2,</a:t>
            </a:r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-2</a:t>
            </a:r>
            <a:endParaRPr lang="en-US" sz="20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18810" name="Rectangle 26"/>
          <p:cNvSpPr>
            <a:spLocks/>
          </p:cNvSpPr>
          <p:nvPr/>
        </p:nvSpPr>
        <p:spPr bwMode="auto">
          <a:xfrm>
            <a:off x="5846249" y="3396343"/>
            <a:ext cx="622300" cy="28665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2000" dirty="0" smtClean="0">
                <a:solidFill>
                  <a:srgbClr val="008000"/>
                </a:solidFill>
                <a:cs typeface="Arial" charset="0"/>
              </a:rPr>
              <a:t> 3,</a:t>
            </a:r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-3</a:t>
            </a:r>
            <a:endParaRPr lang="en-US" sz="20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18811" name="Rectangle 27"/>
          <p:cNvSpPr>
            <a:spLocks/>
          </p:cNvSpPr>
          <p:nvPr/>
        </p:nvSpPr>
        <p:spPr bwMode="auto">
          <a:xfrm>
            <a:off x="6608249" y="3396343"/>
            <a:ext cx="622300" cy="28665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2000" dirty="0" smtClean="0">
                <a:solidFill>
                  <a:srgbClr val="008000"/>
                </a:solidFill>
                <a:cs typeface="Arial" charset="0"/>
              </a:rPr>
              <a:t> 1,</a:t>
            </a:r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-1</a:t>
            </a:r>
            <a:endParaRPr lang="en-US" sz="20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18812" name="Rectangle 28"/>
          <p:cNvSpPr>
            <a:spLocks/>
          </p:cNvSpPr>
          <p:nvPr/>
        </p:nvSpPr>
        <p:spPr bwMode="auto">
          <a:xfrm>
            <a:off x="7294049" y="3396343"/>
            <a:ext cx="622300" cy="28665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2000" dirty="0" smtClean="0">
                <a:solidFill>
                  <a:srgbClr val="008000"/>
                </a:solidFill>
                <a:cs typeface="Arial" charset="0"/>
              </a:rPr>
              <a:t> 4,</a:t>
            </a:r>
            <a:r>
              <a:rPr lang="en-US" sz="2000" dirty="0" smtClean="0">
                <a:solidFill>
                  <a:srgbClr val="0000FF"/>
                </a:solidFill>
                <a:cs typeface="Arial" charset="0"/>
              </a:rPr>
              <a:t>-4</a:t>
            </a:r>
            <a:endParaRPr lang="en-US" sz="20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34" name="Line 18"/>
          <p:cNvSpPr>
            <a:spLocks noChangeShapeType="1"/>
          </p:cNvSpPr>
          <p:nvPr/>
        </p:nvSpPr>
        <p:spPr bwMode="auto">
          <a:xfrm>
            <a:off x="7294049" y="2794964"/>
            <a:ext cx="190500" cy="5953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068749" y="1676400"/>
            <a:ext cx="76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max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8094149" y="2317067"/>
            <a:ext cx="68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min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4648200" y="1721533"/>
            <a:ext cx="612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me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48200" y="2362200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opp.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48200" y="4464733"/>
            <a:ext cx="4458190" cy="1994124"/>
            <a:chOff x="4648200" y="4464733"/>
            <a:chExt cx="4458190" cy="1994124"/>
          </a:xfrm>
        </p:grpSpPr>
        <p:sp>
          <p:nvSpPr>
            <p:cNvPr id="22" name="Rectangle 5"/>
            <p:cNvSpPr>
              <a:spLocks/>
            </p:cNvSpPr>
            <p:nvPr/>
          </p:nvSpPr>
          <p:spPr bwMode="auto">
            <a:xfrm>
              <a:off x="6455849" y="4495800"/>
              <a:ext cx="381000" cy="26460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" name="Rectangle 7"/>
            <p:cNvSpPr>
              <a:spLocks/>
            </p:cNvSpPr>
            <p:nvPr/>
          </p:nvSpPr>
          <p:spPr bwMode="auto">
            <a:xfrm>
              <a:off x="5770049" y="5289620"/>
              <a:ext cx="381000" cy="264607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" name="Rectangle 8"/>
            <p:cNvSpPr>
              <a:spLocks/>
            </p:cNvSpPr>
            <p:nvPr/>
          </p:nvSpPr>
          <p:spPr bwMode="auto">
            <a:xfrm>
              <a:off x="7065449" y="5289620"/>
              <a:ext cx="381000" cy="264607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cxnSp>
          <p:nvCxnSpPr>
            <p:cNvPr id="25" name="AutoShape 13"/>
            <p:cNvCxnSpPr>
              <a:cxnSpLocks noChangeShapeType="1"/>
              <a:stCxn id="22" idx="0"/>
              <a:endCxn id="23" idx="0"/>
            </p:cNvCxnSpPr>
            <p:nvPr/>
          </p:nvCxnSpPr>
          <p:spPr bwMode="auto">
            <a:xfrm flipH="1">
              <a:off x="5960549" y="4628103"/>
              <a:ext cx="685800" cy="7938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14"/>
            <p:cNvCxnSpPr>
              <a:cxnSpLocks noChangeShapeType="1"/>
              <a:stCxn id="22" idx="0"/>
              <a:endCxn id="24" idx="0"/>
            </p:cNvCxnSpPr>
            <p:nvPr/>
          </p:nvCxnSpPr>
          <p:spPr bwMode="auto">
            <a:xfrm>
              <a:off x="6646349" y="4628103"/>
              <a:ext cx="609600" cy="7938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" name="Line 17"/>
            <p:cNvSpPr>
              <a:spLocks noChangeShapeType="1"/>
            </p:cNvSpPr>
            <p:nvPr/>
          </p:nvSpPr>
          <p:spPr bwMode="auto">
            <a:xfrm flipH="1">
              <a:off x="5693849" y="5554226"/>
              <a:ext cx="266700" cy="5953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" name="Line 18"/>
            <p:cNvSpPr>
              <a:spLocks noChangeShapeType="1"/>
            </p:cNvSpPr>
            <p:nvPr/>
          </p:nvSpPr>
          <p:spPr bwMode="auto">
            <a:xfrm>
              <a:off x="5960549" y="5554226"/>
              <a:ext cx="190500" cy="5953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" name="Line 19"/>
            <p:cNvSpPr>
              <a:spLocks noChangeShapeType="1"/>
            </p:cNvSpPr>
            <p:nvPr/>
          </p:nvSpPr>
          <p:spPr bwMode="auto">
            <a:xfrm flipH="1">
              <a:off x="6989249" y="5554226"/>
              <a:ext cx="266700" cy="5953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" name="Line 18"/>
            <p:cNvSpPr>
              <a:spLocks noChangeShapeType="1"/>
            </p:cNvSpPr>
            <p:nvPr/>
          </p:nvSpPr>
          <p:spPr bwMode="auto">
            <a:xfrm>
              <a:off x="7294049" y="5614364"/>
              <a:ext cx="190500" cy="5953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467600" y="4495800"/>
              <a:ext cx="1638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/>
                <a:t>m</a:t>
              </a:r>
              <a:r>
                <a:rPr lang="en-US" sz="2400" dirty="0" smtClean="0"/>
                <a:t>ax green</a:t>
              </a:r>
              <a:endParaRPr lang="en-US" sz="2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645400" y="5136467"/>
              <a:ext cx="14335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/>
                <a:t>m</a:t>
              </a:r>
              <a:r>
                <a:rPr lang="en-US" sz="2400" dirty="0" smtClean="0"/>
                <a:t>ax blue</a:t>
              </a:r>
              <a:endParaRPr lang="en-US" sz="2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648200" y="4464733"/>
              <a:ext cx="6122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</a:rPr>
                <a:t>me</a:t>
              </a:r>
              <a:endParaRPr lang="en-US" sz="2400" dirty="0">
                <a:solidFill>
                  <a:srgbClr val="008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648200" y="5105400"/>
              <a:ext cx="7836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opp.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43" name="Rectangle 25"/>
            <p:cNvSpPr>
              <a:spLocks/>
            </p:cNvSpPr>
            <p:nvPr/>
          </p:nvSpPr>
          <p:spPr bwMode="auto">
            <a:xfrm>
              <a:off x="5181600" y="6172200"/>
              <a:ext cx="622300" cy="28665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800"/>
                </a:spcBef>
              </a:pPr>
              <a:r>
                <a:rPr lang="en-US" sz="2000" dirty="0" smtClean="0">
                  <a:solidFill>
                    <a:srgbClr val="008000"/>
                  </a:solidFill>
                  <a:cs typeface="Arial" charset="0"/>
                </a:rPr>
                <a:t> 2,</a:t>
              </a:r>
              <a:r>
                <a:rPr lang="en-US" sz="2000" dirty="0" smtClean="0">
                  <a:solidFill>
                    <a:srgbClr val="0000FF"/>
                  </a:solidFill>
                  <a:cs typeface="Arial" charset="0"/>
                </a:rPr>
                <a:t>6</a:t>
              </a:r>
              <a:endParaRPr lang="en-US" sz="2000" dirty="0">
                <a:solidFill>
                  <a:srgbClr val="0000FF"/>
                </a:solidFill>
                <a:cs typeface="Arial" charset="0"/>
              </a:endParaRPr>
            </a:p>
          </p:txBody>
        </p:sp>
        <p:sp>
          <p:nvSpPr>
            <p:cNvPr id="44" name="Rectangle 26"/>
            <p:cNvSpPr>
              <a:spLocks/>
            </p:cNvSpPr>
            <p:nvPr/>
          </p:nvSpPr>
          <p:spPr bwMode="auto">
            <a:xfrm>
              <a:off x="5867400" y="6172200"/>
              <a:ext cx="622300" cy="28665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800"/>
                </a:spcBef>
              </a:pPr>
              <a:r>
                <a:rPr lang="en-US" sz="2000" dirty="0" smtClean="0">
                  <a:solidFill>
                    <a:srgbClr val="008000"/>
                  </a:solidFill>
                  <a:cs typeface="Arial" charset="0"/>
                </a:rPr>
                <a:t> 3,-</a:t>
              </a:r>
              <a:r>
                <a:rPr lang="en-US" sz="2000" dirty="0" smtClean="0">
                  <a:solidFill>
                    <a:srgbClr val="0000FF"/>
                  </a:solidFill>
                  <a:cs typeface="Arial" charset="0"/>
                </a:rPr>
                <a:t>2</a:t>
              </a:r>
              <a:endParaRPr lang="en-US" sz="2000" dirty="0">
                <a:solidFill>
                  <a:srgbClr val="0000FF"/>
                </a:solidFill>
                <a:cs typeface="Arial" charset="0"/>
              </a:endParaRPr>
            </a:p>
          </p:txBody>
        </p:sp>
        <p:sp>
          <p:nvSpPr>
            <p:cNvPr id="45" name="Rectangle 27"/>
            <p:cNvSpPr>
              <a:spLocks/>
            </p:cNvSpPr>
            <p:nvPr/>
          </p:nvSpPr>
          <p:spPr bwMode="auto">
            <a:xfrm>
              <a:off x="6629400" y="6172200"/>
              <a:ext cx="622300" cy="28665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800"/>
                </a:spcBef>
              </a:pPr>
              <a:r>
                <a:rPr lang="en-US" sz="2000" dirty="0" smtClean="0">
                  <a:solidFill>
                    <a:srgbClr val="008000"/>
                  </a:solidFill>
                  <a:cs typeface="Arial" charset="0"/>
                </a:rPr>
                <a:t> 1,</a:t>
              </a:r>
              <a:r>
                <a:rPr lang="en-US" sz="2000" dirty="0" smtClean="0">
                  <a:solidFill>
                    <a:srgbClr val="0000FF"/>
                  </a:solidFill>
                  <a:cs typeface="Arial" charset="0"/>
                </a:rPr>
                <a:t>2</a:t>
              </a:r>
              <a:endParaRPr lang="en-US" sz="2000" dirty="0">
                <a:solidFill>
                  <a:srgbClr val="0000FF"/>
                </a:solidFill>
                <a:cs typeface="Arial" charset="0"/>
              </a:endParaRPr>
            </a:p>
          </p:txBody>
        </p:sp>
        <p:sp>
          <p:nvSpPr>
            <p:cNvPr id="46" name="Rectangle 28"/>
            <p:cNvSpPr>
              <a:spLocks/>
            </p:cNvSpPr>
            <p:nvPr/>
          </p:nvSpPr>
          <p:spPr bwMode="auto">
            <a:xfrm>
              <a:off x="7315200" y="6172200"/>
              <a:ext cx="622300" cy="28665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800"/>
                </a:spcBef>
              </a:pPr>
              <a:r>
                <a:rPr lang="en-US" sz="2000" dirty="0" smtClean="0">
                  <a:solidFill>
                    <a:srgbClr val="008000"/>
                  </a:solidFill>
                  <a:cs typeface="Arial" charset="0"/>
                </a:rPr>
                <a:t> 4,-</a:t>
              </a:r>
              <a:r>
                <a:rPr lang="en-US" sz="2000" dirty="0" smtClean="0">
                  <a:solidFill>
                    <a:srgbClr val="0000FF"/>
                  </a:solidFill>
                  <a:cs typeface="Arial" charset="0"/>
                </a:rPr>
                <a:t>1</a:t>
              </a:r>
              <a:endParaRPr lang="en-US" sz="2000" dirty="0">
                <a:solidFill>
                  <a:srgbClr val="0000FF"/>
                </a:solidFill>
                <a:cs typeface="Arial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19200" y="435114"/>
            <a:ext cx="13798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</a:rPr>
              <a:t>Non</a:t>
            </a:r>
            <a:r>
              <a:rPr lang="en-US" sz="4000" dirty="0">
                <a:solidFill>
                  <a:srgbClr val="FF0000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383868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152400"/>
            <a:ext cx="8686800" cy="1600200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 sz="4000" b="1" i="1" dirty="0">
                <a:latin typeface="Arial" charset="0"/>
                <a:ea typeface="ヒラギノ角ゴ ProN W3" charset="0"/>
                <a:cs typeface="ヒラギノ角ゴ ProN W3" charset="0"/>
              </a:rPr>
              <a:t>Multi-player </a:t>
            </a:r>
            <a:r>
              <a:rPr lang="en-US" sz="4000" dirty="0">
                <a:latin typeface="Arial" charset="0"/>
                <a:ea typeface="ヒラギノ角ゴ ProN W3" charset="0"/>
                <a:cs typeface="ヒラギノ角ゴ ProN W3" charset="0"/>
              </a:rPr>
              <a:t>Non-Zero-Sum Games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1000" y="1600200"/>
            <a:ext cx="4343400" cy="5257800"/>
          </a:xfrm>
        </p:spPr>
        <p:txBody>
          <a:bodyPr rIns="132080"/>
          <a:lstStyle/>
          <a:p>
            <a:pPr marL="39688" indent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latin typeface="Arial" charset="0"/>
                <a:ea typeface="ヒラギノ角ゴ ProN W3" charset="0"/>
                <a:cs typeface="ヒラギノ角ゴ ProN W3" charset="0"/>
              </a:rPr>
              <a:t>     Again, similar </a:t>
            </a:r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to </a:t>
            </a:r>
            <a:r>
              <a:rPr lang="en-US" sz="2400" dirty="0" err="1">
                <a:latin typeface="Arial" charset="0"/>
                <a:ea typeface="ヒラギノ角ゴ ProN W3" charset="0"/>
                <a:cs typeface="ヒラギノ角ゴ ProN W3" charset="0"/>
              </a:rPr>
              <a:t>minimax</a:t>
            </a:r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:</a:t>
            </a:r>
          </a:p>
          <a:p>
            <a:pPr marL="782638" lvl="1" eaLnBrk="1" hangingPunct="1">
              <a:lnSpc>
                <a:spcPct val="90000"/>
              </a:lnSpc>
              <a:defRPr/>
            </a:pPr>
            <a:r>
              <a:rPr lang="en-US" sz="2000" dirty="0">
                <a:latin typeface="Arial" charset="0"/>
                <a:ea typeface="ヒラギノ角ゴ ProN W3" charset="0"/>
                <a:cs typeface="ヒラギノ角ゴ ProN W3" charset="0"/>
              </a:rPr>
              <a:t>Utilities are now tuples</a:t>
            </a:r>
          </a:p>
          <a:p>
            <a:pPr marL="782638" lvl="1" eaLnBrk="1" hangingPunct="1">
              <a:lnSpc>
                <a:spcPct val="90000"/>
              </a:lnSpc>
              <a:defRPr/>
            </a:pPr>
            <a:r>
              <a:rPr lang="en-US" sz="2000" dirty="0">
                <a:latin typeface="Arial" charset="0"/>
                <a:ea typeface="ヒラギノ角ゴ ProN W3" charset="0"/>
                <a:cs typeface="ヒラギノ角ゴ ProN W3" charset="0"/>
              </a:rPr>
              <a:t>Each player maximizes their own entry at each node</a:t>
            </a:r>
          </a:p>
          <a:p>
            <a:pPr marL="782638" lvl="1" eaLnBrk="1" hangingPunct="1">
              <a:lnSpc>
                <a:spcPct val="90000"/>
              </a:lnSpc>
              <a:defRPr/>
            </a:pPr>
            <a:endParaRPr lang="en-US" sz="2000" dirty="0" smtClean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782638"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Propagate </a:t>
            </a:r>
            <a:r>
              <a:rPr lang="en-US" sz="2000" dirty="0">
                <a:latin typeface="Arial" charset="0"/>
                <a:ea typeface="ヒラギノ角ゴ ProN W3" charset="0"/>
                <a:cs typeface="ヒラギノ角ゴ ProN W3" charset="0"/>
              </a:rPr>
              <a:t>(or back up) nodes from children</a:t>
            </a:r>
          </a:p>
          <a:p>
            <a:pPr marL="782638" lvl="1" eaLnBrk="1" hangingPunct="1">
              <a:lnSpc>
                <a:spcPct val="90000"/>
              </a:lnSpc>
              <a:defRPr/>
            </a:pPr>
            <a:endParaRPr lang="en-US" sz="2000" dirty="0" smtClean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782638"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Can </a:t>
            </a:r>
            <a:r>
              <a:rPr lang="en-US" sz="2000" dirty="0">
                <a:latin typeface="Arial" charset="0"/>
                <a:ea typeface="ヒラギノ角ゴ ProN W3" charset="0"/>
                <a:cs typeface="ヒラギノ角ゴ ProN W3" charset="0"/>
              </a:rPr>
              <a:t>give rise to cooperation and competition dynamically…</a:t>
            </a:r>
          </a:p>
        </p:txBody>
      </p:sp>
      <p:sp>
        <p:nvSpPr>
          <p:cNvPr id="118788" name="Rectangle 4"/>
          <p:cNvSpPr>
            <a:spLocks/>
          </p:cNvSpPr>
          <p:nvPr/>
        </p:nvSpPr>
        <p:spPr bwMode="auto">
          <a:xfrm>
            <a:off x="5791200" y="2057400"/>
            <a:ext cx="381000" cy="3048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8789" name="Rectangle 5"/>
          <p:cNvSpPr>
            <a:spLocks/>
          </p:cNvSpPr>
          <p:nvPr/>
        </p:nvSpPr>
        <p:spPr bwMode="auto">
          <a:xfrm>
            <a:off x="4495800" y="2819400"/>
            <a:ext cx="381000" cy="304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8790" name="Rectangle 6"/>
          <p:cNvSpPr>
            <a:spLocks/>
          </p:cNvSpPr>
          <p:nvPr/>
        </p:nvSpPr>
        <p:spPr bwMode="auto">
          <a:xfrm>
            <a:off x="7239000" y="2819400"/>
            <a:ext cx="381000" cy="304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8791" name="Rectangle 7"/>
          <p:cNvSpPr>
            <a:spLocks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8792" name="Rectangle 8"/>
          <p:cNvSpPr>
            <a:spLocks/>
          </p:cNvSpPr>
          <p:nvPr/>
        </p:nvSpPr>
        <p:spPr bwMode="auto">
          <a:xfrm>
            <a:off x="5105400" y="3733800"/>
            <a:ext cx="381000" cy="3048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8793" name="Rectangle 9"/>
          <p:cNvSpPr>
            <a:spLocks/>
          </p:cNvSpPr>
          <p:nvPr/>
        </p:nvSpPr>
        <p:spPr bwMode="auto">
          <a:xfrm>
            <a:off x="6629400" y="3733800"/>
            <a:ext cx="381000" cy="3048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8794" name="Rectangle 10"/>
          <p:cNvSpPr>
            <a:spLocks/>
          </p:cNvSpPr>
          <p:nvPr/>
        </p:nvSpPr>
        <p:spPr bwMode="auto">
          <a:xfrm>
            <a:off x="7848600" y="3733800"/>
            <a:ext cx="381000" cy="3048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118795" name="AutoShape 11"/>
          <p:cNvCxnSpPr>
            <a:cxnSpLocks noChangeShapeType="1"/>
            <a:stCxn id="118788" idx="0"/>
            <a:endCxn id="118789" idx="0"/>
          </p:cNvCxnSpPr>
          <p:nvPr/>
        </p:nvCxnSpPr>
        <p:spPr bwMode="auto">
          <a:xfrm flipH="1">
            <a:off x="4686300" y="2209800"/>
            <a:ext cx="12954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8796" name="AutoShape 12"/>
          <p:cNvCxnSpPr>
            <a:cxnSpLocks noChangeShapeType="1"/>
            <a:stCxn id="118788" idx="0"/>
            <a:endCxn id="118790" idx="0"/>
          </p:cNvCxnSpPr>
          <p:nvPr/>
        </p:nvCxnSpPr>
        <p:spPr bwMode="auto">
          <a:xfrm>
            <a:off x="5981700" y="2209800"/>
            <a:ext cx="14478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8797" name="AutoShape 13"/>
          <p:cNvCxnSpPr>
            <a:cxnSpLocks noChangeShapeType="1"/>
            <a:stCxn id="118789" idx="0"/>
            <a:endCxn id="118791" idx="0"/>
          </p:cNvCxnSpPr>
          <p:nvPr/>
        </p:nvCxnSpPr>
        <p:spPr bwMode="auto">
          <a:xfrm flipH="1">
            <a:off x="4000500" y="2971800"/>
            <a:ext cx="6858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8798" name="AutoShape 14"/>
          <p:cNvCxnSpPr>
            <a:cxnSpLocks noChangeShapeType="1"/>
            <a:stCxn id="118789" idx="0"/>
            <a:endCxn id="118792" idx="0"/>
          </p:cNvCxnSpPr>
          <p:nvPr/>
        </p:nvCxnSpPr>
        <p:spPr bwMode="auto">
          <a:xfrm>
            <a:off x="4686300" y="2971800"/>
            <a:ext cx="6096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8799" name="AutoShape 15"/>
          <p:cNvCxnSpPr>
            <a:cxnSpLocks noChangeShapeType="1"/>
            <a:stCxn id="118790" idx="0"/>
            <a:endCxn id="118793" idx="0"/>
          </p:cNvCxnSpPr>
          <p:nvPr/>
        </p:nvCxnSpPr>
        <p:spPr bwMode="auto">
          <a:xfrm flipH="1">
            <a:off x="6819900" y="2971800"/>
            <a:ext cx="6096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8800" name="AutoShape 16"/>
          <p:cNvCxnSpPr>
            <a:cxnSpLocks noChangeShapeType="1"/>
            <a:stCxn id="118790" idx="0"/>
            <a:endCxn id="118794" idx="0"/>
          </p:cNvCxnSpPr>
          <p:nvPr/>
        </p:nvCxnSpPr>
        <p:spPr bwMode="auto">
          <a:xfrm>
            <a:off x="7429500" y="2971800"/>
            <a:ext cx="6096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8801" name="Line 17"/>
          <p:cNvSpPr>
            <a:spLocks noChangeShapeType="1"/>
          </p:cNvSpPr>
          <p:nvPr/>
        </p:nvSpPr>
        <p:spPr bwMode="auto">
          <a:xfrm flipH="1">
            <a:off x="3733800" y="4038600"/>
            <a:ext cx="2667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8802" name="Line 18"/>
          <p:cNvSpPr>
            <a:spLocks noChangeShapeType="1"/>
          </p:cNvSpPr>
          <p:nvPr/>
        </p:nvSpPr>
        <p:spPr bwMode="auto">
          <a:xfrm>
            <a:off x="4000500" y="4038600"/>
            <a:ext cx="1905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8803" name="Line 19"/>
          <p:cNvSpPr>
            <a:spLocks noChangeShapeType="1"/>
          </p:cNvSpPr>
          <p:nvPr/>
        </p:nvSpPr>
        <p:spPr bwMode="auto">
          <a:xfrm flipH="1">
            <a:off x="5029200" y="4038600"/>
            <a:ext cx="2667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8804" name="Line 20"/>
          <p:cNvSpPr>
            <a:spLocks noChangeShapeType="1"/>
          </p:cNvSpPr>
          <p:nvPr/>
        </p:nvSpPr>
        <p:spPr bwMode="auto">
          <a:xfrm>
            <a:off x="5295900" y="4038600"/>
            <a:ext cx="2667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8805" name="Line 21"/>
          <p:cNvSpPr>
            <a:spLocks noChangeShapeType="1"/>
          </p:cNvSpPr>
          <p:nvPr/>
        </p:nvSpPr>
        <p:spPr bwMode="auto">
          <a:xfrm flipH="1">
            <a:off x="6553200" y="4038600"/>
            <a:ext cx="2667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8806" name="Line 22"/>
          <p:cNvSpPr>
            <a:spLocks noChangeShapeType="1"/>
          </p:cNvSpPr>
          <p:nvPr/>
        </p:nvSpPr>
        <p:spPr bwMode="auto">
          <a:xfrm>
            <a:off x="6819900" y="4038600"/>
            <a:ext cx="1905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8807" name="Line 23"/>
          <p:cNvSpPr>
            <a:spLocks noChangeShapeType="1"/>
          </p:cNvSpPr>
          <p:nvPr/>
        </p:nvSpPr>
        <p:spPr bwMode="auto">
          <a:xfrm flipH="1">
            <a:off x="7772400" y="4038600"/>
            <a:ext cx="2667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8808" name="Line 24"/>
          <p:cNvSpPr>
            <a:spLocks noChangeShapeType="1"/>
          </p:cNvSpPr>
          <p:nvPr/>
        </p:nvSpPr>
        <p:spPr bwMode="auto">
          <a:xfrm>
            <a:off x="8039100" y="4038600"/>
            <a:ext cx="2667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8809" name="Rectangle 25"/>
          <p:cNvSpPr>
            <a:spLocks/>
          </p:cNvSpPr>
          <p:nvPr/>
        </p:nvSpPr>
        <p:spPr bwMode="auto">
          <a:xfrm>
            <a:off x="3200400" y="4800600"/>
            <a:ext cx="622300" cy="33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400">
                <a:solidFill>
                  <a:srgbClr val="CC0000"/>
                </a:solidFill>
                <a:cs typeface="Arial" charset="0"/>
              </a:rPr>
              <a:t>1</a:t>
            </a:r>
            <a:r>
              <a:rPr lang="en-US" sz="1400">
                <a:solidFill>
                  <a:schemeClr val="tx1"/>
                </a:solidFill>
                <a:cs typeface="Arial" charset="0"/>
              </a:rPr>
              <a:t>,</a:t>
            </a:r>
            <a:r>
              <a:rPr lang="en-US" sz="1400">
                <a:solidFill>
                  <a:srgbClr val="3333FF"/>
                </a:solidFill>
                <a:cs typeface="Arial" charset="0"/>
              </a:rPr>
              <a:t>2</a:t>
            </a:r>
            <a:r>
              <a:rPr lang="en-US" sz="1400">
                <a:solidFill>
                  <a:schemeClr val="tx1"/>
                </a:solidFill>
                <a:cs typeface="Arial" charset="0"/>
              </a:rPr>
              <a:t>,</a:t>
            </a:r>
            <a:r>
              <a:rPr lang="en-US" sz="1400">
                <a:solidFill>
                  <a:srgbClr val="008000"/>
                </a:solidFill>
                <a:cs typeface="Arial" charset="0"/>
              </a:rPr>
              <a:t>6</a:t>
            </a:r>
          </a:p>
        </p:txBody>
      </p:sp>
      <p:sp>
        <p:nvSpPr>
          <p:cNvPr id="118810" name="Rectangle 26"/>
          <p:cNvSpPr>
            <a:spLocks/>
          </p:cNvSpPr>
          <p:nvPr/>
        </p:nvSpPr>
        <p:spPr bwMode="auto">
          <a:xfrm>
            <a:off x="3886200" y="4800600"/>
            <a:ext cx="622300" cy="33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400">
                <a:solidFill>
                  <a:srgbClr val="CC0000"/>
                </a:solidFill>
                <a:cs typeface="Arial" charset="0"/>
              </a:rPr>
              <a:t>4</a:t>
            </a:r>
            <a:r>
              <a:rPr lang="en-US" sz="1400">
                <a:solidFill>
                  <a:schemeClr val="tx1"/>
                </a:solidFill>
                <a:cs typeface="Arial" charset="0"/>
              </a:rPr>
              <a:t>,</a:t>
            </a:r>
            <a:r>
              <a:rPr lang="en-US" sz="1400">
                <a:solidFill>
                  <a:srgbClr val="3333FF"/>
                </a:solidFill>
                <a:cs typeface="Arial" charset="0"/>
              </a:rPr>
              <a:t>3</a:t>
            </a:r>
            <a:r>
              <a:rPr lang="en-US" sz="1400">
                <a:solidFill>
                  <a:schemeClr val="tx1"/>
                </a:solidFill>
                <a:cs typeface="Arial" charset="0"/>
              </a:rPr>
              <a:t>,</a:t>
            </a:r>
            <a:r>
              <a:rPr lang="en-US" sz="1400">
                <a:solidFill>
                  <a:srgbClr val="008000"/>
                </a:solidFill>
                <a:cs typeface="Arial" charset="0"/>
              </a:rPr>
              <a:t>2</a:t>
            </a:r>
          </a:p>
        </p:txBody>
      </p:sp>
      <p:sp>
        <p:nvSpPr>
          <p:cNvPr id="118811" name="Rectangle 27"/>
          <p:cNvSpPr>
            <a:spLocks/>
          </p:cNvSpPr>
          <p:nvPr/>
        </p:nvSpPr>
        <p:spPr bwMode="auto">
          <a:xfrm>
            <a:off x="4648200" y="4800600"/>
            <a:ext cx="622300" cy="33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400">
                <a:solidFill>
                  <a:srgbClr val="CC0000"/>
                </a:solidFill>
                <a:cs typeface="Arial" charset="0"/>
              </a:rPr>
              <a:t>6</a:t>
            </a:r>
            <a:r>
              <a:rPr lang="en-US" sz="1400">
                <a:solidFill>
                  <a:schemeClr val="tx1"/>
                </a:solidFill>
                <a:cs typeface="Arial" charset="0"/>
              </a:rPr>
              <a:t>,</a:t>
            </a:r>
            <a:r>
              <a:rPr lang="en-US" sz="1400">
                <a:solidFill>
                  <a:srgbClr val="3333FF"/>
                </a:solidFill>
                <a:cs typeface="Arial" charset="0"/>
              </a:rPr>
              <a:t>1</a:t>
            </a:r>
            <a:r>
              <a:rPr lang="en-US" sz="1400">
                <a:solidFill>
                  <a:schemeClr val="tx1"/>
                </a:solidFill>
                <a:cs typeface="Arial" charset="0"/>
              </a:rPr>
              <a:t>,</a:t>
            </a:r>
            <a:r>
              <a:rPr lang="en-US" sz="1400">
                <a:solidFill>
                  <a:srgbClr val="008000"/>
                </a:solidFill>
                <a:cs typeface="Arial" charset="0"/>
              </a:rPr>
              <a:t>2</a:t>
            </a:r>
          </a:p>
        </p:txBody>
      </p:sp>
      <p:sp>
        <p:nvSpPr>
          <p:cNvPr id="118812" name="Rectangle 28"/>
          <p:cNvSpPr>
            <a:spLocks/>
          </p:cNvSpPr>
          <p:nvPr/>
        </p:nvSpPr>
        <p:spPr bwMode="auto">
          <a:xfrm>
            <a:off x="5334000" y="4800600"/>
            <a:ext cx="622300" cy="33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400">
                <a:solidFill>
                  <a:srgbClr val="CC0000"/>
                </a:solidFill>
                <a:cs typeface="Arial" charset="0"/>
              </a:rPr>
              <a:t>7</a:t>
            </a:r>
            <a:r>
              <a:rPr lang="en-US" sz="1400">
                <a:solidFill>
                  <a:schemeClr val="tx1"/>
                </a:solidFill>
                <a:cs typeface="Arial" charset="0"/>
              </a:rPr>
              <a:t>,</a:t>
            </a:r>
            <a:r>
              <a:rPr lang="en-US" sz="1400">
                <a:solidFill>
                  <a:srgbClr val="3333FF"/>
                </a:solidFill>
                <a:cs typeface="Arial" charset="0"/>
              </a:rPr>
              <a:t>4</a:t>
            </a:r>
            <a:r>
              <a:rPr lang="en-US" sz="1400">
                <a:solidFill>
                  <a:schemeClr val="tx1"/>
                </a:solidFill>
                <a:cs typeface="Arial" charset="0"/>
              </a:rPr>
              <a:t>,</a:t>
            </a:r>
            <a:r>
              <a:rPr lang="en-US" sz="1400">
                <a:solidFill>
                  <a:srgbClr val="008000"/>
                </a:solidFill>
                <a:cs typeface="Arial" charset="0"/>
              </a:rPr>
              <a:t>1</a:t>
            </a:r>
          </a:p>
        </p:txBody>
      </p:sp>
      <p:sp>
        <p:nvSpPr>
          <p:cNvPr id="118813" name="Rectangle 29"/>
          <p:cNvSpPr>
            <a:spLocks/>
          </p:cNvSpPr>
          <p:nvPr/>
        </p:nvSpPr>
        <p:spPr bwMode="auto">
          <a:xfrm>
            <a:off x="6096000" y="4800600"/>
            <a:ext cx="622300" cy="33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400">
                <a:solidFill>
                  <a:srgbClr val="CC0000"/>
                </a:solidFill>
                <a:cs typeface="Arial" charset="0"/>
              </a:rPr>
              <a:t>5</a:t>
            </a:r>
            <a:r>
              <a:rPr lang="en-US" sz="1400">
                <a:solidFill>
                  <a:schemeClr val="tx1"/>
                </a:solidFill>
                <a:cs typeface="Arial" charset="0"/>
              </a:rPr>
              <a:t>,</a:t>
            </a:r>
            <a:r>
              <a:rPr lang="en-US" sz="1400">
                <a:solidFill>
                  <a:srgbClr val="3333FF"/>
                </a:solidFill>
                <a:cs typeface="Arial" charset="0"/>
              </a:rPr>
              <a:t>1</a:t>
            </a:r>
            <a:r>
              <a:rPr lang="en-US" sz="1400">
                <a:solidFill>
                  <a:schemeClr val="tx1"/>
                </a:solidFill>
                <a:cs typeface="Arial" charset="0"/>
              </a:rPr>
              <a:t>,</a:t>
            </a:r>
            <a:r>
              <a:rPr lang="en-US" sz="1400">
                <a:solidFill>
                  <a:srgbClr val="008000"/>
                </a:solidFill>
                <a:cs typeface="Arial" charset="0"/>
              </a:rPr>
              <a:t>1</a:t>
            </a:r>
          </a:p>
        </p:txBody>
      </p:sp>
      <p:sp>
        <p:nvSpPr>
          <p:cNvPr id="118814" name="Rectangle 30"/>
          <p:cNvSpPr>
            <a:spLocks/>
          </p:cNvSpPr>
          <p:nvPr/>
        </p:nvSpPr>
        <p:spPr bwMode="auto">
          <a:xfrm>
            <a:off x="6781800" y="4800600"/>
            <a:ext cx="622300" cy="33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400">
                <a:solidFill>
                  <a:srgbClr val="CC0000"/>
                </a:solidFill>
                <a:cs typeface="Arial" charset="0"/>
              </a:rPr>
              <a:t>1</a:t>
            </a:r>
            <a:r>
              <a:rPr lang="en-US" sz="1400">
                <a:solidFill>
                  <a:schemeClr val="tx1"/>
                </a:solidFill>
                <a:cs typeface="Arial" charset="0"/>
              </a:rPr>
              <a:t>,</a:t>
            </a:r>
            <a:r>
              <a:rPr lang="en-US" sz="1400">
                <a:solidFill>
                  <a:srgbClr val="3333FF"/>
                </a:solidFill>
                <a:cs typeface="Arial" charset="0"/>
              </a:rPr>
              <a:t>5</a:t>
            </a:r>
            <a:r>
              <a:rPr lang="en-US" sz="1400">
                <a:solidFill>
                  <a:schemeClr val="tx1"/>
                </a:solidFill>
                <a:cs typeface="Arial" charset="0"/>
              </a:rPr>
              <a:t>,</a:t>
            </a:r>
            <a:r>
              <a:rPr lang="en-US" sz="1400">
                <a:solidFill>
                  <a:srgbClr val="008000"/>
                </a:solidFill>
                <a:cs typeface="Arial" charset="0"/>
              </a:rPr>
              <a:t>2</a:t>
            </a:r>
          </a:p>
        </p:txBody>
      </p:sp>
      <p:sp>
        <p:nvSpPr>
          <p:cNvPr id="118815" name="Rectangle 31"/>
          <p:cNvSpPr>
            <a:spLocks/>
          </p:cNvSpPr>
          <p:nvPr/>
        </p:nvSpPr>
        <p:spPr bwMode="auto">
          <a:xfrm>
            <a:off x="7543800" y="4800600"/>
            <a:ext cx="622300" cy="33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400">
                <a:solidFill>
                  <a:srgbClr val="CC0000"/>
                </a:solidFill>
                <a:cs typeface="Arial" charset="0"/>
              </a:rPr>
              <a:t>7</a:t>
            </a:r>
            <a:r>
              <a:rPr lang="en-US" sz="1400">
                <a:solidFill>
                  <a:schemeClr val="tx1"/>
                </a:solidFill>
                <a:cs typeface="Arial" charset="0"/>
              </a:rPr>
              <a:t>,</a:t>
            </a:r>
            <a:r>
              <a:rPr lang="en-US" sz="1400">
                <a:solidFill>
                  <a:srgbClr val="3333FF"/>
                </a:solidFill>
                <a:cs typeface="Arial" charset="0"/>
              </a:rPr>
              <a:t>7</a:t>
            </a:r>
            <a:r>
              <a:rPr lang="en-US" sz="1400">
                <a:solidFill>
                  <a:schemeClr val="tx1"/>
                </a:solidFill>
                <a:cs typeface="Arial" charset="0"/>
              </a:rPr>
              <a:t>,</a:t>
            </a:r>
            <a:r>
              <a:rPr lang="en-US" sz="1400">
                <a:solidFill>
                  <a:srgbClr val="008000"/>
                </a:solidFill>
                <a:cs typeface="Arial" charset="0"/>
              </a:rPr>
              <a:t>1</a:t>
            </a:r>
          </a:p>
        </p:txBody>
      </p:sp>
      <p:sp>
        <p:nvSpPr>
          <p:cNvPr id="118816" name="Rectangle 32"/>
          <p:cNvSpPr>
            <a:spLocks/>
          </p:cNvSpPr>
          <p:nvPr/>
        </p:nvSpPr>
        <p:spPr bwMode="auto">
          <a:xfrm>
            <a:off x="8229600" y="4800600"/>
            <a:ext cx="622300" cy="33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400">
                <a:solidFill>
                  <a:srgbClr val="CC0000"/>
                </a:solidFill>
                <a:cs typeface="Arial" charset="0"/>
              </a:rPr>
              <a:t>5</a:t>
            </a:r>
            <a:r>
              <a:rPr lang="en-US" sz="1400">
                <a:solidFill>
                  <a:schemeClr val="tx1"/>
                </a:solidFill>
                <a:cs typeface="Arial" charset="0"/>
              </a:rPr>
              <a:t>,</a:t>
            </a:r>
            <a:r>
              <a:rPr lang="en-US" sz="1400">
                <a:solidFill>
                  <a:srgbClr val="3333FF"/>
                </a:solidFill>
                <a:cs typeface="Arial" charset="0"/>
              </a:rPr>
              <a:t>4</a:t>
            </a:r>
            <a:r>
              <a:rPr lang="en-US" sz="1400">
                <a:solidFill>
                  <a:schemeClr val="tx1"/>
                </a:solidFill>
                <a:cs typeface="Arial" charset="0"/>
              </a:rPr>
              <a:t>,</a:t>
            </a:r>
            <a:r>
              <a:rPr lang="en-US" sz="1400">
                <a:solidFill>
                  <a:srgbClr val="008000"/>
                </a:solidFill>
                <a:cs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54252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Stochastic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229600" cy="838200"/>
          </a:xfrm>
        </p:spPr>
        <p:txBody>
          <a:bodyPr/>
          <a:lstStyle/>
          <a:p>
            <a:pPr marL="39688" indent="0">
              <a:buNone/>
            </a:pP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uch more useful model than “games”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28516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5867400" y="3200400"/>
            <a:ext cx="2819400" cy="1524000"/>
          </a:xfrm>
          <a:prstGeom prst="rect">
            <a:avLst/>
          </a:prstGeom>
          <a:noFill/>
          <a:ln w="57150" cmpd="sng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784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</a:t>
            </a:r>
            <a:r>
              <a:rPr lang="en-US" dirty="0" err="1" smtClean="0"/>
              <a:t>todo</a:t>
            </a:r>
            <a:r>
              <a:rPr lang="en-US" dirty="0" smtClean="0"/>
              <a:t> down below</a:t>
            </a:r>
          </a:p>
          <a:p>
            <a:r>
              <a:rPr lang="en-US" dirty="0" smtClean="0"/>
              <a:t>Lecture is poor at end</a:t>
            </a:r>
          </a:p>
          <a:p>
            <a:r>
              <a:rPr lang="en-US" dirty="0" smtClean="0"/>
              <a:t>Should shrink utility / </a:t>
            </a:r>
            <a:r>
              <a:rPr lang="en-US" smtClean="0"/>
              <a:t>preference stuff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3096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Alpha-Beta</a:t>
            </a:r>
            <a:endParaRPr lang="en-US" dirty="0">
              <a:solidFill>
                <a:srgbClr val="FF0000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55301" name="Rectangle 5"/>
          <p:cNvSpPr>
            <a:spLocks/>
          </p:cNvSpPr>
          <p:nvPr/>
        </p:nvSpPr>
        <p:spPr bwMode="auto">
          <a:xfrm>
            <a:off x="1193800" y="6273800"/>
            <a:ext cx="67468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900" dirty="0">
                <a:solidFill>
                  <a:schemeClr val="tx1"/>
                </a:solidFill>
                <a:cs typeface="Arial" charset="0"/>
              </a:rPr>
              <a:t>3 ply look ahead, ghosts move randomly</a:t>
            </a:r>
          </a:p>
        </p:txBody>
      </p:sp>
      <p:pic>
        <p:nvPicPr>
          <p:cNvPr id="2" name="out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3600" y="1676400"/>
            <a:ext cx="5257800" cy="421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84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Expectimax Search Trees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5029200" cy="1752600"/>
          </a:xfrm>
        </p:spPr>
        <p:txBody>
          <a:bodyPr rIns="132080"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2200" dirty="0">
                <a:latin typeface="Arial" charset="0"/>
                <a:ea typeface="ヒラギノ角ゴ ProN W3" charset="0"/>
                <a:cs typeface="ヒラギノ角ゴ ProN W3" charset="0"/>
              </a:rPr>
              <a:t>What if we don</a:t>
            </a:r>
            <a:r>
              <a:rPr lang="ja-JP" altLang="en-US" sz="2200" dirty="0">
                <a:latin typeface="Arial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 sz="2200" dirty="0">
                <a:latin typeface="Arial" charset="0"/>
                <a:ea typeface="ヒラギノ角ゴ ProN W3" charset="0"/>
                <a:cs typeface="ヒラギノ角ゴ ProN W3" charset="0"/>
              </a:rPr>
              <a:t>t know what the result of an action will be? E.g.,</a:t>
            </a:r>
          </a:p>
          <a:p>
            <a:pPr marL="782638" lvl="1" eaLnBrk="1" hangingPunct="1"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2000" dirty="0">
                <a:latin typeface="Arial" charset="0"/>
                <a:ea typeface="ヒラギノ角ゴ ProN W3" charset="0"/>
                <a:cs typeface="ヒラギノ角ゴ ProN W3" charset="0"/>
              </a:rPr>
              <a:t>In solitaire, next card is unknown</a:t>
            </a:r>
          </a:p>
          <a:p>
            <a:pPr marL="782638" lvl="1" eaLnBrk="1" hangingPunct="1"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2000" dirty="0">
                <a:latin typeface="Arial" charset="0"/>
                <a:ea typeface="ヒラギノ角ゴ ProN W3" charset="0"/>
                <a:cs typeface="ヒラギノ角ゴ ProN W3" charset="0"/>
              </a:rPr>
              <a:t>In minesweeper, mine locations</a:t>
            </a:r>
          </a:p>
          <a:p>
            <a:pPr marL="782638" lvl="1" eaLnBrk="1" hangingPunct="1"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2000" dirty="0">
                <a:latin typeface="Arial" charset="0"/>
                <a:ea typeface="ヒラギノ角ゴ ProN W3" charset="0"/>
                <a:cs typeface="ヒラギノ角ゴ ProN W3" charset="0"/>
              </a:rPr>
              <a:t>In </a:t>
            </a:r>
            <a:r>
              <a:rPr lang="en-US" sz="2000" dirty="0" err="1">
                <a:latin typeface="Arial" charset="0"/>
                <a:ea typeface="ヒラギノ角ゴ ProN W3" charset="0"/>
                <a:cs typeface="ヒラギノ角ゴ ProN W3" charset="0"/>
              </a:rPr>
              <a:t>pacman</a:t>
            </a:r>
            <a:r>
              <a:rPr lang="en-US" sz="2000" dirty="0">
                <a:latin typeface="Arial" charset="0"/>
                <a:ea typeface="ヒラギノ角ゴ ProN W3" charset="0"/>
                <a:cs typeface="ヒラギノ角ゴ ProN W3" charset="0"/>
              </a:rPr>
              <a:t>, the ghosts act randomly</a:t>
            </a:r>
          </a:p>
        </p:txBody>
      </p:sp>
      <p:grpSp>
        <p:nvGrpSpPr>
          <p:cNvPr id="54279" name="Group 7"/>
          <p:cNvGrpSpPr>
            <a:grpSpLocks/>
          </p:cNvGrpSpPr>
          <p:nvPr/>
        </p:nvGrpSpPr>
        <p:grpSpPr bwMode="auto">
          <a:xfrm>
            <a:off x="5624513" y="4622800"/>
            <a:ext cx="407987" cy="355600"/>
            <a:chOff x="0" y="0"/>
            <a:chExt cx="257" cy="224"/>
          </a:xfrm>
        </p:grpSpPr>
        <p:sp>
          <p:nvSpPr>
            <p:cNvPr id="106523" name="Rectangle 5"/>
            <p:cNvSpPr>
              <a:spLocks/>
            </p:cNvSpPr>
            <p:nvPr/>
          </p:nvSpPr>
          <p:spPr bwMode="auto">
            <a:xfrm>
              <a:off x="8" y="16"/>
              <a:ext cx="240" cy="192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6524" name="Rectangle 6"/>
            <p:cNvSpPr>
              <a:spLocks/>
            </p:cNvSpPr>
            <p:nvPr/>
          </p:nvSpPr>
          <p:spPr bwMode="auto">
            <a:xfrm>
              <a:off x="0" y="0"/>
              <a:ext cx="25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10</a:t>
              </a:r>
            </a:p>
          </p:txBody>
        </p:sp>
      </p:grpSp>
      <p:grpSp>
        <p:nvGrpSpPr>
          <p:cNvPr id="54282" name="Group 10"/>
          <p:cNvGrpSpPr>
            <a:grpSpLocks/>
          </p:cNvGrpSpPr>
          <p:nvPr/>
        </p:nvGrpSpPr>
        <p:grpSpPr bwMode="auto">
          <a:xfrm>
            <a:off x="6324600" y="4622800"/>
            <a:ext cx="381000" cy="355600"/>
            <a:chOff x="0" y="0"/>
            <a:chExt cx="240" cy="224"/>
          </a:xfrm>
        </p:grpSpPr>
        <p:sp>
          <p:nvSpPr>
            <p:cNvPr id="106521" name="Rectangle 8"/>
            <p:cNvSpPr>
              <a:spLocks/>
            </p:cNvSpPr>
            <p:nvPr/>
          </p:nvSpPr>
          <p:spPr bwMode="auto">
            <a:xfrm>
              <a:off x="0" y="16"/>
              <a:ext cx="240" cy="192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6522" name="Rectangle 9"/>
            <p:cNvSpPr>
              <a:spLocks/>
            </p:cNvSpPr>
            <p:nvPr/>
          </p:nvSpPr>
          <p:spPr bwMode="auto">
            <a:xfrm>
              <a:off x="31" y="0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4</a:t>
              </a:r>
            </a:p>
          </p:txBody>
        </p:sp>
      </p:grpSp>
      <p:grpSp>
        <p:nvGrpSpPr>
          <p:cNvPr id="54285" name="Group 13"/>
          <p:cNvGrpSpPr>
            <a:grpSpLocks/>
          </p:cNvGrpSpPr>
          <p:nvPr/>
        </p:nvGrpSpPr>
        <p:grpSpPr bwMode="auto">
          <a:xfrm>
            <a:off x="7162800" y="4622800"/>
            <a:ext cx="381000" cy="355600"/>
            <a:chOff x="0" y="0"/>
            <a:chExt cx="240" cy="224"/>
          </a:xfrm>
        </p:grpSpPr>
        <p:sp>
          <p:nvSpPr>
            <p:cNvPr id="106519" name="Rectangle 11"/>
            <p:cNvSpPr>
              <a:spLocks/>
            </p:cNvSpPr>
            <p:nvPr/>
          </p:nvSpPr>
          <p:spPr bwMode="auto">
            <a:xfrm>
              <a:off x="0" y="16"/>
              <a:ext cx="240" cy="192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6520" name="Rectangle 12"/>
            <p:cNvSpPr>
              <a:spLocks/>
            </p:cNvSpPr>
            <p:nvPr/>
          </p:nvSpPr>
          <p:spPr bwMode="auto">
            <a:xfrm>
              <a:off x="31" y="0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5</a:t>
              </a:r>
            </a:p>
          </p:txBody>
        </p:sp>
      </p:grpSp>
      <p:grpSp>
        <p:nvGrpSpPr>
          <p:cNvPr id="54288" name="Group 16"/>
          <p:cNvGrpSpPr>
            <a:grpSpLocks/>
          </p:cNvGrpSpPr>
          <p:nvPr/>
        </p:nvGrpSpPr>
        <p:grpSpPr bwMode="auto">
          <a:xfrm>
            <a:off x="7924800" y="4622800"/>
            <a:ext cx="381000" cy="355600"/>
            <a:chOff x="0" y="0"/>
            <a:chExt cx="240" cy="224"/>
          </a:xfrm>
        </p:grpSpPr>
        <p:sp>
          <p:nvSpPr>
            <p:cNvPr id="106517" name="Rectangle 14"/>
            <p:cNvSpPr>
              <a:spLocks/>
            </p:cNvSpPr>
            <p:nvPr/>
          </p:nvSpPr>
          <p:spPr bwMode="auto">
            <a:xfrm>
              <a:off x="0" y="16"/>
              <a:ext cx="240" cy="192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6518" name="Rectangle 15"/>
            <p:cNvSpPr>
              <a:spLocks/>
            </p:cNvSpPr>
            <p:nvPr/>
          </p:nvSpPr>
          <p:spPr bwMode="auto">
            <a:xfrm>
              <a:off x="31" y="0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7</a:t>
              </a:r>
            </a:p>
          </p:txBody>
        </p:sp>
      </p:grpSp>
      <p:cxnSp>
        <p:nvCxnSpPr>
          <p:cNvPr id="54289" name="AutoShape 17"/>
          <p:cNvCxnSpPr>
            <a:cxnSpLocks noChangeShapeType="1"/>
            <a:stCxn id="54276" idx="0"/>
            <a:endCxn id="54295" idx="0"/>
          </p:cNvCxnSpPr>
          <p:nvPr/>
        </p:nvCxnSpPr>
        <p:spPr bwMode="auto">
          <a:xfrm flipH="1">
            <a:off x="6210300" y="2565400"/>
            <a:ext cx="760413" cy="901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4290" name="AutoShape 18"/>
          <p:cNvCxnSpPr>
            <a:cxnSpLocks noChangeShapeType="1"/>
            <a:stCxn id="54276" idx="0"/>
            <a:endCxn id="54296" idx="0"/>
          </p:cNvCxnSpPr>
          <p:nvPr/>
        </p:nvCxnSpPr>
        <p:spPr bwMode="auto">
          <a:xfrm>
            <a:off x="6970713" y="2565400"/>
            <a:ext cx="763587" cy="901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4291" name="Line 19"/>
          <p:cNvSpPr>
            <a:spLocks noChangeShapeType="1"/>
          </p:cNvSpPr>
          <p:nvPr/>
        </p:nvSpPr>
        <p:spPr bwMode="auto">
          <a:xfrm flipH="1">
            <a:off x="5829300" y="3657600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2" name="Line 20"/>
          <p:cNvSpPr>
            <a:spLocks noChangeShapeType="1"/>
          </p:cNvSpPr>
          <p:nvPr/>
        </p:nvSpPr>
        <p:spPr bwMode="auto">
          <a:xfrm>
            <a:off x="6210300" y="3657600"/>
            <a:ext cx="304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3" name="Line 21"/>
          <p:cNvSpPr>
            <a:spLocks noChangeShapeType="1"/>
          </p:cNvSpPr>
          <p:nvPr/>
        </p:nvSpPr>
        <p:spPr bwMode="auto">
          <a:xfrm flipH="1">
            <a:off x="7353300" y="3657600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4" name="Line 22"/>
          <p:cNvSpPr>
            <a:spLocks noChangeShapeType="1"/>
          </p:cNvSpPr>
          <p:nvPr/>
        </p:nvSpPr>
        <p:spPr bwMode="auto">
          <a:xfrm>
            <a:off x="7734300" y="3657600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5" name="Oval 23"/>
          <p:cNvSpPr>
            <a:spLocks/>
          </p:cNvSpPr>
          <p:nvPr/>
        </p:nvSpPr>
        <p:spPr bwMode="auto">
          <a:xfrm>
            <a:off x="6019800" y="3276600"/>
            <a:ext cx="381000" cy="381000"/>
          </a:xfrm>
          <a:prstGeom prst="ellipse">
            <a:avLst/>
          </a:prstGeom>
          <a:solidFill>
            <a:srgbClr val="CC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6" name="Oval 24"/>
          <p:cNvSpPr>
            <a:spLocks/>
          </p:cNvSpPr>
          <p:nvPr/>
        </p:nvSpPr>
        <p:spPr bwMode="auto">
          <a:xfrm>
            <a:off x="7543800" y="3276600"/>
            <a:ext cx="381000" cy="381000"/>
          </a:xfrm>
          <a:prstGeom prst="ellipse">
            <a:avLst/>
          </a:prstGeom>
          <a:solidFill>
            <a:srgbClr val="CC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7" name="Rectangle 25"/>
          <p:cNvSpPr>
            <a:spLocks/>
          </p:cNvSpPr>
          <p:nvPr/>
        </p:nvSpPr>
        <p:spPr bwMode="auto">
          <a:xfrm>
            <a:off x="7186613" y="2305050"/>
            <a:ext cx="673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max</a:t>
            </a:r>
          </a:p>
        </p:txBody>
      </p:sp>
      <p:sp>
        <p:nvSpPr>
          <p:cNvPr id="54298" name="Rectangle 26"/>
          <p:cNvSpPr>
            <a:spLocks/>
          </p:cNvSpPr>
          <p:nvPr/>
        </p:nvSpPr>
        <p:spPr bwMode="auto">
          <a:xfrm>
            <a:off x="7924800" y="3282950"/>
            <a:ext cx="1079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chance</a:t>
            </a:r>
          </a:p>
        </p:txBody>
      </p:sp>
      <p:sp>
        <p:nvSpPr>
          <p:cNvPr id="54299" name="Rectangle 27"/>
          <p:cNvSpPr>
            <a:spLocks/>
          </p:cNvSpPr>
          <p:nvPr/>
        </p:nvSpPr>
        <p:spPr bwMode="auto">
          <a:xfrm>
            <a:off x="682624" y="4800600"/>
            <a:ext cx="69373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782638" lvl="1" indent="-285750">
              <a:lnSpc>
                <a:spcPct val="85000"/>
              </a:lnSpc>
              <a:buClr>
                <a:srgbClr val="000000"/>
              </a:buClr>
              <a:buSzPct val="100000"/>
              <a:buFont typeface="Wingdings" charset="0"/>
              <a:buChar char="§"/>
            </a:pPr>
            <a:endParaRPr lang="en-US" sz="2000" dirty="0">
              <a:solidFill>
                <a:schemeClr val="tx1"/>
              </a:solidFill>
              <a:cs typeface="Lucida Grande" charset="0"/>
            </a:endParaRPr>
          </a:p>
          <a:p>
            <a:pPr>
              <a:lnSpc>
                <a:spcPct val="85000"/>
              </a:lnSpc>
            </a:pPr>
            <a:endParaRPr lang="en-US" sz="3200" dirty="0">
              <a:solidFill>
                <a:srgbClr val="333399"/>
              </a:solidFill>
              <a:cs typeface="Lucida Grande" charset="0"/>
            </a:endParaRPr>
          </a:p>
          <a:p>
            <a:pPr marL="173038" indent="-173038">
              <a:lnSpc>
                <a:spcPct val="85000"/>
              </a:lnSpc>
              <a:buClr>
                <a:srgbClr val="333399"/>
              </a:buClr>
              <a:buSzPct val="100000"/>
              <a:buFont typeface="Wingdings" charset="0"/>
              <a:buChar char="§"/>
            </a:pPr>
            <a:r>
              <a:rPr lang="en-US" sz="2200" dirty="0" smtClean="0">
                <a:solidFill>
                  <a:srgbClr val="333399"/>
                </a:solidFill>
                <a:cs typeface="Arial" charset="0"/>
              </a:rPr>
              <a:t>Soon, </a:t>
            </a:r>
            <a:r>
              <a:rPr lang="en-US" sz="2200" dirty="0">
                <a:solidFill>
                  <a:srgbClr val="333399"/>
                </a:solidFill>
                <a:cs typeface="Arial" charset="0"/>
              </a:rPr>
              <a:t>we</a:t>
            </a:r>
            <a:r>
              <a:rPr lang="ja-JP" altLang="en-US" sz="2200" dirty="0">
                <a:solidFill>
                  <a:srgbClr val="333399"/>
                </a:solidFill>
                <a:cs typeface="Arial" charset="0"/>
              </a:rPr>
              <a:t>’</a:t>
            </a:r>
            <a:r>
              <a:rPr lang="en-US" altLang="ja-JP" sz="2200" dirty="0" err="1">
                <a:solidFill>
                  <a:srgbClr val="333399"/>
                </a:solidFill>
                <a:cs typeface="Arial" charset="0"/>
              </a:rPr>
              <a:t>ll</a:t>
            </a:r>
            <a:r>
              <a:rPr lang="en-US" altLang="ja-JP" sz="2200" dirty="0">
                <a:solidFill>
                  <a:srgbClr val="333399"/>
                </a:solidFill>
                <a:cs typeface="Arial" charset="0"/>
              </a:rPr>
              <a:t> learn how to formalize </a:t>
            </a:r>
            <a:r>
              <a:rPr lang="en-US" altLang="ja-JP" sz="2200" dirty="0" smtClean="0">
                <a:solidFill>
                  <a:srgbClr val="333399"/>
                </a:solidFill>
                <a:cs typeface="Arial" charset="0"/>
              </a:rPr>
              <a:t>this underlying                                   </a:t>
            </a:r>
            <a:r>
              <a:rPr lang="en-US" altLang="ja-JP" sz="2200" dirty="0">
                <a:solidFill>
                  <a:srgbClr val="333399"/>
                </a:solidFill>
                <a:cs typeface="Arial" charset="0"/>
              </a:rPr>
              <a:t>problem as a </a:t>
            </a:r>
            <a:r>
              <a:rPr lang="en-US" altLang="ja-JP" sz="2200" dirty="0">
                <a:solidFill>
                  <a:srgbClr val="CC0000"/>
                </a:solidFill>
                <a:latin typeface="Arial Bold" charset="0"/>
                <a:cs typeface="Arial Bold" charset="0"/>
                <a:sym typeface="Arial Bold" charset="0"/>
              </a:rPr>
              <a:t>Markov Decision Process</a:t>
            </a:r>
            <a:endParaRPr lang="en-US" sz="2200" dirty="0">
              <a:solidFill>
                <a:srgbClr val="CC0000"/>
              </a:solidFill>
              <a:latin typeface="Arial Bold" charset="0"/>
              <a:cs typeface="Arial Bold" charset="0"/>
              <a:sym typeface="Arial Bold" charset="0"/>
            </a:endParaRPr>
          </a:p>
        </p:txBody>
      </p:sp>
      <p:sp>
        <p:nvSpPr>
          <p:cNvPr id="54300" name="Rectangle 28"/>
          <p:cNvSpPr>
            <a:spLocks/>
          </p:cNvSpPr>
          <p:nvPr/>
        </p:nvSpPr>
        <p:spPr bwMode="auto">
          <a:xfrm>
            <a:off x="419100" y="3009900"/>
            <a:ext cx="4610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lnSpc>
                <a:spcPct val="85000"/>
              </a:lnSpc>
              <a:buClr>
                <a:srgbClr val="333399"/>
              </a:buClr>
              <a:buSzPct val="100000"/>
              <a:buFont typeface="Wingdings" charset="0"/>
              <a:buChar char="§"/>
            </a:pPr>
            <a:r>
              <a:rPr lang="en-US" sz="2200" dirty="0">
                <a:solidFill>
                  <a:srgbClr val="333399"/>
                </a:solidFill>
                <a:cs typeface="Arial" charset="0"/>
              </a:rPr>
              <a:t>Can do </a:t>
            </a:r>
            <a:r>
              <a:rPr lang="en-US" sz="2200" dirty="0" err="1">
                <a:solidFill>
                  <a:srgbClr val="CC0000"/>
                </a:solidFill>
                <a:latin typeface="Arial Bold" charset="0"/>
                <a:cs typeface="Arial Bold" charset="0"/>
                <a:sym typeface="Arial Bold" charset="0"/>
              </a:rPr>
              <a:t>expectimax</a:t>
            </a:r>
            <a:r>
              <a:rPr lang="en-US" sz="2200" dirty="0">
                <a:solidFill>
                  <a:srgbClr val="CC0000"/>
                </a:solidFill>
                <a:latin typeface="Arial Bold" charset="0"/>
                <a:cs typeface="Arial Bold" charset="0"/>
                <a:sym typeface="Arial Bold" charset="0"/>
              </a:rPr>
              <a:t> search</a:t>
            </a:r>
          </a:p>
          <a:p>
            <a:pPr marL="782638" lvl="1" indent="-285750">
              <a:lnSpc>
                <a:spcPct val="85000"/>
              </a:lnSpc>
              <a:buClr>
                <a:srgbClr val="000000"/>
              </a:buClr>
              <a:buSzPct val="100000"/>
              <a:buFont typeface="Wingdings" charset="0"/>
              <a:buChar char="§"/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Chance nodes, like min nodes, except the outcome is uncertain</a:t>
            </a:r>
          </a:p>
          <a:p>
            <a:pPr marL="782638" lvl="1" indent="-285750">
              <a:lnSpc>
                <a:spcPct val="85000"/>
              </a:lnSpc>
              <a:buClr>
                <a:srgbClr val="000000"/>
              </a:buClr>
              <a:buSzPct val="100000"/>
              <a:buFont typeface="Wingdings" charset="0"/>
              <a:buChar char="§"/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Calculate </a:t>
            </a:r>
            <a:r>
              <a:rPr lang="en-US" sz="2000" dirty="0">
                <a:solidFill>
                  <a:srgbClr val="CC0000"/>
                </a:solidFill>
                <a:cs typeface="Arial" charset="0"/>
              </a:rPr>
              <a:t>expected utilities</a:t>
            </a:r>
          </a:p>
          <a:p>
            <a:pPr marL="782638" lvl="1" indent="-285750">
              <a:lnSpc>
                <a:spcPct val="85000"/>
              </a:lnSpc>
              <a:buClr>
                <a:srgbClr val="000000"/>
              </a:buClr>
              <a:buSzPct val="100000"/>
              <a:buFont typeface="Wingdings" charset="0"/>
              <a:buChar char="§"/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Max nodes as in </a:t>
            </a:r>
            <a:r>
              <a:rPr lang="en-US" sz="2000" dirty="0" err="1">
                <a:solidFill>
                  <a:schemeClr val="tx1"/>
                </a:solidFill>
                <a:cs typeface="Arial" charset="0"/>
              </a:rPr>
              <a:t>minimax</a:t>
            </a:r>
            <a:r>
              <a:rPr lang="en-US" sz="2000" dirty="0">
                <a:solidFill>
                  <a:schemeClr val="tx1"/>
                </a:solidFill>
                <a:cs typeface="Arial" charset="0"/>
              </a:rPr>
              <a:t> search</a:t>
            </a:r>
          </a:p>
          <a:p>
            <a:pPr marL="782638" lvl="1" indent="-285750">
              <a:lnSpc>
                <a:spcPct val="85000"/>
              </a:lnSpc>
              <a:buClr>
                <a:srgbClr val="000000"/>
              </a:buClr>
              <a:buSzPct val="100000"/>
              <a:buFont typeface="Wingdings" charset="0"/>
              <a:buChar char="§"/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Chance nodes take average (expectation) of value of children</a:t>
            </a:r>
          </a:p>
        </p:txBody>
      </p:sp>
      <p:sp>
        <p:nvSpPr>
          <p:cNvPr id="54276" name="AutoShape 4"/>
          <p:cNvSpPr>
            <a:spLocks/>
          </p:cNvSpPr>
          <p:nvPr/>
        </p:nvSpPr>
        <p:spPr bwMode="auto">
          <a:xfrm>
            <a:off x="6751638" y="2362200"/>
            <a:ext cx="439737" cy="4064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675517" y="3733800"/>
            <a:ext cx="1313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0066"/>
                </a:solidFill>
              </a:rPr>
              <a:t>p</a:t>
            </a:r>
            <a:r>
              <a:rPr lang="en-US" dirty="0" smtClean="0">
                <a:solidFill>
                  <a:srgbClr val="660066"/>
                </a:solidFill>
              </a:rPr>
              <a:t>        (1-p)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99517" y="4038600"/>
            <a:ext cx="1441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0066"/>
                </a:solidFill>
              </a:rPr>
              <a:t>q</a:t>
            </a:r>
            <a:r>
              <a:rPr lang="en-US" dirty="0" smtClean="0">
                <a:solidFill>
                  <a:srgbClr val="660066"/>
                </a:solidFill>
              </a:rPr>
              <a:t>          (1-q)</a:t>
            </a:r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40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1" grpId="0" animBg="1"/>
      <p:bldP spid="54292" grpId="0" animBg="1"/>
      <p:bldP spid="54293" grpId="0" animBg="1"/>
      <p:bldP spid="54294" grpId="0" animBg="1"/>
      <p:bldP spid="54295" grpId="0" animBg="1"/>
      <p:bldP spid="54296" grpId="0" animBg="1"/>
      <p:bldP spid="54297" grpId="0"/>
      <p:bldP spid="54298" grpId="0"/>
      <p:bldP spid="54299" grpId="0"/>
      <p:bldP spid="54300" grpId="0"/>
      <p:bldP spid="54276" grpId="0" animBg="1"/>
      <p:bldP spid="2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447800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Review: Expectations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3340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Real valued functions of random variables:</a:t>
            </a:r>
          </a:p>
          <a:p>
            <a:pPr marL="782638" lvl="1" eaLnBrk="1" hangingPunct="1">
              <a:lnSpc>
                <a:spcPct val="90000"/>
              </a:lnSpc>
              <a:defRPr/>
            </a:pPr>
            <a:endParaRPr lang="en-US" sz="20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782638" lvl="1" eaLnBrk="1" hangingPunct="1">
              <a:lnSpc>
                <a:spcPct val="90000"/>
              </a:lnSpc>
              <a:defRPr/>
            </a:pPr>
            <a:endParaRPr lang="en-US" sz="20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Expectation of a function of a random variable</a:t>
            </a:r>
          </a:p>
          <a:p>
            <a:pPr marL="782638" lvl="1" eaLnBrk="1" hangingPunct="1">
              <a:lnSpc>
                <a:spcPct val="90000"/>
              </a:lnSpc>
              <a:defRPr/>
            </a:pPr>
            <a:endParaRPr lang="en-US" sz="20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782638" lvl="1" eaLnBrk="1" hangingPunct="1">
              <a:lnSpc>
                <a:spcPct val="90000"/>
              </a:lnSpc>
              <a:defRPr/>
            </a:pPr>
            <a:endParaRPr lang="en-US" sz="20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782638" lvl="1" eaLnBrk="1" hangingPunct="1">
              <a:lnSpc>
                <a:spcPct val="90000"/>
              </a:lnSpc>
              <a:defRPr/>
            </a:pPr>
            <a:endParaRPr lang="en-US" sz="20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Example: Expected value of a fair die roll</a:t>
            </a:r>
          </a:p>
        </p:txBody>
      </p:sp>
      <p:pic>
        <p:nvPicPr>
          <p:cNvPr id="10240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3276600"/>
            <a:ext cx="4851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0182" name="Group 6"/>
          <p:cNvGraphicFramePr>
            <a:graphicFrameLocks noGrp="1"/>
          </p:cNvGraphicFramePr>
          <p:nvPr/>
        </p:nvGraphicFramePr>
        <p:xfrm>
          <a:off x="1219200" y="4572000"/>
          <a:ext cx="2000250" cy="2235200"/>
        </p:xfrm>
        <a:graphic>
          <a:graphicData uri="http://schemas.openxmlformats.org/drawingml/2006/table">
            <a:tbl>
              <a:tblPr/>
              <a:tblGrid>
                <a:gridCol w="857250"/>
                <a:gridCol w="571500"/>
                <a:gridCol w="571500"/>
              </a:tblGrid>
              <a:tr h="345440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 Italic" charset="0"/>
                          <a:cs typeface="Times New Roman Italic" charset="0"/>
                          <a:sym typeface="Times New Roman Italic" charset="0"/>
                        </a:rPr>
                        <a:t>X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P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 Italic" charset="0"/>
                          <a:cs typeface="Times New Roman Italic" charset="0"/>
                          <a:sym typeface="Times New Roman Italic" charset="0"/>
                        </a:rPr>
                        <a:t>f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1/6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1/6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1/6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1/6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1/6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6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1/6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6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440" name="Picture 8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4800600"/>
            <a:ext cx="523081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1" name="Picture 8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38800"/>
            <a:ext cx="6159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749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Expectimax Pseudocode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000">
                <a:latin typeface="Arial" charset="0"/>
                <a:ea typeface="ヒラギノ角ゴ ProN W3" charset="0"/>
                <a:cs typeface="ヒラギノ角ゴ ProN W3" charset="0"/>
              </a:rPr>
              <a:t>def value(s)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000">
                <a:latin typeface="Arial" charset="0"/>
                <a:ea typeface="ヒラギノ角ゴ ProN W3" charset="0"/>
                <a:cs typeface="ヒラギノ角ゴ ProN W3" charset="0"/>
              </a:rPr>
              <a:t>	</a:t>
            </a:r>
            <a:r>
              <a:rPr lang="en-US" sz="2000">
                <a:solidFill>
                  <a:srgbClr val="009999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if s is a max node return maxValue(s)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000">
                <a:latin typeface="Arial" charset="0"/>
                <a:ea typeface="ヒラギノ角ゴ ProN W3" charset="0"/>
                <a:cs typeface="ヒラギノ角ゴ ProN W3" charset="0"/>
              </a:rPr>
              <a:t>	</a:t>
            </a:r>
            <a:r>
              <a:rPr lang="en-US" sz="2000">
                <a:solidFill>
                  <a:srgbClr val="CC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if s is an exp node return expValue(s)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000">
                <a:latin typeface="Arial" charset="0"/>
                <a:ea typeface="ヒラギノ角ゴ ProN W3" charset="0"/>
                <a:cs typeface="ヒラギノ角ゴ ProN W3" charset="0"/>
              </a:rPr>
              <a:t>	</a:t>
            </a:r>
            <a:r>
              <a:rPr lang="en-US" sz="2000">
                <a:solidFill>
                  <a:srgbClr val="80808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if s is a terminal node return evaluation(s)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0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000">
                <a:solidFill>
                  <a:srgbClr val="009999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def maxValue(s)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000">
                <a:solidFill>
                  <a:srgbClr val="009999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	values = [value(s</a:t>
            </a:r>
            <a:r>
              <a:rPr lang="ja-JP" altLang="en-US" sz="2000">
                <a:solidFill>
                  <a:srgbClr val="009999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 sz="2000">
                <a:solidFill>
                  <a:srgbClr val="009999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) for s</a:t>
            </a:r>
            <a:r>
              <a:rPr lang="ja-JP" altLang="en-US" sz="2000">
                <a:solidFill>
                  <a:srgbClr val="009999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 sz="2000">
                <a:solidFill>
                  <a:srgbClr val="009999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 in successors(s)]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000">
                <a:solidFill>
                  <a:srgbClr val="009999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	return max(values)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000">
              <a:solidFill>
                <a:srgbClr val="009999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000">
                <a:solidFill>
                  <a:srgbClr val="CC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def expValue(s)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000">
                <a:solidFill>
                  <a:srgbClr val="CC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	values = [value(s</a:t>
            </a:r>
            <a:r>
              <a:rPr lang="ja-JP" altLang="en-US" sz="2000">
                <a:solidFill>
                  <a:srgbClr val="CC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 sz="2000">
                <a:solidFill>
                  <a:srgbClr val="CC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) for s</a:t>
            </a:r>
            <a:r>
              <a:rPr lang="ja-JP" altLang="en-US" sz="2000">
                <a:solidFill>
                  <a:srgbClr val="CC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 sz="2000">
                <a:solidFill>
                  <a:srgbClr val="CC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 in successors(s)]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000">
                <a:solidFill>
                  <a:srgbClr val="CC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	weights = [probability(s, s</a:t>
            </a:r>
            <a:r>
              <a:rPr lang="ja-JP" altLang="en-US" sz="2000">
                <a:solidFill>
                  <a:srgbClr val="CC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 sz="2000">
                <a:solidFill>
                  <a:srgbClr val="CC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) for s</a:t>
            </a:r>
            <a:r>
              <a:rPr lang="ja-JP" altLang="en-US" sz="2000">
                <a:solidFill>
                  <a:srgbClr val="CC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 sz="2000">
                <a:solidFill>
                  <a:srgbClr val="CC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 in successors(s)]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000">
                <a:solidFill>
                  <a:srgbClr val="CC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	return expectation(values, weights)</a:t>
            </a:r>
          </a:p>
        </p:txBody>
      </p:sp>
      <p:grpSp>
        <p:nvGrpSpPr>
          <p:cNvPr id="110596" name="Group 27"/>
          <p:cNvGrpSpPr>
            <a:grpSpLocks/>
          </p:cNvGrpSpPr>
          <p:nvPr/>
        </p:nvGrpSpPr>
        <p:grpSpPr bwMode="auto">
          <a:xfrm>
            <a:off x="6096000" y="2124075"/>
            <a:ext cx="2667000" cy="2338388"/>
            <a:chOff x="0" y="0"/>
            <a:chExt cx="1680" cy="1473"/>
          </a:xfrm>
        </p:grpSpPr>
        <p:sp>
          <p:nvSpPr>
            <p:cNvPr id="110597" name="AutoShape 4"/>
            <p:cNvSpPr>
              <a:spLocks/>
            </p:cNvSpPr>
            <p:nvPr/>
          </p:nvSpPr>
          <p:spPr bwMode="auto">
            <a:xfrm>
              <a:off x="621" y="0"/>
              <a:ext cx="246" cy="226"/>
            </a:xfrm>
            <a:prstGeom prst="triangle">
              <a:avLst>
                <a:gd name="adj" fmla="val 50000"/>
              </a:avLst>
            </a:prstGeom>
            <a:solidFill>
              <a:srgbClr val="00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10598" name="Group 7"/>
            <p:cNvGrpSpPr>
              <a:grpSpLocks/>
            </p:cNvGrpSpPr>
            <p:nvPr/>
          </p:nvGrpSpPr>
          <p:grpSpPr bwMode="auto">
            <a:xfrm>
              <a:off x="0" y="1249"/>
              <a:ext cx="213" cy="224"/>
              <a:chOff x="0" y="0"/>
              <a:chExt cx="213" cy="224"/>
            </a:xfrm>
          </p:grpSpPr>
          <p:sp>
            <p:nvSpPr>
              <p:cNvPr id="110618" name="Rectangle 5"/>
              <p:cNvSpPr>
                <a:spLocks/>
              </p:cNvSpPr>
              <p:nvPr/>
            </p:nvSpPr>
            <p:spPr bwMode="auto">
              <a:xfrm>
                <a:off x="0" y="27"/>
                <a:ext cx="213" cy="170"/>
              </a:xfrm>
              <a:prstGeom prst="rect">
                <a:avLst/>
              </a:prstGeom>
              <a:solidFill>
                <a:srgbClr val="CCCC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0619" name="Rectangle 6"/>
              <p:cNvSpPr>
                <a:spLocks/>
              </p:cNvSpPr>
              <p:nvPr/>
            </p:nvSpPr>
            <p:spPr bwMode="auto">
              <a:xfrm>
                <a:off x="17" y="0"/>
                <a:ext cx="17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ctr"/>
                <a:r>
                  <a:rPr lang="en-US">
                    <a:solidFill>
                      <a:schemeClr val="tx1"/>
                    </a:solidFill>
                    <a:cs typeface="Arial" charset="0"/>
                  </a:rPr>
                  <a:t>8</a:t>
                </a:r>
              </a:p>
            </p:txBody>
          </p:sp>
        </p:grpSp>
        <p:grpSp>
          <p:nvGrpSpPr>
            <p:cNvPr id="110599" name="Group 10"/>
            <p:cNvGrpSpPr>
              <a:grpSpLocks/>
            </p:cNvGrpSpPr>
            <p:nvPr/>
          </p:nvGrpSpPr>
          <p:grpSpPr bwMode="auto">
            <a:xfrm>
              <a:off x="383" y="1249"/>
              <a:ext cx="212" cy="224"/>
              <a:chOff x="0" y="0"/>
              <a:chExt cx="212" cy="224"/>
            </a:xfrm>
          </p:grpSpPr>
          <p:sp>
            <p:nvSpPr>
              <p:cNvPr id="110616" name="Rectangle 8"/>
              <p:cNvSpPr>
                <a:spLocks/>
              </p:cNvSpPr>
              <p:nvPr/>
            </p:nvSpPr>
            <p:spPr bwMode="auto">
              <a:xfrm>
                <a:off x="0" y="27"/>
                <a:ext cx="212" cy="170"/>
              </a:xfrm>
              <a:prstGeom prst="rect">
                <a:avLst/>
              </a:prstGeom>
              <a:solidFill>
                <a:srgbClr val="CCCC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0617" name="Rectangle 9"/>
              <p:cNvSpPr>
                <a:spLocks/>
              </p:cNvSpPr>
              <p:nvPr/>
            </p:nvSpPr>
            <p:spPr bwMode="auto">
              <a:xfrm>
                <a:off x="17" y="0"/>
                <a:ext cx="177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ctr"/>
                <a:r>
                  <a:rPr lang="en-US">
                    <a:solidFill>
                      <a:schemeClr val="tx1"/>
                    </a:solidFill>
                    <a:cs typeface="Arial" charset="0"/>
                  </a:rPr>
                  <a:t>4</a:t>
                </a:r>
              </a:p>
            </p:txBody>
          </p:sp>
        </p:grpSp>
        <p:grpSp>
          <p:nvGrpSpPr>
            <p:cNvPr id="110600" name="Group 13"/>
            <p:cNvGrpSpPr>
              <a:grpSpLocks/>
            </p:cNvGrpSpPr>
            <p:nvPr/>
          </p:nvGrpSpPr>
          <p:grpSpPr bwMode="auto">
            <a:xfrm>
              <a:off x="851" y="1249"/>
              <a:ext cx="212" cy="224"/>
              <a:chOff x="0" y="0"/>
              <a:chExt cx="212" cy="224"/>
            </a:xfrm>
          </p:grpSpPr>
          <p:sp>
            <p:nvSpPr>
              <p:cNvPr id="110614" name="Rectangle 11"/>
              <p:cNvSpPr>
                <a:spLocks/>
              </p:cNvSpPr>
              <p:nvPr/>
            </p:nvSpPr>
            <p:spPr bwMode="auto">
              <a:xfrm>
                <a:off x="0" y="27"/>
                <a:ext cx="212" cy="170"/>
              </a:xfrm>
              <a:prstGeom prst="rect">
                <a:avLst/>
              </a:prstGeom>
              <a:solidFill>
                <a:srgbClr val="CCCC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0615" name="Rectangle 12"/>
              <p:cNvSpPr>
                <a:spLocks/>
              </p:cNvSpPr>
              <p:nvPr/>
            </p:nvSpPr>
            <p:spPr bwMode="auto">
              <a:xfrm>
                <a:off x="17" y="0"/>
                <a:ext cx="177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ctr"/>
                <a:r>
                  <a:rPr lang="en-US">
                    <a:solidFill>
                      <a:schemeClr val="tx1"/>
                    </a:solidFill>
                    <a:cs typeface="Arial" charset="0"/>
                  </a:rPr>
                  <a:t>5</a:t>
                </a:r>
              </a:p>
            </p:txBody>
          </p:sp>
        </p:grpSp>
        <p:grpSp>
          <p:nvGrpSpPr>
            <p:cNvPr id="110601" name="Group 16"/>
            <p:cNvGrpSpPr>
              <a:grpSpLocks/>
            </p:cNvGrpSpPr>
            <p:nvPr/>
          </p:nvGrpSpPr>
          <p:grpSpPr bwMode="auto">
            <a:xfrm>
              <a:off x="1276" y="1249"/>
              <a:ext cx="213" cy="224"/>
              <a:chOff x="0" y="0"/>
              <a:chExt cx="213" cy="224"/>
            </a:xfrm>
          </p:grpSpPr>
          <p:sp>
            <p:nvSpPr>
              <p:cNvPr id="110612" name="Rectangle 14"/>
              <p:cNvSpPr>
                <a:spLocks/>
              </p:cNvSpPr>
              <p:nvPr/>
            </p:nvSpPr>
            <p:spPr bwMode="auto">
              <a:xfrm>
                <a:off x="0" y="27"/>
                <a:ext cx="213" cy="170"/>
              </a:xfrm>
              <a:prstGeom prst="rect">
                <a:avLst/>
              </a:prstGeom>
              <a:solidFill>
                <a:srgbClr val="CCCC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0613" name="Rectangle 15"/>
              <p:cNvSpPr>
                <a:spLocks/>
              </p:cNvSpPr>
              <p:nvPr/>
            </p:nvSpPr>
            <p:spPr bwMode="auto">
              <a:xfrm>
                <a:off x="17" y="0"/>
                <a:ext cx="17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ctr"/>
                <a:r>
                  <a:rPr lang="en-US">
                    <a:solidFill>
                      <a:schemeClr val="tx1"/>
                    </a:solidFill>
                    <a:cs typeface="Arial" charset="0"/>
                  </a:rPr>
                  <a:t>6</a:t>
                </a:r>
              </a:p>
            </p:txBody>
          </p:sp>
        </p:grpSp>
        <p:sp>
          <p:nvSpPr>
            <p:cNvPr id="110602" name="Line 17"/>
            <p:cNvSpPr>
              <a:spLocks noChangeShapeType="1"/>
            </p:cNvSpPr>
            <p:nvPr/>
          </p:nvSpPr>
          <p:spPr bwMode="auto">
            <a:xfrm flipH="1">
              <a:off x="319" y="170"/>
              <a:ext cx="425" cy="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0603" name="Line 18"/>
            <p:cNvSpPr>
              <a:spLocks noChangeShapeType="1"/>
            </p:cNvSpPr>
            <p:nvPr/>
          </p:nvSpPr>
          <p:spPr bwMode="auto">
            <a:xfrm>
              <a:off x="744" y="170"/>
              <a:ext cx="426" cy="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0604" name="Line 19"/>
            <p:cNvSpPr>
              <a:spLocks noChangeShapeType="1"/>
            </p:cNvSpPr>
            <p:nvPr/>
          </p:nvSpPr>
          <p:spPr bwMode="auto">
            <a:xfrm flipH="1">
              <a:off x="107" y="723"/>
              <a:ext cx="213" cy="5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0605" name="Line 20"/>
            <p:cNvSpPr>
              <a:spLocks noChangeShapeType="1"/>
            </p:cNvSpPr>
            <p:nvPr/>
          </p:nvSpPr>
          <p:spPr bwMode="auto">
            <a:xfrm>
              <a:off x="319" y="723"/>
              <a:ext cx="170" cy="5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0606" name="Line 21"/>
            <p:cNvSpPr>
              <a:spLocks noChangeShapeType="1"/>
            </p:cNvSpPr>
            <p:nvPr/>
          </p:nvSpPr>
          <p:spPr bwMode="auto">
            <a:xfrm flipH="1">
              <a:off x="957" y="723"/>
              <a:ext cx="213" cy="5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0607" name="Line 22"/>
            <p:cNvSpPr>
              <a:spLocks noChangeShapeType="1"/>
            </p:cNvSpPr>
            <p:nvPr/>
          </p:nvSpPr>
          <p:spPr bwMode="auto">
            <a:xfrm>
              <a:off x="1171" y="723"/>
              <a:ext cx="212" cy="5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0608" name="Oval 23"/>
            <p:cNvSpPr>
              <a:spLocks/>
            </p:cNvSpPr>
            <p:nvPr/>
          </p:nvSpPr>
          <p:spPr bwMode="auto">
            <a:xfrm>
              <a:off x="213" y="510"/>
              <a:ext cx="212" cy="213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0609" name="Oval 24"/>
            <p:cNvSpPr>
              <a:spLocks/>
            </p:cNvSpPr>
            <p:nvPr/>
          </p:nvSpPr>
          <p:spPr bwMode="auto">
            <a:xfrm>
              <a:off x="1063" y="510"/>
              <a:ext cx="213" cy="213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10610" name="Picture 2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" y="0"/>
              <a:ext cx="19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11" name="Picture 2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534"/>
              <a:ext cx="192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8441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cse473au11-adversarial-" descr="cse473au11-adversarial-search.ppt_media/trapped-expectimax-1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367" y="1676400"/>
            <a:ext cx="513423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4"/>
          <p:cNvSpPr>
            <a:spLocks/>
          </p:cNvSpPr>
          <p:nvPr/>
        </p:nvSpPr>
        <p:spPr bwMode="auto">
          <a:xfrm>
            <a:off x="685800" y="304800"/>
            <a:ext cx="821026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4000" b="1" dirty="0" err="1">
                <a:solidFill>
                  <a:srgbClr val="FF0000"/>
                </a:solidFill>
                <a:cs typeface="Arial" charset="0"/>
              </a:rPr>
              <a:t>Expectimax</a:t>
            </a:r>
            <a:r>
              <a:rPr lang="en-US" sz="4000" b="1" dirty="0">
                <a:solidFill>
                  <a:srgbClr val="FF0000"/>
                </a:solidFill>
                <a:cs typeface="Arial" charset="0"/>
              </a:rPr>
              <a:t>: </a:t>
            </a:r>
            <a:r>
              <a:rPr lang="en-US" sz="4000" dirty="0">
                <a:solidFill>
                  <a:srgbClr val="FF0000"/>
                </a:solidFill>
                <a:cs typeface="Arial" charset="0"/>
              </a:rPr>
              <a:t>wins some of the time</a:t>
            </a:r>
          </a:p>
        </p:txBody>
      </p:sp>
      <p:sp>
        <p:nvSpPr>
          <p:cNvPr id="56325" name="Rectangle 5"/>
          <p:cNvSpPr>
            <a:spLocks/>
          </p:cNvSpPr>
          <p:nvPr/>
        </p:nvSpPr>
        <p:spPr bwMode="auto">
          <a:xfrm>
            <a:off x="1193800" y="6197600"/>
            <a:ext cx="67468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900" dirty="0">
                <a:solidFill>
                  <a:schemeClr val="tx1"/>
                </a:solidFill>
                <a:cs typeface="Arial" charset="0"/>
              </a:rPr>
              <a:t>3 ply look ahead, ghosts move randomly</a:t>
            </a:r>
          </a:p>
        </p:txBody>
      </p:sp>
    </p:spTree>
    <p:extLst>
      <p:ext uri="{BB962C8B-B14F-4D97-AF65-F5344CB8AC3E}">
        <p14:creationId xmlns:p14="http://schemas.microsoft.com/office/powerpoint/2010/main" val="3781394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5632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6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563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8103" y="1862739"/>
            <a:ext cx="6271809" cy="329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Assumptions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28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348" y="2634177"/>
            <a:ext cx="3533114" cy="278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9207" y="2750154"/>
            <a:ext cx="3242977" cy="241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Dangers of Optimism and Pessimism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650" y="1903453"/>
            <a:ext cx="3829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Dangerous Optimism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Assuming chance when the world is adversarial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6300" y="1903453"/>
            <a:ext cx="3829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Dangerous Pessimism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Assuming the worst case when it’s not likely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776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Expectimax Search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62500" cy="37465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>
                <a:latin typeface="Arial" charset="0"/>
                <a:ea typeface="ヒラギノ角ゴ ProN W3" charset="0"/>
                <a:cs typeface="ヒラギノ角ゴ ProN W3" charset="0"/>
              </a:rPr>
              <a:t>In expectimax search, we have a probabilistic model of how the opponent (or environment) will behave in any state</a:t>
            </a:r>
          </a:p>
          <a:p>
            <a:pPr marL="782638" lvl="1" eaLnBrk="1" hangingPunct="1">
              <a:lnSpc>
                <a:spcPct val="90000"/>
              </a:lnSpc>
              <a:defRPr/>
            </a:pPr>
            <a:r>
              <a:rPr lang="en-US" sz="1800">
                <a:latin typeface="Arial" charset="0"/>
                <a:ea typeface="ヒラギノ角ゴ ProN W3" charset="0"/>
                <a:cs typeface="ヒラギノ角ゴ ProN W3" charset="0"/>
              </a:rPr>
              <a:t>Model could be a simple uniform distribution (roll a die)</a:t>
            </a:r>
          </a:p>
          <a:p>
            <a:pPr marL="782638" lvl="1" eaLnBrk="1" hangingPunct="1">
              <a:lnSpc>
                <a:spcPct val="90000"/>
              </a:lnSpc>
              <a:defRPr/>
            </a:pPr>
            <a:r>
              <a:rPr lang="en-US" sz="1800">
                <a:latin typeface="Arial" charset="0"/>
                <a:ea typeface="ヒラギノ角ゴ ProN W3" charset="0"/>
                <a:cs typeface="ヒラギノ角ゴ ProN W3" charset="0"/>
              </a:rPr>
              <a:t>Model could be sophisticated and require a great deal of computation</a:t>
            </a:r>
          </a:p>
          <a:p>
            <a:pPr marL="782638" lvl="1" eaLnBrk="1" hangingPunct="1">
              <a:lnSpc>
                <a:spcPct val="90000"/>
              </a:lnSpc>
              <a:defRPr/>
            </a:pPr>
            <a:r>
              <a:rPr lang="en-US" sz="1800">
                <a:latin typeface="Arial" charset="0"/>
                <a:ea typeface="ヒラギノ角ゴ ProN W3" charset="0"/>
                <a:cs typeface="ヒラギノ角ゴ ProN W3" charset="0"/>
              </a:rPr>
              <a:t>We have a node for every outcome out of our control: opponent or environment</a:t>
            </a:r>
          </a:p>
          <a:p>
            <a:pPr marL="782638" lvl="1" eaLnBrk="1" hangingPunct="1">
              <a:lnSpc>
                <a:spcPct val="90000"/>
              </a:lnSpc>
              <a:defRPr/>
            </a:pPr>
            <a:r>
              <a:rPr lang="en-US" sz="1800">
                <a:latin typeface="Arial" charset="0"/>
                <a:ea typeface="ヒラギノ角ゴ ProN W3" charset="0"/>
                <a:cs typeface="ヒラギノ角ゴ ProN W3" charset="0"/>
              </a:rPr>
              <a:t>The model might say that adversarial actions are likely!</a:t>
            </a:r>
          </a:p>
        </p:txBody>
      </p:sp>
      <p:grpSp>
        <p:nvGrpSpPr>
          <p:cNvPr id="109572" name="Group 26"/>
          <p:cNvGrpSpPr>
            <a:grpSpLocks/>
          </p:cNvGrpSpPr>
          <p:nvPr/>
        </p:nvGrpSpPr>
        <p:grpSpPr bwMode="auto">
          <a:xfrm>
            <a:off x="5410200" y="1828800"/>
            <a:ext cx="2667000" cy="3733800"/>
            <a:chOff x="0" y="0"/>
            <a:chExt cx="1680" cy="2352"/>
          </a:xfrm>
        </p:grpSpPr>
        <p:sp>
          <p:nvSpPr>
            <p:cNvPr id="109574" name="AutoShape 4"/>
            <p:cNvSpPr>
              <a:spLocks/>
            </p:cNvSpPr>
            <p:nvPr/>
          </p:nvSpPr>
          <p:spPr bwMode="auto">
            <a:xfrm>
              <a:off x="719" y="0"/>
              <a:ext cx="207" cy="192"/>
            </a:xfrm>
            <a:prstGeom prst="triangle">
              <a:avLst>
                <a:gd name="adj" fmla="val 50000"/>
              </a:avLst>
            </a:prstGeom>
            <a:solidFill>
              <a:srgbClr val="CC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9575" name="Line 5"/>
            <p:cNvSpPr>
              <a:spLocks noChangeShapeType="1"/>
            </p:cNvSpPr>
            <p:nvPr/>
          </p:nvSpPr>
          <p:spPr bwMode="auto">
            <a:xfrm flipH="1">
              <a:off x="463" y="144"/>
              <a:ext cx="360" cy="2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9576" name="Line 6"/>
            <p:cNvSpPr>
              <a:spLocks noChangeShapeType="1"/>
            </p:cNvSpPr>
            <p:nvPr/>
          </p:nvSpPr>
          <p:spPr bwMode="auto">
            <a:xfrm>
              <a:off x="823" y="144"/>
              <a:ext cx="361" cy="2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9577" name="Line 7"/>
            <p:cNvSpPr>
              <a:spLocks noChangeShapeType="1"/>
            </p:cNvSpPr>
            <p:nvPr/>
          </p:nvSpPr>
          <p:spPr bwMode="auto">
            <a:xfrm flipH="1">
              <a:off x="282" y="613"/>
              <a:ext cx="181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9578" name="Line 8"/>
            <p:cNvSpPr>
              <a:spLocks noChangeShapeType="1"/>
            </p:cNvSpPr>
            <p:nvPr/>
          </p:nvSpPr>
          <p:spPr bwMode="auto">
            <a:xfrm>
              <a:off x="463" y="613"/>
              <a:ext cx="144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9579" name="Line 9"/>
            <p:cNvSpPr>
              <a:spLocks noChangeShapeType="1"/>
            </p:cNvSpPr>
            <p:nvPr/>
          </p:nvSpPr>
          <p:spPr bwMode="auto">
            <a:xfrm flipH="1">
              <a:off x="1004" y="613"/>
              <a:ext cx="180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9580" name="Line 10"/>
            <p:cNvSpPr>
              <a:spLocks noChangeShapeType="1"/>
            </p:cNvSpPr>
            <p:nvPr/>
          </p:nvSpPr>
          <p:spPr bwMode="auto">
            <a:xfrm>
              <a:off x="1184" y="613"/>
              <a:ext cx="180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9581" name="Oval 11"/>
            <p:cNvSpPr>
              <a:spLocks/>
            </p:cNvSpPr>
            <p:nvPr/>
          </p:nvSpPr>
          <p:spPr bwMode="auto">
            <a:xfrm>
              <a:off x="372" y="433"/>
              <a:ext cx="181" cy="180"/>
            </a:xfrm>
            <a:prstGeom prst="ellipse">
              <a:avLst/>
            </a:prstGeom>
            <a:solidFill>
              <a:srgbClr val="CC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9582" name="Oval 12"/>
            <p:cNvSpPr>
              <a:spLocks/>
            </p:cNvSpPr>
            <p:nvPr/>
          </p:nvSpPr>
          <p:spPr bwMode="auto">
            <a:xfrm>
              <a:off x="1094" y="433"/>
              <a:ext cx="180" cy="180"/>
            </a:xfrm>
            <a:prstGeom prst="ellipse">
              <a:avLst/>
            </a:prstGeom>
            <a:solidFill>
              <a:srgbClr val="CC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09583" name="Picture 1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" y="433"/>
              <a:ext cx="16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584" name="Picture 1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" y="1119"/>
              <a:ext cx="148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585" name="Picture 1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" y="0"/>
              <a:ext cx="162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586" name="Oval 16"/>
            <p:cNvSpPr>
              <a:spLocks/>
            </p:cNvSpPr>
            <p:nvPr/>
          </p:nvSpPr>
          <p:spPr bwMode="auto">
            <a:xfrm>
              <a:off x="553" y="1083"/>
              <a:ext cx="180" cy="180"/>
            </a:xfrm>
            <a:prstGeom prst="ellipse">
              <a:avLst/>
            </a:prstGeom>
            <a:solidFill>
              <a:srgbClr val="CC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9587" name="Oval 17"/>
            <p:cNvSpPr>
              <a:spLocks/>
            </p:cNvSpPr>
            <p:nvPr/>
          </p:nvSpPr>
          <p:spPr bwMode="auto">
            <a:xfrm>
              <a:off x="913" y="1083"/>
              <a:ext cx="181" cy="180"/>
            </a:xfrm>
            <a:prstGeom prst="ellipse">
              <a:avLst/>
            </a:prstGeom>
            <a:solidFill>
              <a:srgbClr val="CC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9588" name="Oval 18"/>
            <p:cNvSpPr>
              <a:spLocks/>
            </p:cNvSpPr>
            <p:nvPr/>
          </p:nvSpPr>
          <p:spPr bwMode="auto">
            <a:xfrm>
              <a:off x="1274" y="1083"/>
              <a:ext cx="181" cy="180"/>
            </a:xfrm>
            <a:prstGeom prst="ellipse">
              <a:avLst/>
            </a:prstGeom>
            <a:solidFill>
              <a:srgbClr val="CC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9589" name="Line 19"/>
            <p:cNvSpPr>
              <a:spLocks noChangeShapeType="1"/>
            </p:cNvSpPr>
            <p:nvPr/>
          </p:nvSpPr>
          <p:spPr bwMode="auto">
            <a:xfrm>
              <a:off x="288" y="1248"/>
              <a:ext cx="180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9590" name="Line 20"/>
            <p:cNvSpPr>
              <a:spLocks noChangeShapeType="1"/>
            </p:cNvSpPr>
            <p:nvPr/>
          </p:nvSpPr>
          <p:spPr bwMode="auto">
            <a:xfrm flipH="1">
              <a:off x="144" y="1248"/>
              <a:ext cx="14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9591" name="AutoShape 21"/>
            <p:cNvSpPr>
              <a:spLocks/>
            </p:cNvSpPr>
            <p:nvPr/>
          </p:nvSpPr>
          <p:spPr bwMode="auto">
            <a:xfrm>
              <a:off x="34" y="1728"/>
              <a:ext cx="207" cy="192"/>
            </a:xfrm>
            <a:prstGeom prst="triangle">
              <a:avLst>
                <a:gd name="adj" fmla="val 50000"/>
              </a:avLst>
            </a:prstGeom>
            <a:solidFill>
              <a:srgbClr val="CC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09592" name="Picture 2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" y="1728"/>
              <a:ext cx="162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593" name="Line 23"/>
            <p:cNvSpPr>
              <a:spLocks noChangeShapeType="1"/>
            </p:cNvSpPr>
            <p:nvPr/>
          </p:nvSpPr>
          <p:spPr bwMode="auto">
            <a:xfrm>
              <a:off x="144" y="1872"/>
              <a:ext cx="180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9594" name="Line 24"/>
            <p:cNvSpPr>
              <a:spLocks noChangeShapeType="1"/>
            </p:cNvSpPr>
            <p:nvPr/>
          </p:nvSpPr>
          <p:spPr bwMode="auto">
            <a:xfrm flipH="1">
              <a:off x="0" y="1872"/>
              <a:ext cx="14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9595" name="Oval 25"/>
            <p:cNvSpPr>
              <a:spLocks/>
            </p:cNvSpPr>
            <p:nvPr/>
          </p:nvSpPr>
          <p:spPr bwMode="auto">
            <a:xfrm>
              <a:off x="192" y="1083"/>
              <a:ext cx="180" cy="180"/>
            </a:xfrm>
            <a:prstGeom prst="ellipse">
              <a:avLst/>
            </a:prstGeom>
            <a:solidFill>
              <a:srgbClr val="CC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7371" name="Rectangle 27"/>
          <p:cNvSpPr>
            <a:spLocks/>
          </p:cNvSpPr>
          <p:nvPr/>
        </p:nvSpPr>
        <p:spPr bwMode="auto">
          <a:xfrm>
            <a:off x="609600" y="5270500"/>
            <a:ext cx="47625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lnSpc>
                <a:spcPct val="90000"/>
              </a:lnSpc>
              <a:spcBef>
                <a:spcPts val="738"/>
              </a:spcBef>
              <a:buClr>
                <a:srgbClr val="333399"/>
              </a:buClr>
              <a:buSzPct val="100000"/>
              <a:buFont typeface="Wingdings" charset="0"/>
              <a:buChar char="§"/>
            </a:pPr>
            <a:r>
              <a:rPr lang="en-US" sz="2000">
                <a:solidFill>
                  <a:srgbClr val="333399"/>
                </a:solidFill>
                <a:cs typeface="Arial" charset="0"/>
              </a:rPr>
              <a:t>For now, assume for any state we magically have a distribution to assign probabilities to opponent actions / environment outcomes</a:t>
            </a:r>
          </a:p>
        </p:txBody>
      </p:sp>
    </p:spTree>
    <p:extLst>
      <p:ext uri="{BB962C8B-B14F-4D97-AF65-F5344CB8AC3E}">
        <p14:creationId xmlns:p14="http://schemas.microsoft.com/office/powerpoint/2010/main" val="39801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utoUpdateAnimBg="0"/>
      <p:bldP spid="5737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Expectimax for Pacman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49400"/>
            <a:ext cx="8991600" cy="5257800"/>
          </a:xfrm>
        </p:spPr>
        <p:txBody>
          <a:bodyPr rIns="132080"/>
          <a:lstStyle/>
          <a:p>
            <a:pPr eaLnBrk="1" hangingPunct="1">
              <a:defRPr/>
            </a:pPr>
            <a:r>
              <a:rPr lang="en-US" sz="2800" dirty="0">
                <a:latin typeface="Arial" charset="0"/>
                <a:ea typeface="ヒラギノ角ゴ ProN W3" charset="0"/>
                <a:cs typeface="ヒラギノ角ゴ ProN W3" charset="0"/>
              </a:rPr>
              <a:t>Notice that we</a:t>
            </a:r>
            <a:r>
              <a:rPr lang="ja-JP" altLang="en-US" sz="2800" dirty="0">
                <a:latin typeface="Arial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 sz="2800" dirty="0" err="1">
                <a:latin typeface="Arial" charset="0"/>
                <a:ea typeface="ヒラギノ角ゴ ProN W3" charset="0"/>
                <a:cs typeface="ヒラギノ角ゴ ProN W3" charset="0"/>
              </a:rPr>
              <a:t>ve</a:t>
            </a:r>
            <a:r>
              <a:rPr lang="en-US" sz="2800" dirty="0">
                <a:latin typeface="Arial" charset="0"/>
                <a:ea typeface="ヒラギノ角ゴ ProN W3" charset="0"/>
                <a:cs typeface="ヒラギノ角ゴ ProN W3" charset="0"/>
              </a:rPr>
              <a:t> gotten away from thinking that the ghosts are trying to minimize </a:t>
            </a:r>
            <a:r>
              <a:rPr lang="en-US" sz="2800" dirty="0" err="1">
                <a:latin typeface="Arial" charset="0"/>
                <a:ea typeface="ヒラギノ角ゴ ProN W3" charset="0"/>
                <a:cs typeface="ヒラギノ角ゴ ProN W3" charset="0"/>
              </a:rPr>
              <a:t>pacman</a:t>
            </a:r>
            <a:r>
              <a:rPr lang="ja-JP" altLang="en-US" sz="2800" dirty="0">
                <a:latin typeface="Arial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 sz="2800" dirty="0">
                <a:latin typeface="Arial" charset="0"/>
                <a:ea typeface="ヒラギノ角ゴ ProN W3" charset="0"/>
                <a:cs typeface="ヒラギノ角ゴ ProN W3" charset="0"/>
              </a:rPr>
              <a:t>s score</a:t>
            </a:r>
          </a:p>
          <a:p>
            <a:pPr lvl="1" eaLnBrk="1" hangingPunct="1">
              <a:defRPr/>
            </a:pPr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Instead, they are now a part of the environment</a:t>
            </a:r>
          </a:p>
          <a:p>
            <a:pPr lvl="1" eaLnBrk="1" hangingPunct="1">
              <a:defRPr/>
            </a:pPr>
            <a:r>
              <a:rPr lang="en-US" sz="2400" dirty="0" err="1">
                <a:latin typeface="Arial" charset="0"/>
                <a:ea typeface="ヒラギノ角ゴ ProN W3" charset="0"/>
                <a:cs typeface="ヒラギノ角ゴ ProN W3" charset="0"/>
              </a:rPr>
              <a:t>Pacman</a:t>
            </a:r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 has a belief (distribution) over how they will </a:t>
            </a:r>
            <a:r>
              <a:rPr lang="en-US" sz="2400" dirty="0" smtClean="0">
                <a:latin typeface="Arial" charset="0"/>
                <a:ea typeface="ヒラギノ角ゴ ProN W3" charset="0"/>
                <a:cs typeface="ヒラギノ角ゴ ProN W3" charset="0"/>
              </a:rPr>
              <a:t>act</a:t>
            </a:r>
          </a:p>
          <a:p>
            <a:pPr lvl="1" eaLnBrk="1" hangingPunct="1">
              <a:defRPr/>
            </a:pPr>
            <a:endParaRPr lang="en-US" sz="24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defRPr/>
            </a:pPr>
            <a:r>
              <a:rPr lang="en-US" sz="2800" dirty="0">
                <a:latin typeface="Arial" charset="0"/>
                <a:ea typeface="ヒラギノ角ゴ ProN W3" charset="0"/>
                <a:cs typeface="ヒラギノ角ゴ ProN W3" charset="0"/>
              </a:rPr>
              <a:t>Quiz: </a:t>
            </a:r>
            <a:r>
              <a:rPr lang="en-US" sz="2800" dirty="0" smtClean="0">
                <a:latin typeface="Arial" charset="0"/>
                <a:ea typeface="ヒラギノ角ゴ ProN W3" charset="0"/>
                <a:cs typeface="ヒラギノ角ゴ ProN W3" charset="0"/>
              </a:rPr>
              <a:t>Is </a:t>
            </a:r>
            <a:r>
              <a:rPr lang="en-US" sz="28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minimax</a:t>
            </a:r>
            <a:r>
              <a:rPr lang="en-US" sz="2800" dirty="0" smtClean="0">
                <a:latin typeface="Arial" charset="0"/>
                <a:ea typeface="ヒラギノ角ゴ ProN W3" charset="0"/>
                <a:cs typeface="ヒラギノ角ゴ ProN W3" charset="0"/>
              </a:rPr>
              <a:t> a </a:t>
            </a:r>
            <a:r>
              <a:rPr lang="en-US" sz="2800" dirty="0">
                <a:latin typeface="Arial" charset="0"/>
                <a:ea typeface="ヒラギノ角ゴ ProN W3" charset="0"/>
                <a:cs typeface="ヒラギノ角ゴ ProN W3" charset="0"/>
              </a:rPr>
              <a:t>special case of </a:t>
            </a:r>
            <a:r>
              <a:rPr lang="en-US" sz="2800" dirty="0" err="1">
                <a:latin typeface="Arial" charset="0"/>
                <a:ea typeface="ヒラギノ角ゴ ProN W3" charset="0"/>
                <a:cs typeface="ヒラギノ角ゴ ProN W3" charset="0"/>
              </a:rPr>
              <a:t>expectimax</a:t>
            </a:r>
            <a:r>
              <a:rPr lang="en-US" sz="2800" dirty="0" smtClean="0">
                <a:latin typeface="Arial" charset="0"/>
                <a:ea typeface="ヒラギノ角ゴ ProN W3" charset="0"/>
                <a:cs typeface="ヒラギノ角ゴ ProN W3" charset="0"/>
              </a:rPr>
              <a:t>?</a:t>
            </a:r>
          </a:p>
          <a:p>
            <a:pPr lvl="1" eaLnBrk="1" hangingPunct="1">
              <a:defRPr/>
            </a:pPr>
            <a:endParaRPr lang="en-US" sz="24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defRPr/>
            </a:pPr>
            <a:r>
              <a:rPr lang="en-US" sz="2800" dirty="0">
                <a:latin typeface="Arial" charset="0"/>
                <a:ea typeface="ヒラギノ角ゴ ProN W3" charset="0"/>
                <a:cs typeface="ヒラギノ角ゴ ProN W3" charset="0"/>
              </a:rPr>
              <a:t>Quiz: </a:t>
            </a:r>
            <a:r>
              <a:rPr lang="en-US" sz="2800" dirty="0" smtClean="0">
                <a:latin typeface="Arial" charset="0"/>
                <a:ea typeface="ヒラギノ角ゴ ProN W3" charset="0"/>
                <a:cs typeface="ヒラギノ角ゴ ProN W3" charset="0"/>
              </a:rPr>
              <a:t>What </a:t>
            </a:r>
            <a:r>
              <a:rPr lang="en-US" sz="2800" dirty="0">
                <a:latin typeface="Arial" charset="0"/>
                <a:ea typeface="ヒラギノ角ゴ ProN W3" charset="0"/>
                <a:cs typeface="ヒラギノ角ゴ ProN W3" charset="0"/>
              </a:rPr>
              <a:t>would </a:t>
            </a:r>
            <a:r>
              <a:rPr lang="en-US" sz="2800" dirty="0" err="1">
                <a:latin typeface="Arial" charset="0"/>
                <a:ea typeface="ヒラギノ角ゴ ProN W3" charset="0"/>
                <a:cs typeface="ヒラギノ角ゴ ProN W3" charset="0"/>
              </a:rPr>
              <a:t>pacman</a:t>
            </a:r>
            <a:r>
              <a:rPr lang="ja-JP" altLang="en-US" sz="2800" dirty="0">
                <a:latin typeface="Arial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 sz="2800" dirty="0">
                <a:latin typeface="Arial" charset="0"/>
                <a:ea typeface="ヒラギノ角ゴ ProN W3" charset="0"/>
                <a:cs typeface="ヒラギノ角ゴ ProN W3" charset="0"/>
              </a:rPr>
              <a:t>s computation look like if we assumed that the ghosts were doing 1-ply </a:t>
            </a:r>
            <a:r>
              <a:rPr lang="en-US" sz="2800" dirty="0" err="1">
                <a:latin typeface="Arial" charset="0"/>
                <a:ea typeface="ヒラギノ角ゴ ProN W3" charset="0"/>
                <a:cs typeface="ヒラギノ角ゴ ProN W3" charset="0"/>
              </a:rPr>
              <a:t>minimax</a:t>
            </a:r>
            <a:r>
              <a:rPr lang="en-US" sz="2800" dirty="0">
                <a:latin typeface="Arial" charset="0"/>
                <a:ea typeface="ヒラギノ角ゴ ProN W3" charset="0"/>
                <a:cs typeface="ヒラギノ角ゴ ProN W3" charset="0"/>
              </a:rPr>
              <a:t> and taking the result 80% of the time, otherwise moving randomly?</a:t>
            </a:r>
          </a:p>
        </p:txBody>
      </p:sp>
    </p:spTree>
    <p:extLst>
      <p:ext uri="{BB962C8B-B14F-4D97-AF65-F5344CB8AC3E}">
        <p14:creationId xmlns:p14="http://schemas.microsoft.com/office/powerpoint/2010/main" val="3426939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bldLvl="5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Expectimax for Pacman</a:t>
            </a:r>
          </a:p>
        </p:txBody>
      </p:sp>
      <p:graphicFrame>
        <p:nvGraphicFramePr>
          <p:cNvPr id="60419" name="Group 3"/>
          <p:cNvGraphicFramePr>
            <a:graphicFrameLocks noGrp="1"/>
          </p:cNvGraphicFramePr>
          <p:nvPr/>
        </p:nvGraphicFramePr>
        <p:xfrm>
          <a:off x="165100" y="2006600"/>
          <a:ext cx="5014913" cy="3681413"/>
        </p:xfrm>
        <a:graphic>
          <a:graphicData uri="http://schemas.openxmlformats.org/drawingml/2006/table">
            <a:tbl>
              <a:tblPr/>
              <a:tblGrid>
                <a:gridCol w="1671638"/>
                <a:gridCol w="1671637"/>
                <a:gridCol w="1671638"/>
              </a:tblGrid>
              <a:tr h="84931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old" charset="0"/>
                        <a:ea typeface="ヒラギノ角ゴ ProN W6" charset="0"/>
                        <a:cs typeface="ヒラギノ角ゴ ProN W6" charset="0"/>
                        <a:sym typeface="Arial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Minimizing Ghost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Random Ghost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  <a:tr h="1416050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Minimax Pacman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1416050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Expectimax Pacman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</a:tbl>
          </a:graphicData>
        </a:graphic>
      </p:graphicFrame>
      <p:sp>
        <p:nvSpPr>
          <p:cNvPr id="112661" name="Rectangle 37"/>
          <p:cNvSpPr>
            <a:spLocks/>
          </p:cNvSpPr>
          <p:nvPr/>
        </p:nvSpPr>
        <p:spPr bwMode="auto">
          <a:xfrm>
            <a:off x="1143000" y="1524000"/>
            <a:ext cx="33940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Results from playing 5 games</a:t>
            </a:r>
          </a:p>
        </p:txBody>
      </p:sp>
      <p:sp>
        <p:nvSpPr>
          <p:cNvPr id="112662" name="Rectangle 38"/>
          <p:cNvSpPr>
            <a:spLocks/>
          </p:cNvSpPr>
          <p:nvPr/>
        </p:nvSpPr>
        <p:spPr bwMode="auto">
          <a:xfrm>
            <a:off x="495300" y="5956300"/>
            <a:ext cx="81343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cs typeface="Arial" charset="0"/>
              </a:rPr>
              <a:t>Pacman does depth 4 search with an eval function that avoids trouble</a:t>
            </a:r>
            <a:br>
              <a:rPr lang="en-US">
                <a:solidFill>
                  <a:schemeClr val="tx1"/>
                </a:solidFill>
                <a:cs typeface="Arial" charset="0"/>
              </a:rPr>
            </a:br>
            <a:r>
              <a:rPr lang="en-US">
                <a:solidFill>
                  <a:schemeClr val="tx1"/>
                </a:solidFill>
                <a:cs typeface="Arial" charset="0"/>
              </a:rPr>
              <a:t>Minimizing ghost does depth 2 search with an eval function that seeks Pacman</a:t>
            </a:r>
          </a:p>
        </p:txBody>
      </p:sp>
      <p:pic>
        <p:nvPicPr>
          <p:cNvPr id="112663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1993900"/>
            <a:ext cx="326390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0456" name="Rectangle 40"/>
          <p:cNvSpPr>
            <a:spLocks/>
          </p:cNvSpPr>
          <p:nvPr/>
        </p:nvSpPr>
        <p:spPr bwMode="auto">
          <a:xfrm>
            <a:off x="1947863" y="3048000"/>
            <a:ext cx="146208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638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Won 5/5</a:t>
            </a:r>
          </a:p>
          <a:p>
            <a:pPr marL="39688" algn="ctr">
              <a:spcBef>
                <a:spcPts val="638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Avg. Score:</a:t>
            </a:r>
          </a:p>
          <a:p>
            <a:pPr marL="39688" algn="ctr">
              <a:spcBef>
                <a:spcPts val="638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493</a:t>
            </a:r>
          </a:p>
        </p:txBody>
      </p:sp>
      <p:sp>
        <p:nvSpPr>
          <p:cNvPr id="60457" name="Rectangle 41"/>
          <p:cNvSpPr>
            <a:spLocks/>
          </p:cNvSpPr>
          <p:nvPr/>
        </p:nvSpPr>
        <p:spPr bwMode="auto">
          <a:xfrm>
            <a:off x="3592513" y="3060700"/>
            <a:ext cx="139858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638"/>
              </a:spcBef>
            </a:pPr>
            <a:r>
              <a:rPr lang="en-US" sz="1900">
                <a:solidFill>
                  <a:schemeClr val="tx1"/>
                </a:solidFill>
                <a:cs typeface="Arial" charset="0"/>
              </a:rPr>
              <a:t>Won 5/5</a:t>
            </a:r>
          </a:p>
          <a:p>
            <a:pPr marL="39688" algn="ctr">
              <a:spcBef>
                <a:spcPts val="638"/>
              </a:spcBef>
            </a:pPr>
            <a:r>
              <a:rPr lang="en-US" sz="1900">
                <a:solidFill>
                  <a:schemeClr val="tx1"/>
                </a:solidFill>
                <a:cs typeface="Arial" charset="0"/>
              </a:rPr>
              <a:t>Avg. Score:</a:t>
            </a:r>
          </a:p>
          <a:p>
            <a:pPr marL="39688" algn="ctr">
              <a:spcBef>
                <a:spcPts val="638"/>
              </a:spcBef>
            </a:pPr>
            <a:r>
              <a:rPr lang="en-US" sz="1900">
                <a:solidFill>
                  <a:schemeClr val="tx1"/>
                </a:solidFill>
                <a:cs typeface="Arial" charset="0"/>
              </a:rPr>
              <a:t>483</a:t>
            </a:r>
          </a:p>
        </p:txBody>
      </p:sp>
      <p:sp>
        <p:nvSpPr>
          <p:cNvPr id="60458" name="Rectangle 42"/>
          <p:cNvSpPr>
            <a:spLocks/>
          </p:cNvSpPr>
          <p:nvPr/>
        </p:nvSpPr>
        <p:spPr bwMode="auto">
          <a:xfrm>
            <a:off x="3560763" y="4406900"/>
            <a:ext cx="146208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638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Won 5/5</a:t>
            </a:r>
          </a:p>
          <a:p>
            <a:pPr marL="39688" algn="ctr">
              <a:spcBef>
                <a:spcPts val="638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Avg. Score:</a:t>
            </a:r>
          </a:p>
          <a:p>
            <a:pPr marL="39688" algn="ctr">
              <a:spcBef>
                <a:spcPts val="638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503</a:t>
            </a:r>
          </a:p>
        </p:txBody>
      </p:sp>
      <p:sp>
        <p:nvSpPr>
          <p:cNvPr id="60459" name="Rectangle 43"/>
          <p:cNvSpPr>
            <a:spLocks/>
          </p:cNvSpPr>
          <p:nvPr/>
        </p:nvSpPr>
        <p:spPr bwMode="auto">
          <a:xfrm>
            <a:off x="1947863" y="4419600"/>
            <a:ext cx="146208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638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Won 1/5</a:t>
            </a:r>
          </a:p>
          <a:p>
            <a:pPr marL="39688" algn="ctr">
              <a:spcBef>
                <a:spcPts val="638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Avg. Score:</a:t>
            </a:r>
          </a:p>
          <a:p>
            <a:pPr marL="39688" algn="ctr">
              <a:spcBef>
                <a:spcPts val="638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-303</a:t>
            </a:r>
          </a:p>
        </p:txBody>
      </p:sp>
    </p:spTree>
    <p:extLst>
      <p:ext uri="{BB962C8B-B14F-4D97-AF65-F5344CB8AC3E}">
        <p14:creationId xmlns:p14="http://schemas.microsoft.com/office/powerpoint/2010/main" val="3274324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56" grpId="0" autoUpdateAnimBg="0"/>
      <p:bldP spid="60457" grpId="0" autoUpdateAnimBg="0"/>
      <p:bldP spid="60458" grpId="0" autoUpdateAnimBg="0"/>
      <p:bldP spid="6045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Outline</a:t>
            </a:r>
            <a:endParaRPr lang="en-US" dirty="0"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33500"/>
            <a:ext cx="8229600" cy="5257800"/>
          </a:xfrm>
        </p:spPr>
        <p:txBody>
          <a:bodyPr rIns="132080"/>
          <a:lstStyle/>
          <a:p>
            <a:pPr eaLnBrk="1" hangingPunct="1">
              <a:defRPr/>
            </a:pP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Adversarial </a:t>
            </a:r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Games</a:t>
            </a:r>
            <a:endParaRPr lang="en-US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782638" lvl="1" eaLnBrk="1" hangingPunct="1">
              <a:defRPr/>
            </a:pPr>
            <a:r>
              <a:rPr lang="en-US" dirty="0" err="1">
                <a:latin typeface="Arial" charset="0"/>
                <a:ea typeface="ヒラギノ角ゴ ProN W3" charset="0"/>
                <a:cs typeface="ヒラギノ角ゴ ProN W3" charset="0"/>
              </a:rPr>
              <a:t>Minimax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 search</a:t>
            </a:r>
          </a:p>
          <a:p>
            <a:pPr marL="782638" lvl="1" eaLnBrk="1" hangingPunct="1">
              <a:defRPr/>
            </a:pP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α-β search</a:t>
            </a:r>
          </a:p>
          <a:p>
            <a:pPr marL="782638" lvl="1" eaLnBrk="1" hangingPunct="1">
              <a:defRPr/>
            </a:pP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Evaluation </a:t>
            </a:r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functions</a:t>
            </a:r>
          </a:p>
          <a:p>
            <a:pPr marL="782638" lvl="1" eaLnBrk="1" hangingPunct="1">
              <a:defRPr/>
            </a:pPr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Multi-player, non-0-sum</a:t>
            </a:r>
            <a:endParaRPr lang="en-US" dirty="0" smtClean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433388" eaLnBrk="1" hangingPunct="1">
              <a:defRPr/>
            </a:pPr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Stochastic Games</a:t>
            </a:r>
            <a:endParaRPr lang="en-US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782638" lvl="1" eaLnBrk="1" hangingPunct="1">
              <a:defRPr/>
            </a:pPr>
            <a:r>
              <a:rPr lang="en-US" dirty="0" err="1">
                <a:latin typeface="Arial" charset="0"/>
                <a:ea typeface="ヒラギノ角ゴ ProN W3" charset="0"/>
                <a:cs typeface="ヒラギノ角ゴ ProN W3" charset="0"/>
              </a:rPr>
              <a:t>Expectimax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endParaRPr lang="en-US" dirty="0" smtClean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782638" lvl="1" eaLnBrk="1" hangingPunct="1">
              <a:defRPr/>
            </a:pPr>
            <a:endParaRPr lang="en-US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782638" lvl="1" eaLnBrk="1" hangingPunct="1">
              <a:defRPr/>
            </a:pPr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Markov Decision Processes</a:t>
            </a:r>
          </a:p>
          <a:p>
            <a:pPr marL="782638" lvl="1" eaLnBrk="1" hangingPunct="1">
              <a:defRPr/>
            </a:pPr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Reinforcement Learning</a:t>
            </a:r>
            <a:endParaRPr lang="en-US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782638" lvl="1" eaLnBrk="1" hangingPunct="1">
              <a:defRPr/>
            </a:pPr>
            <a:endParaRPr lang="en-US" dirty="0"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3200400" cy="230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75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Expectimax Pruning?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130800"/>
            <a:ext cx="8229600" cy="1460500"/>
          </a:xfrm>
        </p:spPr>
        <p:txBody>
          <a:bodyPr rIns="132080"/>
          <a:lstStyle/>
          <a:p>
            <a:pPr eaLnBrk="1" hangingPunct="1">
              <a:defRPr/>
            </a:pPr>
            <a:r>
              <a:rPr lang="en-US" sz="2900">
                <a:latin typeface="Arial" charset="0"/>
                <a:ea typeface="ヒラギノ角ゴ ProN W3" charset="0"/>
                <a:cs typeface="ヒラギノ角ゴ ProN W3" charset="0"/>
              </a:rPr>
              <a:t>Not easy</a:t>
            </a:r>
          </a:p>
          <a:p>
            <a:pPr marL="782638" lvl="1" eaLnBrk="1" hangingPunct="1">
              <a:defRPr/>
            </a:pPr>
            <a:r>
              <a:rPr lang="en-US" sz="2500">
                <a:latin typeface="Arial" charset="0"/>
                <a:ea typeface="ヒラギノ角ゴ ProN W3" charset="0"/>
                <a:cs typeface="ヒラギノ角ゴ ProN W3" charset="0"/>
              </a:rPr>
              <a:t>exact: need bounds on possible values</a:t>
            </a:r>
          </a:p>
          <a:p>
            <a:pPr marL="782638" lvl="1" eaLnBrk="1" hangingPunct="1">
              <a:defRPr/>
            </a:pPr>
            <a:r>
              <a:rPr lang="en-US" sz="2500">
                <a:latin typeface="Arial" charset="0"/>
                <a:ea typeface="ヒラギノ角ゴ ProN W3" charset="0"/>
                <a:cs typeface="ヒラギノ角ゴ ProN W3" charset="0"/>
              </a:rPr>
              <a:t>approximate: sample high-probability branches</a:t>
            </a:r>
          </a:p>
        </p:txBody>
      </p:sp>
      <p:grpSp>
        <p:nvGrpSpPr>
          <p:cNvPr id="114692" name="Group 9"/>
          <p:cNvGrpSpPr>
            <a:grpSpLocks/>
          </p:cNvGrpSpPr>
          <p:nvPr/>
        </p:nvGrpSpPr>
        <p:grpSpPr bwMode="auto">
          <a:xfrm>
            <a:off x="1244600" y="1628775"/>
            <a:ext cx="6637338" cy="2994025"/>
            <a:chOff x="0" y="0"/>
            <a:chExt cx="4181" cy="1886"/>
          </a:xfrm>
        </p:grpSpPr>
        <p:pic>
          <p:nvPicPr>
            <p:cNvPr id="114696" name="Picture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181" cy="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697" name="Rectangle 5"/>
            <p:cNvSpPr>
              <a:spLocks/>
            </p:cNvSpPr>
            <p:nvPr/>
          </p:nvSpPr>
          <p:spPr bwMode="auto">
            <a:xfrm>
              <a:off x="864" y="734"/>
              <a:ext cx="144" cy="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4698" name="Rectangle 6"/>
            <p:cNvSpPr>
              <a:spLocks/>
            </p:cNvSpPr>
            <p:nvPr/>
          </p:nvSpPr>
          <p:spPr bwMode="auto">
            <a:xfrm>
              <a:off x="2160" y="734"/>
              <a:ext cx="144" cy="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4699" name="Rectangle 7"/>
            <p:cNvSpPr>
              <a:spLocks/>
            </p:cNvSpPr>
            <p:nvPr/>
          </p:nvSpPr>
          <p:spPr bwMode="auto">
            <a:xfrm>
              <a:off x="3312" y="734"/>
              <a:ext cx="144" cy="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4700" name="Rectangle 8"/>
            <p:cNvSpPr>
              <a:spLocks/>
            </p:cNvSpPr>
            <p:nvPr/>
          </p:nvSpPr>
          <p:spPr bwMode="auto">
            <a:xfrm>
              <a:off x="2160" y="14"/>
              <a:ext cx="144" cy="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14693" name="Oval 10"/>
          <p:cNvSpPr>
            <a:spLocks/>
          </p:cNvSpPr>
          <p:nvPr/>
        </p:nvSpPr>
        <p:spPr bwMode="auto">
          <a:xfrm>
            <a:off x="2159000" y="2717800"/>
            <a:ext cx="533400" cy="533400"/>
          </a:xfrm>
          <a:prstGeom prst="ellipse">
            <a:avLst/>
          </a:prstGeom>
          <a:solidFill>
            <a:srgbClr val="C0C0C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4694" name="Oval 11"/>
          <p:cNvSpPr>
            <a:spLocks/>
          </p:cNvSpPr>
          <p:nvPr/>
        </p:nvSpPr>
        <p:spPr bwMode="auto">
          <a:xfrm>
            <a:off x="4216400" y="2717800"/>
            <a:ext cx="533400" cy="533400"/>
          </a:xfrm>
          <a:prstGeom prst="ellipse">
            <a:avLst/>
          </a:prstGeom>
          <a:solidFill>
            <a:srgbClr val="C0C0C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4695" name="Oval 12"/>
          <p:cNvSpPr>
            <a:spLocks/>
          </p:cNvSpPr>
          <p:nvPr/>
        </p:nvSpPr>
        <p:spPr bwMode="auto">
          <a:xfrm>
            <a:off x="6045200" y="2717800"/>
            <a:ext cx="533400" cy="533400"/>
          </a:xfrm>
          <a:prstGeom prst="ellipse">
            <a:avLst/>
          </a:prstGeom>
          <a:solidFill>
            <a:srgbClr val="C0C0C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78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Expectimax Evaluation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14900"/>
          </a:xfrm>
        </p:spPr>
        <p:txBody>
          <a:bodyPr rIns="132080"/>
          <a:lstStyle/>
          <a:p>
            <a:pPr eaLnBrk="1" hangingPunct="1">
              <a:defRPr/>
            </a:pPr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Evaluation functions quickly return an estimate for a node</a:t>
            </a:r>
            <a:r>
              <a:rPr lang="ja-JP" alt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s true value (which value, </a:t>
            </a:r>
            <a:r>
              <a:rPr lang="en-US" sz="2400" dirty="0" err="1">
                <a:latin typeface="Arial" charset="0"/>
                <a:ea typeface="ヒラギノ角ゴ ProN W3" charset="0"/>
                <a:cs typeface="ヒラギノ角ゴ ProN W3" charset="0"/>
              </a:rPr>
              <a:t>expectimax</a:t>
            </a:r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 or </a:t>
            </a:r>
            <a:r>
              <a:rPr lang="en-US" sz="2400" dirty="0" err="1">
                <a:latin typeface="Arial" charset="0"/>
                <a:ea typeface="ヒラギノ角ゴ ProN W3" charset="0"/>
                <a:cs typeface="ヒラギノ角ゴ ProN W3" charset="0"/>
              </a:rPr>
              <a:t>minimax</a:t>
            </a:r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?)</a:t>
            </a:r>
          </a:p>
          <a:p>
            <a:pPr eaLnBrk="1" hangingPunct="1">
              <a:defRPr/>
            </a:pPr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For </a:t>
            </a:r>
            <a:r>
              <a:rPr lang="en-US" sz="2400" dirty="0" err="1">
                <a:latin typeface="Arial" charset="0"/>
                <a:ea typeface="ヒラギノ角ゴ ProN W3" charset="0"/>
                <a:cs typeface="ヒラギノ角ゴ ProN W3" charset="0"/>
              </a:rPr>
              <a:t>minimax</a:t>
            </a:r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, evaluation function scale </a:t>
            </a:r>
            <a:r>
              <a:rPr lang="en-US" sz="2400" dirty="0" err="1">
                <a:latin typeface="Arial" charset="0"/>
                <a:ea typeface="ヒラギノ角ゴ ProN W3" charset="0"/>
                <a:cs typeface="ヒラギノ角ゴ ProN W3" charset="0"/>
              </a:rPr>
              <a:t>doesn</a:t>
            </a:r>
            <a:r>
              <a:rPr lang="ja-JP" alt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t matter</a:t>
            </a:r>
          </a:p>
          <a:p>
            <a:pPr marL="782638" lvl="1" eaLnBrk="1" hangingPunct="1">
              <a:defRPr/>
            </a:pPr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We just want better states to have higher evaluations (get the ordering right)</a:t>
            </a:r>
          </a:p>
          <a:p>
            <a:pPr marL="782638" lvl="1" eaLnBrk="1" hangingPunct="1">
              <a:defRPr/>
            </a:pPr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We call this </a:t>
            </a:r>
            <a:r>
              <a:rPr lang="en-US" sz="2400" dirty="0">
                <a:solidFill>
                  <a:srgbClr val="C0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insensitivity to monotonic transformations</a:t>
            </a:r>
          </a:p>
          <a:p>
            <a:pPr eaLnBrk="1" hangingPunct="1">
              <a:defRPr/>
            </a:pPr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For </a:t>
            </a:r>
            <a:r>
              <a:rPr lang="en-US" sz="2400" dirty="0" err="1">
                <a:latin typeface="Arial" charset="0"/>
                <a:ea typeface="ヒラギノ角ゴ ProN W3" charset="0"/>
                <a:cs typeface="ヒラギノ角ゴ ProN W3" charset="0"/>
              </a:rPr>
              <a:t>expectimax</a:t>
            </a:r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, we need </a:t>
            </a:r>
            <a:r>
              <a:rPr lang="en-US" sz="2400" dirty="0">
                <a:latin typeface="Arial Italic" charset="0"/>
                <a:ea typeface="ヒラギノ角ゴ ProN W3" charset="0"/>
                <a:cs typeface="Arial Italic" charset="0"/>
                <a:sym typeface="Arial Italic" charset="0"/>
              </a:rPr>
              <a:t>magnitudes</a:t>
            </a:r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 to be meaningful</a:t>
            </a:r>
          </a:p>
        </p:txBody>
      </p:sp>
      <p:grpSp>
        <p:nvGrpSpPr>
          <p:cNvPr id="63513" name="Group 25"/>
          <p:cNvGrpSpPr>
            <a:grpSpLocks/>
          </p:cNvGrpSpPr>
          <p:nvPr/>
        </p:nvGrpSpPr>
        <p:grpSpPr bwMode="auto">
          <a:xfrm>
            <a:off x="1066800" y="4724400"/>
            <a:ext cx="2819400" cy="1695450"/>
            <a:chOff x="0" y="0"/>
            <a:chExt cx="1776" cy="1068"/>
          </a:xfrm>
        </p:grpSpPr>
        <p:sp>
          <p:nvSpPr>
            <p:cNvPr id="115742" name="Line 4"/>
            <p:cNvSpPr>
              <a:spLocks noChangeShapeType="1"/>
            </p:cNvSpPr>
            <p:nvPr/>
          </p:nvSpPr>
          <p:spPr bwMode="auto">
            <a:xfrm>
              <a:off x="341" y="672"/>
              <a:ext cx="186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5743" name="Oval 5"/>
            <p:cNvSpPr>
              <a:spLocks/>
            </p:cNvSpPr>
            <p:nvPr/>
          </p:nvSpPr>
          <p:spPr bwMode="auto">
            <a:xfrm>
              <a:off x="204" y="396"/>
              <a:ext cx="276" cy="276"/>
            </a:xfrm>
            <a:prstGeom prst="ellipse">
              <a:avLst/>
            </a:prstGeom>
            <a:solidFill>
              <a:srgbClr val="CC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15744" name="Group 8"/>
            <p:cNvGrpSpPr>
              <a:grpSpLocks/>
            </p:cNvGrpSpPr>
            <p:nvPr/>
          </p:nvGrpSpPr>
          <p:grpSpPr bwMode="auto">
            <a:xfrm>
              <a:off x="0" y="828"/>
              <a:ext cx="288" cy="240"/>
              <a:chOff x="0" y="0"/>
              <a:chExt cx="288" cy="240"/>
            </a:xfrm>
          </p:grpSpPr>
          <p:sp>
            <p:nvSpPr>
              <p:cNvPr id="115761" name="Rectangle 6"/>
              <p:cNvSpPr>
                <a:spLocks/>
              </p:cNvSpPr>
              <p:nvPr/>
            </p:nvSpPr>
            <p:spPr bwMode="auto">
              <a:xfrm>
                <a:off x="0" y="0"/>
                <a:ext cx="288" cy="240"/>
              </a:xfrm>
              <a:prstGeom prst="rect">
                <a:avLst/>
              </a:prstGeom>
              <a:solidFill>
                <a:srgbClr val="A3A3E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5762" name="Rectangle 7"/>
              <p:cNvSpPr>
                <a:spLocks/>
              </p:cNvSpPr>
              <p:nvPr/>
            </p:nvSpPr>
            <p:spPr bwMode="auto">
              <a:xfrm>
                <a:off x="55" y="8"/>
                <a:ext cx="177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ctr"/>
                <a:r>
                  <a:rPr lang="en-US">
                    <a:solidFill>
                      <a:srgbClr val="0D0D0D"/>
                    </a:solidFill>
                    <a:cs typeface="Arial" charset="0"/>
                  </a:rPr>
                  <a:t>0</a:t>
                </a:r>
              </a:p>
            </p:txBody>
          </p:sp>
        </p:grpSp>
        <p:grpSp>
          <p:nvGrpSpPr>
            <p:cNvPr id="115745" name="Group 11"/>
            <p:cNvGrpSpPr>
              <a:grpSpLocks/>
            </p:cNvGrpSpPr>
            <p:nvPr/>
          </p:nvGrpSpPr>
          <p:grpSpPr bwMode="auto">
            <a:xfrm>
              <a:off x="336" y="828"/>
              <a:ext cx="384" cy="240"/>
              <a:chOff x="0" y="0"/>
              <a:chExt cx="384" cy="240"/>
            </a:xfrm>
          </p:grpSpPr>
          <p:sp>
            <p:nvSpPr>
              <p:cNvPr id="115759" name="Rectangle 9"/>
              <p:cNvSpPr>
                <a:spLocks/>
              </p:cNvSpPr>
              <p:nvPr/>
            </p:nvSpPr>
            <p:spPr bwMode="auto">
              <a:xfrm>
                <a:off x="0" y="0"/>
                <a:ext cx="384" cy="240"/>
              </a:xfrm>
              <a:prstGeom prst="rect">
                <a:avLst/>
              </a:prstGeom>
              <a:solidFill>
                <a:srgbClr val="A3A3E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5760" name="Rectangle 10"/>
              <p:cNvSpPr>
                <a:spLocks/>
              </p:cNvSpPr>
              <p:nvPr/>
            </p:nvSpPr>
            <p:spPr bwMode="auto">
              <a:xfrm>
                <a:off x="63" y="8"/>
                <a:ext cx="257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ctr"/>
                <a:r>
                  <a:rPr lang="en-US">
                    <a:solidFill>
                      <a:srgbClr val="0D0D0D"/>
                    </a:solidFill>
                    <a:cs typeface="Arial" charset="0"/>
                  </a:rPr>
                  <a:t>40</a:t>
                </a:r>
              </a:p>
            </p:txBody>
          </p:sp>
        </p:grpSp>
        <p:sp>
          <p:nvSpPr>
            <p:cNvPr id="115746" name="Line 12"/>
            <p:cNvSpPr>
              <a:spLocks noChangeShapeType="1"/>
            </p:cNvSpPr>
            <p:nvPr/>
          </p:nvSpPr>
          <p:spPr bwMode="auto">
            <a:xfrm flipH="1">
              <a:off x="144" y="672"/>
              <a:ext cx="198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5747" name="Line 13"/>
            <p:cNvSpPr>
              <a:spLocks noChangeShapeType="1"/>
            </p:cNvSpPr>
            <p:nvPr/>
          </p:nvSpPr>
          <p:spPr bwMode="auto">
            <a:xfrm>
              <a:off x="1397" y="660"/>
              <a:ext cx="21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5748" name="Oval 14"/>
            <p:cNvSpPr>
              <a:spLocks/>
            </p:cNvSpPr>
            <p:nvPr/>
          </p:nvSpPr>
          <p:spPr bwMode="auto">
            <a:xfrm>
              <a:off x="1260" y="384"/>
              <a:ext cx="276" cy="276"/>
            </a:xfrm>
            <a:prstGeom prst="ellipse">
              <a:avLst/>
            </a:prstGeom>
            <a:solidFill>
              <a:srgbClr val="CC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15749" name="Group 17"/>
            <p:cNvGrpSpPr>
              <a:grpSpLocks/>
            </p:cNvGrpSpPr>
            <p:nvPr/>
          </p:nvGrpSpPr>
          <p:grpSpPr bwMode="auto">
            <a:xfrm>
              <a:off x="1008" y="816"/>
              <a:ext cx="336" cy="240"/>
              <a:chOff x="0" y="0"/>
              <a:chExt cx="336" cy="240"/>
            </a:xfrm>
          </p:grpSpPr>
          <p:sp>
            <p:nvSpPr>
              <p:cNvPr id="115757" name="Rectangle 15"/>
              <p:cNvSpPr>
                <a:spLocks/>
              </p:cNvSpPr>
              <p:nvPr/>
            </p:nvSpPr>
            <p:spPr bwMode="auto">
              <a:xfrm>
                <a:off x="0" y="0"/>
                <a:ext cx="336" cy="240"/>
              </a:xfrm>
              <a:prstGeom prst="rect">
                <a:avLst/>
              </a:prstGeom>
              <a:solidFill>
                <a:srgbClr val="A3A3E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5758" name="Rectangle 16"/>
              <p:cNvSpPr>
                <a:spLocks/>
              </p:cNvSpPr>
              <p:nvPr/>
            </p:nvSpPr>
            <p:spPr bwMode="auto">
              <a:xfrm>
                <a:off x="39" y="8"/>
                <a:ext cx="257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ctr"/>
                <a:r>
                  <a:rPr lang="en-US" dirty="0">
                    <a:solidFill>
                      <a:srgbClr val="0D0D0D"/>
                    </a:solidFill>
                    <a:cs typeface="Arial" charset="0"/>
                  </a:rPr>
                  <a:t>20</a:t>
                </a:r>
              </a:p>
            </p:txBody>
          </p:sp>
        </p:grpSp>
        <p:grpSp>
          <p:nvGrpSpPr>
            <p:cNvPr id="115750" name="Group 20"/>
            <p:cNvGrpSpPr>
              <a:grpSpLocks/>
            </p:cNvGrpSpPr>
            <p:nvPr/>
          </p:nvGrpSpPr>
          <p:grpSpPr bwMode="auto">
            <a:xfrm>
              <a:off x="1440" y="816"/>
              <a:ext cx="336" cy="240"/>
              <a:chOff x="0" y="0"/>
              <a:chExt cx="336" cy="240"/>
            </a:xfrm>
          </p:grpSpPr>
          <p:sp>
            <p:nvSpPr>
              <p:cNvPr id="115755" name="Rectangle 18"/>
              <p:cNvSpPr>
                <a:spLocks/>
              </p:cNvSpPr>
              <p:nvPr/>
            </p:nvSpPr>
            <p:spPr bwMode="auto">
              <a:xfrm>
                <a:off x="0" y="0"/>
                <a:ext cx="336" cy="240"/>
              </a:xfrm>
              <a:prstGeom prst="rect">
                <a:avLst/>
              </a:prstGeom>
              <a:solidFill>
                <a:srgbClr val="A3A3E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5756" name="Rectangle 19"/>
              <p:cNvSpPr>
                <a:spLocks/>
              </p:cNvSpPr>
              <p:nvPr/>
            </p:nvSpPr>
            <p:spPr bwMode="auto">
              <a:xfrm>
                <a:off x="39" y="8"/>
                <a:ext cx="257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ctr"/>
                <a:r>
                  <a:rPr lang="en-US">
                    <a:solidFill>
                      <a:srgbClr val="0D0D0D"/>
                    </a:solidFill>
                    <a:cs typeface="Arial" charset="0"/>
                  </a:rPr>
                  <a:t>30</a:t>
                </a:r>
              </a:p>
            </p:txBody>
          </p:sp>
        </p:grpSp>
        <p:sp>
          <p:nvSpPr>
            <p:cNvPr id="115751" name="Line 21"/>
            <p:cNvSpPr>
              <a:spLocks noChangeShapeType="1"/>
            </p:cNvSpPr>
            <p:nvPr/>
          </p:nvSpPr>
          <p:spPr bwMode="auto">
            <a:xfrm flipH="1">
              <a:off x="1176" y="660"/>
              <a:ext cx="222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5752" name="Line 22"/>
            <p:cNvSpPr>
              <a:spLocks noChangeShapeType="1"/>
            </p:cNvSpPr>
            <p:nvPr/>
          </p:nvSpPr>
          <p:spPr bwMode="auto">
            <a:xfrm>
              <a:off x="864" y="240"/>
              <a:ext cx="534" cy="144"/>
            </a:xfrm>
            <a:prstGeom prst="line">
              <a:avLst/>
            </a:prstGeom>
            <a:noFill/>
            <a:ln w="38100">
              <a:solidFill>
                <a:srgbClr val="2F2F9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5753" name="Line 23"/>
            <p:cNvSpPr>
              <a:spLocks noChangeShapeType="1"/>
            </p:cNvSpPr>
            <p:nvPr/>
          </p:nvSpPr>
          <p:spPr bwMode="auto">
            <a:xfrm flipH="1">
              <a:off x="342" y="240"/>
              <a:ext cx="522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5754" name="AutoShape 24"/>
            <p:cNvSpPr>
              <a:spLocks/>
            </p:cNvSpPr>
            <p:nvPr/>
          </p:nvSpPr>
          <p:spPr bwMode="auto">
            <a:xfrm>
              <a:off x="697" y="0"/>
              <a:ext cx="333" cy="320"/>
            </a:xfrm>
            <a:prstGeom prst="triangle">
              <a:avLst>
                <a:gd name="adj" fmla="val 50000"/>
              </a:avLst>
            </a:prstGeom>
            <a:solidFill>
              <a:srgbClr val="CC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63516" name="Group 28"/>
          <p:cNvGrpSpPr>
            <a:grpSpLocks/>
          </p:cNvGrpSpPr>
          <p:nvPr/>
        </p:nvGrpSpPr>
        <p:grpSpPr bwMode="auto">
          <a:xfrm>
            <a:off x="4416425" y="5943600"/>
            <a:ext cx="612775" cy="533400"/>
            <a:chOff x="0" y="0"/>
            <a:chExt cx="385" cy="336"/>
          </a:xfrm>
        </p:grpSpPr>
        <p:sp>
          <p:nvSpPr>
            <p:cNvPr id="115740" name="AutoShape 26"/>
            <p:cNvSpPr>
              <a:spLocks/>
            </p:cNvSpPr>
            <p:nvPr/>
          </p:nvSpPr>
          <p:spPr bwMode="auto">
            <a:xfrm>
              <a:off x="1" y="0"/>
              <a:ext cx="384" cy="336"/>
            </a:xfrm>
            <a:prstGeom prst="rightArrow">
              <a:avLst>
                <a:gd name="adj1" fmla="val 100000"/>
                <a:gd name="adj2" fmla="val 26974"/>
              </a:avLst>
            </a:prstGeom>
            <a:solidFill>
              <a:srgbClr val="FFFFFF"/>
            </a:solidFill>
            <a:ln w="25400">
              <a:solidFill>
                <a:srgbClr val="2D2D8A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5741" name="Rectangle 27"/>
            <p:cNvSpPr>
              <a:spLocks/>
            </p:cNvSpPr>
            <p:nvPr/>
          </p:nvSpPr>
          <p:spPr bwMode="auto">
            <a:xfrm>
              <a:off x="0" y="56"/>
              <a:ext cx="29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19058" bIns="0" anchor="ctr"/>
            <a:lstStyle/>
            <a:p>
              <a:pPr marL="396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x</a:t>
              </a:r>
              <a:r>
                <a:rPr lang="en-US" baseline="30000">
                  <a:solidFill>
                    <a:schemeClr val="tx1"/>
                  </a:solidFill>
                  <a:cs typeface="Arial" charset="0"/>
                </a:rPr>
                <a:t>2</a:t>
              </a:r>
            </a:p>
          </p:txBody>
        </p:sp>
      </p:grpSp>
      <p:grpSp>
        <p:nvGrpSpPr>
          <p:cNvPr id="63538" name="Group 50"/>
          <p:cNvGrpSpPr>
            <a:grpSpLocks/>
          </p:cNvGrpSpPr>
          <p:nvPr/>
        </p:nvGrpSpPr>
        <p:grpSpPr bwMode="auto">
          <a:xfrm>
            <a:off x="5484813" y="4724400"/>
            <a:ext cx="2820987" cy="1695450"/>
            <a:chOff x="0" y="0"/>
            <a:chExt cx="1776" cy="1068"/>
          </a:xfrm>
        </p:grpSpPr>
        <p:sp>
          <p:nvSpPr>
            <p:cNvPr id="115719" name="Line 29"/>
            <p:cNvSpPr>
              <a:spLocks noChangeShapeType="1"/>
            </p:cNvSpPr>
            <p:nvPr/>
          </p:nvSpPr>
          <p:spPr bwMode="auto">
            <a:xfrm>
              <a:off x="341" y="672"/>
              <a:ext cx="186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5720" name="Oval 30"/>
            <p:cNvSpPr>
              <a:spLocks/>
            </p:cNvSpPr>
            <p:nvPr/>
          </p:nvSpPr>
          <p:spPr bwMode="auto">
            <a:xfrm>
              <a:off x="204" y="396"/>
              <a:ext cx="276" cy="276"/>
            </a:xfrm>
            <a:prstGeom prst="ellipse">
              <a:avLst/>
            </a:prstGeom>
            <a:solidFill>
              <a:srgbClr val="CC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15721" name="Group 33"/>
            <p:cNvGrpSpPr>
              <a:grpSpLocks/>
            </p:cNvGrpSpPr>
            <p:nvPr/>
          </p:nvGrpSpPr>
          <p:grpSpPr bwMode="auto">
            <a:xfrm>
              <a:off x="0" y="828"/>
              <a:ext cx="288" cy="240"/>
              <a:chOff x="0" y="0"/>
              <a:chExt cx="288" cy="240"/>
            </a:xfrm>
          </p:grpSpPr>
          <p:sp>
            <p:nvSpPr>
              <p:cNvPr id="115738" name="Rectangle 31"/>
              <p:cNvSpPr>
                <a:spLocks/>
              </p:cNvSpPr>
              <p:nvPr/>
            </p:nvSpPr>
            <p:spPr bwMode="auto">
              <a:xfrm>
                <a:off x="0" y="0"/>
                <a:ext cx="288" cy="240"/>
              </a:xfrm>
              <a:prstGeom prst="rect">
                <a:avLst/>
              </a:prstGeom>
              <a:solidFill>
                <a:srgbClr val="A3A3E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5739" name="Rectangle 32"/>
              <p:cNvSpPr>
                <a:spLocks/>
              </p:cNvSpPr>
              <p:nvPr/>
            </p:nvSpPr>
            <p:spPr bwMode="auto">
              <a:xfrm>
                <a:off x="55" y="8"/>
                <a:ext cx="177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ctr"/>
                <a:r>
                  <a:rPr lang="en-US">
                    <a:solidFill>
                      <a:srgbClr val="0D0D0D"/>
                    </a:solidFill>
                    <a:cs typeface="Arial" charset="0"/>
                  </a:rPr>
                  <a:t>0</a:t>
                </a:r>
              </a:p>
            </p:txBody>
          </p:sp>
        </p:grpSp>
        <p:grpSp>
          <p:nvGrpSpPr>
            <p:cNvPr id="115722" name="Group 36"/>
            <p:cNvGrpSpPr>
              <a:grpSpLocks/>
            </p:cNvGrpSpPr>
            <p:nvPr/>
          </p:nvGrpSpPr>
          <p:grpSpPr bwMode="auto">
            <a:xfrm>
              <a:off x="319" y="828"/>
              <a:ext cx="417" cy="240"/>
              <a:chOff x="0" y="0"/>
              <a:chExt cx="417" cy="240"/>
            </a:xfrm>
          </p:grpSpPr>
          <p:sp>
            <p:nvSpPr>
              <p:cNvPr id="115736" name="Rectangle 34"/>
              <p:cNvSpPr>
                <a:spLocks/>
              </p:cNvSpPr>
              <p:nvPr/>
            </p:nvSpPr>
            <p:spPr bwMode="auto">
              <a:xfrm>
                <a:off x="16" y="0"/>
                <a:ext cx="384" cy="240"/>
              </a:xfrm>
              <a:prstGeom prst="rect">
                <a:avLst/>
              </a:prstGeom>
              <a:solidFill>
                <a:srgbClr val="A3A3E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5737" name="Rectangle 35"/>
              <p:cNvSpPr>
                <a:spLocks/>
              </p:cNvSpPr>
              <p:nvPr/>
            </p:nvSpPr>
            <p:spPr bwMode="auto">
              <a:xfrm>
                <a:off x="0" y="8"/>
                <a:ext cx="417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ctr"/>
                <a:r>
                  <a:rPr lang="en-US">
                    <a:solidFill>
                      <a:srgbClr val="0D0D0D"/>
                    </a:solidFill>
                    <a:cs typeface="Arial" charset="0"/>
                  </a:rPr>
                  <a:t>1600</a:t>
                </a:r>
              </a:p>
            </p:txBody>
          </p:sp>
        </p:grpSp>
        <p:sp>
          <p:nvSpPr>
            <p:cNvPr id="115723" name="Line 37"/>
            <p:cNvSpPr>
              <a:spLocks noChangeShapeType="1"/>
            </p:cNvSpPr>
            <p:nvPr/>
          </p:nvSpPr>
          <p:spPr bwMode="auto">
            <a:xfrm flipH="1">
              <a:off x="144" y="672"/>
              <a:ext cx="198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5724" name="Line 38"/>
            <p:cNvSpPr>
              <a:spLocks noChangeShapeType="1"/>
            </p:cNvSpPr>
            <p:nvPr/>
          </p:nvSpPr>
          <p:spPr bwMode="auto">
            <a:xfrm>
              <a:off x="1397" y="660"/>
              <a:ext cx="21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5725" name="Oval 39"/>
            <p:cNvSpPr>
              <a:spLocks/>
            </p:cNvSpPr>
            <p:nvPr/>
          </p:nvSpPr>
          <p:spPr bwMode="auto">
            <a:xfrm>
              <a:off x="1260" y="384"/>
              <a:ext cx="276" cy="276"/>
            </a:xfrm>
            <a:prstGeom prst="ellipse">
              <a:avLst/>
            </a:prstGeom>
            <a:solidFill>
              <a:srgbClr val="CC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15726" name="Group 42"/>
            <p:cNvGrpSpPr>
              <a:grpSpLocks/>
            </p:cNvGrpSpPr>
            <p:nvPr/>
          </p:nvGrpSpPr>
          <p:grpSpPr bwMode="auto">
            <a:xfrm>
              <a:off x="1007" y="816"/>
              <a:ext cx="337" cy="240"/>
              <a:chOff x="0" y="0"/>
              <a:chExt cx="337" cy="240"/>
            </a:xfrm>
          </p:grpSpPr>
          <p:sp>
            <p:nvSpPr>
              <p:cNvPr id="115734" name="Rectangle 40"/>
              <p:cNvSpPr>
                <a:spLocks/>
              </p:cNvSpPr>
              <p:nvPr/>
            </p:nvSpPr>
            <p:spPr bwMode="auto">
              <a:xfrm>
                <a:off x="0" y="0"/>
                <a:ext cx="336" cy="240"/>
              </a:xfrm>
              <a:prstGeom prst="rect">
                <a:avLst/>
              </a:prstGeom>
              <a:solidFill>
                <a:srgbClr val="A3A3E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5735" name="Rectangle 41"/>
              <p:cNvSpPr>
                <a:spLocks/>
              </p:cNvSpPr>
              <p:nvPr/>
            </p:nvSpPr>
            <p:spPr bwMode="auto">
              <a:xfrm>
                <a:off x="0" y="8"/>
                <a:ext cx="337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ctr"/>
                <a:r>
                  <a:rPr lang="en-US">
                    <a:solidFill>
                      <a:srgbClr val="0D0D0D"/>
                    </a:solidFill>
                    <a:cs typeface="Arial" charset="0"/>
                  </a:rPr>
                  <a:t>400</a:t>
                </a:r>
              </a:p>
            </p:txBody>
          </p:sp>
        </p:grpSp>
        <p:grpSp>
          <p:nvGrpSpPr>
            <p:cNvPr id="115727" name="Group 45"/>
            <p:cNvGrpSpPr>
              <a:grpSpLocks/>
            </p:cNvGrpSpPr>
            <p:nvPr/>
          </p:nvGrpSpPr>
          <p:grpSpPr bwMode="auto">
            <a:xfrm>
              <a:off x="1439" y="816"/>
              <a:ext cx="337" cy="240"/>
              <a:chOff x="0" y="0"/>
              <a:chExt cx="337" cy="240"/>
            </a:xfrm>
          </p:grpSpPr>
          <p:sp>
            <p:nvSpPr>
              <p:cNvPr id="115732" name="Rectangle 43"/>
              <p:cNvSpPr>
                <a:spLocks/>
              </p:cNvSpPr>
              <p:nvPr/>
            </p:nvSpPr>
            <p:spPr bwMode="auto">
              <a:xfrm>
                <a:off x="0" y="0"/>
                <a:ext cx="336" cy="240"/>
              </a:xfrm>
              <a:prstGeom prst="rect">
                <a:avLst/>
              </a:prstGeom>
              <a:solidFill>
                <a:srgbClr val="A3A3E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5733" name="Rectangle 44"/>
              <p:cNvSpPr>
                <a:spLocks/>
              </p:cNvSpPr>
              <p:nvPr/>
            </p:nvSpPr>
            <p:spPr bwMode="auto">
              <a:xfrm>
                <a:off x="0" y="8"/>
                <a:ext cx="337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ctr"/>
                <a:r>
                  <a:rPr lang="en-US">
                    <a:solidFill>
                      <a:srgbClr val="0D0D0D"/>
                    </a:solidFill>
                    <a:cs typeface="Arial" charset="0"/>
                  </a:rPr>
                  <a:t>900</a:t>
                </a:r>
              </a:p>
            </p:txBody>
          </p:sp>
        </p:grpSp>
        <p:sp>
          <p:nvSpPr>
            <p:cNvPr id="115728" name="Line 46"/>
            <p:cNvSpPr>
              <a:spLocks noChangeShapeType="1"/>
            </p:cNvSpPr>
            <p:nvPr/>
          </p:nvSpPr>
          <p:spPr bwMode="auto">
            <a:xfrm flipH="1">
              <a:off x="1176" y="660"/>
              <a:ext cx="222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5729" name="Line 47"/>
            <p:cNvSpPr>
              <a:spLocks noChangeShapeType="1"/>
            </p:cNvSpPr>
            <p:nvPr/>
          </p:nvSpPr>
          <p:spPr bwMode="auto">
            <a:xfrm>
              <a:off x="863" y="240"/>
              <a:ext cx="53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5730" name="Line 48"/>
            <p:cNvSpPr>
              <a:spLocks noChangeShapeType="1"/>
            </p:cNvSpPr>
            <p:nvPr/>
          </p:nvSpPr>
          <p:spPr bwMode="auto">
            <a:xfrm flipH="1">
              <a:off x="342" y="240"/>
              <a:ext cx="522" cy="156"/>
            </a:xfrm>
            <a:prstGeom prst="line">
              <a:avLst/>
            </a:prstGeom>
            <a:noFill/>
            <a:ln w="38100">
              <a:solidFill>
                <a:srgbClr val="2F2F9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5731" name="AutoShape 49"/>
            <p:cNvSpPr>
              <a:spLocks/>
            </p:cNvSpPr>
            <p:nvPr/>
          </p:nvSpPr>
          <p:spPr bwMode="auto">
            <a:xfrm>
              <a:off x="697" y="0"/>
              <a:ext cx="333" cy="320"/>
            </a:xfrm>
            <a:prstGeom prst="triangle">
              <a:avLst>
                <a:gd name="adj" fmla="val 50000"/>
              </a:avLst>
            </a:prstGeom>
            <a:solidFill>
              <a:srgbClr val="CC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2" name="Rectangle 16"/>
          <p:cNvSpPr>
            <a:spLocks/>
          </p:cNvSpPr>
          <p:nvPr/>
        </p:nvSpPr>
        <p:spPr bwMode="auto">
          <a:xfrm>
            <a:off x="1371600" y="4953000"/>
            <a:ext cx="407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/>
          <a:p>
            <a:pPr marL="39688" algn="ctr"/>
            <a:r>
              <a:rPr lang="en-US" dirty="0">
                <a:solidFill>
                  <a:srgbClr val="0D0D0D"/>
                </a:solidFill>
                <a:cs typeface="Arial" charset="0"/>
              </a:rPr>
              <a:t>20</a:t>
            </a:r>
          </a:p>
        </p:txBody>
      </p:sp>
      <p:sp>
        <p:nvSpPr>
          <p:cNvPr id="53" name="Rectangle 16"/>
          <p:cNvSpPr>
            <a:spLocks/>
          </p:cNvSpPr>
          <p:nvPr/>
        </p:nvSpPr>
        <p:spPr bwMode="auto">
          <a:xfrm>
            <a:off x="3179298" y="4992300"/>
            <a:ext cx="2977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/>
          <a:p>
            <a:pPr marL="39688" algn="ctr"/>
            <a:r>
              <a:rPr lang="en-US" b="1" dirty="0" smtClean="0">
                <a:solidFill>
                  <a:srgbClr val="660066"/>
                </a:solidFill>
                <a:cs typeface="Arial" charset="0"/>
              </a:rPr>
              <a:t>25</a:t>
            </a:r>
            <a:endParaRPr lang="en-US" b="1" dirty="0">
              <a:solidFill>
                <a:srgbClr val="660066"/>
              </a:solidFill>
              <a:cs typeface="Arial" charset="0"/>
            </a:endParaRPr>
          </a:p>
        </p:txBody>
      </p:sp>
      <p:sp>
        <p:nvSpPr>
          <p:cNvPr id="54" name="Rectangle 16"/>
          <p:cNvSpPr>
            <a:spLocks/>
          </p:cNvSpPr>
          <p:nvPr/>
        </p:nvSpPr>
        <p:spPr bwMode="auto">
          <a:xfrm>
            <a:off x="5803211" y="5017700"/>
            <a:ext cx="4261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/>
          <a:p>
            <a:pPr marL="39688" algn="ctr"/>
            <a:r>
              <a:rPr lang="en-US" b="1" dirty="0" smtClean="0">
                <a:solidFill>
                  <a:srgbClr val="660066"/>
                </a:solidFill>
                <a:cs typeface="Arial" charset="0"/>
              </a:rPr>
              <a:t>800</a:t>
            </a:r>
            <a:endParaRPr lang="en-US" b="1" dirty="0">
              <a:solidFill>
                <a:srgbClr val="660066"/>
              </a:solidFill>
              <a:cs typeface="Arial" charset="0"/>
            </a:endParaRPr>
          </a:p>
        </p:txBody>
      </p:sp>
      <p:sp>
        <p:nvSpPr>
          <p:cNvPr id="55" name="Rectangle 16"/>
          <p:cNvSpPr>
            <a:spLocks/>
          </p:cNvSpPr>
          <p:nvPr/>
        </p:nvSpPr>
        <p:spPr bwMode="auto">
          <a:xfrm>
            <a:off x="7555811" y="5017700"/>
            <a:ext cx="4261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/>
          <a:p>
            <a:pPr marL="39688" algn="ctr"/>
            <a:r>
              <a:rPr lang="en-US" dirty="0" smtClean="0">
                <a:solidFill>
                  <a:srgbClr val="0D0D0D"/>
                </a:solidFill>
                <a:cs typeface="Arial" charset="0"/>
              </a:rPr>
              <a:t>650</a:t>
            </a:r>
            <a:endParaRPr lang="en-US" dirty="0">
              <a:solidFill>
                <a:srgbClr val="0D0D0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887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Backgammon</a:t>
            </a:r>
          </a:p>
        </p:txBody>
      </p:sp>
      <p:pic>
        <p:nvPicPr>
          <p:cNvPr id="9218" name="Picture 2" descr="http://upload.wikimedia.org/wikipedia/commons/3/30/Backgammon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100" y="2000250"/>
            <a:ext cx="5343525" cy="35623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00750" y="5769917"/>
            <a:ext cx="30861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latin typeface="Calibri" pitchFamily="34" charset="0"/>
              </a:rPr>
              <a:t>Image: Wikipedia</a:t>
            </a:r>
            <a:endParaRPr lang="en-US" sz="105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462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3548" y="2118521"/>
            <a:ext cx="1824415" cy="208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Mixed Layer Types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885950"/>
            <a:ext cx="2457450" cy="3771900"/>
          </a:xfrm>
        </p:spPr>
        <p:txBody>
          <a:bodyPr/>
          <a:lstStyle/>
          <a:p>
            <a:r>
              <a:rPr lang="en-US" sz="2100" dirty="0"/>
              <a:t>E.g. Backgammon</a:t>
            </a:r>
          </a:p>
          <a:p>
            <a:r>
              <a:rPr lang="en-US" sz="2100" dirty="0" err="1"/>
              <a:t>Expectiminimax</a:t>
            </a:r>
            <a:endParaRPr lang="en-US" sz="2100" dirty="0"/>
          </a:p>
          <a:p>
            <a:pPr lvl="1"/>
            <a:r>
              <a:rPr lang="en-US" sz="1800" dirty="0"/>
              <a:t>Environment is an extra “random agent” player that moves after each min/max agent</a:t>
            </a:r>
          </a:p>
          <a:p>
            <a:pPr lvl="1"/>
            <a:r>
              <a:rPr lang="en-US" sz="1800" dirty="0"/>
              <a:t>Each node computes the appropriate combination of its children</a:t>
            </a:r>
          </a:p>
          <a:p>
            <a:pPr lvl="1"/>
            <a:endParaRPr lang="en-US" sz="1650" dirty="0"/>
          </a:p>
          <a:p>
            <a:endParaRPr lang="en-US" sz="165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4649" y="1771650"/>
            <a:ext cx="784215" cy="775097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8150" y="3340217"/>
            <a:ext cx="696663" cy="774070"/>
          </a:xfrm>
          <a:prstGeom prst="rect">
            <a:avLst/>
          </a:prstGeom>
          <a:noFill/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2907" y="2550876"/>
            <a:ext cx="681986" cy="763825"/>
          </a:xfrm>
          <a:prstGeom prst="rect">
            <a:avLst/>
          </a:prstGeom>
          <a:noFill/>
        </p:spPr>
      </p:pic>
      <p:grpSp>
        <p:nvGrpSpPr>
          <p:cNvPr id="60" name="Group 59"/>
          <p:cNvGrpSpPr/>
          <p:nvPr/>
        </p:nvGrpSpPr>
        <p:grpSpPr>
          <a:xfrm>
            <a:off x="5314950" y="2057400"/>
            <a:ext cx="2286000" cy="2514600"/>
            <a:chOff x="7315200" y="1539240"/>
            <a:chExt cx="2133600" cy="2346960"/>
          </a:xfrm>
        </p:grpSpPr>
        <p:sp>
          <p:nvSpPr>
            <p:cNvPr id="15" name="AutoShape 27"/>
            <p:cNvSpPr>
              <a:spLocks noChangeArrowheads="1"/>
            </p:cNvSpPr>
            <p:nvPr/>
          </p:nvSpPr>
          <p:spPr bwMode="auto">
            <a:xfrm>
              <a:off x="8229600" y="1539240"/>
              <a:ext cx="285750" cy="228600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6" name="AutoShape 28"/>
            <p:cNvCxnSpPr>
              <a:cxnSpLocks noChangeShapeType="1"/>
              <a:stCxn id="15" idx="3"/>
              <a:endCxn id="22" idx="0"/>
            </p:cNvCxnSpPr>
            <p:nvPr/>
          </p:nvCxnSpPr>
          <p:spPr bwMode="auto">
            <a:xfrm flipH="1">
              <a:off x="7720807" y="1767840"/>
              <a:ext cx="651669" cy="51974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AutoShape 29"/>
            <p:cNvCxnSpPr>
              <a:cxnSpLocks noChangeShapeType="1"/>
              <a:stCxn id="15" idx="3"/>
              <a:endCxn id="23" idx="0"/>
            </p:cNvCxnSpPr>
            <p:nvPr/>
          </p:nvCxnSpPr>
          <p:spPr bwMode="auto">
            <a:xfrm>
              <a:off x="8372475" y="1767840"/>
              <a:ext cx="646112" cy="51974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" name="AutoShape 30"/>
            <p:cNvCxnSpPr>
              <a:cxnSpLocks noChangeShapeType="1"/>
              <a:stCxn id="22" idx="4"/>
              <a:endCxn id="30" idx="3"/>
            </p:cNvCxnSpPr>
            <p:nvPr/>
          </p:nvCxnSpPr>
          <p:spPr bwMode="auto">
            <a:xfrm flipH="1">
              <a:off x="7458075" y="2573338"/>
              <a:ext cx="262731" cy="5508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31"/>
            <p:cNvCxnSpPr>
              <a:cxnSpLocks noChangeShapeType="1"/>
              <a:stCxn id="22" idx="4"/>
              <a:endCxn id="31" idx="3"/>
            </p:cNvCxnSpPr>
            <p:nvPr/>
          </p:nvCxnSpPr>
          <p:spPr bwMode="auto">
            <a:xfrm>
              <a:off x="7720806" y="2573338"/>
              <a:ext cx="289719" cy="5508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" name="AutoShape 32"/>
            <p:cNvCxnSpPr>
              <a:cxnSpLocks noChangeShapeType="1"/>
              <a:stCxn id="23" idx="4"/>
              <a:endCxn id="32" idx="3"/>
            </p:cNvCxnSpPr>
            <p:nvPr/>
          </p:nvCxnSpPr>
          <p:spPr bwMode="auto">
            <a:xfrm flipH="1">
              <a:off x="8753475" y="2573338"/>
              <a:ext cx="265112" cy="5508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1" name="AutoShape 33"/>
            <p:cNvCxnSpPr>
              <a:cxnSpLocks noChangeShapeType="1"/>
              <a:stCxn id="23" idx="4"/>
              <a:endCxn id="33" idx="3"/>
            </p:cNvCxnSpPr>
            <p:nvPr/>
          </p:nvCxnSpPr>
          <p:spPr bwMode="auto">
            <a:xfrm>
              <a:off x="9018587" y="2573338"/>
              <a:ext cx="287338" cy="5508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2" name="Oval 34"/>
            <p:cNvSpPr>
              <a:spLocks noChangeArrowheads="1"/>
            </p:cNvSpPr>
            <p:nvPr/>
          </p:nvSpPr>
          <p:spPr bwMode="auto">
            <a:xfrm>
              <a:off x="7577137" y="2287588"/>
              <a:ext cx="287338" cy="2857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35"/>
            <p:cNvSpPr>
              <a:spLocks noChangeArrowheads="1"/>
            </p:cNvSpPr>
            <p:nvPr/>
          </p:nvSpPr>
          <p:spPr bwMode="auto">
            <a:xfrm>
              <a:off x="8875712" y="2287588"/>
              <a:ext cx="285750" cy="2857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27"/>
            <p:cNvSpPr>
              <a:spLocks noChangeArrowheads="1"/>
            </p:cNvSpPr>
            <p:nvPr/>
          </p:nvSpPr>
          <p:spPr bwMode="auto">
            <a:xfrm rot="10800000">
              <a:off x="7315200" y="3124200"/>
              <a:ext cx="285750" cy="228600"/>
            </a:xfrm>
            <a:prstGeom prst="triangle">
              <a:avLst>
                <a:gd name="adj" fmla="val 50000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27"/>
            <p:cNvSpPr>
              <a:spLocks noChangeArrowheads="1"/>
            </p:cNvSpPr>
            <p:nvPr/>
          </p:nvSpPr>
          <p:spPr bwMode="auto">
            <a:xfrm rot="10800000">
              <a:off x="7867650" y="3124200"/>
              <a:ext cx="285750" cy="228600"/>
            </a:xfrm>
            <a:prstGeom prst="triangle">
              <a:avLst>
                <a:gd name="adj" fmla="val 50000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utoShape 27"/>
            <p:cNvSpPr>
              <a:spLocks noChangeArrowheads="1"/>
            </p:cNvSpPr>
            <p:nvPr/>
          </p:nvSpPr>
          <p:spPr bwMode="auto">
            <a:xfrm rot="10800000">
              <a:off x="8610600" y="3124200"/>
              <a:ext cx="285750" cy="228600"/>
            </a:xfrm>
            <a:prstGeom prst="triangle">
              <a:avLst>
                <a:gd name="adj" fmla="val 50000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AutoShape 27"/>
            <p:cNvSpPr>
              <a:spLocks noChangeArrowheads="1"/>
            </p:cNvSpPr>
            <p:nvPr/>
          </p:nvSpPr>
          <p:spPr bwMode="auto">
            <a:xfrm rot="10800000">
              <a:off x="9163050" y="3124200"/>
              <a:ext cx="285750" cy="228600"/>
            </a:xfrm>
            <a:prstGeom prst="triangle">
              <a:avLst>
                <a:gd name="adj" fmla="val 50000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2" name="AutoShape 32"/>
            <p:cNvCxnSpPr>
              <a:cxnSpLocks noChangeShapeType="1"/>
              <a:stCxn id="30" idx="0"/>
            </p:cNvCxnSpPr>
            <p:nvPr/>
          </p:nvCxnSpPr>
          <p:spPr bwMode="auto">
            <a:xfrm flipH="1">
              <a:off x="7315200" y="3352800"/>
              <a:ext cx="142875" cy="533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3" name="AutoShape 33"/>
            <p:cNvCxnSpPr>
              <a:cxnSpLocks noChangeShapeType="1"/>
              <a:stCxn id="30" idx="0"/>
            </p:cNvCxnSpPr>
            <p:nvPr/>
          </p:nvCxnSpPr>
          <p:spPr bwMode="auto">
            <a:xfrm>
              <a:off x="7458075" y="3352800"/>
              <a:ext cx="161925" cy="533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8" name="AutoShape 32"/>
            <p:cNvCxnSpPr>
              <a:cxnSpLocks noChangeShapeType="1"/>
              <a:stCxn id="31" idx="0"/>
            </p:cNvCxnSpPr>
            <p:nvPr/>
          </p:nvCxnSpPr>
          <p:spPr bwMode="auto">
            <a:xfrm flipH="1">
              <a:off x="7848601" y="3352800"/>
              <a:ext cx="161924" cy="533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9" name="AutoShape 33"/>
            <p:cNvCxnSpPr>
              <a:cxnSpLocks noChangeShapeType="1"/>
              <a:stCxn id="31" idx="0"/>
            </p:cNvCxnSpPr>
            <p:nvPr/>
          </p:nvCxnSpPr>
          <p:spPr bwMode="auto">
            <a:xfrm>
              <a:off x="8010525" y="3352800"/>
              <a:ext cx="142875" cy="533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2" name="AutoShape 32"/>
            <p:cNvCxnSpPr>
              <a:cxnSpLocks noChangeShapeType="1"/>
              <a:stCxn id="32" idx="0"/>
            </p:cNvCxnSpPr>
            <p:nvPr/>
          </p:nvCxnSpPr>
          <p:spPr bwMode="auto">
            <a:xfrm flipH="1">
              <a:off x="8610601" y="3352800"/>
              <a:ext cx="142874" cy="533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3" name="AutoShape 33"/>
            <p:cNvCxnSpPr>
              <a:cxnSpLocks noChangeShapeType="1"/>
              <a:stCxn id="32" idx="0"/>
            </p:cNvCxnSpPr>
            <p:nvPr/>
          </p:nvCxnSpPr>
          <p:spPr bwMode="auto">
            <a:xfrm>
              <a:off x="8753475" y="3352800"/>
              <a:ext cx="161925" cy="533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" name="AutoShape 32"/>
            <p:cNvCxnSpPr>
              <a:cxnSpLocks noChangeShapeType="1"/>
              <a:stCxn id="33" idx="0"/>
            </p:cNvCxnSpPr>
            <p:nvPr/>
          </p:nvCxnSpPr>
          <p:spPr bwMode="auto">
            <a:xfrm flipH="1">
              <a:off x="9144000" y="3352800"/>
              <a:ext cx="161925" cy="533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7" name="AutoShape 33"/>
            <p:cNvCxnSpPr>
              <a:cxnSpLocks noChangeShapeType="1"/>
              <a:stCxn id="33" idx="0"/>
            </p:cNvCxnSpPr>
            <p:nvPr/>
          </p:nvCxnSpPr>
          <p:spPr bwMode="auto">
            <a:xfrm>
              <a:off x="9305925" y="3352800"/>
              <a:ext cx="142874" cy="533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715889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load.wikimedia.org/wikipedia/commons/3/30/Backgammon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0700" y="2400300"/>
            <a:ext cx="3171825" cy="2114550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9144000" cy="762000"/>
          </a:xfrm>
        </p:spPr>
        <p:txBody>
          <a:bodyPr/>
          <a:lstStyle/>
          <a:p>
            <a:r>
              <a:rPr lang="en-US" dirty="0" smtClean="0"/>
              <a:t>Example: Backgammon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71450" y="1771651"/>
            <a:ext cx="5829300" cy="3394472"/>
          </a:xfrm>
        </p:spPr>
        <p:txBody>
          <a:bodyPr/>
          <a:lstStyle/>
          <a:p>
            <a:r>
              <a:rPr lang="en-US" sz="1800" dirty="0"/>
              <a:t>Dice rolls increase </a:t>
            </a:r>
            <a:r>
              <a:rPr lang="en-US" sz="1800" i="1" dirty="0"/>
              <a:t>b</a:t>
            </a:r>
            <a:r>
              <a:rPr lang="en-US" sz="1800" dirty="0"/>
              <a:t>: 21 possible rolls with 2 dice</a:t>
            </a:r>
          </a:p>
          <a:p>
            <a:pPr lvl="1"/>
            <a:r>
              <a:rPr lang="en-US" sz="1800" dirty="0"/>
              <a:t>Backgammon </a:t>
            </a:r>
            <a:r>
              <a:rPr lang="en-US" sz="1800" dirty="0">
                <a:sym typeface="Symbol" pitchFamily="18" charset="2"/>
              </a:rPr>
              <a:t></a:t>
            </a:r>
            <a:r>
              <a:rPr lang="en-US" sz="1800" dirty="0"/>
              <a:t> 20 legal moves</a:t>
            </a:r>
          </a:p>
          <a:p>
            <a:pPr lvl="1"/>
            <a:r>
              <a:rPr lang="en-US" sz="1800" dirty="0"/>
              <a:t>Depth 2 = 20 x (21 x 20)</a:t>
            </a:r>
            <a:r>
              <a:rPr lang="en-US" sz="1800" baseline="30000" dirty="0"/>
              <a:t>3</a:t>
            </a:r>
            <a:r>
              <a:rPr lang="en-US" sz="1800" dirty="0"/>
              <a:t> = 1.2 x 10</a:t>
            </a:r>
            <a:r>
              <a:rPr lang="en-US" sz="1800" baseline="30000" dirty="0"/>
              <a:t>9</a:t>
            </a:r>
            <a:endParaRPr lang="en-US" sz="1050" dirty="0"/>
          </a:p>
          <a:p>
            <a:r>
              <a:rPr lang="en-US" sz="1800" dirty="0"/>
              <a:t>As depth increases, probability of reaching a given search node shrinks</a:t>
            </a:r>
          </a:p>
          <a:p>
            <a:pPr lvl="1"/>
            <a:r>
              <a:rPr lang="en-US" sz="1800" dirty="0"/>
              <a:t>So usefulness of search is diminished</a:t>
            </a:r>
          </a:p>
          <a:p>
            <a:pPr lvl="1"/>
            <a:r>
              <a:rPr lang="en-US" sz="1800" dirty="0"/>
              <a:t>So limiting depth is less damaging</a:t>
            </a:r>
          </a:p>
          <a:p>
            <a:pPr lvl="1"/>
            <a:r>
              <a:rPr lang="en-US" sz="1800" dirty="0"/>
              <a:t>But pruning is trickier…</a:t>
            </a:r>
            <a:endParaRPr lang="en-US" sz="1050" dirty="0"/>
          </a:p>
          <a:p>
            <a:r>
              <a:rPr lang="en-US" sz="1800" dirty="0"/>
              <a:t>Historic AI (1992): </a:t>
            </a:r>
            <a:r>
              <a:rPr lang="en-US" sz="1800" dirty="0" err="1"/>
              <a:t>TDGammon</a:t>
            </a:r>
            <a:r>
              <a:rPr lang="en-US" sz="1800" dirty="0"/>
              <a:t> uses depth-2 search + very good evaluation function + reinforcement learning: </a:t>
            </a:r>
            <a:br>
              <a:rPr lang="en-US" sz="1800" dirty="0"/>
            </a:br>
            <a:r>
              <a:rPr lang="en-US" sz="1800" dirty="0"/>
              <a:t>world-champion level play</a:t>
            </a:r>
          </a:p>
          <a:p>
            <a:pPr lvl="3"/>
            <a:endParaRPr lang="en-US" sz="788" dirty="0"/>
          </a:p>
          <a:p>
            <a:r>
              <a:rPr lang="en-US" sz="1800" dirty="0">
                <a:solidFill>
                  <a:srgbClr val="FF0000"/>
                </a:solidFill>
              </a:rPr>
              <a:t>1</a:t>
            </a:r>
            <a:r>
              <a:rPr lang="en-US" sz="1800" baseline="30000" dirty="0">
                <a:solidFill>
                  <a:srgbClr val="FF0000"/>
                </a:solidFill>
              </a:rPr>
              <a:t>st</a:t>
            </a:r>
            <a:r>
              <a:rPr lang="en-US" sz="1800" dirty="0">
                <a:solidFill>
                  <a:srgbClr val="FF0000"/>
                </a:solidFill>
              </a:rPr>
              <a:t> AI world champion in any game!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00750" y="5769917"/>
            <a:ext cx="30861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latin typeface="Calibri" pitchFamily="34" charset="0"/>
              </a:rPr>
              <a:t>Image: Wikipedia</a:t>
            </a:r>
            <a:endParaRPr lang="en-US" sz="105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28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Types of Ghosts</a:t>
            </a:r>
            <a:endParaRPr lang="en-US" dirty="0"/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3714750" y="2228850"/>
            <a:ext cx="2114550" cy="2800350"/>
            <a:chOff x="3408" y="1248"/>
            <a:chExt cx="1776" cy="2352"/>
          </a:xfrm>
        </p:grpSpPr>
        <p:sp>
          <p:nvSpPr>
            <p:cNvPr id="5" name="AutoShape 27"/>
            <p:cNvSpPr>
              <a:spLocks noChangeArrowheads="1"/>
            </p:cNvSpPr>
            <p:nvPr/>
          </p:nvSpPr>
          <p:spPr bwMode="auto">
            <a:xfrm>
              <a:off x="4141" y="1248"/>
              <a:ext cx="180" cy="144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6" name="AutoShape 28"/>
            <p:cNvCxnSpPr>
              <a:cxnSpLocks noChangeShapeType="1"/>
              <a:stCxn id="5" idx="3"/>
              <a:endCxn id="12" idx="0"/>
            </p:cNvCxnSpPr>
            <p:nvPr/>
          </p:nvCxnSpPr>
          <p:spPr bwMode="auto">
            <a:xfrm flipH="1">
              <a:off x="3871" y="1392"/>
              <a:ext cx="360" cy="2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" name="AutoShape 29"/>
            <p:cNvCxnSpPr>
              <a:cxnSpLocks noChangeShapeType="1"/>
              <a:stCxn id="5" idx="3"/>
              <a:endCxn id="13" idx="0"/>
            </p:cNvCxnSpPr>
            <p:nvPr/>
          </p:nvCxnSpPr>
          <p:spPr bwMode="auto">
            <a:xfrm>
              <a:off x="4231" y="1392"/>
              <a:ext cx="361" cy="2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" name="AutoShape 30"/>
            <p:cNvCxnSpPr>
              <a:cxnSpLocks noChangeShapeType="1"/>
            </p:cNvCxnSpPr>
            <p:nvPr/>
          </p:nvCxnSpPr>
          <p:spPr bwMode="auto">
            <a:xfrm flipH="1">
              <a:off x="3690" y="1861"/>
              <a:ext cx="181" cy="4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" name="AutoShape 31"/>
            <p:cNvCxnSpPr>
              <a:cxnSpLocks noChangeShapeType="1"/>
            </p:cNvCxnSpPr>
            <p:nvPr/>
          </p:nvCxnSpPr>
          <p:spPr bwMode="auto">
            <a:xfrm>
              <a:off x="3871" y="1861"/>
              <a:ext cx="144" cy="4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" name="AutoShape 32"/>
            <p:cNvCxnSpPr>
              <a:cxnSpLocks noChangeShapeType="1"/>
            </p:cNvCxnSpPr>
            <p:nvPr/>
          </p:nvCxnSpPr>
          <p:spPr bwMode="auto">
            <a:xfrm flipH="1">
              <a:off x="4412" y="1861"/>
              <a:ext cx="180" cy="4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" name="AutoShape 33"/>
            <p:cNvCxnSpPr>
              <a:cxnSpLocks noChangeShapeType="1"/>
            </p:cNvCxnSpPr>
            <p:nvPr/>
          </p:nvCxnSpPr>
          <p:spPr bwMode="auto">
            <a:xfrm>
              <a:off x="4592" y="1861"/>
              <a:ext cx="180" cy="4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2" name="Oval 34"/>
            <p:cNvSpPr>
              <a:spLocks noChangeArrowheads="1"/>
            </p:cNvSpPr>
            <p:nvPr/>
          </p:nvSpPr>
          <p:spPr bwMode="auto">
            <a:xfrm>
              <a:off x="3780" y="1681"/>
              <a:ext cx="181" cy="18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3" name="Oval 35"/>
            <p:cNvSpPr>
              <a:spLocks noChangeArrowheads="1"/>
            </p:cNvSpPr>
            <p:nvPr/>
          </p:nvSpPr>
          <p:spPr bwMode="auto">
            <a:xfrm>
              <a:off x="4502" y="1681"/>
              <a:ext cx="180" cy="18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pic>
          <p:nvPicPr>
            <p:cNvPr id="14" name="Picture 3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22" y="1681"/>
              <a:ext cx="16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28" y="2367"/>
              <a:ext cx="148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13" y="1248"/>
              <a:ext cx="162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Oval 40"/>
            <p:cNvSpPr>
              <a:spLocks noChangeArrowheads="1"/>
            </p:cNvSpPr>
            <p:nvPr/>
          </p:nvSpPr>
          <p:spPr bwMode="auto">
            <a:xfrm>
              <a:off x="3961" y="2331"/>
              <a:ext cx="180" cy="18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8" name="Oval 41"/>
            <p:cNvSpPr>
              <a:spLocks noChangeArrowheads="1"/>
            </p:cNvSpPr>
            <p:nvPr/>
          </p:nvSpPr>
          <p:spPr bwMode="auto">
            <a:xfrm>
              <a:off x="4321" y="2331"/>
              <a:ext cx="181" cy="18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9" name="Oval 42"/>
            <p:cNvSpPr>
              <a:spLocks noChangeArrowheads="1"/>
            </p:cNvSpPr>
            <p:nvPr/>
          </p:nvSpPr>
          <p:spPr bwMode="auto">
            <a:xfrm>
              <a:off x="4682" y="2331"/>
              <a:ext cx="181" cy="18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20" name="AutoShape 43"/>
            <p:cNvCxnSpPr>
              <a:cxnSpLocks noChangeShapeType="1"/>
            </p:cNvCxnSpPr>
            <p:nvPr/>
          </p:nvCxnSpPr>
          <p:spPr bwMode="auto">
            <a:xfrm>
              <a:off x="3696" y="2496"/>
              <a:ext cx="180" cy="4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1" name="Line 44"/>
            <p:cNvSpPr>
              <a:spLocks noChangeShapeType="1"/>
            </p:cNvSpPr>
            <p:nvPr/>
          </p:nvSpPr>
          <p:spPr bwMode="auto">
            <a:xfrm flipH="1">
              <a:off x="3552" y="2496"/>
              <a:ext cx="14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2" name="AutoShape 45"/>
            <p:cNvSpPr>
              <a:spLocks noChangeArrowheads="1"/>
            </p:cNvSpPr>
            <p:nvPr/>
          </p:nvSpPr>
          <p:spPr bwMode="auto">
            <a:xfrm>
              <a:off x="3456" y="2976"/>
              <a:ext cx="180" cy="144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pic>
          <p:nvPicPr>
            <p:cNvPr id="23" name="Picture 4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2" y="2976"/>
              <a:ext cx="162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4" name="AutoShape 47"/>
            <p:cNvCxnSpPr>
              <a:cxnSpLocks noChangeShapeType="1"/>
            </p:cNvCxnSpPr>
            <p:nvPr/>
          </p:nvCxnSpPr>
          <p:spPr bwMode="auto">
            <a:xfrm>
              <a:off x="3552" y="3120"/>
              <a:ext cx="180" cy="4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5" name="Line 48"/>
            <p:cNvSpPr>
              <a:spLocks noChangeShapeType="1"/>
            </p:cNvSpPr>
            <p:nvPr/>
          </p:nvSpPr>
          <p:spPr bwMode="auto">
            <a:xfrm flipH="1">
              <a:off x="3408" y="3120"/>
              <a:ext cx="14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6" name="Oval 39"/>
            <p:cNvSpPr>
              <a:spLocks noChangeArrowheads="1"/>
            </p:cNvSpPr>
            <p:nvPr/>
          </p:nvSpPr>
          <p:spPr bwMode="auto">
            <a:xfrm>
              <a:off x="3600" y="2331"/>
              <a:ext cx="180" cy="18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702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Got here with 10 min left</a:t>
            </a:r>
          </a:p>
          <a:p>
            <a:r>
              <a:rPr lang="en-US" dirty="0" smtClean="0"/>
              <a:t>Next slides are duplicative and flowed poorly</a:t>
            </a:r>
          </a:p>
          <a:p>
            <a:r>
              <a:rPr lang="en-US" dirty="0" smtClean="0"/>
              <a:t>Did not get to human utilities, which would have been the payoff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2302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3990" y="2033588"/>
            <a:ext cx="4792004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547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619" y="1985684"/>
            <a:ext cx="2778347" cy="20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Maximum Expected Utility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2091928"/>
            <a:ext cx="5943600" cy="33944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Why should we average utilities?  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Principle of maximum expected utility: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A rational agent should chose the action that </a:t>
            </a:r>
            <a:r>
              <a:rPr lang="en-US" sz="1500" dirty="0">
                <a:solidFill>
                  <a:srgbClr val="CC0000"/>
                </a:solidFill>
              </a:rPr>
              <a:t>maximizes its expected utility, given its knowledge</a:t>
            </a:r>
          </a:p>
          <a:p>
            <a:pPr lvl="1">
              <a:lnSpc>
                <a:spcPct val="90000"/>
              </a:lnSpc>
            </a:pPr>
            <a:endParaRPr lang="en-US" sz="1500" dirty="0"/>
          </a:p>
          <a:p>
            <a:r>
              <a:rPr lang="en-US" sz="1800" dirty="0"/>
              <a:t>Questions:</a:t>
            </a:r>
          </a:p>
          <a:p>
            <a:pPr lvl="1"/>
            <a:r>
              <a:rPr lang="en-US" sz="1500" dirty="0"/>
              <a:t>Where do utilities come from?</a:t>
            </a:r>
          </a:p>
          <a:p>
            <a:pPr lvl="1"/>
            <a:r>
              <a:rPr lang="en-US" sz="1500" dirty="0"/>
              <a:t>How do we know such utilities even exist?</a:t>
            </a:r>
          </a:p>
          <a:p>
            <a:pPr lvl="1"/>
            <a:r>
              <a:rPr lang="en-US" sz="1500" dirty="0"/>
              <a:t>How do we know that averaging even makes sense?</a:t>
            </a:r>
          </a:p>
          <a:p>
            <a:pPr lvl="1"/>
            <a:r>
              <a:rPr lang="en-US" sz="1500" dirty="0"/>
              <a:t>What if our behavior (preferences) can’t be described by utilities?</a:t>
            </a:r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30188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2057400" y="2668464"/>
            <a:ext cx="4914900" cy="290148"/>
            <a:chOff x="2743200" y="2414952"/>
            <a:chExt cx="6553200" cy="386864"/>
          </a:xfrm>
        </p:grpSpPr>
        <p:sp>
          <p:nvSpPr>
            <p:cNvPr id="33" name="AutoShape 6"/>
            <p:cNvSpPr>
              <a:spLocks noChangeArrowheads="1"/>
            </p:cNvSpPr>
            <p:nvPr/>
          </p:nvSpPr>
          <p:spPr bwMode="auto">
            <a:xfrm rot="10800000">
              <a:off x="2743200" y="2414952"/>
              <a:ext cx="476250" cy="3810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4" name="AutoShape 6"/>
            <p:cNvSpPr>
              <a:spLocks noChangeArrowheads="1"/>
            </p:cNvSpPr>
            <p:nvPr/>
          </p:nvSpPr>
          <p:spPr bwMode="auto">
            <a:xfrm rot="10800000">
              <a:off x="4419600" y="2420815"/>
              <a:ext cx="476250" cy="3810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AutoShape 6"/>
            <p:cNvSpPr>
              <a:spLocks noChangeArrowheads="1"/>
            </p:cNvSpPr>
            <p:nvPr/>
          </p:nvSpPr>
          <p:spPr bwMode="auto">
            <a:xfrm rot="10800000">
              <a:off x="7162800" y="2420815"/>
              <a:ext cx="476250" cy="3810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AutoShape 6"/>
            <p:cNvSpPr>
              <a:spLocks noChangeArrowheads="1"/>
            </p:cNvSpPr>
            <p:nvPr/>
          </p:nvSpPr>
          <p:spPr bwMode="auto">
            <a:xfrm rot="10800000">
              <a:off x="8820150" y="2420816"/>
              <a:ext cx="476250" cy="3810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Utilities to Use?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4000500"/>
            <a:ext cx="8286750" cy="1771650"/>
          </a:xfrm>
        </p:spPr>
        <p:txBody>
          <a:bodyPr/>
          <a:lstStyle/>
          <a:p>
            <a:r>
              <a:rPr lang="en-US" sz="1800" dirty="0"/>
              <a:t>For worst-case </a:t>
            </a:r>
            <a:r>
              <a:rPr lang="en-US" sz="1800" dirty="0" err="1"/>
              <a:t>minimax</a:t>
            </a:r>
            <a:r>
              <a:rPr lang="en-US" sz="1800" dirty="0"/>
              <a:t> reasoning, terminal function scale doesn’t matter</a:t>
            </a:r>
          </a:p>
          <a:p>
            <a:pPr lvl="1"/>
            <a:r>
              <a:rPr lang="en-US" sz="1800" dirty="0"/>
              <a:t>We just want better states to have higher evaluations (get the ordering right)</a:t>
            </a:r>
          </a:p>
          <a:p>
            <a:pPr lvl="1"/>
            <a:r>
              <a:rPr lang="en-US" sz="1800" dirty="0"/>
              <a:t>We call this </a:t>
            </a:r>
            <a:r>
              <a:rPr lang="en-US" sz="1800" dirty="0">
                <a:solidFill>
                  <a:srgbClr val="C00000"/>
                </a:solidFill>
              </a:rPr>
              <a:t>insensitivity to monotonic transformations</a:t>
            </a:r>
          </a:p>
          <a:p>
            <a:pPr lvl="2"/>
            <a:endParaRPr lang="en-US" sz="1200" dirty="0"/>
          </a:p>
          <a:p>
            <a:r>
              <a:rPr lang="en-US" sz="1800" dirty="0"/>
              <a:t>For average-case </a:t>
            </a:r>
            <a:r>
              <a:rPr lang="en-US" sz="1800" dirty="0" err="1"/>
              <a:t>expectimax</a:t>
            </a:r>
            <a:r>
              <a:rPr lang="en-US" sz="1800" dirty="0"/>
              <a:t> reasoning, we need </a:t>
            </a:r>
            <a:r>
              <a:rPr lang="en-US" sz="1800" i="1" dirty="0"/>
              <a:t>magnitudes</a:t>
            </a:r>
            <a:r>
              <a:rPr lang="en-US" sz="1800" dirty="0"/>
              <a:t> to be meaningful</a:t>
            </a:r>
          </a:p>
        </p:txBody>
      </p:sp>
      <p:cxnSp>
        <p:nvCxnSpPr>
          <p:cNvPr id="10260" name="AutoShape 43"/>
          <p:cNvCxnSpPr>
            <a:cxnSpLocks noChangeShapeType="1"/>
            <a:stCxn id="10261" idx="4"/>
            <a:endCxn id="9" idx="0"/>
          </p:cNvCxnSpPr>
          <p:nvPr/>
        </p:nvCxnSpPr>
        <p:spPr bwMode="auto">
          <a:xfrm rot="16200000" flipH="1">
            <a:off x="2253853" y="2953941"/>
            <a:ext cx="185738" cy="22145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" name="Rectangle 7"/>
          <p:cNvSpPr/>
          <p:nvPr/>
        </p:nvSpPr>
        <p:spPr bwMode="auto">
          <a:xfrm>
            <a:off x="1828800" y="3157538"/>
            <a:ext cx="342900" cy="285750"/>
          </a:xfrm>
          <a:prstGeom prst="rect">
            <a:avLst/>
          </a:prstGeom>
          <a:solidFill>
            <a:srgbClr val="E8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228850" y="3157538"/>
            <a:ext cx="457200" cy="285750"/>
          </a:xfrm>
          <a:prstGeom prst="rect">
            <a:avLst/>
          </a:prstGeom>
          <a:solidFill>
            <a:srgbClr val="E8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40</a:t>
            </a:r>
          </a:p>
        </p:txBody>
      </p:sp>
      <p:cxnSp>
        <p:nvCxnSpPr>
          <p:cNvPr id="10264" name="AutoShape 43"/>
          <p:cNvCxnSpPr>
            <a:cxnSpLocks noChangeShapeType="1"/>
            <a:stCxn id="10261" idx="4"/>
            <a:endCxn id="8" idx="0"/>
          </p:cNvCxnSpPr>
          <p:nvPr/>
        </p:nvCxnSpPr>
        <p:spPr bwMode="auto">
          <a:xfrm rot="5400000">
            <a:off x="2025253" y="2946798"/>
            <a:ext cx="185738" cy="23574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5" name="AutoShape 43"/>
          <p:cNvCxnSpPr>
            <a:cxnSpLocks noChangeShapeType="1"/>
            <a:stCxn id="10266" idx="4"/>
            <a:endCxn id="21" idx="0"/>
          </p:cNvCxnSpPr>
          <p:nvPr/>
        </p:nvCxnSpPr>
        <p:spPr bwMode="auto">
          <a:xfrm rot="16200000" flipH="1">
            <a:off x="3525440" y="2925366"/>
            <a:ext cx="185738" cy="25003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" name="Rectangle 19"/>
          <p:cNvSpPr/>
          <p:nvPr/>
        </p:nvSpPr>
        <p:spPr bwMode="auto">
          <a:xfrm>
            <a:off x="3028950" y="3143250"/>
            <a:ext cx="400050" cy="285750"/>
          </a:xfrm>
          <a:prstGeom prst="rect">
            <a:avLst/>
          </a:prstGeom>
          <a:solidFill>
            <a:srgbClr val="E8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20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543300" y="3143250"/>
            <a:ext cx="400050" cy="285750"/>
          </a:xfrm>
          <a:prstGeom prst="rect">
            <a:avLst/>
          </a:prstGeom>
          <a:solidFill>
            <a:srgbClr val="E8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30</a:t>
            </a:r>
          </a:p>
        </p:txBody>
      </p:sp>
      <p:cxnSp>
        <p:nvCxnSpPr>
          <p:cNvPr id="10269" name="AutoShape 43"/>
          <p:cNvCxnSpPr>
            <a:cxnSpLocks noChangeShapeType="1"/>
            <a:stCxn id="10266" idx="4"/>
            <a:endCxn id="20" idx="0"/>
          </p:cNvCxnSpPr>
          <p:nvPr/>
        </p:nvCxnSpPr>
        <p:spPr bwMode="auto">
          <a:xfrm rot="5400000">
            <a:off x="3268266" y="2918223"/>
            <a:ext cx="185738" cy="2643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AutoShape 43"/>
          <p:cNvCxnSpPr>
            <a:cxnSpLocks noChangeShapeType="1"/>
            <a:stCxn id="10272" idx="3"/>
            <a:endCxn id="10266" idx="0"/>
          </p:cNvCxnSpPr>
          <p:nvPr/>
        </p:nvCxnSpPr>
        <p:spPr bwMode="auto">
          <a:xfrm rot="16200000" flipH="1">
            <a:off x="3089672" y="2225278"/>
            <a:ext cx="171450" cy="635794"/>
          </a:xfrm>
          <a:prstGeom prst="straightConnector1">
            <a:avLst/>
          </a:prstGeom>
          <a:ln w="12700">
            <a:solidFill>
              <a:schemeClr val="tx1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71" name="AutoShape 43"/>
          <p:cNvCxnSpPr>
            <a:cxnSpLocks noChangeShapeType="1"/>
            <a:stCxn id="10272" idx="3"/>
            <a:endCxn id="10261" idx="0"/>
          </p:cNvCxnSpPr>
          <p:nvPr/>
        </p:nvCxnSpPr>
        <p:spPr bwMode="auto">
          <a:xfrm rot="5400000">
            <a:off x="2453878" y="2239567"/>
            <a:ext cx="185738" cy="6215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272" name="Isosceles Triangle 32"/>
          <p:cNvSpPr>
            <a:spLocks noChangeArrowheads="1"/>
          </p:cNvSpPr>
          <p:nvPr/>
        </p:nvSpPr>
        <p:spPr bwMode="auto">
          <a:xfrm>
            <a:off x="2686050" y="2171700"/>
            <a:ext cx="342900" cy="285750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4343400" y="3086100"/>
            <a:ext cx="457200" cy="400050"/>
          </a:xfrm>
          <a:prstGeom prst="rightArrow">
            <a:avLst>
              <a:gd name="adj1" fmla="val 100000"/>
              <a:gd name="adj2" fmla="val 26972"/>
            </a:avLst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Calibri"/>
                <a:cs typeface="Calibri"/>
              </a:rPr>
              <a:t>x</a:t>
            </a:r>
            <a:r>
              <a:rPr lang="en-US" baseline="30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10247" name="AutoShape 43"/>
          <p:cNvCxnSpPr>
            <a:cxnSpLocks noChangeShapeType="1"/>
            <a:stCxn id="10248" idx="4"/>
            <a:endCxn id="64" idx="0"/>
          </p:cNvCxnSpPr>
          <p:nvPr/>
        </p:nvCxnSpPr>
        <p:spPr bwMode="auto">
          <a:xfrm rot="16200000" flipH="1">
            <a:off x="5568553" y="2953941"/>
            <a:ext cx="185738" cy="22145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3" name="Rectangle 62"/>
          <p:cNvSpPr/>
          <p:nvPr/>
        </p:nvSpPr>
        <p:spPr bwMode="auto">
          <a:xfrm>
            <a:off x="5143500" y="3157538"/>
            <a:ext cx="342900" cy="285750"/>
          </a:xfrm>
          <a:prstGeom prst="rect">
            <a:avLst/>
          </a:prstGeom>
          <a:solidFill>
            <a:srgbClr val="E8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543550" y="3157538"/>
            <a:ext cx="457200" cy="285750"/>
          </a:xfrm>
          <a:prstGeom prst="rect">
            <a:avLst/>
          </a:prstGeom>
          <a:solidFill>
            <a:srgbClr val="E8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1600</a:t>
            </a:r>
          </a:p>
        </p:txBody>
      </p:sp>
      <p:cxnSp>
        <p:nvCxnSpPr>
          <p:cNvPr id="10251" name="AutoShape 43"/>
          <p:cNvCxnSpPr>
            <a:cxnSpLocks noChangeShapeType="1"/>
            <a:stCxn id="10248" idx="4"/>
            <a:endCxn id="63" idx="0"/>
          </p:cNvCxnSpPr>
          <p:nvPr/>
        </p:nvCxnSpPr>
        <p:spPr bwMode="auto">
          <a:xfrm rot="5400000">
            <a:off x="5339953" y="2946798"/>
            <a:ext cx="185738" cy="23574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2" name="AutoShape 43"/>
          <p:cNvCxnSpPr>
            <a:cxnSpLocks noChangeShapeType="1"/>
            <a:stCxn id="10253" idx="4"/>
            <a:endCxn id="69" idx="0"/>
          </p:cNvCxnSpPr>
          <p:nvPr/>
        </p:nvCxnSpPr>
        <p:spPr bwMode="auto">
          <a:xfrm rot="16200000" flipH="1">
            <a:off x="6840140" y="2925366"/>
            <a:ext cx="185738" cy="25003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39" name="Group 38"/>
          <p:cNvGrpSpPr/>
          <p:nvPr/>
        </p:nvGrpSpPr>
        <p:grpSpPr>
          <a:xfrm>
            <a:off x="2071687" y="2628900"/>
            <a:ext cx="4900613" cy="342900"/>
            <a:chOff x="2762250" y="2362200"/>
            <a:chExt cx="6534150" cy="457200"/>
          </a:xfrm>
        </p:grpSpPr>
        <p:sp>
          <p:nvSpPr>
            <p:cNvPr id="10261" name="Oval 39"/>
            <p:cNvSpPr>
              <a:spLocks noChangeArrowheads="1"/>
            </p:cNvSpPr>
            <p:nvPr/>
          </p:nvSpPr>
          <p:spPr bwMode="auto">
            <a:xfrm>
              <a:off x="2762250" y="2381250"/>
              <a:ext cx="438150" cy="4381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Oval 39"/>
            <p:cNvSpPr>
              <a:spLocks noChangeArrowheads="1"/>
            </p:cNvSpPr>
            <p:nvPr/>
          </p:nvSpPr>
          <p:spPr bwMode="auto">
            <a:xfrm>
              <a:off x="4438650" y="2362200"/>
              <a:ext cx="438150" cy="4381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Oval 39"/>
            <p:cNvSpPr>
              <a:spLocks noChangeArrowheads="1"/>
            </p:cNvSpPr>
            <p:nvPr/>
          </p:nvSpPr>
          <p:spPr bwMode="auto">
            <a:xfrm>
              <a:off x="7181850" y="2381250"/>
              <a:ext cx="438150" cy="4381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Oval 39"/>
            <p:cNvSpPr>
              <a:spLocks noChangeArrowheads="1"/>
            </p:cNvSpPr>
            <p:nvPr/>
          </p:nvSpPr>
          <p:spPr bwMode="auto">
            <a:xfrm>
              <a:off x="8858250" y="2362200"/>
              <a:ext cx="438150" cy="4381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" name="Rectangle 67"/>
          <p:cNvSpPr/>
          <p:nvPr/>
        </p:nvSpPr>
        <p:spPr bwMode="auto">
          <a:xfrm>
            <a:off x="6343650" y="3143250"/>
            <a:ext cx="400050" cy="285750"/>
          </a:xfrm>
          <a:prstGeom prst="rect">
            <a:avLst/>
          </a:prstGeom>
          <a:solidFill>
            <a:srgbClr val="E8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400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6858000" y="3143250"/>
            <a:ext cx="400050" cy="285750"/>
          </a:xfrm>
          <a:prstGeom prst="rect">
            <a:avLst/>
          </a:prstGeom>
          <a:solidFill>
            <a:srgbClr val="E8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900</a:t>
            </a:r>
          </a:p>
        </p:txBody>
      </p:sp>
      <p:cxnSp>
        <p:nvCxnSpPr>
          <p:cNvPr id="10256" name="AutoShape 43"/>
          <p:cNvCxnSpPr>
            <a:cxnSpLocks noChangeShapeType="1"/>
            <a:stCxn id="10253" idx="4"/>
            <a:endCxn id="68" idx="0"/>
          </p:cNvCxnSpPr>
          <p:nvPr/>
        </p:nvCxnSpPr>
        <p:spPr bwMode="auto">
          <a:xfrm rot="5400000">
            <a:off x="6582966" y="2918223"/>
            <a:ext cx="185738" cy="2643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7" name="AutoShape 43"/>
          <p:cNvCxnSpPr>
            <a:cxnSpLocks noChangeShapeType="1"/>
            <a:stCxn id="10259" idx="3"/>
            <a:endCxn id="10253" idx="0"/>
          </p:cNvCxnSpPr>
          <p:nvPr/>
        </p:nvCxnSpPr>
        <p:spPr bwMode="auto">
          <a:xfrm rot="16200000" flipH="1">
            <a:off x="6404372" y="2225278"/>
            <a:ext cx="171450" cy="6357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2" name="AutoShape 43"/>
          <p:cNvCxnSpPr>
            <a:cxnSpLocks noChangeShapeType="1"/>
            <a:stCxn id="10259" idx="3"/>
            <a:endCxn id="10248" idx="0"/>
          </p:cNvCxnSpPr>
          <p:nvPr/>
        </p:nvCxnSpPr>
        <p:spPr bwMode="auto">
          <a:xfrm rot="5400000">
            <a:off x="5768578" y="2239566"/>
            <a:ext cx="185738" cy="621506"/>
          </a:xfrm>
          <a:prstGeom prst="straightConnector1">
            <a:avLst/>
          </a:prstGeom>
          <a:ln w="12700">
            <a:solidFill>
              <a:schemeClr val="tx1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259" name="Isosceles Triangle 72"/>
          <p:cNvSpPr>
            <a:spLocks noChangeArrowheads="1"/>
          </p:cNvSpPr>
          <p:nvPr/>
        </p:nvSpPr>
        <p:spPr bwMode="auto">
          <a:xfrm>
            <a:off x="6000750" y="2171700"/>
            <a:ext cx="342900" cy="285750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5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Utilities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10911"/>
            <a:ext cx="8229600" cy="5257800"/>
          </a:xfrm>
        </p:spPr>
        <p:txBody>
          <a:bodyPr rIns="132080"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CC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Utility function describes </a:t>
            </a:r>
            <a:r>
              <a:rPr lang="en-US" sz="2800" dirty="0">
                <a:solidFill>
                  <a:srgbClr val="CC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an agent</a:t>
            </a:r>
            <a:r>
              <a:rPr lang="ja-JP" altLang="en-US" sz="2800" dirty="0">
                <a:solidFill>
                  <a:srgbClr val="CC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 sz="2800" dirty="0">
                <a:solidFill>
                  <a:srgbClr val="CC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s </a:t>
            </a:r>
            <a:r>
              <a:rPr lang="en-US" sz="2800" dirty="0" smtClean="0">
                <a:solidFill>
                  <a:srgbClr val="CC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preferences</a:t>
            </a:r>
          </a:p>
          <a:p>
            <a:pPr eaLnBrk="1" hangingPunct="1">
              <a:defRPr/>
            </a:pPr>
            <a:endParaRPr lang="en-US" sz="2800" dirty="0" smtClean="0">
              <a:solidFill>
                <a:srgbClr val="CC0000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Function </a:t>
            </a:r>
            <a:r>
              <a:rPr lang="en-US" sz="2800" dirty="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from outcomes (states of the world) 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to</a:t>
            </a:r>
          </a:p>
          <a:p>
            <a:pPr marL="446088" lvl="1" indent="0" eaLnBrk="1" hangingPunct="1">
              <a:buNone/>
              <a:defRPr/>
            </a:pPr>
            <a:r>
              <a:rPr lang="en-US" sz="2400" smtClean="0">
                <a:latin typeface="Arial" charset="0"/>
                <a:ea typeface="ヒラギノ角ゴ ProN W3" charset="0"/>
                <a:cs typeface="ヒラギノ角ゴ ProN W3" charset="0"/>
              </a:rPr>
              <a:t>(so </a:t>
            </a:r>
            <a:r>
              <a:rPr lang="en-US" sz="2400" dirty="0" smtClean="0">
                <a:latin typeface="Arial" charset="0"/>
                <a:ea typeface="ヒラギノ角ゴ ProN W3" charset="0"/>
                <a:cs typeface="ヒラギノ角ゴ ProN W3" charset="0"/>
              </a:rPr>
              <a:t>we can take </a:t>
            </a:r>
            <a:r>
              <a:rPr lang="en-US" sz="2400" smtClean="0">
                <a:latin typeface="Arial" charset="0"/>
                <a:ea typeface="ヒラギノ角ゴ ProN W3" charset="0"/>
                <a:cs typeface="ヒラギノ角ゴ ProN W3" charset="0"/>
              </a:rPr>
              <a:t>an expectation)</a:t>
            </a:r>
            <a:r>
              <a:rPr lang="en-US" sz="2400" smtClean="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endParaRPr lang="en-US" sz="2400" dirty="0" smtClean="0">
              <a:solidFill>
                <a:schemeClr val="tx1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defRPr/>
            </a:pPr>
            <a:endParaRPr lang="en-US" sz="2800" dirty="0">
              <a:solidFill>
                <a:schemeClr val="tx1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defRPr/>
            </a:pPr>
            <a:endParaRPr lang="en-US" sz="2800" dirty="0">
              <a:solidFill>
                <a:schemeClr val="tx1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433388" eaLnBrk="1" hangingPunct="1">
              <a:defRPr/>
            </a:pPr>
            <a:r>
              <a:rPr lang="en-US" sz="2800" dirty="0" smtClean="0">
                <a:latin typeface="Arial" charset="0"/>
                <a:ea typeface="ヒラギノ角ゴ ProN W3" charset="0"/>
                <a:cs typeface="ヒラギノ角ゴ ProN W3" charset="0"/>
              </a:rPr>
              <a:t>In </a:t>
            </a:r>
            <a:r>
              <a:rPr lang="en-US" sz="2800" dirty="0">
                <a:latin typeface="Arial" charset="0"/>
                <a:ea typeface="ヒラギノ角ゴ ProN W3" charset="0"/>
                <a:cs typeface="ヒラギノ角ゴ ProN W3" charset="0"/>
              </a:rPr>
              <a:t>a game, may be simple (+1/-1</a:t>
            </a:r>
            <a:r>
              <a:rPr lang="en-US" sz="2800" dirty="0" smtClean="0">
                <a:latin typeface="Arial" charset="0"/>
                <a:ea typeface="ヒラギノ角ゴ ProN W3" charset="0"/>
                <a:cs typeface="ヒラギノ角ゴ ProN W3" charset="0"/>
              </a:rPr>
              <a:t>)</a:t>
            </a:r>
          </a:p>
          <a:p>
            <a:pPr marL="433388" eaLnBrk="1" hangingPunct="1">
              <a:defRPr/>
            </a:pPr>
            <a:r>
              <a:rPr lang="en-US" sz="2800" dirty="0" smtClean="0">
                <a:latin typeface="Arial" charset="0"/>
                <a:ea typeface="ヒラギノ角ゴ ProN W3" charset="0"/>
                <a:cs typeface="ヒラギノ角ゴ ProN W3" charset="0"/>
              </a:rPr>
              <a:t>In </a:t>
            </a:r>
            <a:r>
              <a:rPr lang="en-US" sz="2800" dirty="0">
                <a:latin typeface="Arial" charset="0"/>
                <a:ea typeface="ヒラギノ角ゴ ProN W3" charset="0"/>
                <a:cs typeface="ヒラギノ角ゴ ProN W3" charset="0"/>
              </a:rPr>
              <a:t>general, we hard-wire </a:t>
            </a:r>
            <a:r>
              <a:rPr lang="en-US" sz="2800" dirty="0" smtClean="0">
                <a:latin typeface="Arial" charset="0"/>
                <a:ea typeface="ヒラギノ角ゴ ProN W3" charset="0"/>
                <a:cs typeface="ヒラギノ角ゴ ProN W3" charset="0"/>
              </a:rPr>
              <a:t>an agent’s utilities </a:t>
            </a:r>
            <a:endParaRPr lang="en-US" sz="28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782638" lvl="1" eaLnBrk="1" hangingPunct="1">
              <a:defRPr/>
            </a:pPr>
            <a:r>
              <a:rPr lang="en-US" sz="2400" dirty="0" smtClean="0">
                <a:latin typeface="Arial" charset="0"/>
                <a:ea typeface="ヒラギノ角ゴ ProN W3" charset="0"/>
                <a:cs typeface="ヒラギノ角ゴ ProN W3" charset="0"/>
              </a:rPr>
              <a:t>let its actions emerge</a:t>
            </a:r>
            <a:endParaRPr lang="en-US" sz="2400" dirty="0"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2819400"/>
            <a:ext cx="308642" cy="30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14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Utilities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2057401"/>
            <a:ext cx="4000500" cy="339447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CC0000"/>
                </a:solidFill>
              </a:rPr>
              <a:t>Utilities are functions from outcomes (states of the world) to real numbers that describe an agent’s preferences</a:t>
            </a:r>
          </a:p>
          <a:p>
            <a:pPr lvl="1">
              <a:lnSpc>
                <a:spcPct val="80000"/>
              </a:lnSpc>
            </a:pPr>
            <a:endParaRPr lang="en-US" sz="1500" dirty="0"/>
          </a:p>
          <a:p>
            <a:pPr>
              <a:lnSpc>
                <a:spcPct val="80000"/>
              </a:lnSpc>
            </a:pPr>
            <a:r>
              <a:rPr lang="en-US" sz="1800" dirty="0"/>
              <a:t>Where do utilities come from?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In a game, may be simple (+1/-1)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Utilities summarize the agent’s goals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Theorem: any “rational” preferences can be summarized as a utility function</a:t>
            </a:r>
          </a:p>
          <a:p>
            <a:pPr lvl="1">
              <a:lnSpc>
                <a:spcPct val="80000"/>
              </a:lnSpc>
            </a:pPr>
            <a:endParaRPr lang="en-US" sz="1500" dirty="0"/>
          </a:p>
          <a:p>
            <a:pPr>
              <a:lnSpc>
                <a:spcPct val="80000"/>
              </a:lnSpc>
            </a:pPr>
            <a:r>
              <a:rPr lang="en-US" sz="1800" dirty="0"/>
              <a:t>We hard-wire utilities and let behaviors emerge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Why don’t we let agents pick utilities?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Why don’t we prescribe behaviors?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2757" y="2286000"/>
            <a:ext cx="1085036" cy="1600200"/>
          </a:xfrm>
          <a:prstGeom prst="rect">
            <a:avLst/>
          </a:prstGeom>
          <a:noFill/>
        </p:spPr>
      </p:pic>
      <p:pic>
        <p:nvPicPr>
          <p:cNvPr id="13" name="Picture 1" descr="C:\Users\Dan\Dropbox\Office\CS 188\Ketrina Art\Utilities\IceCreamUtilities.png"/>
          <p:cNvPicPr>
            <a:picLocks noChangeAspect="1" noChangeArrowheads="1"/>
          </p:cNvPicPr>
          <p:nvPr/>
        </p:nvPicPr>
        <p:blipFill>
          <a:blip r:embed="rId3" cstate="print"/>
          <a:srcRect l="57903" t="75000" r="32764" b="9000"/>
          <a:stretch>
            <a:fillRect/>
          </a:stretch>
        </p:blipFill>
        <p:spPr bwMode="auto">
          <a:xfrm>
            <a:off x="4857750" y="2857500"/>
            <a:ext cx="800100" cy="914400"/>
          </a:xfrm>
          <a:prstGeom prst="rect">
            <a:avLst/>
          </a:prstGeom>
          <a:noFill/>
        </p:spPr>
      </p:pic>
      <p:pic>
        <p:nvPicPr>
          <p:cNvPr id="16" name="Picture 1" descr="C:\Users\Dan\Dropbox\Office\CS 188\Ketrina Art\Utilities\IceCreamUtilities.png"/>
          <p:cNvPicPr>
            <a:picLocks noChangeAspect="1" noChangeArrowheads="1"/>
          </p:cNvPicPr>
          <p:nvPr/>
        </p:nvPicPr>
        <p:blipFill>
          <a:blip r:embed="rId3" cstate="print"/>
          <a:srcRect l="41236" t="67000" r="48764" b="9000"/>
          <a:stretch>
            <a:fillRect/>
          </a:stretch>
        </p:blipFill>
        <p:spPr bwMode="auto">
          <a:xfrm>
            <a:off x="6057900" y="2457450"/>
            <a:ext cx="85725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326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3051" y="3943351"/>
            <a:ext cx="1869281" cy="186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4352" y="4165659"/>
            <a:ext cx="2061197" cy="169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7950" y="4114800"/>
            <a:ext cx="1675091" cy="173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Utilities: Uncertain Outcomes</a:t>
            </a:r>
          </a:p>
        </p:txBody>
      </p:sp>
      <p:sp>
        <p:nvSpPr>
          <p:cNvPr id="14" name="Isosceles Triangle 13"/>
          <p:cNvSpPr/>
          <p:nvPr/>
        </p:nvSpPr>
        <p:spPr>
          <a:xfrm>
            <a:off x="3943350" y="2114550"/>
            <a:ext cx="571500" cy="400050"/>
          </a:xfrm>
          <a:prstGeom prst="triangle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>
              <a:latin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171700" y="2971800"/>
            <a:ext cx="457200" cy="457200"/>
          </a:xfrm>
          <a:prstGeom prst="ellipse">
            <a:avLst/>
          </a:prstGeom>
          <a:solidFill>
            <a:srgbClr val="B5ED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>
              <a:latin typeface="Calibri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886450" y="2971800"/>
            <a:ext cx="457200" cy="457200"/>
          </a:xfrm>
          <a:prstGeom prst="ellipse">
            <a:avLst/>
          </a:prstGeom>
          <a:solidFill>
            <a:srgbClr val="B5ED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>
              <a:latin typeface="Calibri" pitchFamily="34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6" idx="0"/>
          </p:cNvCxnSpPr>
          <p:nvPr/>
        </p:nvCxnSpPr>
        <p:spPr>
          <a:xfrm>
            <a:off x="4229100" y="2514600"/>
            <a:ext cx="1885950" cy="4572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3"/>
            <a:endCxn id="15" idx="0"/>
          </p:cNvCxnSpPr>
          <p:nvPr/>
        </p:nvCxnSpPr>
        <p:spPr>
          <a:xfrm flipH="1">
            <a:off x="2400300" y="2514600"/>
            <a:ext cx="1828800" cy="4572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4"/>
          </p:cNvCxnSpPr>
          <p:nvPr/>
        </p:nvCxnSpPr>
        <p:spPr>
          <a:xfrm>
            <a:off x="2400300" y="3429000"/>
            <a:ext cx="0" cy="685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115050" y="3429000"/>
            <a:ext cx="857250" cy="685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4"/>
          </p:cNvCxnSpPr>
          <p:nvPr/>
        </p:nvCxnSpPr>
        <p:spPr>
          <a:xfrm flipH="1">
            <a:off x="5314950" y="3429000"/>
            <a:ext cx="800100" cy="68580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7" name="TextBox 29"/>
          <p:cNvSpPr txBox="1">
            <a:spLocks noChangeArrowheads="1"/>
          </p:cNvSpPr>
          <p:nvPr/>
        </p:nvSpPr>
        <p:spPr bwMode="auto">
          <a:xfrm>
            <a:off x="3143250" y="1771650"/>
            <a:ext cx="222885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500" dirty="0">
                <a:latin typeface="Calibri" pitchFamily="34" charset="0"/>
              </a:rPr>
              <a:t>Getting ice cream</a:t>
            </a:r>
          </a:p>
        </p:txBody>
      </p:sp>
      <p:sp>
        <p:nvSpPr>
          <p:cNvPr id="21518" name="TextBox 30"/>
          <p:cNvSpPr txBox="1">
            <a:spLocks noChangeArrowheads="1"/>
          </p:cNvSpPr>
          <p:nvPr/>
        </p:nvSpPr>
        <p:spPr bwMode="auto">
          <a:xfrm>
            <a:off x="2228850" y="2457450"/>
            <a:ext cx="18288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500" dirty="0">
                <a:latin typeface="Calibri" pitchFamily="34" charset="0"/>
              </a:rPr>
              <a:t>Get Single</a:t>
            </a:r>
            <a:endParaRPr lang="en-US" sz="1500" dirty="0">
              <a:latin typeface="Calibri" pitchFamily="34" charset="0"/>
            </a:endParaRPr>
          </a:p>
        </p:txBody>
      </p:sp>
      <p:sp>
        <p:nvSpPr>
          <p:cNvPr id="21519" name="TextBox 31"/>
          <p:cNvSpPr txBox="1">
            <a:spLocks noChangeArrowheads="1"/>
          </p:cNvSpPr>
          <p:nvPr/>
        </p:nvSpPr>
        <p:spPr bwMode="auto">
          <a:xfrm>
            <a:off x="5372100" y="2457450"/>
            <a:ext cx="120015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500" dirty="0">
                <a:latin typeface="Calibri" pitchFamily="34" charset="0"/>
              </a:rPr>
              <a:t>Get Double</a:t>
            </a:r>
            <a:endParaRPr lang="en-US" sz="1500" dirty="0">
              <a:latin typeface="Calibri" pitchFamily="34" charset="0"/>
            </a:endParaRPr>
          </a:p>
        </p:txBody>
      </p:sp>
      <p:sp>
        <p:nvSpPr>
          <p:cNvPr id="15376" name="TextBox 36"/>
          <p:cNvSpPr txBox="1">
            <a:spLocks noChangeArrowheads="1"/>
          </p:cNvSpPr>
          <p:nvPr/>
        </p:nvSpPr>
        <p:spPr bwMode="auto">
          <a:xfrm>
            <a:off x="5029200" y="3543300"/>
            <a:ext cx="8001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 dirty="0">
                <a:latin typeface="Calibri" pitchFamily="34" charset="0"/>
              </a:rPr>
              <a:t>Oops</a:t>
            </a:r>
          </a:p>
        </p:txBody>
      </p:sp>
      <p:sp>
        <p:nvSpPr>
          <p:cNvPr id="15377" name="TextBox 37"/>
          <p:cNvSpPr txBox="1">
            <a:spLocks noChangeArrowheads="1"/>
          </p:cNvSpPr>
          <p:nvPr/>
        </p:nvSpPr>
        <p:spPr bwMode="auto">
          <a:xfrm>
            <a:off x="6710730" y="3543300"/>
            <a:ext cx="8001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 dirty="0">
                <a:latin typeface="Calibri" pitchFamily="34" charset="0"/>
              </a:rPr>
              <a:t>Whew!</a:t>
            </a:r>
            <a:endParaRPr lang="en-US" sz="15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823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/>
      <p:bldP spid="1537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5863" y="4295745"/>
            <a:ext cx="4879502" cy="13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Preferences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2057401"/>
            <a:ext cx="4400550" cy="3394472"/>
          </a:xfrm>
        </p:spPr>
        <p:txBody>
          <a:bodyPr/>
          <a:lstStyle/>
          <a:p>
            <a:r>
              <a:rPr lang="en-US" sz="1800" dirty="0"/>
              <a:t>An agent must have preferences among:</a:t>
            </a:r>
          </a:p>
          <a:p>
            <a:pPr lvl="1"/>
            <a:r>
              <a:rPr lang="en-US" sz="1500" dirty="0"/>
              <a:t>Prizes: </a:t>
            </a:r>
            <a:r>
              <a:rPr lang="en-US" sz="1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A, B</a:t>
            </a:r>
            <a:r>
              <a:rPr lang="en-US" sz="1500" dirty="0"/>
              <a:t>, etc.</a:t>
            </a:r>
          </a:p>
          <a:p>
            <a:pPr lvl="1"/>
            <a:r>
              <a:rPr lang="en-US" sz="1500" dirty="0"/>
              <a:t>Lotteries: situations with uncertain prizes</a:t>
            </a:r>
          </a:p>
          <a:p>
            <a:endParaRPr lang="en-US" sz="18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r>
              <a:rPr lang="en-US" sz="1800" dirty="0"/>
              <a:t>Notation:</a:t>
            </a:r>
          </a:p>
          <a:p>
            <a:pPr lvl="1"/>
            <a:r>
              <a:rPr lang="en-US" sz="1500" dirty="0"/>
              <a:t>Preference:</a:t>
            </a:r>
          </a:p>
          <a:p>
            <a:pPr lvl="1"/>
            <a:r>
              <a:rPr lang="en-US" sz="1500" dirty="0"/>
              <a:t>Indifference:</a:t>
            </a:r>
          </a:p>
          <a:p>
            <a:endParaRPr lang="en-US" sz="1800" dirty="0"/>
          </a:p>
        </p:txBody>
      </p:sp>
      <p:pic>
        <p:nvPicPr>
          <p:cNvPr id="22533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 r="85012" b="-16667"/>
          <a:stretch>
            <a:fillRect/>
          </a:stretch>
        </p:blipFill>
        <p:spPr bwMode="auto">
          <a:xfrm>
            <a:off x="2057400" y="4514850"/>
            <a:ext cx="685800" cy="19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 r="77951" b="13253"/>
          <a:stretch>
            <a:fillRect/>
          </a:stretch>
        </p:blipFill>
        <p:spPr bwMode="auto">
          <a:xfrm>
            <a:off x="2057400" y="4248882"/>
            <a:ext cx="7429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50" y="3143250"/>
            <a:ext cx="22479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7258050" y="2522235"/>
            <a:ext cx="342900" cy="342900"/>
          </a:xfrm>
          <a:prstGeom prst="ellipse">
            <a:avLst/>
          </a:prstGeom>
          <a:solidFill>
            <a:srgbClr val="B5ED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Arrow Connector 10"/>
          <p:cNvCxnSpPr>
            <a:stCxn id="10" idx="4"/>
          </p:cNvCxnSpPr>
          <p:nvPr/>
        </p:nvCxnSpPr>
        <p:spPr>
          <a:xfrm flipH="1">
            <a:off x="6858000" y="2865135"/>
            <a:ext cx="571500" cy="685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429500" y="2865135"/>
            <a:ext cx="628650" cy="685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629400" y="3550935"/>
            <a:ext cx="18859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                 B</a:t>
            </a:r>
            <a:endParaRPr lang="en-US" sz="21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00850" y="2922285"/>
            <a:ext cx="18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p         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-p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400800" y="2400300"/>
            <a:ext cx="2114550" cy="1600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800850" y="1943100"/>
            <a:ext cx="18859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itchFamily="34" charset="0"/>
                <a:cs typeface="Times New Roman" pitchFamily="18" charset="0"/>
              </a:rPr>
              <a:t>  A Lottery</a:t>
            </a:r>
            <a:endParaRPr lang="en-US" sz="2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57750" y="1943100"/>
            <a:ext cx="18859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itchFamily="34" charset="0"/>
                <a:cs typeface="Times New Roman" pitchFamily="18" charset="0"/>
              </a:rPr>
              <a:t>  A Prize</a:t>
            </a:r>
            <a:endParaRPr lang="en-US" sz="2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086350" y="2400300"/>
            <a:ext cx="628650" cy="6286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257800" y="2514600"/>
            <a:ext cx="342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1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884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  <p:bldP spid="24" grpId="0"/>
      <p:bldP spid="25" grpId="0" animBg="1"/>
      <p:bldP spid="26" grpId="0"/>
      <p:bldP spid="27" grpId="0"/>
      <p:bldP spid="28" grpId="0" animBg="1"/>
      <p:bldP spid="2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1650" y="1886711"/>
            <a:ext cx="5715000" cy="365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03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3907" y="3311655"/>
            <a:ext cx="2731605" cy="24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2000251"/>
            <a:ext cx="8172450" cy="33944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We want some constraints on preferences before we call them rational, such as:</a:t>
            </a:r>
          </a:p>
          <a:p>
            <a:pPr lvl="1">
              <a:lnSpc>
                <a:spcPct val="90000"/>
              </a:lnSpc>
            </a:pPr>
            <a:endParaRPr lang="en-US" sz="1500" dirty="0"/>
          </a:p>
          <a:p>
            <a:pPr lvl="1"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For example: an agent with </a:t>
            </a:r>
            <a:r>
              <a:rPr lang="en-US" sz="1800" dirty="0">
                <a:solidFill>
                  <a:srgbClr val="C00000"/>
                </a:solidFill>
              </a:rPr>
              <a:t>intransitive preferences</a:t>
            </a:r>
            <a:r>
              <a:rPr lang="en-US" sz="1800" dirty="0"/>
              <a:t> can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C00000"/>
                </a:solidFill>
              </a:rPr>
              <a:t>	</a:t>
            </a:r>
            <a:r>
              <a:rPr lang="en-US" sz="1800" dirty="0"/>
              <a:t>be induced to give away all of its money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If B &gt; C, then an agent with C would pay (say) 1 cent to get B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If A &gt; B, then an agent with B would pay (say) 1 cent to get A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If C &gt; A, then an agent with A would pay (say) 1 cent to get C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00250" y="2514600"/>
            <a:ext cx="5143500" cy="4572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Rational Preferences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196130" y="2604121"/>
          <a:ext cx="2743200" cy="307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5" imgW="1815840" imgH="203040" progId="Equation.3">
                  <p:embed/>
                </p:oleObj>
              </mc:Choice>
              <mc:Fallback>
                <p:oleObj name="Equation" r:id="rId5" imgW="1815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6130" y="2604121"/>
                        <a:ext cx="2743200" cy="3071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14550" y="256840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Axiom of Transitivity: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82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8946" y="2196207"/>
            <a:ext cx="3972013" cy="27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800100" y="2282651"/>
            <a:ext cx="4286250" cy="2743200"/>
          </a:xfrm>
          <a:prstGeom prst="roundRect">
            <a:avLst>
              <a:gd name="adj" fmla="val 936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Rational Preferences</a:t>
            </a:r>
          </a:p>
        </p:txBody>
      </p:sp>
      <p:pic>
        <p:nvPicPr>
          <p:cNvPr id="2355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2396951"/>
            <a:ext cx="3886200" cy="248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525445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Theorem: Rational preferences imply behavior describable as maximization of expected utility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0100" y="1825451"/>
            <a:ext cx="42862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Calibri" pitchFamily="34" charset="0"/>
              </a:rPr>
              <a:t>The Axioms of Rationality</a:t>
            </a:r>
          </a:p>
        </p:txBody>
      </p:sp>
    </p:spTree>
    <p:extLst>
      <p:ext uri="{BB962C8B-B14F-4D97-AF65-F5344CB8AC3E}">
        <p14:creationId xmlns:p14="http://schemas.microsoft.com/office/powerpoint/2010/main" val="2101553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6660" y="2142574"/>
            <a:ext cx="1824038" cy="21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58147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2057400"/>
            <a:ext cx="8515350" cy="3657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Theorem [Ramsey, 1931; von Neumann &amp; Morgenstern, 1944]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Given any preferences satisfying these constraints, there exists a real-valued</a:t>
            </a:r>
          </a:p>
          <a:p>
            <a:pPr lvl="1">
              <a:lnSpc>
                <a:spcPct val="80000"/>
              </a:lnSpc>
              <a:spcBef>
                <a:spcPts val="150"/>
              </a:spcBef>
              <a:buNone/>
            </a:pPr>
            <a:r>
              <a:rPr lang="en-US" sz="1500" dirty="0"/>
              <a:t>	function U such that:</a:t>
            </a:r>
          </a:p>
          <a:p>
            <a:pPr lvl="1">
              <a:lnSpc>
                <a:spcPct val="80000"/>
              </a:lnSpc>
            </a:pPr>
            <a:endParaRPr lang="en-US" sz="1500" dirty="0"/>
          </a:p>
          <a:p>
            <a:pPr lvl="1">
              <a:lnSpc>
                <a:spcPct val="80000"/>
              </a:lnSpc>
            </a:pPr>
            <a:endParaRPr lang="en-US" sz="1500" dirty="0"/>
          </a:p>
          <a:p>
            <a:pPr lvl="1">
              <a:lnSpc>
                <a:spcPct val="80000"/>
              </a:lnSpc>
            </a:pPr>
            <a:endParaRPr lang="en-US" sz="1500" dirty="0"/>
          </a:p>
          <a:p>
            <a:pPr lvl="1">
              <a:lnSpc>
                <a:spcPct val="80000"/>
              </a:lnSpc>
            </a:pPr>
            <a:endParaRPr lang="en-US" sz="1500" dirty="0"/>
          </a:p>
          <a:p>
            <a:pPr lvl="1">
              <a:lnSpc>
                <a:spcPct val="80000"/>
              </a:lnSpc>
            </a:pPr>
            <a:endParaRPr lang="en-US" sz="1500" dirty="0"/>
          </a:p>
          <a:p>
            <a:pPr lvl="1">
              <a:lnSpc>
                <a:spcPct val="80000"/>
              </a:lnSpc>
            </a:pPr>
            <a:r>
              <a:rPr lang="en-US" sz="1500" dirty="0"/>
              <a:t>I.e. values assigned by U preserve preferences of both prizes and lotteries!</a:t>
            </a:r>
          </a:p>
          <a:p>
            <a:pPr lvl="2">
              <a:lnSpc>
                <a:spcPct val="80000"/>
              </a:lnSpc>
            </a:pPr>
            <a:endParaRPr lang="en-US" sz="1200" dirty="0"/>
          </a:p>
          <a:p>
            <a:pPr lvl="2">
              <a:lnSpc>
                <a:spcPct val="80000"/>
              </a:lnSpc>
            </a:pPr>
            <a:endParaRPr lang="en-US" sz="1200" dirty="0"/>
          </a:p>
          <a:p>
            <a:pPr>
              <a:lnSpc>
                <a:spcPct val="80000"/>
              </a:lnSpc>
            </a:pPr>
            <a:r>
              <a:rPr lang="en-US" sz="1800" dirty="0"/>
              <a:t>Maximum expected utility (MEU) principle: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Choose the action that maximizes expected utility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Note: an agent can be entirely rational (consistent with MEU) without ever representing or manipulating utilities and probabilities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E.g., a lookup table for perfect tic-tac-toe, a reflex vacuum cleaner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MEU Principle</a:t>
            </a:r>
          </a:p>
        </p:txBody>
      </p:sp>
      <p:pic>
        <p:nvPicPr>
          <p:cNvPr id="2458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3050" y="2937271"/>
            <a:ext cx="4417219" cy="72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0686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8073" y="1814512"/>
            <a:ext cx="4470326" cy="36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Utilities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66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1095" y="2151910"/>
            <a:ext cx="2711617" cy="257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Utility Scales</a:t>
            </a:r>
          </a:p>
        </p:txBody>
      </p:sp>
      <p:sp>
        <p:nvSpPr>
          <p:cNvPr id="1160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05001"/>
            <a:ext cx="5924550" cy="354687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CC0000"/>
                </a:solidFill>
              </a:rPr>
              <a:t>Normalized utilities</a:t>
            </a:r>
            <a:r>
              <a:rPr lang="en-US" sz="1800" dirty="0"/>
              <a:t>: u</a:t>
            </a:r>
            <a:r>
              <a:rPr lang="en-US" sz="1800" baseline="-25000" dirty="0"/>
              <a:t>+</a:t>
            </a:r>
            <a:r>
              <a:rPr lang="en-US" sz="1800" dirty="0"/>
              <a:t> = 1.0, u</a:t>
            </a:r>
            <a:r>
              <a:rPr lang="en-US" sz="1800" baseline="-25000" dirty="0"/>
              <a:t>-</a:t>
            </a:r>
            <a:r>
              <a:rPr lang="en-US" sz="1800" dirty="0"/>
              <a:t> = 0.0</a:t>
            </a:r>
          </a:p>
          <a:p>
            <a:pPr>
              <a:lnSpc>
                <a:spcPct val="80000"/>
              </a:lnSpc>
            </a:pPr>
            <a:endParaRPr lang="en-US" sz="1200" dirty="0"/>
          </a:p>
          <a:p>
            <a:pPr>
              <a:lnSpc>
                <a:spcPct val="80000"/>
              </a:lnSpc>
            </a:pPr>
            <a:r>
              <a:rPr lang="en-US" sz="1800" dirty="0" err="1">
                <a:solidFill>
                  <a:srgbClr val="CC0000"/>
                </a:solidFill>
              </a:rPr>
              <a:t>Micromorts</a:t>
            </a:r>
            <a:r>
              <a:rPr lang="en-US" sz="1800" dirty="0"/>
              <a:t>: one-millionth chance of death, useful for paying to reduce product risks, etc.</a:t>
            </a:r>
          </a:p>
          <a:p>
            <a:pPr>
              <a:lnSpc>
                <a:spcPct val="80000"/>
              </a:lnSpc>
            </a:pPr>
            <a:endParaRPr lang="en-US" sz="1200" dirty="0"/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CC0000"/>
                </a:solidFill>
              </a:rPr>
              <a:t>QALYs</a:t>
            </a:r>
            <a:r>
              <a:rPr lang="en-US" sz="1800" dirty="0"/>
              <a:t>: quality-adjusted life years, useful for medical decisions involving substantial risk</a:t>
            </a:r>
          </a:p>
          <a:p>
            <a:pPr>
              <a:lnSpc>
                <a:spcPct val="80000"/>
              </a:lnSpc>
            </a:pPr>
            <a:endParaRPr lang="en-US" sz="1200" dirty="0"/>
          </a:p>
          <a:p>
            <a:pPr>
              <a:lnSpc>
                <a:spcPct val="80000"/>
              </a:lnSpc>
            </a:pPr>
            <a:r>
              <a:rPr lang="en-US" sz="1800" dirty="0"/>
              <a:t>Note: behavior is invariant under positive linear transformation</a:t>
            </a:r>
          </a:p>
          <a:p>
            <a:pPr>
              <a:lnSpc>
                <a:spcPct val="80000"/>
              </a:lnSpc>
            </a:pPr>
            <a:endParaRPr lang="en-US" sz="1350" dirty="0"/>
          </a:p>
          <a:p>
            <a:pPr>
              <a:lnSpc>
                <a:spcPct val="80000"/>
              </a:lnSpc>
            </a:pPr>
            <a:endParaRPr lang="en-US" sz="1350" dirty="0"/>
          </a:p>
          <a:p>
            <a:pPr>
              <a:lnSpc>
                <a:spcPct val="80000"/>
              </a:lnSpc>
            </a:pPr>
            <a:endParaRPr lang="en-US" sz="1350" dirty="0"/>
          </a:p>
          <a:p>
            <a:pPr>
              <a:lnSpc>
                <a:spcPct val="80000"/>
              </a:lnSpc>
            </a:pPr>
            <a:endParaRPr lang="en-US" sz="1350" dirty="0"/>
          </a:p>
          <a:p>
            <a:pPr>
              <a:lnSpc>
                <a:spcPct val="80000"/>
              </a:lnSpc>
            </a:pPr>
            <a:r>
              <a:rPr lang="en-US" sz="1800" dirty="0"/>
              <a:t>With deterministic prizes only (no lottery choices), only </a:t>
            </a:r>
            <a:r>
              <a:rPr lang="en-US" sz="1800" dirty="0">
                <a:solidFill>
                  <a:srgbClr val="CC0000"/>
                </a:solidFill>
              </a:rPr>
              <a:t>ordinal utility</a:t>
            </a:r>
            <a:r>
              <a:rPr lang="en-US" sz="1800" dirty="0"/>
              <a:t> can be determined, i.e., total order on prizes</a:t>
            </a:r>
          </a:p>
        </p:txBody>
      </p:sp>
      <p:pic>
        <p:nvPicPr>
          <p:cNvPr id="116019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4400550"/>
            <a:ext cx="434459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96598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1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828800"/>
            <a:ext cx="8534400" cy="3546873"/>
          </a:xfrm>
        </p:spPr>
        <p:txBody>
          <a:bodyPr/>
          <a:lstStyle/>
          <a:p>
            <a:r>
              <a:rPr lang="en-US" sz="1800" dirty="0"/>
              <a:t>Utilities map states to real numbers. Which numbers?</a:t>
            </a:r>
          </a:p>
          <a:p>
            <a:r>
              <a:rPr lang="en-US" sz="1800" dirty="0"/>
              <a:t>Standard approach to assessment (elicitation) of human utilities:</a:t>
            </a:r>
          </a:p>
          <a:p>
            <a:pPr lvl="1"/>
            <a:r>
              <a:rPr lang="en-US" sz="1650" dirty="0"/>
              <a:t>Compare a prize A to a </a:t>
            </a:r>
            <a:r>
              <a:rPr lang="en-US" sz="1650" dirty="0">
                <a:solidFill>
                  <a:srgbClr val="CC0000"/>
                </a:solidFill>
              </a:rPr>
              <a:t>standard lottery</a:t>
            </a:r>
            <a:r>
              <a:rPr lang="en-US" sz="1650" dirty="0"/>
              <a:t> </a:t>
            </a:r>
            <a:r>
              <a:rPr lang="en-US" sz="1650" dirty="0" err="1"/>
              <a:t>L</a:t>
            </a:r>
            <a:r>
              <a:rPr lang="en-US" sz="1650" baseline="-25000" dirty="0" err="1"/>
              <a:t>p</a:t>
            </a:r>
            <a:r>
              <a:rPr lang="en-US" sz="1650" dirty="0"/>
              <a:t> between</a:t>
            </a:r>
          </a:p>
          <a:p>
            <a:pPr lvl="2"/>
            <a:r>
              <a:rPr lang="en-US" sz="1500" dirty="0"/>
              <a:t>“best possible prize” u</a:t>
            </a:r>
            <a:r>
              <a:rPr lang="en-US" sz="1500" baseline="-25000" dirty="0"/>
              <a:t>+</a:t>
            </a:r>
            <a:r>
              <a:rPr lang="en-US" sz="1500" dirty="0"/>
              <a:t> with probability p</a:t>
            </a:r>
          </a:p>
          <a:p>
            <a:pPr lvl="2"/>
            <a:r>
              <a:rPr lang="en-US" sz="1500" dirty="0"/>
              <a:t>“worst possible catastrophe” u</a:t>
            </a:r>
            <a:r>
              <a:rPr lang="en-US" sz="1500" baseline="-25000" dirty="0"/>
              <a:t>-</a:t>
            </a:r>
            <a:r>
              <a:rPr lang="en-US" sz="1500" dirty="0"/>
              <a:t> with probability 1-p</a:t>
            </a:r>
          </a:p>
          <a:p>
            <a:pPr lvl="1"/>
            <a:r>
              <a:rPr lang="en-US" sz="1650" dirty="0"/>
              <a:t>Adjust lottery probability p until indifference: A ~ </a:t>
            </a:r>
            <a:r>
              <a:rPr lang="en-US" sz="1650" dirty="0" err="1"/>
              <a:t>L</a:t>
            </a:r>
            <a:r>
              <a:rPr lang="en-US" sz="1650" baseline="-25000" dirty="0" err="1"/>
              <a:t>p</a:t>
            </a:r>
            <a:endParaRPr lang="en-US" sz="1650" baseline="-25000" dirty="0"/>
          </a:p>
          <a:p>
            <a:pPr lvl="1"/>
            <a:r>
              <a:rPr lang="en-US" sz="1650" dirty="0"/>
              <a:t>Resulting p is a utility in [0,1]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7735" y="2891790"/>
            <a:ext cx="636557" cy="60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4637" y="1904215"/>
            <a:ext cx="2103864" cy="172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Human Utilities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l="24887" t="41739" r="68892" b="37391"/>
          <a:stretch>
            <a:fillRect/>
          </a:stretch>
        </p:blipFill>
        <p:spPr bwMode="auto">
          <a:xfrm>
            <a:off x="2857500" y="45148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363182" y="4514850"/>
            <a:ext cx="37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  <a:cs typeface="Times New Roman" pitchFamily="18" charset="0"/>
              </a:rPr>
              <a:t>0.999999                              0.000001</a:t>
            </a: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29100" y="5086350"/>
            <a:ext cx="21145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No change</a:t>
            </a:r>
            <a:endParaRPr lang="en-US" sz="2100" i="1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057650" y="4000500"/>
            <a:ext cx="4114800" cy="1600200"/>
            <a:chOff x="5410200" y="4191000"/>
            <a:chExt cx="5486400" cy="2133600"/>
          </a:xfrm>
        </p:grpSpPr>
        <p:sp>
          <p:nvSpPr>
            <p:cNvPr id="12" name="Oval 11"/>
            <p:cNvSpPr/>
            <p:nvPr/>
          </p:nvSpPr>
          <p:spPr>
            <a:xfrm>
              <a:off x="7772400" y="4419600"/>
              <a:ext cx="457200" cy="457200"/>
            </a:xfrm>
            <a:prstGeom prst="ellipse">
              <a:avLst/>
            </a:prstGeom>
            <a:solidFill>
              <a:srgbClr val="B5EDC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Arrow Connector 12"/>
            <p:cNvCxnSpPr>
              <a:stCxn id="12" idx="4"/>
            </p:cNvCxnSpPr>
            <p:nvPr/>
          </p:nvCxnSpPr>
          <p:spPr>
            <a:xfrm flipH="1">
              <a:off x="6553200" y="4876800"/>
              <a:ext cx="1447800" cy="762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4"/>
            </p:cNvCxnSpPr>
            <p:nvPr/>
          </p:nvCxnSpPr>
          <p:spPr>
            <a:xfrm>
              <a:off x="8001000" y="4876800"/>
              <a:ext cx="1752600" cy="762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/>
            <p:cNvSpPr/>
            <p:nvPr/>
          </p:nvSpPr>
          <p:spPr>
            <a:xfrm>
              <a:off x="5410200" y="4191000"/>
              <a:ext cx="5486400" cy="2133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57300" y="4457700"/>
            <a:ext cx="1828800" cy="628650"/>
            <a:chOff x="6858000" y="3505200"/>
            <a:chExt cx="2438400" cy="838200"/>
          </a:xfrm>
        </p:grpSpPr>
        <p:sp>
          <p:nvSpPr>
            <p:cNvPr id="18" name="Rounded Rectangle 17"/>
            <p:cNvSpPr/>
            <p:nvPr/>
          </p:nvSpPr>
          <p:spPr>
            <a:xfrm>
              <a:off x="6858000" y="3505200"/>
              <a:ext cx="1600200" cy="8382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10400" y="3657600"/>
              <a:ext cx="22860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i="1" dirty="0">
                  <a:solidFill>
                    <a:srgbClr val="C00000"/>
                  </a:solidFill>
                  <a:latin typeface="Calibri" pitchFamily="34" charset="0"/>
                  <a:cs typeface="Times New Roman" pitchFamily="18" charset="0"/>
                </a:rPr>
                <a:t>Pay $30</a:t>
              </a:r>
              <a:endParaRPr lang="en-US" sz="2100" i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457950" y="5086350"/>
            <a:ext cx="1828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Instant death</a:t>
            </a:r>
            <a:endParaRPr lang="en-US" sz="2100" i="1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961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indent="0" eaLnBrk="1" hangingPunct="1">
              <a:defRPr/>
            </a:pP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Types of </a:t>
            </a:r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“Games”</a:t>
            </a:r>
            <a:endParaRPr lang="en-US" dirty="0"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1024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8516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107" name="TextBox 3"/>
          <p:cNvSpPr txBox="1">
            <a:spLocks noChangeArrowheads="1"/>
          </p:cNvSpPr>
          <p:nvPr/>
        </p:nvSpPr>
        <p:spPr bwMode="auto">
          <a:xfrm>
            <a:off x="3733800" y="4724400"/>
            <a:ext cx="1296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/>
              <a:t>stratego</a:t>
            </a:r>
          </a:p>
        </p:txBody>
      </p:sp>
      <p:sp>
        <p:nvSpPr>
          <p:cNvPr id="47108" name="TextBox 5"/>
          <p:cNvSpPr txBox="1">
            <a:spLocks noChangeArrowheads="1"/>
          </p:cNvSpPr>
          <p:nvPr/>
        </p:nvSpPr>
        <p:spPr bwMode="auto">
          <a:xfrm>
            <a:off x="2667000" y="6172200"/>
            <a:ext cx="423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7030A0"/>
                </a:solidFill>
              </a:rPr>
              <a:t>Number of Players?  1, 2, …?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2980" y="2140744"/>
            <a:ext cx="3701927" cy="212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 l="9668" t="3678" r="2053"/>
          <a:stretch>
            <a:fillRect/>
          </a:stretch>
        </p:blipFill>
        <p:spPr bwMode="auto">
          <a:xfrm>
            <a:off x="1314450" y="4057650"/>
            <a:ext cx="2457450" cy="168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Money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828800"/>
            <a:ext cx="6000750" cy="3714750"/>
          </a:xfrm>
        </p:spPr>
        <p:txBody>
          <a:bodyPr/>
          <a:lstStyle/>
          <a:p>
            <a:pPr>
              <a:defRPr/>
            </a:pPr>
            <a:r>
              <a:rPr lang="en-US" sz="1500" dirty="0"/>
              <a:t>Money </a:t>
            </a:r>
            <a:r>
              <a:rPr lang="en-US" sz="1500" u="sng" dirty="0"/>
              <a:t>does </a:t>
            </a:r>
            <a:r>
              <a:rPr lang="en-US" sz="1500" u="sng" dirty="0">
                <a:solidFill>
                  <a:schemeClr val="accent6"/>
                </a:solidFill>
              </a:rPr>
              <a:t>not</a:t>
            </a:r>
            <a:r>
              <a:rPr lang="en-US" sz="1500" dirty="0">
                <a:solidFill>
                  <a:srgbClr val="CC0000"/>
                </a:solidFill>
              </a:rPr>
              <a:t> </a:t>
            </a:r>
            <a:r>
              <a:rPr lang="en-US" sz="1500" dirty="0"/>
              <a:t>behave as a utility function, but we can talk about the utility of having money (or being in debt)</a:t>
            </a:r>
          </a:p>
          <a:p>
            <a:pPr>
              <a:defRPr/>
            </a:pPr>
            <a:r>
              <a:rPr lang="en-US" sz="1500" dirty="0"/>
              <a:t>Given a lottery L = [p, $X; (1-p), $Y]</a:t>
            </a:r>
            <a:endParaRPr lang="en-US" sz="150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sz="1500" dirty="0"/>
              <a:t>The </a:t>
            </a:r>
            <a:r>
              <a:rPr lang="en-US" sz="1500" dirty="0">
                <a:solidFill>
                  <a:srgbClr val="CC0000"/>
                </a:solidFill>
              </a:rPr>
              <a:t>expected monetary value </a:t>
            </a:r>
            <a:r>
              <a:rPr lang="en-US" sz="1500" dirty="0"/>
              <a:t>EMV(L) is p*X + (1-p)*Y</a:t>
            </a:r>
          </a:p>
          <a:p>
            <a:pPr lvl="1">
              <a:defRPr/>
            </a:pPr>
            <a:r>
              <a:rPr lang="en-US" sz="1500" dirty="0"/>
              <a:t>U(L) = p*U($X) + (1-p)*U($Y)</a:t>
            </a:r>
          </a:p>
          <a:p>
            <a:pPr lvl="1">
              <a:defRPr/>
            </a:pPr>
            <a:r>
              <a:rPr lang="en-US" sz="1500" dirty="0"/>
              <a:t>Typically, U(L) &lt; U( EMV(L) )</a:t>
            </a:r>
          </a:p>
          <a:p>
            <a:pPr lvl="1">
              <a:defRPr/>
            </a:pPr>
            <a:r>
              <a:rPr lang="en-US" sz="1500" dirty="0"/>
              <a:t>In this sense, people are </a:t>
            </a:r>
            <a:r>
              <a:rPr lang="en-US" sz="1500" dirty="0">
                <a:solidFill>
                  <a:srgbClr val="CC0000"/>
                </a:solidFill>
              </a:rPr>
              <a:t>risk-averse</a:t>
            </a:r>
          </a:p>
          <a:p>
            <a:pPr lvl="1">
              <a:defRPr/>
            </a:pPr>
            <a:r>
              <a:rPr lang="en-US" sz="1500" dirty="0"/>
              <a:t>When deep in debt, people are </a:t>
            </a:r>
            <a:r>
              <a:rPr lang="en-US" sz="1500" dirty="0">
                <a:solidFill>
                  <a:srgbClr val="CC0000"/>
                </a:solidFill>
              </a:rPr>
              <a:t>risk-prone</a:t>
            </a:r>
          </a:p>
          <a:p>
            <a:pPr lvl="1">
              <a:defRPr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822776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0230" y="2049662"/>
            <a:ext cx="4376442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Insurance</a:t>
            </a:r>
          </a:p>
        </p:txBody>
      </p:sp>
      <p:sp>
        <p:nvSpPr>
          <p:cNvPr id="1161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05001"/>
            <a:ext cx="4381500" cy="3695699"/>
          </a:xfrm>
        </p:spPr>
        <p:txBody>
          <a:bodyPr/>
          <a:lstStyle/>
          <a:p>
            <a:r>
              <a:rPr lang="en-US" sz="1800" dirty="0"/>
              <a:t>Consider the lottery </a:t>
            </a:r>
            <a:r>
              <a:rPr lang="en-US" sz="1800" dirty="0">
                <a:solidFill>
                  <a:srgbClr val="CC0000"/>
                </a:solidFill>
              </a:rPr>
              <a:t>[0.5, $1000;  0.5, $0]</a:t>
            </a:r>
            <a:endParaRPr lang="en-US" sz="1800" dirty="0"/>
          </a:p>
          <a:p>
            <a:pPr lvl="1"/>
            <a:r>
              <a:rPr lang="en-US" sz="1500" dirty="0"/>
              <a:t>What is its </a:t>
            </a:r>
            <a:r>
              <a:rPr lang="en-US" sz="1500" dirty="0">
                <a:solidFill>
                  <a:srgbClr val="CC0000"/>
                </a:solidFill>
              </a:rPr>
              <a:t>expected monetary value</a:t>
            </a:r>
            <a:r>
              <a:rPr lang="en-US" sz="1500" dirty="0"/>
              <a:t>?  ($500)</a:t>
            </a:r>
          </a:p>
          <a:p>
            <a:pPr lvl="1"/>
            <a:r>
              <a:rPr lang="en-US" sz="1500" dirty="0"/>
              <a:t>What is its </a:t>
            </a:r>
            <a:r>
              <a:rPr lang="en-US" sz="1500" dirty="0">
                <a:solidFill>
                  <a:srgbClr val="CC0000"/>
                </a:solidFill>
              </a:rPr>
              <a:t>certainty equivalent</a:t>
            </a:r>
            <a:r>
              <a:rPr lang="en-US" sz="1500" dirty="0"/>
              <a:t>?</a:t>
            </a:r>
          </a:p>
          <a:p>
            <a:pPr lvl="2"/>
            <a:r>
              <a:rPr lang="en-US" sz="1350" dirty="0"/>
              <a:t>Monetary value acceptable in lieu of lottery</a:t>
            </a:r>
          </a:p>
          <a:p>
            <a:pPr lvl="2"/>
            <a:r>
              <a:rPr lang="en-US" sz="1350" dirty="0"/>
              <a:t>$400 for most people</a:t>
            </a:r>
          </a:p>
          <a:p>
            <a:pPr lvl="1"/>
            <a:r>
              <a:rPr lang="en-US" sz="1500" dirty="0"/>
              <a:t>Difference of $100 is the </a:t>
            </a:r>
            <a:r>
              <a:rPr lang="en-US" sz="1500" dirty="0">
                <a:solidFill>
                  <a:srgbClr val="CC0000"/>
                </a:solidFill>
              </a:rPr>
              <a:t>insurance premium</a:t>
            </a:r>
          </a:p>
          <a:p>
            <a:pPr lvl="2"/>
            <a:r>
              <a:rPr lang="en-US" sz="1350" dirty="0"/>
              <a:t>There’s an insurance industry because people will pay to reduce their risk</a:t>
            </a:r>
          </a:p>
          <a:p>
            <a:pPr lvl="2"/>
            <a:r>
              <a:rPr lang="en-US" sz="1350" dirty="0"/>
              <a:t>If everyone were risk-neutral, no insurance needed!</a:t>
            </a:r>
          </a:p>
          <a:p>
            <a:pPr lvl="1"/>
            <a:r>
              <a:rPr lang="en-US" sz="1500" dirty="0"/>
              <a:t>It’s win-win: you’d rather have the $400 and the insurance company would rather have the lottery (their utility curve is flat and they have many lotteries)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11685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3297" y="2115507"/>
            <a:ext cx="2184797" cy="301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Human Rationality?</a:t>
            </a:r>
          </a:p>
        </p:txBody>
      </p:sp>
      <p:sp>
        <p:nvSpPr>
          <p:cNvPr id="1163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100" dirty="0"/>
              <a:t>Famous example of Allais (1953)</a:t>
            </a:r>
          </a:p>
          <a:p>
            <a:pPr lvl="5">
              <a:lnSpc>
                <a:spcPct val="80000"/>
              </a:lnSpc>
            </a:pPr>
            <a:endParaRPr lang="en-US" sz="900" dirty="0">
              <a:latin typeface="Calibri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1800" dirty="0"/>
              <a:t>A: [0.8, $4k;    0.2, $0]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B: [1.0, $3k;    0.0, $0]</a:t>
            </a:r>
          </a:p>
          <a:p>
            <a:pPr lvl="5">
              <a:lnSpc>
                <a:spcPct val="80000"/>
              </a:lnSpc>
            </a:pPr>
            <a:endParaRPr lang="en-US" sz="9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C: [0.2, $4k;    0.8, $0]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D: [0.25, $3k;    0.75, $0]</a:t>
            </a:r>
          </a:p>
          <a:p>
            <a:pPr lvl="2">
              <a:lnSpc>
                <a:spcPct val="80000"/>
              </a:lnSpc>
            </a:pPr>
            <a:endParaRPr lang="en-US" sz="1500" dirty="0"/>
          </a:p>
          <a:p>
            <a:pPr>
              <a:lnSpc>
                <a:spcPct val="80000"/>
              </a:lnSpc>
            </a:pPr>
            <a:r>
              <a:rPr lang="en-US" sz="2100" dirty="0"/>
              <a:t>Most people prefer B &gt; A, C &gt; D</a:t>
            </a:r>
          </a:p>
          <a:p>
            <a:pPr lvl="2">
              <a:lnSpc>
                <a:spcPct val="80000"/>
              </a:lnSpc>
            </a:pPr>
            <a:endParaRPr lang="en-US" sz="1500" dirty="0"/>
          </a:p>
          <a:p>
            <a:pPr>
              <a:lnSpc>
                <a:spcPct val="80000"/>
              </a:lnSpc>
            </a:pPr>
            <a:r>
              <a:rPr lang="en-US" sz="2100" dirty="0"/>
              <a:t>But if U($0) = 0, then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B &gt; A </a:t>
            </a:r>
            <a:r>
              <a:rPr lang="en-US" sz="1800" dirty="0">
                <a:sym typeface="Symbol" pitchFamily="18" charset="2"/>
              </a:rPr>
              <a:t> U($3k) &gt; 0.8 U($4k)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 &gt; D </a:t>
            </a:r>
            <a:r>
              <a:rPr lang="en-US" sz="1800" dirty="0">
                <a:sym typeface="Symbol" pitchFamily="18" charset="2"/>
              </a:rPr>
              <a:t> 0.8 U($4k) &gt; U($3k)</a:t>
            </a:r>
          </a:p>
          <a:p>
            <a:pPr lvl="1">
              <a:lnSpc>
                <a:spcPct val="80000"/>
              </a:lnSpc>
            </a:pPr>
            <a:endParaRPr lang="en-US" sz="1800" dirty="0">
              <a:sym typeface="Symbol" pitchFamily="18" charset="2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3028950" y="2370994"/>
            <a:ext cx="285750" cy="228600"/>
          </a:xfrm>
          <a:prstGeom prst="leftArrow">
            <a:avLst/>
          </a:prstGeom>
          <a:solidFill>
            <a:srgbClr val="99CCF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99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422400"/>
            <a:ext cx="729615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37"/>
          <a:stretch>
            <a:fillRect/>
          </a:stretch>
        </p:blipFill>
        <p:spPr bwMode="auto">
          <a:xfrm>
            <a:off x="933450" y="1422400"/>
            <a:ext cx="72961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" b="53365"/>
          <a:stretch>
            <a:fillRect/>
          </a:stretch>
        </p:blipFill>
        <p:spPr bwMode="auto">
          <a:xfrm>
            <a:off x="933450" y="1447800"/>
            <a:ext cx="72961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4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42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Tic-tac-toe Game Tree</a:t>
            </a:r>
          </a:p>
        </p:txBody>
      </p:sp>
      <p:pic>
        <p:nvPicPr>
          <p:cNvPr id="18438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32"/>
          <a:stretch>
            <a:fillRect/>
          </a:stretch>
        </p:blipFill>
        <p:spPr bwMode="auto">
          <a:xfrm>
            <a:off x="933450" y="1422400"/>
            <a:ext cx="72961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42"/>
          <a:stretch>
            <a:fillRect/>
          </a:stretch>
        </p:blipFill>
        <p:spPr bwMode="auto">
          <a:xfrm>
            <a:off x="933450" y="1422400"/>
            <a:ext cx="7296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038564">
            <a:off x="4022505" y="4538085"/>
            <a:ext cx="5586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Determine optimal play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Assuming opponent is playing optimally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Minimax</a:t>
            </a:r>
            <a:r>
              <a:rPr lang="en-US" dirty="0" smtClean="0"/>
              <a:t> Values</a:t>
            </a:r>
            <a:endParaRPr lang="en-US" dirty="0"/>
          </a:p>
        </p:txBody>
      </p:sp>
      <p:grpSp>
        <p:nvGrpSpPr>
          <p:cNvPr id="58370" name="Group 80"/>
          <p:cNvGrpSpPr>
            <a:grpSpLocks/>
          </p:cNvGrpSpPr>
          <p:nvPr/>
        </p:nvGrpSpPr>
        <p:grpSpPr bwMode="auto">
          <a:xfrm>
            <a:off x="2057400" y="3124200"/>
            <a:ext cx="5086350" cy="2230438"/>
            <a:chOff x="1676400" y="1447800"/>
            <a:chExt cx="8763000" cy="2882533"/>
          </a:xfrm>
        </p:grpSpPr>
        <p:sp>
          <p:nvSpPr>
            <p:cNvPr id="6" name="Rectangle 5"/>
            <p:cNvSpPr/>
            <p:nvPr/>
          </p:nvSpPr>
          <p:spPr>
            <a:xfrm>
              <a:off x="5106113" y="1447800"/>
              <a:ext cx="1826993" cy="381602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8381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35" t="16438" r="44067" b="58904"/>
            <a:stretch>
              <a:fillRect/>
            </a:stretch>
          </p:blipFill>
          <p:spPr bwMode="auto">
            <a:xfrm flipH="1">
              <a:off x="5410200" y="1524000"/>
              <a:ext cx="3048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6126276" y="1599620"/>
              <a:ext cx="76581" cy="759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0800000" flipV="1">
              <a:off x="3656554" y="1905313"/>
              <a:ext cx="2363056" cy="381602"/>
            </a:xfrm>
            <a:prstGeom prst="line">
              <a:avLst/>
            </a:prstGeom>
            <a:ln w="28575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019610" y="1905313"/>
              <a:ext cx="2286476" cy="381602"/>
            </a:xfrm>
            <a:prstGeom prst="line">
              <a:avLst/>
            </a:prstGeom>
            <a:ln w="28575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 flipV="1">
              <a:off x="7239428" y="2820337"/>
              <a:ext cx="1066657" cy="3795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306085" y="2820337"/>
              <a:ext cx="1219818" cy="3795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 flipV="1">
              <a:off x="2589896" y="2820337"/>
              <a:ext cx="1066657" cy="3795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656554" y="2820337"/>
              <a:ext cx="1219818" cy="3795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38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1500555"/>
              <a:ext cx="289627" cy="27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Rectangle 49"/>
            <p:cNvSpPr/>
            <p:nvPr/>
          </p:nvSpPr>
          <p:spPr>
            <a:xfrm>
              <a:off x="2743057" y="2362825"/>
              <a:ext cx="1829728" cy="379551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8391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35" t="16438" r="44067" b="58904"/>
            <a:stretch>
              <a:fillRect/>
            </a:stretch>
          </p:blipFill>
          <p:spPr bwMode="auto">
            <a:xfrm>
              <a:off x="2774460" y="2422770"/>
              <a:ext cx="3048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Oval 51"/>
            <p:cNvSpPr/>
            <p:nvPr/>
          </p:nvSpPr>
          <p:spPr>
            <a:xfrm>
              <a:off x="3765954" y="2514645"/>
              <a:ext cx="76581" cy="759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8393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2414955"/>
              <a:ext cx="289627" cy="27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Rectangle 53"/>
            <p:cNvSpPr/>
            <p:nvPr/>
          </p:nvSpPr>
          <p:spPr>
            <a:xfrm>
              <a:off x="7392589" y="2362825"/>
              <a:ext cx="1826993" cy="379551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8395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35" t="16438" r="44067" b="58904"/>
            <a:stretch>
              <a:fillRect/>
            </a:stretch>
          </p:blipFill>
          <p:spPr bwMode="auto">
            <a:xfrm flipH="1">
              <a:off x="8001000" y="2438400"/>
              <a:ext cx="3048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Oval 55"/>
            <p:cNvSpPr/>
            <p:nvPr/>
          </p:nvSpPr>
          <p:spPr>
            <a:xfrm>
              <a:off x="8412752" y="2514645"/>
              <a:ext cx="76581" cy="759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8397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0600" y="2414955"/>
              <a:ext cx="289627" cy="27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Rectangle 57"/>
            <p:cNvSpPr/>
            <p:nvPr/>
          </p:nvSpPr>
          <p:spPr>
            <a:xfrm>
              <a:off x="1676400" y="3275798"/>
              <a:ext cx="1829728" cy="381602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8399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35" t="16438" r="44067" b="58904"/>
            <a:stretch>
              <a:fillRect/>
            </a:stretch>
          </p:blipFill>
          <p:spPr bwMode="auto">
            <a:xfrm>
              <a:off x="1707660" y="3337170"/>
              <a:ext cx="3048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Oval 59"/>
            <p:cNvSpPr/>
            <p:nvPr/>
          </p:nvSpPr>
          <p:spPr>
            <a:xfrm>
              <a:off x="2699297" y="3429669"/>
              <a:ext cx="73846" cy="759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8401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3329355"/>
              <a:ext cx="289627" cy="27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Rectangle 61"/>
            <p:cNvSpPr/>
            <p:nvPr/>
          </p:nvSpPr>
          <p:spPr>
            <a:xfrm>
              <a:off x="3962876" y="3275798"/>
              <a:ext cx="1826993" cy="381602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8403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35" t="16438" r="44067" b="58904"/>
            <a:stretch>
              <a:fillRect/>
            </a:stretch>
          </p:blipFill>
          <p:spPr bwMode="auto">
            <a:xfrm>
              <a:off x="3993660" y="3337170"/>
              <a:ext cx="3048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Oval 63"/>
            <p:cNvSpPr/>
            <p:nvPr/>
          </p:nvSpPr>
          <p:spPr>
            <a:xfrm>
              <a:off x="4983039" y="3429669"/>
              <a:ext cx="76581" cy="759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840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373" y="3329355"/>
              <a:ext cx="289627" cy="27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Rectangle 65"/>
            <p:cNvSpPr/>
            <p:nvPr/>
          </p:nvSpPr>
          <p:spPr>
            <a:xfrm>
              <a:off x="6325932" y="3275798"/>
              <a:ext cx="1826993" cy="381602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8407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35" t="16438" r="44067" b="58904"/>
            <a:stretch>
              <a:fillRect/>
            </a:stretch>
          </p:blipFill>
          <p:spPr bwMode="auto">
            <a:xfrm flipH="1">
              <a:off x="6934200" y="3352800"/>
              <a:ext cx="3048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Oval 67"/>
            <p:cNvSpPr/>
            <p:nvPr/>
          </p:nvSpPr>
          <p:spPr>
            <a:xfrm>
              <a:off x="7346095" y="3429669"/>
              <a:ext cx="76581" cy="759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840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329355"/>
              <a:ext cx="289627" cy="27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Rectangle 69"/>
            <p:cNvSpPr/>
            <p:nvPr/>
          </p:nvSpPr>
          <p:spPr>
            <a:xfrm>
              <a:off x="8609673" y="3275798"/>
              <a:ext cx="1829727" cy="381602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8411" name="Picture 3" descr="\\.host\Shared Folders\Shared with PC\images\Pacman_stuck_minimax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35" t="16438" r="44067" b="58904"/>
            <a:stretch>
              <a:fillRect/>
            </a:stretch>
          </p:blipFill>
          <p:spPr bwMode="auto">
            <a:xfrm flipH="1">
              <a:off x="9220200" y="3352800"/>
              <a:ext cx="3048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Oval 71"/>
            <p:cNvSpPr/>
            <p:nvPr/>
          </p:nvSpPr>
          <p:spPr>
            <a:xfrm>
              <a:off x="9632570" y="3429669"/>
              <a:ext cx="76581" cy="759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8413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3573" y="3329355"/>
              <a:ext cx="289627" cy="27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14" name="TextBox 76"/>
            <p:cNvSpPr txBox="1">
              <a:spLocks noChangeArrowheads="1"/>
            </p:cNvSpPr>
            <p:nvPr/>
          </p:nvSpPr>
          <p:spPr bwMode="auto">
            <a:xfrm>
              <a:off x="9207357" y="3733800"/>
              <a:ext cx="838200" cy="596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</a:rPr>
                <a:t>+8</a:t>
              </a:r>
            </a:p>
          </p:txBody>
        </p:sp>
        <p:sp>
          <p:nvSpPr>
            <p:cNvPr id="58415" name="TextBox 77"/>
            <p:cNvSpPr txBox="1">
              <a:spLocks noChangeArrowheads="1"/>
            </p:cNvSpPr>
            <p:nvPr/>
          </p:nvSpPr>
          <p:spPr bwMode="auto">
            <a:xfrm>
              <a:off x="6665074" y="3733800"/>
              <a:ext cx="1067941" cy="596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</a:rPr>
                <a:t>-10</a:t>
              </a:r>
            </a:p>
          </p:txBody>
        </p:sp>
        <p:sp>
          <p:nvSpPr>
            <p:cNvPr id="58416" name="TextBox 78"/>
            <p:cNvSpPr txBox="1">
              <a:spLocks noChangeArrowheads="1"/>
            </p:cNvSpPr>
            <p:nvPr/>
          </p:nvSpPr>
          <p:spPr bwMode="auto">
            <a:xfrm>
              <a:off x="4630220" y="3733799"/>
              <a:ext cx="838199" cy="596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</a:rPr>
                <a:t>-5</a:t>
              </a:r>
            </a:p>
          </p:txBody>
        </p:sp>
        <p:sp>
          <p:nvSpPr>
            <p:cNvPr id="58417" name="TextBox 79"/>
            <p:cNvSpPr txBox="1">
              <a:spLocks noChangeArrowheads="1"/>
            </p:cNvSpPr>
            <p:nvPr/>
          </p:nvSpPr>
          <p:spPr bwMode="auto">
            <a:xfrm>
              <a:off x="2267164" y="3733799"/>
              <a:ext cx="838199" cy="596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libri" charset="0"/>
                </a:rPr>
                <a:t>-8</a:t>
              </a:r>
            </a:p>
          </p:txBody>
        </p:sp>
      </p:grp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0" y="1366838"/>
            <a:ext cx="419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Calibri" charset="0"/>
              </a:rPr>
              <a:t>States Under Agent’s Control: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2895600" y="5562600"/>
            <a:ext cx="3105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7030A0"/>
                </a:solidFill>
                <a:latin typeface="Calibri" charset="0"/>
              </a:rPr>
              <a:t>Terminal States:</a:t>
            </a:r>
          </a:p>
        </p:txBody>
      </p:sp>
      <p:pic>
        <p:nvPicPr>
          <p:cNvPr id="92" name="Picture 9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1828800"/>
            <a:ext cx="2555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8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6019800"/>
            <a:ext cx="1181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Right Arrow 85"/>
          <p:cNvSpPr/>
          <p:nvPr/>
        </p:nvSpPr>
        <p:spPr>
          <a:xfrm rot="1943663">
            <a:off x="3033713" y="2305050"/>
            <a:ext cx="1281112" cy="304800"/>
          </a:xfrm>
          <a:prstGeom prst="rightArrow">
            <a:avLst/>
          </a:prstGeom>
          <a:solidFill>
            <a:srgbClr val="CCECF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4648200" y="1371600"/>
            <a:ext cx="449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  <a:latin typeface="Calibri" charset="0"/>
              </a:rPr>
              <a:t>States Under Opponent’s Control:</a:t>
            </a:r>
          </a:p>
        </p:txBody>
      </p:sp>
      <p:pic>
        <p:nvPicPr>
          <p:cNvPr id="93" name="Picture 9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292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Right Arrow 89"/>
          <p:cNvSpPr/>
          <p:nvPr/>
        </p:nvSpPr>
        <p:spPr>
          <a:xfrm rot="8255959">
            <a:off x="6111875" y="2949575"/>
            <a:ext cx="1054100" cy="304800"/>
          </a:xfrm>
          <a:prstGeom prst="rightArrow">
            <a:avLst/>
          </a:prstGeom>
          <a:solidFill>
            <a:srgbClr val="FF99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379" name="Rectangle 3"/>
          <p:cNvSpPr>
            <a:spLocks/>
          </p:cNvSpPr>
          <p:nvPr/>
        </p:nvSpPr>
        <p:spPr bwMode="auto">
          <a:xfrm>
            <a:off x="152400" y="6515100"/>
            <a:ext cx="8839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050"/>
              </a:spcBef>
            </a:pPr>
            <a:r>
              <a:rPr lang="en-US" sz="1600">
                <a:solidFill>
                  <a:schemeClr val="tx1"/>
                </a:solidFill>
                <a:cs typeface="Arial" charset="0"/>
              </a:rPr>
              <a:t>Slide from Dan Klein &amp;  Pieter Abbeel - ai.berkeley.edu</a:t>
            </a:r>
          </a:p>
        </p:txBody>
      </p:sp>
      <p:sp>
        <p:nvSpPr>
          <p:cNvPr id="51" name="TextBox 79"/>
          <p:cNvSpPr txBox="1">
            <a:spLocks noChangeArrowheads="1"/>
          </p:cNvSpPr>
          <p:nvPr/>
        </p:nvSpPr>
        <p:spPr bwMode="auto">
          <a:xfrm>
            <a:off x="2819400" y="3200400"/>
            <a:ext cx="486520" cy="46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charset="0"/>
              </a:rPr>
              <a:t>-8</a:t>
            </a:r>
          </a:p>
        </p:txBody>
      </p:sp>
      <p:sp>
        <p:nvSpPr>
          <p:cNvPr id="53" name="TextBox 79"/>
          <p:cNvSpPr txBox="1">
            <a:spLocks noChangeArrowheads="1"/>
          </p:cNvSpPr>
          <p:nvPr/>
        </p:nvSpPr>
        <p:spPr bwMode="auto">
          <a:xfrm>
            <a:off x="6629400" y="342900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dirty="0" smtClean="0">
                <a:latin typeface="Calibri" charset="0"/>
              </a:rPr>
              <a:t>-10</a:t>
            </a:r>
            <a:endParaRPr lang="en-US" dirty="0">
              <a:latin typeface="Calibri" charset="0"/>
            </a:endParaRPr>
          </a:p>
        </p:txBody>
      </p:sp>
      <p:sp>
        <p:nvSpPr>
          <p:cNvPr id="55" name="TextBox 79"/>
          <p:cNvSpPr txBox="1">
            <a:spLocks noChangeArrowheads="1"/>
          </p:cNvSpPr>
          <p:nvPr/>
        </p:nvSpPr>
        <p:spPr bwMode="auto">
          <a:xfrm>
            <a:off x="4419600" y="2590800"/>
            <a:ext cx="486520" cy="46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charset="0"/>
              </a:rPr>
              <a:t>-8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28588" y="2438400"/>
            <a:ext cx="4062412" cy="2362200"/>
          </a:xfrm>
          <a:prstGeom prst="roundRect">
            <a:avLst/>
          </a:prstGeom>
          <a:solidFill>
            <a:srgbClr val="0066CC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953000" y="2514600"/>
            <a:ext cx="4114800" cy="2362200"/>
          </a:xfrm>
          <a:prstGeom prst="roundRect">
            <a:avLst/>
          </a:prstGeom>
          <a:solidFill>
            <a:srgbClr val="C00000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Minimax</a:t>
            </a:r>
            <a:r>
              <a:rPr lang="en-US" dirty="0" smtClean="0"/>
              <a:t> Implementation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006247" y="2667000"/>
            <a:ext cx="41719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2882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300" kern="0" dirty="0">
                <a:solidFill>
                  <a:srgbClr val="C00000"/>
                </a:solidFill>
                <a:latin typeface="Calibri" pitchFamily="34" charset="0"/>
              </a:rPr>
              <a:t>def min-value(state):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300" kern="0" dirty="0">
                <a:latin typeface="Calibri" pitchFamily="34" charset="0"/>
              </a:rPr>
              <a:t>if leaf?(state), return U(state</a:t>
            </a:r>
            <a:r>
              <a:rPr lang="en-US" sz="2300" kern="0" dirty="0" smtClean="0">
                <a:latin typeface="Calibri" pitchFamily="34" charset="0"/>
              </a:rPr>
              <a:t>)</a:t>
            </a:r>
            <a:endParaRPr lang="en-US" sz="23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300" kern="0" dirty="0" smtClean="0">
                <a:solidFill>
                  <a:schemeClr val="tx1"/>
                </a:solidFill>
                <a:latin typeface="Calibri" pitchFamily="34" charset="0"/>
              </a:rPr>
              <a:t>initialize </a:t>
            </a:r>
            <a:r>
              <a:rPr lang="en-US" sz="2300" kern="0" dirty="0">
                <a:solidFill>
                  <a:schemeClr val="tx1"/>
                </a:solidFill>
                <a:latin typeface="Calibri" pitchFamily="34" charset="0"/>
              </a:rPr>
              <a:t>v = </a:t>
            </a:r>
            <a:r>
              <a:rPr lang="en-US" sz="2300" kern="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3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∞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300" kern="0" dirty="0">
                <a:solidFill>
                  <a:schemeClr val="tx1"/>
                </a:solidFill>
                <a:latin typeface="Calibri" pitchFamily="34" charset="0"/>
              </a:rPr>
              <a:t>for each </a:t>
            </a:r>
            <a:r>
              <a:rPr lang="en-US" sz="2300" kern="0" dirty="0" smtClean="0">
                <a:solidFill>
                  <a:schemeClr val="tx1"/>
                </a:solidFill>
                <a:latin typeface="Calibri" pitchFamily="34" charset="0"/>
              </a:rPr>
              <a:t>c in children(state</a:t>
            </a:r>
            <a:r>
              <a:rPr lang="en-US" sz="2300" kern="0" dirty="0">
                <a:latin typeface="Calibri" pitchFamily="34" charset="0"/>
              </a:rPr>
              <a:t>)</a:t>
            </a:r>
            <a:endParaRPr lang="en-US" sz="23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300" kern="0" dirty="0">
                <a:latin typeface="Calibri" pitchFamily="34" charset="0"/>
              </a:rPr>
              <a:t>v = min(v, </a:t>
            </a:r>
            <a:r>
              <a:rPr lang="en-US" sz="2300" kern="0" dirty="0">
                <a:solidFill>
                  <a:srgbClr val="0070C0"/>
                </a:solidFill>
                <a:latin typeface="Calibri" pitchFamily="34" charset="0"/>
              </a:rPr>
              <a:t>max-</a:t>
            </a:r>
            <a:r>
              <a:rPr lang="en-US" sz="2300" kern="0" dirty="0" smtClean="0">
                <a:solidFill>
                  <a:srgbClr val="0070C0"/>
                </a:solidFill>
                <a:latin typeface="Calibri" pitchFamily="34" charset="0"/>
              </a:rPr>
              <a:t>value(c)</a:t>
            </a:r>
            <a:r>
              <a:rPr lang="en-US" sz="2300" kern="0" dirty="0">
                <a:latin typeface="Calibri" pitchFamily="34" charset="0"/>
              </a:rPr>
              <a:t>)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300" kern="0" dirty="0">
                <a:solidFill>
                  <a:schemeClr val="tx1"/>
                </a:solidFill>
                <a:latin typeface="Calibri" pitchFamily="34" charset="0"/>
              </a:rPr>
              <a:t>return v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35237" y="2286000"/>
            <a:ext cx="436114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2882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1100" kern="0" dirty="0">
              <a:solidFill>
                <a:srgbClr val="00B0F0"/>
              </a:solidFill>
              <a:latin typeface="Calibri" pitchFamily="34" charset="0"/>
              <a:ea typeface="+mn-ea"/>
              <a:cs typeface="+mn-cs"/>
            </a:endParaRPr>
          </a:p>
          <a:p>
            <a:pPr marL="342882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300" kern="0" dirty="0">
                <a:solidFill>
                  <a:srgbClr val="0070C0"/>
                </a:solidFill>
                <a:latin typeface="Calibri" pitchFamily="34" charset="0"/>
              </a:rPr>
              <a:t>def max-value(state):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300" kern="0" dirty="0">
                <a:latin typeface="Calibri" pitchFamily="34" charset="0"/>
              </a:rPr>
              <a:t>if leaf?(state), return U(state</a:t>
            </a:r>
            <a:r>
              <a:rPr lang="en-US" sz="2300" kern="0" dirty="0" smtClean="0">
                <a:latin typeface="Calibri" pitchFamily="34" charset="0"/>
              </a:rPr>
              <a:t>)</a:t>
            </a:r>
            <a:endParaRPr lang="en-US" sz="23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300" kern="0" dirty="0" smtClean="0">
                <a:solidFill>
                  <a:schemeClr val="tx1"/>
                </a:solidFill>
                <a:latin typeface="Calibri" pitchFamily="34" charset="0"/>
              </a:rPr>
              <a:t>initialize </a:t>
            </a:r>
            <a:r>
              <a:rPr lang="en-US" sz="2300" kern="0" dirty="0">
                <a:solidFill>
                  <a:schemeClr val="tx1"/>
                </a:solidFill>
                <a:latin typeface="Calibri" pitchFamily="34" charset="0"/>
              </a:rPr>
              <a:t>v = </a:t>
            </a:r>
            <a:r>
              <a:rPr lang="en-US" sz="23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-∞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300" kern="0" dirty="0">
                <a:solidFill>
                  <a:schemeClr val="tx1"/>
                </a:solidFill>
                <a:latin typeface="Calibri" pitchFamily="34" charset="0"/>
              </a:rPr>
              <a:t>for each </a:t>
            </a:r>
            <a:r>
              <a:rPr lang="en-US" sz="2300" kern="0" dirty="0" smtClean="0">
                <a:solidFill>
                  <a:schemeClr val="tx1"/>
                </a:solidFill>
                <a:latin typeface="Calibri" pitchFamily="34" charset="0"/>
              </a:rPr>
              <a:t>c in children(state</a:t>
            </a:r>
            <a:r>
              <a:rPr lang="en-US" sz="2300" kern="0" dirty="0">
                <a:latin typeface="Calibri" pitchFamily="34" charset="0"/>
              </a:rPr>
              <a:t>)</a:t>
            </a:r>
            <a:endParaRPr lang="en-US" sz="23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300" kern="0" dirty="0">
                <a:solidFill>
                  <a:schemeClr val="tx1"/>
                </a:solidFill>
                <a:latin typeface="Calibri" pitchFamily="34" charset="0"/>
              </a:rPr>
              <a:t>v = max(v, </a:t>
            </a:r>
            <a:r>
              <a:rPr lang="en-US" sz="2300" kern="0" dirty="0">
                <a:solidFill>
                  <a:srgbClr val="C00000"/>
                </a:solidFill>
                <a:latin typeface="Calibri" pitchFamily="34" charset="0"/>
              </a:rPr>
              <a:t>min-</a:t>
            </a:r>
            <a:r>
              <a:rPr lang="en-US" sz="2300" kern="0" dirty="0" smtClean="0">
                <a:solidFill>
                  <a:srgbClr val="C00000"/>
                </a:solidFill>
                <a:latin typeface="Calibri" pitchFamily="34" charset="0"/>
              </a:rPr>
              <a:t>value(c)</a:t>
            </a:r>
            <a:r>
              <a:rPr lang="en-US" sz="2300" kern="0" dirty="0">
                <a:latin typeface="Calibri" pitchFamily="34" charset="0"/>
              </a:rPr>
              <a:t>)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300" kern="0" dirty="0">
                <a:solidFill>
                  <a:schemeClr val="tx1"/>
                </a:solidFill>
                <a:latin typeface="Calibri" pitchFamily="34" charset="0"/>
              </a:rPr>
              <a:t>return v</a:t>
            </a:r>
          </a:p>
        </p:txBody>
      </p:sp>
      <p:sp>
        <p:nvSpPr>
          <p:cNvPr id="14" name="Left-Right Arrow 13"/>
          <p:cNvSpPr/>
          <p:nvPr/>
        </p:nvSpPr>
        <p:spPr>
          <a:xfrm>
            <a:off x="4186238" y="3429000"/>
            <a:ext cx="742950" cy="533400"/>
          </a:xfrm>
          <a:prstGeom prst="leftRightArrow">
            <a:avLst/>
          </a:prstGeom>
          <a:solidFill>
            <a:srgbClr val="BD92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9" name="Picture 1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5257800"/>
            <a:ext cx="2555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5257800"/>
            <a:ext cx="25542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5" name="Rectangle 3"/>
          <p:cNvSpPr>
            <a:spLocks/>
          </p:cNvSpPr>
          <p:nvPr/>
        </p:nvSpPr>
        <p:spPr bwMode="auto">
          <a:xfrm>
            <a:off x="152400" y="6515100"/>
            <a:ext cx="8839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050"/>
              </a:spcBef>
            </a:pPr>
            <a:r>
              <a:rPr lang="en-US" sz="1400" dirty="0">
                <a:solidFill>
                  <a:schemeClr val="tx1"/>
                </a:solidFill>
                <a:cs typeface="Arial" charset="0"/>
              </a:rPr>
              <a:t>Slide from Dan Klein &amp;  Pieter </a:t>
            </a:r>
            <a:r>
              <a:rPr lang="en-US" sz="1400" dirty="0" err="1">
                <a:solidFill>
                  <a:schemeClr val="tx1"/>
                </a:solidFill>
                <a:cs typeface="Arial" charset="0"/>
              </a:rPr>
              <a:t>Abbeel</a:t>
            </a:r>
            <a:r>
              <a:rPr lang="en-US" sz="1400" dirty="0">
                <a:solidFill>
                  <a:schemeClr val="tx1"/>
                </a:solidFill>
                <a:cs typeface="Arial" charset="0"/>
              </a:rPr>
              <a:t> - </a:t>
            </a:r>
            <a:r>
              <a:rPr lang="en-US" sz="1400" dirty="0" err="1">
                <a:solidFill>
                  <a:schemeClr val="tx1"/>
                </a:solidFill>
                <a:cs typeface="Arial" charset="0"/>
              </a:rPr>
              <a:t>ai.berkeley.edu</a:t>
            </a:r>
            <a:endParaRPr lang="en-US" sz="1400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269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362450" y="2514600"/>
            <a:ext cx="4629150" cy="3505200"/>
          </a:xfrm>
          <a:prstGeom prst="roundRect">
            <a:avLst/>
          </a:prstGeom>
          <a:solidFill>
            <a:srgbClr val="C00000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6200" y="2514600"/>
            <a:ext cx="4191000" cy="3505200"/>
          </a:xfrm>
          <a:prstGeom prst="roundRect">
            <a:avLst/>
          </a:prstGeom>
          <a:solidFill>
            <a:srgbClr val="0066CC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295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Min-Max Implementation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343400" y="3003550"/>
            <a:ext cx="487680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2882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defRPr/>
            </a:pPr>
            <a:r>
              <a:rPr lang="en-US" sz="2300" kern="0" dirty="0">
                <a:solidFill>
                  <a:srgbClr val="C00000"/>
                </a:solidFill>
                <a:latin typeface="Calibri" pitchFamily="34" charset="0"/>
                <a:ea typeface="+mn-ea"/>
                <a:cs typeface="+mn-cs"/>
              </a:rPr>
              <a:t>def min-</a:t>
            </a:r>
            <a:r>
              <a:rPr lang="en-US" sz="2300" kern="0" dirty="0" err="1" smtClean="0">
                <a:solidFill>
                  <a:srgbClr val="C00000"/>
                </a:solidFill>
                <a:latin typeface="Calibri" pitchFamily="34" charset="0"/>
                <a:ea typeface="+mn-ea"/>
                <a:cs typeface="+mn-cs"/>
              </a:rPr>
              <a:t>val</a:t>
            </a:r>
            <a:r>
              <a:rPr lang="en-US" sz="2300" kern="0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+mn-cs"/>
              </a:rPr>
              <a:t>(</a:t>
            </a:r>
            <a:r>
              <a:rPr lang="en-US" sz="2300" kern="0" dirty="0">
                <a:solidFill>
                  <a:srgbClr val="C00000"/>
                </a:solidFill>
                <a:latin typeface="Calibri" pitchFamily="34" charset="0"/>
                <a:ea typeface="+mn-ea"/>
                <a:cs typeface="+mn-cs"/>
              </a:rPr>
              <a:t>state</a:t>
            </a:r>
            <a:r>
              <a:rPr lang="en-US" sz="2300" kern="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300" kern="0" dirty="0" smtClean="0">
                <a:solidFill>
                  <a:srgbClr val="C00000"/>
                </a:solidFill>
                <a:latin typeface="Calibri" pitchFamily="34" charset="0"/>
              </a:rPr>
              <a:t>        </a:t>
            </a:r>
            <a:r>
              <a:rPr lang="en-US" sz="2300" kern="0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+mn-cs"/>
              </a:rPr>
              <a:t>)</a:t>
            </a:r>
            <a:r>
              <a:rPr lang="en-US" sz="2300" kern="0" dirty="0">
                <a:solidFill>
                  <a:srgbClr val="C00000"/>
                </a:solidFill>
                <a:latin typeface="Calibri" pitchFamily="34" charset="0"/>
                <a:ea typeface="+mn-ea"/>
                <a:cs typeface="+mn-cs"/>
              </a:rPr>
              <a:t>: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300" kern="0" dirty="0">
                <a:solidFill>
                  <a:schemeClr val="tx1"/>
                </a:solidFill>
                <a:latin typeface="Calibri" pitchFamily="34" charset="0"/>
              </a:rPr>
              <a:t>if leaf?(state), return U(state</a:t>
            </a:r>
            <a:r>
              <a:rPr lang="en-US" sz="2300" kern="0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300" kern="0" dirty="0" smtClean="0">
                <a:solidFill>
                  <a:schemeClr val="tx1"/>
                </a:solidFill>
                <a:latin typeface="Calibri" pitchFamily="34" charset="0"/>
              </a:rPr>
              <a:t>initialize </a:t>
            </a:r>
            <a:r>
              <a:rPr lang="en-US" sz="2300" kern="0" dirty="0">
                <a:solidFill>
                  <a:schemeClr val="tx1"/>
                </a:solidFill>
                <a:latin typeface="Calibri" pitchFamily="34" charset="0"/>
              </a:rPr>
              <a:t>v = </a:t>
            </a:r>
            <a:r>
              <a:rPr lang="en-US" sz="2300" kern="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3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∞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300" kern="0" dirty="0">
                <a:solidFill>
                  <a:schemeClr val="tx1"/>
                </a:solidFill>
                <a:latin typeface="Calibri" pitchFamily="34" charset="0"/>
              </a:rPr>
              <a:t>for each </a:t>
            </a:r>
            <a:r>
              <a:rPr lang="en-US" sz="2300" kern="0" dirty="0" smtClean="0">
                <a:solidFill>
                  <a:schemeClr val="tx1"/>
                </a:solidFill>
                <a:latin typeface="Calibri" pitchFamily="34" charset="0"/>
              </a:rPr>
              <a:t>c </a:t>
            </a:r>
            <a:r>
              <a:rPr lang="en-US" sz="2300" kern="0" dirty="0">
                <a:solidFill>
                  <a:schemeClr val="tx1"/>
                </a:solidFill>
                <a:latin typeface="Calibri" pitchFamily="34" charset="0"/>
              </a:rPr>
              <a:t>in children(state):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300" kern="0" dirty="0">
                <a:latin typeface="Calibri" pitchFamily="34" charset="0"/>
              </a:rPr>
              <a:t>v = min(v, </a:t>
            </a:r>
            <a:r>
              <a:rPr lang="en-US" sz="2300" kern="0" dirty="0" smtClean="0">
                <a:solidFill>
                  <a:srgbClr val="3366FF"/>
                </a:solidFill>
                <a:latin typeface="Calibri" pitchFamily="34" charset="0"/>
              </a:rPr>
              <a:t>max-</a:t>
            </a:r>
            <a:r>
              <a:rPr lang="en-US" sz="2300" kern="0" dirty="0" err="1" smtClean="0">
                <a:solidFill>
                  <a:srgbClr val="3366FF"/>
                </a:solidFill>
                <a:latin typeface="Calibri" pitchFamily="34" charset="0"/>
              </a:rPr>
              <a:t>val</a:t>
            </a:r>
            <a:r>
              <a:rPr lang="en-US" sz="2300" kern="0" dirty="0" smtClean="0">
                <a:solidFill>
                  <a:srgbClr val="3366FF"/>
                </a:solidFill>
                <a:latin typeface="Calibri" pitchFamily="34" charset="0"/>
              </a:rPr>
              <a:t>(c        )</a:t>
            </a:r>
            <a:r>
              <a:rPr lang="en-US" sz="2300" kern="0" dirty="0">
                <a:latin typeface="Calibri" pitchFamily="34" charset="0"/>
              </a:rPr>
              <a:t>)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300" kern="0" dirty="0" smtClean="0">
                <a:latin typeface="Calibri" pitchFamily="34" charset="0"/>
              </a:rPr>
              <a:t> 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en-US" sz="23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300" kern="0" dirty="0">
                <a:solidFill>
                  <a:schemeClr val="tx1"/>
                </a:solidFill>
                <a:latin typeface="Calibri" pitchFamily="34" charset="0"/>
              </a:rPr>
              <a:t>return v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6200" y="3003550"/>
            <a:ext cx="44196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2882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defRPr/>
            </a:pPr>
            <a:r>
              <a:rPr lang="en-US" sz="2300" kern="0" dirty="0" err="1" smtClean="0">
                <a:solidFill>
                  <a:srgbClr val="0066CC"/>
                </a:solidFill>
                <a:latin typeface="Calibri" pitchFamily="34" charset="0"/>
                <a:ea typeface="+mn-ea"/>
                <a:cs typeface="+mn-cs"/>
              </a:rPr>
              <a:t>def</a:t>
            </a:r>
            <a:r>
              <a:rPr lang="en-US" sz="2300" kern="0" dirty="0" smtClean="0">
                <a:solidFill>
                  <a:srgbClr val="0066CC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2300" kern="0" dirty="0">
                <a:solidFill>
                  <a:srgbClr val="0066CC"/>
                </a:solidFill>
                <a:latin typeface="Calibri" pitchFamily="34" charset="0"/>
                <a:ea typeface="+mn-ea"/>
                <a:cs typeface="+mn-cs"/>
              </a:rPr>
              <a:t>max-</a:t>
            </a:r>
            <a:r>
              <a:rPr lang="en-US" sz="2300" kern="0" dirty="0" err="1" smtClean="0">
                <a:solidFill>
                  <a:srgbClr val="0066CC"/>
                </a:solidFill>
                <a:latin typeface="Calibri" pitchFamily="34" charset="0"/>
                <a:ea typeface="+mn-ea"/>
                <a:cs typeface="+mn-cs"/>
              </a:rPr>
              <a:t>val</a:t>
            </a:r>
            <a:r>
              <a:rPr lang="en-US" sz="2300" kern="0" dirty="0" smtClean="0">
                <a:solidFill>
                  <a:srgbClr val="0066CC"/>
                </a:solidFill>
                <a:latin typeface="Calibri" pitchFamily="34" charset="0"/>
                <a:ea typeface="+mn-ea"/>
                <a:cs typeface="+mn-cs"/>
              </a:rPr>
              <a:t>(state         ):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300" kern="0" dirty="0">
                <a:solidFill>
                  <a:schemeClr val="tx1"/>
                </a:solidFill>
                <a:latin typeface="Calibri" pitchFamily="34" charset="0"/>
              </a:rPr>
              <a:t>i</a:t>
            </a:r>
            <a:r>
              <a:rPr lang="en-US" sz="2300" kern="0" dirty="0" smtClean="0">
                <a:solidFill>
                  <a:schemeClr val="tx1"/>
                </a:solidFill>
                <a:latin typeface="Calibri" pitchFamily="34" charset="0"/>
              </a:rPr>
              <a:t>f leaf?(state), return U(state)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300" kern="0" dirty="0" smtClean="0">
                <a:solidFill>
                  <a:schemeClr val="tx1"/>
                </a:solidFill>
                <a:latin typeface="Calibri" pitchFamily="34" charset="0"/>
              </a:rPr>
              <a:t>initialize v = </a:t>
            </a:r>
            <a:r>
              <a:rPr lang="en-US" sz="23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-∞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300" kern="0" dirty="0" smtClean="0">
                <a:solidFill>
                  <a:schemeClr val="tx1"/>
                </a:solidFill>
                <a:latin typeface="Calibri" pitchFamily="34" charset="0"/>
              </a:rPr>
              <a:t>for </a:t>
            </a:r>
            <a:r>
              <a:rPr lang="en-US" sz="2300" kern="0" dirty="0">
                <a:solidFill>
                  <a:schemeClr val="tx1"/>
                </a:solidFill>
                <a:latin typeface="Calibri" pitchFamily="34" charset="0"/>
              </a:rPr>
              <a:t>each </a:t>
            </a:r>
            <a:r>
              <a:rPr lang="en-US" sz="2300" kern="0" dirty="0" smtClean="0">
                <a:solidFill>
                  <a:schemeClr val="tx1"/>
                </a:solidFill>
                <a:latin typeface="Calibri" pitchFamily="34" charset="0"/>
              </a:rPr>
              <a:t>c in children(state):</a:t>
            </a:r>
            <a:endParaRPr lang="en-US" sz="23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300" kern="0" dirty="0">
                <a:solidFill>
                  <a:schemeClr val="tx1"/>
                </a:solidFill>
                <a:latin typeface="Calibri" pitchFamily="34" charset="0"/>
              </a:rPr>
              <a:t>v = </a:t>
            </a:r>
            <a:r>
              <a:rPr lang="en-US" sz="2300" kern="0" dirty="0">
                <a:latin typeface="Calibri" pitchFamily="34" charset="0"/>
              </a:rPr>
              <a:t>max(v, </a:t>
            </a:r>
            <a:r>
              <a:rPr lang="en-US" sz="2300" kern="0" dirty="0" smtClean="0">
                <a:solidFill>
                  <a:srgbClr val="FF0000"/>
                </a:solidFill>
                <a:latin typeface="Calibri" pitchFamily="34" charset="0"/>
              </a:rPr>
              <a:t>min-</a:t>
            </a:r>
            <a:r>
              <a:rPr lang="en-US" sz="2300" kern="0" dirty="0" err="1" smtClean="0">
                <a:solidFill>
                  <a:srgbClr val="FF0000"/>
                </a:solidFill>
                <a:latin typeface="Calibri" pitchFamily="34" charset="0"/>
              </a:rPr>
              <a:t>val</a:t>
            </a:r>
            <a:r>
              <a:rPr lang="en-US" sz="2300" kern="0" dirty="0" smtClean="0">
                <a:solidFill>
                  <a:srgbClr val="FF0000"/>
                </a:solidFill>
                <a:latin typeface="Calibri" pitchFamily="34" charset="0"/>
              </a:rPr>
              <a:t>(c        )</a:t>
            </a:r>
            <a:r>
              <a:rPr lang="en-US" sz="2300" kern="0" dirty="0" smtClean="0">
                <a:latin typeface="Calibri" pitchFamily="34" charset="0"/>
              </a:rPr>
              <a:t>)</a:t>
            </a:r>
            <a:endParaRPr lang="en-US" sz="2300" kern="0" dirty="0">
              <a:solidFill>
                <a:srgbClr val="7030A0"/>
              </a:solidFill>
              <a:latin typeface="Calibri" pitchFamily="34" charset="0"/>
            </a:endParaRP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300" kern="0" dirty="0" smtClean="0">
                <a:latin typeface="Calibri" pitchFamily="34" charset="0"/>
              </a:rPr>
              <a:t> 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23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300" kern="0" dirty="0">
                <a:solidFill>
                  <a:schemeClr val="tx1"/>
                </a:solidFill>
                <a:latin typeface="Calibri" pitchFamily="34" charset="0"/>
              </a:rPr>
              <a:t>return v</a:t>
            </a:r>
          </a:p>
        </p:txBody>
      </p:sp>
      <p:sp>
        <p:nvSpPr>
          <p:cNvPr id="75784" name="Rectangle 3"/>
          <p:cNvSpPr>
            <a:spLocks/>
          </p:cNvSpPr>
          <p:nvPr/>
        </p:nvSpPr>
        <p:spPr bwMode="auto">
          <a:xfrm>
            <a:off x="152400" y="6591300"/>
            <a:ext cx="8839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050"/>
              </a:spcBef>
            </a:pPr>
            <a:r>
              <a:rPr lang="en-US" sz="1400" dirty="0">
                <a:solidFill>
                  <a:schemeClr val="tx1"/>
                </a:solidFill>
                <a:cs typeface="Arial" charset="0"/>
              </a:rPr>
              <a:t>Slide </a:t>
            </a: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adapted from </a:t>
            </a:r>
            <a:r>
              <a:rPr lang="en-US" sz="1400" dirty="0">
                <a:solidFill>
                  <a:schemeClr val="tx1"/>
                </a:solidFill>
                <a:cs typeface="Arial" charset="0"/>
              </a:rPr>
              <a:t>Dan Klein &amp;  Pieter </a:t>
            </a:r>
            <a:r>
              <a:rPr lang="en-US" sz="1400" dirty="0" err="1">
                <a:solidFill>
                  <a:schemeClr val="tx1"/>
                </a:solidFill>
                <a:cs typeface="Arial" charset="0"/>
              </a:rPr>
              <a:t>Abbeel</a:t>
            </a:r>
            <a:r>
              <a:rPr lang="en-US" sz="1400" dirty="0">
                <a:solidFill>
                  <a:schemeClr val="tx1"/>
                </a:solidFill>
                <a:cs typeface="Arial" charset="0"/>
              </a:rPr>
              <a:t> - </a:t>
            </a:r>
            <a:r>
              <a:rPr lang="en-US" sz="1400" dirty="0" err="1">
                <a:solidFill>
                  <a:schemeClr val="tx1"/>
                </a:solidFill>
                <a:cs typeface="Arial" charset="0"/>
              </a:rPr>
              <a:t>ai.berkeley.edu</a:t>
            </a:r>
            <a:endParaRPr lang="en-US" sz="1400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690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V(s) = \max_{s' \in \mathrm{successors}(s)} V(s')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5"/>
  <p:tag name="PICTUREFILESIZE" val="984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mat#1{\textcolor{BrickRed}{#1}}&#10;\def\lor{\vee}&#10;\def\land{\wedge}&#10;\def\implies{\Rightarrow}&#10;\def\indiff{\sim}&#10;\def\pref{\succ}&#10;\def\prefeq{\succeq}&#10;\def\nl{\\\phantom{xxx}}&#10;\def\al{\\}&#10;\def\lequiv{\Leftrightarrow}&#10;\begin{document}&#10;\mat{$U(A) \geq U(B)\ \lequiv \ A\prefeq B$}\\[10pt]&#10;\mat{$U([p_1,S_1;\ \ldots\ ;\ p_n,S_n]) = \sum_i p_i U(S_i)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59"/>
  <p:tag name="BOXHEIGHT" val="415"/>
  <p:tag name="BOXFONT" val="10"/>
  <p:tag name="BOXWRAP" val="False"/>
  <p:tag name="WORKAROUNDTRANSPARENCYBUG" val="False"/>
  <p:tag name="ALLOWFONTSUBSTITUTION" val="False"/>
  <p:tag name="BITMAPFORMAT" val="png16m"/>
  <p:tag name="ORIGWIDTH" val="362"/>
  <p:tag name="PICTUREFILESIZE" val="496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mat#1{\textcolor{BrickRed}{#1}}&#10;\def\lor{\vee}&#10;\def\land{\wedge}&#10;\def\implies{\Rightarrow}&#10;\def\indiff{\sim}&#10;\def\pref{\succ}&#10;\def\prefeq{\succeq}&#10;\def\nl{\\\phantom{xxx}}&#10;\def\al{\\}&#10;\def\lequiv{\Leftrightarrow}&#10;\begin{document}&#10;\mat{\[&#10;  U'(x) = k_1 U(x) + k_2 \quad\mbox{where } k_1 &gt; 0&#10;\]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59"/>
  <p:tag name="BOXHEIGHT" val="415"/>
  <p:tag name="BOXFONT" val="10"/>
  <p:tag name="BOXWRAP" val="False"/>
  <p:tag name="WORKAROUNDTRANSPARENCYBUG" val="False"/>
  <p:tag name="ALLOWFONTSUBSTITUTION" val="False"/>
  <p:tag name="BITMAPFORMAT" val="png16m"/>
  <p:tag name="ORIGWIDTH" val="356"/>
  <p:tag name="PICTUREFILESIZE" val="249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V(s) = \mathrm{known}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2"/>
  <p:tag name="PICTUREFILESIZE" val="417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V(s') = \min_{s \in \mathrm{successors}(s')} V(s)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5"/>
  <p:tag name="PICTUREFILESIZE" val="92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V(s) = \max_{s' \in \mathrm{successors}(s)} V(s')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5"/>
  <p:tag name="PICTUREFILESIZE" val="98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V(s') = \min_{s \in \mathrm{successors}(s')} V(s)&#10;\]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5"/>
  <p:tag name="PICTUREFILESIZE" val="92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textcolor{BrickRed}{$A \sim B$} \qquad indifference between $A$ and $B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59"/>
  <p:tag name="BOXHEIGHT" val="415"/>
  <p:tag name="BOXFONT" val="10"/>
  <p:tag name="BOXWRAP" val="False"/>
  <p:tag name="WORKAROUNDTRANSPARENCYBUG" val="False"/>
  <p:tag name="ALLOWFONTSUBSTITUTION" val="False"/>
  <p:tag name="BITMAPFORMAT" val="png16m"/>
  <p:tag name="ORIGWIDTH" val="417"/>
  <p:tag name="PICTUREFILESIZE" val="239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textcolor{BrickRed}{$A \succ B$} \qquad $A$ preferred over $B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59"/>
  <p:tag name="BOXHEIGHT" val="415"/>
  <p:tag name="BOXFONT" val="10"/>
  <p:tag name="BOXWRAP" val="False"/>
  <p:tag name="WORKAROUNDTRANSPARENCYBUG" val="False"/>
  <p:tag name="ALLOWFONTSUBSTITUTION" val="False"/>
  <p:tag name="BITMAPFORMAT" val="png16m"/>
  <p:tag name="ORIGWIDTH" val="307"/>
  <p:tag name="PICTUREFILESIZE" val="1899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$L = [p,\textcolor{BrickRed}{A};\ (1-p),\textcolor{BrickRed}{B}]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59"/>
  <p:tag name="BOXHEIGHT" val="415"/>
  <p:tag name="BOXFONT" val="10"/>
  <p:tag name="BOXWRAP" val="False"/>
  <p:tag name="WORKAROUNDTRANSPARENCYBUG" val="False"/>
  <p:tag name="ALLOWFONTSUBSTITUTION" val="False"/>
  <p:tag name="BITMAPFORMAT" val="png16m"/>
  <p:tag name="ORIGWIDTH" val="205"/>
  <p:tag name="PICTUREFILESIZE" val="1212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mat#1{\textcolor{BrickRed}{#1}}&#10;\def\lor{\vee}&#10;\def\land{\wedge}&#10;\def\implies{\Rightarrow}&#10;\def\indiff{\sim}&#10;\def\pref{\succ}&#10;\def\prefeq{\succeq}&#10;\def\nl{\\\phantom{xxx}}&#10;\def\al{\\}&#10;\def\lequiv{\Leftrightarrow}&#10;\begin{document}&#10;\underline{Orderability}\nl&#10;\mat{$(A \pref B) \lor (B \pref A) \lor (A \indiff B)$}\al&#10;\underline{Transitivity}\nl&#10;\mat{$(A \pref B) \land (B \pref C) \implies (A \pref C)$}\al&#10;\underline{Continuity}\nl&#10;\mat{$A \pref B \pref C \implies \exists p \,\, [p,A;\ 1-p,C] \indiff B$}\al&#10;\underline{Substitutability}\nl&#10;\mat{$A \indiff B \implies [p,A;\ 1-p,C] \indiff [p,B; 1-p,C]$}\al&#10;\underline{Monotonicity}\nl&#10;\mat{$A \pref B \implies$}\nl&#10;\phantom{xx}\mat{$(p \geq q \lequiv [p,A;\ 1-p,B] \prefeq [q,A;\ 1-q,B])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59"/>
  <p:tag name="BOXHEIGHT" val="415"/>
  <p:tag name="BOXFONT" val="10"/>
  <p:tag name="BOXWRAP" val="False"/>
  <p:tag name="WORKAROUNDTRANSPARENCYBUG" val="False"/>
  <p:tag name="ALLOWFONTSUBSTITUTION" val="False"/>
  <p:tag name="BITMAPFORMAT" val="png16m"/>
  <p:tag name="ORIGWIDTH" val="466"/>
  <p:tag name="PICTUREFILESIZE" val="237600"/>
</p:tagLst>
</file>

<file path=ppt/theme/theme1.xml><?xml version="1.0" encoding="utf-8"?>
<a:theme xmlns:a="http://schemas.openxmlformats.org/drawingml/2006/main" name="1_dan-berkeley-nlp-v1">
  <a:themeElements>
    <a:clrScheme name="1_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an-berkeley-nlp-v1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1_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an-berkeley-nlp-v1 copy 2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 copy 2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an-berkeley-nlp-v1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an-berkeley-nlp-v1 copy 1">
  <a:themeElements>
    <a:clrScheme name="dan-berkeley-nlp-v1 copy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 copy 1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an-berkeley-nlp-v1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an-berkeley-nlp-v1 copy">
  <a:themeElements>
    <a:clrScheme name="dan-berkeley-nlp-v1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 copy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an-berkeley-nlp-v1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5491</TotalTime>
  <Pages>0</Pages>
  <Words>2321</Words>
  <Characters>0</Characters>
  <Application>Microsoft Macintosh PowerPoint</Application>
  <PresentationFormat>On-screen Show (4:3)</PresentationFormat>
  <Lines>0</Lines>
  <Paragraphs>493</Paragraphs>
  <Slides>52</Slides>
  <Notes>12</Notes>
  <HiddenSlides>15</HiddenSlides>
  <MMClips>4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70" baseType="lpstr">
      <vt:lpstr>Arial Bold</vt:lpstr>
      <vt:lpstr>Arial Italic</vt:lpstr>
      <vt:lpstr>Calibri</vt:lpstr>
      <vt:lpstr>Lucida Grande</vt:lpstr>
      <vt:lpstr>ＭＳ Ｐゴシック</vt:lpstr>
      <vt:lpstr>Symbol</vt:lpstr>
      <vt:lpstr>Times New Roman</vt:lpstr>
      <vt:lpstr>Times New Roman Italic</vt:lpstr>
      <vt:lpstr>Wingdings</vt:lpstr>
      <vt:lpstr>ヒラギノ角ゴ ProN W3</vt:lpstr>
      <vt:lpstr>ヒラギノ角ゴ ProN W6</vt:lpstr>
      <vt:lpstr>Arial</vt:lpstr>
      <vt:lpstr>1_dan-berkeley-nlp-v1</vt:lpstr>
      <vt:lpstr>dan-berkeley-nlp-v1</vt:lpstr>
      <vt:lpstr>dan-berkeley-nlp-v1 copy 2</vt:lpstr>
      <vt:lpstr>dan-berkeley-nlp-v1 copy 1</vt:lpstr>
      <vt:lpstr>dan-berkeley-nlp-v1 copy</vt:lpstr>
      <vt:lpstr>Equation</vt:lpstr>
      <vt:lpstr>CSE 473: Artificial Intelligence</vt:lpstr>
      <vt:lpstr>todo</vt:lpstr>
      <vt:lpstr>Outline</vt:lpstr>
      <vt:lpstr>Utilities</vt:lpstr>
      <vt:lpstr>Types of “Games”</vt:lpstr>
      <vt:lpstr>Tic-tac-toe Game Tree</vt:lpstr>
      <vt:lpstr>Minimax Values</vt:lpstr>
      <vt:lpstr>Minimax Implementation</vt:lpstr>
      <vt:lpstr>Min-Max Implementation</vt:lpstr>
      <vt:lpstr>Alpha-Beta Implementation</vt:lpstr>
      <vt:lpstr>Alpha-Beta Example</vt:lpstr>
      <vt:lpstr>When can’t search to terminal states, use Heuristic Evaluation Function</vt:lpstr>
      <vt:lpstr>Evaluation for Pacman</vt:lpstr>
      <vt:lpstr>Which algorithm?</vt:lpstr>
      <vt:lpstr>Which algorithm?</vt:lpstr>
      <vt:lpstr>Why Pacman Starves</vt:lpstr>
      <vt:lpstr>Zero-Sum Games</vt:lpstr>
      <vt:lpstr>Multi-player Non-Zero-Sum Games</vt:lpstr>
      <vt:lpstr>Stochastic Games</vt:lpstr>
      <vt:lpstr>Alpha-Beta</vt:lpstr>
      <vt:lpstr>Expectimax Search Trees</vt:lpstr>
      <vt:lpstr>Review: Expectations</vt:lpstr>
      <vt:lpstr>Expectimax Pseudocode</vt:lpstr>
      <vt:lpstr>PowerPoint Presentation</vt:lpstr>
      <vt:lpstr>Modeling Assumptions</vt:lpstr>
      <vt:lpstr>The Dangers of Optimism and Pessimism</vt:lpstr>
      <vt:lpstr>Expectimax Search</vt:lpstr>
      <vt:lpstr>Expectimax for Pacman</vt:lpstr>
      <vt:lpstr>Expectimax for Pacman</vt:lpstr>
      <vt:lpstr>Expectimax Pruning?</vt:lpstr>
      <vt:lpstr>Expectimax Evaluation</vt:lpstr>
      <vt:lpstr>Example: Backgammon</vt:lpstr>
      <vt:lpstr>Mixed Layer Types</vt:lpstr>
      <vt:lpstr>Example: Backgammon</vt:lpstr>
      <vt:lpstr>Different Types of Ghosts</vt:lpstr>
      <vt:lpstr>todo</vt:lpstr>
      <vt:lpstr>Utilities</vt:lpstr>
      <vt:lpstr>Maximum Expected Utility</vt:lpstr>
      <vt:lpstr>What Utilities to Use?</vt:lpstr>
      <vt:lpstr>Utilities</vt:lpstr>
      <vt:lpstr>Utilities: Uncertain Outcomes</vt:lpstr>
      <vt:lpstr>Preferences</vt:lpstr>
      <vt:lpstr>Rationality</vt:lpstr>
      <vt:lpstr>Rational Preferences</vt:lpstr>
      <vt:lpstr>Rational Preferences</vt:lpstr>
      <vt:lpstr>MEU Principle</vt:lpstr>
      <vt:lpstr>Human Utilities</vt:lpstr>
      <vt:lpstr>Utility Scales</vt:lpstr>
      <vt:lpstr>Human Utilities</vt:lpstr>
      <vt:lpstr>Money</vt:lpstr>
      <vt:lpstr>Example: Insurance</vt:lpstr>
      <vt:lpstr>Example: Human Rationality?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subject/>
  <dc:creator>Preferred Customer</dc:creator>
  <cp:keywords/>
  <dc:description/>
  <cp:lastModifiedBy>Dan Weld</cp:lastModifiedBy>
  <cp:revision>67</cp:revision>
  <cp:lastPrinted>2016-01-26T19:14:30Z</cp:lastPrinted>
  <dcterms:modified xsi:type="dcterms:W3CDTF">2016-10-21T17:45:38Z</dcterms:modified>
</cp:coreProperties>
</file>