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2" r:id="rId4"/>
    <p:sldMasterId id="2147483653" r:id="rId5"/>
  </p:sldMasterIdLst>
  <p:notesMasterIdLst>
    <p:notesMasterId r:id="rId81"/>
  </p:notesMasterIdLst>
  <p:handoutMasterIdLst>
    <p:handoutMasterId r:id="rId82"/>
  </p:handoutMasterIdLst>
  <p:sldIdLst>
    <p:sldId id="256" r:id="rId6"/>
    <p:sldId id="262" r:id="rId7"/>
    <p:sldId id="271" r:id="rId8"/>
    <p:sldId id="330" r:id="rId9"/>
    <p:sldId id="379" r:id="rId10"/>
    <p:sldId id="331" r:id="rId11"/>
    <p:sldId id="380" r:id="rId12"/>
    <p:sldId id="325" r:id="rId13"/>
    <p:sldId id="275" r:id="rId14"/>
    <p:sldId id="337" r:id="rId15"/>
    <p:sldId id="276" r:id="rId16"/>
    <p:sldId id="277" r:id="rId17"/>
    <p:sldId id="334" r:id="rId18"/>
    <p:sldId id="333" r:id="rId19"/>
    <p:sldId id="278" r:id="rId20"/>
    <p:sldId id="338" r:id="rId21"/>
    <p:sldId id="339" r:id="rId22"/>
    <p:sldId id="340" r:id="rId23"/>
    <p:sldId id="341" r:id="rId24"/>
    <p:sldId id="387" r:id="rId25"/>
    <p:sldId id="342" r:id="rId26"/>
    <p:sldId id="375" r:id="rId27"/>
    <p:sldId id="344" r:id="rId28"/>
    <p:sldId id="279" r:id="rId29"/>
    <p:sldId id="336" r:id="rId30"/>
    <p:sldId id="381" r:id="rId31"/>
    <p:sldId id="382" r:id="rId32"/>
    <p:sldId id="280" r:id="rId33"/>
    <p:sldId id="281" r:id="rId34"/>
    <p:sldId id="307" r:id="rId35"/>
    <p:sldId id="257" r:id="rId36"/>
    <p:sldId id="374" r:id="rId37"/>
    <p:sldId id="348" r:id="rId38"/>
    <p:sldId id="349" r:id="rId39"/>
    <p:sldId id="308" r:id="rId40"/>
    <p:sldId id="321" r:id="rId41"/>
    <p:sldId id="376" r:id="rId42"/>
    <p:sldId id="377" r:id="rId43"/>
    <p:sldId id="347" r:id="rId44"/>
    <p:sldId id="322" r:id="rId45"/>
    <p:sldId id="383" r:id="rId46"/>
    <p:sldId id="384" r:id="rId47"/>
    <p:sldId id="385" r:id="rId48"/>
    <p:sldId id="386" r:id="rId49"/>
    <p:sldId id="324" r:id="rId50"/>
    <p:sldId id="345" r:id="rId51"/>
    <p:sldId id="346" r:id="rId52"/>
    <p:sldId id="287" r:id="rId53"/>
    <p:sldId id="283" r:id="rId54"/>
    <p:sldId id="284" r:id="rId55"/>
    <p:sldId id="260" r:id="rId56"/>
    <p:sldId id="261" r:id="rId57"/>
    <p:sldId id="285" r:id="rId58"/>
    <p:sldId id="351" r:id="rId59"/>
    <p:sldId id="352" r:id="rId60"/>
    <p:sldId id="353" r:id="rId61"/>
    <p:sldId id="354" r:id="rId62"/>
    <p:sldId id="355" r:id="rId63"/>
    <p:sldId id="356" r:id="rId64"/>
    <p:sldId id="357" r:id="rId65"/>
    <p:sldId id="358" r:id="rId66"/>
    <p:sldId id="359" r:id="rId67"/>
    <p:sldId id="362" r:id="rId68"/>
    <p:sldId id="363" r:id="rId69"/>
    <p:sldId id="364" r:id="rId70"/>
    <p:sldId id="365" r:id="rId71"/>
    <p:sldId id="366" r:id="rId72"/>
    <p:sldId id="367" r:id="rId73"/>
    <p:sldId id="368" r:id="rId74"/>
    <p:sldId id="369" r:id="rId75"/>
    <p:sldId id="370" r:id="rId76"/>
    <p:sldId id="371" r:id="rId77"/>
    <p:sldId id="360" r:id="rId78"/>
    <p:sldId id="361" r:id="rId79"/>
    <p:sldId id="373" r:id="rId80"/>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80" d="100"/>
          <a:sy n="180" d="100"/>
        </p:scale>
        <p:origin x="-2816" y="-112"/>
      </p:cViewPr>
      <p:guideLst>
        <p:guide orient="horz" pos="2160"/>
        <p:guide pos="2880"/>
      </p:guideLst>
    </p:cSldViewPr>
  </p:slideViewPr>
  <p:notesTextViewPr>
    <p:cViewPr>
      <p:scale>
        <a:sx n="1" d="1"/>
        <a:sy n="1" d="1"/>
      </p:scale>
      <p:origin x="0" y="0"/>
    </p:cViewPr>
  </p:notesTextViewPr>
  <p:sorterViewPr>
    <p:cViewPr>
      <p:scale>
        <a:sx n="184" d="100"/>
        <a:sy n="184" d="100"/>
      </p:scale>
      <p:origin x="0" y="231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6154CD-57D1-4847-B275-12890362EC3F}" type="datetimeFigureOut">
              <a:rPr lang="en-US" smtClean="0"/>
              <a:t>10/19/16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13EAD-0CFF-3E4A-BB8F-22FDA409DB90}" type="slidenum">
              <a:rPr lang="en-US" smtClean="0"/>
              <a:t>‹#›</a:t>
            </a:fld>
            <a:endParaRPr lang="en-US"/>
          </a:p>
        </p:txBody>
      </p:sp>
    </p:spTree>
    <p:extLst>
      <p:ext uri="{BB962C8B-B14F-4D97-AF65-F5344CB8AC3E}">
        <p14:creationId xmlns:p14="http://schemas.microsoft.com/office/powerpoint/2010/main" val="287556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433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9550741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solidFill>
            <a:srgbClr val="FFFFFF"/>
          </a:solidFill>
          <a:ln/>
        </p:spPr>
      </p:sp>
      <p:sp>
        <p:nvSpPr>
          <p:cNvPr id="49154"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Work tic-tac-toe example?</a:t>
            </a:r>
          </a:p>
        </p:txBody>
      </p:sp>
    </p:spTree>
    <p:extLst>
      <p:ext uri="{BB962C8B-B14F-4D97-AF65-F5344CB8AC3E}">
        <p14:creationId xmlns:p14="http://schemas.microsoft.com/office/powerpoint/2010/main" val="32525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solidFill>
            <a:srgbClr val="FFFFFF"/>
          </a:solidFill>
          <a:ln/>
        </p:spPr>
      </p:sp>
      <p:sp>
        <p:nvSpPr>
          <p:cNvPr id="70658"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will show bounds on the actual values</a:t>
            </a:r>
          </a:p>
        </p:txBody>
      </p:sp>
    </p:spTree>
    <p:extLst>
      <p:ext uri="{BB962C8B-B14F-4D97-AF65-F5344CB8AC3E}">
        <p14:creationId xmlns:p14="http://schemas.microsoft.com/office/powerpoint/2010/main" val="21843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solidFill>
            <a:srgbClr val="FFFFFF"/>
          </a:solidFill>
          <a:ln/>
        </p:spPr>
      </p:sp>
      <p:sp>
        <p:nvSpPr>
          <p:cNvPr id="72706"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a:t>
            </a:r>
          </a:p>
        </p:txBody>
      </p:sp>
    </p:spTree>
    <p:extLst>
      <p:ext uri="{BB962C8B-B14F-4D97-AF65-F5344CB8AC3E}">
        <p14:creationId xmlns:p14="http://schemas.microsoft.com/office/powerpoint/2010/main" val="111389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solidFill>
            <a:srgbClr val="FFFFFF"/>
          </a:solidFill>
          <a:ln/>
        </p:spPr>
      </p:sp>
      <p:sp>
        <p:nvSpPr>
          <p:cNvPr id="72706"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a:t>
            </a:r>
          </a:p>
        </p:txBody>
      </p:sp>
    </p:spTree>
    <p:extLst>
      <p:ext uri="{BB962C8B-B14F-4D97-AF65-F5344CB8AC3E}">
        <p14:creationId xmlns:p14="http://schemas.microsoft.com/office/powerpoint/2010/main" val="160863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 prune</a:t>
            </a:r>
            <a:endParaRPr lang="en-US" dirty="0"/>
          </a:p>
        </p:txBody>
      </p:sp>
    </p:spTree>
    <p:extLst>
      <p:ext uri="{BB962C8B-B14F-4D97-AF65-F5344CB8AC3E}">
        <p14:creationId xmlns:p14="http://schemas.microsoft.com/office/powerpoint/2010/main" val="3161750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 prune; beta prune</a:t>
            </a:r>
            <a:endParaRPr lang="en-US" dirty="0"/>
          </a:p>
        </p:txBody>
      </p:sp>
    </p:spTree>
    <p:extLst>
      <p:ext uri="{BB962C8B-B14F-4D97-AF65-F5344CB8AC3E}">
        <p14:creationId xmlns:p14="http://schemas.microsoft.com/office/powerpoint/2010/main" val="27957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p:spPr>
        <p:txBody>
          <a:bodyPr/>
          <a:lstStyle/>
          <a:p>
            <a:r>
              <a:rPr lang="en-US"/>
              <a:t>Pick an order for two reasons: sequential processor and pruning</a:t>
            </a:r>
          </a:p>
        </p:txBody>
      </p:sp>
      <p:sp>
        <p:nvSpPr>
          <p:cNvPr id="11878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5C0C11C6-EA0D-934E-8A58-4FC426C056DB}" type="slidenum">
              <a:rPr lang="en-US" sz="1800"/>
              <a:pPr eaLnBrk="1" hangingPunct="1"/>
              <a:t>37</a:t>
            </a:fld>
            <a:endParaRPr lang="en-US" sz="1800"/>
          </a:p>
        </p:txBody>
      </p:sp>
    </p:spTree>
    <p:extLst>
      <p:ext uri="{BB962C8B-B14F-4D97-AF65-F5344CB8AC3E}">
        <p14:creationId xmlns:p14="http://schemas.microsoft.com/office/powerpoint/2010/main" val="110894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p:spPr>
        <p:txBody>
          <a:bodyPr/>
          <a:lstStyle/>
          <a:p>
            <a:r>
              <a:rPr lang="en-US"/>
              <a:t>Pick an order for two reasons: sequential processor and pruning</a:t>
            </a:r>
          </a:p>
        </p:txBody>
      </p:sp>
      <p:sp>
        <p:nvSpPr>
          <p:cNvPr id="11878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5C0C11C6-EA0D-934E-8A58-4FC426C056DB}" type="slidenum">
              <a:rPr lang="en-US" sz="1800"/>
              <a:pPr eaLnBrk="1" hangingPunct="1"/>
              <a:t>38</a:t>
            </a:fld>
            <a:endParaRPr lang="en-US" sz="1800"/>
          </a:p>
        </p:txBody>
      </p:sp>
    </p:spTree>
    <p:extLst>
      <p:ext uri="{BB962C8B-B14F-4D97-AF65-F5344CB8AC3E}">
        <p14:creationId xmlns:p14="http://schemas.microsoft.com/office/powerpoint/2010/main" val="9298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p:spPr>
        <p:txBody>
          <a:bodyPr/>
          <a:lstStyle/>
          <a:p>
            <a:r>
              <a:rPr lang="en-US"/>
              <a:t>Pick an order for two reasons: sequential processor and pruning</a:t>
            </a:r>
          </a:p>
        </p:txBody>
      </p:sp>
      <p:sp>
        <p:nvSpPr>
          <p:cNvPr id="11878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5C0C11C6-EA0D-934E-8A58-4FC426C056DB}" type="slidenum">
              <a:rPr lang="en-US" sz="1800"/>
              <a:pPr eaLnBrk="1" hangingPunct="1"/>
              <a:t>39</a:t>
            </a:fld>
            <a:endParaRPr lang="en-US" sz="1800"/>
          </a:p>
        </p:txBody>
      </p:sp>
    </p:spTree>
    <p:extLst>
      <p:ext uri="{BB962C8B-B14F-4D97-AF65-F5344CB8AC3E}">
        <p14:creationId xmlns:p14="http://schemas.microsoft.com/office/powerpoint/2010/main" val="1577191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is confusing</a:t>
            </a:r>
          </a:p>
          <a:p>
            <a:endParaRPr lang="en-US" dirty="0"/>
          </a:p>
        </p:txBody>
      </p:sp>
    </p:spTree>
    <p:extLst>
      <p:ext uri="{BB962C8B-B14F-4D97-AF65-F5344CB8AC3E}">
        <p14:creationId xmlns:p14="http://schemas.microsoft.com/office/powerpoint/2010/main" val="191201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is confusing</a:t>
            </a:r>
          </a:p>
          <a:p>
            <a:endParaRPr lang="en-US" dirty="0"/>
          </a:p>
        </p:txBody>
      </p:sp>
    </p:spTree>
    <p:extLst>
      <p:ext uri="{BB962C8B-B14F-4D97-AF65-F5344CB8AC3E}">
        <p14:creationId xmlns:p14="http://schemas.microsoft.com/office/powerpoint/2010/main" val="191201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4164E56D-F7CF-EA40-9406-5562BDC8D633}" type="slidenum">
              <a:rPr lang="en-US" sz="1800"/>
              <a:pPr eaLnBrk="1" hangingPunct="1"/>
              <a:t>21</a:t>
            </a:fld>
            <a:endParaRPr lang="en-US" sz="1800"/>
          </a:p>
        </p:txBody>
      </p:sp>
      <p:sp>
        <p:nvSpPr>
          <p:cNvPr id="59395"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4988"/>
            <a:ext cx="5029200" cy="4113212"/>
          </a:xfrm>
          <a:noFill/>
          <a:extLs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27650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is confusing</a:t>
            </a:r>
          </a:p>
          <a:p>
            <a:endParaRPr lang="en-US" dirty="0"/>
          </a:p>
        </p:txBody>
      </p:sp>
    </p:spTree>
    <p:extLst>
      <p:ext uri="{BB962C8B-B14F-4D97-AF65-F5344CB8AC3E}">
        <p14:creationId xmlns:p14="http://schemas.microsoft.com/office/powerpoint/2010/main" val="191201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is confusing</a:t>
            </a:r>
          </a:p>
          <a:p>
            <a:endParaRPr lang="en-US" dirty="0"/>
          </a:p>
        </p:txBody>
      </p:sp>
    </p:spTree>
    <p:extLst>
      <p:ext uri="{BB962C8B-B14F-4D97-AF65-F5344CB8AC3E}">
        <p14:creationId xmlns:p14="http://schemas.microsoft.com/office/powerpoint/2010/main" val="1912015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is confusing</a:t>
            </a:r>
          </a:p>
          <a:p>
            <a:endParaRPr lang="en-US" dirty="0"/>
          </a:p>
        </p:txBody>
      </p:sp>
    </p:spTree>
    <p:extLst>
      <p:ext uri="{BB962C8B-B14F-4D97-AF65-F5344CB8AC3E}">
        <p14:creationId xmlns:p14="http://schemas.microsoft.com/office/powerpoint/2010/main" val="1912015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solidFill>
            <a:srgbClr val="FFFFFF"/>
          </a:solidFill>
          <a:ln/>
        </p:spPr>
      </p:sp>
      <p:sp>
        <p:nvSpPr>
          <p:cNvPr id="113666"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python pacman.py -g SmartGhost -l trapped2 -p ExpectimaxAgent -a depth=4,evalFn=better</a:t>
            </a:r>
          </a:p>
          <a:p>
            <a:pPr marL="44450" eaLnBrk="1" hangingPunct="1">
              <a:spcBef>
                <a:spcPts val="413"/>
              </a:spcBef>
            </a:pPr>
            <a:endParaRPr lang="en-US">
              <a:solidFill>
                <a:srgbClr val="000000"/>
              </a:solidFill>
              <a:cs typeface="Arial" charset="0"/>
              <a:sym typeface="Arial" charset="0"/>
            </a:endParaRPr>
          </a:p>
          <a:p>
            <a:pPr marL="44450" eaLnBrk="1" hangingPunct="1">
              <a:spcBef>
                <a:spcPts val="413"/>
              </a:spcBef>
            </a:pPr>
            <a:r>
              <a:rPr lang="en-US">
                <a:solidFill>
                  <a:srgbClr val="000000"/>
                </a:solidFill>
                <a:cs typeface="Arial" charset="0"/>
                <a:sym typeface="Arial" charset="0"/>
              </a:rPr>
              <a:t>animation is in order of who performs best (gets the dot quickiest)</a:t>
            </a:r>
          </a:p>
        </p:txBody>
      </p:sp>
    </p:spTree>
    <p:extLst>
      <p:ext uri="{BB962C8B-B14F-4D97-AF65-F5344CB8AC3E}">
        <p14:creationId xmlns:p14="http://schemas.microsoft.com/office/powerpoint/2010/main" val="1247266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Tdgammon</a:t>
            </a:r>
            <a:r>
              <a:rPr lang="en-US" dirty="0" smtClean="0"/>
              <a:t> developed in 1992 by Gerald </a:t>
            </a:r>
            <a:r>
              <a:rPr lang="en-US" dirty="0" err="1" smtClean="0"/>
              <a:t>Tesauro</a:t>
            </a:r>
            <a:r>
              <a:rPr lang="en-US" dirty="0" smtClean="0"/>
              <a:t> at IBM’s TJ Watson Research Center. Used NN to learn evaluation function using TD learning</a:t>
            </a:r>
            <a:endParaRPr lang="en-US" dirty="0"/>
          </a:p>
        </p:txBody>
      </p:sp>
    </p:spTree>
    <p:extLst>
      <p:ext uri="{BB962C8B-B14F-4D97-AF65-F5344CB8AC3E}">
        <p14:creationId xmlns:p14="http://schemas.microsoft.com/office/powerpoint/2010/main" val="24838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11673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A55C7AA1-4A75-5A42-832E-1F31F5D7F936}" type="slidenum">
              <a:rPr lang="en-US" sz="1800"/>
              <a:pPr eaLnBrk="1" hangingPunct="1"/>
              <a:t>22</a:t>
            </a:fld>
            <a:endParaRPr lang="en-US" sz="1800"/>
          </a:p>
        </p:txBody>
      </p:sp>
    </p:spTree>
    <p:extLst>
      <p:ext uri="{BB962C8B-B14F-4D97-AF65-F5344CB8AC3E}">
        <p14:creationId xmlns:p14="http://schemas.microsoft.com/office/powerpoint/2010/main" val="79134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p:spPr>
        <p:txBody>
          <a:bodyPr/>
          <a:lstStyle/>
          <a:p>
            <a:r>
              <a:rPr lang="en-US"/>
              <a:t>Pick an order for two reasons: sequential processor and pruning</a:t>
            </a:r>
          </a:p>
        </p:txBody>
      </p:sp>
      <p:sp>
        <p:nvSpPr>
          <p:cNvPr id="1177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3DC2CA0-ED91-2643-A534-D3CA946CA608}" type="slidenum">
              <a:rPr lang="en-US" sz="1800"/>
              <a:pPr eaLnBrk="1" hangingPunct="1"/>
              <a:t>23</a:t>
            </a:fld>
            <a:endParaRPr lang="en-US" sz="1800"/>
          </a:p>
        </p:txBody>
      </p:sp>
    </p:spTree>
    <p:extLst>
      <p:ext uri="{BB962C8B-B14F-4D97-AF65-F5344CB8AC3E}">
        <p14:creationId xmlns:p14="http://schemas.microsoft.com/office/powerpoint/2010/main" val="78179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2"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what if we had more than two players?</a:t>
            </a:r>
          </a:p>
        </p:txBody>
      </p:sp>
    </p:spTree>
    <p:extLst>
      <p:ext uri="{BB962C8B-B14F-4D97-AF65-F5344CB8AC3E}">
        <p14:creationId xmlns:p14="http://schemas.microsoft.com/office/powerpoint/2010/main" val="131317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65538"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what if we had more than two players?</a:t>
            </a:r>
          </a:p>
        </p:txBody>
      </p:sp>
    </p:spTree>
    <p:extLst>
      <p:ext uri="{BB962C8B-B14F-4D97-AF65-F5344CB8AC3E}">
        <p14:creationId xmlns:p14="http://schemas.microsoft.com/office/powerpoint/2010/main" val="85130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solidFill>
            <a:srgbClr val="FFFFFF"/>
          </a:solidFill>
          <a:ln/>
        </p:spPr>
      </p:sp>
      <p:sp>
        <p:nvSpPr>
          <p:cNvPr id="72706"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a:t>
            </a:r>
          </a:p>
        </p:txBody>
      </p:sp>
    </p:spTree>
    <p:extLst>
      <p:ext uri="{BB962C8B-B14F-4D97-AF65-F5344CB8AC3E}">
        <p14:creationId xmlns:p14="http://schemas.microsoft.com/office/powerpoint/2010/main" val="136270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solidFill>
            <a:srgbClr val="FFFFFF"/>
          </a:solidFill>
          <a:ln/>
        </p:spPr>
      </p:sp>
      <p:sp>
        <p:nvSpPr>
          <p:cNvPr id="72706"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a:t>
            </a:r>
          </a:p>
        </p:txBody>
      </p:sp>
    </p:spTree>
    <p:extLst>
      <p:ext uri="{BB962C8B-B14F-4D97-AF65-F5344CB8AC3E}">
        <p14:creationId xmlns:p14="http://schemas.microsoft.com/office/powerpoint/2010/main" val="14036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solidFill>
            <a:srgbClr val="FFFFFF"/>
          </a:solidFill>
          <a:ln/>
        </p:spPr>
      </p:sp>
      <p:sp>
        <p:nvSpPr>
          <p:cNvPr id="67586"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depth first search!  why?  because there are no intermediate utilities / costs</a:t>
            </a:r>
          </a:p>
        </p:txBody>
      </p:sp>
    </p:spTree>
    <p:extLst>
      <p:ext uri="{BB962C8B-B14F-4D97-AF65-F5344CB8AC3E}">
        <p14:creationId xmlns:p14="http://schemas.microsoft.com/office/powerpoint/2010/main" val="112569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086395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18228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8812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56815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9164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55429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3466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1137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7103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9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43077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07663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15797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7989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41685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18843CA-F16F-7D4B-A925-FC288F60F5E7}" type="slidenum">
              <a:rPr lang="en-US"/>
              <a:pPr>
                <a:defRPr/>
              </a:pPr>
              <a:t>‹#›</a:t>
            </a:fld>
            <a:endParaRPr lang="en-US"/>
          </a:p>
        </p:txBody>
      </p:sp>
    </p:spTree>
    <p:extLst>
      <p:ext uri="{BB962C8B-B14F-4D97-AF65-F5344CB8AC3E}">
        <p14:creationId xmlns:p14="http://schemas.microsoft.com/office/powerpoint/2010/main" val="41743699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5B59EA6-25A0-5E41-9DDB-0CA517345DEC}" type="slidenum">
              <a:rPr lang="en-US"/>
              <a:pPr>
                <a:defRPr/>
              </a:pPr>
              <a:t>‹#›</a:t>
            </a:fld>
            <a:endParaRPr lang="en-US"/>
          </a:p>
        </p:txBody>
      </p:sp>
    </p:spTree>
    <p:extLst>
      <p:ext uri="{BB962C8B-B14F-4D97-AF65-F5344CB8AC3E}">
        <p14:creationId xmlns:p14="http://schemas.microsoft.com/office/powerpoint/2010/main" val="37343179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1717234-C994-424B-BF9A-3D117820FB73}" type="slidenum">
              <a:rPr lang="en-US"/>
              <a:pPr>
                <a:defRPr/>
              </a:pPr>
              <a:t>‹#›</a:t>
            </a:fld>
            <a:endParaRPr lang="en-US"/>
          </a:p>
        </p:txBody>
      </p:sp>
    </p:spTree>
    <p:extLst>
      <p:ext uri="{BB962C8B-B14F-4D97-AF65-F5344CB8AC3E}">
        <p14:creationId xmlns:p14="http://schemas.microsoft.com/office/powerpoint/2010/main" val="17176394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A94E186-A04D-A244-B6EE-F1E2C72B77E0}" type="slidenum">
              <a:rPr lang="en-US"/>
              <a:pPr>
                <a:defRPr/>
              </a:pPr>
              <a:t>‹#›</a:t>
            </a:fld>
            <a:endParaRPr lang="en-US"/>
          </a:p>
        </p:txBody>
      </p:sp>
    </p:spTree>
    <p:extLst>
      <p:ext uri="{BB962C8B-B14F-4D97-AF65-F5344CB8AC3E}">
        <p14:creationId xmlns:p14="http://schemas.microsoft.com/office/powerpoint/2010/main" val="19579815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F342D9E-6D2A-2841-99D3-DF1DFF259335}" type="slidenum">
              <a:rPr lang="en-US"/>
              <a:pPr>
                <a:defRPr/>
              </a:pPr>
              <a:t>‹#›</a:t>
            </a:fld>
            <a:endParaRPr lang="en-US"/>
          </a:p>
        </p:txBody>
      </p:sp>
    </p:spTree>
    <p:extLst>
      <p:ext uri="{BB962C8B-B14F-4D97-AF65-F5344CB8AC3E}">
        <p14:creationId xmlns:p14="http://schemas.microsoft.com/office/powerpoint/2010/main" val="345642839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A35371CF-4AFF-A44D-9BC2-C8D071F711B6}" type="slidenum">
              <a:rPr lang="en-US"/>
              <a:pPr>
                <a:defRPr/>
              </a:pPr>
              <a:t>‹#›</a:t>
            </a:fld>
            <a:endParaRPr lang="en-US"/>
          </a:p>
        </p:txBody>
      </p:sp>
    </p:spTree>
    <p:extLst>
      <p:ext uri="{BB962C8B-B14F-4D97-AF65-F5344CB8AC3E}">
        <p14:creationId xmlns:p14="http://schemas.microsoft.com/office/powerpoint/2010/main" val="31839048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D39DFB0-31B9-5B4B-B66F-AD802A17C0A5}" type="slidenum">
              <a:rPr lang="en-US"/>
              <a:pPr>
                <a:defRPr/>
              </a:pPr>
              <a:t>‹#›</a:t>
            </a:fld>
            <a:endParaRPr lang="en-US"/>
          </a:p>
        </p:txBody>
      </p:sp>
    </p:spTree>
    <p:extLst>
      <p:ext uri="{BB962C8B-B14F-4D97-AF65-F5344CB8AC3E}">
        <p14:creationId xmlns:p14="http://schemas.microsoft.com/office/powerpoint/2010/main" val="1279445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410203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5FE860E-0F7A-624E-AE0C-1F63D5DBD428}" type="slidenum">
              <a:rPr lang="en-US"/>
              <a:pPr>
                <a:defRPr/>
              </a:pPr>
              <a:t>‹#›</a:t>
            </a:fld>
            <a:endParaRPr lang="en-US"/>
          </a:p>
        </p:txBody>
      </p:sp>
    </p:spTree>
    <p:extLst>
      <p:ext uri="{BB962C8B-B14F-4D97-AF65-F5344CB8AC3E}">
        <p14:creationId xmlns:p14="http://schemas.microsoft.com/office/powerpoint/2010/main" val="33497111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E413C45-89FC-3D41-A0EA-CDFF1001F53E}" type="slidenum">
              <a:rPr lang="en-US"/>
              <a:pPr>
                <a:defRPr/>
              </a:pPr>
              <a:t>‹#›</a:t>
            </a:fld>
            <a:endParaRPr lang="en-US"/>
          </a:p>
        </p:txBody>
      </p:sp>
    </p:spTree>
    <p:extLst>
      <p:ext uri="{BB962C8B-B14F-4D97-AF65-F5344CB8AC3E}">
        <p14:creationId xmlns:p14="http://schemas.microsoft.com/office/powerpoint/2010/main" val="368407409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DF79C8F-9A82-EC48-8FE4-0527461ADCB1}" type="slidenum">
              <a:rPr lang="en-US"/>
              <a:pPr>
                <a:defRPr/>
              </a:pPr>
              <a:t>‹#›</a:t>
            </a:fld>
            <a:endParaRPr lang="en-US"/>
          </a:p>
        </p:txBody>
      </p:sp>
    </p:spTree>
    <p:extLst>
      <p:ext uri="{BB962C8B-B14F-4D97-AF65-F5344CB8AC3E}">
        <p14:creationId xmlns:p14="http://schemas.microsoft.com/office/powerpoint/2010/main" val="38734231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734255A-6F22-2446-B3C9-B977CCDB9D94}" type="slidenum">
              <a:rPr lang="en-US"/>
              <a:pPr>
                <a:defRPr/>
              </a:pPr>
              <a:t>‹#›</a:t>
            </a:fld>
            <a:endParaRPr lang="en-US"/>
          </a:p>
        </p:txBody>
      </p:sp>
    </p:spTree>
    <p:extLst>
      <p:ext uri="{BB962C8B-B14F-4D97-AF65-F5344CB8AC3E}">
        <p14:creationId xmlns:p14="http://schemas.microsoft.com/office/powerpoint/2010/main" val="20829497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1CE2D5-C8CB-704F-9777-109BAF957D89}" type="slidenum">
              <a:rPr lang="en-US"/>
              <a:pPr>
                <a:defRPr/>
              </a:pPr>
              <a:t>‹#›</a:t>
            </a:fld>
            <a:endParaRPr lang="en-US"/>
          </a:p>
        </p:txBody>
      </p:sp>
    </p:spTree>
    <p:extLst>
      <p:ext uri="{BB962C8B-B14F-4D97-AF65-F5344CB8AC3E}">
        <p14:creationId xmlns:p14="http://schemas.microsoft.com/office/powerpoint/2010/main" val="10967457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C098CAA-0D4A-1446-A57F-6B8670BFC508}" type="slidenum">
              <a:rPr lang="en-US"/>
              <a:pPr>
                <a:defRPr/>
              </a:pPr>
              <a:t>‹#›</a:t>
            </a:fld>
            <a:endParaRPr lang="en-US"/>
          </a:p>
        </p:txBody>
      </p:sp>
    </p:spTree>
    <p:extLst>
      <p:ext uri="{BB962C8B-B14F-4D97-AF65-F5344CB8AC3E}">
        <p14:creationId xmlns:p14="http://schemas.microsoft.com/office/powerpoint/2010/main" val="396345847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02F46E4-156F-CF43-8DBF-0239A129E52F}" type="slidenum">
              <a:rPr lang="en-US"/>
              <a:pPr>
                <a:defRPr/>
              </a:pPr>
              <a:t>‹#›</a:t>
            </a:fld>
            <a:endParaRPr lang="en-US"/>
          </a:p>
        </p:txBody>
      </p:sp>
    </p:spTree>
    <p:extLst>
      <p:ext uri="{BB962C8B-B14F-4D97-AF65-F5344CB8AC3E}">
        <p14:creationId xmlns:p14="http://schemas.microsoft.com/office/powerpoint/2010/main" val="37672497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B874D8A6-3394-7346-AE5E-4C61A8F1DAD6}" type="slidenum">
              <a:rPr lang="en-US"/>
              <a:pPr>
                <a:defRPr/>
              </a:pPr>
              <a:t>‹#›</a:t>
            </a:fld>
            <a:endParaRPr lang="en-US"/>
          </a:p>
        </p:txBody>
      </p:sp>
    </p:spTree>
    <p:extLst>
      <p:ext uri="{BB962C8B-B14F-4D97-AF65-F5344CB8AC3E}">
        <p14:creationId xmlns:p14="http://schemas.microsoft.com/office/powerpoint/2010/main" val="20712995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930D6FB-474A-BD40-A2C5-485FCD45E319}" type="slidenum">
              <a:rPr lang="en-US"/>
              <a:pPr>
                <a:defRPr/>
              </a:pPr>
              <a:t>‹#›</a:t>
            </a:fld>
            <a:endParaRPr lang="en-US"/>
          </a:p>
        </p:txBody>
      </p:sp>
    </p:spTree>
    <p:extLst>
      <p:ext uri="{BB962C8B-B14F-4D97-AF65-F5344CB8AC3E}">
        <p14:creationId xmlns:p14="http://schemas.microsoft.com/office/powerpoint/2010/main" val="18307014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BC1151B2-89FA-0045-BD18-7BED596C34A4}" type="slidenum">
              <a:rPr lang="en-US"/>
              <a:pPr>
                <a:defRPr/>
              </a:pPr>
              <a:t>‹#›</a:t>
            </a:fld>
            <a:endParaRPr lang="en-US"/>
          </a:p>
        </p:txBody>
      </p:sp>
    </p:spTree>
    <p:extLst>
      <p:ext uri="{BB962C8B-B14F-4D97-AF65-F5344CB8AC3E}">
        <p14:creationId xmlns:p14="http://schemas.microsoft.com/office/powerpoint/2010/main" val="2109934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625755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79CCB3A-B905-BE49-8FBE-E03DB03E688B}" type="slidenum">
              <a:rPr lang="en-US"/>
              <a:pPr>
                <a:defRPr/>
              </a:pPr>
              <a:t>‹#›</a:t>
            </a:fld>
            <a:endParaRPr lang="en-US"/>
          </a:p>
        </p:txBody>
      </p:sp>
    </p:spTree>
    <p:extLst>
      <p:ext uri="{BB962C8B-B14F-4D97-AF65-F5344CB8AC3E}">
        <p14:creationId xmlns:p14="http://schemas.microsoft.com/office/powerpoint/2010/main" val="237206618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2F657E5-E4A1-B442-8428-B54FA8AE044F}" type="slidenum">
              <a:rPr lang="en-US"/>
              <a:pPr>
                <a:defRPr/>
              </a:pPr>
              <a:t>‹#›</a:t>
            </a:fld>
            <a:endParaRPr lang="en-US"/>
          </a:p>
        </p:txBody>
      </p:sp>
    </p:spTree>
    <p:extLst>
      <p:ext uri="{BB962C8B-B14F-4D97-AF65-F5344CB8AC3E}">
        <p14:creationId xmlns:p14="http://schemas.microsoft.com/office/powerpoint/2010/main" val="18568158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035743A-9C5A-194C-984F-DDBD34BFF575}" type="slidenum">
              <a:rPr lang="en-US"/>
              <a:pPr>
                <a:defRPr/>
              </a:pPr>
              <a:t>‹#›</a:t>
            </a:fld>
            <a:endParaRPr lang="en-US"/>
          </a:p>
        </p:txBody>
      </p:sp>
    </p:spTree>
    <p:extLst>
      <p:ext uri="{BB962C8B-B14F-4D97-AF65-F5344CB8AC3E}">
        <p14:creationId xmlns:p14="http://schemas.microsoft.com/office/powerpoint/2010/main" val="15264186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A5654DC-9284-C54B-86A0-24FE07C062AA}" type="slidenum">
              <a:rPr lang="en-US"/>
              <a:pPr>
                <a:defRPr/>
              </a:pPr>
              <a:t>‹#›</a:t>
            </a:fld>
            <a:endParaRPr lang="en-US"/>
          </a:p>
        </p:txBody>
      </p:sp>
    </p:spTree>
    <p:extLst>
      <p:ext uri="{BB962C8B-B14F-4D97-AF65-F5344CB8AC3E}">
        <p14:creationId xmlns:p14="http://schemas.microsoft.com/office/powerpoint/2010/main" val="21799131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864D7EB-DB8A-1C4A-AA35-A8217505D0B4}" type="slidenum">
              <a:rPr lang="en-US"/>
              <a:pPr>
                <a:defRPr/>
              </a:pPr>
              <a:t>‹#›</a:t>
            </a:fld>
            <a:endParaRPr lang="en-US"/>
          </a:p>
        </p:txBody>
      </p:sp>
    </p:spTree>
    <p:extLst>
      <p:ext uri="{BB962C8B-B14F-4D97-AF65-F5344CB8AC3E}">
        <p14:creationId xmlns:p14="http://schemas.microsoft.com/office/powerpoint/2010/main" val="21618745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44F2A30-DB5E-454E-8443-FFDB964DC7E5}" type="slidenum">
              <a:rPr lang="en-US"/>
              <a:pPr>
                <a:defRPr/>
              </a:pPr>
              <a:t>‹#›</a:t>
            </a:fld>
            <a:endParaRPr lang="en-US"/>
          </a:p>
        </p:txBody>
      </p:sp>
    </p:spTree>
    <p:extLst>
      <p:ext uri="{BB962C8B-B14F-4D97-AF65-F5344CB8AC3E}">
        <p14:creationId xmlns:p14="http://schemas.microsoft.com/office/powerpoint/2010/main" val="170720275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ACAD556-E55A-0D44-955B-CE1924F9BD34}" type="slidenum">
              <a:rPr lang="en-US"/>
              <a:pPr>
                <a:defRPr/>
              </a:pPr>
              <a:t>‹#›</a:t>
            </a:fld>
            <a:endParaRPr lang="en-US"/>
          </a:p>
        </p:txBody>
      </p:sp>
    </p:spTree>
    <p:extLst>
      <p:ext uri="{BB962C8B-B14F-4D97-AF65-F5344CB8AC3E}">
        <p14:creationId xmlns:p14="http://schemas.microsoft.com/office/powerpoint/2010/main" val="91890418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99126F5-2452-5042-B5A5-075C5CAFD172}" type="slidenum">
              <a:rPr lang="en-US"/>
              <a:pPr>
                <a:defRPr/>
              </a:pPr>
              <a:t>‹#›</a:t>
            </a:fld>
            <a:endParaRPr lang="en-US"/>
          </a:p>
        </p:txBody>
      </p:sp>
    </p:spTree>
    <p:extLst>
      <p:ext uri="{BB962C8B-B14F-4D97-AF65-F5344CB8AC3E}">
        <p14:creationId xmlns:p14="http://schemas.microsoft.com/office/powerpoint/2010/main" val="335338558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B11D695-B6D9-714E-969E-B0545A974C36}" type="slidenum">
              <a:rPr lang="en-US"/>
              <a:pPr>
                <a:defRPr/>
              </a:pPr>
              <a:t>‹#›</a:t>
            </a:fld>
            <a:endParaRPr lang="en-US"/>
          </a:p>
        </p:txBody>
      </p:sp>
    </p:spTree>
    <p:extLst>
      <p:ext uri="{BB962C8B-B14F-4D97-AF65-F5344CB8AC3E}">
        <p14:creationId xmlns:p14="http://schemas.microsoft.com/office/powerpoint/2010/main" val="294818364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29E611FD-AB91-B84D-8B53-C544852D7193}" type="slidenum">
              <a:rPr lang="en-US"/>
              <a:pPr>
                <a:defRPr/>
              </a:pPr>
              <a:t>‹#›</a:t>
            </a:fld>
            <a:endParaRPr lang="en-US"/>
          </a:p>
        </p:txBody>
      </p:sp>
    </p:spTree>
    <p:extLst>
      <p:ext uri="{BB962C8B-B14F-4D97-AF65-F5344CB8AC3E}">
        <p14:creationId xmlns:p14="http://schemas.microsoft.com/office/powerpoint/2010/main" val="20734344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74745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04804ED-F4A9-1249-B696-028A9D0D792A}" type="slidenum">
              <a:rPr lang="en-US"/>
              <a:pPr>
                <a:defRPr/>
              </a:pPr>
              <a:t>‹#›</a:t>
            </a:fld>
            <a:endParaRPr lang="en-US"/>
          </a:p>
        </p:txBody>
      </p:sp>
    </p:spTree>
    <p:extLst>
      <p:ext uri="{BB962C8B-B14F-4D97-AF65-F5344CB8AC3E}">
        <p14:creationId xmlns:p14="http://schemas.microsoft.com/office/powerpoint/2010/main" val="35634278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FD20156-3AFA-EB47-AF60-AF038CF18254}" type="slidenum">
              <a:rPr lang="en-US"/>
              <a:pPr>
                <a:defRPr/>
              </a:pPr>
              <a:t>‹#›</a:t>
            </a:fld>
            <a:endParaRPr lang="en-US"/>
          </a:p>
        </p:txBody>
      </p:sp>
    </p:spTree>
    <p:extLst>
      <p:ext uri="{BB962C8B-B14F-4D97-AF65-F5344CB8AC3E}">
        <p14:creationId xmlns:p14="http://schemas.microsoft.com/office/powerpoint/2010/main" val="328495506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BEA40D6-5AEC-2849-9649-0E2ECE86D907}" type="slidenum">
              <a:rPr lang="en-US"/>
              <a:pPr>
                <a:defRPr/>
              </a:pPr>
              <a:t>‹#›</a:t>
            </a:fld>
            <a:endParaRPr lang="en-US"/>
          </a:p>
        </p:txBody>
      </p:sp>
    </p:spTree>
    <p:extLst>
      <p:ext uri="{BB962C8B-B14F-4D97-AF65-F5344CB8AC3E}">
        <p14:creationId xmlns:p14="http://schemas.microsoft.com/office/powerpoint/2010/main" val="203747956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1E1ADCC-FE41-E844-8A18-5E74E6E6E4B9}" type="slidenum">
              <a:rPr lang="en-US"/>
              <a:pPr>
                <a:defRPr/>
              </a:pPr>
              <a:t>‹#›</a:t>
            </a:fld>
            <a:endParaRPr lang="en-US"/>
          </a:p>
        </p:txBody>
      </p:sp>
    </p:spTree>
    <p:extLst>
      <p:ext uri="{BB962C8B-B14F-4D97-AF65-F5344CB8AC3E}">
        <p14:creationId xmlns:p14="http://schemas.microsoft.com/office/powerpoint/2010/main" val="3152927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CC129A-A16E-AA41-BE7E-3F41A5714DBC}" type="slidenum">
              <a:rPr lang="en-US"/>
              <a:pPr>
                <a:defRPr/>
              </a:pPr>
              <a:t>‹#›</a:t>
            </a:fld>
            <a:endParaRPr lang="en-US"/>
          </a:p>
        </p:txBody>
      </p:sp>
    </p:spTree>
    <p:extLst>
      <p:ext uri="{BB962C8B-B14F-4D97-AF65-F5344CB8AC3E}">
        <p14:creationId xmlns:p14="http://schemas.microsoft.com/office/powerpoint/2010/main" val="22182671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6D3F8B2-9993-1242-BDAB-78EFCEDDFB25}" type="slidenum">
              <a:rPr lang="en-US"/>
              <a:pPr>
                <a:defRPr/>
              </a:pPr>
              <a:t>‹#›</a:t>
            </a:fld>
            <a:endParaRPr lang="en-US"/>
          </a:p>
        </p:txBody>
      </p:sp>
    </p:spTree>
    <p:extLst>
      <p:ext uri="{BB962C8B-B14F-4D97-AF65-F5344CB8AC3E}">
        <p14:creationId xmlns:p14="http://schemas.microsoft.com/office/powerpoint/2010/main" val="3723634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41680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8619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01793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6732015"/>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00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0"/>
            <a:ext cx="8229600" cy="1600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0"/>
            <a:ext cx="8229600" cy="1600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3075" name="Rectangle 2"/>
          <p:cNvSpPr>
            <a:spLocks noGrp="1" noChangeArrowheads="1"/>
          </p:cNvSpPr>
          <p:nvPr>
            <p:ph type="body" idx="1"/>
          </p:nvPr>
        </p:nvSpPr>
        <p:spPr bwMode="auto">
          <a:xfrm>
            <a:off x="457200" y="1600200"/>
            <a:ext cx="8229600" cy="5257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ヒラギノ角ゴ ProN W3" charset="0"/>
                <a:cs typeface="Arial"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defRPr/>
            </a:pPr>
            <a:fld id="{57964D7C-ACFB-E340-819E-A79FA39BD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0"/>
            <a:ext cx="8229600" cy="1600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5123" name="Rectangle 2"/>
          <p:cNvSpPr>
            <a:spLocks noGrp="1" noChangeArrowheads="1"/>
          </p:cNvSpPr>
          <p:nvPr>
            <p:ph type="body" idx="1"/>
          </p:nvPr>
        </p:nvSpPr>
        <p:spPr bwMode="auto">
          <a:xfrm>
            <a:off x="457200" y="1600200"/>
            <a:ext cx="8229600" cy="5257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ヒラギノ角ゴ ProN W3" charset="0"/>
                <a:cs typeface="Arial"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defRPr/>
            </a:pPr>
            <a:fld id="{C8B88C4D-2DCE-2F47-925F-EB714076CA21}" type="slidenum">
              <a:rPr lang="en-US"/>
              <a:pPr>
                <a:defRPr/>
              </a:pPr>
              <a:t>‹#›</a:t>
            </a:fld>
            <a:endParaRPr lang="en-US"/>
          </a:p>
        </p:txBody>
      </p:sp>
      <p:sp>
        <p:nvSpPr>
          <p:cNvPr id="16389"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0"/>
            <a:ext cx="8229600" cy="1600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6147" name="Rectangle 2"/>
          <p:cNvSpPr>
            <a:spLocks noGrp="1" noChangeArrowheads="1"/>
          </p:cNvSpPr>
          <p:nvPr>
            <p:ph type="body" idx="1"/>
          </p:nvPr>
        </p:nvSpPr>
        <p:spPr bwMode="auto">
          <a:xfrm>
            <a:off x="457200" y="1600200"/>
            <a:ext cx="8229600" cy="5257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ヒラギノ角ゴ ProN W3" charset="0"/>
                <a:cs typeface="Arial"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defRPr/>
            </a:pPr>
            <a:fld id="{B19DDC7E-4C51-8341-AADA-847C499ED4AC}" type="slidenum">
              <a:rPr lang="en-US"/>
              <a:pPr>
                <a:defRPr/>
              </a:pPr>
              <a:t>‹#›</a:t>
            </a:fld>
            <a:endParaRPr lang="en-US"/>
          </a:p>
        </p:txBody>
      </p:sp>
      <p:sp>
        <p:nvSpPr>
          <p:cNvPr id="28677"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tags" Target="../tags/tag1.xml"/><Relationship Id="rId2"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13.xml"/><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6.png"/><Relationship Id="rId9" Type="http://schemas.openxmlformats.org/officeDocument/2006/relationships/image" Target="../media/image19.png"/><Relationship Id="rId1" Type="http://schemas.openxmlformats.org/officeDocument/2006/relationships/tags" Target="../tags/tag3.xml"/><Relationship Id="rId2"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3.xml"/><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tags" Target="../tags/tag6.xml"/><Relationship Id="rId2" Type="http://schemas.openxmlformats.org/officeDocument/2006/relationships/tags" Target="../tags/ta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9.wmf"/><Relationship Id="rId1" Type="http://schemas.microsoft.com/office/2007/relationships/media" Target="file://localhost/Users/weld/Documents/teaching/473/0000-old/from%20luke/cse473au11-adversarial-search.ppt_media/bad-eval-1.mov" TargetMode="External"/><Relationship Id="rId2" Type="http://schemas.openxmlformats.org/officeDocument/2006/relationships/video" Target="file://localhost/Users/weld/Documents/teaching/473/0000-old/from%20luke/cse473au11-adversarial-search.ppt_media/bad-eval-1.mov" TargetMode="Externa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30.wmf"/><Relationship Id="rId1" Type="http://schemas.microsoft.com/office/2007/relationships/media" Target="file://localhost/Users/weld/Documents/teaching/473/0000-old/from%20luke/cse473au11-adversarial-search.ppt_media/good-eval.mov" TargetMode="External"/><Relationship Id="rId2" Type="http://schemas.openxmlformats.org/officeDocument/2006/relationships/video" Target="file://localhost/Users/weld/Documents/teaching/473/0000-old/from%20luke/cse473au11-adversarial-search.ppt_media/good-eval.mov"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32.wmf"/><Relationship Id="rId5" Type="http://schemas.openxmlformats.org/officeDocument/2006/relationships/image" Target="../media/image33.wmf"/><Relationship Id="rId1" Type="http://schemas.microsoft.com/office/2007/relationships/media" Target="\Macintosh%20HD:Users:lsz:teaching:cse473au11:share:cse473au11-adversarial-" TargetMode="External"/><Relationship Id="rId2" Type="http://schemas.openxmlformats.org/officeDocument/2006/relationships/video" Target="\Macintosh%20HD:Users:lsz:teaching:cse473au11:share:cse473au11-adversaria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39.wmf"/><Relationship Id="rId1" Type="http://schemas.microsoft.com/office/2007/relationships/media" Target="\Macintosh%20HD:Users:lsz:teaching:cse473au11:share:cse473au11-adversarial-" TargetMode="External"/><Relationship Id="rId2" Type="http://schemas.openxmlformats.org/officeDocument/2006/relationships/video" Target="\Macintosh%20HD:Users:lsz:teaching:cse473au11:share:cse473au11-adversarial-" TargetMode="Externa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40.wmf"/><Relationship Id="rId1" Type="http://schemas.microsoft.com/office/2007/relationships/media" Target="\Macintosh%20HD:Users:lsz:teaching:cse473au11:share:cse473au11-adversarial-" TargetMode="External"/><Relationship Id="rId2" Type="http://schemas.openxmlformats.org/officeDocument/2006/relationships/video" Target="\Macintosh%20HD:Users:lsz:teaching:cse473au11:share:cse473au11-adversaria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 Id="rId3" Type="http://schemas.openxmlformats.org/officeDocument/2006/relationships/image" Target="../media/image4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 Id="rId3"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92463"/>
            <a:ext cx="4059238" cy="257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1"/>
          <p:cNvSpPr>
            <a:spLocks noGrp="1" noChangeArrowheads="1"/>
          </p:cNvSpPr>
          <p:nvPr>
            <p:ph type="title"/>
          </p:nvPr>
        </p:nvSpPr>
        <p:spPr>
          <a:xfrm>
            <a:off x="685800" y="0"/>
            <a:ext cx="7772400" cy="2133600"/>
          </a:xfrm>
        </p:spPr>
        <p:txBody>
          <a:bodyPr rIns="132080"/>
          <a:lstStyle/>
          <a:p>
            <a:pPr indent="0" eaLnBrk="1" hangingPunct="1">
              <a:defRPr/>
            </a:pPr>
            <a:r>
              <a:rPr lang="en-US" dirty="0">
                <a:solidFill>
                  <a:srgbClr val="333399"/>
                </a:solidFill>
                <a:latin typeface="Arial" charset="0"/>
                <a:ea typeface="ヒラギノ角ゴ ProN W3" charset="0"/>
                <a:cs typeface="ヒラギノ角ゴ ProN W3" charset="0"/>
              </a:rPr>
              <a:t>CSE 4</a:t>
            </a:r>
            <a:r>
              <a:rPr lang="en-US" dirty="0" smtClean="0">
                <a:solidFill>
                  <a:srgbClr val="333399"/>
                </a:solidFill>
                <a:latin typeface="Arial" charset="0"/>
                <a:ea typeface="ヒラギノ角ゴ ProN W3" charset="0"/>
                <a:cs typeface="ヒラギノ角ゴ ProN W3" charset="0"/>
              </a:rPr>
              <a:t>73</a:t>
            </a:r>
            <a:r>
              <a:rPr lang="en-US" dirty="0">
                <a:solidFill>
                  <a:srgbClr val="333399"/>
                </a:solidFill>
                <a:latin typeface="Arial" charset="0"/>
                <a:ea typeface="ヒラギノ角ゴ ProN W3" charset="0"/>
                <a:cs typeface="ヒラギノ角ゴ ProN W3" charset="0"/>
              </a:rPr>
              <a:t>: Artificial </a:t>
            </a:r>
            <a:r>
              <a:rPr lang="en-US" dirty="0" smtClean="0">
                <a:solidFill>
                  <a:srgbClr val="333399"/>
                </a:solidFill>
                <a:latin typeface="Arial" charset="0"/>
                <a:ea typeface="ヒラギノ角ゴ ProN W3" charset="0"/>
                <a:cs typeface="ヒラギノ角ゴ ProN W3" charset="0"/>
              </a:rPr>
              <a:t>Intelligence</a:t>
            </a:r>
            <a:endParaRPr lang="en-US" sz="3600" dirty="0">
              <a:solidFill>
                <a:srgbClr val="333399"/>
              </a:solidFill>
              <a:latin typeface="Arial" charset="0"/>
              <a:ea typeface="ヒラギノ角ゴ ProN W3" charset="0"/>
              <a:cs typeface="ヒラギノ角ゴ ProN W3" charset="0"/>
            </a:endParaRPr>
          </a:p>
        </p:txBody>
      </p:sp>
      <p:sp>
        <p:nvSpPr>
          <p:cNvPr id="7171" name="Rectangle 2"/>
          <p:cNvSpPr>
            <a:spLocks noGrp="1" noChangeArrowheads="1"/>
          </p:cNvSpPr>
          <p:nvPr>
            <p:ph type="body" idx="1"/>
          </p:nvPr>
        </p:nvSpPr>
        <p:spPr>
          <a:xfrm>
            <a:off x="1143000" y="2133600"/>
            <a:ext cx="6705600" cy="1333500"/>
          </a:xfrm>
        </p:spPr>
        <p:txBody>
          <a:bodyPr rIns="132080"/>
          <a:lstStyle/>
          <a:p>
            <a:pPr marL="39688" indent="0" algn="ctr" eaLnBrk="1" hangingPunct="1">
              <a:buFont typeface="Wingdings" charset="0"/>
              <a:buNone/>
              <a:defRPr/>
            </a:pPr>
            <a:r>
              <a:rPr lang="en-US" dirty="0">
                <a:solidFill>
                  <a:schemeClr val="tx1"/>
                </a:solidFill>
                <a:latin typeface="Arial" charset="0"/>
                <a:ea typeface="ヒラギノ角ゴ ProN W3" charset="0"/>
                <a:cs typeface="ヒラギノ角ゴ ProN W3" charset="0"/>
              </a:rPr>
              <a:t>Adversarial Search</a:t>
            </a:r>
          </a:p>
          <a:p>
            <a:pPr marL="39688" indent="0" algn="ctr" eaLnBrk="1" hangingPunct="1">
              <a:buFont typeface="Wingdings" charset="0"/>
              <a:buNone/>
              <a:defRPr/>
            </a:pPr>
            <a:r>
              <a:rPr lang="en-US" sz="2500" dirty="0">
                <a:solidFill>
                  <a:schemeClr val="tx1"/>
                </a:solidFill>
                <a:latin typeface="Arial" charset="0"/>
                <a:ea typeface="ヒラギノ角ゴ ProN W3" charset="0"/>
                <a:cs typeface="ヒラギノ角ゴ ProN W3" charset="0"/>
              </a:rPr>
              <a:t>Dan Weld</a:t>
            </a:r>
          </a:p>
        </p:txBody>
      </p:sp>
      <p:sp>
        <p:nvSpPr>
          <p:cNvPr id="41988" name="Rectangle 3"/>
          <p:cNvSpPr>
            <a:spLocks/>
          </p:cNvSpPr>
          <p:nvPr/>
        </p:nvSpPr>
        <p:spPr bwMode="auto">
          <a:xfrm>
            <a:off x="152400" y="5829300"/>
            <a:ext cx="88392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a:solidFill>
                  <a:schemeClr val="tx1"/>
                </a:solidFill>
                <a:cs typeface="Arial" charset="0"/>
              </a:rPr>
              <a:t>Based on slides from </a:t>
            </a:r>
          </a:p>
          <a:p>
            <a:pPr marL="39688" algn="ctr">
              <a:spcBef>
                <a:spcPts val="1050"/>
              </a:spcBef>
            </a:pPr>
            <a:r>
              <a:rPr lang="en-US">
                <a:solidFill>
                  <a:schemeClr val="tx1"/>
                </a:solidFill>
                <a:cs typeface="Arial" charset="0"/>
              </a:rPr>
              <a:t>Dan Klein, Stuart Russell, Pieter Abbeel, Andrew Moore and Luke Zettlemoyer</a:t>
            </a:r>
          </a:p>
          <a:p>
            <a:pPr marL="39688" algn="ctr">
              <a:spcBef>
                <a:spcPts val="1050"/>
              </a:spcBef>
            </a:pPr>
            <a:r>
              <a:rPr lang="en-US" sz="1400">
                <a:solidFill>
                  <a:schemeClr val="tx1"/>
                </a:solidFill>
                <a:cs typeface="Arial" charset="0"/>
              </a:rPr>
              <a:t>(best illustrations from ai.berkeley.edu)</a:t>
            </a:r>
          </a:p>
        </p:txBody>
      </p:sp>
      <p:sp>
        <p:nvSpPr>
          <p:cNvPr id="41989" name="Rectangle 4"/>
          <p:cNvSpPr>
            <a:spLocks/>
          </p:cNvSpPr>
          <p:nvPr/>
        </p:nvSpPr>
        <p:spPr bwMode="auto">
          <a:xfrm>
            <a:off x="7010400" y="6553200"/>
            <a:ext cx="2146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r"/>
            <a:r>
              <a:rPr lang="en-US" sz="1400">
                <a:solidFill>
                  <a:schemeClr val="tx1"/>
                </a:solidFill>
                <a:cs typeface="Arial" charset="0"/>
              </a:rPr>
              <a:t>1</a:t>
            </a:r>
          </a:p>
        </p:txBody>
      </p:sp>
      <p:sp>
        <p:nvSpPr>
          <p:cNvPr id="41990" name="Rectangle 5"/>
          <p:cNvSpPr>
            <a:spLocks/>
          </p:cNvSpPr>
          <p:nvPr/>
        </p:nvSpPr>
        <p:spPr bwMode="auto">
          <a:xfrm>
            <a:off x="8763000" y="6553200"/>
            <a:ext cx="381000" cy="304800"/>
          </a:xfrm>
          <a:prstGeom prst="rect">
            <a:avLst/>
          </a:prstGeom>
          <a:solidFill>
            <a:srgbClr val="FFFFFF"/>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357313"/>
            <a:ext cx="4937125" cy="267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389063"/>
            <a:ext cx="3081337" cy="260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Zero-Sum Games</a:t>
            </a:r>
            <a:endParaRPr lang="en-US" dirty="0"/>
          </a:p>
        </p:txBody>
      </p:sp>
      <p:sp>
        <p:nvSpPr>
          <p:cNvPr id="8" name="Content Placeholder 7"/>
          <p:cNvSpPr>
            <a:spLocks noGrp="1"/>
          </p:cNvSpPr>
          <p:nvPr>
            <p:ph sz="half" idx="1"/>
          </p:nvPr>
        </p:nvSpPr>
        <p:spPr>
          <a:xfrm>
            <a:off x="76200" y="4191000"/>
            <a:ext cx="4286250" cy="1706563"/>
          </a:xfrm>
        </p:spPr>
        <p:txBody>
          <a:bodyPr/>
          <a:lstStyle/>
          <a:p>
            <a:pPr>
              <a:defRPr/>
            </a:pPr>
            <a:r>
              <a:rPr lang="en-US" sz="2400" dirty="0" smtClean="0"/>
              <a:t>Zero-Sum Games</a:t>
            </a:r>
          </a:p>
          <a:p>
            <a:pPr lvl="1">
              <a:defRPr/>
            </a:pPr>
            <a:r>
              <a:rPr lang="en-US" sz="2000" dirty="0" smtClean="0"/>
              <a:t>Agents have opposite utilities (values on outcomes)</a:t>
            </a:r>
          </a:p>
          <a:p>
            <a:pPr lvl="1">
              <a:defRPr/>
            </a:pPr>
            <a:r>
              <a:rPr lang="en-US" sz="2000" dirty="0" smtClean="0"/>
              <a:t>Lets us think of a single value that one maximizes and the other minimizes</a:t>
            </a:r>
          </a:p>
          <a:p>
            <a:pPr lvl="1">
              <a:defRPr/>
            </a:pPr>
            <a:r>
              <a:rPr lang="en-US" sz="2000" dirty="0" smtClean="0"/>
              <a:t>Adversarial, pure competition</a:t>
            </a:r>
          </a:p>
        </p:txBody>
      </p:sp>
      <p:sp>
        <p:nvSpPr>
          <p:cNvPr id="9" name="Content Placeholder 8"/>
          <p:cNvSpPr>
            <a:spLocks noGrp="1"/>
          </p:cNvSpPr>
          <p:nvPr>
            <p:ph sz="half" idx="2"/>
          </p:nvPr>
        </p:nvSpPr>
        <p:spPr>
          <a:xfrm>
            <a:off x="4419600" y="4191000"/>
            <a:ext cx="4724400" cy="1706563"/>
          </a:xfrm>
        </p:spPr>
        <p:txBody>
          <a:bodyPr/>
          <a:lstStyle/>
          <a:p>
            <a:pPr>
              <a:defRPr/>
            </a:pPr>
            <a:r>
              <a:rPr lang="en-US" sz="2400" dirty="0" smtClean="0"/>
              <a:t>General Games</a:t>
            </a:r>
          </a:p>
          <a:p>
            <a:pPr lvl="1">
              <a:defRPr/>
            </a:pPr>
            <a:r>
              <a:rPr lang="en-US" sz="2000" dirty="0" smtClean="0"/>
              <a:t>Agents have independent utilities (values on outcomes)</a:t>
            </a:r>
          </a:p>
          <a:p>
            <a:pPr lvl="1">
              <a:defRPr/>
            </a:pPr>
            <a:r>
              <a:rPr lang="en-US" sz="2000" dirty="0" smtClean="0"/>
              <a:t>Cooperation, indifference, competition, &amp; more are possible</a:t>
            </a:r>
          </a:p>
          <a:p>
            <a:pPr lvl="1">
              <a:defRPr/>
            </a:pPr>
            <a:r>
              <a:rPr lang="en-US" sz="2000" dirty="0" smtClean="0"/>
              <a:t>More later on non-zero-sum games</a:t>
            </a:r>
            <a:endParaRPr lang="en-US"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229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Single-Player</a:t>
            </a:r>
          </a:p>
        </p:txBody>
      </p:sp>
      <p:sp>
        <p:nvSpPr>
          <p:cNvPr id="12292" name="Rectangle 3"/>
          <p:cNvSpPr>
            <a:spLocks noGrp="1" noChangeArrowheads="1"/>
          </p:cNvSpPr>
          <p:nvPr>
            <p:ph type="body" idx="1"/>
          </p:nvPr>
        </p:nvSpPr>
        <p:spPr>
          <a:xfrm>
            <a:off x="254000" y="1562100"/>
            <a:ext cx="4724400" cy="2171700"/>
          </a:xfrm>
        </p:spPr>
        <p:txBody>
          <a:bodyPr rIns="132080"/>
          <a:lstStyle/>
          <a:p>
            <a:pPr eaLnBrk="1" hangingPunct="1">
              <a:lnSpc>
                <a:spcPct val="90000"/>
              </a:lnSpc>
              <a:spcBef>
                <a:spcPct val="0"/>
              </a:spcBef>
              <a:defRPr/>
            </a:pPr>
            <a:r>
              <a:rPr lang="en-US" sz="2300">
                <a:latin typeface="Arial" charset="0"/>
                <a:ea typeface="ヒラギノ角ゴ ProN W3" charset="0"/>
                <a:cs typeface="ヒラギノ角ゴ ProN W3" charset="0"/>
              </a:rPr>
              <a:t>Deterministic, single player, perfect information:</a:t>
            </a:r>
          </a:p>
          <a:p>
            <a:pPr marL="782638" lvl="1" eaLnBrk="1" hangingPunct="1">
              <a:lnSpc>
                <a:spcPct val="90000"/>
              </a:lnSpc>
              <a:spcBef>
                <a:spcPct val="0"/>
              </a:spcBef>
              <a:defRPr/>
            </a:pPr>
            <a:r>
              <a:rPr lang="en-US" sz="2100">
                <a:latin typeface="Arial" charset="0"/>
                <a:ea typeface="ヒラギノ角ゴ ProN W3" charset="0"/>
                <a:cs typeface="ヒラギノ角ゴ ProN W3" charset="0"/>
              </a:rPr>
              <a:t>Know the rules, action effects, winning states</a:t>
            </a:r>
          </a:p>
          <a:p>
            <a:pPr marL="782638" lvl="1" eaLnBrk="1" hangingPunct="1">
              <a:lnSpc>
                <a:spcPct val="90000"/>
              </a:lnSpc>
              <a:spcBef>
                <a:spcPct val="0"/>
              </a:spcBef>
              <a:defRPr/>
            </a:pPr>
            <a:r>
              <a:rPr lang="en-US" sz="2100">
                <a:latin typeface="Arial" charset="0"/>
                <a:ea typeface="ヒラギノ角ゴ ProN W3" charset="0"/>
                <a:cs typeface="ヒラギノ角ゴ ProN W3" charset="0"/>
              </a:rPr>
              <a:t>E.g. Freecell, 8-Puzzle, Rubik</a:t>
            </a:r>
            <a:r>
              <a:rPr lang="ja-JP" altLang="en-US" sz="2100">
                <a:latin typeface="Arial" charset="0"/>
                <a:ea typeface="ヒラギノ角ゴ ProN W3" charset="0"/>
                <a:cs typeface="ヒラギノ角ゴ ProN W3" charset="0"/>
              </a:rPr>
              <a:t>’</a:t>
            </a:r>
            <a:r>
              <a:rPr lang="en-US" sz="2100">
                <a:latin typeface="Arial" charset="0"/>
                <a:ea typeface="ヒラギノ角ゴ ProN W3" charset="0"/>
                <a:cs typeface="ヒラギノ角ゴ ProN W3" charset="0"/>
              </a:rPr>
              <a:t>s cube</a:t>
            </a:r>
          </a:p>
          <a:p>
            <a:pPr eaLnBrk="1" hangingPunct="1">
              <a:lnSpc>
                <a:spcPct val="90000"/>
              </a:lnSpc>
              <a:spcBef>
                <a:spcPct val="0"/>
              </a:spcBef>
              <a:defRPr/>
            </a:pPr>
            <a:r>
              <a:rPr lang="en-US" sz="2300">
                <a:latin typeface="Arial" charset="0"/>
                <a:ea typeface="ヒラギノ角ゴ ProN W3" charset="0"/>
                <a:cs typeface="ヒラギノ角ゴ ProN W3" charset="0"/>
              </a:rPr>
              <a:t>… it</a:t>
            </a:r>
            <a:r>
              <a:rPr lang="ja-JP" altLang="en-US" sz="2300">
                <a:latin typeface="Arial" charset="0"/>
                <a:ea typeface="ヒラギノ角ゴ ProN W3" charset="0"/>
                <a:cs typeface="ヒラギノ角ゴ ProN W3" charset="0"/>
              </a:rPr>
              <a:t>’</a:t>
            </a:r>
            <a:r>
              <a:rPr lang="en-US" sz="2300">
                <a:latin typeface="Arial" charset="0"/>
                <a:ea typeface="ヒラギノ角ゴ ProN W3" charset="0"/>
                <a:cs typeface="ヒラギノ角ゴ ProN W3" charset="0"/>
              </a:rPr>
              <a:t>s just search!</a:t>
            </a:r>
          </a:p>
        </p:txBody>
      </p:sp>
      <p:sp>
        <p:nvSpPr>
          <p:cNvPr id="50180" name="AutoShape 4"/>
          <p:cNvSpPr>
            <a:spLocks/>
          </p:cNvSpPr>
          <p:nvPr/>
        </p:nvSpPr>
        <p:spPr bwMode="auto">
          <a:xfrm>
            <a:off x="6904038" y="1752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81" name="AutoShape 5"/>
          <p:cNvSpPr>
            <a:spLocks/>
          </p:cNvSpPr>
          <p:nvPr/>
        </p:nvSpPr>
        <p:spPr bwMode="auto">
          <a:xfrm>
            <a:off x="6065838" y="2209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82" name="AutoShape 6"/>
          <p:cNvSpPr>
            <a:spLocks/>
          </p:cNvSpPr>
          <p:nvPr/>
        </p:nvSpPr>
        <p:spPr bwMode="auto">
          <a:xfrm>
            <a:off x="7742238" y="2209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50183" name="AutoShape 7"/>
          <p:cNvCxnSpPr>
            <a:cxnSpLocks noChangeShapeType="1"/>
            <a:stCxn id="50180" idx="0"/>
            <a:endCxn id="50181" idx="0"/>
          </p:cNvCxnSpPr>
          <p:nvPr/>
        </p:nvCxnSpPr>
        <p:spPr bwMode="auto">
          <a:xfrm flipH="1">
            <a:off x="6284913" y="1955800"/>
            <a:ext cx="838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184" name="AutoShape 8"/>
          <p:cNvCxnSpPr>
            <a:cxnSpLocks noChangeShapeType="1"/>
            <a:stCxn id="50180" idx="0"/>
            <a:endCxn id="50182" idx="0"/>
          </p:cNvCxnSpPr>
          <p:nvPr/>
        </p:nvCxnSpPr>
        <p:spPr bwMode="auto">
          <a:xfrm>
            <a:off x="7123113" y="1955800"/>
            <a:ext cx="838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185" name="AutoShape 9"/>
          <p:cNvCxnSpPr>
            <a:cxnSpLocks noChangeShapeType="1"/>
            <a:stCxn id="50181" idx="0"/>
            <a:endCxn id="50189" idx="0"/>
          </p:cNvCxnSpPr>
          <p:nvPr/>
        </p:nvCxnSpPr>
        <p:spPr bwMode="auto">
          <a:xfrm flipH="1">
            <a:off x="59801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186" name="AutoShape 10"/>
          <p:cNvCxnSpPr>
            <a:cxnSpLocks noChangeShapeType="1"/>
            <a:stCxn id="50181" idx="0"/>
            <a:endCxn id="50190" idx="0"/>
          </p:cNvCxnSpPr>
          <p:nvPr/>
        </p:nvCxnSpPr>
        <p:spPr bwMode="auto">
          <a:xfrm>
            <a:off x="62849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187" name="AutoShape 11"/>
          <p:cNvCxnSpPr>
            <a:cxnSpLocks noChangeShapeType="1"/>
            <a:stCxn id="50192" idx="0"/>
            <a:endCxn id="50195" idx="0"/>
          </p:cNvCxnSpPr>
          <p:nvPr/>
        </p:nvCxnSpPr>
        <p:spPr bwMode="auto">
          <a:xfrm flipH="1">
            <a:off x="79613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188" name="AutoShape 12"/>
          <p:cNvCxnSpPr>
            <a:cxnSpLocks noChangeShapeType="1"/>
            <a:stCxn id="50192" idx="0"/>
            <a:endCxn id="50196" idx="0"/>
          </p:cNvCxnSpPr>
          <p:nvPr/>
        </p:nvCxnSpPr>
        <p:spPr bwMode="auto">
          <a:xfrm>
            <a:off x="82661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0189" name="AutoShape 13"/>
          <p:cNvSpPr>
            <a:spLocks/>
          </p:cNvSpPr>
          <p:nvPr/>
        </p:nvSpPr>
        <p:spPr bwMode="auto">
          <a:xfrm>
            <a:off x="57610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0" name="AutoShape 14"/>
          <p:cNvSpPr>
            <a:spLocks/>
          </p:cNvSpPr>
          <p:nvPr/>
        </p:nvSpPr>
        <p:spPr bwMode="auto">
          <a:xfrm>
            <a:off x="63706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1" name="AutoShape 15"/>
          <p:cNvSpPr>
            <a:spLocks/>
          </p:cNvSpPr>
          <p:nvPr/>
        </p:nvSpPr>
        <p:spPr bwMode="auto">
          <a:xfrm>
            <a:off x="74374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2" name="AutoShape 16"/>
          <p:cNvSpPr>
            <a:spLocks/>
          </p:cNvSpPr>
          <p:nvPr/>
        </p:nvSpPr>
        <p:spPr bwMode="auto">
          <a:xfrm>
            <a:off x="80470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3" name="AutoShape 17"/>
          <p:cNvSpPr>
            <a:spLocks/>
          </p:cNvSpPr>
          <p:nvPr/>
        </p:nvSpPr>
        <p:spPr bwMode="auto">
          <a:xfrm>
            <a:off x="60658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4" name="AutoShape 18"/>
          <p:cNvSpPr>
            <a:spLocks/>
          </p:cNvSpPr>
          <p:nvPr/>
        </p:nvSpPr>
        <p:spPr bwMode="auto">
          <a:xfrm>
            <a:off x="6065838" y="4038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5" name="AutoShape 19"/>
          <p:cNvSpPr>
            <a:spLocks/>
          </p:cNvSpPr>
          <p:nvPr/>
        </p:nvSpPr>
        <p:spPr bwMode="auto">
          <a:xfrm>
            <a:off x="77422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6" name="AutoShape 20"/>
          <p:cNvSpPr>
            <a:spLocks/>
          </p:cNvSpPr>
          <p:nvPr/>
        </p:nvSpPr>
        <p:spPr bwMode="auto">
          <a:xfrm>
            <a:off x="83518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7" name="AutoShape 21"/>
          <p:cNvSpPr>
            <a:spLocks/>
          </p:cNvSpPr>
          <p:nvPr/>
        </p:nvSpPr>
        <p:spPr bwMode="auto">
          <a:xfrm>
            <a:off x="5761038" y="3581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8" name="AutoShape 22"/>
          <p:cNvSpPr>
            <a:spLocks/>
          </p:cNvSpPr>
          <p:nvPr/>
        </p:nvSpPr>
        <p:spPr bwMode="auto">
          <a:xfrm>
            <a:off x="6370638" y="3581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50199" name="AutoShape 23"/>
          <p:cNvCxnSpPr>
            <a:cxnSpLocks noChangeShapeType="1"/>
            <a:stCxn id="50182" idx="0"/>
            <a:endCxn id="50191" idx="0"/>
          </p:cNvCxnSpPr>
          <p:nvPr/>
        </p:nvCxnSpPr>
        <p:spPr bwMode="auto">
          <a:xfrm flipH="1">
            <a:off x="76565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200" name="AutoShape 24"/>
          <p:cNvCxnSpPr>
            <a:cxnSpLocks noChangeShapeType="1"/>
            <a:stCxn id="50182" idx="0"/>
            <a:endCxn id="50192" idx="0"/>
          </p:cNvCxnSpPr>
          <p:nvPr/>
        </p:nvCxnSpPr>
        <p:spPr bwMode="auto">
          <a:xfrm>
            <a:off x="79613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201" name="AutoShape 25"/>
          <p:cNvCxnSpPr>
            <a:cxnSpLocks noChangeShapeType="1"/>
            <a:stCxn id="50190" idx="0"/>
            <a:endCxn id="50193" idx="0"/>
          </p:cNvCxnSpPr>
          <p:nvPr/>
        </p:nvCxnSpPr>
        <p:spPr bwMode="auto">
          <a:xfrm flipH="1">
            <a:off x="62849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0202" name="AutoShape 26"/>
          <p:cNvSpPr>
            <a:spLocks/>
          </p:cNvSpPr>
          <p:nvPr/>
        </p:nvSpPr>
        <p:spPr bwMode="auto">
          <a:xfrm>
            <a:off x="6675438" y="4038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50203" name="AutoShape 27"/>
          <p:cNvCxnSpPr>
            <a:cxnSpLocks noChangeShapeType="1"/>
            <a:stCxn id="50193" idx="0"/>
            <a:endCxn id="50197" idx="0"/>
          </p:cNvCxnSpPr>
          <p:nvPr/>
        </p:nvCxnSpPr>
        <p:spPr bwMode="auto">
          <a:xfrm flipH="1">
            <a:off x="5980113" y="3327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204" name="AutoShape 28"/>
          <p:cNvCxnSpPr>
            <a:cxnSpLocks noChangeShapeType="1"/>
            <a:stCxn id="50193" idx="0"/>
            <a:endCxn id="50198" idx="0"/>
          </p:cNvCxnSpPr>
          <p:nvPr/>
        </p:nvCxnSpPr>
        <p:spPr bwMode="auto">
          <a:xfrm>
            <a:off x="6284913" y="3327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205" name="AutoShape 29"/>
          <p:cNvCxnSpPr>
            <a:cxnSpLocks noChangeShapeType="1"/>
            <a:stCxn id="50198" idx="0"/>
            <a:endCxn id="50194" idx="0"/>
          </p:cNvCxnSpPr>
          <p:nvPr/>
        </p:nvCxnSpPr>
        <p:spPr bwMode="auto">
          <a:xfrm flipH="1">
            <a:off x="6284913" y="37846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206" name="AutoShape 30"/>
          <p:cNvCxnSpPr>
            <a:cxnSpLocks noChangeShapeType="1"/>
            <a:stCxn id="50198" idx="0"/>
            <a:endCxn id="50202" idx="0"/>
          </p:cNvCxnSpPr>
          <p:nvPr/>
        </p:nvCxnSpPr>
        <p:spPr bwMode="auto">
          <a:xfrm>
            <a:off x="6589713" y="37846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0207" name="AutoShape 31"/>
          <p:cNvCxnSpPr>
            <a:cxnSpLocks noChangeShapeType="1"/>
            <a:stCxn id="50190" idx="0"/>
            <a:endCxn id="50208" idx="0"/>
          </p:cNvCxnSpPr>
          <p:nvPr/>
        </p:nvCxnSpPr>
        <p:spPr bwMode="auto">
          <a:xfrm>
            <a:off x="65897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0208" name="AutoShape 32"/>
          <p:cNvSpPr>
            <a:spLocks/>
          </p:cNvSpPr>
          <p:nvPr/>
        </p:nvSpPr>
        <p:spPr bwMode="auto">
          <a:xfrm>
            <a:off x="66754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209" name="AutoShape 33"/>
          <p:cNvSpPr>
            <a:spLocks/>
          </p:cNvSpPr>
          <p:nvPr/>
        </p:nvSpPr>
        <p:spPr bwMode="auto">
          <a:xfrm>
            <a:off x="6065838" y="40386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0" name="AutoShape 34"/>
          <p:cNvSpPr>
            <a:spLocks/>
          </p:cNvSpPr>
          <p:nvPr/>
        </p:nvSpPr>
        <p:spPr bwMode="auto">
          <a:xfrm>
            <a:off x="6675438" y="40386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1" name="AutoShape 35"/>
          <p:cNvSpPr>
            <a:spLocks/>
          </p:cNvSpPr>
          <p:nvPr/>
        </p:nvSpPr>
        <p:spPr bwMode="auto">
          <a:xfrm>
            <a:off x="6370638" y="35814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2" name="AutoShape 36"/>
          <p:cNvSpPr>
            <a:spLocks/>
          </p:cNvSpPr>
          <p:nvPr/>
        </p:nvSpPr>
        <p:spPr bwMode="auto">
          <a:xfrm>
            <a:off x="6065838" y="31242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3" name="AutoShape 37"/>
          <p:cNvSpPr>
            <a:spLocks/>
          </p:cNvSpPr>
          <p:nvPr/>
        </p:nvSpPr>
        <p:spPr bwMode="auto">
          <a:xfrm>
            <a:off x="6370638" y="26670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4" name="AutoShape 38"/>
          <p:cNvSpPr>
            <a:spLocks/>
          </p:cNvSpPr>
          <p:nvPr/>
        </p:nvSpPr>
        <p:spPr bwMode="auto">
          <a:xfrm>
            <a:off x="6065838" y="22098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5" name="AutoShape 39"/>
          <p:cNvSpPr>
            <a:spLocks/>
          </p:cNvSpPr>
          <p:nvPr/>
        </p:nvSpPr>
        <p:spPr bwMode="auto">
          <a:xfrm>
            <a:off x="7742238" y="31242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6" name="AutoShape 40"/>
          <p:cNvSpPr>
            <a:spLocks/>
          </p:cNvSpPr>
          <p:nvPr/>
        </p:nvSpPr>
        <p:spPr bwMode="auto">
          <a:xfrm>
            <a:off x="8351838" y="31242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7" name="AutoShape 41"/>
          <p:cNvSpPr>
            <a:spLocks/>
          </p:cNvSpPr>
          <p:nvPr/>
        </p:nvSpPr>
        <p:spPr bwMode="auto">
          <a:xfrm>
            <a:off x="8047038" y="26670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8" name="AutoShape 42"/>
          <p:cNvSpPr>
            <a:spLocks/>
          </p:cNvSpPr>
          <p:nvPr/>
        </p:nvSpPr>
        <p:spPr bwMode="auto">
          <a:xfrm>
            <a:off x="7742238" y="22098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9" name="AutoShape 43"/>
          <p:cNvSpPr>
            <a:spLocks/>
          </p:cNvSpPr>
          <p:nvPr/>
        </p:nvSpPr>
        <p:spPr bwMode="auto">
          <a:xfrm>
            <a:off x="6904038" y="17526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grpSp>
        <p:nvGrpSpPr>
          <p:cNvPr id="16445" name="Group 61"/>
          <p:cNvGrpSpPr>
            <a:grpSpLocks/>
          </p:cNvGrpSpPr>
          <p:nvPr/>
        </p:nvGrpSpPr>
        <p:grpSpPr bwMode="auto">
          <a:xfrm>
            <a:off x="5200650" y="2971800"/>
            <a:ext cx="3422650" cy="3378200"/>
            <a:chOff x="0" y="0"/>
            <a:chExt cx="2155" cy="2128"/>
          </a:xfrm>
        </p:grpSpPr>
        <p:grpSp>
          <p:nvGrpSpPr>
            <p:cNvPr id="50226" name="Group 46"/>
            <p:cNvGrpSpPr>
              <a:grpSpLocks/>
            </p:cNvGrpSpPr>
            <p:nvPr/>
          </p:nvGrpSpPr>
          <p:grpSpPr bwMode="auto">
            <a:xfrm>
              <a:off x="763" y="1904"/>
              <a:ext cx="336" cy="224"/>
              <a:chOff x="0" y="0"/>
              <a:chExt cx="336" cy="224"/>
            </a:xfrm>
          </p:grpSpPr>
          <p:sp>
            <p:nvSpPr>
              <p:cNvPr id="50241" name="Rectangle 44"/>
              <p:cNvSpPr>
                <a:spLocks/>
              </p:cNvSpPr>
              <p:nvPr/>
            </p:nvSpPr>
            <p:spPr bwMode="auto">
              <a:xfrm>
                <a:off x="0" y="16"/>
                <a:ext cx="336" cy="192"/>
              </a:xfrm>
              <a:prstGeom prst="rect">
                <a:avLst/>
              </a:prstGeom>
              <a:solidFill>
                <a:srgbClr val="33FF00"/>
              </a:solidFill>
              <a:ln w="12700">
                <a:solidFill>
                  <a:schemeClr val="tx1"/>
                </a:solidFill>
                <a:miter lim="800000"/>
                <a:headEnd/>
                <a:tailEnd/>
              </a:ln>
            </p:spPr>
            <p:txBody>
              <a:bodyPr lIns="0" tIns="0" rIns="0" bIns="0"/>
              <a:lstStyle/>
              <a:p>
                <a:endParaRPr lang="en-US"/>
              </a:p>
            </p:txBody>
          </p:sp>
          <p:sp>
            <p:nvSpPr>
              <p:cNvPr id="50242" name="Rectangle 45"/>
              <p:cNvSpPr>
                <a:spLocks/>
              </p:cNvSpPr>
              <p:nvPr/>
            </p:nvSpPr>
            <p:spPr bwMode="auto">
              <a:xfrm>
                <a:off x="11" y="0"/>
                <a:ext cx="313"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win</a:t>
                </a:r>
              </a:p>
            </p:txBody>
          </p:sp>
        </p:grpSp>
        <p:grpSp>
          <p:nvGrpSpPr>
            <p:cNvPr id="50227" name="Group 49"/>
            <p:cNvGrpSpPr>
              <a:grpSpLocks/>
            </p:cNvGrpSpPr>
            <p:nvPr/>
          </p:nvGrpSpPr>
          <p:grpSpPr bwMode="auto">
            <a:xfrm>
              <a:off x="1326" y="1904"/>
              <a:ext cx="362" cy="224"/>
              <a:chOff x="0" y="0"/>
              <a:chExt cx="361" cy="224"/>
            </a:xfrm>
          </p:grpSpPr>
          <p:sp>
            <p:nvSpPr>
              <p:cNvPr id="50239" name="Rectangle 47"/>
              <p:cNvSpPr>
                <a:spLocks/>
              </p:cNvSpPr>
              <p:nvPr/>
            </p:nvSpPr>
            <p:spPr bwMode="auto">
              <a:xfrm>
                <a:off x="12" y="16"/>
                <a:ext cx="336" cy="192"/>
              </a:xfrm>
              <a:prstGeom prst="rect">
                <a:avLst/>
              </a:prstGeom>
              <a:solidFill>
                <a:srgbClr val="009999"/>
              </a:solidFill>
              <a:ln w="12700">
                <a:solidFill>
                  <a:schemeClr val="tx1"/>
                </a:solidFill>
                <a:miter lim="800000"/>
                <a:headEnd/>
                <a:tailEnd/>
              </a:ln>
            </p:spPr>
            <p:txBody>
              <a:bodyPr lIns="0" tIns="0" rIns="0" bIns="0"/>
              <a:lstStyle/>
              <a:p>
                <a:endParaRPr lang="en-US"/>
              </a:p>
            </p:txBody>
          </p:sp>
          <p:sp>
            <p:nvSpPr>
              <p:cNvPr id="50240" name="Rectangle 48"/>
              <p:cNvSpPr>
                <a:spLocks/>
              </p:cNvSpPr>
              <p:nvPr/>
            </p:nvSpPr>
            <p:spPr bwMode="auto">
              <a:xfrm>
                <a:off x="0" y="0"/>
                <a:ext cx="361"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lose</a:t>
                </a:r>
              </a:p>
            </p:txBody>
          </p:sp>
        </p:grpSp>
        <p:sp>
          <p:nvSpPr>
            <p:cNvPr id="50228" name="Freeform 50"/>
            <p:cNvSpPr>
              <a:spLocks/>
            </p:cNvSpPr>
            <p:nvPr/>
          </p:nvSpPr>
          <p:spPr bwMode="auto">
            <a:xfrm>
              <a:off x="618" y="864"/>
              <a:ext cx="289" cy="1056"/>
            </a:xfrm>
            <a:custGeom>
              <a:avLst/>
              <a:gdLst>
                <a:gd name="T0" fmla="*/ 0 w 21545"/>
                <a:gd name="T1" fmla="*/ 0 h 21600"/>
                <a:gd name="T2" fmla="*/ 0 w 21545"/>
                <a:gd name="T3" fmla="*/ 0 h 21600"/>
                <a:gd name="T4" fmla="*/ 0 w 21545"/>
                <a:gd name="T5" fmla="*/ 1 h 21600"/>
                <a:gd name="T6" fmla="*/ 0 w 21545"/>
                <a:gd name="T7" fmla="*/ 1 h 21600"/>
                <a:gd name="T8" fmla="*/ 0 w 21545"/>
                <a:gd name="T9" fmla="*/ 2 h 21600"/>
                <a:gd name="T10" fmla="*/ 0 w 21545"/>
                <a:gd name="T11" fmla="*/ 2 h 21600"/>
                <a:gd name="T12" fmla="*/ 0 w 21545"/>
                <a:gd name="T13" fmla="*/ 3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45" h="21600">
                  <a:moveTo>
                    <a:pt x="5276" y="0"/>
                  </a:moveTo>
                  <a:cubicBezTo>
                    <a:pt x="5991" y="716"/>
                    <a:pt x="10553" y="2823"/>
                    <a:pt x="9673" y="4255"/>
                  </a:cubicBezTo>
                  <a:cubicBezTo>
                    <a:pt x="8794" y="5686"/>
                    <a:pt x="55" y="7323"/>
                    <a:pt x="0" y="8632"/>
                  </a:cubicBezTo>
                  <a:cubicBezTo>
                    <a:pt x="-55" y="9941"/>
                    <a:pt x="8519" y="11005"/>
                    <a:pt x="9234" y="12109"/>
                  </a:cubicBezTo>
                  <a:cubicBezTo>
                    <a:pt x="9948" y="13214"/>
                    <a:pt x="3463" y="14400"/>
                    <a:pt x="4397" y="15218"/>
                  </a:cubicBezTo>
                  <a:cubicBezTo>
                    <a:pt x="5331" y="16036"/>
                    <a:pt x="12092" y="15955"/>
                    <a:pt x="14950" y="17018"/>
                  </a:cubicBezTo>
                  <a:cubicBezTo>
                    <a:pt x="17808" y="18082"/>
                    <a:pt x="20171" y="20639"/>
                    <a:pt x="21545"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29" name="Freeform 51"/>
            <p:cNvSpPr>
              <a:spLocks/>
            </p:cNvSpPr>
            <p:nvPr/>
          </p:nvSpPr>
          <p:spPr bwMode="auto">
            <a:xfrm>
              <a:off x="858" y="864"/>
              <a:ext cx="665" cy="1056"/>
            </a:xfrm>
            <a:custGeom>
              <a:avLst/>
              <a:gdLst>
                <a:gd name="T0" fmla="*/ 0 w 21352"/>
                <a:gd name="T1" fmla="*/ 0 h 21600"/>
                <a:gd name="T2" fmla="*/ 0 w 21352"/>
                <a:gd name="T3" fmla="*/ 1 h 21600"/>
                <a:gd name="T4" fmla="*/ 0 w 21352"/>
                <a:gd name="T5" fmla="*/ 1 h 21600"/>
                <a:gd name="T6" fmla="*/ 0 w 21352"/>
                <a:gd name="T7" fmla="*/ 2 h 21600"/>
                <a:gd name="T8" fmla="*/ 1 w 21352"/>
                <a:gd name="T9" fmla="*/ 3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52" h="21600">
                  <a:moveTo>
                    <a:pt x="7723" y="0"/>
                  </a:moveTo>
                  <a:cubicBezTo>
                    <a:pt x="3995" y="3027"/>
                    <a:pt x="266" y="6055"/>
                    <a:pt x="9" y="7855"/>
                  </a:cubicBezTo>
                  <a:cubicBezTo>
                    <a:pt x="-248" y="9655"/>
                    <a:pt x="4798" y="9511"/>
                    <a:pt x="6181" y="10800"/>
                  </a:cubicBezTo>
                  <a:cubicBezTo>
                    <a:pt x="7563" y="12089"/>
                    <a:pt x="5698" y="13745"/>
                    <a:pt x="8238" y="15545"/>
                  </a:cubicBezTo>
                  <a:cubicBezTo>
                    <a:pt x="10777" y="17345"/>
                    <a:pt x="18620" y="20332"/>
                    <a:pt x="21352"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30" name="Freeform 52"/>
            <p:cNvSpPr>
              <a:spLocks/>
            </p:cNvSpPr>
            <p:nvPr/>
          </p:nvSpPr>
          <p:spPr bwMode="auto">
            <a:xfrm>
              <a:off x="1515" y="288"/>
              <a:ext cx="640" cy="1624"/>
            </a:xfrm>
            <a:custGeom>
              <a:avLst/>
              <a:gdLst>
                <a:gd name="T0" fmla="*/ 1 w 21600"/>
                <a:gd name="T1" fmla="*/ 0 h 21600"/>
                <a:gd name="T2" fmla="*/ 0 w 21600"/>
                <a:gd name="T3" fmla="*/ 3 h 21600"/>
                <a:gd name="T4" fmla="*/ 1 w 21600"/>
                <a:gd name="T5" fmla="*/ 5 h 21600"/>
                <a:gd name="T6" fmla="*/ 0 w 21600"/>
                <a:gd name="T7" fmla="*/ 7 h 21600"/>
                <a:gd name="T8" fmla="*/ 0 w 21600"/>
                <a:gd name="T9" fmla="*/ 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cubicBezTo>
                    <a:pt x="17213" y="3046"/>
                    <a:pt x="12791" y="6078"/>
                    <a:pt x="12488" y="7887"/>
                  </a:cubicBezTo>
                  <a:cubicBezTo>
                    <a:pt x="12184" y="9696"/>
                    <a:pt x="20284" y="9417"/>
                    <a:pt x="19778" y="10853"/>
                  </a:cubicBezTo>
                  <a:cubicBezTo>
                    <a:pt x="19271" y="12290"/>
                    <a:pt x="12758" y="14697"/>
                    <a:pt x="9450" y="16493"/>
                  </a:cubicBezTo>
                  <a:cubicBezTo>
                    <a:pt x="6143" y="18288"/>
                    <a:pt x="1958" y="20536"/>
                    <a:pt x="0"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31" name="Freeform 53"/>
            <p:cNvSpPr>
              <a:spLocks/>
            </p:cNvSpPr>
            <p:nvPr/>
          </p:nvSpPr>
          <p:spPr bwMode="auto">
            <a:xfrm>
              <a:off x="1517" y="288"/>
              <a:ext cx="303" cy="1632"/>
            </a:xfrm>
            <a:custGeom>
              <a:avLst/>
              <a:gdLst>
                <a:gd name="T0" fmla="*/ 0 w 20431"/>
                <a:gd name="T1" fmla="*/ 0 h 21600"/>
                <a:gd name="T2" fmla="*/ 0 w 20431"/>
                <a:gd name="T3" fmla="*/ 2 h 21600"/>
                <a:gd name="T4" fmla="*/ 0 w 20431"/>
                <a:gd name="T5" fmla="*/ 4 h 21600"/>
                <a:gd name="T6" fmla="*/ 0 w 20431"/>
                <a:gd name="T7" fmla="*/ 7 h 21600"/>
                <a:gd name="T8" fmla="*/ 0 w 20431"/>
                <a:gd name="T9" fmla="*/ 7 h 21600"/>
                <a:gd name="T10" fmla="*/ 0 w 20431"/>
                <a:gd name="T11" fmla="*/ 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31" h="21600">
                  <a:moveTo>
                    <a:pt x="13895" y="0"/>
                  </a:moveTo>
                  <a:cubicBezTo>
                    <a:pt x="17405" y="1429"/>
                    <a:pt x="20915" y="2859"/>
                    <a:pt x="20375" y="4447"/>
                  </a:cubicBezTo>
                  <a:cubicBezTo>
                    <a:pt x="19835" y="6035"/>
                    <a:pt x="12275" y="7624"/>
                    <a:pt x="10655" y="9529"/>
                  </a:cubicBezTo>
                  <a:cubicBezTo>
                    <a:pt x="9035" y="11435"/>
                    <a:pt x="12275" y="14612"/>
                    <a:pt x="10655" y="15882"/>
                  </a:cubicBezTo>
                  <a:cubicBezTo>
                    <a:pt x="9035" y="17153"/>
                    <a:pt x="2555" y="16200"/>
                    <a:pt x="935" y="17153"/>
                  </a:cubicBezTo>
                  <a:cubicBezTo>
                    <a:pt x="-685" y="18106"/>
                    <a:pt x="125" y="19853"/>
                    <a:pt x="935"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32" name="Freeform 54"/>
            <p:cNvSpPr>
              <a:spLocks/>
            </p:cNvSpPr>
            <p:nvPr/>
          </p:nvSpPr>
          <p:spPr bwMode="auto">
            <a:xfrm>
              <a:off x="249" y="576"/>
              <a:ext cx="222" cy="1344"/>
            </a:xfrm>
            <a:custGeom>
              <a:avLst/>
              <a:gdLst>
                <a:gd name="T0" fmla="*/ 0 w 19530"/>
                <a:gd name="T1" fmla="*/ 0 h 21600"/>
                <a:gd name="T2" fmla="*/ 0 w 19530"/>
                <a:gd name="T3" fmla="*/ 1 h 21600"/>
                <a:gd name="T4" fmla="*/ 0 w 19530"/>
                <a:gd name="T5" fmla="*/ 2 h 21600"/>
                <a:gd name="T6" fmla="*/ 0 w 19530"/>
                <a:gd name="T7" fmla="*/ 2 h 21600"/>
                <a:gd name="T8" fmla="*/ 0 w 19530"/>
                <a:gd name="T9" fmla="*/ 3 h 21600"/>
                <a:gd name="T10" fmla="*/ 0 w 19530"/>
                <a:gd name="T11" fmla="*/ 4 h 21600"/>
                <a:gd name="T12" fmla="*/ 0 w 19530"/>
                <a:gd name="T13" fmla="*/ 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30" h="21600">
                  <a:moveTo>
                    <a:pt x="17070" y="0"/>
                  </a:moveTo>
                  <a:cubicBezTo>
                    <a:pt x="9312" y="852"/>
                    <a:pt x="1553" y="1704"/>
                    <a:pt x="143" y="2829"/>
                  </a:cubicBezTo>
                  <a:cubicBezTo>
                    <a:pt x="-1268" y="3954"/>
                    <a:pt x="8254" y="5673"/>
                    <a:pt x="8606" y="6782"/>
                  </a:cubicBezTo>
                  <a:cubicBezTo>
                    <a:pt x="8959" y="7891"/>
                    <a:pt x="1112" y="8646"/>
                    <a:pt x="2259" y="9514"/>
                  </a:cubicBezTo>
                  <a:cubicBezTo>
                    <a:pt x="3405" y="10382"/>
                    <a:pt x="12838" y="11009"/>
                    <a:pt x="15659" y="11957"/>
                  </a:cubicBezTo>
                  <a:cubicBezTo>
                    <a:pt x="18481" y="12905"/>
                    <a:pt x="20332" y="13564"/>
                    <a:pt x="19186" y="15171"/>
                  </a:cubicBezTo>
                  <a:cubicBezTo>
                    <a:pt x="18040" y="16779"/>
                    <a:pt x="10810" y="20266"/>
                    <a:pt x="8606"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33" name="Freeform 55"/>
            <p:cNvSpPr>
              <a:spLocks/>
            </p:cNvSpPr>
            <p:nvPr/>
          </p:nvSpPr>
          <p:spPr bwMode="auto">
            <a:xfrm>
              <a:off x="1007" y="288"/>
              <a:ext cx="500" cy="1616"/>
            </a:xfrm>
            <a:custGeom>
              <a:avLst/>
              <a:gdLst>
                <a:gd name="T0" fmla="*/ 0 w 20633"/>
                <a:gd name="T1" fmla="*/ 0 h 21600"/>
                <a:gd name="T2" fmla="*/ 0 w 20633"/>
                <a:gd name="T3" fmla="*/ 1 h 21600"/>
                <a:gd name="T4" fmla="*/ 0 w 20633"/>
                <a:gd name="T5" fmla="*/ 2 h 21600"/>
                <a:gd name="T6" fmla="*/ 0 w 20633"/>
                <a:gd name="T7" fmla="*/ 4 h 21600"/>
                <a:gd name="T8" fmla="*/ 0 w 20633"/>
                <a:gd name="T9" fmla="*/ 6 h 21600"/>
                <a:gd name="T10" fmla="*/ 0 w 20633"/>
                <a:gd name="T11" fmla="*/ 7 h 21600"/>
                <a:gd name="T12" fmla="*/ 0 w 20633"/>
                <a:gd name="T13" fmla="*/ 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3" h="21600">
                  <a:moveTo>
                    <a:pt x="1470" y="0"/>
                  </a:moveTo>
                  <a:cubicBezTo>
                    <a:pt x="1305" y="388"/>
                    <a:pt x="-967" y="1497"/>
                    <a:pt x="479" y="2352"/>
                  </a:cubicBezTo>
                  <a:cubicBezTo>
                    <a:pt x="1924" y="3208"/>
                    <a:pt x="8078" y="3756"/>
                    <a:pt x="10060" y="5133"/>
                  </a:cubicBezTo>
                  <a:cubicBezTo>
                    <a:pt x="12043" y="6509"/>
                    <a:pt x="10680" y="9183"/>
                    <a:pt x="12373" y="10586"/>
                  </a:cubicBezTo>
                  <a:cubicBezTo>
                    <a:pt x="14066" y="11990"/>
                    <a:pt x="20303" y="12364"/>
                    <a:pt x="20303" y="13580"/>
                  </a:cubicBezTo>
                  <a:cubicBezTo>
                    <a:pt x="20303" y="14797"/>
                    <a:pt x="12332" y="16521"/>
                    <a:pt x="12373" y="17857"/>
                  </a:cubicBezTo>
                  <a:cubicBezTo>
                    <a:pt x="12414" y="19194"/>
                    <a:pt x="18898" y="20825"/>
                    <a:pt x="20633"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34" name="Freeform 56"/>
            <p:cNvSpPr>
              <a:spLocks/>
            </p:cNvSpPr>
            <p:nvPr/>
          </p:nvSpPr>
          <p:spPr bwMode="auto">
            <a:xfrm>
              <a:off x="1329" y="0"/>
              <a:ext cx="266" cy="1920"/>
            </a:xfrm>
            <a:custGeom>
              <a:avLst/>
              <a:gdLst>
                <a:gd name="T0" fmla="*/ 0 w 19776"/>
                <a:gd name="T1" fmla="*/ 0 h 21600"/>
                <a:gd name="T2" fmla="*/ 0 w 19776"/>
                <a:gd name="T3" fmla="*/ 1 h 21600"/>
                <a:gd name="T4" fmla="*/ 0 w 19776"/>
                <a:gd name="T5" fmla="*/ 3 h 21600"/>
                <a:gd name="T6" fmla="*/ 0 w 19776"/>
                <a:gd name="T7" fmla="*/ 6 h 21600"/>
                <a:gd name="T8" fmla="*/ 0 w 19776"/>
                <a:gd name="T9" fmla="*/ 9 h 21600"/>
                <a:gd name="T10" fmla="*/ 0 w 19776"/>
                <a:gd name="T11" fmla="*/ 12 h 21600"/>
                <a:gd name="T12" fmla="*/ 0 w 19776"/>
                <a:gd name="T13" fmla="*/ 1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76" h="21600">
                  <a:moveTo>
                    <a:pt x="14380" y="0"/>
                  </a:moveTo>
                  <a:cubicBezTo>
                    <a:pt x="7848" y="596"/>
                    <a:pt x="1316" y="1193"/>
                    <a:pt x="129" y="1980"/>
                  </a:cubicBezTo>
                  <a:cubicBezTo>
                    <a:pt x="-1059" y="2768"/>
                    <a:pt x="6364" y="3611"/>
                    <a:pt x="7254" y="4748"/>
                  </a:cubicBezTo>
                  <a:cubicBezTo>
                    <a:pt x="8145" y="5884"/>
                    <a:pt x="3395" y="7380"/>
                    <a:pt x="5473" y="8820"/>
                  </a:cubicBezTo>
                  <a:cubicBezTo>
                    <a:pt x="7551" y="10260"/>
                    <a:pt x="18908" y="12049"/>
                    <a:pt x="19725" y="13410"/>
                  </a:cubicBezTo>
                  <a:cubicBezTo>
                    <a:pt x="20541" y="14771"/>
                    <a:pt x="11411" y="15649"/>
                    <a:pt x="10223" y="17010"/>
                  </a:cubicBezTo>
                  <a:cubicBezTo>
                    <a:pt x="9036" y="18371"/>
                    <a:pt x="12079" y="20644"/>
                    <a:pt x="12599"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235" name="Freeform 57"/>
            <p:cNvSpPr>
              <a:spLocks/>
            </p:cNvSpPr>
            <p:nvPr/>
          </p:nvSpPr>
          <p:spPr bwMode="auto">
            <a:xfrm>
              <a:off x="0" y="0"/>
              <a:ext cx="467" cy="1920"/>
            </a:xfrm>
            <a:custGeom>
              <a:avLst/>
              <a:gdLst>
                <a:gd name="T0" fmla="*/ 0 w 20636"/>
                <a:gd name="T1" fmla="*/ 0 h 21600"/>
                <a:gd name="T2" fmla="*/ 0 w 20636"/>
                <a:gd name="T3" fmla="*/ 3 h 21600"/>
                <a:gd name="T4" fmla="*/ 0 w 20636"/>
                <a:gd name="T5" fmla="*/ 5 h 21600"/>
                <a:gd name="T6" fmla="*/ 0 w 20636"/>
                <a:gd name="T7" fmla="*/ 8 h 21600"/>
                <a:gd name="T8" fmla="*/ 0 w 20636"/>
                <a:gd name="T9" fmla="*/ 11 h 21600"/>
                <a:gd name="T10" fmla="*/ 0 w 20636"/>
                <a:gd name="T11" fmla="*/ 13 h 21600"/>
                <a:gd name="T12" fmla="*/ 0 w 20636"/>
                <a:gd name="T13" fmla="*/ 1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6" h="21600">
                  <a:moveTo>
                    <a:pt x="20636" y="0"/>
                  </a:moveTo>
                  <a:cubicBezTo>
                    <a:pt x="19443" y="731"/>
                    <a:pt x="16970" y="3206"/>
                    <a:pt x="13569" y="4410"/>
                  </a:cubicBezTo>
                  <a:cubicBezTo>
                    <a:pt x="10167" y="5614"/>
                    <a:pt x="1245" y="6019"/>
                    <a:pt x="140" y="7200"/>
                  </a:cubicBezTo>
                  <a:cubicBezTo>
                    <a:pt x="-964" y="8381"/>
                    <a:pt x="4734" y="10125"/>
                    <a:pt x="6854" y="11520"/>
                  </a:cubicBezTo>
                  <a:cubicBezTo>
                    <a:pt x="8975" y="12915"/>
                    <a:pt x="12508" y="14490"/>
                    <a:pt x="12862" y="15570"/>
                  </a:cubicBezTo>
                  <a:cubicBezTo>
                    <a:pt x="13215" y="16650"/>
                    <a:pt x="8489" y="16999"/>
                    <a:pt x="8975" y="18000"/>
                  </a:cubicBezTo>
                  <a:cubicBezTo>
                    <a:pt x="9461" y="19001"/>
                    <a:pt x="14275" y="20846"/>
                    <a:pt x="15689"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50236" name="Group 60"/>
            <p:cNvGrpSpPr>
              <a:grpSpLocks/>
            </p:cNvGrpSpPr>
            <p:nvPr/>
          </p:nvGrpSpPr>
          <p:grpSpPr bwMode="auto">
            <a:xfrm>
              <a:off x="174" y="1904"/>
              <a:ext cx="362" cy="224"/>
              <a:chOff x="0" y="0"/>
              <a:chExt cx="361" cy="224"/>
            </a:xfrm>
          </p:grpSpPr>
          <p:sp>
            <p:nvSpPr>
              <p:cNvPr id="50237" name="Rectangle 58"/>
              <p:cNvSpPr>
                <a:spLocks/>
              </p:cNvSpPr>
              <p:nvPr/>
            </p:nvSpPr>
            <p:spPr bwMode="auto">
              <a:xfrm>
                <a:off x="12" y="16"/>
                <a:ext cx="336" cy="192"/>
              </a:xfrm>
              <a:prstGeom prst="rect">
                <a:avLst/>
              </a:prstGeom>
              <a:solidFill>
                <a:srgbClr val="009999"/>
              </a:solidFill>
              <a:ln w="12700">
                <a:solidFill>
                  <a:schemeClr val="tx1"/>
                </a:solidFill>
                <a:miter lim="800000"/>
                <a:headEnd/>
                <a:tailEnd/>
              </a:ln>
            </p:spPr>
            <p:txBody>
              <a:bodyPr lIns="0" tIns="0" rIns="0" bIns="0"/>
              <a:lstStyle/>
              <a:p>
                <a:endParaRPr lang="en-US"/>
              </a:p>
            </p:txBody>
          </p:sp>
          <p:sp>
            <p:nvSpPr>
              <p:cNvPr id="50238" name="Rectangle 59"/>
              <p:cNvSpPr>
                <a:spLocks/>
              </p:cNvSpPr>
              <p:nvPr/>
            </p:nvSpPr>
            <p:spPr bwMode="auto">
              <a:xfrm>
                <a:off x="0" y="0"/>
                <a:ext cx="361"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lose</a:t>
                </a:r>
              </a:p>
            </p:txBody>
          </p:sp>
        </p:grpSp>
      </p:grpSp>
      <p:sp>
        <p:nvSpPr>
          <p:cNvPr id="16446" name="AutoShape 62"/>
          <p:cNvSpPr>
            <a:spLocks/>
          </p:cNvSpPr>
          <p:nvPr/>
        </p:nvSpPr>
        <p:spPr bwMode="auto">
          <a:xfrm>
            <a:off x="5761038" y="26670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22" name="AutoShape 63"/>
          <p:cNvSpPr>
            <a:spLocks/>
          </p:cNvSpPr>
          <p:nvPr/>
        </p:nvSpPr>
        <p:spPr bwMode="auto">
          <a:xfrm>
            <a:off x="7437438" y="26670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23" name="AutoShape 64"/>
          <p:cNvSpPr>
            <a:spLocks/>
          </p:cNvSpPr>
          <p:nvPr/>
        </p:nvSpPr>
        <p:spPr bwMode="auto">
          <a:xfrm>
            <a:off x="5761038" y="35814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24" name="AutoShape 65"/>
          <p:cNvSpPr>
            <a:spLocks/>
          </p:cNvSpPr>
          <p:nvPr/>
        </p:nvSpPr>
        <p:spPr bwMode="auto">
          <a:xfrm>
            <a:off x="6675438" y="31242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16450" name="Rectangle 66"/>
          <p:cNvSpPr>
            <a:spLocks/>
          </p:cNvSpPr>
          <p:nvPr/>
        </p:nvSpPr>
        <p:spPr bwMode="auto">
          <a:xfrm>
            <a:off x="266700" y="3683000"/>
            <a:ext cx="4724400"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lnSpc>
                <a:spcPct val="90000"/>
              </a:lnSpc>
              <a:buClr>
                <a:srgbClr val="333399"/>
              </a:buClr>
              <a:buSzPct val="100000"/>
              <a:buFont typeface="Wingdings" charset="0"/>
              <a:buChar char="§"/>
            </a:pPr>
            <a:r>
              <a:rPr lang="en-US" sz="2300">
                <a:solidFill>
                  <a:srgbClr val="333399"/>
                </a:solidFill>
                <a:cs typeface="Arial" charset="0"/>
              </a:rPr>
              <a:t>Slight reinterpretation:</a:t>
            </a:r>
          </a:p>
          <a:p>
            <a:pPr marL="782638" lvl="1" indent="-285750">
              <a:lnSpc>
                <a:spcPct val="90000"/>
              </a:lnSpc>
              <a:buClr>
                <a:srgbClr val="000000"/>
              </a:buClr>
              <a:buSzPct val="100000"/>
              <a:buFont typeface="Wingdings" charset="0"/>
              <a:buChar char="§"/>
            </a:pPr>
            <a:r>
              <a:rPr lang="en-US" sz="2100">
                <a:solidFill>
                  <a:schemeClr val="tx1"/>
                </a:solidFill>
                <a:cs typeface="Arial" charset="0"/>
              </a:rPr>
              <a:t>Each node stores a </a:t>
            </a:r>
            <a:r>
              <a:rPr lang="en-US" sz="2100">
                <a:solidFill>
                  <a:srgbClr val="FF0000"/>
                </a:solidFill>
                <a:cs typeface="Arial" charset="0"/>
              </a:rPr>
              <a:t>value</a:t>
            </a:r>
            <a:r>
              <a:rPr lang="en-US" sz="2100">
                <a:solidFill>
                  <a:schemeClr val="tx1"/>
                </a:solidFill>
                <a:cs typeface="Arial" charset="0"/>
              </a:rPr>
              <a:t>: the best outcome it can reach</a:t>
            </a:r>
          </a:p>
          <a:p>
            <a:pPr marL="782638" lvl="1" indent="-285750">
              <a:lnSpc>
                <a:spcPct val="90000"/>
              </a:lnSpc>
              <a:buClr>
                <a:srgbClr val="000000"/>
              </a:buClr>
              <a:buSzPct val="100000"/>
              <a:buFont typeface="Wingdings" charset="0"/>
              <a:buChar char="§"/>
            </a:pPr>
            <a:r>
              <a:rPr lang="en-US" sz="2100">
                <a:solidFill>
                  <a:schemeClr val="tx1"/>
                </a:solidFill>
                <a:cs typeface="Arial" charset="0"/>
              </a:rPr>
              <a:t>This is the maximal outcome of its children (the </a:t>
            </a:r>
            <a:r>
              <a:rPr lang="en-US" sz="2100">
                <a:solidFill>
                  <a:srgbClr val="FF3300"/>
                </a:solidFill>
                <a:cs typeface="Arial" charset="0"/>
              </a:rPr>
              <a:t>max value</a:t>
            </a:r>
            <a:r>
              <a:rPr lang="en-US" sz="2100">
                <a:solidFill>
                  <a:schemeClr val="tx1"/>
                </a:solidFill>
                <a:cs typeface="Arial" charset="0"/>
              </a:rPr>
              <a:t>)</a:t>
            </a:r>
          </a:p>
          <a:p>
            <a:pPr marL="782638" lvl="1" indent="-285750">
              <a:lnSpc>
                <a:spcPct val="90000"/>
              </a:lnSpc>
              <a:buClr>
                <a:srgbClr val="000000"/>
              </a:buClr>
              <a:buSzPct val="100000"/>
              <a:buFont typeface="Wingdings" charset="0"/>
              <a:buChar char="§"/>
            </a:pPr>
            <a:r>
              <a:rPr lang="en-US" sz="2100">
                <a:solidFill>
                  <a:schemeClr val="tx1"/>
                </a:solidFill>
                <a:cs typeface="Arial" charset="0"/>
              </a:rPr>
              <a:t>Note that we don</a:t>
            </a:r>
            <a:r>
              <a:rPr lang="ja-JP" altLang="en-US" sz="2100">
                <a:solidFill>
                  <a:schemeClr val="tx1"/>
                </a:solidFill>
                <a:cs typeface="Arial" charset="0"/>
              </a:rPr>
              <a:t>’</a:t>
            </a:r>
            <a:r>
              <a:rPr lang="en-US" altLang="ja-JP" sz="2100">
                <a:solidFill>
                  <a:schemeClr val="tx1"/>
                </a:solidFill>
                <a:cs typeface="Arial" charset="0"/>
              </a:rPr>
              <a:t>t have path sums as before (utilities at end)</a:t>
            </a:r>
          </a:p>
          <a:p>
            <a:pPr marL="382588" indent="-342900">
              <a:lnSpc>
                <a:spcPct val="90000"/>
              </a:lnSpc>
              <a:buClr>
                <a:srgbClr val="333399"/>
              </a:buClr>
              <a:buSzPct val="100000"/>
              <a:buFont typeface="Wingdings" charset="0"/>
              <a:buChar char="§"/>
            </a:pPr>
            <a:r>
              <a:rPr lang="en-US" sz="2300">
                <a:solidFill>
                  <a:srgbClr val="333399"/>
                </a:solidFill>
                <a:cs typeface="Arial" charset="0"/>
              </a:rPr>
              <a:t>After search, can pick move that leads to best node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64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6" grpId="0" animBg="1"/>
      <p:bldP spid="164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Two-Player</a:t>
            </a:r>
          </a:p>
        </p:txBody>
      </p:sp>
      <p:sp>
        <p:nvSpPr>
          <p:cNvPr id="13316" name="Rectangle 3"/>
          <p:cNvSpPr>
            <a:spLocks noGrp="1" noChangeArrowheads="1"/>
          </p:cNvSpPr>
          <p:nvPr>
            <p:ph type="body" idx="1"/>
          </p:nvPr>
        </p:nvSpPr>
        <p:spPr>
          <a:xfrm>
            <a:off x="457200" y="1600200"/>
            <a:ext cx="6197600" cy="1600200"/>
          </a:xfrm>
        </p:spPr>
        <p:txBody>
          <a:bodyPr rIns="132080"/>
          <a:lstStyle/>
          <a:p>
            <a:pPr eaLnBrk="1" hangingPunct="1">
              <a:lnSpc>
                <a:spcPct val="80000"/>
              </a:lnSpc>
              <a:defRPr/>
            </a:pPr>
            <a:r>
              <a:rPr lang="en-US" sz="2600">
                <a:latin typeface="Arial" charset="0"/>
                <a:ea typeface="ヒラギノ角ゴ ProN W3" charset="0"/>
                <a:cs typeface="ヒラギノ角ゴ ProN W3" charset="0"/>
              </a:rPr>
              <a:t>E.g. tic-tac-toe, chess, checkers</a:t>
            </a:r>
          </a:p>
          <a:p>
            <a:pPr eaLnBrk="1" hangingPunct="1">
              <a:lnSpc>
                <a:spcPct val="80000"/>
              </a:lnSpc>
              <a:defRPr/>
            </a:pPr>
            <a:r>
              <a:rPr lang="en-US" sz="2600">
                <a:latin typeface="Arial" charset="0"/>
                <a:ea typeface="ヒラギノ角ゴ ProN W3" charset="0"/>
                <a:cs typeface="ヒラギノ角ゴ ProN W3" charset="0"/>
              </a:rPr>
              <a:t>Zero-sum games</a:t>
            </a:r>
          </a:p>
          <a:p>
            <a:pPr marL="782638" lvl="1" eaLnBrk="1" hangingPunct="1">
              <a:lnSpc>
                <a:spcPct val="80000"/>
              </a:lnSpc>
              <a:defRPr/>
            </a:pPr>
            <a:r>
              <a:rPr lang="en-US" sz="2400">
                <a:latin typeface="Arial" charset="0"/>
                <a:ea typeface="ヒラギノ角ゴ ProN W3" charset="0"/>
                <a:cs typeface="ヒラギノ角ゴ ProN W3" charset="0"/>
              </a:rPr>
              <a:t>One player maximizes result</a:t>
            </a:r>
          </a:p>
          <a:p>
            <a:pPr marL="782638" lvl="1" eaLnBrk="1" hangingPunct="1">
              <a:lnSpc>
                <a:spcPct val="80000"/>
              </a:lnSpc>
              <a:defRPr/>
            </a:pPr>
            <a:r>
              <a:rPr lang="en-US" sz="2400">
                <a:latin typeface="Arial" charset="0"/>
                <a:ea typeface="ヒラギノ角ゴ ProN W3" charset="0"/>
                <a:cs typeface="ヒラギノ角ゴ ProN W3" charset="0"/>
              </a:rPr>
              <a:t>The other minimizes result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22400"/>
            <a:ext cx="7296150" cy="528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4" name="Picture 2"/>
          <p:cNvPicPr>
            <a:picLocks noChangeArrowheads="1"/>
          </p:cNvPicPr>
          <p:nvPr/>
        </p:nvPicPr>
        <p:blipFill>
          <a:blip r:embed="rId2">
            <a:extLst>
              <a:ext uri="{28A0092B-C50C-407E-A947-70E740481C1C}">
                <a14:useLocalDpi xmlns:a14="http://schemas.microsoft.com/office/drawing/2010/main" val="0"/>
              </a:ext>
            </a:extLst>
          </a:blip>
          <a:srcRect b="36537"/>
          <a:stretch>
            <a:fillRect/>
          </a:stretch>
        </p:blipFill>
        <p:spPr bwMode="auto">
          <a:xfrm>
            <a:off x="933450" y="1422400"/>
            <a:ext cx="729615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5" name="Picture 3"/>
          <p:cNvPicPr>
            <a:picLocks noChangeArrowheads="1"/>
          </p:cNvPicPr>
          <p:nvPr/>
        </p:nvPicPr>
        <p:blipFill>
          <a:blip r:embed="rId2">
            <a:extLst>
              <a:ext uri="{28A0092B-C50C-407E-A947-70E740481C1C}">
                <a14:useLocalDpi xmlns:a14="http://schemas.microsoft.com/office/drawing/2010/main" val="0"/>
              </a:ext>
            </a:extLst>
          </a:blip>
          <a:srcRect t="481" b="53365"/>
          <a:stretch>
            <a:fillRect/>
          </a:stretch>
        </p:blipFill>
        <p:spPr bwMode="auto">
          <a:xfrm>
            <a:off x="933450" y="1447800"/>
            <a:ext cx="72961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2228"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42" name="Rectangle 5"/>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Tic-tac-toe Game Tree</a:t>
            </a:r>
          </a:p>
        </p:txBody>
      </p:sp>
      <p:pic>
        <p:nvPicPr>
          <p:cNvPr id="18438" name="Picture 6"/>
          <p:cNvPicPr>
            <a:picLocks noChangeArrowheads="1"/>
          </p:cNvPicPr>
          <p:nvPr/>
        </p:nvPicPr>
        <p:blipFill>
          <a:blip r:embed="rId2">
            <a:extLst>
              <a:ext uri="{28A0092B-C50C-407E-A947-70E740481C1C}">
                <a14:useLocalDpi xmlns:a14="http://schemas.microsoft.com/office/drawing/2010/main" val="0"/>
              </a:ext>
            </a:extLst>
          </a:blip>
          <a:srcRect b="70432"/>
          <a:stretch>
            <a:fillRect/>
          </a:stretch>
        </p:blipFill>
        <p:spPr bwMode="auto">
          <a:xfrm>
            <a:off x="933450" y="1422400"/>
            <a:ext cx="729615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2231" name="Picture 7"/>
          <p:cNvPicPr>
            <a:picLocks noChangeArrowheads="1"/>
          </p:cNvPicPr>
          <p:nvPr/>
        </p:nvPicPr>
        <p:blipFill>
          <a:blip r:embed="rId2">
            <a:extLst>
              <a:ext uri="{28A0092B-C50C-407E-A947-70E740481C1C}">
                <a14:useLocalDpi xmlns:a14="http://schemas.microsoft.com/office/drawing/2010/main" val="0"/>
              </a:ext>
            </a:extLst>
          </a:blip>
          <a:srcRect b="88942"/>
          <a:stretch>
            <a:fillRect/>
          </a:stretch>
        </p:blipFill>
        <p:spPr bwMode="auto">
          <a:xfrm>
            <a:off x="933450" y="1422400"/>
            <a:ext cx="72961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2232" name="Rectangle 8"/>
          <p:cNvSpPr>
            <a:spLocks noChangeArrowheads="1"/>
          </p:cNvSpPr>
          <p:nvPr/>
        </p:nvSpPr>
        <p:spPr bwMode="auto">
          <a:xfrm>
            <a:off x="0" y="1371600"/>
            <a:ext cx="1828800" cy="43434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Freeform 1"/>
          <p:cNvSpPr>
            <a:spLocks/>
          </p:cNvSpPr>
          <p:nvPr/>
        </p:nvSpPr>
        <p:spPr bwMode="auto">
          <a:xfrm>
            <a:off x="2133600" y="1838325"/>
            <a:ext cx="2976563" cy="4533900"/>
          </a:xfrm>
          <a:custGeom>
            <a:avLst/>
            <a:gdLst/>
            <a:ahLst/>
            <a:cxnLst/>
            <a:rect l="0" t="0" r="r" b="b"/>
            <a:pathLst>
              <a:path w="2975700" h="4533849">
                <a:moveTo>
                  <a:pt x="2975700" y="0"/>
                </a:moveTo>
                <a:cubicBezTo>
                  <a:pt x="2963394" y="9846"/>
                  <a:pt x="2949925" y="18393"/>
                  <a:pt x="2938781" y="29537"/>
                </a:cubicBezTo>
                <a:cubicBezTo>
                  <a:pt x="2900406" y="67914"/>
                  <a:pt x="2945778" y="37230"/>
                  <a:pt x="2909245" y="66458"/>
                </a:cubicBezTo>
                <a:cubicBezTo>
                  <a:pt x="2902316" y="72002"/>
                  <a:pt x="2893911" y="75545"/>
                  <a:pt x="2887094" y="81226"/>
                </a:cubicBezTo>
                <a:cubicBezTo>
                  <a:pt x="2879072" y="87911"/>
                  <a:pt x="2871627" y="95356"/>
                  <a:pt x="2864942" y="103378"/>
                </a:cubicBezTo>
                <a:cubicBezTo>
                  <a:pt x="2859261" y="110196"/>
                  <a:pt x="2857104" y="119987"/>
                  <a:pt x="2850174" y="125531"/>
                </a:cubicBezTo>
                <a:cubicBezTo>
                  <a:pt x="2844097" y="130393"/>
                  <a:pt x="2835407" y="130454"/>
                  <a:pt x="2828023" y="132915"/>
                </a:cubicBezTo>
                <a:cubicBezTo>
                  <a:pt x="2820639" y="140299"/>
                  <a:pt x="2814560" y="149275"/>
                  <a:pt x="2805871" y="155067"/>
                </a:cubicBezTo>
                <a:cubicBezTo>
                  <a:pt x="2799395" y="159384"/>
                  <a:pt x="2791203" y="160313"/>
                  <a:pt x="2783719" y="162451"/>
                </a:cubicBezTo>
                <a:cubicBezTo>
                  <a:pt x="2718087" y="181203"/>
                  <a:pt x="2707404" y="172174"/>
                  <a:pt x="2606507" y="177219"/>
                </a:cubicBezTo>
                <a:cubicBezTo>
                  <a:pt x="2599978" y="179395"/>
                  <a:pt x="2546404" y="198514"/>
                  <a:pt x="2532668" y="199372"/>
                </a:cubicBezTo>
                <a:cubicBezTo>
                  <a:pt x="2463842" y="203674"/>
                  <a:pt x="2394835" y="204295"/>
                  <a:pt x="2325919" y="206756"/>
                </a:cubicBezTo>
                <a:cubicBezTo>
                  <a:pt x="2318535" y="209217"/>
                  <a:pt x="2311252" y="212002"/>
                  <a:pt x="2303768" y="214140"/>
                </a:cubicBezTo>
                <a:cubicBezTo>
                  <a:pt x="2294010" y="216928"/>
                  <a:pt x="2283560" y="217526"/>
                  <a:pt x="2274232" y="221524"/>
                </a:cubicBezTo>
                <a:cubicBezTo>
                  <a:pt x="2266075" y="225020"/>
                  <a:pt x="2260190" y="232688"/>
                  <a:pt x="2252081" y="236292"/>
                </a:cubicBezTo>
                <a:cubicBezTo>
                  <a:pt x="2220491" y="250333"/>
                  <a:pt x="2208315" y="249853"/>
                  <a:pt x="2178242" y="258445"/>
                </a:cubicBezTo>
                <a:cubicBezTo>
                  <a:pt x="2170758" y="260583"/>
                  <a:pt x="2163837" y="265079"/>
                  <a:pt x="2156090" y="265829"/>
                </a:cubicBezTo>
                <a:cubicBezTo>
                  <a:pt x="2087320" y="272484"/>
                  <a:pt x="1949342" y="280597"/>
                  <a:pt x="1949342" y="280597"/>
                </a:cubicBezTo>
                <a:cubicBezTo>
                  <a:pt x="1897158" y="291034"/>
                  <a:pt x="1924330" y="284012"/>
                  <a:pt x="1868120" y="302749"/>
                </a:cubicBezTo>
                <a:lnTo>
                  <a:pt x="1845968" y="310133"/>
                </a:lnTo>
                <a:cubicBezTo>
                  <a:pt x="1838584" y="312595"/>
                  <a:pt x="1831494" y="316238"/>
                  <a:pt x="1823816" y="317518"/>
                </a:cubicBezTo>
                <a:cubicBezTo>
                  <a:pt x="1809048" y="319979"/>
                  <a:pt x="1794037" y="321271"/>
                  <a:pt x="1779513" y="324902"/>
                </a:cubicBezTo>
                <a:cubicBezTo>
                  <a:pt x="1764411" y="328678"/>
                  <a:pt x="1750723" y="338377"/>
                  <a:pt x="1735210" y="339670"/>
                </a:cubicBezTo>
                <a:lnTo>
                  <a:pt x="1557997" y="354438"/>
                </a:lnTo>
                <a:cubicBezTo>
                  <a:pt x="1530910" y="356760"/>
                  <a:pt x="1503687" y="357977"/>
                  <a:pt x="1476774" y="361822"/>
                </a:cubicBezTo>
                <a:cubicBezTo>
                  <a:pt x="1348913" y="380089"/>
                  <a:pt x="1408035" y="373127"/>
                  <a:pt x="1299562" y="383975"/>
                </a:cubicBezTo>
                <a:cubicBezTo>
                  <a:pt x="1289717" y="386436"/>
                  <a:pt x="1279746" y="388443"/>
                  <a:pt x="1270026" y="391359"/>
                </a:cubicBezTo>
                <a:cubicBezTo>
                  <a:pt x="1255116" y="395832"/>
                  <a:pt x="1240491" y="401204"/>
                  <a:pt x="1225723" y="406127"/>
                </a:cubicBezTo>
                <a:cubicBezTo>
                  <a:pt x="1206746" y="412453"/>
                  <a:pt x="1194431" y="417187"/>
                  <a:pt x="1174036" y="420895"/>
                </a:cubicBezTo>
                <a:cubicBezTo>
                  <a:pt x="1156913" y="424008"/>
                  <a:pt x="1139551" y="425633"/>
                  <a:pt x="1122349" y="428279"/>
                </a:cubicBezTo>
                <a:cubicBezTo>
                  <a:pt x="1107551" y="430556"/>
                  <a:pt x="1092775" y="432985"/>
                  <a:pt x="1078045" y="435663"/>
                </a:cubicBezTo>
                <a:cubicBezTo>
                  <a:pt x="1065697" y="437908"/>
                  <a:pt x="1053474" y="440803"/>
                  <a:pt x="1041126" y="443048"/>
                </a:cubicBezTo>
                <a:cubicBezTo>
                  <a:pt x="1026396" y="445726"/>
                  <a:pt x="1011438" y="447184"/>
                  <a:pt x="996823" y="450432"/>
                </a:cubicBezTo>
                <a:cubicBezTo>
                  <a:pt x="989225" y="452120"/>
                  <a:pt x="982303" y="456290"/>
                  <a:pt x="974671" y="457816"/>
                </a:cubicBezTo>
                <a:cubicBezTo>
                  <a:pt x="957605" y="461229"/>
                  <a:pt x="940213" y="462739"/>
                  <a:pt x="922984" y="465200"/>
                </a:cubicBezTo>
                <a:lnTo>
                  <a:pt x="856529" y="487352"/>
                </a:lnTo>
                <a:lnTo>
                  <a:pt x="834378" y="494736"/>
                </a:lnTo>
                <a:cubicBezTo>
                  <a:pt x="826994" y="497198"/>
                  <a:pt x="819777" y="500233"/>
                  <a:pt x="812226" y="502121"/>
                </a:cubicBezTo>
                <a:lnTo>
                  <a:pt x="782691" y="509505"/>
                </a:lnTo>
                <a:cubicBezTo>
                  <a:pt x="719202" y="551831"/>
                  <a:pt x="799533" y="501083"/>
                  <a:pt x="738387" y="531657"/>
                </a:cubicBezTo>
                <a:cubicBezTo>
                  <a:pt x="730450" y="535626"/>
                  <a:pt x="724173" y="542456"/>
                  <a:pt x="716236" y="546425"/>
                </a:cubicBezTo>
                <a:cubicBezTo>
                  <a:pt x="704434" y="552326"/>
                  <a:pt x="675589" y="558039"/>
                  <a:pt x="664549" y="561193"/>
                </a:cubicBezTo>
                <a:cubicBezTo>
                  <a:pt x="611427" y="576372"/>
                  <a:pt x="681083" y="563742"/>
                  <a:pt x="583326" y="575962"/>
                </a:cubicBezTo>
                <a:cubicBezTo>
                  <a:pt x="449454" y="620587"/>
                  <a:pt x="616901" y="566805"/>
                  <a:pt x="502104" y="598114"/>
                </a:cubicBezTo>
                <a:cubicBezTo>
                  <a:pt x="487086" y="602210"/>
                  <a:pt x="472568" y="607959"/>
                  <a:pt x="457800" y="612882"/>
                </a:cubicBezTo>
                <a:cubicBezTo>
                  <a:pt x="450416" y="615343"/>
                  <a:pt x="443326" y="618986"/>
                  <a:pt x="435649" y="620266"/>
                </a:cubicBezTo>
                <a:lnTo>
                  <a:pt x="347042" y="635035"/>
                </a:lnTo>
                <a:cubicBezTo>
                  <a:pt x="339658" y="637496"/>
                  <a:pt x="331852" y="638938"/>
                  <a:pt x="324891" y="642419"/>
                </a:cubicBezTo>
                <a:cubicBezTo>
                  <a:pt x="316953" y="646388"/>
                  <a:pt x="310849" y="653583"/>
                  <a:pt x="302739" y="657187"/>
                </a:cubicBezTo>
                <a:cubicBezTo>
                  <a:pt x="288514" y="663509"/>
                  <a:pt x="258436" y="671955"/>
                  <a:pt x="258436" y="671955"/>
                </a:cubicBezTo>
                <a:cubicBezTo>
                  <a:pt x="236284" y="669494"/>
                  <a:pt x="214269" y="664571"/>
                  <a:pt x="191981" y="664571"/>
                </a:cubicBezTo>
                <a:cubicBezTo>
                  <a:pt x="142520" y="664571"/>
                  <a:pt x="138034" y="667785"/>
                  <a:pt x="103375" y="679339"/>
                </a:cubicBezTo>
                <a:cubicBezTo>
                  <a:pt x="95991" y="684262"/>
                  <a:pt x="87498" y="687833"/>
                  <a:pt x="81223" y="694108"/>
                </a:cubicBezTo>
                <a:cubicBezTo>
                  <a:pt x="66114" y="709217"/>
                  <a:pt x="63273" y="728418"/>
                  <a:pt x="51688" y="745796"/>
                </a:cubicBezTo>
                <a:cubicBezTo>
                  <a:pt x="47826" y="751589"/>
                  <a:pt x="41843" y="755642"/>
                  <a:pt x="36920" y="760565"/>
                </a:cubicBezTo>
                <a:cubicBezTo>
                  <a:pt x="18623" y="815456"/>
                  <a:pt x="38329" y="750700"/>
                  <a:pt x="22152" y="863942"/>
                </a:cubicBezTo>
                <a:cubicBezTo>
                  <a:pt x="21051" y="871648"/>
                  <a:pt x="16656" y="878544"/>
                  <a:pt x="14768" y="886095"/>
                </a:cubicBezTo>
                <a:cubicBezTo>
                  <a:pt x="7569" y="914890"/>
                  <a:pt x="4168" y="945526"/>
                  <a:pt x="0" y="974704"/>
                </a:cubicBezTo>
                <a:cubicBezTo>
                  <a:pt x="2461" y="1046084"/>
                  <a:pt x="3190" y="1117545"/>
                  <a:pt x="7384" y="1188844"/>
                </a:cubicBezTo>
                <a:cubicBezTo>
                  <a:pt x="8121" y="1201373"/>
                  <a:pt x="13109" y="1213324"/>
                  <a:pt x="14768" y="1225764"/>
                </a:cubicBezTo>
                <a:cubicBezTo>
                  <a:pt x="18037" y="1250283"/>
                  <a:pt x="18883" y="1275086"/>
                  <a:pt x="22152" y="1299605"/>
                </a:cubicBezTo>
                <a:cubicBezTo>
                  <a:pt x="23811" y="1312046"/>
                  <a:pt x="27473" y="1324146"/>
                  <a:pt x="29536" y="1336526"/>
                </a:cubicBezTo>
                <a:cubicBezTo>
                  <a:pt x="32397" y="1353694"/>
                  <a:pt x="34274" y="1371013"/>
                  <a:pt x="36920" y="1388215"/>
                </a:cubicBezTo>
                <a:cubicBezTo>
                  <a:pt x="39197" y="1403013"/>
                  <a:pt x="42027" y="1417721"/>
                  <a:pt x="44304" y="1432519"/>
                </a:cubicBezTo>
                <a:cubicBezTo>
                  <a:pt x="46950" y="1449721"/>
                  <a:pt x="48664" y="1467068"/>
                  <a:pt x="51688" y="1484208"/>
                </a:cubicBezTo>
                <a:cubicBezTo>
                  <a:pt x="56050" y="1508927"/>
                  <a:pt x="58518" y="1534236"/>
                  <a:pt x="66455" y="1558049"/>
                </a:cubicBezTo>
                <a:lnTo>
                  <a:pt x="103375" y="1668811"/>
                </a:lnTo>
                <a:lnTo>
                  <a:pt x="110758" y="1690964"/>
                </a:lnTo>
                <a:cubicBezTo>
                  <a:pt x="113219" y="1698348"/>
                  <a:pt x="116616" y="1705484"/>
                  <a:pt x="118142" y="1713116"/>
                </a:cubicBezTo>
                <a:cubicBezTo>
                  <a:pt x="120603" y="1725423"/>
                  <a:pt x="122482" y="1737861"/>
                  <a:pt x="125526" y="1750037"/>
                </a:cubicBezTo>
                <a:cubicBezTo>
                  <a:pt x="127414" y="1757588"/>
                  <a:pt x="131160" y="1764605"/>
                  <a:pt x="132910" y="1772189"/>
                </a:cubicBezTo>
                <a:cubicBezTo>
                  <a:pt x="138554" y="1796647"/>
                  <a:pt x="141590" y="1821678"/>
                  <a:pt x="147678" y="1846030"/>
                </a:cubicBezTo>
                <a:cubicBezTo>
                  <a:pt x="170771" y="1938407"/>
                  <a:pt x="141252" y="1823536"/>
                  <a:pt x="162446" y="1897719"/>
                </a:cubicBezTo>
                <a:cubicBezTo>
                  <a:pt x="171446" y="1929222"/>
                  <a:pt x="169603" y="1929930"/>
                  <a:pt x="177213" y="1964176"/>
                </a:cubicBezTo>
                <a:cubicBezTo>
                  <a:pt x="179414" y="1974083"/>
                  <a:pt x="182136" y="1983867"/>
                  <a:pt x="184597" y="1993712"/>
                </a:cubicBezTo>
                <a:cubicBezTo>
                  <a:pt x="182136" y="2038017"/>
                  <a:pt x="182716" y="2082596"/>
                  <a:pt x="177213" y="2126627"/>
                </a:cubicBezTo>
                <a:cubicBezTo>
                  <a:pt x="175282" y="2142074"/>
                  <a:pt x="167368" y="2156163"/>
                  <a:pt x="162446" y="2170931"/>
                </a:cubicBezTo>
                <a:cubicBezTo>
                  <a:pt x="162446" y="2170932"/>
                  <a:pt x="147679" y="2215235"/>
                  <a:pt x="147678" y="2215236"/>
                </a:cubicBezTo>
                <a:lnTo>
                  <a:pt x="132910" y="2237388"/>
                </a:lnTo>
                <a:cubicBezTo>
                  <a:pt x="130449" y="2244772"/>
                  <a:pt x="127414" y="2251990"/>
                  <a:pt x="125526" y="2259541"/>
                </a:cubicBezTo>
                <a:cubicBezTo>
                  <a:pt x="100059" y="2361411"/>
                  <a:pt x="112733" y="2507407"/>
                  <a:pt x="110758" y="2584442"/>
                </a:cubicBezTo>
                <a:cubicBezTo>
                  <a:pt x="113219" y="2638592"/>
                  <a:pt x="114536" y="2692807"/>
                  <a:pt x="118142" y="2746893"/>
                </a:cubicBezTo>
                <a:cubicBezTo>
                  <a:pt x="120487" y="2782066"/>
                  <a:pt x="123934" y="2804086"/>
                  <a:pt x="132910" y="2835502"/>
                </a:cubicBezTo>
                <a:cubicBezTo>
                  <a:pt x="135048" y="2842986"/>
                  <a:pt x="136813" y="2850692"/>
                  <a:pt x="140294" y="2857654"/>
                </a:cubicBezTo>
                <a:cubicBezTo>
                  <a:pt x="144263" y="2865592"/>
                  <a:pt x="151093" y="2871869"/>
                  <a:pt x="155062" y="2879807"/>
                </a:cubicBezTo>
                <a:cubicBezTo>
                  <a:pt x="158543" y="2886769"/>
                  <a:pt x="158965" y="2894997"/>
                  <a:pt x="162446" y="2901959"/>
                </a:cubicBezTo>
                <a:cubicBezTo>
                  <a:pt x="166415" y="2909896"/>
                  <a:pt x="171369" y="2917432"/>
                  <a:pt x="177213" y="2924111"/>
                </a:cubicBezTo>
                <a:cubicBezTo>
                  <a:pt x="192181" y="2941218"/>
                  <a:pt x="214044" y="2964680"/>
                  <a:pt x="236284" y="2975800"/>
                </a:cubicBezTo>
                <a:cubicBezTo>
                  <a:pt x="243246" y="2979281"/>
                  <a:pt x="251052" y="2980723"/>
                  <a:pt x="258436" y="2983184"/>
                </a:cubicBezTo>
                <a:lnTo>
                  <a:pt x="317507" y="3042257"/>
                </a:lnTo>
                <a:cubicBezTo>
                  <a:pt x="322430" y="3047180"/>
                  <a:pt x="328413" y="3051233"/>
                  <a:pt x="332275" y="3057026"/>
                </a:cubicBezTo>
                <a:cubicBezTo>
                  <a:pt x="337197" y="3064410"/>
                  <a:pt x="340363" y="3073334"/>
                  <a:pt x="347042" y="3079178"/>
                </a:cubicBezTo>
                <a:cubicBezTo>
                  <a:pt x="360399" y="3090866"/>
                  <a:pt x="378796" y="3096163"/>
                  <a:pt x="391346" y="3108714"/>
                </a:cubicBezTo>
                <a:cubicBezTo>
                  <a:pt x="396268" y="3113637"/>
                  <a:pt x="401764" y="3118047"/>
                  <a:pt x="406113" y="3123483"/>
                </a:cubicBezTo>
                <a:cubicBezTo>
                  <a:pt x="411657" y="3130413"/>
                  <a:pt x="413951" y="3140091"/>
                  <a:pt x="420881" y="3145635"/>
                </a:cubicBezTo>
                <a:cubicBezTo>
                  <a:pt x="426959" y="3150497"/>
                  <a:pt x="435649" y="3150558"/>
                  <a:pt x="443033" y="3153019"/>
                </a:cubicBezTo>
                <a:cubicBezTo>
                  <a:pt x="450417" y="3157942"/>
                  <a:pt x="457247" y="3163818"/>
                  <a:pt x="465184" y="3167787"/>
                </a:cubicBezTo>
                <a:cubicBezTo>
                  <a:pt x="486450" y="3178420"/>
                  <a:pt x="529866" y="3181920"/>
                  <a:pt x="546407" y="3182556"/>
                </a:cubicBezTo>
                <a:cubicBezTo>
                  <a:pt x="654652" y="3186720"/>
                  <a:pt x="763000" y="3187479"/>
                  <a:pt x="871297" y="3189940"/>
                </a:cubicBezTo>
                <a:cubicBezTo>
                  <a:pt x="915934" y="3201099"/>
                  <a:pt x="891207" y="3194115"/>
                  <a:pt x="945136" y="3212092"/>
                </a:cubicBezTo>
                <a:cubicBezTo>
                  <a:pt x="945140" y="3212093"/>
                  <a:pt x="989436" y="3226859"/>
                  <a:pt x="989439" y="3226860"/>
                </a:cubicBezTo>
                <a:cubicBezTo>
                  <a:pt x="1006628" y="3230298"/>
                  <a:pt x="1065854" y="3240925"/>
                  <a:pt x="1092813" y="3249013"/>
                </a:cubicBezTo>
                <a:cubicBezTo>
                  <a:pt x="1115178" y="3255723"/>
                  <a:pt x="1137116" y="3263781"/>
                  <a:pt x="1159268" y="3271165"/>
                </a:cubicBezTo>
                <a:lnTo>
                  <a:pt x="1181420" y="3278549"/>
                </a:lnTo>
                <a:cubicBezTo>
                  <a:pt x="1188804" y="3283472"/>
                  <a:pt x="1195462" y="3289713"/>
                  <a:pt x="1203571" y="3293317"/>
                </a:cubicBezTo>
                <a:cubicBezTo>
                  <a:pt x="1217796" y="3299640"/>
                  <a:pt x="1234922" y="3299451"/>
                  <a:pt x="1247874" y="3308086"/>
                </a:cubicBezTo>
                <a:cubicBezTo>
                  <a:pt x="1276502" y="3327171"/>
                  <a:pt x="1261607" y="3320048"/>
                  <a:pt x="1292178" y="3330238"/>
                </a:cubicBezTo>
                <a:cubicBezTo>
                  <a:pt x="1306946" y="3340083"/>
                  <a:pt x="1323931" y="3347223"/>
                  <a:pt x="1336481" y="3359774"/>
                </a:cubicBezTo>
                <a:cubicBezTo>
                  <a:pt x="1341404" y="3364697"/>
                  <a:pt x="1346900" y="3369107"/>
                  <a:pt x="1351249" y="3374543"/>
                </a:cubicBezTo>
                <a:cubicBezTo>
                  <a:pt x="1356793" y="3381473"/>
                  <a:pt x="1359086" y="3391151"/>
                  <a:pt x="1366016" y="3396695"/>
                </a:cubicBezTo>
                <a:cubicBezTo>
                  <a:pt x="1372094" y="3401557"/>
                  <a:pt x="1380784" y="3401618"/>
                  <a:pt x="1388168" y="3404079"/>
                </a:cubicBezTo>
                <a:cubicBezTo>
                  <a:pt x="1433623" y="3472261"/>
                  <a:pt x="1375618" y="3388391"/>
                  <a:pt x="1417703" y="3441000"/>
                </a:cubicBezTo>
                <a:cubicBezTo>
                  <a:pt x="1423247" y="3447930"/>
                  <a:pt x="1426627" y="3456473"/>
                  <a:pt x="1432471" y="3463152"/>
                </a:cubicBezTo>
                <a:cubicBezTo>
                  <a:pt x="1443932" y="3476250"/>
                  <a:pt x="1459737" y="3485591"/>
                  <a:pt x="1469391" y="3500073"/>
                </a:cubicBezTo>
                <a:cubicBezTo>
                  <a:pt x="1489950" y="3530914"/>
                  <a:pt x="1477883" y="3515950"/>
                  <a:pt x="1506310" y="3544377"/>
                </a:cubicBezTo>
                <a:cubicBezTo>
                  <a:pt x="1509792" y="3554822"/>
                  <a:pt x="1521078" y="3586795"/>
                  <a:pt x="1521078" y="3596066"/>
                </a:cubicBezTo>
                <a:cubicBezTo>
                  <a:pt x="1521078" y="3640439"/>
                  <a:pt x="1517538" y="3684774"/>
                  <a:pt x="1513694" y="3728980"/>
                </a:cubicBezTo>
                <a:cubicBezTo>
                  <a:pt x="1512444" y="3743356"/>
                  <a:pt x="1502785" y="3780001"/>
                  <a:pt x="1498926" y="3795437"/>
                </a:cubicBezTo>
                <a:cubicBezTo>
                  <a:pt x="1509411" y="3931741"/>
                  <a:pt x="1473813" y="3882830"/>
                  <a:pt x="1609684" y="3898815"/>
                </a:cubicBezTo>
                <a:cubicBezTo>
                  <a:pt x="1617414" y="3899724"/>
                  <a:pt x="1624452" y="3903738"/>
                  <a:pt x="1631836" y="3906199"/>
                </a:cubicBezTo>
                <a:cubicBezTo>
                  <a:pt x="1639220" y="3913583"/>
                  <a:pt x="1645965" y="3921667"/>
                  <a:pt x="1653987" y="3928352"/>
                </a:cubicBezTo>
                <a:cubicBezTo>
                  <a:pt x="1660804" y="3934033"/>
                  <a:pt x="1669864" y="3936845"/>
                  <a:pt x="1676139" y="3943120"/>
                </a:cubicBezTo>
                <a:cubicBezTo>
                  <a:pt x="1688215" y="3955196"/>
                  <a:pt x="1702571" y="3980126"/>
                  <a:pt x="1713058" y="3994809"/>
                </a:cubicBezTo>
                <a:cubicBezTo>
                  <a:pt x="1720211" y="4004824"/>
                  <a:pt x="1728688" y="4013909"/>
                  <a:pt x="1735210" y="4024345"/>
                </a:cubicBezTo>
                <a:cubicBezTo>
                  <a:pt x="1741044" y="4033680"/>
                  <a:pt x="1744315" y="4044443"/>
                  <a:pt x="1749978" y="4053882"/>
                </a:cubicBezTo>
                <a:cubicBezTo>
                  <a:pt x="1759109" y="4069102"/>
                  <a:pt x="1769668" y="4083418"/>
                  <a:pt x="1779513" y="4098186"/>
                </a:cubicBezTo>
                <a:lnTo>
                  <a:pt x="1794281" y="4120339"/>
                </a:lnTo>
                <a:lnTo>
                  <a:pt x="1809049" y="4142491"/>
                </a:lnTo>
                <a:cubicBezTo>
                  <a:pt x="1813971" y="4157259"/>
                  <a:pt x="1820040" y="4171694"/>
                  <a:pt x="1823816" y="4186796"/>
                </a:cubicBezTo>
                <a:cubicBezTo>
                  <a:pt x="1840472" y="4253420"/>
                  <a:pt x="1832166" y="4226614"/>
                  <a:pt x="1845968" y="4268021"/>
                </a:cubicBezTo>
                <a:cubicBezTo>
                  <a:pt x="1854795" y="4338637"/>
                  <a:pt x="1856832" y="4315551"/>
                  <a:pt x="1845968" y="4386167"/>
                </a:cubicBezTo>
                <a:cubicBezTo>
                  <a:pt x="1844060" y="4398571"/>
                  <a:pt x="1842991" y="4411336"/>
                  <a:pt x="1838584" y="4423087"/>
                </a:cubicBezTo>
                <a:cubicBezTo>
                  <a:pt x="1826769" y="4454594"/>
                  <a:pt x="1823325" y="4438347"/>
                  <a:pt x="1801665" y="4460008"/>
                </a:cubicBezTo>
                <a:cubicBezTo>
                  <a:pt x="1781191" y="4480483"/>
                  <a:pt x="1781475" y="4495620"/>
                  <a:pt x="1757361" y="4511697"/>
                </a:cubicBezTo>
                <a:cubicBezTo>
                  <a:pt x="1750885" y="4516014"/>
                  <a:pt x="1742694" y="4516943"/>
                  <a:pt x="1735210" y="4519081"/>
                </a:cubicBezTo>
                <a:cubicBezTo>
                  <a:pt x="1700396" y="4529028"/>
                  <a:pt x="1695815" y="4527873"/>
                  <a:pt x="1653987" y="4533849"/>
                </a:cubicBezTo>
                <a:cubicBezTo>
                  <a:pt x="1619529" y="4531388"/>
                  <a:pt x="1584922" y="4530501"/>
                  <a:pt x="1550613" y="4526465"/>
                </a:cubicBezTo>
                <a:cubicBezTo>
                  <a:pt x="1542883" y="4525556"/>
                  <a:pt x="1536013" y="4520969"/>
                  <a:pt x="1528462" y="4519081"/>
                </a:cubicBezTo>
                <a:cubicBezTo>
                  <a:pt x="1516286" y="4516037"/>
                  <a:pt x="1503849" y="4514158"/>
                  <a:pt x="1491542" y="4511697"/>
                </a:cubicBezTo>
                <a:cubicBezTo>
                  <a:pt x="1423394" y="4477621"/>
                  <a:pt x="1453828" y="4487500"/>
                  <a:pt x="1402936" y="4474776"/>
                </a:cubicBezTo>
                <a:cubicBezTo>
                  <a:pt x="1384575" y="4462535"/>
                  <a:pt x="1372660" y="4453269"/>
                  <a:pt x="1351249" y="4445240"/>
                </a:cubicBezTo>
                <a:cubicBezTo>
                  <a:pt x="1341747" y="4441677"/>
                  <a:pt x="1331471" y="4440644"/>
                  <a:pt x="1321713" y="4437856"/>
                </a:cubicBezTo>
                <a:cubicBezTo>
                  <a:pt x="1314229" y="4435718"/>
                  <a:pt x="1306946" y="4432933"/>
                  <a:pt x="1299562" y="4430472"/>
                </a:cubicBezTo>
                <a:cubicBezTo>
                  <a:pt x="1294639" y="4425549"/>
                  <a:pt x="1290142" y="4420160"/>
                  <a:pt x="1284794" y="4415703"/>
                </a:cubicBezTo>
                <a:cubicBezTo>
                  <a:pt x="1260093" y="4395118"/>
                  <a:pt x="1237432" y="4385269"/>
                  <a:pt x="1218339" y="4356630"/>
                </a:cubicBezTo>
                <a:cubicBezTo>
                  <a:pt x="1205552" y="4337450"/>
                  <a:pt x="1196682" y="4323257"/>
                  <a:pt x="1181420" y="4304942"/>
                </a:cubicBezTo>
                <a:cubicBezTo>
                  <a:pt x="1176963" y="4299594"/>
                  <a:pt x="1171575" y="4295096"/>
                  <a:pt x="1166652" y="4290173"/>
                </a:cubicBezTo>
                <a:cubicBezTo>
                  <a:pt x="1161729" y="4275405"/>
                  <a:pt x="1152855" y="4261406"/>
                  <a:pt x="1151884" y="4245869"/>
                </a:cubicBezTo>
                <a:cubicBezTo>
                  <a:pt x="1143717" y="4115197"/>
                  <a:pt x="1152238" y="4166416"/>
                  <a:pt x="1137116" y="4090802"/>
                </a:cubicBezTo>
                <a:cubicBezTo>
                  <a:pt x="1139577" y="4066188"/>
                  <a:pt x="1138938" y="4041064"/>
                  <a:pt x="1144500" y="4016961"/>
                </a:cubicBezTo>
                <a:cubicBezTo>
                  <a:pt x="1146976" y="4006230"/>
                  <a:pt x="1174273" y="3977421"/>
                  <a:pt x="1181420" y="3972656"/>
                </a:cubicBezTo>
                <a:cubicBezTo>
                  <a:pt x="1187896" y="3968339"/>
                  <a:pt x="1196187" y="3967733"/>
                  <a:pt x="1203571" y="3965272"/>
                </a:cubicBezTo>
                <a:cubicBezTo>
                  <a:pt x="1248582" y="3931512"/>
                  <a:pt x="1253071" y="3920147"/>
                  <a:pt x="1299562" y="3906199"/>
                </a:cubicBezTo>
                <a:cubicBezTo>
                  <a:pt x="1311583" y="3902593"/>
                  <a:pt x="1324175" y="3901276"/>
                  <a:pt x="1336481" y="3898815"/>
                </a:cubicBezTo>
                <a:cubicBezTo>
                  <a:pt x="1380784" y="3901276"/>
                  <a:pt x="1425186" y="3902355"/>
                  <a:pt x="1469391" y="3906199"/>
                </a:cubicBezTo>
                <a:cubicBezTo>
                  <a:pt x="1481894" y="3907286"/>
                  <a:pt x="1493886" y="3911808"/>
                  <a:pt x="1506310" y="3913583"/>
                </a:cubicBezTo>
                <a:cubicBezTo>
                  <a:pt x="1528374" y="3916735"/>
                  <a:pt x="1550613" y="3918506"/>
                  <a:pt x="1572765" y="3920967"/>
                </a:cubicBezTo>
                <a:lnTo>
                  <a:pt x="1535845" y="3943120"/>
                </a:lnTo>
              </a:path>
            </a:pathLst>
          </a:custGeom>
          <a:noFill/>
          <a:ln w="57150" cmpd="sng">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 name="TextBox 2"/>
          <p:cNvSpPr txBox="1">
            <a:spLocks noChangeArrowheads="1"/>
          </p:cNvSpPr>
          <p:nvPr/>
        </p:nvSpPr>
        <p:spPr bwMode="auto">
          <a:xfrm>
            <a:off x="76200" y="1752600"/>
            <a:ext cx="1833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008000"/>
                </a:solidFill>
              </a:rPr>
              <a:t>You</a:t>
            </a:r>
            <a:r>
              <a:rPr lang="en-US">
                <a:solidFill>
                  <a:srgbClr val="008000"/>
                </a:solidFill>
              </a:rPr>
              <a:t> choose</a:t>
            </a:r>
          </a:p>
        </p:txBody>
      </p:sp>
      <p:sp>
        <p:nvSpPr>
          <p:cNvPr id="12" name="TextBox 11"/>
          <p:cNvSpPr txBox="1">
            <a:spLocks noChangeArrowheads="1"/>
          </p:cNvSpPr>
          <p:nvPr/>
        </p:nvSpPr>
        <p:spPr bwMode="auto">
          <a:xfrm>
            <a:off x="76200" y="3805238"/>
            <a:ext cx="1833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008000"/>
                </a:solidFill>
              </a:rPr>
              <a:t>You</a:t>
            </a:r>
            <a:r>
              <a:rPr lang="en-US">
                <a:solidFill>
                  <a:srgbClr val="008000"/>
                </a:solidFill>
              </a:rPr>
              <a:t> choose</a:t>
            </a:r>
          </a:p>
        </p:txBody>
      </p:sp>
      <p:sp>
        <p:nvSpPr>
          <p:cNvPr id="13" name="TextBox 12"/>
          <p:cNvSpPr txBox="1">
            <a:spLocks noChangeArrowheads="1"/>
          </p:cNvSpPr>
          <p:nvPr/>
        </p:nvSpPr>
        <p:spPr bwMode="auto">
          <a:xfrm>
            <a:off x="76200" y="5329238"/>
            <a:ext cx="1833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008000"/>
                </a:solidFill>
              </a:rPr>
              <a:t>You</a:t>
            </a:r>
            <a:r>
              <a:rPr lang="en-US">
                <a:solidFill>
                  <a:srgbClr val="008000"/>
                </a:solidFill>
              </a:rPr>
              <a:t> choose</a:t>
            </a:r>
          </a:p>
        </p:txBody>
      </p:sp>
      <p:sp>
        <p:nvSpPr>
          <p:cNvPr id="14" name="TextBox 13"/>
          <p:cNvSpPr txBox="1">
            <a:spLocks noChangeArrowheads="1"/>
          </p:cNvSpPr>
          <p:nvPr/>
        </p:nvSpPr>
        <p:spPr bwMode="auto">
          <a:xfrm>
            <a:off x="88900" y="2895600"/>
            <a:ext cx="16637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FF0000"/>
                </a:solidFill>
              </a:rPr>
              <a:t>Opponent</a:t>
            </a:r>
            <a:endParaRPr lang="en-US">
              <a:solidFill>
                <a:srgbClr val="FF0000"/>
              </a:solidFill>
            </a:endParaRPr>
          </a:p>
        </p:txBody>
      </p:sp>
      <p:sp>
        <p:nvSpPr>
          <p:cNvPr id="15" name="TextBox 14"/>
          <p:cNvSpPr txBox="1">
            <a:spLocks noChangeArrowheads="1"/>
          </p:cNvSpPr>
          <p:nvPr/>
        </p:nvSpPr>
        <p:spPr bwMode="auto">
          <a:xfrm>
            <a:off x="76200" y="4724400"/>
            <a:ext cx="16637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FF0000"/>
                </a:solidFill>
              </a:rPr>
              <a:t>Opponent</a:t>
            </a:r>
            <a:endParaRPr lang="en-US">
              <a:solidFill>
                <a:srgbClr val="FF0000"/>
              </a:solidFill>
            </a:endParaRPr>
          </a:p>
        </p:txBody>
      </p:sp>
      <p:cxnSp>
        <p:nvCxnSpPr>
          <p:cNvPr id="5" name="Straight Arrow Connector 4"/>
          <p:cNvCxnSpPr>
            <a:cxnSpLocks noChangeShapeType="1"/>
          </p:cNvCxnSpPr>
          <p:nvPr/>
        </p:nvCxnSpPr>
        <p:spPr bwMode="auto">
          <a:xfrm>
            <a:off x="2209800" y="2971800"/>
            <a:ext cx="609600" cy="381000"/>
          </a:xfrm>
          <a:prstGeom prst="straightConnector1">
            <a:avLst/>
          </a:prstGeom>
          <a:noFill/>
          <a:ln w="571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Arrow Connector 19"/>
          <p:cNvCxnSpPr>
            <a:cxnSpLocks noChangeShapeType="1"/>
          </p:cNvCxnSpPr>
          <p:nvPr/>
        </p:nvCxnSpPr>
        <p:spPr bwMode="auto">
          <a:xfrm flipH="1">
            <a:off x="2209800" y="4953000"/>
            <a:ext cx="228600" cy="762000"/>
          </a:xfrm>
          <a:prstGeom prst="straightConnector1">
            <a:avLst/>
          </a:prstGeom>
          <a:noFill/>
          <a:ln w="571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84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84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Two-Player</a:t>
            </a:r>
          </a:p>
        </p:txBody>
      </p:sp>
      <p:sp>
        <p:nvSpPr>
          <p:cNvPr id="13316" name="Rectangle 3"/>
          <p:cNvSpPr>
            <a:spLocks noGrp="1" noChangeArrowheads="1"/>
          </p:cNvSpPr>
          <p:nvPr>
            <p:ph type="body" idx="1"/>
          </p:nvPr>
        </p:nvSpPr>
        <p:spPr>
          <a:xfrm>
            <a:off x="457200" y="1600200"/>
            <a:ext cx="6197600" cy="1600200"/>
          </a:xfrm>
        </p:spPr>
        <p:txBody>
          <a:bodyPr rIns="132080"/>
          <a:lstStyle/>
          <a:p>
            <a:pPr eaLnBrk="1" hangingPunct="1">
              <a:lnSpc>
                <a:spcPct val="80000"/>
              </a:lnSpc>
              <a:defRPr/>
            </a:pPr>
            <a:r>
              <a:rPr lang="en-US" sz="2600">
                <a:latin typeface="Arial" charset="0"/>
                <a:ea typeface="ヒラギノ角ゴ ProN W3" charset="0"/>
                <a:cs typeface="ヒラギノ角ゴ ProN W3" charset="0"/>
              </a:rPr>
              <a:t>E.g. tic-tac-toe, chess, checkers</a:t>
            </a:r>
          </a:p>
          <a:p>
            <a:pPr eaLnBrk="1" hangingPunct="1">
              <a:lnSpc>
                <a:spcPct val="80000"/>
              </a:lnSpc>
              <a:defRPr/>
            </a:pPr>
            <a:r>
              <a:rPr lang="en-US" sz="2600">
                <a:latin typeface="Arial" charset="0"/>
                <a:ea typeface="ヒラギノ角ゴ ProN W3" charset="0"/>
                <a:cs typeface="ヒラギノ角ゴ ProN W3" charset="0"/>
              </a:rPr>
              <a:t>Zero-sum games</a:t>
            </a:r>
          </a:p>
          <a:p>
            <a:pPr marL="782638" lvl="1" eaLnBrk="1" hangingPunct="1">
              <a:lnSpc>
                <a:spcPct val="80000"/>
              </a:lnSpc>
              <a:defRPr/>
            </a:pPr>
            <a:r>
              <a:rPr lang="en-US" sz="2400">
                <a:latin typeface="Arial" charset="0"/>
                <a:ea typeface="ヒラギノ角ゴ ProN W3" charset="0"/>
                <a:cs typeface="ヒラギノ角ゴ ProN W3" charset="0"/>
              </a:rPr>
              <a:t>One player maximizes result</a:t>
            </a:r>
          </a:p>
          <a:p>
            <a:pPr marL="782638" lvl="1" eaLnBrk="1" hangingPunct="1">
              <a:lnSpc>
                <a:spcPct val="80000"/>
              </a:lnSpc>
              <a:defRPr/>
            </a:pPr>
            <a:r>
              <a:rPr lang="en-US" sz="2400">
                <a:latin typeface="Arial" charset="0"/>
                <a:ea typeface="ヒラギノ角ゴ ProN W3" charset="0"/>
                <a:cs typeface="ヒラギノ角ゴ ProN W3" charset="0"/>
              </a:rPr>
              <a:t>The other minimizes result</a:t>
            </a:r>
          </a:p>
        </p:txBody>
      </p:sp>
      <p:grpSp>
        <p:nvGrpSpPr>
          <p:cNvPr id="17432" name="Group 24"/>
          <p:cNvGrpSpPr>
            <a:grpSpLocks/>
          </p:cNvGrpSpPr>
          <p:nvPr/>
        </p:nvGrpSpPr>
        <p:grpSpPr bwMode="auto">
          <a:xfrm>
            <a:off x="5638800" y="2286000"/>
            <a:ext cx="3036888" cy="2616200"/>
            <a:chOff x="0" y="0"/>
            <a:chExt cx="1913" cy="1648"/>
          </a:xfrm>
        </p:grpSpPr>
        <p:sp>
          <p:nvSpPr>
            <p:cNvPr id="53254" name="AutoShape 4"/>
            <p:cNvSpPr>
              <a:spLocks/>
            </p:cNvSpPr>
            <p:nvPr/>
          </p:nvSpPr>
          <p:spPr bwMode="auto">
            <a:xfrm>
              <a:off x="701" y="0"/>
              <a:ext cx="277" cy="256"/>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55" name="AutoShape 5"/>
            <p:cNvSpPr>
              <a:spLocks/>
            </p:cNvSpPr>
            <p:nvPr/>
          </p:nvSpPr>
          <p:spPr bwMode="auto">
            <a:xfrm rot="10800000">
              <a:off x="221" y="559"/>
              <a:ext cx="277" cy="256"/>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56" name="AutoShape 6"/>
            <p:cNvSpPr>
              <a:spLocks/>
            </p:cNvSpPr>
            <p:nvPr/>
          </p:nvSpPr>
          <p:spPr bwMode="auto">
            <a:xfrm rot="10800000">
              <a:off x="1181" y="560"/>
              <a:ext cx="277" cy="256"/>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nvGrpSpPr>
            <p:cNvPr id="53257" name="Group 17"/>
            <p:cNvGrpSpPr>
              <a:grpSpLocks/>
            </p:cNvGrpSpPr>
            <p:nvPr/>
          </p:nvGrpSpPr>
          <p:grpSpPr bwMode="auto">
            <a:xfrm>
              <a:off x="0" y="3"/>
              <a:ext cx="1913" cy="1645"/>
              <a:chOff x="0" y="0"/>
              <a:chExt cx="1913" cy="1644"/>
            </a:xfrm>
          </p:grpSpPr>
          <p:sp>
            <p:nvSpPr>
              <p:cNvPr id="53264" name="Rectangle 7"/>
              <p:cNvSpPr>
                <a:spLocks/>
              </p:cNvSpPr>
              <p:nvPr/>
            </p:nvSpPr>
            <p:spPr bwMode="auto">
              <a:xfrm>
                <a:off x="0"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65" name="Rectangle 8"/>
              <p:cNvSpPr>
                <a:spLocks/>
              </p:cNvSpPr>
              <p:nvPr/>
            </p:nvSpPr>
            <p:spPr bwMode="auto">
              <a:xfrm>
                <a:off x="31" y="142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sp>
            <p:nvSpPr>
              <p:cNvPr id="53266" name="Rectangle 9"/>
              <p:cNvSpPr>
                <a:spLocks/>
              </p:cNvSpPr>
              <p:nvPr/>
            </p:nvSpPr>
            <p:spPr bwMode="auto">
              <a:xfrm>
                <a:off x="432"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67" name="Rectangle 10"/>
              <p:cNvSpPr>
                <a:spLocks/>
              </p:cNvSpPr>
              <p:nvPr/>
            </p:nvSpPr>
            <p:spPr bwMode="auto">
              <a:xfrm>
                <a:off x="463" y="142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sp>
            <p:nvSpPr>
              <p:cNvPr id="53268" name="Rectangle 11"/>
              <p:cNvSpPr>
                <a:spLocks/>
              </p:cNvSpPr>
              <p:nvPr/>
            </p:nvSpPr>
            <p:spPr bwMode="auto">
              <a:xfrm>
                <a:off x="960"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69" name="Rectangle 12"/>
              <p:cNvSpPr>
                <a:spLocks/>
              </p:cNvSpPr>
              <p:nvPr/>
            </p:nvSpPr>
            <p:spPr bwMode="auto">
              <a:xfrm>
                <a:off x="991" y="142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sp>
            <p:nvSpPr>
              <p:cNvPr id="53270" name="Rectangle 13"/>
              <p:cNvSpPr>
                <a:spLocks/>
              </p:cNvSpPr>
              <p:nvPr/>
            </p:nvSpPr>
            <p:spPr bwMode="auto">
              <a:xfrm>
                <a:off x="1440"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71" name="Rectangle 14"/>
              <p:cNvSpPr>
                <a:spLocks/>
              </p:cNvSpPr>
              <p:nvPr/>
            </p:nvSpPr>
            <p:spPr bwMode="auto">
              <a:xfrm>
                <a:off x="1471" y="142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6</a:t>
                </a:r>
              </a:p>
            </p:txBody>
          </p:sp>
          <p:sp>
            <p:nvSpPr>
              <p:cNvPr id="53272" name="Rectangle 15"/>
              <p:cNvSpPr>
                <a:spLocks/>
              </p:cNvSpPr>
              <p:nvPr/>
            </p:nvSpPr>
            <p:spPr bwMode="auto">
              <a:xfrm>
                <a:off x="975" y="0"/>
                <a:ext cx="42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53273" name="Rectangle 16"/>
              <p:cNvSpPr>
                <a:spLocks/>
              </p:cNvSpPr>
              <p:nvPr/>
            </p:nvSpPr>
            <p:spPr bwMode="auto">
              <a:xfrm>
                <a:off x="1489" y="576"/>
                <a:ext cx="42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min</a:t>
                </a:r>
              </a:p>
            </p:txBody>
          </p:sp>
        </p:grpSp>
        <p:sp>
          <p:nvSpPr>
            <p:cNvPr id="53258" name="Line 18"/>
            <p:cNvSpPr>
              <a:spLocks noChangeShapeType="1"/>
            </p:cNvSpPr>
            <p:nvPr/>
          </p:nvSpPr>
          <p:spPr bwMode="auto">
            <a:xfrm rot="10800000" flipH="1">
              <a:off x="119" y="807"/>
              <a:ext cx="241" cy="614"/>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59" name="Line 19"/>
            <p:cNvSpPr>
              <a:spLocks noChangeShapeType="1"/>
            </p:cNvSpPr>
            <p:nvPr/>
          </p:nvSpPr>
          <p:spPr bwMode="auto">
            <a:xfrm rot="10800000" flipH="1">
              <a:off x="1080" y="815"/>
              <a:ext cx="240" cy="614"/>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0" name="Line 20"/>
            <p:cNvSpPr>
              <a:spLocks noChangeShapeType="1"/>
            </p:cNvSpPr>
            <p:nvPr/>
          </p:nvSpPr>
          <p:spPr bwMode="auto">
            <a:xfrm rot="10800000">
              <a:off x="367" y="777"/>
              <a:ext cx="175" cy="653"/>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1" name="Line 21"/>
            <p:cNvSpPr>
              <a:spLocks noChangeShapeType="1"/>
            </p:cNvSpPr>
            <p:nvPr/>
          </p:nvSpPr>
          <p:spPr bwMode="auto">
            <a:xfrm rot="10800000">
              <a:off x="1324" y="805"/>
              <a:ext cx="230" cy="63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2" name="Line 22"/>
            <p:cNvSpPr>
              <a:spLocks noChangeShapeType="1"/>
            </p:cNvSpPr>
            <p:nvPr/>
          </p:nvSpPr>
          <p:spPr bwMode="auto">
            <a:xfrm rot="10800000" flipH="1">
              <a:off x="340" y="197"/>
              <a:ext cx="487" cy="433"/>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3" name="Line 23"/>
            <p:cNvSpPr>
              <a:spLocks noChangeShapeType="1"/>
            </p:cNvSpPr>
            <p:nvPr/>
          </p:nvSpPr>
          <p:spPr bwMode="auto">
            <a:xfrm rot="10800000">
              <a:off x="846" y="197"/>
              <a:ext cx="478" cy="414"/>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17433" name="Rectangle 25"/>
          <p:cNvSpPr>
            <a:spLocks/>
          </p:cNvSpPr>
          <p:nvPr/>
        </p:nvSpPr>
        <p:spPr bwMode="auto">
          <a:xfrm>
            <a:off x="349250" y="3746500"/>
            <a:ext cx="7956550" cy="29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lnSpc>
                <a:spcPct val="80000"/>
              </a:lnSpc>
              <a:spcBef>
                <a:spcPts val="738"/>
              </a:spcBef>
              <a:buClr>
                <a:srgbClr val="333399"/>
              </a:buClr>
              <a:buSzPct val="100000"/>
              <a:buFont typeface="Wingdings" charset="0"/>
              <a:buChar char="§"/>
            </a:pPr>
            <a:r>
              <a:rPr lang="en-US" sz="2600" b="1" i="1">
                <a:solidFill>
                  <a:srgbClr val="333399"/>
                </a:solidFill>
                <a:latin typeface="Arial Bold" charset="0"/>
                <a:cs typeface="Arial Bold" charset="0"/>
                <a:sym typeface="Arial Bold" charset="0"/>
              </a:rPr>
              <a:t>Minimax search</a:t>
            </a:r>
          </a:p>
          <a:p>
            <a:pPr marL="782638" lvl="1" indent="-285750">
              <a:lnSpc>
                <a:spcPct val="80000"/>
              </a:lnSpc>
              <a:spcBef>
                <a:spcPts val="638"/>
              </a:spcBef>
              <a:buClr>
                <a:srgbClr val="000000"/>
              </a:buClr>
              <a:buSzPct val="100000"/>
              <a:buFont typeface="Wingdings" charset="0"/>
              <a:buChar char="§"/>
            </a:pPr>
            <a:r>
              <a:rPr lang="en-US" sz="2400">
                <a:solidFill>
                  <a:schemeClr val="tx1"/>
                </a:solidFill>
                <a:cs typeface="Arial" charset="0"/>
              </a:rPr>
              <a:t>A state-space search tree</a:t>
            </a:r>
          </a:p>
          <a:p>
            <a:pPr marL="782638" lvl="1" indent="-285750">
              <a:lnSpc>
                <a:spcPct val="80000"/>
              </a:lnSpc>
              <a:spcBef>
                <a:spcPts val="638"/>
              </a:spcBef>
              <a:buClr>
                <a:srgbClr val="000000"/>
              </a:buClr>
              <a:buSzPct val="100000"/>
              <a:buFont typeface="Wingdings" charset="0"/>
              <a:buChar char="§"/>
            </a:pPr>
            <a:r>
              <a:rPr lang="en-US" sz="2400">
                <a:solidFill>
                  <a:schemeClr val="tx1"/>
                </a:solidFill>
                <a:cs typeface="Arial" charset="0"/>
              </a:rPr>
              <a:t>Players alternate</a:t>
            </a:r>
          </a:p>
          <a:p>
            <a:pPr marL="782638" lvl="1" indent="-285750">
              <a:lnSpc>
                <a:spcPct val="110000"/>
              </a:lnSpc>
              <a:spcBef>
                <a:spcPts val="638"/>
              </a:spcBef>
              <a:buClr>
                <a:srgbClr val="000000"/>
              </a:buClr>
              <a:buSzPct val="100000"/>
              <a:buFont typeface="Wingdings" charset="0"/>
              <a:buChar char="§"/>
            </a:pPr>
            <a:r>
              <a:rPr lang="en-US" sz="2400">
                <a:solidFill>
                  <a:schemeClr val="tx1"/>
                </a:solidFill>
                <a:cs typeface="Arial" charset="0"/>
              </a:rPr>
              <a:t>Choose move to position                                       with highest </a:t>
            </a:r>
            <a:r>
              <a:rPr lang="en-US" sz="2400">
                <a:solidFill>
                  <a:srgbClr val="CC0000"/>
                </a:solidFill>
                <a:cs typeface="Arial" charset="0"/>
              </a:rPr>
              <a:t>minimax value                                        </a:t>
            </a:r>
            <a:r>
              <a:rPr lang="en-US" sz="2400" b="1" i="1">
                <a:solidFill>
                  <a:srgbClr val="660066"/>
                </a:solidFill>
                <a:cs typeface="Arial" charset="0"/>
              </a:rPr>
              <a:t>= best achievable utility against best play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74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22400"/>
            <a:ext cx="7296150" cy="528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4" name="Picture 2"/>
          <p:cNvPicPr>
            <a:picLocks noChangeArrowheads="1"/>
          </p:cNvPicPr>
          <p:nvPr/>
        </p:nvPicPr>
        <p:blipFill>
          <a:blip r:embed="rId2">
            <a:extLst>
              <a:ext uri="{28A0092B-C50C-407E-A947-70E740481C1C}">
                <a14:useLocalDpi xmlns:a14="http://schemas.microsoft.com/office/drawing/2010/main" val="0"/>
              </a:ext>
            </a:extLst>
          </a:blip>
          <a:srcRect b="36537"/>
          <a:stretch>
            <a:fillRect/>
          </a:stretch>
        </p:blipFill>
        <p:spPr bwMode="auto">
          <a:xfrm>
            <a:off x="933450" y="1422400"/>
            <a:ext cx="729615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5" name="Picture 3"/>
          <p:cNvPicPr>
            <a:picLocks noChangeArrowheads="1"/>
          </p:cNvPicPr>
          <p:nvPr/>
        </p:nvPicPr>
        <p:blipFill>
          <a:blip r:embed="rId2">
            <a:extLst>
              <a:ext uri="{28A0092B-C50C-407E-A947-70E740481C1C}">
                <a14:useLocalDpi xmlns:a14="http://schemas.microsoft.com/office/drawing/2010/main" val="0"/>
              </a:ext>
            </a:extLst>
          </a:blip>
          <a:srcRect t="481" b="53365"/>
          <a:stretch>
            <a:fillRect/>
          </a:stretch>
        </p:blipFill>
        <p:spPr bwMode="auto">
          <a:xfrm>
            <a:off x="933450" y="1447800"/>
            <a:ext cx="72961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4276"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42" name="Rectangle 5"/>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Tic-tac-toe Game Tree</a:t>
            </a:r>
          </a:p>
        </p:txBody>
      </p:sp>
      <p:pic>
        <p:nvPicPr>
          <p:cNvPr id="18438" name="Picture 6"/>
          <p:cNvPicPr>
            <a:picLocks noChangeArrowheads="1"/>
          </p:cNvPicPr>
          <p:nvPr/>
        </p:nvPicPr>
        <p:blipFill>
          <a:blip r:embed="rId2">
            <a:extLst>
              <a:ext uri="{28A0092B-C50C-407E-A947-70E740481C1C}">
                <a14:useLocalDpi xmlns:a14="http://schemas.microsoft.com/office/drawing/2010/main" val="0"/>
              </a:ext>
            </a:extLst>
          </a:blip>
          <a:srcRect b="70432"/>
          <a:stretch>
            <a:fillRect/>
          </a:stretch>
        </p:blipFill>
        <p:spPr bwMode="auto">
          <a:xfrm>
            <a:off x="933450" y="1422400"/>
            <a:ext cx="729615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9" name="Picture 7"/>
          <p:cNvPicPr>
            <a:picLocks noChangeArrowheads="1"/>
          </p:cNvPicPr>
          <p:nvPr/>
        </p:nvPicPr>
        <p:blipFill>
          <a:blip r:embed="rId2">
            <a:extLst>
              <a:ext uri="{28A0092B-C50C-407E-A947-70E740481C1C}">
                <a14:useLocalDpi xmlns:a14="http://schemas.microsoft.com/office/drawing/2010/main" val="0"/>
              </a:ext>
            </a:extLst>
          </a:blip>
          <a:srcRect b="88942"/>
          <a:stretch>
            <a:fillRect/>
          </a:stretch>
        </p:blipFill>
        <p:spPr bwMode="auto">
          <a:xfrm>
            <a:off x="933450" y="1422400"/>
            <a:ext cx="72961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4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4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b="1" dirty="0" smtClean="0"/>
              <a:t>Previously: </a:t>
            </a:r>
            <a:r>
              <a:rPr lang="en-US" dirty="0" smtClean="0"/>
              <a:t>Single-Agent Trees</a:t>
            </a:r>
          </a:p>
        </p:txBody>
      </p:sp>
      <p:sp>
        <p:nvSpPr>
          <p:cNvPr id="9" name="Rectangle 8"/>
          <p:cNvSpPr/>
          <p:nvPr/>
        </p:nvSpPr>
        <p:spPr>
          <a:xfrm>
            <a:off x="3943350" y="14478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299"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4400550" y="15128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Oval 11"/>
          <p:cNvSpPr/>
          <p:nvPr/>
        </p:nvSpPr>
        <p:spPr>
          <a:xfrm>
            <a:off x="4914900" y="16002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rot="10800000" flipV="1">
            <a:off x="2743200" y="1905000"/>
            <a:ext cx="177165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14850" y="1905000"/>
            <a:ext cx="17145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5429250" y="2819400"/>
            <a:ext cx="8001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29350" y="2819400"/>
            <a:ext cx="9144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1943100" y="2819400"/>
            <a:ext cx="8001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2819400"/>
            <a:ext cx="9144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71700" y="23622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2400300" y="24272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Oval 41"/>
          <p:cNvSpPr/>
          <p:nvPr/>
        </p:nvSpPr>
        <p:spPr>
          <a:xfrm>
            <a:off x="3143250"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5657850" y="23622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6343650" y="24272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Oval 46"/>
          <p:cNvSpPr/>
          <p:nvPr/>
        </p:nvSpPr>
        <p:spPr>
          <a:xfrm>
            <a:off x="6629400"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485775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5314950" y="33416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Oval 49"/>
          <p:cNvSpPr/>
          <p:nvPr/>
        </p:nvSpPr>
        <p:spPr>
          <a:xfrm>
            <a:off x="5829300"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657225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7486650" y="33416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53"/>
          <p:cNvSpPr/>
          <p:nvPr/>
        </p:nvSpPr>
        <p:spPr>
          <a:xfrm>
            <a:off x="137160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1371600" y="33416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Oval 55"/>
          <p:cNvSpPr/>
          <p:nvPr/>
        </p:nvSpPr>
        <p:spPr>
          <a:xfrm>
            <a:off x="2343150"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308610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3543300" y="3341688"/>
            <a:ext cx="2286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Oval 58"/>
          <p:cNvSpPr/>
          <p:nvPr/>
        </p:nvSpPr>
        <p:spPr>
          <a:xfrm>
            <a:off x="4057650"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Isosceles Triangle 59"/>
          <p:cNvSpPr/>
          <p:nvPr/>
        </p:nvSpPr>
        <p:spPr>
          <a:xfrm>
            <a:off x="13716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Isosceles Triangle 60"/>
          <p:cNvSpPr/>
          <p:nvPr/>
        </p:nvSpPr>
        <p:spPr>
          <a:xfrm>
            <a:off x="30861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Isosceles Triangle 61"/>
          <p:cNvSpPr/>
          <p:nvPr/>
        </p:nvSpPr>
        <p:spPr>
          <a:xfrm>
            <a:off x="485775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36"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43" grpId="0" animBg="1"/>
      <p:bldP spid="47" grpId="0" animBg="1"/>
      <p:bldP spid="48" grpId="0" animBg="1"/>
      <p:bldP spid="50" grpId="0" animBg="1"/>
      <p:bldP spid="51" grpId="0" animBg="1"/>
      <p:bldP spid="54" grpId="0" animBg="1"/>
      <p:bldP spid="56" grpId="0" animBg="1"/>
      <p:bldP spid="57" grpId="0" animBg="1"/>
      <p:bldP spid="59" grpId="0" animBg="1"/>
      <p:bldP spid="60" grpId="0" animBg="1"/>
      <p:bldP spid="6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b="1" dirty="0" smtClean="0"/>
              <a:t>Previously</a:t>
            </a:r>
            <a:r>
              <a:rPr lang="en-US" dirty="0" smtClean="0"/>
              <a:t>: Value of a State</a:t>
            </a:r>
          </a:p>
        </p:txBody>
      </p:sp>
      <p:sp>
        <p:nvSpPr>
          <p:cNvPr id="34" name="TextBox 33"/>
          <p:cNvSpPr txBox="1">
            <a:spLocks noChangeArrowheads="1"/>
          </p:cNvSpPr>
          <p:nvPr/>
        </p:nvSpPr>
        <p:spPr bwMode="auto">
          <a:xfrm>
            <a:off x="5867400" y="1447800"/>
            <a:ext cx="320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Non-Terminal States:</a:t>
            </a:r>
          </a:p>
        </p:txBody>
      </p:sp>
      <p:grpSp>
        <p:nvGrpSpPr>
          <p:cNvPr id="56323" name="Group 99"/>
          <p:cNvGrpSpPr>
            <a:grpSpLocks/>
          </p:cNvGrpSpPr>
          <p:nvPr/>
        </p:nvGrpSpPr>
        <p:grpSpPr bwMode="auto">
          <a:xfrm>
            <a:off x="2343150" y="2362200"/>
            <a:ext cx="4743450" cy="3560763"/>
            <a:chOff x="1828800" y="1447800"/>
            <a:chExt cx="8458200" cy="4761126"/>
          </a:xfrm>
        </p:grpSpPr>
        <p:sp>
          <p:nvSpPr>
            <p:cNvPr id="41" name="Rectangle 40"/>
            <p:cNvSpPr/>
            <p:nvPr/>
          </p:nvSpPr>
          <p:spPr>
            <a:xfrm>
              <a:off x="5256806" y="1447800"/>
              <a:ext cx="152575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33"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5867400" y="15128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Oval 63"/>
            <p:cNvSpPr/>
            <p:nvPr/>
          </p:nvSpPr>
          <p:spPr>
            <a:xfrm>
              <a:off x="6553277" y="1600631"/>
              <a:ext cx="76429"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cxnSp>
          <p:nvCxnSpPr>
            <p:cNvPr id="65" name="Straight Connector 64"/>
            <p:cNvCxnSpPr/>
            <p:nvPr/>
          </p:nvCxnSpPr>
          <p:spPr>
            <a:xfrm rot="10800000" flipV="1">
              <a:off x="3657447" y="1904172"/>
              <a:ext cx="2363655"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21101" y="1904172"/>
              <a:ext cx="228439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7238312" y="2819038"/>
              <a:ext cx="106718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5494" y="2819038"/>
              <a:ext cx="122004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590265" y="2819038"/>
              <a:ext cx="106718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657447" y="2819038"/>
              <a:ext cx="122004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895983" y="2362667"/>
              <a:ext cx="1522929" cy="379955"/>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42"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a:off x="3200400" y="24272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Oval 72"/>
            <p:cNvSpPr/>
            <p:nvPr/>
          </p:nvSpPr>
          <p:spPr>
            <a:xfrm>
              <a:off x="4189623" y="2515498"/>
              <a:ext cx="76430" cy="742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4" name="Rectangle 73"/>
            <p:cNvSpPr/>
            <p:nvPr/>
          </p:nvSpPr>
          <p:spPr>
            <a:xfrm>
              <a:off x="7544030" y="2362667"/>
              <a:ext cx="1522929" cy="379955"/>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45"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8458200" y="24272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Oval 75"/>
            <p:cNvSpPr/>
            <p:nvPr/>
          </p:nvSpPr>
          <p:spPr>
            <a:xfrm>
              <a:off x="8840501" y="2515498"/>
              <a:ext cx="73599" cy="742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7" name="Rectangle 76"/>
            <p:cNvSpPr/>
            <p:nvPr/>
          </p:nvSpPr>
          <p:spPr>
            <a:xfrm>
              <a:off x="6476847"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48"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7086600" y="33416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 name="Oval 78"/>
            <p:cNvSpPr/>
            <p:nvPr/>
          </p:nvSpPr>
          <p:spPr>
            <a:xfrm>
              <a:off x="7773318" y="3428242"/>
              <a:ext cx="76430"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0" name="Rectangle 79"/>
            <p:cNvSpPr/>
            <p:nvPr/>
          </p:nvSpPr>
          <p:spPr>
            <a:xfrm>
              <a:off x="8764071"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51"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9982200" y="33416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Rectangle 81"/>
            <p:cNvSpPr/>
            <p:nvPr/>
          </p:nvSpPr>
          <p:spPr>
            <a:xfrm>
              <a:off x="1828800"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53"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a:off x="1828800" y="33416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 name="Oval 83"/>
            <p:cNvSpPr/>
            <p:nvPr/>
          </p:nvSpPr>
          <p:spPr>
            <a:xfrm>
              <a:off x="3125271" y="3428242"/>
              <a:ext cx="76430"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5" name="Rectangle 84"/>
            <p:cNvSpPr/>
            <p:nvPr/>
          </p:nvSpPr>
          <p:spPr>
            <a:xfrm>
              <a:off x="4116024"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56"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4724400" y="3341688"/>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 name="Oval 86"/>
            <p:cNvSpPr/>
            <p:nvPr/>
          </p:nvSpPr>
          <p:spPr>
            <a:xfrm>
              <a:off x="5409665" y="3428242"/>
              <a:ext cx="76429"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8" name="Isosceles Triangle 87"/>
            <p:cNvSpPr/>
            <p:nvPr/>
          </p:nvSpPr>
          <p:spPr>
            <a:xfrm>
              <a:off x="1828800" y="3886736"/>
              <a:ext cx="1522929" cy="1751193"/>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9" name="Isosceles Triangle 88"/>
            <p:cNvSpPr/>
            <p:nvPr/>
          </p:nvSpPr>
          <p:spPr>
            <a:xfrm>
              <a:off x="4116024" y="3886736"/>
              <a:ext cx="1522929" cy="1751193"/>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90" name="Isosceles Triangle 89"/>
            <p:cNvSpPr/>
            <p:nvPr/>
          </p:nvSpPr>
          <p:spPr>
            <a:xfrm>
              <a:off x="6476847" y="3886736"/>
              <a:ext cx="1522929" cy="1751193"/>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6361" name="TextBox 90"/>
            <p:cNvSpPr txBox="1">
              <a:spLocks noChangeArrowheads="1"/>
            </p:cNvSpPr>
            <p:nvPr/>
          </p:nvSpPr>
          <p:spPr bwMode="auto">
            <a:xfrm>
              <a:off x="9345975" y="3733800"/>
              <a:ext cx="5334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8</a:t>
              </a:r>
            </a:p>
          </p:txBody>
        </p:sp>
        <p:sp>
          <p:nvSpPr>
            <p:cNvPr id="56362" name="TextBox 91"/>
            <p:cNvSpPr txBox="1">
              <a:spLocks noChangeArrowheads="1"/>
            </p:cNvSpPr>
            <p:nvPr/>
          </p:nvSpPr>
          <p:spPr bwMode="auto">
            <a:xfrm>
              <a:off x="2060155" y="5715000"/>
              <a:ext cx="685799"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2</a:t>
              </a:r>
            </a:p>
          </p:txBody>
        </p:sp>
        <p:sp>
          <p:nvSpPr>
            <p:cNvPr id="56363" name="TextBox 92"/>
            <p:cNvSpPr txBox="1">
              <a:spLocks noChangeArrowheads="1"/>
            </p:cNvSpPr>
            <p:nvPr/>
          </p:nvSpPr>
          <p:spPr bwMode="auto">
            <a:xfrm>
              <a:off x="2644048" y="5715000"/>
              <a:ext cx="7620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0</a:t>
              </a:r>
            </a:p>
          </p:txBody>
        </p:sp>
        <p:sp>
          <p:nvSpPr>
            <p:cNvPr id="56364" name="TextBox 93"/>
            <p:cNvSpPr txBox="1">
              <a:spLocks noChangeArrowheads="1"/>
            </p:cNvSpPr>
            <p:nvPr/>
          </p:nvSpPr>
          <p:spPr bwMode="auto">
            <a:xfrm>
              <a:off x="4353499" y="5715000"/>
              <a:ext cx="8382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2</a:t>
              </a:r>
            </a:p>
          </p:txBody>
        </p:sp>
        <p:sp>
          <p:nvSpPr>
            <p:cNvPr id="56365" name="TextBox 94"/>
            <p:cNvSpPr txBox="1">
              <a:spLocks noChangeArrowheads="1"/>
            </p:cNvSpPr>
            <p:nvPr/>
          </p:nvSpPr>
          <p:spPr bwMode="auto">
            <a:xfrm>
              <a:off x="4987887" y="5715000"/>
              <a:ext cx="7620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6</a:t>
              </a:r>
            </a:p>
          </p:txBody>
        </p:sp>
        <p:sp>
          <p:nvSpPr>
            <p:cNvPr id="56366" name="TextBox 95"/>
            <p:cNvSpPr txBox="1">
              <a:spLocks noChangeArrowheads="1"/>
            </p:cNvSpPr>
            <p:nvPr/>
          </p:nvSpPr>
          <p:spPr bwMode="auto">
            <a:xfrm>
              <a:off x="6697338" y="5715000"/>
              <a:ext cx="8382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4</a:t>
              </a:r>
            </a:p>
          </p:txBody>
        </p:sp>
        <p:sp>
          <p:nvSpPr>
            <p:cNvPr id="56367" name="TextBox 96"/>
            <p:cNvSpPr txBox="1">
              <a:spLocks noChangeArrowheads="1"/>
            </p:cNvSpPr>
            <p:nvPr/>
          </p:nvSpPr>
          <p:spPr bwMode="auto">
            <a:xfrm>
              <a:off x="7391401" y="5715000"/>
              <a:ext cx="7620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6</a:t>
              </a:r>
            </a:p>
          </p:txBody>
        </p:sp>
        <p:sp>
          <p:nvSpPr>
            <p:cNvPr id="56368" name="TextBox 97"/>
            <p:cNvSpPr txBox="1">
              <a:spLocks noChangeArrowheads="1"/>
            </p:cNvSpPr>
            <p:nvPr/>
          </p:nvSpPr>
          <p:spPr bwMode="auto">
            <a:xfrm>
              <a:off x="3581400" y="5715000"/>
              <a:ext cx="7620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a:t>
              </a:r>
            </a:p>
          </p:txBody>
        </p:sp>
        <p:sp>
          <p:nvSpPr>
            <p:cNvPr id="56369" name="TextBox 98"/>
            <p:cNvSpPr txBox="1">
              <a:spLocks noChangeArrowheads="1"/>
            </p:cNvSpPr>
            <p:nvPr/>
          </p:nvSpPr>
          <p:spPr bwMode="auto">
            <a:xfrm>
              <a:off x="5867400" y="5715000"/>
              <a:ext cx="762000" cy="49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a:t>
              </a:r>
            </a:p>
          </p:txBody>
        </p:sp>
      </p:grpSp>
      <p:sp>
        <p:nvSpPr>
          <p:cNvPr id="101" name="TextBox 100"/>
          <p:cNvSpPr txBox="1">
            <a:spLocks noChangeArrowheads="1"/>
          </p:cNvSpPr>
          <p:nvPr/>
        </p:nvSpPr>
        <p:spPr bwMode="auto">
          <a:xfrm>
            <a:off x="6591300" y="5634038"/>
            <a:ext cx="27813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Terminal States:</a:t>
            </a:r>
          </a:p>
        </p:txBody>
      </p:sp>
      <p:pic>
        <p:nvPicPr>
          <p:cNvPr id="112" name="Picture 111" descr="TP_tmp.pn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457950" y="1981200"/>
            <a:ext cx="2038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108" descr="TP_tmp.png"/>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086600" y="6172200"/>
            <a:ext cx="11811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 name="Right Arrow 109"/>
          <p:cNvSpPr/>
          <p:nvPr/>
        </p:nvSpPr>
        <p:spPr>
          <a:xfrm rot="9900000">
            <a:off x="6645275" y="2647950"/>
            <a:ext cx="800100" cy="304800"/>
          </a:xfrm>
          <a:prstGeom prst="rightArrow">
            <a:avLst/>
          </a:prstGeom>
          <a:solidFill>
            <a:srgbClr val="BEE39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ight Arrow 110"/>
          <p:cNvSpPr/>
          <p:nvPr/>
        </p:nvSpPr>
        <p:spPr>
          <a:xfrm rot="14100089">
            <a:off x="6591300" y="4829175"/>
            <a:ext cx="1066800" cy="228600"/>
          </a:xfrm>
          <a:prstGeom prst="rightArrow">
            <a:avLst/>
          </a:prstGeom>
          <a:solidFill>
            <a:srgbClr val="BEE39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TextBox 112"/>
          <p:cNvSpPr txBox="1">
            <a:spLocks noChangeArrowheads="1"/>
          </p:cNvSpPr>
          <p:nvPr/>
        </p:nvSpPr>
        <p:spPr bwMode="auto">
          <a:xfrm>
            <a:off x="342900" y="1389063"/>
            <a:ext cx="24003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r>
              <a:rPr lang="en-US">
                <a:latin typeface="Calibri" charset="0"/>
              </a:rPr>
              <a:t>Value of a state: The best achievable outcome (utility) from that state</a:t>
            </a:r>
          </a:p>
        </p:txBody>
      </p:sp>
      <p:sp>
        <p:nvSpPr>
          <p:cNvPr id="114" name="Rounded Rectangle 113"/>
          <p:cNvSpPr/>
          <p:nvPr/>
        </p:nvSpPr>
        <p:spPr>
          <a:xfrm>
            <a:off x="228600" y="1295400"/>
            <a:ext cx="2514600" cy="213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31"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1" grpId="0"/>
      <p:bldP spid="110" grpId="0" animBg="1"/>
      <p:bldP spid="111" grpId="0" animBg="1"/>
      <p:bldP spid="113" grpId="0"/>
      <p:bldP spid="1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defRPr/>
            </a:pPr>
            <a:r>
              <a:rPr lang="en-US" dirty="0" smtClean="0"/>
              <a:t>Adversarial Game Trees</a:t>
            </a:r>
            <a:endParaRPr lang="en-US" dirty="0"/>
          </a:p>
        </p:txBody>
      </p:sp>
      <p:sp>
        <p:nvSpPr>
          <p:cNvPr id="6" name="Rectangle 5"/>
          <p:cNvSpPr/>
          <p:nvPr/>
        </p:nvSpPr>
        <p:spPr>
          <a:xfrm>
            <a:off x="3829050" y="14478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347"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4057650" y="1524000"/>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p:nvSpPr>
        <p:spPr>
          <a:xfrm>
            <a:off x="4595813" y="16002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10800000" flipV="1">
            <a:off x="2743200" y="1905000"/>
            <a:ext cx="1771650" cy="38100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14850" y="1905000"/>
            <a:ext cx="1714500" cy="38100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5429250" y="2819400"/>
            <a:ext cx="8001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29350" y="2819400"/>
            <a:ext cx="914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943100" y="2819400"/>
            <a:ext cx="8001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2819400"/>
            <a:ext cx="914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13716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32"/>
          <p:cNvSpPr/>
          <p:nvPr/>
        </p:nvSpPr>
        <p:spPr>
          <a:xfrm>
            <a:off x="30861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Isosceles Triangle 33"/>
          <p:cNvSpPr/>
          <p:nvPr/>
        </p:nvSpPr>
        <p:spPr>
          <a:xfrm>
            <a:off x="485775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a:spLocks noChangeArrowheads="1"/>
          </p:cNvSpPr>
          <p:nvPr/>
        </p:nvSpPr>
        <p:spPr bwMode="auto">
          <a:xfrm>
            <a:off x="1428750" y="5715000"/>
            <a:ext cx="6286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-20</a:t>
            </a:r>
          </a:p>
        </p:txBody>
      </p:sp>
      <p:sp>
        <p:nvSpPr>
          <p:cNvPr id="37" name="TextBox 36"/>
          <p:cNvSpPr txBox="1">
            <a:spLocks noChangeArrowheads="1"/>
          </p:cNvSpPr>
          <p:nvPr/>
        </p:nvSpPr>
        <p:spPr bwMode="auto">
          <a:xfrm>
            <a:off x="2057400" y="5715000"/>
            <a:ext cx="57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38" name="TextBox 37"/>
          <p:cNvSpPr txBox="1">
            <a:spLocks noChangeArrowheads="1"/>
          </p:cNvSpPr>
          <p:nvPr/>
        </p:nvSpPr>
        <p:spPr bwMode="auto">
          <a:xfrm>
            <a:off x="3143250" y="5715000"/>
            <a:ext cx="6286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-18</a:t>
            </a:r>
          </a:p>
        </p:txBody>
      </p:sp>
      <p:sp>
        <p:nvSpPr>
          <p:cNvPr id="39" name="TextBox 38"/>
          <p:cNvSpPr txBox="1">
            <a:spLocks noChangeArrowheads="1"/>
          </p:cNvSpPr>
          <p:nvPr/>
        </p:nvSpPr>
        <p:spPr bwMode="auto">
          <a:xfrm>
            <a:off x="3771900" y="5715000"/>
            <a:ext cx="57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-5</a:t>
            </a:r>
          </a:p>
        </p:txBody>
      </p:sp>
      <p:sp>
        <p:nvSpPr>
          <p:cNvPr id="40" name="TextBox 39"/>
          <p:cNvSpPr txBox="1">
            <a:spLocks noChangeArrowheads="1"/>
          </p:cNvSpPr>
          <p:nvPr/>
        </p:nvSpPr>
        <p:spPr bwMode="auto">
          <a:xfrm>
            <a:off x="4914900" y="5715000"/>
            <a:ext cx="6286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-10</a:t>
            </a:r>
          </a:p>
        </p:txBody>
      </p:sp>
      <p:sp>
        <p:nvSpPr>
          <p:cNvPr id="41" name="TextBox 40"/>
          <p:cNvSpPr txBox="1">
            <a:spLocks noChangeArrowheads="1"/>
          </p:cNvSpPr>
          <p:nvPr/>
        </p:nvSpPr>
        <p:spPr bwMode="auto">
          <a:xfrm>
            <a:off x="5543550" y="5715000"/>
            <a:ext cx="57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+4</a:t>
            </a:r>
          </a:p>
        </p:txBody>
      </p:sp>
      <p:sp>
        <p:nvSpPr>
          <p:cNvPr id="42" name="TextBox 41"/>
          <p:cNvSpPr txBox="1">
            <a:spLocks noChangeArrowheads="1"/>
          </p:cNvSpPr>
          <p:nvPr/>
        </p:nvSpPr>
        <p:spPr bwMode="auto">
          <a:xfrm>
            <a:off x="2686050" y="5715000"/>
            <a:ext cx="57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a:t>
            </a:r>
          </a:p>
        </p:txBody>
      </p:sp>
      <p:sp>
        <p:nvSpPr>
          <p:cNvPr id="43" name="TextBox 42"/>
          <p:cNvSpPr txBox="1">
            <a:spLocks noChangeArrowheads="1"/>
          </p:cNvSpPr>
          <p:nvPr/>
        </p:nvSpPr>
        <p:spPr bwMode="auto">
          <a:xfrm>
            <a:off x="4400550" y="5715000"/>
            <a:ext cx="57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a:t>
            </a:r>
          </a:p>
        </p:txBody>
      </p:sp>
      <p:pic>
        <p:nvPicPr>
          <p:cNvPr id="57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1500188"/>
            <a:ext cx="2174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a:xfrm>
            <a:off x="2057400" y="2362200"/>
            <a:ext cx="1371600" cy="381000"/>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2081213" y="2422525"/>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Oval 51"/>
          <p:cNvSpPr/>
          <p:nvPr/>
        </p:nvSpPr>
        <p:spPr>
          <a:xfrm>
            <a:off x="2824163"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14588"/>
            <a:ext cx="2174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53"/>
          <p:cNvSpPr/>
          <p:nvPr/>
        </p:nvSpPr>
        <p:spPr>
          <a:xfrm>
            <a:off x="5543550" y="2362200"/>
            <a:ext cx="1371600" cy="381000"/>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6000750" y="2438400"/>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Oval 55"/>
          <p:cNvSpPr/>
          <p:nvPr/>
        </p:nvSpPr>
        <p:spPr>
          <a:xfrm>
            <a:off x="6310313"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414588"/>
            <a:ext cx="2174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Rectangle 57"/>
          <p:cNvSpPr/>
          <p:nvPr/>
        </p:nvSpPr>
        <p:spPr>
          <a:xfrm>
            <a:off x="125730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1281113" y="3336925"/>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Oval 59"/>
          <p:cNvSpPr/>
          <p:nvPr/>
        </p:nvSpPr>
        <p:spPr>
          <a:xfrm>
            <a:off x="202406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328988"/>
            <a:ext cx="2174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a:xfrm>
            <a:off x="297180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2995613" y="3336925"/>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Oval 63"/>
          <p:cNvSpPr/>
          <p:nvPr/>
        </p:nvSpPr>
        <p:spPr>
          <a:xfrm>
            <a:off x="373856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763" y="3328988"/>
            <a:ext cx="2174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ctangle 65"/>
          <p:cNvSpPr/>
          <p:nvPr/>
        </p:nvSpPr>
        <p:spPr>
          <a:xfrm>
            <a:off x="474345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7"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5200650" y="3352800"/>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Oval 67"/>
          <p:cNvSpPr/>
          <p:nvPr/>
        </p:nvSpPr>
        <p:spPr>
          <a:xfrm>
            <a:off x="551021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328988"/>
            <a:ext cx="2174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Rectangle 69"/>
          <p:cNvSpPr/>
          <p:nvPr/>
        </p:nvSpPr>
        <p:spPr>
          <a:xfrm>
            <a:off x="645795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6915150" y="3352800"/>
            <a:ext cx="2286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Oval 71"/>
          <p:cNvSpPr/>
          <p:nvPr/>
        </p:nvSpPr>
        <p:spPr>
          <a:xfrm>
            <a:off x="722471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3" y="3328988"/>
            <a:ext cx="2174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Isosceles Triangle 73"/>
          <p:cNvSpPr/>
          <p:nvPr/>
        </p:nvSpPr>
        <p:spPr>
          <a:xfrm>
            <a:off x="657225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TextBox 74"/>
          <p:cNvSpPr txBox="1">
            <a:spLocks noChangeArrowheads="1"/>
          </p:cNvSpPr>
          <p:nvPr/>
        </p:nvSpPr>
        <p:spPr bwMode="auto">
          <a:xfrm>
            <a:off x="6477000" y="5715000"/>
            <a:ext cx="666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-20</a:t>
            </a:r>
          </a:p>
        </p:txBody>
      </p:sp>
      <p:sp>
        <p:nvSpPr>
          <p:cNvPr id="76" name="TextBox 75"/>
          <p:cNvSpPr txBox="1">
            <a:spLocks noChangeArrowheads="1"/>
          </p:cNvSpPr>
          <p:nvPr/>
        </p:nvSpPr>
        <p:spPr bwMode="auto">
          <a:xfrm>
            <a:off x="7258050" y="5715000"/>
            <a:ext cx="571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57394" name="Rectangle 3"/>
          <p:cNvSpPr>
            <a:spLocks/>
          </p:cNvSpPr>
          <p:nvPr/>
        </p:nvSpPr>
        <p:spPr bwMode="auto">
          <a:xfrm>
            <a:off x="-838200" y="6515100"/>
            <a:ext cx="6477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200" dirty="0">
                <a:solidFill>
                  <a:schemeClr val="tx1"/>
                </a:solidFill>
                <a:cs typeface="Arial" charset="0"/>
              </a:rPr>
              <a:t>Slide </a:t>
            </a:r>
            <a:r>
              <a:rPr lang="en-US" sz="1200" dirty="0" smtClean="0">
                <a:solidFill>
                  <a:schemeClr val="tx1"/>
                </a:solidFill>
                <a:cs typeface="Arial" charset="0"/>
              </a:rPr>
              <a:t>adapted from </a:t>
            </a:r>
            <a:r>
              <a:rPr lang="en-US" sz="1200" dirty="0">
                <a:solidFill>
                  <a:schemeClr val="tx1"/>
                </a:solidFill>
                <a:cs typeface="Arial" charset="0"/>
              </a:rPr>
              <a:t>Dan Klein &amp;  Pieter </a:t>
            </a:r>
            <a:r>
              <a:rPr lang="en-US" sz="1200" dirty="0" err="1">
                <a:solidFill>
                  <a:schemeClr val="tx1"/>
                </a:solidFill>
                <a:cs typeface="Arial" charset="0"/>
              </a:rPr>
              <a:t>Abbeel</a:t>
            </a:r>
            <a:r>
              <a:rPr lang="en-US" sz="1200" dirty="0">
                <a:solidFill>
                  <a:schemeClr val="tx1"/>
                </a:solidFill>
                <a:cs typeface="Arial" charset="0"/>
              </a:rPr>
              <a:t> - </a:t>
            </a:r>
            <a:r>
              <a:rPr lang="en-US" sz="1200" dirty="0" err="1">
                <a:solidFill>
                  <a:schemeClr val="tx1"/>
                </a:solidFill>
                <a:cs typeface="Arial" charset="0"/>
              </a:rPr>
              <a:t>ai.berkeley.edu</a:t>
            </a:r>
            <a:endParaRPr lang="en-US" sz="1200" dirty="0">
              <a:solidFill>
                <a:schemeClr val="tx1"/>
              </a:solidFill>
              <a:cs typeface="Arial" charset="0"/>
            </a:endParaRPr>
          </a:p>
        </p:txBody>
      </p:sp>
      <p:sp>
        <p:nvSpPr>
          <p:cNvPr id="3" name="TextBox 2"/>
          <p:cNvSpPr txBox="1"/>
          <p:nvPr/>
        </p:nvSpPr>
        <p:spPr>
          <a:xfrm rot="21109226">
            <a:off x="5562600" y="1295400"/>
            <a:ext cx="3416320" cy="461665"/>
          </a:xfrm>
          <a:prstGeom prst="rect">
            <a:avLst/>
          </a:prstGeom>
          <a:solidFill>
            <a:srgbClr val="0000FF"/>
          </a:solidFill>
        </p:spPr>
        <p:txBody>
          <a:bodyPr wrap="none" rtlCol="0">
            <a:spAutoFit/>
          </a:bodyPr>
          <a:lstStyle/>
          <a:p>
            <a:r>
              <a:rPr lang="en-US" sz="2400" dirty="0" smtClean="0">
                <a:solidFill>
                  <a:schemeClr val="bg1"/>
                </a:solidFill>
              </a:rPr>
              <a:t>Value(interior) </a:t>
            </a:r>
            <a:r>
              <a:rPr lang="en-US" sz="2400" dirty="0" smtClean="0">
                <a:solidFill>
                  <a:schemeClr val="bg1"/>
                </a:solidFill>
                <a:sym typeface="Wingdings"/>
              </a:rPr>
              <a:t></a:t>
            </a:r>
            <a:r>
              <a:rPr lang="en-US" sz="2400" dirty="0" smtClean="0">
                <a:solidFill>
                  <a:schemeClr val="bg1"/>
                </a:solidFill>
              </a:rPr>
              <a:t> </a:t>
            </a:r>
            <a:r>
              <a:rPr lang="en-US" sz="2400" dirty="0" err="1" smtClean="0">
                <a:solidFill>
                  <a:schemeClr val="bg1"/>
                </a:solidFill>
              </a:rPr>
              <a:t>diffrnt</a:t>
            </a:r>
            <a:endParaRPr lang="en-US" sz="2400" dirty="0">
              <a:solidFill>
                <a:schemeClr val="bg1"/>
              </a:solidFill>
            </a:endParaRPr>
          </a:p>
        </p:txBody>
      </p:sp>
      <p:sp>
        <p:nvSpPr>
          <p:cNvPr id="77" name="TextBox 76"/>
          <p:cNvSpPr txBox="1"/>
          <p:nvPr/>
        </p:nvSpPr>
        <p:spPr>
          <a:xfrm rot="21044389">
            <a:off x="5562600" y="6051192"/>
            <a:ext cx="3268743" cy="461665"/>
          </a:xfrm>
          <a:prstGeom prst="rect">
            <a:avLst/>
          </a:prstGeom>
          <a:solidFill>
            <a:srgbClr val="0000FF"/>
          </a:solidFill>
        </p:spPr>
        <p:txBody>
          <a:bodyPr wrap="none" rtlCol="0">
            <a:spAutoFit/>
          </a:bodyPr>
          <a:lstStyle/>
          <a:p>
            <a:r>
              <a:rPr lang="en-US" sz="2400" dirty="0" smtClean="0">
                <a:solidFill>
                  <a:schemeClr val="bg1"/>
                </a:solidFill>
              </a:rPr>
              <a:t>Value(leaves) </a:t>
            </a:r>
            <a:r>
              <a:rPr lang="en-US" sz="2400" dirty="0" smtClean="0">
                <a:solidFill>
                  <a:schemeClr val="bg1"/>
                </a:solidFill>
                <a:sym typeface="Wingdings"/>
              </a:rPr>
              <a:t></a:t>
            </a:r>
            <a:r>
              <a:rPr lang="en-US" sz="2400" dirty="0" smtClean="0">
                <a:solidFill>
                  <a:schemeClr val="bg1"/>
                </a:solidFill>
              </a:rPr>
              <a:t> same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p:bldP spid="37" grpId="0"/>
      <p:bldP spid="38" grpId="0"/>
      <p:bldP spid="39" grpId="0"/>
      <p:bldP spid="40" grpId="0"/>
      <p:bldP spid="41" grpId="0"/>
      <p:bldP spid="42" grpId="0"/>
      <p:bldP spid="43" grpId="0"/>
      <p:bldP spid="50" grpId="0" animBg="1"/>
      <p:bldP spid="52" grpId="0" animBg="1"/>
      <p:bldP spid="54" grpId="0" animBg="1"/>
      <p:bldP spid="56" grpId="0" animBg="1"/>
      <p:bldP spid="58" grpId="0" animBg="1"/>
      <p:bldP spid="60" grpId="0" animBg="1"/>
      <p:bldP spid="62" grpId="0" animBg="1"/>
      <p:bldP spid="64" grpId="0" animBg="1"/>
      <p:bldP spid="66" grpId="0" animBg="1"/>
      <p:bldP spid="68" grpId="0" animBg="1"/>
      <p:bldP spid="70" grpId="0" animBg="1"/>
      <p:bldP spid="72" grpId="0" animBg="1"/>
      <p:bldP spid="74" grpId="0" animBg="1"/>
      <p:bldP spid="75" grpId="0"/>
      <p:bldP spid="76" grpId="0"/>
      <p:bldP spid="3"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Minimax</a:t>
            </a:r>
            <a:r>
              <a:rPr lang="en-US" dirty="0" smtClean="0"/>
              <a:t> Values</a:t>
            </a:r>
            <a:endParaRPr lang="en-US" dirty="0"/>
          </a:p>
        </p:txBody>
      </p:sp>
      <p:grpSp>
        <p:nvGrpSpPr>
          <p:cNvPr id="58370" name="Group 80"/>
          <p:cNvGrpSpPr>
            <a:grpSpLocks/>
          </p:cNvGrpSpPr>
          <p:nvPr/>
        </p:nvGrpSpPr>
        <p:grpSpPr bwMode="auto">
          <a:xfrm>
            <a:off x="2057400" y="3124200"/>
            <a:ext cx="5086350" cy="2230438"/>
            <a:chOff x="1676400" y="1447800"/>
            <a:chExt cx="8763000" cy="2882533"/>
          </a:xfrm>
        </p:grpSpPr>
        <p:sp>
          <p:nvSpPr>
            <p:cNvPr id="6" name="Rectangle 5"/>
            <p:cNvSpPr/>
            <p:nvPr/>
          </p:nvSpPr>
          <p:spPr>
            <a:xfrm>
              <a:off x="5106113" y="1447800"/>
              <a:ext cx="1826993"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81"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5410200" y="152400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p:nvSpPr>
          <p:spPr>
            <a:xfrm>
              <a:off x="6126276" y="1599620"/>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10800000" flipV="1">
              <a:off x="3656554" y="1905313"/>
              <a:ext cx="2363056" cy="38160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610" y="1905313"/>
              <a:ext cx="2286476" cy="38160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7239428" y="2820337"/>
              <a:ext cx="1066657"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6085" y="2820337"/>
              <a:ext cx="1219818"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2589896" y="2820337"/>
              <a:ext cx="1066657"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6554" y="2820337"/>
              <a:ext cx="1219818"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838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005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a:xfrm>
              <a:off x="2743057" y="2362825"/>
              <a:ext cx="1829728" cy="379551"/>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1"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a:off x="2774460" y="242277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Oval 51"/>
            <p:cNvSpPr/>
            <p:nvPr/>
          </p:nvSpPr>
          <p:spPr>
            <a:xfrm>
              <a:off x="3765954" y="2514645"/>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4149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53"/>
            <p:cNvSpPr/>
            <p:nvPr/>
          </p:nvSpPr>
          <p:spPr>
            <a:xfrm>
              <a:off x="7392589" y="2362825"/>
              <a:ext cx="1826993" cy="379551"/>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5"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8001000" y="243840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Oval 55"/>
            <p:cNvSpPr/>
            <p:nvPr/>
          </p:nvSpPr>
          <p:spPr>
            <a:xfrm>
              <a:off x="8412752" y="2514645"/>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24149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Rectangle 57"/>
            <p:cNvSpPr/>
            <p:nvPr/>
          </p:nvSpPr>
          <p:spPr>
            <a:xfrm>
              <a:off x="1676400" y="3275798"/>
              <a:ext cx="1829728"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9"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a:off x="1707660" y="333717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Oval 59"/>
            <p:cNvSpPr/>
            <p:nvPr/>
          </p:nvSpPr>
          <p:spPr>
            <a:xfrm>
              <a:off x="2699297" y="3429669"/>
              <a:ext cx="73846"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3293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a:xfrm>
              <a:off x="3962876" y="3275798"/>
              <a:ext cx="1826993"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3"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a:off x="3993660" y="333717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Oval 63"/>
            <p:cNvSpPr/>
            <p:nvPr/>
          </p:nvSpPr>
          <p:spPr>
            <a:xfrm>
              <a:off x="4983039" y="3429669"/>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5373" y="33293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Rectangle 65"/>
            <p:cNvSpPr/>
            <p:nvPr/>
          </p:nvSpPr>
          <p:spPr>
            <a:xfrm>
              <a:off x="6325932" y="3275798"/>
              <a:ext cx="1826993"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7"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6934200" y="335280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Oval 67"/>
            <p:cNvSpPr/>
            <p:nvPr/>
          </p:nvSpPr>
          <p:spPr>
            <a:xfrm>
              <a:off x="7346095" y="3429669"/>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3293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Rectangle 69"/>
            <p:cNvSpPr/>
            <p:nvPr/>
          </p:nvSpPr>
          <p:spPr>
            <a:xfrm>
              <a:off x="8609673" y="3275798"/>
              <a:ext cx="1829727"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11"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9220200" y="3352800"/>
              <a:ext cx="30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Oval 71"/>
            <p:cNvSpPr/>
            <p:nvPr/>
          </p:nvSpPr>
          <p:spPr>
            <a:xfrm>
              <a:off x="9632570" y="3429669"/>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3573" y="3329355"/>
              <a:ext cx="289627" cy="27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414" name="TextBox 76"/>
            <p:cNvSpPr txBox="1">
              <a:spLocks noChangeArrowheads="1"/>
            </p:cNvSpPr>
            <p:nvPr/>
          </p:nvSpPr>
          <p:spPr bwMode="auto">
            <a:xfrm>
              <a:off x="9207357" y="3733800"/>
              <a:ext cx="838200" cy="596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58415" name="TextBox 77"/>
            <p:cNvSpPr txBox="1">
              <a:spLocks noChangeArrowheads="1"/>
            </p:cNvSpPr>
            <p:nvPr/>
          </p:nvSpPr>
          <p:spPr bwMode="auto">
            <a:xfrm>
              <a:off x="6665074" y="3733800"/>
              <a:ext cx="1067941" cy="596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-10</a:t>
              </a:r>
            </a:p>
          </p:txBody>
        </p:sp>
        <p:sp>
          <p:nvSpPr>
            <p:cNvPr id="58416" name="TextBox 78"/>
            <p:cNvSpPr txBox="1">
              <a:spLocks noChangeArrowheads="1"/>
            </p:cNvSpPr>
            <p:nvPr/>
          </p:nvSpPr>
          <p:spPr bwMode="auto">
            <a:xfrm>
              <a:off x="4630220" y="3733799"/>
              <a:ext cx="838199" cy="596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-5</a:t>
              </a:r>
            </a:p>
          </p:txBody>
        </p:sp>
        <p:sp>
          <p:nvSpPr>
            <p:cNvPr id="58417" name="TextBox 79"/>
            <p:cNvSpPr txBox="1">
              <a:spLocks noChangeArrowheads="1"/>
            </p:cNvSpPr>
            <p:nvPr/>
          </p:nvSpPr>
          <p:spPr bwMode="auto">
            <a:xfrm>
              <a:off x="2267164" y="3733799"/>
              <a:ext cx="838199" cy="596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grpSp>
      <p:sp>
        <p:nvSpPr>
          <p:cNvPr id="82" name="TextBox 81"/>
          <p:cNvSpPr txBox="1">
            <a:spLocks noChangeArrowheads="1"/>
          </p:cNvSpPr>
          <p:nvPr/>
        </p:nvSpPr>
        <p:spPr bwMode="auto">
          <a:xfrm>
            <a:off x="0" y="1366838"/>
            <a:ext cx="4191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chemeClr val="accent2"/>
                </a:solidFill>
                <a:latin typeface="Calibri" charset="0"/>
              </a:rPr>
              <a:t>States Under Agent’s Control:</a:t>
            </a:r>
          </a:p>
        </p:txBody>
      </p:sp>
      <p:sp>
        <p:nvSpPr>
          <p:cNvPr id="83" name="TextBox 82"/>
          <p:cNvSpPr txBox="1">
            <a:spLocks noChangeArrowheads="1"/>
          </p:cNvSpPr>
          <p:nvPr/>
        </p:nvSpPr>
        <p:spPr bwMode="auto">
          <a:xfrm>
            <a:off x="2895600" y="5562600"/>
            <a:ext cx="3105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7030A0"/>
                </a:solidFill>
                <a:latin typeface="Calibri" charset="0"/>
              </a:rPr>
              <a:t>Terminal States:</a:t>
            </a:r>
          </a:p>
        </p:txBody>
      </p:sp>
      <p:pic>
        <p:nvPicPr>
          <p:cNvPr id="92" name="Picture 91" descr="TP_tmp.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34975" y="1828800"/>
            <a:ext cx="25558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 name="Picture 84" descr="TP_tmp.png"/>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133850" y="6019800"/>
            <a:ext cx="11811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 name="Right Arrow 85"/>
          <p:cNvSpPr/>
          <p:nvPr/>
        </p:nvSpPr>
        <p:spPr>
          <a:xfrm rot="1943663">
            <a:off x="3033713" y="2305050"/>
            <a:ext cx="1281112" cy="304800"/>
          </a:xfrm>
          <a:prstGeom prst="rightArrow">
            <a:avLst/>
          </a:prstGeom>
          <a:solidFill>
            <a:srgbClr val="CCEC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TextBox 86"/>
          <p:cNvSpPr txBox="1">
            <a:spLocks noChangeArrowheads="1"/>
          </p:cNvSpPr>
          <p:nvPr/>
        </p:nvSpPr>
        <p:spPr bwMode="auto">
          <a:xfrm>
            <a:off x="4648200" y="1371600"/>
            <a:ext cx="449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C00000"/>
                </a:solidFill>
                <a:latin typeface="Calibri" charset="0"/>
              </a:rPr>
              <a:t>States Under Opponent’s Control:</a:t>
            </a:r>
          </a:p>
        </p:txBody>
      </p:sp>
      <p:pic>
        <p:nvPicPr>
          <p:cNvPr id="93" name="Picture 92" descr="TP_tmp.png"/>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638800" y="1828800"/>
            <a:ext cx="2921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Right Arrow 89"/>
          <p:cNvSpPr/>
          <p:nvPr/>
        </p:nvSpPr>
        <p:spPr>
          <a:xfrm rot="8255959">
            <a:off x="6111875" y="2949575"/>
            <a:ext cx="1054100" cy="304800"/>
          </a:xfrm>
          <a:prstGeom prst="rightArrow">
            <a:avLst/>
          </a:prstGeom>
          <a:solidFill>
            <a:srgbClr val="FF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9"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6" grpId="0" animBg="1"/>
      <p:bldP spid="87" grpId="0"/>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195" name="Rectangle 2"/>
          <p:cNvSpPr>
            <a:spLocks noGrp="1" noChangeArrowheads="1"/>
          </p:cNvSpPr>
          <p:nvPr>
            <p:ph type="title"/>
          </p:nvPr>
        </p:nvSpPr>
        <p:spPr/>
        <p:txBody>
          <a:bodyPr rIns="132080"/>
          <a:lstStyle/>
          <a:p>
            <a:pPr indent="0" eaLnBrk="1" hangingPunct="1">
              <a:defRPr/>
            </a:pPr>
            <a:r>
              <a:rPr lang="en-US" dirty="0" smtClean="0">
                <a:latin typeface="Arial" charset="0"/>
                <a:ea typeface="ヒラギノ角ゴ ProN W3" charset="0"/>
                <a:cs typeface="ヒラギノ角ゴ ProN W3" charset="0"/>
              </a:rPr>
              <a:t>Outline</a:t>
            </a:r>
            <a:endParaRPr lang="en-US" dirty="0">
              <a:latin typeface="Arial" charset="0"/>
              <a:ea typeface="ヒラギノ角ゴ ProN W3" charset="0"/>
              <a:cs typeface="ヒラギノ角ゴ ProN W3" charset="0"/>
            </a:endParaRPr>
          </a:p>
        </p:txBody>
      </p:sp>
      <p:sp>
        <p:nvSpPr>
          <p:cNvPr id="8196" name="Rectangle 3"/>
          <p:cNvSpPr>
            <a:spLocks noGrp="1" noChangeArrowheads="1"/>
          </p:cNvSpPr>
          <p:nvPr>
            <p:ph type="body" idx="1"/>
          </p:nvPr>
        </p:nvSpPr>
        <p:spPr>
          <a:xfrm>
            <a:off x="457200" y="1333500"/>
            <a:ext cx="8229600" cy="5257800"/>
          </a:xfrm>
        </p:spPr>
        <p:txBody>
          <a:bodyPr rIns="132080"/>
          <a:lstStyle/>
          <a:p>
            <a:pPr eaLnBrk="1" hangingPunct="1">
              <a:defRPr/>
            </a:pPr>
            <a:r>
              <a:rPr lang="en-US" dirty="0">
                <a:latin typeface="Arial" charset="0"/>
                <a:ea typeface="ヒラギノ角ゴ ProN W3" charset="0"/>
                <a:cs typeface="ヒラギノ角ゴ ProN W3" charset="0"/>
              </a:rPr>
              <a:t>Adversarial Search</a:t>
            </a:r>
          </a:p>
          <a:p>
            <a:pPr marL="782638" lvl="1" eaLnBrk="1" hangingPunct="1">
              <a:defRPr/>
            </a:pPr>
            <a:r>
              <a:rPr lang="en-US" dirty="0" err="1">
                <a:latin typeface="Arial" charset="0"/>
                <a:ea typeface="ヒラギノ角ゴ ProN W3" charset="0"/>
                <a:cs typeface="ヒラギノ角ゴ ProN W3" charset="0"/>
              </a:rPr>
              <a:t>Minimax</a:t>
            </a:r>
            <a:r>
              <a:rPr lang="en-US" dirty="0">
                <a:latin typeface="Arial" charset="0"/>
                <a:ea typeface="ヒラギノ角ゴ ProN W3" charset="0"/>
                <a:cs typeface="ヒラギノ角ゴ ProN W3" charset="0"/>
              </a:rPr>
              <a:t> search</a:t>
            </a:r>
          </a:p>
          <a:p>
            <a:pPr marL="782638" lvl="1" eaLnBrk="1" hangingPunct="1">
              <a:defRPr/>
            </a:pPr>
            <a:r>
              <a:rPr lang="en-US" dirty="0">
                <a:latin typeface="Arial" charset="0"/>
                <a:ea typeface="ヒラギノ角ゴ ProN W3" charset="0"/>
                <a:cs typeface="ヒラギノ角ゴ ProN W3" charset="0"/>
              </a:rPr>
              <a:t>α-β search</a:t>
            </a:r>
          </a:p>
          <a:p>
            <a:pPr marL="782638" lvl="1" eaLnBrk="1" hangingPunct="1">
              <a:defRPr/>
            </a:pPr>
            <a:r>
              <a:rPr lang="en-US" dirty="0">
                <a:latin typeface="Arial" charset="0"/>
                <a:ea typeface="ヒラギノ角ゴ ProN W3" charset="0"/>
                <a:cs typeface="ヒラギノ角ゴ ProN W3" charset="0"/>
              </a:rPr>
              <a:t>Evaluation functions</a:t>
            </a:r>
          </a:p>
          <a:p>
            <a:pPr marL="782638" lvl="1" eaLnBrk="1" hangingPunct="1">
              <a:defRPr/>
            </a:pPr>
            <a:r>
              <a:rPr lang="en-US" dirty="0" err="1">
                <a:latin typeface="Arial" charset="0"/>
                <a:ea typeface="ヒラギノ角ゴ ProN W3" charset="0"/>
                <a:cs typeface="ヒラギノ角ゴ ProN W3" charset="0"/>
              </a:rPr>
              <a:t>Expectimax</a:t>
            </a:r>
            <a:r>
              <a:rPr lang="en-US" dirty="0">
                <a:latin typeface="Arial" charset="0"/>
                <a:ea typeface="ヒラギノ角ゴ ProN W3" charset="0"/>
                <a:cs typeface="ヒラギノ角ゴ ProN W3" charset="0"/>
              </a:rPr>
              <a:t> </a:t>
            </a:r>
          </a:p>
          <a:p>
            <a:pPr marL="782638" lvl="1" eaLnBrk="1" hangingPunct="1">
              <a:defRPr/>
            </a:pPr>
            <a:endParaRPr lang="en-US" dirty="0">
              <a:latin typeface="Arial" charset="0"/>
              <a:ea typeface="ヒラギノ角ゴ ProN W3" charset="0"/>
              <a:cs typeface="ヒラギノ角ゴ ProN W3" charset="0"/>
            </a:endParaRPr>
          </a:p>
          <a:p>
            <a:pPr eaLnBrk="1" hangingPunct="1">
              <a:defRPr/>
            </a:pPr>
            <a:r>
              <a:rPr lang="en-US" dirty="0">
                <a:latin typeface="Arial" charset="0"/>
                <a:ea typeface="ヒラギノ角ゴ ProN W3" charset="0"/>
                <a:cs typeface="ヒラギノ角ゴ ProN W3" charset="0"/>
              </a:rPr>
              <a:t>Reminder:</a:t>
            </a:r>
          </a:p>
          <a:p>
            <a:pPr marL="782638" lvl="1" eaLnBrk="1" hangingPunct="1">
              <a:defRPr/>
            </a:pPr>
            <a:r>
              <a:rPr lang="en-US" dirty="0" smtClean="0">
                <a:latin typeface="Arial" charset="0"/>
                <a:ea typeface="ヒラギノ角ゴ ProN W3" charset="0"/>
                <a:cs typeface="ヒラギノ角ゴ ProN W3" charset="0"/>
              </a:rPr>
              <a:t>Project </a:t>
            </a:r>
            <a:r>
              <a:rPr lang="en-US" dirty="0">
                <a:latin typeface="Arial" charset="0"/>
                <a:ea typeface="ヒラギノ角ゴ ProN W3" charset="0"/>
                <a:cs typeface="ヒラギノ角ゴ ProN W3" charset="0"/>
              </a:rPr>
              <a:t>2</a:t>
            </a:r>
            <a:r>
              <a:rPr lang="en-US" dirty="0" smtClean="0">
                <a:latin typeface="Arial" charset="0"/>
                <a:ea typeface="ヒラギノ角ゴ ProN W3" charset="0"/>
                <a:cs typeface="ヒラギノ角ゴ ProN W3" charset="0"/>
              </a:rPr>
              <a:t> </a:t>
            </a:r>
            <a:r>
              <a:rPr lang="en-US" dirty="0">
                <a:latin typeface="Arial" charset="0"/>
                <a:ea typeface="ヒラギノ角ゴ ProN W3" charset="0"/>
                <a:cs typeface="ヒラギノ角ゴ ProN W3" charset="0"/>
              </a:rPr>
              <a:t>due </a:t>
            </a:r>
            <a:r>
              <a:rPr lang="en-US" dirty="0" smtClean="0">
                <a:latin typeface="Arial" charset="0"/>
                <a:ea typeface="ヒラギノ角ゴ ProN W3" charset="0"/>
                <a:cs typeface="ヒラギノ角ゴ ProN W3" charset="0"/>
              </a:rPr>
              <a:t>in </a:t>
            </a:r>
            <a:r>
              <a:rPr lang="en-US" dirty="0">
                <a:latin typeface="Arial" charset="0"/>
                <a:ea typeface="ヒラギノ角ゴ ProN W3" charset="0"/>
                <a:cs typeface="ヒラギノ角ゴ ProN W3" charset="0"/>
              </a:rPr>
              <a:t>5</a:t>
            </a:r>
            <a:r>
              <a:rPr lang="en-US" dirty="0" smtClean="0">
                <a:latin typeface="Arial" charset="0"/>
                <a:ea typeface="ヒラギノ角ゴ ProN W3" charset="0"/>
                <a:cs typeface="ヒラギノ角ゴ ProN W3" charset="0"/>
              </a:rPr>
              <a:t> days </a:t>
            </a:r>
            <a:endParaRPr lang="en-US" dirty="0">
              <a:latin typeface="Arial" charset="0"/>
              <a:ea typeface="ヒラギノ角ゴ ProN W3" charset="0"/>
              <a:cs typeface="ヒラギノ角ゴ ProN W3"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200400" cy="2303113"/>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defRPr/>
            </a:pPr>
            <a:r>
              <a:rPr lang="en-US" dirty="0" smtClean="0">
                <a:latin typeface="Arial" charset="0"/>
                <a:ea typeface="ヒラギノ角ゴ ProN W3" charset="0"/>
                <a:cs typeface="ヒラギノ角ゴ ProN W3" charset="0"/>
              </a:rPr>
              <a:t>Three-</a:t>
            </a:r>
            <a:r>
              <a:rPr lang="en-US" dirty="0">
                <a:latin typeface="Arial" charset="0"/>
                <a:ea typeface="ヒラギノ角ゴ ProN W3" charset="0"/>
                <a:cs typeface="ヒラギノ角ゴ ProN W3" charset="0"/>
              </a:rPr>
              <a:t>Player</a:t>
            </a:r>
          </a:p>
        </p:txBody>
      </p:sp>
      <p:sp>
        <p:nvSpPr>
          <p:cNvPr id="53254" name="AutoShape 4"/>
          <p:cNvSpPr>
            <a:spLocks/>
          </p:cNvSpPr>
          <p:nvPr/>
        </p:nvSpPr>
        <p:spPr bwMode="auto">
          <a:xfrm>
            <a:off x="3856038" y="2309812"/>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55" name="AutoShape 5"/>
          <p:cNvSpPr>
            <a:spLocks/>
          </p:cNvSpPr>
          <p:nvPr/>
        </p:nvSpPr>
        <p:spPr bwMode="auto">
          <a:xfrm rot="10800000">
            <a:off x="2865439" y="3289299"/>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56" name="AutoShape 6"/>
          <p:cNvSpPr>
            <a:spLocks/>
          </p:cNvSpPr>
          <p:nvPr/>
        </p:nvSpPr>
        <p:spPr bwMode="auto">
          <a:xfrm rot="10800000">
            <a:off x="4781550" y="3292474"/>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72" name="Rectangle 15"/>
          <p:cNvSpPr>
            <a:spLocks/>
          </p:cNvSpPr>
          <p:nvPr/>
        </p:nvSpPr>
        <p:spPr bwMode="auto">
          <a:xfrm>
            <a:off x="762000" y="2362200"/>
            <a:ext cx="673100" cy="35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dirty="0">
                <a:solidFill>
                  <a:schemeClr val="tx1"/>
                </a:solidFill>
                <a:latin typeface="Arial Bold" charset="0"/>
                <a:cs typeface="Arial Bold" charset="0"/>
                <a:sym typeface="Arial Bold" charset="0"/>
              </a:rPr>
              <a:t>max</a:t>
            </a:r>
          </a:p>
        </p:txBody>
      </p:sp>
      <p:sp>
        <p:nvSpPr>
          <p:cNvPr id="53273" name="Rectangle 16"/>
          <p:cNvSpPr>
            <a:spLocks/>
          </p:cNvSpPr>
          <p:nvPr/>
        </p:nvSpPr>
        <p:spPr bwMode="auto">
          <a:xfrm>
            <a:off x="838200" y="3276600"/>
            <a:ext cx="673100" cy="35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dirty="0">
                <a:solidFill>
                  <a:schemeClr val="tx1"/>
                </a:solidFill>
                <a:latin typeface="Arial Bold" charset="0"/>
                <a:cs typeface="Arial Bold" charset="0"/>
                <a:sym typeface="Arial Bold" charset="0"/>
              </a:rPr>
              <a:t>min</a:t>
            </a:r>
          </a:p>
        </p:txBody>
      </p:sp>
      <p:sp>
        <p:nvSpPr>
          <p:cNvPr id="53258" name="Line 18"/>
          <p:cNvSpPr>
            <a:spLocks noChangeShapeType="1"/>
          </p:cNvSpPr>
          <p:nvPr/>
        </p:nvSpPr>
        <p:spPr bwMode="auto">
          <a:xfrm rot="10800000" flipH="1">
            <a:off x="2438401" y="3682998"/>
            <a:ext cx="647701" cy="928687"/>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59" name="Line 19"/>
          <p:cNvSpPr>
            <a:spLocks noChangeShapeType="1"/>
          </p:cNvSpPr>
          <p:nvPr/>
        </p:nvSpPr>
        <p:spPr bwMode="auto">
          <a:xfrm rot="10800000" flipH="1">
            <a:off x="4621212" y="3697287"/>
            <a:ext cx="381000" cy="97472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0" name="Line 20"/>
          <p:cNvSpPr>
            <a:spLocks noChangeShapeType="1"/>
          </p:cNvSpPr>
          <p:nvPr/>
        </p:nvSpPr>
        <p:spPr bwMode="auto">
          <a:xfrm rot="10800000">
            <a:off x="3097214" y="3635374"/>
            <a:ext cx="277813" cy="1036638"/>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1" name="Line 21"/>
          <p:cNvSpPr>
            <a:spLocks noChangeShapeType="1"/>
          </p:cNvSpPr>
          <p:nvPr/>
        </p:nvSpPr>
        <p:spPr bwMode="auto">
          <a:xfrm rot="10800000">
            <a:off x="5008561" y="3681412"/>
            <a:ext cx="793750" cy="931862"/>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2" name="Line 22"/>
          <p:cNvSpPr>
            <a:spLocks noChangeShapeType="1"/>
          </p:cNvSpPr>
          <p:nvPr/>
        </p:nvSpPr>
        <p:spPr bwMode="auto">
          <a:xfrm rot="10800000" flipH="1">
            <a:off x="3282950" y="2622550"/>
            <a:ext cx="773113" cy="687388"/>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3263" name="Line 23"/>
          <p:cNvSpPr>
            <a:spLocks noChangeShapeType="1"/>
          </p:cNvSpPr>
          <p:nvPr/>
        </p:nvSpPr>
        <p:spPr bwMode="auto">
          <a:xfrm rot="10800000">
            <a:off x="4086225" y="2622550"/>
            <a:ext cx="758825" cy="65722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 name="Content Placeholder 1"/>
          <p:cNvSpPr>
            <a:spLocks noGrp="1"/>
          </p:cNvSpPr>
          <p:nvPr>
            <p:ph idx="1"/>
          </p:nvPr>
        </p:nvSpPr>
        <p:spPr>
          <a:xfrm>
            <a:off x="457200" y="1295400"/>
            <a:ext cx="8229600" cy="1371600"/>
          </a:xfrm>
        </p:spPr>
        <p:txBody>
          <a:bodyPr/>
          <a:lstStyle/>
          <a:p>
            <a:pPr marL="39688" indent="0">
              <a:buNone/>
            </a:pPr>
            <a:r>
              <a:rPr lang="en-US" dirty="0" err="1" smtClean="0"/>
              <a:t>Eg</a:t>
            </a:r>
            <a:r>
              <a:rPr lang="en-US" dirty="0" smtClean="0"/>
              <a:t> playing against two ghosts?</a:t>
            </a:r>
            <a:endParaRPr lang="en-US" dirty="0"/>
          </a:p>
        </p:txBody>
      </p:sp>
      <p:sp>
        <p:nvSpPr>
          <p:cNvPr id="48" name="Rectangle 16"/>
          <p:cNvSpPr>
            <a:spLocks/>
          </p:cNvSpPr>
          <p:nvPr/>
        </p:nvSpPr>
        <p:spPr bwMode="auto">
          <a:xfrm>
            <a:off x="685800" y="4724400"/>
            <a:ext cx="673100" cy="35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dirty="0">
                <a:solidFill>
                  <a:schemeClr val="tx1"/>
                </a:solidFill>
                <a:latin typeface="Arial Bold" charset="0"/>
                <a:cs typeface="Arial Bold" charset="0"/>
                <a:sym typeface="Arial Bold" charset="0"/>
              </a:rPr>
              <a:t>min</a:t>
            </a:r>
          </a:p>
        </p:txBody>
      </p:sp>
      <p:grpSp>
        <p:nvGrpSpPr>
          <p:cNvPr id="3" name="Group 2"/>
          <p:cNvGrpSpPr/>
          <p:nvPr/>
        </p:nvGrpSpPr>
        <p:grpSpPr>
          <a:xfrm>
            <a:off x="1676400" y="4672012"/>
            <a:ext cx="1066800" cy="1728788"/>
            <a:chOff x="1143000" y="3859213"/>
            <a:chExt cx="1066800" cy="1728788"/>
          </a:xfrm>
        </p:grpSpPr>
        <p:sp>
          <p:nvSpPr>
            <p:cNvPr id="30" name="AutoShape 5"/>
            <p:cNvSpPr>
              <a:spLocks/>
            </p:cNvSpPr>
            <p:nvPr/>
          </p:nvSpPr>
          <p:spPr bwMode="auto">
            <a:xfrm rot="10800000">
              <a:off x="1493838" y="3859213"/>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39" name="Rectangle 7"/>
            <p:cNvSpPr>
              <a:spLocks/>
            </p:cNvSpPr>
            <p:nvPr/>
          </p:nvSpPr>
          <p:spPr bwMode="auto">
            <a:xfrm>
              <a:off x="11430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40" name="Rectangle 8"/>
            <p:cNvSpPr>
              <a:spLocks/>
            </p:cNvSpPr>
            <p:nvPr/>
          </p:nvSpPr>
          <p:spPr bwMode="auto">
            <a:xfrm>
              <a:off x="1192213" y="5232185"/>
              <a:ext cx="280988" cy="35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sp>
          <p:nvSpPr>
            <p:cNvPr id="41" name="Rectangle 9"/>
            <p:cNvSpPr>
              <a:spLocks/>
            </p:cNvSpPr>
            <p:nvPr/>
          </p:nvSpPr>
          <p:spPr bwMode="auto">
            <a:xfrm>
              <a:off x="18288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42" name="Rectangle 10"/>
            <p:cNvSpPr>
              <a:spLocks/>
            </p:cNvSpPr>
            <p:nvPr/>
          </p:nvSpPr>
          <p:spPr bwMode="auto">
            <a:xfrm>
              <a:off x="1878013" y="5232185"/>
              <a:ext cx="280988" cy="35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sp>
          <p:nvSpPr>
            <p:cNvPr id="33" name="Line 18"/>
            <p:cNvSpPr>
              <a:spLocks noChangeShapeType="1"/>
            </p:cNvSpPr>
            <p:nvPr/>
          </p:nvSpPr>
          <p:spPr bwMode="auto">
            <a:xfrm rot="10800000" flipH="1">
              <a:off x="1331913" y="4252913"/>
              <a:ext cx="382588" cy="97472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5" name="Line 20"/>
            <p:cNvSpPr>
              <a:spLocks noChangeShapeType="1"/>
            </p:cNvSpPr>
            <p:nvPr/>
          </p:nvSpPr>
          <p:spPr bwMode="auto">
            <a:xfrm rot="10800000">
              <a:off x="1725613" y="4205288"/>
              <a:ext cx="277813" cy="1036638"/>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50" name="Group 49"/>
          <p:cNvGrpSpPr/>
          <p:nvPr/>
        </p:nvGrpSpPr>
        <p:grpSpPr>
          <a:xfrm>
            <a:off x="2895600" y="4672012"/>
            <a:ext cx="990600" cy="1703372"/>
            <a:chOff x="1143000" y="3859213"/>
            <a:chExt cx="1066800" cy="1703372"/>
          </a:xfrm>
        </p:grpSpPr>
        <p:sp>
          <p:nvSpPr>
            <p:cNvPr id="51" name="AutoShape 5"/>
            <p:cNvSpPr>
              <a:spLocks/>
            </p:cNvSpPr>
            <p:nvPr/>
          </p:nvSpPr>
          <p:spPr bwMode="auto">
            <a:xfrm rot="10800000">
              <a:off x="1493838" y="3859213"/>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2" name="Rectangle 7"/>
            <p:cNvSpPr>
              <a:spLocks/>
            </p:cNvSpPr>
            <p:nvPr/>
          </p:nvSpPr>
          <p:spPr bwMode="auto">
            <a:xfrm>
              <a:off x="11430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 name="Rectangle 8"/>
            <p:cNvSpPr>
              <a:spLocks/>
            </p:cNvSpPr>
            <p:nvPr/>
          </p:nvSpPr>
          <p:spPr bwMode="auto">
            <a:xfrm>
              <a:off x="1241484" y="5271593"/>
              <a:ext cx="18244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a:solidFill>
                    <a:schemeClr val="tx1"/>
                  </a:solidFill>
                  <a:cs typeface="Arial" charset="0"/>
                </a:rPr>
                <a:t>5</a:t>
              </a:r>
            </a:p>
          </p:txBody>
        </p:sp>
        <p:sp>
          <p:nvSpPr>
            <p:cNvPr id="54" name="Rectangle 9"/>
            <p:cNvSpPr>
              <a:spLocks/>
            </p:cNvSpPr>
            <p:nvPr/>
          </p:nvSpPr>
          <p:spPr bwMode="auto">
            <a:xfrm>
              <a:off x="18288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5" name="Rectangle 10"/>
            <p:cNvSpPr>
              <a:spLocks/>
            </p:cNvSpPr>
            <p:nvPr/>
          </p:nvSpPr>
          <p:spPr bwMode="auto">
            <a:xfrm>
              <a:off x="1927283" y="5271593"/>
              <a:ext cx="18244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smtClean="0">
                  <a:solidFill>
                    <a:schemeClr val="tx1"/>
                  </a:solidFill>
                  <a:cs typeface="Arial" charset="0"/>
                </a:rPr>
                <a:t>1</a:t>
              </a:r>
              <a:endParaRPr lang="en-US" dirty="0">
                <a:solidFill>
                  <a:schemeClr val="tx1"/>
                </a:solidFill>
                <a:cs typeface="Arial" charset="0"/>
              </a:endParaRPr>
            </a:p>
          </p:txBody>
        </p:sp>
        <p:sp>
          <p:nvSpPr>
            <p:cNvPr id="56" name="Line 18"/>
            <p:cNvSpPr>
              <a:spLocks noChangeShapeType="1"/>
            </p:cNvSpPr>
            <p:nvPr/>
          </p:nvSpPr>
          <p:spPr bwMode="auto">
            <a:xfrm rot="10800000" flipH="1">
              <a:off x="1331913" y="4252913"/>
              <a:ext cx="382588" cy="97472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7" name="Line 20"/>
            <p:cNvSpPr>
              <a:spLocks noChangeShapeType="1"/>
            </p:cNvSpPr>
            <p:nvPr/>
          </p:nvSpPr>
          <p:spPr bwMode="auto">
            <a:xfrm rot="10800000">
              <a:off x="1725613" y="4205288"/>
              <a:ext cx="277813" cy="1036638"/>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58" name="Group 57"/>
          <p:cNvGrpSpPr/>
          <p:nvPr/>
        </p:nvGrpSpPr>
        <p:grpSpPr>
          <a:xfrm>
            <a:off x="4038600" y="4672012"/>
            <a:ext cx="1066800" cy="1703372"/>
            <a:chOff x="1143000" y="3859213"/>
            <a:chExt cx="1066800" cy="1703372"/>
          </a:xfrm>
        </p:grpSpPr>
        <p:sp>
          <p:nvSpPr>
            <p:cNvPr id="59" name="AutoShape 5"/>
            <p:cNvSpPr>
              <a:spLocks/>
            </p:cNvSpPr>
            <p:nvPr/>
          </p:nvSpPr>
          <p:spPr bwMode="auto">
            <a:xfrm rot="10800000">
              <a:off x="1493838" y="3859213"/>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60" name="Rectangle 7"/>
            <p:cNvSpPr>
              <a:spLocks/>
            </p:cNvSpPr>
            <p:nvPr/>
          </p:nvSpPr>
          <p:spPr bwMode="auto">
            <a:xfrm>
              <a:off x="11430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1" name="Rectangle 8"/>
            <p:cNvSpPr>
              <a:spLocks/>
            </p:cNvSpPr>
            <p:nvPr/>
          </p:nvSpPr>
          <p:spPr bwMode="auto">
            <a:xfrm>
              <a:off x="1248000" y="5271593"/>
              <a:ext cx="1694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smtClean="0">
                  <a:solidFill>
                    <a:schemeClr val="tx1"/>
                  </a:solidFill>
                  <a:cs typeface="Arial" charset="0"/>
                </a:rPr>
                <a:t>3</a:t>
              </a:r>
              <a:endParaRPr lang="en-US" dirty="0">
                <a:solidFill>
                  <a:schemeClr val="tx1"/>
                </a:solidFill>
                <a:cs typeface="Arial" charset="0"/>
              </a:endParaRPr>
            </a:p>
          </p:txBody>
        </p:sp>
        <p:sp>
          <p:nvSpPr>
            <p:cNvPr id="62" name="Rectangle 9"/>
            <p:cNvSpPr>
              <a:spLocks/>
            </p:cNvSpPr>
            <p:nvPr/>
          </p:nvSpPr>
          <p:spPr bwMode="auto">
            <a:xfrm>
              <a:off x="18288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3" name="Rectangle 10"/>
            <p:cNvSpPr>
              <a:spLocks/>
            </p:cNvSpPr>
            <p:nvPr/>
          </p:nvSpPr>
          <p:spPr bwMode="auto">
            <a:xfrm>
              <a:off x="1933800" y="5271593"/>
              <a:ext cx="1694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smtClean="0">
                  <a:solidFill>
                    <a:schemeClr val="tx1"/>
                  </a:solidFill>
                  <a:cs typeface="Arial" charset="0"/>
                </a:rPr>
                <a:t>6</a:t>
              </a:r>
              <a:endParaRPr lang="en-US" dirty="0">
                <a:solidFill>
                  <a:schemeClr val="tx1"/>
                </a:solidFill>
                <a:cs typeface="Arial" charset="0"/>
              </a:endParaRPr>
            </a:p>
          </p:txBody>
        </p:sp>
        <p:sp>
          <p:nvSpPr>
            <p:cNvPr id="64" name="Line 18"/>
            <p:cNvSpPr>
              <a:spLocks noChangeShapeType="1"/>
            </p:cNvSpPr>
            <p:nvPr/>
          </p:nvSpPr>
          <p:spPr bwMode="auto">
            <a:xfrm rot="10800000" flipH="1">
              <a:off x="1331913" y="4252913"/>
              <a:ext cx="382588" cy="97472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5" name="Line 20"/>
            <p:cNvSpPr>
              <a:spLocks noChangeShapeType="1"/>
            </p:cNvSpPr>
            <p:nvPr/>
          </p:nvSpPr>
          <p:spPr bwMode="auto">
            <a:xfrm rot="10800000">
              <a:off x="1725613" y="4205288"/>
              <a:ext cx="277813" cy="1036638"/>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66" name="Group 65"/>
          <p:cNvGrpSpPr/>
          <p:nvPr/>
        </p:nvGrpSpPr>
        <p:grpSpPr>
          <a:xfrm>
            <a:off x="5257800" y="4672012"/>
            <a:ext cx="1066800" cy="1703372"/>
            <a:chOff x="1143000" y="3859213"/>
            <a:chExt cx="1066800" cy="1703372"/>
          </a:xfrm>
        </p:grpSpPr>
        <p:sp>
          <p:nvSpPr>
            <p:cNvPr id="67" name="AutoShape 5"/>
            <p:cNvSpPr>
              <a:spLocks/>
            </p:cNvSpPr>
            <p:nvPr/>
          </p:nvSpPr>
          <p:spPr bwMode="auto">
            <a:xfrm rot="10800000">
              <a:off x="1493838" y="3859213"/>
              <a:ext cx="439738"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68" name="Rectangle 7"/>
            <p:cNvSpPr>
              <a:spLocks/>
            </p:cNvSpPr>
            <p:nvPr/>
          </p:nvSpPr>
          <p:spPr bwMode="auto">
            <a:xfrm>
              <a:off x="11430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9" name="Rectangle 8"/>
            <p:cNvSpPr>
              <a:spLocks/>
            </p:cNvSpPr>
            <p:nvPr/>
          </p:nvSpPr>
          <p:spPr bwMode="auto">
            <a:xfrm>
              <a:off x="1248000" y="5271593"/>
              <a:ext cx="1694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smtClean="0">
                  <a:solidFill>
                    <a:schemeClr val="tx1"/>
                  </a:solidFill>
                  <a:cs typeface="Arial" charset="0"/>
                </a:rPr>
                <a:t>4</a:t>
              </a:r>
              <a:endParaRPr lang="en-US" dirty="0">
                <a:solidFill>
                  <a:schemeClr val="tx1"/>
                </a:solidFill>
                <a:cs typeface="Arial" charset="0"/>
              </a:endParaRPr>
            </a:p>
          </p:txBody>
        </p:sp>
        <p:sp>
          <p:nvSpPr>
            <p:cNvPr id="70" name="Rectangle 9"/>
            <p:cNvSpPr>
              <a:spLocks/>
            </p:cNvSpPr>
            <p:nvPr/>
          </p:nvSpPr>
          <p:spPr bwMode="auto">
            <a:xfrm>
              <a:off x="1828800" y="5257600"/>
              <a:ext cx="381000" cy="304985"/>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1" name="Rectangle 10"/>
            <p:cNvSpPr>
              <a:spLocks/>
            </p:cNvSpPr>
            <p:nvPr/>
          </p:nvSpPr>
          <p:spPr bwMode="auto">
            <a:xfrm>
              <a:off x="1933800" y="5271593"/>
              <a:ext cx="1694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smtClean="0">
                  <a:solidFill>
                    <a:schemeClr val="tx1"/>
                  </a:solidFill>
                  <a:cs typeface="Arial" charset="0"/>
                </a:rPr>
                <a:t>7</a:t>
              </a:r>
              <a:endParaRPr lang="en-US" dirty="0">
                <a:solidFill>
                  <a:schemeClr val="tx1"/>
                </a:solidFill>
                <a:cs typeface="Arial" charset="0"/>
              </a:endParaRPr>
            </a:p>
          </p:txBody>
        </p:sp>
        <p:sp>
          <p:nvSpPr>
            <p:cNvPr id="72" name="Line 18"/>
            <p:cNvSpPr>
              <a:spLocks noChangeShapeType="1"/>
            </p:cNvSpPr>
            <p:nvPr/>
          </p:nvSpPr>
          <p:spPr bwMode="auto">
            <a:xfrm rot="10800000" flipH="1">
              <a:off x="1331913" y="4252913"/>
              <a:ext cx="382588" cy="974725"/>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 name="Line 20"/>
            <p:cNvSpPr>
              <a:spLocks noChangeShapeType="1"/>
            </p:cNvSpPr>
            <p:nvPr/>
          </p:nvSpPr>
          <p:spPr bwMode="auto">
            <a:xfrm rot="10800000">
              <a:off x="1725613" y="4205288"/>
              <a:ext cx="277813" cy="1036638"/>
            </a:xfrm>
            <a:prstGeom prst="line">
              <a:avLst/>
            </a:prstGeom>
            <a:noFill/>
            <a:ln w="15875">
              <a:solidFill>
                <a:schemeClr val="tx1"/>
              </a:solidFill>
              <a:round/>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spTree>
    <p:extLst>
      <p:ext uri="{BB962C8B-B14F-4D97-AF65-F5344CB8AC3E}">
        <p14:creationId xmlns:p14="http://schemas.microsoft.com/office/powerpoint/2010/main" val="5679969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Adversarial Search (</a:t>
            </a:r>
            <a:r>
              <a:rPr lang="en-US" dirty="0" err="1" smtClean="0"/>
              <a:t>Minimax</a:t>
            </a:r>
            <a:r>
              <a:rPr lang="en-US" dirty="0" smtClean="0"/>
              <a:t>)</a:t>
            </a:r>
          </a:p>
        </p:txBody>
      </p:sp>
      <p:sp>
        <p:nvSpPr>
          <p:cNvPr id="12291" name="Rectangle 3"/>
          <p:cNvSpPr>
            <a:spLocks noGrp="1" noChangeArrowheads="1"/>
          </p:cNvSpPr>
          <p:nvPr>
            <p:ph idx="1"/>
          </p:nvPr>
        </p:nvSpPr>
        <p:spPr>
          <a:xfrm>
            <a:off x="152400" y="1447800"/>
            <a:ext cx="4762500" cy="4525963"/>
          </a:xfrm>
        </p:spPr>
        <p:txBody>
          <a:bodyPr/>
          <a:lstStyle/>
          <a:p>
            <a:pPr eaLnBrk="1" hangingPunct="1">
              <a:defRPr/>
            </a:pPr>
            <a:r>
              <a:rPr lang="en-US" sz="2200" dirty="0" smtClean="0"/>
              <a:t>Deterministic, zero-sum games:</a:t>
            </a:r>
          </a:p>
          <a:p>
            <a:pPr lvl="1" eaLnBrk="1" hangingPunct="1">
              <a:defRPr/>
            </a:pPr>
            <a:r>
              <a:rPr lang="en-US" sz="2200" dirty="0" smtClean="0"/>
              <a:t>Tic-tac-toe, chess, checkers</a:t>
            </a:r>
          </a:p>
          <a:p>
            <a:pPr lvl="1" eaLnBrk="1" hangingPunct="1">
              <a:defRPr/>
            </a:pPr>
            <a:r>
              <a:rPr lang="en-US" sz="2200" dirty="0" smtClean="0"/>
              <a:t>One player maximizes result</a:t>
            </a:r>
          </a:p>
          <a:p>
            <a:pPr lvl="1" eaLnBrk="1" hangingPunct="1">
              <a:defRPr/>
            </a:pPr>
            <a:r>
              <a:rPr lang="en-US" sz="2200" dirty="0" smtClean="0"/>
              <a:t>The other minimizes result</a:t>
            </a:r>
          </a:p>
          <a:p>
            <a:pPr lvl="1" eaLnBrk="1" hangingPunct="1">
              <a:defRPr/>
            </a:pPr>
            <a:endParaRPr lang="en-US" sz="2200" dirty="0" smtClean="0"/>
          </a:p>
          <a:p>
            <a:pPr eaLnBrk="1" hangingPunct="1">
              <a:defRPr/>
            </a:pPr>
            <a:r>
              <a:rPr lang="en-US" sz="2200" dirty="0" err="1" smtClean="0"/>
              <a:t>Minimax</a:t>
            </a:r>
            <a:r>
              <a:rPr lang="en-US" sz="2200" dirty="0" smtClean="0"/>
              <a:t> search:</a:t>
            </a:r>
          </a:p>
          <a:p>
            <a:pPr lvl="1" eaLnBrk="1" hangingPunct="1">
              <a:defRPr/>
            </a:pPr>
            <a:r>
              <a:rPr lang="en-US" sz="2200" dirty="0" smtClean="0"/>
              <a:t>A state-space search tree</a:t>
            </a:r>
          </a:p>
          <a:p>
            <a:pPr lvl="1" eaLnBrk="1" hangingPunct="1">
              <a:defRPr/>
            </a:pPr>
            <a:r>
              <a:rPr lang="en-US" sz="2200" dirty="0" smtClean="0"/>
              <a:t>Players alternate turns</a:t>
            </a:r>
          </a:p>
          <a:p>
            <a:pPr lvl="1" eaLnBrk="1" hangingPunct="1">
              <a:defRPr/>
            </a:pPr>
            <a:r>
              <a:rPr lang="en-US" sz="2200" dirty="0" smtClean="0"/>
              <a:t>Compute each node’s </a:t>
            </a:r>
            <a:r>
              <a:rPr lang="en-US" sz="2200" dirty="0" err="1" smtClean="0">
                <a:solidFill>
                  <a:srgbClr val="CC0000"/>
                </a:solidFill>
              </a:rPr>
              <a:t>minimax</a:t>
            </a:r>
            <a:r>
              <a:rPr lang="en-US" sz="2200" dirty="0" smtClean="0">
                <a:solidFill>
                  <a:srgbClr val="CC0000"/>
                </a:solidFill>
              </a:rPr>
              <a:t> value: </a:t>
            </a:r>
            <a:r>
              <a:rPr lang="en-US" sz="2200" dirty="0" smtClean="0"/>
              <a:t>the best achievable utility against a rational (optimal) adversary</a:t>
            </a:r>
          </a:p>
        </p:txBody>
      </p:sp>
      <p:sp>
        <p:nvSpPr>
          <p:cNvPr id="59395" name="AutoShape 4"/>
          <p:cNvSpPr>
            <a:spLocks noChangeArrowheads="1"/>
          </p:cNvSpPr>
          <p:nvPr/>
        </p:nvSpPr>
        <p:spPr bwMode="auto">
          <a:xfrm>
            <a:off x="6572250" y="2325688"/>
            <a:ext cx="285750" cy="304800"/>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latin typeface="Calibri" charset="0"/>
            </a:endParaRPr>
          </a:p>
        </p:txBody>
      </p:sp>
      <p:sp>
        <p:nvSpPr>
          <p:cNvPr id="59396" name="AutoShape 5"/>
          <p:cNvSpPr>
            <a:spLocks noChangeArrowheads="1"/>
          </p:cNvSpPr>
          <p:nvPr/>
        </p:nvSpPr>
        <p:spPr bwMode="auto">
          <a:xfrm rot="10800000">
            <a:off x="6000750" y="3200400"/>
            <a:ext cx="285750" cy="420688"/>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charset="0"/>
            </a:endParaRPr>
          </a:p>
        </p:txBody>
      </p:sp>
      <p:sp>
        <p:nvSpPr>
          <p:cNvPr id="59397" name="AutoShape 6"/>
          <p:cNvSpPr>
            <a:spLocks noChangeArrowheads="1"/>
          </p:cNvSpPr>
          <p:nvPr/>
        </p:nvSpPr>
        <p:spPr bwMode="auto">
          <a:xfrm rot="10800000">
            <a:off x="7143750" y="3200400"/>
            <a:ext cx="285750" cy="420688"/>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charset="0"/>
            </a:endParaRPr>
          </a:p>
        </p:txBody>
      </p:sp>
      <p:sp>
        <p:nvSpPr>
          <p:cNvPr id="59398" name="Rectangle 7"/>
          <p:cNvSpPr>
            <a:spLocks noChangeArrowheads="1"/>
          </p:cNvSpPr>
          <p:nvPr/>
        </p:nvSpPr>
        <p:spPr bwMode="auto">
          <a:xfrm>
            <a:off x="57150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8</a:t>
            </a:r>
          </a:p>
        </p:txBody>
      </p:sp>
      <p:sp>
        <p:nvSpPr>
          <p:cNvPr id="59399" name="Rectangle 8"/>
          <p:cNvSpPr>
            <a:spLocks noChangeArrowheads="1"/>
          </p:cNvSpPr>
          <p:nvPr/>
        </p:nvSpPr>
        <p:spPr bwMode="auto">
          <a:xfrm>
            <a:off x="622935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2</a:t>
            </a:r>
          </a:p>
        </p:txBody>
      </p:sp>
      <p:sp>
        <p:nvSpPr>
          <p:cNvPr id="59400" name="Rectangle 9"/>
          <p:cNvSpPr>
            <a:spLocks noChangeArrowheads="1"/>
          </p:cNvSpPr>
          <p:nvPr/>
        </p:nvSpPr>
        <p:spPr bwMode="auto">
          <a:xfrm>
            <a:off x="68580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5</a:t>
            </a:r>
          </a:p>
        </p:txBody>
      </p:sp>
      <p:sp>
        <p:nvSpPr>
          <p:cNvPr id="59401" name="Rectangle 10"/>
          <p:cNvSpPr>
            <a:spLocks noChangeArrowheads="1"/>
          </p:cNvSpPr>
          <p:nvPr/>
        </p:nvSpPr>
        <p:spPr bwMode="auto">
          <a:xfrm>
            <a:off x="74295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6</a:t>
            </a:r>
          </a:p>
        </p:txBody>
      </p:sp>
      <p:cxnSp>
        <p:nvCxnSpPr>
          <p:cNvPr id="59402" name="AutoShape 11"/>
          <p:cNvCxnSpPr>
            <a:cxnSpLocks noChangeShapeType="1"/>
            <a:stCxn id="59395" idx="3"/>
            <a:endCxn id="59396" idx="3"/>
          </p:cNvCxnSpPr>
          <p:nvPr/>
        </p:nvCxnSpPr>
        <p:spPr bwMode="auto">
          <a:xfrm flipH="1">
            <a:off x="6143625" y="2630488"/>
            <a:ext cx="571500" cy="5699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3" name="AutoShape 12"/>
          <p:cNvCxnSpPr>
            <a:cxnSpLocks noChangeShapeType="1"/>
            <a:stCxn id="59395" idx="3"/>
            <a:endCxn id="59397" idx="3"/>
          </p:cNvCxnSpPr>
          <p:nvPr/>
        </p:nvCxnSpPr>
        <p:spPr bwMode="auto">
          <a:xfrm>
            <a:off x="6715125" y="2630488"/>
            <a:ext cx="571500" cy="5699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4" name="AutoShape 13"/>
          <p:cNvCxnSpPr>
            <a:cxnSpLocks noChangeShapeType="1"/>
            <a:stCxn id="59396" idx="0"/>
            <a:endCxn id="59398" idx="0"/>
          </p:cNvCxnSpPr>
          <p:nvPr/>
        </p:nvCxnSpPr>
        <p:spPr bwMode="auto">
          <a:xfrm flipH="1">
            <a:off x="585787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5" name="AutoShape 14"/>
          <p:cNvCxnSpPr>
            <a:cxnSpLocks noChangeShapeType="1"/>
            <a:stCxn id="59396" idx="0"/>
            <a:endCxn id="59399" idx="0"/>
          </p:cNvCxnSpPr>
          <p:nvPr/>
        </p:nvCxnSpPr>
        <p:spPr bwMode="auto">
          <a:xfrm>
            <a:off x="6143625" y="3621088"/>
            <a:ext cx="22860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6" name="AutoShape 15"/>
          <p:cNvCxnSpPr>
            <a:cxnSpLocks noChangeShapeType="1"/>
            <a:stCxn id="59397" idx="0"/>
            <a:endCxn id="59400" idx="0"/>
          </p:cNvCxnSpPr>
          <p:nvPr/>
        </p:nvCxnSpPr>
        <p:spPr bwMode="auto">
          <a:xfrm flipH="1">
            <a:off x="700087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7" name="AutoShape 16"/>
          <p:cNvCxnSpPr>
            <a:cxnSpLocks noChangeShapeType="1"/>
            <a:stCxn id="59397" idx="0"/>
            <a:endCxn id="59401" idx="0"/>
          </p:cNvCxnSpPr>
          <p:nvPr/>
        </p:nvCxnSpPr>
        <p:spPr bwMode="auto">
          <a:xfrm>
            <a:off x="728662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9408" name="Text Box 17"/>
          <p:cNvSpPr txBox="1">
            <a:spLocks noChangeArrowheads="1"/>
          </p:cNvSpPr>
          <p:nvPr/>
        </p:nvSpPr>
        <p:spPr bwMode="auto">
          <a:xfrm>
            <a:off x="6875463" y="2324378"/>
            <a:ext cx="7445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dirty="0">
                <a:latin typeface="Calibri" charset="0"/>
              </a:rPr>
              <a:t>max</a:t>
            </a:r>
          </a:p>
        </p:txBody>
      </p:sp>
      <p:sp>
        <p:nvSpPr>
          <p:cNvPr id="59409" name="Text Box 18"/>
          <p:cNvSpPr txBox="1">
            <a:spLocks noChangeArrowheads="1"/>
          </p:cNvSpPr>
          <p:nvPr/>
        </p:nvSpPr>
        <p:spPr bwMode="auto">
          <a:xfrm>
            <a:off x="7486650" y="3238778"/>
            <a:ext cx="6667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dirty="0">
                <a:latin typeface="Calibri" charset="0"/>
              </a:rPr>
              <a:t>min</a:t>
            </a:r>
          </a:p>
        </p:txBody>
      </p:sp>
      <p:grpSp>
        <p:nvGrpSpPr>
          <p:cNvPr id="2" name="Group 25"/>
          <p:cNvGrpSpPr>
            <a:grpSpLocks/>
          </p:cNvGrpSpPr>
          <p:nvPr/>
        </p:nvGrpSpPr>
        <p:grpSpPr bwMode="auto">
          <a:xfrm>
            <a:off x="6019800" y="3124200"/>
            <a:ext cx="1444519" cy="521732"/>
            <a:chOff x="6048976" y="3160077"/>
            <a:chExt cx="1926699" cy="369332"/>
          </a:xfrm>
        </p:grpSpPr>
        <p:sp>
          <p:nvSpPr>
            <p:cNvPr id="59419" name="TextBox 19"/>
            <p:cNvSpPr txBox="1">
              <a:spLocks noChangeArrowheads="1"/>
            </p:cNvSpPr>
            <p:nvPr/>
          </p:nvSpPr>
          <p:spPr bwMode="auto">
            <a:xfrm>
              <a:off x="6048976" y="3160077"/>
              <a:ext cx="4021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2</a:t>
              </a:r>
            </a:p>
          </p:txBody>
        </p:sp>
        <p:sp>
          <p:nvSpPr>
            <p:cNvPr id="59420" name="TextBox 20"/>
            <p:cNvSpPr txBox="1">
              <a:spLocks noChangeArrowheads="1"/>
            </p:cNvSpPr>
            <p:nvPr/>
          </p:nvSpPr>
          <p:spPr bwMode="auto">
            <a:xfrm>
              <a:off x="7573508" y="3160077"/>
              <a:ext cx="4021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5</a:t>
              </a:r>
            </a:p>
          </p:txBody>
        </p:sp>
      </p:grpSp>
      <p:sp>
        <p:nvSpPr>
          <p:cNvPr id="22" name="TextBox 21"/>
          <p:cNvSpPr txBox="1">
            <a:spLocks noChangeArrowheads="1"/>
          </p:cNvSpPr>
          <p:nvPr/>
        </p:nvSpPr>
        <p:spPr bwMode="auto">
          <a:xfrm>
            <a:off x="6553200" y="2286000"/>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5</a:t>
            </a:r>
          </a:p>
        </p:txBody>
      </p:sp>
      <p:grpSp>
        <p:nvGrpSpPr>
          <p:cNvPr id="3" name="Group 26"/>
          <p:cNvGrpSpPr>
            <a:grpSpLocks/>
          </p:cNvGrpSpPr>
          <p:nvPr/>
        </p:nvGrpSpPr>
        <p:grpSpPr bwMode="auto">
          <a:xfrm>
            <a:off x="5600700" y="4383088"/>
            <a:ext cx="2286000" cy="1484312"/>
            <a:chOff x="5486400" y="4343400"/>
            <a:chExt cx="3048000" cy="1484543"/>
          </a:xfrm>
        </p:grpSpPr>
        <p:sp>
          <p:nvSpPr>
            <p:cNvPr id="23" name="Rounded Rectangle 22"/>
            <p:cNvSpPr/>
            <p:nvPr/>
          </p:nvSpPr>
          <p:spPr>
            <a:xfrm>
              <a:off x="5486400" y="4343400"/>
              <a:ext cx="3048000" cy="762119"/>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59418" name="Text Box 17"/>
            <p:cNvSpPr txBox="1">
              <a:spLocks noChangeArrowheads="1"/>
            </p:cNvSpPr>
            <p:nvPr/>
          </p:nvSpPr>
          <p:spPr bwMode="auto">
            <a:xfrm>
              <a:off x="5486400" y="5181612"/>
              <a:ext cx="3048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Terminal values:</a:t>
              </a:r>
              <a:br>
                <a:rPr lang="en-US" sz="1800" b="1">
                  <a:latin typeface="Calibri" charset="0"/>
                </a:rPr>
              </a:br>
              <a:r>
                <a:rPr lang="en-US" sz="1800" b="1">
                  <a:latin typeface="Calibri" charset="0"/>
                </a:rPr>
                <a:t>part of the game </a:t>
              </a:r>
            </a:p>
          </p:txBody>
        </p:sp>
      </p:grpSp>
      <p:grpSp>
        <p:nvGrpSpPr>
          <p:cNvPr id="4" name="Group 27"/>
          <p:cNvGrpSpPr>
            <a:grpSpLocks/>
          </p:cNvGrpSpPr>
          <p:nvPr/>
        </p:nvGrpSpPr>
        <p:grpSpPr bwMode="auto">
          <a:xfrm>
            <a:off x="5600700" y="1447800"/>
            <a:ext cx="2628900" cy="2362200"/>
            <a:chOff x="5334000" y="2855913"/>
            <a:chExt cx="3124200" cy="2362200"/>
          </a:xfrm>
        </p:grpSpPr>
        <p:sp>
          <p:nvSpPr>
            <p:cNvPr id="29" name="Rounded Rectangle 28"/>
            <p:cNvSpPr/>
            <p:nvPr/>
          </p:nvSpPr>
          <p:spPr>
            <a:xfrm>
              <a:off x="5334000" y="3541713"/>
              <a:ext cx="3124200" cy="16764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59416" name="Text Box 17"/>
            <p:cNvSpPr txBox="1">
              <a:spLocks noChangeArrowheads="1"/>
            </p:cNvSpPr>
            <p:nvPr/>
          </p:nvSpPr>
          <p:spPr bwMode="auto">
            <a:xfrm>
              <a:off x="5334000" y="2855913"/>
              <a:ext cx="3124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Minimax values:</a:t>
              </a:r>
              <a:br>
                <a:rPr lang="en-US" sz="1800" b="1">
                  <a:latin typeface="Calibri" charset="0"/>
                </a:rPr>
              </a:br>
              <a:r>
                <a:rPr lang="en-US" sz="1800" b="1">
                  <a:latin typeface="Calibri" charset="0"/>
                </a:rPr>
                <a:t>computed recursively</a:t>
              </a:r>
            </a:p>
          </p:txBody>
        </p:sp>
      </p:grpSp>
      <p:sp>
        <p:nvSpPr>
          <p:cNvPr id="59414"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28588" y="2438400"/>
            <a:ext cx="4062412" cy="2362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953000" y="2514600"/>
            <a:ext cx="4114800" cy="2362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57200" y="0"/>
            <a:ext cx="8229600" cy="838200"/>
          </a:xfrm>
        </p:spPr>
        <p:txBody>
          <a:bodyPr/>
          <a:lstStyle/>
          <a:p>
            <a:pPr>
              <a:defRPr/>
            </a:pPr>
            <a:r>
              <a:rPr lang="en-US" dirty="0" err="1" smtClean="0"/>
              <a:t>Minimax</a:t>
            </a:r>
            <a:r>
              <a:rPr lang="en-US" dirty="0" smtClean="0"/>
              <a:t> Implementation</a:t>
            </a:r>
          </a:p>
        </p:txBody>
      </p:sp>
      <p:sp>
        <p:nvSpPr>
          <p:cNvPr id="7" name="Content Placeholder 2"/>
          <p:cNvSpPr txBox="1">
            <a:spLocks/>
          </p:cNvSpPr>
          <p:nvPr/>
        </p:nvSpPr>
        <p:spPr bwMode="auto">
          <a:xfrm>
            <a:off x="5006247" y="2667000"/>
            <a:ext cx="4171950" cy="22860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r>
              <a:rPr lang="en-US" sz="2300" kern="0" dirty="0">
                <a:solidFill>
                  <a:srgbClr val="C00000"/>
                </a:solidFill>
                <a:latin typeface="Calibri" pitchFamily="34" charset="0"/>
              </a:rPr>
              <a:t>def min-value(state):</a:t>
            </a:r>
          </a:p>
          <a:p>
            <a:pPr marL="742913" lvl="1" indent="-285737">
              <a:lnSpc>
                <a:spcPct val="80000"/>
              </a:lnSpc>
              <a:spcBef>
                <a:spcPct val="20000"/>
              </a:spcBef>
              <a:buClr>
                <a:schemeClr val="tx1"/>
              </a:buClr>
              <a:defRPr/>
            </a:pPr>
            <a:r>
              <a:rPr lang="en-US" sz="2300" kern="0" dirty="0">
                <a:latin typeface="Calibri" pitchFamily="34" charset="0"/>
              </a:rPr>
              <a:t>if leaf?(state), return U(state</a:t>
            </a:r>
            <a:r>
              <a:rPr lang="en-US" sz="2300" kern="0" dirty="0" smtClean="0">
                <a:latin typeface="Calibri" pitchFamily="34" charset="0"/>
              </a:rPr>
              <a:t>)</a:t>
            </a:r>
            <a:endParaRPr lang="en-US" sz="2300" kern="0" dirty="0" smtClean="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a:t>
            </a:r>
            <a:r>
              <a:rPr lang="en-US" sz="2300" kern="0" dirty="0">
                <a:solidFill>
                  <a:schemeClr val="tx1"/>
                </a:solidFill>
                <a:latin typeface="Calibri" pitchFamily="34" charset="0"/>
              </a:rPr>
              <a:t>v = </a:t>
            </a:r>
            <a:r>
              <a:rPr lang="en-US" sz="2300" kern="0" dirty="0">
                <a:latin typeface="Times New Roman" pitchFamily="18" charset="0"/>
                <a:cs typeface="Times New Roman" pitchFamily="18" charset="0"/>
              </a:rPr>
              <a:t>+</a:t>
            </a:r>
            <a:r>
              <a:rPr lang="en-US" sz="23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for each </a:t>
            </a:r>
            <a:r>
              <a:rPr lang="en-US" sz="2300" kern="0" dirty="0" smtClean="0">
                <a:solidFill>
                  <a:schemeClr val="tx1"/>
                </a:solidFill>
                <a:latin typeface="Calibri" pitchFamily="34" charset="0"/>
              </a:rPr>
              <a:t>c in children(state</a:t>
            </a:r>
            <a:r>
              <a:rPr lang="en-US" sz="2300" kern="0" dirty="0">
                <a:latin typeface="Calibri" pitchFamily="34" charset="0"/>
              </a:rPr>
              <a:t>)</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300" kern="0" dirty="0">
                <a:latin typeface="Calibri" pitchFamily="34" charset="0"/>
              </a:rPr>
              <a:t>v = min(v, </a:t>
            </a:r>
            <a:r>
              <a:rPr lang="en-US" sz="2300" kern="0" dirty="0">
                <a:solidFill>
                  <a:srgbClr val="0070C0"/>
                </a:solidFill>
                <a:latin typeface="Calibri" pitchFamily="34" charset="0"/>
              </a:rPr>
              <a:t>max-</a:t>
            </a:r>
            <a:r>
              <a:rPr lang="en-US" sz="2300" kern="0" dirty="0" smtClean="0">
                <a:solidFill>
                  <a:srgbClr val="0070C0"/>
                </a:solidFill>
                <a:latin typeface="Calibri" pitchFamily="34" charset="0"/>
              </a:rPr>
              <a:t>value(c)</a:t>
            </a:r>
            <a:r>
              <a:rPr lang="en-US" sz="23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8" name="Content Placeholder 2"/>
          <p:cNvSpPr txBox="1">
            <a:spLocks/>
          </p:cNvSpPr>
          <p:nvPr/>
        </p:nvSpPr>
        <p:spPr bwMode="auto">
          <a:xfrm>
            <a:off x="135237" y="2286000"/>
            <a:ext cx="4361143" cy="22098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buFont typeface="Wingdings" pitchFamily="2" charset="2"/>
              <a:buNone/>
              <a:defRPr/>
            </a:pPr>
            <a:r>
              <a:rPr lang="en-US" sz="2300" kern="0" dirty="0">
                <a:solidFill>
                  <a:srgbClr val="0070C0"/>
                </a:solidFill>
                <a:latin typeface="Calibri" pitchFamily="34" charset="0"/>
              </a:rPr>
              <a:t>def max-value(state):</a:t>
            </a:r>
          </a:p>
          <a:p>
            <a:pPr marL="742913" lvl="1" indent="-285737">
              <a:lnSpc>
                <a:spcPct val="80000"/>
              </a:lnSpc>
              <a:spcBef>
                <a:spcPct val="20000"/>
              </a:spcBef>
              <a:buClr>
                <a:schemeClr val="tx1"/>
              </a:buClr>
              <a:defRPr/>
            </a:pPr>
            <a:r>
              <a:rPr lang="en-US" sz="2300" kern="0" dirty="0">
                <a:latin typeface="Calibri" pitchFamily="34" charset="0"/>
              </a:rPr>
              <a:t>if leaf?(state), return U(state</a:t>
            </a:r>
            <a:r>
              <a:rPr lang="en-US" sz="2300" kern="0" dirty="0" smtClean="0">
                <a:latin typeface="Calibri" pitchFamily="34" charset="0"/>
              </a:rPr>
              <a:t>)</a:t>
            </a:r>
            <a:endParaRPr lang="en-US" sz="2300" kern="0" dirty="0" smtClean="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a:t>
            </a:r>
            <a:r>
              <a:rPr lang="en-US" sz="2300" kern="0" dirty="0">
                <a:solidFill>
                  <a:schemeClr val="tx1"/>
                </a:solidFill>
                <a:latin typeface="Calibri" pitchFamily="34" charset="0"/>
              </a:rPr>
              <a:t>v = </a:t>
            </a:r>
            <a:r>
              <a:rPr lang="en-US" sz="23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for each </a:t>
            </a:r>
            <a:r>
              <a:rPr lang="en-US" sz="2300" kern="0" dirty="0" smtClean="0">
                <a:solidFill>
                  <a:schemeClr val="tx1"/>
                </a:solidFill>
                <a:latin typeface="Calibri" pitchFamily="34" charset="0"/>
              </a:rPr>
              <a:t>c in children(state</a:t>
            </a:r>
            <a:r>
              <a:rPr lang="en-US" sz="2300" kern="0" dirty="0">
                <a:latin typeface="Calibri" pitchFamily="34" charset="0"/>
              </a:rPr>
              <a:t>)</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300" kern="0" dirty="0">
                <a:solidFill>
                  <a:schemeClr val="tx1"/>
                </a:solidFill>
                <a:latin typeface="Calibri" pitchFamily="34" charset="0"/>
              </a:rPr>
              <a:t>v = max(v, </a:t>
            </a:r>
            <a:r>
              <a:rPr lang="en-US" sz="2300" kern="0" dirty="0">
                <a:solidFill>
                  <a:srgbClr val="C00000"/>
                </a:solidFill>
                <a:latin typeface="Calibri" pitchFamily="34" charset="0"/>
              </a:rPr>
              <a:t>min-</a:t>
            </a:r>
            <a:r>
              <a:rPr lang="en-US" sz="2300" kern="0" dirty="0" smtClean="0">
                <a:solidFill>
                  <a:srgbClr val="C00000"/>
                </a:solidFill>
                <a:latin typeface="Calibri" pitchFamily="34" charset="0"/>
              </a:rPr>
              <a:t>value(c)</a:t>
            </a:r>
            <a:r>
              <a:rPr lang="en-US" sz="23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14" name="Left-Right Arrow 13"/>
          <p:cNvSpPr/>
          <p:nvPr/>
        </p:nvSpPr>
        <p:spPr>
          <a:xfrm>
            <a:off x="4186238" y="3429000"/>
            <a:ext cx="742950" cy="533400"/>
          </a:xfrm>
          <a:prstGeom prst="leftRightArrow">
            <a:avLst/>
          </a:prstGeom>
          <a:solidFill>
            <a:srgbClr val="BD92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18" descr="TP_tmp.pn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14388" y="5257800"/>
            <a:ext cx="25558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P_tmp.png"/>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729288" y="5257800"/>
            <a:ext cx="25542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5"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from 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sp>
        <p:nvSpPr>
          <p:cNvPr id="2" name="TextBox 1"/>
          <p:cNvSpPr txBox="1"/>
          <p:nvPr/>
        </p:nvSpPr>
        <p:spPr>
          <a:xfrm>
            <a:off x="2133600" y="1447800"/>
            <a:ext cx="3993364" cy="430887"/>
          </a:xfrm>
          <a:prstGeom prst="rect">
            <a:avLst/>
          </a:prstGeom>
          <a:noFill/>
        </p:spPr>
        <p:txBody>
          <a:bodyPr wrap="none" rtlCol="0">
            <a:spAutoFit/>
          </a:bodyPr>
          <a:lstStyle/>
          <a:p>
            <a:r>
              <a:rPr lang="en-US" sz="2200" dirty="0" smtClean="0">
                <a:solidFill>
                  <a:srgbClr val="0033CC"/>
                </a:solidFill>
              </a:rPr>
              <a:t>Need </a:t>
            </a:r>
            <a:r>
              <a:rPr lang="en-US" sz="2200" b="1" i="1" dirty="0" smtClean="0">
                <a:solidFill>
                  <a:srgbClr val="0033CC"/>
                </a:solidFill>
              </a:rPr>
              <a:t>Base case </a:t>
            </a:r>
            <a:r>
              <a:rPr lang="en-US" sz="2200" dirty="0" smtClean="0">
                <a:solidFill>
                  <a:srgbClr val="0033CC"/>
                </a:solidFill>
              </a:rPr>
              <a:t>for recursion</a:t>
            </a:r>
            <a:endParaRPr lang="en-US" sz="2200" dirty="0">
              <a:solidFill>
                <a:srgbClr val="0033CC"/>
              </a:solidFill>
            </a:endParaRPr>
          </a:p>
        </p:txBody>
      </p:sp>
      <p:cxnSp>
        <p:nvCxnSpPr>
          <p:cNvPr id="4" name="Straight Arrow Connector 3"/>
          <p:cNvCxnSpPr>
            <a:stCxn id="2" idx="2"/>
          </p:cNvCxnSpPr>
          <p:nvPr/>
        </p:nvCxnSpPr>
        <p:spPr bwMode="auto">
          <a:xfrm flipH="1">
            <a:off x="3276600" y="1878687"/>
            <a:ext cx="853682" cy="1016913"/>
          </a:xfrm>
          <a:prstGeom prst="straightConnector1">
            <a:avLst/>
          </a:prstGeom>
          <a:solidFill>
            <a:srgbClr val="BBE0E3"/>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Arrow Connector 14"/>
          <p:cNvCxnSpPr/>
          <p:nvPr/>
        </p:nvCxnSpPr>
        <p:spPr bwMode="auto">
          <a:xfrm>
            <a:off x="4137876" y="1905000"/>
            <a:ext cx="1272324" cy="1295400"/>
          </a:xfrm>
          <a:prstGeom prst="straightConnector1">
            <a:avLst/>
          </a:prstGeom>
          <a:solidFill>
            <a:srgbClr val="BBE0E3"/>
          </a:solidFill>
          <a:ln w="3810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2471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7" grpId="1" build="allAtOnce"/>
      <p:bldP spid="1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Left-Right-Up Arrow 8"/>
          <p:cNvSpPr/>
          <p:nvPr/>
        </p:nvSpPr>
        <p:spPr>
          <a:xfrm>
            <a:off x="3771900" y="2895600"/>
            <a:ext cx="1600200" cy="2590800"/>
          </a:xfrm>
          <a:prstGeom prst="leftRightUpArrow">
            <a:avLst>
              <a:gd name="adj1" fmla="val 18522"/>
              <a:gd name="adj2" fmla="val 19062"/>
              <a:gd name="adj3" fmla="val 19062"/>
            </a:avLst>
          </a:prstGeom>
          <a:solidFill>
            <a:srgbClr val="BD92D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429250" y="3962400"/>
            <a:ext cx="3543300" cy="22098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171450" y="3962400"/>
            <a:ext cx="3543300" cy="22098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714500" y="1371600"/>
            <a:ext cx="5715000" cy="2057400"/>
          </a:xfrm>
          <a:prstGeom prst="roundRect">
            <a:avLst/>
          </a:prstGeom>
          <a:solidFill>
            <a:srgbClr val="C39BE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p:txBody>
          <a:bodyPr/>
          <a:lstStyle/>
          <a:p>
            <a:pPr>
              <a:defRPr/>
            </a:pPr>
            <a:r>
              <a:rPr lang="en-US" dirty="0" err="1" smtClean="0"/>
              <a:t>Minimax</a:t>
            </a:r>
            <a:r>
              <a:rPr lang="en-US" dirty="0" smtClean="0"/>
              <a:t> Implementation (Dispatch)</a:t>
            </a:r>
          </a:p>
        </p:txBody>
      </p:sp>
      <p:sp>
        <p:nvSpPr>
          <p:cNvPr id="13315" name="Content Placeholder 2"/>
          <p:cNvSpPr>
            <a:spLocks noGrp="1"/>
          </p:cNvSpPr>
          <p:nvPr>
            <p:ph idx="1"/>
          </p:nvPr>
        </p:nvSpPr>
        <p:spPr>
          <a:xfrm>
            <a:off x="1828800" y="1371600"/>
            <a:ext cx="6172200" cy="3810000"/>
          </a:xfrm>
        </p:spPr>
        <p:txBody>
          <a:bodyPr/>
          <a:lstStyle/>
          <a:p>
            <a:pPr>
              <a:lnSpc>
                <a:spcPct val="80000"/>
              </a:lnSpc>
              <a:spcBef>
                <a:spcPts val="1200"/>
              </a:spcBef>
              <a:buFont typeface="Wingdings" pitchFamily="2" charset="2"/>
              <a:buNone/>
              <a:defRPr/>
            </a:pPr>
            <a:endParaRPr lang="en-US" sz="200" dirty="0" smtClean="0"/>
          </a:p>
          <a:p>
            <a:pPr>
              <a:lnSpc>
                <a:spcPct val="80000"/>
              </a:lnSpc>
              <a:spcBef>
                <a:spcPts val="1200"/>
              </a:spcBef>
              <a:buFont typeface="Wingdings" pitchFamily="2" charset="2"/>
              <a:buNone/>
              <a:defRPr/>
            </a:pPr>
            <a:r>
              <a:rPr lang="en-US" sz="2400" dirty="0" smtClean="0">
                <a:solidFill>
                  <a:srgbClr val="7030A0"/>
                </a:solidFill>
              </a:rPr>
              <a:t>def value(state):</a:t>
            </a:r>
          </a:p>
          <a:p>
            <a:pPr lvl="1">
              <a:lnSpc>
                <a:spcPct val="80000"/>
              </a:lnSpc>
              <a:buFont typeface="Wingdings" pitchFamily="2" charset="2"/>
              <a:buNone/>
              <a:defRPr/>
            </a:pPr>
            <a:r>
              <a:rPr lang="en-US" sz="2400" dirty="0" smtClean="0"/>
              <a:t>if the state is a terminal state: return the state’s utility</a:t>
            </a:r>
          </a:p>
          <a:p>
            <a:pPr lvl="1">
              <a:lnSpc>
                <a:spcPct val="80000"/>
              </a:lnSpc>
              <a:buFont typeface="Wingdings" pitchFamily="2" charset="2"/>
              <a:buNone/>
              <a:defRPr/>
            </a:pPr>
            <a:r>
              <a:rPr lang="en-US" sz="2400" dirty="0" smtClean="0"/>
              <a:t>if the next agent is </a:t>
            </a:r>
            <a:r>
              <a:rPr lang="en-US" sz="2400" dirty="0" smtClean="0">
                <a:solidFill>
                  <a:srgbClr val="0070C0"/>
                </a:solidFill>
              </a:rPr>
              <a:t>MAX</a:t>
            </a:r>
            <a:r>
              <a:rPr lang="en-US" sz="2400" dirty="0" smtClean="0"/>
              <a:t>: return </a:t>
            </a:r>
            <a:r>
              <a:rPr lang="en-US" sz="2400" dirty="0" smtClean="0">
                <a:solidFill>
                  <a:srgbClr val="0070C0"/>
                </a:solidFill>
              </a:rPr>
              <a:t>max-value(state)</a:t>
            </a:r>
          </a:p>
          <a:p>
            <a:pPr lvl="1">
              <a:lnSpc>
                <a:spcPct val="80000"/>
              </a:lnSpc>
              <a:buFont typeface="Wingdings" pitchFamily="2" charset="2"/>
              <a:buNone/>
              <a:defRPr/>
            </a:pPr>
            <a:r>
              <a:rPr lang="en-US" sz="2400" dirty="0" smtClean="0"/>
              <a:t>if the next agent is </a:t>
            </a:r>
            <a:r>
              <a:rPr lang="en-US" sz="2400" dirty="0" smtClean="0">
                <a:solidFill>
                  <a:srgbClr val="C00000"/>
                </a:solidFill>
              </a:rPr>
              <a:t>MIN</a:t>
            </a:r>
            <a:r>
              <a:rPr lang="en-US" sz="2400" dirty="0" smtClean="0"/>
              <a:t>: return </a:t>
            </a:r>
            <a:r>
              <a:rPr lang="en-US" sz="2400" dirty="0" smtClean="0">
                <a:solidFill>
                  <a:srgbClr val="C00000"/>
                </a:solidFill>
              </a:rPr>
              <a:t>min-value(state)</a:t>
            </a:r>
          </a:p>
        </p:txBody>
      </p:sp>
      <p:sp>
        <p:nvSpPr>
          <p:cNvPr id="7" name="Content Placeholder 2"/>
          <p:cNvSpPr txBox="1">
            <a:spLocks/>
          </p:cNvSpPr>
          <p:nvPr/>
        </p:nvSpPr>
        <p:spPr bwMode="auto">
          <a:xfrm>
            <a:off x="5524500" y="4114800"/>
            <a:ext cx="3600450" cy="22860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r>
              <a:rPr lang="en-US" sz="2400" kern="0" dirty="0">
                <a:solidFill>
                  <a:srgbClr val="C00000"/>
                </a:solidFill>
                <a:latin typeface="Calibri" pitchFamily="34" charset="0"/>
                <a:ea typeface="+mn-ea"/>
                <a:cs typeface="+mn-cs"/>
              </a:rPr>
              <a:t>def min-value(state):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min(v, </a:t>
            </a:r>
            <a:r>
              <a:rPr lang="en-US" sz="2400" kern="0" dirty="0">
                <a:solidFill>
                  <a:srgbClr val="7030A0"/>
                </a:solidFill>
                <a:latin typeface="Calibri" pitchFamily="34" charset="0"/>
              </a:rPr>
              <a:t>value(successor)</a:t>
            </a:r>
            <a:r>
              <a:rPr lang="en-US" sz="2400" kern="0" dirty="0">
                <a:latin typeface="Calibri" pitchFamily="34" charset="0"/>
              </a:rPr>
              <a:t>)</a:t>
            </a:r>
          </a:p>
          <a:p>
            <a:pPr marL="742913" lvl="1" indent="-285737">
              <a:lnSpc>
                <a:spcPct val="80000"/>
              </a:lnSpc>
              <a:spcBef>
                <a:spcPct val="20000"/>
              </a:spcBef>
              <a:buClr>
                <a:schemeClr val="tx1"/>
              </a:buClr>
              <a:defRPr/>
            </a:pPr>
            <a:r>
              <a:rPr lang="en-US" sz="2400" kern="0" dirty="0">
                <a:latin typeface="Calibri" pitchFamily="34" charset="0"/>
              </a:rPr>
              <a:t>return v</a:t>
            </a:r>
          </a:p>
          <a:p>
            <a:pPr marL="742913" lvl="1" indent="-285737">
              <a:lnSpc>
                <a:spcPct val="80000"/>
              </a:lnSpc>
              <a:spcBef>
                <a:spcPct val="20000"/>
              </a:spcBef>
              <a:buClr>
                <a:schemeClr val="tx1"/>
              </a:buClr>
              <a:buFont typeface="Wingdings" pitchFamily="2" charset="2"/>
              <a:buNone/>
              <a:defRPr/>
            </a:pPr>
            <a:endParaRPr lang="en-US" sz="2400" kern="0" dirty="0">
              <a:solidFill>
                <a:schemeClr val="tx1"/>
              </a:solidFill>
              <a:latin typeface="Calibri" pitchFamily="34" charset="0"/>
            </a:endParaRPr>
          </a:p>
        </p:txBody>
      </p:sp>
      <p:sp>
        <p:nvSpPr>
          <p:cNvPr id="8" name="Content Placeholder 2"/>
          <p:cNvSpPr txBox="1">
            <a:spLocks/>
          </p:cNvSpPr>
          <p:nvPr/>
        </p:nvSpPr>
        <p:spPr bwMode="auto">
          <a:xfrm>
            <a:off x="266700" y="3810000"/>
            <a:ext cx="4057650" cy="22098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buFont typeface="Wingdings" pitchFamily="2" charset="2"/>
              <a:buNone/>
              <a:defRPr/>
            </a:pPr>
            <a:r>
              <a:rPr lang="en-US" sz="2400" kern="0" dirty="0">
                <a:solidFill>
                  <a:srgbClr val="0070C0"/>
                </a:solidFill>
                <a:latin typeface="Calibri" pitchFamily="34" charset="0"/>
                <a:ea typeface="+mn-ea"/>
                <a:cs typeface="+mn-cs"/>
              </a:rPr>
              <a:t>def max-value(state):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max(v, </a:t>
            </a:r>
            <a:r>
              <a:rPr lang="en-US" sz="2400" kern="0" dirty="0">
                <a:solidFill>
                  <a:srgbClr val="7030A0"/>
                </a:solidFill>
                <a:latin typeface="Calibri" pitchFamily="34" charset="0"/>
              </a:rPr>
              <a:t>value(successor)</a:t>
            </a:r>
            <a:r>
              <a:rPr lang="en-US" sz="2400" kern="0" dirty="0">
                <a:latin typeface="Calibri" pitchFamily="34" charset="0"/>
              </a:rPr>
              <a:t>)</a:t>
            </a:r>
          </a:p>
          <a:p>
            <a:pPr marL="742913" lvl="1" indent="-285737">
              <a:lnSpc>
                <a:spcPct val="80000"/>
              </a:lnSpc>
              <a:spcBef>
                <a:spcPct val="20000"/>
              </a:spcBef>
              <a:buClr>
                <a:schemeClr val="tx1"/>
              </a:buClr>
              <a:defRPr/>
            </a:pPr>
            <a:r>
              <a:rPr lang="en-US" sz="2400" kern="0" dirty="0">
                <a:latin typeface="Calibri" pitchFamily="34" charset="0"/>
              </a:rPr>
              <a:t>return v</a:t>
            </a:r>
          </a:p>
        </p:txBody>
      </p:sp>
      <p:sp>
        <p:nvSpPr>
          <p:cNvPr id="61449"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pic>
        <p:nvPicPr>
          <p:cNvPr id="624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16175"/>
            <a:ext cx="6637338" cy="299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364" name="Rectangle 3"/>
          <p:cNvSpPr>
            <a:spLocks noGrp="1" noChangeArrowheads="1"/>
          </p:cNvSpPr>
          <p:nvPr>
            <p:ph type="title"/>
          </p:nvPr>
        </p:nvSpPr>
        <p:spPr/>
        <p:txBody>
          <a:bodyPr rIns="132080"/>
          <a:lstStyle/>
          <a:p>
            <a:pPr indent="0" eaLnBrk="1" hangingPunct="1">
              <a:defRPr/>
            </a:pPr>
            <a:r>
              <a:rPr lang="en-US" dirty="0" smtClean="0">
                <a:latin typeface="Arial" charset="0"/>
                <a:ea typeface="ヒラギノ角ゴ ProN W3" charset="0"/>
                <a:cs typeface="ヒラギノ角ゴ ProN W3" charset="0"/>
              </a:rPr>
              <a:t>Concrete </a:t>
            </a:r>
            <a:r>
              <a:rPr lang="en-US" dirty="0" err="1" smtClean="0">
                <a:latin typeface="Arial" charset="0"/>
                <a:ea typeface="ヒラギノ角ゴ ProN W3" charset="0"/>
                <a:cs typeface="ヒラギノ角ゴ ProN W3" charset="0"/>
              </a:rPr>
              <a:t>Minimax</a:t>
            </a:r>
            <a:r>
              <a:rPr lang="en-US" dirty="0" smtClean="0">
                <a:latin typeface="Arial" charset="0"/>
                <a:ea typeface="ヒラギノ角ゴ ProN W3" charset="0"/>
                <a:cs typeface="ヒラギノ角ゴ ProN W3" charset="0"/>
              </a:rPr>
              <a:t> </a:t>
            </a:r>
            <a:r>
              <a:rPr lang="en-US" dirty="0">
                <a:latin typeface="Arial" charset="0"/>
                <a:ea typeface="ヒラギノ角ゴ ProN W3" charset="0"/>
                <a:cs typeface="ヒラギノ角ゴ ProN W3" charset="0"/>
              </a:rPr>
              <a:t>Example</a:t>
            </a:r>
          </a:p>
        </p:txBody>
      </p:sp>
      <p:sp>
        <p:nvSpPr>
          <p:cNvPr id="15365" name="Rectangle 4"/>
          <p:cNvSpPr>
            <a:spLocks/>
          </p:cNvSpPr>
          <p:nvPr/>
        </p:nvSpPr>
        <p:spPr bwMode="auto">
          <a:xfrm>
            <a:off x="2743200" y="3581400"/>
            <a:ext cx="228600" cy="22860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5366" name="Rectangle 5"/>
          <p:cNvSpPr>
            <a:spLocks/>
          </p:cNvSpPr>
          <p:nvPr/>
        </p:nvSpPr>
        <p:spPr bwMode="auto">
          <a:xfrm>
            <a:off x="4800600" y="3581400"/>
            <a:ext cx="228600" cy="22860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5367" name="Rectangle 6"/>
          <p:cNvSpPr>
            <a:spLocks/>
          </p:cNvSpPr>
          <p:nvPr/>
        </p:nvSpPr>
        <p:spPr bwMode="auto">
          <a:xfrm>
            <a:off x="6629400" y="3581400"/>
            <a:ext cx="228600" cy="22860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62471" name="Rectangle 7"/>
          <p:cNvSpPr>
            <a:spLocks/>
          </p:cNvSpPr>
          <p:nvPr/>
        </p:nvSpPr>
        <p:spPr bwMode="auto">
          <a:xfrm>
            <a:off x="4800600" y="2438400"/>
            <a:ext cx="228600" cy="22860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62472" name="TextBox 8"/>
          <p:cNvSpPr txBox="1">
            <a:spLocks noChangeArrowheads="1"/>
          </p:cNvSpPr>
          <p:nvPr/>
        </p:nvSpPr>
        <p:spPr bwMode="auto">
          <a:xfrm>
            <a:off x="381000" y="3367088"/>
            <a:ext cx="681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min</a:t>
            </a:r>
            <a:endParaRPr lang="en-US" sz="1800">
              <a:solidFill>
                <a:srgbClr val="0033CC"/>
              </a:solidFill>
            </a:endParaRPr>
          </a:p>
        </p:txBody>
      </p:sp>
      <p:sp>
        <p:nvSpPr>
          <p:cNvPr id="62473" name="TextBox 9"/>
          <p:cNvSpPr txBox="1">
            <a:spLocks noChangeArrowheads="1"/>
          </p:cNvSpPr>
          <p:nvPr/>
        </p:nvSpPr>
        <p:spPr bwMode="auto">
          <a:xfrm>
            <a:off x="381000" y="2322513"/>
            <a:ext cx="7667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max</a:t>
            </a:r>
            <a:endParaRPr lang="en-US" sz="1800">
              <a:solidFill>
                <a:srgbClr val="0033CC"/>
              </a:solidFill>
            </a:endParaRPr>
          </a:p>
        </p:txBody>
      </p:sp>
      <p:cxnSp>
        <p:nvCxnSpPr>
          <p:cNvPr id="11" name="Straight Arrow Connector 3"/>
          <p:cNvCxnSpPr>
            <a:cxnSpLocks noChangeShapeType="1"/>
          </p:cNvCxnSpPr>
          <p:nvPr/>
        </p:nvCxnSpPr>
        <p:spPr bwMode="auto">
          <a:xfrm flipH="1">
            <a:off x="1600200" y="3962400"/>
            <a:ext cx="990600" cy="8382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Arrow Connector 3"/>
          <p:cNvCxnSpPr>
            <a:cxnSpLocks noChangeShapeType="1"/>
          </p:cNvCxnSpPr>
          <p:nvPr/>
        </p:nvCxnSpPr>
        <p:spPr bwMode="auto">
          <a:xfrm flipH="1">
            <a:off x="3886200" y="3962400"/>
            <a:ext cx="685800" cy="8382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3"/>
          <p:cNvCxnSpPr>
            <a:cxnSpLocks noChangeShapeType="1"/>
          </p:cNvCxnSpPr>
          <p:nvPr/>
        </p:nvCxnSpPr>
        <p:spPr bwMode="auto">
          <a:xfrm>
            <a:off x="6477000" y="3962400"/>
            <a:ext cx="1219200" cy="7620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1536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1536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499"/>
                                          </p:stCondLst>
                                        </p:cTn>
                                        <p:tgtEl>
                                          <p:spTgt spid="153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P spid="15366" grpId="0" animBg="1" autoUpdateAnimBg="0"/>
      <p:bldP spid="1536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pic>
        <p:nvPicPr>
          <p:cNvPr id="645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16175"/>
            <a:ext cx="6637338" cy="299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364" name="Rectangle 3"/>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Minimax Example</a:t>
            </a:r>
          </a:p>
        </p:txBody>
      </p:sp>
      <p:sp>
        <p:nvSpPr>
          <p:cNvPr id="64516" name="TextBox 8"/>
          <p:cNvSpPr txBox="1">
            <a:spLocks noChangeArrowheads="1"/>
          </p:cNvSpPr>
          <p:nvPr/>
        </p:nvSpPr>
        <p:spPr bwMode="auto">
          <a:xfrm>
            <a:off x="381000" y="3367088"/>
            <a:ext cx="681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min</a:t>
            </a:r>
            <a:endParaRPr lang="en-US" sz="1800">
              <a:solidFill>
                <a:srgbClr val="0033CC"/>
              </a:solidFill>
            </a:endParaRPr>
          </a:p>
        </p:txBody>
      </p:sp>
      <p:sp>
        <p:nvSpPr>
          <p:cNvPr id="64517" name="TextBox 9"/>
          <p:cNvSpPr txBox="1">
            <a:spLocks noChangeArrowheads="1"/>
          </p:cNvSpPr>
          <p:nvPr/>
        </p:nvSpPr>
        <p:spPr bwMode="auto">
          <a:xfrm>
            <a:off x="381000" y="2322513"/>
            <a:ext cx="7667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max</a:t>
            </a:r>
            <a:endParaRPr lang="en-US" sz="1800">
              <a:solidFill>
                <a:srgbClr val="0033CC"/>
              </a:solidFill>
            </a:endParaRPr>
          </a:p>
        </p:txBody>
      </p:sp>
      <p:sp>
        <p:nvSpPr>
          <p:cNvPr id="64518" name="TextBox 1"/>
          <p:cNvSpPr txBox="1">
            <a:spLocks noChangeArrowheads="1"/>
          </p:cNvSpPr>
          <p:nvPr/>
        </p:nvSpPr>
        <p:spPr bwMode="auto">
          <a:xfrm>
            <a:off x="2743200" y="2819400"/>
            <a:ext cx="517525"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8000"/>
                </a:solidFill>
              </a:rPr>
              <a:t>A</a:t>
            </a:r>
            <a:r>
              <a:rPr lang="en-US" baseline="-25000">
                <a:solidFill>
                  <a:srgbClr val="008000"/>
                </a:solidFill>
              </a:rPr>
              <a:t>1</a:t>
            </a:r>
          </a:p>
        </p:txBody>
      </p:sp>
      <p:cxnSp>
        <p:nvCxnSpPr>
          <p:cNvPr id="12" name="Straight Arrow Connector 3"/>
          <p:cNvCxnSpPr>
            <a:cxnSpLocks noChangeShapeType="1"/>
          </p:cNvCxnSpPr>
          <p:nvPr/>
        </p:nvCxnSpPr>
        <p:spPr bwMode="auto">
          <a:xfrm flipH="1">
            <a:off x="2590800" y="2782888"/>
            <a:ext cx="1905000" cy="798512"/>
          </a:xfrm>
          <a:prstGeom prst="straightConnector1">
            <a:avLst/>
          </a:prstGeom>
          <a:noFill/>
          <a:ln w="57150">
            <a:solidFill>
              <a:srgbClr val="008000"/>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defRPr/>
            </a:pPr>
            <a:r>
              <a:rPr lang="en-US" sz="3600" dirty="0" smtClean="0">
                <a:ea typeface="Lucida Grande" charset="0"/>
                <a:cs typeface="Lucida Grande" charset="0"/>
                <a:sym typeface="Symbol" charset="2"/>
              </a:rPr>
              <a:t>Quiz</a:t>
            </a:r>
            <a:endParaRPr lang="en-US" sz="3600" dirty="0">
              <a:latin typeface="Arial" charset="0"/>
              <a:ea typeface="ヒラギノ角ゴ ProN W3" charset="0"/>
              <a:cs typeface="ヒラギノ角ゴ ProN W3" charset="0"/>
            </a:endParaRPr>
          </a:p>
        </p:txBody>
      </p:sp>
      <p:grpSp>
        <p:nvGrpSpPr>
          <p:cNvPr id="71683" name="Group 9"/>
          <p:cNvGrpSpPr>
            <a:grpSpLocks/>
          </p:cNvGrpSpPr>
          <p:nvPr/>
        </p:nvGrpSpPr>
        <p:grpSpPr bwMode="auto">
          <a:xfrm>
            <a:off x="1371600" y="2416175"/>
            <a:ext cx="6637338" cy="2994025"/>
            <a:chOff x="0" y="0"/>
            <a:chExt cx="4181" cy="1886"/>
          </a:xfrm>
        </p:grpSpPr>
        <p:pic>
          <p:nvPicPr>
            <p:cNvPr id="716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696"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7"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8"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9"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14" name="TextBox 13"/>
          <p:cNvSpPr txBox="1"/>
          <p:nvPr/>
        </p:nvSpPr>
        <p:spPr>
          <a:xfrm>
            <a:off x="152400" y="3581400"/>
            <a:ext cx="766105" cy="461665"/>
          </a:xfrm>
          <a:prstGeom prst="rect">
            <a:avLst/>
          </a:prstGeom>
          <a:noFill/>
        </p:spPr>
        <p:txBody>
          <a:bodyPr wrap="none" rtlCol="0">
            <a:spAutoFit/>
          </a:bodyPr>
          <a:lstStyle/>
          <a:p>
            <a:r>
              <a:rPr lang="en-US" sz="2400" dirty="0" smtClean="0"/>
              <a:t>Min:</a:t>
            </a:r>
            <a:endParaRPr lang="en-US" sz="2400" dirty="0"/>
          </a:p>
        </p:txBody>
      </p:sp>
      <p:sp>
        <p:nvSpPr>
          <p:cNvPr id="15" name="TextBox 14"/>
          <p:cNvSpPr txBox="1"/>
          <p:nvPr/>
        </p:nvSpPr>
        <p:spPr>
          <a:xfrm>
            <a:off x="152400" y="2362200"/>
            <a:ext cx="851615" cy="461665"/>
          </a:xfrm>
          <a:prstGeom prst="rect">
            <a:avLst/>
          </a:prstGeom>
          <a:noFill/>
        </p:spPr>
        <p:txBody>
          <a:bodyPr wrap="none" rtlCol="0">
            <a:spAutoFit/>
          </a:bodyPr>
          <a:lstStyle/>
          <a:p>
            <a:r>
              <a:rPr lang="en-US" sz="2400" dirty="0" smtClean="0"/>
              <a:t>Max:</a:t>
            </a:r>
            <a:endParaRPr lang="en-US" sz="2400" dirty="0"/>
          </a:p>
        </p:txBody>
      </p:sp>
      <p:sp>
        <p:nvSpPr>
          <p:cNvPr id="2" name="Rectangle 1"/>
          <p:cNvSpPr/>
          <p:nvPr/>
        </p:nvSpPr>
        <p:spPr bwMode="auto">
          <a:xfrm>
            <a:off x="1447800" y="5105400"/>
            <a:ext cx="6629400" cy="457200"/>
          </a:xfrm>
          <a:prstGeom prst="rect">
            <a:avLst/>
          </a:prstGeom>
          <a:solidFill>
            <a:schemeClr val="bg1"/>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660066"/>
                </a:solidFill>
                <a:latin typeface="Arial" charset="0"/>
                <a:ea typeface="ヒラギノ角ゴ ProN W3" charset="0"/>
                <a:cs typeface="ヒラギノ角ゴ ProN W3" charset="0"/>
              </a:rPr>
              <a:t>9            1           8        5         4        3         </a:t>
            </a:r>
            <a:r>
              <a:rPr lang="en-US" dirty="0">
                <a:solidFill>
                  <a:srgbClr val="660066"/>
                </a:solidFill>
                <a:latin typeface="Arial" charset="0"/>
                <a:ea typeface="ヒラギノ角ゴ ProN W3" charset="0"/>
                <a:cs typeface="ヒラギノ角ゴ ProN W3" charset="0"/>
              </a:rPr>
              <a:t>2</a:t>
            </a:r>
            <a:r>
              <a:rPr lang="en-US" dirty="0" smtClean="0">
                <a:solidFill>
                  <a:srgbClr val="660066"/>
                </a:solidFill>
                <a:latin typeface="Arial" charset="0"/>
                <a:ea typeface="ヒラギノ角ゴ ProN W3" charset="0"/>
                <a:cs typeface="ヒラギノ角ゴ ProN W3" charset="0"/>
              </a:rPr>
              <a:t>           7          8</a:t>
            </a:r>
            <a:endParaRPr kumimoji="0" lang="en-US" sz="1800" b="0" i="0" u="none" strike="noStrike" cap="none" normalizeH="0" baseline="0" dirty="0" smtClean="0">
              <a:ln>
                <a:noFill/>
              </a:ln>
              <a:solidFill>
                <a:srgbClr val="660066"/>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6753856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defRPr/>
            </a:pPr>
            <a:r>
              <a:rPr lang="en-US" sz="3600" dirty="0" smtClean="0">
                <a:ea typeface="Lucida Grande" charset="0"/>
                <a:cs typeface="Lucida Grande" charset="0"/>
                <a:sym typeface="Symbol" charset="2"/>
              </a:rPr>
              <a:t>Answer</a:t>
            </a:r>
            <a:endParaRPr lang="en-US" sz="3600" dirty="0">
              <a:latin typeface="Arial" charset="0"/>
              <a:ea typeface="ヒラギノ角ゴ ProN W3" charset="0"/>
              <a:cs typeface="ヒラギノ角ゴ ProN W3" charset="0"/>
            </a:endParaRPr>
          </a:p>
        </p:txBody>
      </p:sp>
      <p:grpSp>
        <p:nvGrpSpPr>
          <p:cNvPr id="71683" name="Group 9"/>
          <p:cNvGrpSpPr>
            <a:grpSpLocks/>
          </p:cNvGrpSpPr>
          <p:nvPr/>
        </p:nvGrpSpPr>
        <p:grpSpPr bwMode="auto">
          <a:xfrm>
            <a:off x="1371600" y="2416175"/>
            <a:ext cx="6637338" cy="2994025"/>
            <a:chOff x="0" y="0"/>
            <a:chExt cx="4181" cy="1886"/>
          </a:xfrm>
        </p:grpSpPr>
        <p:pic>
          <p:nvPicPr>
            <p:cNvPr id="716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696"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7"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8"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9"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14" name="TextBox 13"/>
          <p:cNvSpPr txBox="1"/>
          <p:nvPr/>
        </p:nvSpPr>
        <p:spPr>
          <a:xfrm>
            <a:off x="152400" y="3581400"/>
            <a:ext cx="766105" cy="461665"/>
          </a:xfrm>
          <a:prstGeom prst="rect">
            <a:avLst/>
          </a:prstGeom>
          <a:noFill/>
        </p:spPr>
        <p:txBody>
          <a:bodyPr wrap="none" rtlCol="0">
            <a:spAutoFit/>
          </a:bodyPr>
          <a:lstStyle/>
          <a:p>
            <a:r>
              <a:rPr lang="en-US" sz="2400" dirty="0" smtClean="0"/>
              <a:t>Min:</a:t>
            </a:r>
            <a:endParaRPr lang="en-US" sz="2400" dirty="0"/>
          </a:p>
        </p:txBody>
      </p:sp>
      <p:sp>
        <p:nvSpPr>
          <p:cNvPr id="15" name="TextBox 14"/>
          <p:cNvSpPr txBox="1"/>
          <p:nvPr/>
        </p:nvSpPr>
        <p:spPr>
          <a:xfrm>
            <a:off x="152400" y="2362200"/>
            <a:ext cx="851615" cy="461665"/>
          </a:xfrm>
          <a:prstGeom prst="rect">
            <a:avLst/>
          </a:prstGeom>
          <a:noFill/>
        </p:spPr>
        <p:txBody>
          <a:bodyPr wrap="none" rtlCol="0">
            <a:spAutoFit/>
          </a:bodyPr>
          <a:lstStyle/>
          <a:p>
            <a:r>
              <a:rPr lang="en-US" sz="2400" dirty="0" smtClean="0"/>
              <a:t>Max:</a:t>
            </a:r>
            <a:endParaRPr lang="en-US" sz="2400" dirty="0"/>
          </a:p>
        </p:txBody>
      </p:sp>
      <p:sp>
        <p:nvSpPr>
          <p:cNvPr id="2" name="Rectangle 1"/>
          <p:cNvSpPr/>
          <p:nvPr/>
        </p:nvSpPr>
        <p:spPr bwMode="auto">
          <a:xfrm>
            <a:off x="1447800" y="5105400"/>
            <a:ext cx="6629400" cy="457200"/>
          </a:xfrm>
          <a:prstGeom prst="rect">
            <a:avLst/>
          </a:prstGeom>
          <a:solidFill>
            <a:schemeClr val="bg1"/>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660066"/>
                </a:solidFill>
                <a:latin typeface="Arial" charset="0"/>
                <a:ea typeface="ヒラギノ角ゴ ProN W3" charset="0"/>
                <a:cs typeface="ヒラギノ角ゴ ProN W3" charset="0"/>
              </a:rPr>
              <a:t>9            1           8        5         4        3         </a:t>
            </a:r>
            <a:r>
              <a:rPr lang="en-US" dirty="0">
                <a:solidFill>
                  <a:srgbClr val="660066"/>
                </a:solidFill>
                <a:latin typeface="Arial" charset="0"/>
                <a:ea typeface="ヒラギノ角ゴ ProN W3" charset="0"/>
                <a:cs typeface="ヒラギノ角ゴ ProN W3" charset="0"/>
              </a:rPr>
              <a:t>2</a:t>
            </a:r>
            <a:r>
              <a:rPr lang="en-US" dirty="0" smtClean="0">
                <a:solidFill>
                  <a:srgbClr val="660066"/>
                </a:solidFill>
                <a:latin typeface="Arial" charset="0"/>
                <a:ea typeface="ヒラギノ角ゴ ProN W3" charset="0"/>
                <a:cs typeface="ヒラギノ角ゴ ProN W3" charset="0"/>
              </a:rPr>
              <a:t>           7          8</a:t>
            </a:r>
            <a:endParaRPr kumimoji="0" lang="en-US" sz="1800" b="0" i="0" u="none" strike="noStrike" cap="none" normalizeH="0" baseline="0" dirty="0" smtClean="0">
              <a:ln>
                <a:noFill/>
              </a:ln>
              <a:solidFill>
                <a:srgbClr val="660066"/>
              </a:solidFill>
              <a:effectLst/>
              <a:latin typeface="Arial" charset="0"/>
              <a:ea typeface="ヒラギノ角ゴ ProN W3" charset="0"/>
              <a:cs typeface="ヒラギノ角ゴ ProN W3" charset="0"/>
              <a:sym typeface="Arial" charset="0"/>
            </a:endParaRPr>
          </a:p>
        </p:txBody>
      </p:sp>
      <p:sp>
        <p:nvSpPr>
          <p:cNvPr id="13" name="Rectangle 12"/>
          <p:cNvSpPr/>
          <p:nvPr/>
        </p:nvSpPr>
        <p:spPr bwMode="auto">
          <a:xfrm>
            <a:off x="2819400" y="3657600"/>
            <a:ext cx="304800" cy="304800"/>
          </a:xfrm>
          <a:prstGeom prst="rect">
            <a:avLst/>
          </a:prstGeom>
          <a:no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Arial" charset="0"/>
                <a:ea typeface="ヒラギノ角ゴ ProN W3" charset="0"/>
                <a:cs typeface="ヒラギノ角ゴ ProN W3" charset="0"/>
              </a:rPr>
              <a:t>1</a:t>
            </a:r>
            <a:endParaRPr kumimoji="0" lang="en-US" sz="1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endParaRPr>
          </a:p>
        </p:txBody>
      </p:sp>
      <p:sp>
        <p:nvSpPr>
          <p:cNvPr id="16" name="Rectangle 15"/>
          <p:cNvSpPr/>
          <p:nvPr/>
        </p:nvSpPr>
        <p:spPr bwMode="auto">
          <a:xfrm>
            <a:off x="4800600" y="3657600"/>
            <a:ext cx="304800" cy="304800"/>
          </a:xfrm>
          <a:prstGeom prst="rect">
            <a:avLst/>
          </a:prstGeom>
          <a:no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Arial" charset="0"/>
                <a:ea typeface="ヒラギノ角ゴ ProN W3" charset="0"/>
                <a:cs typeface="ヒラギノ角ゴ ProN W3" charset="0"/>
              </a:rPr>
              <a:t>3</a:t>
            </a:r>
            <a:endParaRPr kumimoji="0" lang="en-US" sz="1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endParaRPr>
          </a:p>
        </p:txBody>
      </p:sp>
      <p:sp>
        <p:nvSpPr>
          <p:cNvPr id="17" name="Rectangle 16"/>
          <p:cNvSpPr/>
          <p:nvPr/>
        </p:nvSpPr>
        <p:spPr bwMode="auto">
          <a:xfrm>
            <a:off x="6705600" y="3657600"/>
            <a:ext cx="304800" cy="304800"/>
          </a:xfrm>
          <a:prstGeom prst="rect">
            <a:avLst/>
          </a:prstGeom>
          <a:no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Arial" charset="0"/>
                <a:ea typeface="ヒラギノ角ゴ ProN W3" charset="0"/>
                <a:cs typeface="ヒラギノ角ゴ ProN W3" charset="0"/>
              </a:rPr>
              <a:t>2</a:t>
            </a:r>
            <a:endParaRPr kumimoji="0" lang="en-US" sz="1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endParaRPr>
          </a:p>
        </p:txBody>
      </p:sp>
      <p:sp>
        <p:nvSpPr>
          <p:cNvPr id="18" name="Rectangle 17"/>
          <p:cNvSpPr/>
          <p:nvPr/>
        </p:nvSpPr>
        <p:spPr bwMode="auto">
          <a:xfrm>
            <a:off x="4800600" y="2362200"/>
            <a:ext cx="304800" cy="304800"/>
          </a:xfrm>
          <a:prstGeom prst="rect">
            <a:avLst/>
          </a:prstGeom>
          <a:no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Arial" charset="0"/>
                <a:ea typeface="ヒラギノ角ゴ ProN W3" charset="0"/>
                <a:cs typeface="ヒラギノ角ゴ ProN W3" charset="0"/>
              </a:rPr>
              <a:t>3</a:t>
            </a:r>
            <a:endParaRPr kumimoji="0" lang="en-US" sz="1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48394558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048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Minimax Search</a:t>
            </a:r>
          </a:p>
        </p:txBody>
      </p:sp>
      <p:pic>
        <p:nvPicPr>
          <p:cNvPr id="665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15400" cy="437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Minimax Properties</a:t>
            </a:r>
          </a:p>
        </p:txBody>
      </p:sp>
      <p:sp>
        <p:nvSpPr>
          <p:cNvPr id="21508" name="Rectangle 3"/>
          <p:cNvSpPr>
            <a:spLocks noGrp="1" noChangeArrowheads="1"/>
          </p:cNvSpPr>
          <p:nvPr>
            <p:ph type="body" idx="1"/>
          </p:nvPr>
        </p:nvSpPr>
        <p:spPr>
          <a:xfrm>
            <a:off x="457200" y="2552700"/>
            <a:ext cx="8229600" cy="22098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Time complexity?</a:t>
            </a:r>
          </a:p>
          <a:p>
            <a:pPr eaLnBrk="1" hangingPunct="1">
              <a:lnSpc>
                <a:spcPct val="90000"/>
              </a:lnSpc>
              <a:spcBef>
                <a:spcPts val="4900"/>
              </a:spcBef>
              <a:defRPr/>
            </a:pPr>
            <a:r>
              <a:rPr lang="en-US" sz="2400">
                <a:latin typeface="Arial" charset="0"/>
                <a:ea typeface="ヒラギノ角ゴ ProN W3" charset="0"/>
                <a:cs typeface="ヒラギノ角ゴ ProN W3" charset="0"/>
              </a:rPr>
              <a:t>Space complexity?</a:t>
            </a:r>
          </a:p>
        </p:txBody>
      </p:sp>
      <p:sp>
        <p:nvSpPr>
          <p:cNvPr id="68612" name="AutoShape 4"/>
          <p:cNvSpPr>
            <a:spLocks/>
          </p:cNvSpPr>
          <p:nvPr/>
        </p:nvSpPr>
        <p:spPr bwMode="auto">
          <a:xfrm>
            <a:off x="6751638" y="2286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68613" name="AutoShape 5"/>
          <p:cNvSpPr>
            <a:spLocks/>
          </p:cNvSpPr>
          <p:nvPr/>
        </p:nvSpPr>
        <p:spPr bwMode="auto">
          <a:xfrm rot="10800000">
            <a:off x="5989638" y="3173413"/>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68614" name="AutoShape 6"/>
          <p:cNvSpPr>
            <a:spLocks/>
          </p:cNvSpPr>
          <p:nvPr/>
        </p:nvSpPr>
        <p:spPr bwMode="auto">
          <a:xfrm rot="10800000">
            <a:off x="7513638" y="3175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nvGrpSpPr>
          <p:cNvPr id="68615" name="Group 9"/>
          <p:cNvGrpSpPr>
            <a:grpSpLocks/>
          </p:cNvGrpSpPr>
          <p:nvPr/>
        </p:nvGrpSpPr>
        <p:grpSpPr bwMode="auto">
          <a:xfrm>
            <a:off x="5624513" y="4546600"/>
            <a:ext cx="407987" cy="355600"/>
            <a:chOff x="0" y="0"/>
            <a:chExt cx="257" cy="224"/>
          </a:xfrm>
        </p:grpSpPr>
        <p:sp>
          <p:nvSpPr>
            <p:cNvPr id="68638" name="Rectangle 7"/>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9" name="Rectangle 8"/>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grpSp>
      <p:grpSp>
        <p:nvGrpSpPr>
          <p:cNvPr id="68616" name="Group 12"/>
          <p:cNvGrpSpPr>
            <a:grpSpLocks/>
          </p:cNvGrpSpPr>
          <p:nvPr/>
        </p:nvGrpSpPr>
        <p:grpSpPr bwMode="auto">
          <a:xfrm>
            <a:off x="6310313" y="4546600"/>
            <a:ext cx="407987" cy="355600"/>
            <a:chOff x="0" y="0"/>
            <a:chExt cx="257" cy="224"/>
          </a:xfrm>
        </p:grpSpPr>
        <p:sp>
          <p:nvSpPr>
            <p:cNvPr id="68636" name="Rectangle 10"/>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7" name="Rectangle 11"/>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grpSp>
      <p:grpSp>
        <p:nvGrpSpPr>
          <p:cNvPr id="68617" name="Group 15"/>
          <p:cNvGrpSpPr>
            <a:grpSpLocks/>
          </p:cNvGrpSpPr>
          <p:nvPr/>
        </p:nvGrpSpPr>
        <p:grpSpPr bwMode="auto">
          <a:xfrm>
            <a:off x="7162800" y="4546600"/>
            <a:ext cx="381000" cy="355600"/>
            <a:chOff x="0" y="0"/>
            <a:chExt cx="240" cy="224"/>
          </a:xfrm>
        </p:grpSpPr>
        <p:sp>
          <p:nvSpPr>
            <p:cNvPr id="68634" name="Rectangle 13"/>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5" name="Rectangle 14"/>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9</a:t>
              </a:r>
            </a:p>
          </p:txBody>
        </p:sp>
      </p:grpSp>
      <p:grpSp>
        <p:nvGrpSpPr>
          <p:cNvPr id="68618" name="Group 18"/>
          <p:cNvGrpSpPr>
            <a:grpSpLocks/>
          </p:cNvGrpSpPr>
          <p:nvPr/>
        </p:nvGrpSpPr>
        <p:grpSpPr bwMode="auto">
          <a:xfrm>
            <a:off x="7847013" y="4546600"/>
            <a:ext cx="534987" cy="355600"/>
            <a:chOff x="0" y="0"/>
            <a:chExt cx="337" cy="224"/>
          </a:xfrm>
        </p:grpSpPr>
        <p:sp>
          <p:nvSpPr>
            <p:cNvPr id="68632" name="Rectangle 16"/>
            <p:cNvSpPr>
              <a:spLocks/>
            </p:cNvSpPr>
            <p:nvPr/>
          </p:nvSpPr>
          <p:spPr bwMode="auto">
            <a:xfrm>
              <a:off x="4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3" name="Rectangle 17"/>
            <p:cNvSpPr>
              <a:spLocks/>
            </p:cNvSpPr>
            <p:nvPr/>
          </p:nvSpPr>
          <p:spPr bwMode="auto">
            <a:xfrm>
              <a:off x="0" y="0"/>
              <a:ext cx="33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100</a:t>
              </a:r>
            </a:p>
          </p:txBody>
        </p:sp>
      </p:grpSp>
      <p:cxnSp>
        <p:nvCxnSpPr>
          <p:cNvPr id="68619" name="AutoShape 19"/>
          <p:cNvCxnSpPr>
            <a:cxnSpLocks noChangeShapeType="1"/>
            <a:stCxn id="68612" idx="3"/>
            <a:endCxn id="68613" idx="3"/>
          </p:cNvCxnSpPr>
          <p:nvPr/>
        </p:nvCxnSpPr>
        <p:spPr bwMode="auto">
          <a:xfrm flipH="1">
            <a:off x="6208713" y="2692400"/>
            <a:ext cx="763587" cy="4810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620" name="AutoShape 20"/>
          <p:cNvCxnSpPr>
            <a:cxnSpLocks noChangeShapeType="1"/>
            <a:stCxn id="68612" idx="3"/>
            <a:endCxn id="68614" idx="3"/>
          </p:cNvCxnSpPr>
          <p:nvPr/>
        </p:nvCxnSpPr>
        <p:spPr bwMode="auto">
          <a:xfrm>
            <a:off x="6972300" y="2692400"/>
            <a:ext cx="760413" cy="482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621" name="AutoShape 21"/>
          <p:cNvCxnSpPr>
            <a:cxnSpLocks noChangeShapeType="1"/>
            <a:stCxn id="68613" idx="0"/>
          </p:cNvCxnSpPr>
          <p:nvPr/>
        </p:nvCxnSpPr>
        <p:spPr bwMode="auto">
          <a:xfrm flipH="1">
            <a:off x="5791200" y="3579813"/>
            <a:ext cx="417513" cy="9683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622" name="AutoShape 22"/>
          <p:cNvCxnSpPr>
            <a:cxnSpLocks noChangeShapeType="1"/>
            <a:stCxn id="68613" idx="0"/>
            <a:endCxn id="68637" idx="0"/>
          </p:cNvCxnSpPr>
          <p:nvPr/>
        </p:nvCxnSpPr>
        <p:spPr bwMode="auto">
          <a:xfrm>
            <a:off x="6208713" y="3579813"/>
            <a:ext cx="306387" cy="9667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623" name="AutoShape 23"/>
          <p:cNvCxnSpPr>
            <a:cxnSpLocks noChangeShapeType="1"/>
            <a:stCxn id="68614" idx="0"/>
            <a:endCxn id="68635" idx="0"/>
          </p:cNvCxnSpPr>
          <p:nvPr/>
        </p:nvCxnSpPr>
        <p:spPr bwMode="auto">
          <a:xfrm flipH="1">
            <a:off x="7353300" y="3581400"/>
            <a:ext cx="379413" cy="965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624" name="AutoShape 24"/>
          <p:cNvCxnSpPr>
            <a:cxnSpLocks noChangeShapeType="1"/>
            <a:stCxn id="68614" idx="0"/>
            <a:endCxn id="68633" idx="0"/>
          </p:cNvCxnSpPr>
          <p:nvPr/>
        </p:nvCxnSpPr>
        <p:spPr bwMode="auto">
          <a:xfrm>
            <a:off x="7732713" y="3581400"/>
            <a:ext cx="382587" cy="965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8625" name="Rectangle 25"/>
          <p:cNvSpPr>
            <a:spLocks/>
          </p:cNvSpPr>
          <p:nvPr/>
        </p:nvSpPr>
        <p:spPr bwMode="auto">
          <a:xfrm>
            <a:off x="7186613" y="2290763"/>
            <a:ext cx="6731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68626" name="Rectangle 26"/>
          <p:cNvSpPr>
            <a:spLocks/>
          </p:cNvSpPr>
          <p:nvPr/>
        </p:nvSpPr>
        <p:spPr bwMode="auto">
          <a:xfrm>
            <a:off x="8002588" y="3205163"/>
            <a:ext cx="6731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min</a:t>
            </a:r>
          </a:p>
        </p:txBody>
      </p:sp>
      <p:sp>
        <p:nvSpPr>
          <p:cNvPr id="23579" name="Rectangle 27"/>
          <p:cNvSpPr>
            <a:spLocks/>
          </p:cNvSpPr>
          <p:nvPr/>
        </p:nvSpPr>
        <p:spPr bwMode="auto">
          <a:xfrm>
            <a:off x="381000" y="2908300"/>
            <a:ext cx="1546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O(b</a:t>
            </a:r>
            <a:r>
              <a:rPr lang="en-US" sz="2000" baseline="30000">
                <a:solidFill>
                  <a:schemeClr val="tx1"/>
                </a:solidFill>
                <a:cs typeface="Arial" charset="0"/>
              </a:rPr>
              <a:t>m</a:t>
            </a:r>
            <a:r>
              <a:rPr lang="en-US" sz="2000">
                <a:solidFill>
                  <a:schemeClr val="tx1"/>
                </a:solidFill>
                <a:cs typeface="Arial" charset="0"/>
              </a:rPr>
              <a:t>)</a:t>
            </a:r>
          </a:p>
          <a:p>
            <a:pPr marL="39688">
              <a:lnSpc>
                <a:spcPct val="90000"/>
              </a:lnSpc>
            </a:pPr>
            <a:endParaRPr lang="en-US">
              <a:solidFill>
                <a:schemeClr val="tx1"/>
              </a:solidFill>
              <a:cs typeface="Arial" charset="0"/>
            </a:endParaRPr>
          </a:p>
        </p:txBody>
      </p:sp>
      <p:sp>
        <p:nvSpPr>
          <p:cNvPr id="23580" name="Rectangle 28"/>
          <p:cNvSpPr>
            <a:spLocks/>
          </p:cNvSpPr>
          <p:nvPr/>
        </p:nvSpPr>
        <p:spPr bwMode="auto">
          <a:xfrm>
            <a:off x="393700" y="3886200"/>
            <a:ext cx="1616075"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O(bm)</a:t>
            </a:r>
          </a:p>
          <a:p>
            <a:pPr marL="39688">
              <a:lnSpc>
                <a:spcPct val="90000"/>
              </a:lnSpc>
            </a:pPr>
            <a:endParaRPr lang="en-US">
              <a:solidFill>
                <a:schemeClr val="tx1"/>
              </a:solidFill>
              <a:cs typeface="Arial" charset="0"/>
            </a:endParaRPr>
          </a:p>
        </p:txBody>
      </p:sp>
      <p:sp>
        <p:nvSpPr>
          <p:cNvPr id="23581" name="Rectangle 29"/>
          <p:cNvSpPr>
            <a:spLocks/>
          </p:cNvSpPr>
          <p:nvPr/>
        </p:nvSpPr>
        <p:spPr bwMode="auto">
          <a:xfrm>
            <a:off x="406400" y="4686300"/>
            <a:ext cx="67056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lnSpc>
                <a:spcPct val="90000"/>
              </a:lnSpc>
              <a:spcBef>
                <a:spcPts val="738"/>
              </a:spcBef>
              <a:buClr>
                <a:srgbClr val="333399"/>
              </a:buClr>
              <a:buSzPct val="100000"/>
              <a:buFont typeface="Wingdings" charset="0"/>
              <a:buChar char="§"/>
            </a:pPr>
            <a:r>
              <a:rPr lang="en-US" sz="2400" dirty="0">
                <a:solidFill>
                  <a:srgbClr val="333399"/>
                </a:solidFill>
                <a:cs typeface="Arial" charset="0"/>
              </a:rPr>
              <a:t>For chess, b </a:t>
            </a:r>
            <a:r>
              <a:rPr lang="en-US" sz="2400" dirty="0">
                <a:solidFill>
                  <a:srgbClr val="333399"/>
                </a:solidFill>
                <a:latin typeface="Symbol" charset="0"/>
                <a:cs typeface="Symbol" charset="0"/>
                <a:sym typeface="Symbol" charset="0"/>
              </a:rPr>
              <a:t>~</a:t>
            </a:r>
            <a:r>
              <a:rPr lang="en-US" sz="2400" dirty="0">
                <a:solidFill>
                  <a:srgbClr val="333399"/>
                </a:solidFill>
                <a:cs typeface="Arial" charset="0"/>
              </a:rPr>
              <a:t> 35, m </a:t>
            </a:r>
            <a:r>
              <a:rPr lang="en-US" sz="2400" dirty="0">
                <a:solidFill>
                  <a:srgbClr val="333399"/>
                </a:solidFill>
                <a:latin typeface="Symbol" charset="0"/>
                <a:cs typeface="Symbol" charset="0"/>
                <a:sym typeface="Symbol" charset="0"/>
              </a:rPr>
              <a:t>~</a:t>
            </a:r>
            <a:r>
              <a:rPr lang="en-US" sz="2400" dirty="0">
                <a:solidFill>
                  <a:srgbClr val="333399"/>
                </a:solidFill>
                <a:cs typeface="Arial" charset="0"/>
              </a:rPr>
              <a:t> 100</a:t>
            </a:r>
          </a:p>
          <a:p>
            <a:pPr marL="782638" lvl="1" indent="-285750">
              <a:lnSpc>
                <a:spcPct val="90000"/>
              </a:lnSpc>
              <a:spcBef>
                <a:spcPts val="638"/>
              </a:spcBef>
              <a:buClr>
                <a:srgbClr val="000000"/>
              </a:buClr>
              <a:buSzPct val="100000"/>
              <a:buFont typeface="Wingdings" charset="0"/>
              <a:buChar char="§"/>
            </a:pPr>
            <a:r>
              <a:rPr lang="en-US" sz="2100" dirty="0">
                <a:solidFill>
                  <a:schemeClr val="tx1"/>
                </a:solidFill>
                <a:cs typeface="Arial" charset="0"/>
              </a:rPr>
              <a:t>Exact solution is completely infeasible</a:t>
            </a:r>
          </a:p>
          <a:p>
            <a:pPr marL="782638" lvl="1" indent="-285750">
              <a:lnSpc>
                <a:spcPct val="90000"/>
              </a:lnSpc>
              <a:spcBef>
                <a:spcPts val="638"/>
              </a:spcBef>
              <a:buClr>
                <a:srgbClr val="000000"/>
              </a:buClr>
              <a:buSzPct val="100000"/>
              <a:buFont typeface="Wingdings" charset="0"/>
              <a:buChar char="§"/>
            </a:pPr>
            <a:r>
              <a:rPr lang="en-US" sz="2100" dirty="0">
                <a:solidFill>
                  <a:schemeClr val="tx1"/>
                </a:solidFill>
                <a:cs typeface="Arial" charset="0"/>
              </a:rPr>
              <a:t>But, do we need to explore the whole tree?</a:t>
            </a:r>
          </a:p>
        </p:txBody>
      </p:sp>
      <p:sp>
        <p:nvSpPr>
          <p:cNvPr id="68630" name="Rectangle 30"/>
          <p:cNvSpPr>
            <a:spLocks/>
          </p:cNvSpPr>
          <p:nvPr/>
        </p:nvSpPr>
        <p:spPr bwMode="auto">
          <a:xfrm>
            <a:off x="469900" y="1511300"/>
            <a:ext cx="61722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Optimal? </a:t>
            </a:r>
          </a:p>
        </p:txBody>
      </p:sp>
      <p:sp>
        <p:nvSpPr>
          <p:cNvPr id="23583" name="Rectangle 31"/>
          <p:cNvSpPr>
            <a:spLocks/>
          </p:cNvSpPr>
          <p:nvPr/>
        </p:nvSpPr>
        <p:spPr bwMode="auto">
          <a:xfrm>
            <a:off x="381000" y="1955800"/>
            <a:ext cx="5513388"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782638" lvl="1" indent="-285750">
              <a:spcBef>
                <a:spcPts val="638"/>
              </a:spcBef>
              <a:buClr>
                <a:srgbClr val="000000"/>
              </a:buClr>
              <a:buSzPct val="100000"/>
              <a:buFont typeface="Wingdings" charset="0"/>
              <a:buChar char="§"/>
            </a:pPr>
            <a:r>
              <a:rPr lang="en-US" sz="2100">
                <a:solidFill>
                  <a:schemeClr val="tx1"/>
                </a:solidFill>
                <a:cs typeface="Arial" charset="0"/>
              </a:rPr>
              <a:t>Yes, against perfect player. Otherwise?</a:t>
            </a:r>
          </a:p>
          <a:p>
            <a:pPr marL="39688"/>
            <a:endParaRPr lang="en-US">
              <a:solidFill>
                <a:schemeClr val="tx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8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8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9" grpId="0" autoUpdateAnimBg="0"/>
      <p:bldP spid="23580" grpId="0" autoUpdateAnimBg="0"/>
      <p:bldP spid="2358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457200" y="1493838"/>
            <a:ext cx="8229600" cy="1935162"/>
          </a:xfrm>
        </p:spPr>
        <p:txBody>
          <a:bodyPr rIns="132080"/>
          <a:lstStyle/>
          <a:p>
            <a:pPr marL="39688" indent="0" eaLnBrk="1" hangingPunct="1">
              <a:spcBef>
                <a:spcPct val="0"/>
              </a:spcBef>
              <a:buNone/>
              <a:defRPr/>
            </a:pPr>
            <a:r>
              <a:rPr lang="en-US" sz="1900" b="1" dirty="0" smtClean="0">
                <a:solidFill>
                  <a:srgbClr val="FF0000"/>
                </a:solidFill>
                <a:latin typeface="Arial Bold" charset="0"/>
                <a:ea typeface="ヒラギノ角ゴ ProN W3" charset="0"/>
                <a:cs typeface="Arial Bold" charset="0"/>
                <a:sym typeface="Arial Bold" charset="0"/>
              </a:rPr>
              <a:t>1994: Checkers.</a:t>
            </a:r>
            <a:r>
              <a:rPr lang="en-US" sz="1900" b="1" dirty="0" smtClean="0">
                <a:solidFill>
                  <a:srgbClr val="FF0000"/>
                </a:solidFill>
                <a:latin typeface="Arial" charset="0"/>
                <a:ea typeface="ヒラギノ角ゴ ProN W3" charset="0"/>
                <a:cs typeface="ヒラギノ角ゴ ProN W3" charset="0"/>
              </a:rPr>
              <a:t> </a:t>
            </a:r>
            <a:r>
              <a:rPr lang="en-US" sz="1900" dirty="0">
                <a:latin typeface="Arial" charset="0"/>
                <a:ea typeface="ヒラギノ角ゴ ProN W3" charset="0"/>
                <a:cs typeface="ヒラギノ角ゴ ProN W3" charset="0"/>
              </a:rPr>
              <a:t>Chinook ended 40-year-reign of human world champion Marion </a:t>
            </a:r>
            <a:r>
              <a:rPr lang="en-US" sz="1900" dirty="0" smtClean="0">
                <a:latin typeface="Arial" charset="0"/>
                <a:ea typeface="ヒラギノ角ゴ ProN W3" charset="0"/>
                <a:cs typeface="ヒラギノ角ゴ ProN W3" charset="0"/>
              </a:rPr>
              <a:t>Tinsley. </a:t>
            </a:r>
            <a:r>
              <a:rPr lang="en-US" sz="1900" dirty="0">
                <a:latin typeface="Arial" charset="0"/>
                <a:ea typeface="ヒラギノ角ゴ ProN W3" charset="0"/>
                <a:cs typeface="ヒラギノ角ゴ ProN W3" charset="0"/>
              </a:rPr>
              <a:t>Used </a:t>
            </a:r>
            <a:r>
              <a:rPr lang="en-US" sz="1900" dirty="0" smtClean="0">
                <a:latin typeface="Arial" charset="0"/>
                <a:ea typeface="ヒラギノ角ゴ ProN W3" charset="0"/>
                <a:cs typeface="ヒラギノ角ゴ ProN W3" charset="0"/>
              </a:rPr>
              <a:t>search plus an </a:t>
            </a:r>
            <a:r>
              <a:rPr lang="en-US" sz="1900" dirty="0">
                <a:latin typeface="Arial" charset="0"/>
                <a:ea typeface="ヒラギノ角ゴ ProN W3" charset="0"/>
                <a:cs typeface="ヒラギノ角ゴ ProN W3" charset="0"/>
              </a:rPr>
              <a:t>endgame database defining perfect play for all positions involving 8 or fewer pieces on the board, a total of 443,748,401,247 positions.  Checkers is now solved</a:t>
            </a:r>
            <a:r>
              <a:rPr lang="en-US" sz="1900" dirty="0" smtClean="0">
                <a:latin typeface="Arial" charset="0"/>
                <a:ea typeface="ヒラギノ角ゴ ProN W3" charset="0"/>
                <a:cs typeface="ヒラギノ角ゴ ProN W3" charset="0"/>
              </a:rPr>
              <a:t>!</a:t>
            </a:r>
            <a:endParaRPr lang="en-US" sz="1900" dirty="0">
              <a:latin typeface="Arial" charset="0"/>
              <a:ea typeface="ヒラギノ角ゴ ProN W3" charset="0"/>
              <a:cs typeface="ヒラギノ角ゴ ProN W3" charset="0"/>
            </a:endParaRPr>
          </a:p>
        </p:txBody>
      </p:sp>
      <p:pic>
        <p:nvPicPr>
          <p:cNvPr id="440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03563"/>
            <a:ext cx="5029200" cy="329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8" name="Rectangle 2"/>
          <p:cNvSpPr>
            <a:spLocks noGrp="1" noChangeArrowheads="1"/>
          </p:cNvSpPr>
          <p:nvPr>
            <p:ph type="title"/>
          </p:nvPr>
        </p:nvSpPr>
        <p:spPr/>
        <p:txBody>
          <a:bodyPr rIns="132080"/>
          <a:lstStyle/>
          <a:p>
            <a:pPr indent="0" eaLnBrk="1" hangingPunct="1">
              <a:defRPr/>
            </a:pPr>
            <a:r>
              <a:rPr lang="en-US" sz="3600" dirty="0" smtClean="0">
                <a:latin typeface="+mn-lt"/>
                <a:ea typeface="Lucida Grande" charset="0"/>
                <a:cs typeface="Lucida Grande" charset="0"/>
                <a:sym typeface="Symbol" charset="2"/>
              </a:rPr>
              <a:t>Do We Need to Evaluate Every Node?</a:t>
            </a:r>
            <a:endParaRPr lang="en-US" sz="3600" dirty="0" smtClean="0">
              <a:latin typeface="+mn-lt"/>
              <a:sym typeface="Symbol" charset="2"/>
            </a:endParaRPr>
          </a:p>
        </p:txBody>
      </p:sp>
      <p:grpSp>
        <p:nvGrpSpPr>
          <p:cNvPr id="69635" name="Group 9"/>
          <p:cNvGrpSpPr>
            <a:grpSpLocks/>
          </p:cNvGrpSpPr>
          <p:nvPr/>
        </p:nvGrpSpPr>
        <p:grpSpPr bwMode="auto">
          <a:xfrm>
            <a:off x="1371600" y="2416175"/>
            <a:ext cx="6637338" cy="2994025"/>
            <a:chOff x="0" y="0"/>
            <a:chExt cx="4181" cy="1886"/>
          </a:xfrm>
        </p:grpSpPr>
        <p:pic>
          <p:nvPicPr>
            <p:cNvPr id="696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9637"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69638"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69639"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69640"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2" name="TextBox 1"/>
          <p:cNvSpPr txBox="1"/>
          <p:nvPr/>
        </p:nvSpPr>
        <p:spPr>
          <a:xfrm>
            <a:off x="152400" y="3581400"/>
            <a:ext cx="766105" cy="461665"/>
          </a:xfrm>
          <a:prstGeom prst="rect">
            <a:avLst/>
          </a:prstGeom>
          <a:noFill/>
        </p:spPr>
        <p:txBody>
          <a:bodyPr wrap="none" rtlCol="0">
            <a:spAutoFit/>
          </a:bodyPr>
          <a:lstStyle/>
          <a:p>
            <a:r>
              <a:rPr lang="en-US" sz="2400" dirty="0" smtClean="0"/>
              <a:t>Min:</a:t>
            </a:r>
            <a:endParaRPr lang="en-US" sz="2400" dirty="0"/>
          </a:p>
        </p:txBody>
      </p:sp>
      <p:sp>
        <p:nvSpPr>
          <p:cNvPr id="11" name="TextBox 10"/>
          <p:cNvSpPr txBox="1"/>
          <p:nvPr/>
        </p:nvSpPr>
        <p:spPr>
          <a:xfrm>
            <a:off x="152400" y="2362200"/>
            <a:ext cx="851615" cy="461665"/>
          </a:xfrm>
          <a:prstGeom prst="rect">
            <a:avLst/>
          </a:prstGeom>
          <a:noFill/>
        </p:spPr>
        <p:txBody>
          <a:bodyPr wrap="none" rtlCol="0">
            <a:spAutoFit/>
          </a:bodyPr>
          <a:lstStyle/>
          <a:p>
            <a:r>
              <a:rPr lang="en-US" sz="2400" dirty="0" smtClean="0"/>
              <a:t>Max:</a:t>
            </a:r>
            <a:endParaRPr lang="en-US" sz="2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defRPr/>
            </a:pPr>
            <a:r>
              <a:rPr lang="en-US" sz="3600" dirty="0">
                <a:ea typeface="Lucida Grande" charset="0"/>
                <a:cs typeface="Lucida Grande" charset="0"/>
                <a:sym typeface="Symbol" charset="2"/>
              </a:rPr>
              <a:t>Do We Need to Evaluate Every Node</a:t>
            </a:r>
            <a:r>
              <a:rPr lang="en-US" sz="3600" dirty="0" smtClean="0">
                <a:ea typeface="Lucida Grande" charset="0"/>
                <a:cs typeface="Lucida Grande" charset="0"/>
                <a:sym typeface="Symbol" charset="2"/>
              </a:rPr>
              <a:t>?</a:t>
            </a:r>
            <a:endParaRPr lang="en-US" sz="3600" dirty="0">
              <a:latin typeface="Arial" charset="0"/>
              <a:ea typeface="ヒラギノ角ゴ ProN W3" charset="0"/>
              <a:cs typeface="ヒラギノ角ゴ ProN W3" charset="0"/>
            </a:endParaRPr>
          </a:p>
        </p:txBody>
      </p:sp>
      <p:grpSp>
        <p:nvGrpSpPr>
          <p:cNvPr id="71683" name="Group 9"/>
          <p:cNvGrpSpPr>
            <a:grpSpLocks/>
          </p:cNvGrpSpPr>
          <p:nvPr/>
        </p:nvGrpSpPr>
        <p:grpSpPr bwMode="auto">
          <a:xfrm>
            <a:off x="1371600" y="2416175"/>
            <a:ext cx="6637338" cy="2994025"/>
            <a:chOff x="0" y="0"/>
            <a:chExt cx="4181" cy="1886"/>
          </a:xfrm>
        </p:grpSpPr>
        <p:pic>
          <p:nvPicPr>
            <p:cNvPr id="716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696"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7"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8"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9"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71684" name="Rectangle 10"/>
          <p:cNvSpPr>
            <a:spLocks/>
          </p:cNvSpPr>
          <p:nvPr/>
        </p:nvSpPr>
        <p:spPr bwMode="auto">
          <a:xfrm>
            <a:off x="2781300" y="3492500"/>
            <a:ext cx="24447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7030A0"/>
                </a:solidFill>
                <a:cs typeface="Arial" charset="0"/>
              </a:rPr>
              <a:t>3</a:t>
            </a:r>
          </a:p>
        </p:txBody>
      </p:sp>
      <p:sp>
        <p:nvSpPr>
          <p:cNvPr id="71687" name="Rectangle 13"/>
          <p:cNvSpPr>
            <a:spLocks/>
          </p:cNvSpPr>
          <p:nvPr/>
        </p:nvSpPr>
        <p:spPr bwMode="auto">
          <a:xfrm>
            <a:off x="4826000" y="2413000"/>
            <a:ext cx="40640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7030A0"/>
                </a:solidFill>
                <a:cs typeface="Arial" charset="0"/>
                <a:sym typeface="Symbol" charset="0"/>
              </a:rPr>
              <a:t>3</a:t>
            </a:r>
            <a:endParaRPr lang="en-US" sz="2300" b="1" dirty="0">
              <a:solidFill>
                <a:srgbClr val="7030A0"/>
              </a:solidFill>
              <a:cs typeface="Arial" charset="0"/>
            </a:endParaRPr>
          </a:p>
        </p:txBody>
      </p:sp>
      <p:sp>
        <p:nvSpPr>
          <p:cNvPr id="71690" name="Rectangle 10"/>
          <p:cNvSpPr>
            <a:spLocks/>
          </p:cNvSpPr>
          <p:nvPr/>
        </p:nvSpPr>
        <p:spPr bwMode="auto">
          <a:xfrm>
            <a:off x="228600" y="6008688"/>
            <a:ext cx="30432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0033CC"/>
                </a:solidFill>
                <a:cs typeface="Arial" charset="0"/>
              </a:rPr>
              <a:t>Progress of search…</a:t>
            </a:r>
          </a:p>
        </p:txBody>
      </p:sp>
      <p:sp>
        <p:nvSpPr>
          <p:cNvPr id="71691" name="Freeform 7"/>
          <p:cNvSpPr>
            <a:spLocks/>
          </p:cNvSpPr>
          <p:nvPr/>
        </p:nvSpPr>
        <p:spPr bwMode="auto">
          <a:xfrm>
            <a:off x="3271838" y="5310188"/>
            <a:ext cx="336550" cy="850900"/>
          </a:xfrm>
          <a:custGeom>
            <a:avLst/>
            <a:gdLst>
              <a:gd name="T0" fmla="*/ 0 w 238457"/>
              <a:gd name="T1" fmla="*/ 851196 h 850604"/>
              <a:gd name="T2" fmla="*/ 642770 w 238457"/>
              <a:gd name="T3" fmla="*/ 670317 h 850604"/>
              <a:gd name="T4" fmla="*/ 493288 w 238457"/>
              <a:gd name="T5" fmla="*/ 0 h 850604"/>
              <a:gd name="T6" fmla="*/ 0 60000 65536"/>
              <a:gd name="T7" fmla="*/ 0 60000 65536"/>
              <a:gd name="T8" fmla="*/ 0 60000 65536"/>
            </a:gdLst>
            <a:ahLst/>
            <a:cxnLst>
              <a:cxn ang="T6">
                <a:pos x="T0" y="T1"/>
              </a:cxn>
              <a:cxn ang="T7">
                <a:pos x="T2" y="T3"/>
              </a:cxn>
              <a:cxn ang="T8">
                <a:pos x="T4" y="T5"/>
              </a:cxn>
            </a:cxnLst>
            <a:rect l="0" t="0" r="r" b="b"/>
            <a:pathLst>
              <a:path w="238457" h="850604">
                <a:moveTo>
                  <a:pt x="0" y="850604"/>
                </a:moveTo>
                <a:cubicBezTo>
                  <a:pt x="99680" y="831111"/>
                  <a:pt x="199361" y="811618"/>
                  <a:pt x="228600" y="669851"/>
                </a:cubicBezTo>
                <a:cubicBezTo>
                  <a:pt x="257839" y="528084"/>
                  <a:pt x="216638" y="264042"/>
                  <a:pt x="175437" y="0"/>
                </a:cubicBezTo>
              </a:path>
            </a:pathLst>
          </a:custGeom>
          <a:noFill/>
          <a:ln w="28575" cap="flat" cmpd="sng">
            <a:solidFill>
              <a:srgbClr val="0033CC"/>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 name="TextBox 13"/>
          <p:cNvSpPr txBox="1"/>
          <p:nvPr/>
        </p:nvSpPr>
        <p:spPr>
          <a:xfrm>
            <a:off x="152400" y="3581400"/>
            <a:ext cx="766105" cy="461665"/>
          </a:xfrm>
          <a:prstGeom prst="rect">
            <a:avLst/>
          </a:prstGeom>
          <a:noFill/>
        </p:spPr>
        <p:txBody>
          <a:bodyPr wrap="none" rtlCol="0">
            <a:spAutoFit/>
          </a:bodyPr>
          <a:lstStyle/>
          <a:p>
            <a:r>
              <a:rPr lang="en-US" sz="2400" dirty="0" smtClean="0"/>
              <a:t>Min:</a:t>
            </a:r>
            <a:endParaRPr lang="en-US" sz="2400" dirty="0"/>
          </a:p>
        </p:txBody>
      </p:sp>
      <p:sp>
        <p:nvSpPr>
          <p:cNvPr id="15" name="TextBox 14"/>
          <p:cNvSpPr txBox="1"/>
          <p:nvPr/>
        </p:nvSpPr>
        <p:spPr>
          <a:xfrm>
            <a:off x="152400" y="2362200"/>
            <a:ext cx="851615" cy="461665"/>
          </a:xfrm>
          <a:prstGeom prst="rect">
            <a:avLst/>
          </a:prstGeom>
          <a:noFill/>
        </p:spPr>
        <p:txBody>
          <a:bodyPr wrap="none" rtlCol="0">
            <a:spAutoFit/>
          </a:bodyPr>
          <a:lstStyle/>
          <a:p>
            <a:r>
              <a:rPr lang="en-US" sz="2400" dirty="0" smtClean="0"/>
              <a:t>Max:</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sym typeface="Symbol" charset="0"/>
              </a:rPr>
              <a:t>- </a:t>
            </a:r>
            <a:r>
              <a:rPr lang="en-US">
                <a:latin typeface="Arial" charset="0"/>
                <a:ea typeface="ヒラギノ角ゴ ProN W3" charset="0"/>
                <a:cs typeface="ヒラギノ角ゴ ProN W3" charset="0"/>
              </a:rPr>
              <a:t>Pruning Example</a:t>
            </a:r>
          </a:p>
        </p:txBody>
      </p:sp>
      <p:grpSp>
        <p:nvGrpSpPr>
          <p:cNvPr id="71683" name="Group 9"/>
          <p:cNvGrpSpPr>
            <a:grpSpLocks/>
          </p:cNvGrpSpPr>
          <p:nvPr/>
        </p:nvGrpSpPr>
        <p:grpSpPr bwMode="auto">
          <a:xfrm>
            <a:off x="1371600" y="2416175"/>
            <a:ext cx="6637338" cy="2994025"/>
            <a:chOff x="0" y="0"/>
            <a:chExt cx="4181" cy="1886"/>
          </a:xfrm>
        </p:grpSpPr>
        <p:pic>
          <p:nvPicPr>
            <p:cNvPr id="716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1696"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7"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8"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71699"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71684" name="Rectangle 10"/>
          <p:cNvSpPr>
            <a:spLocks/>
          </p:cNvSpPr>
          <p:nvPr/>
        </p:nvSpPr>
        <p:spPr bwMode="auto">
          <a:xfrm>
            <a:off x="2781300" y="3492500"/>
            <a:ext cx="24447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7030A0"/>
                </a:solidFill>
                <a:cs typeface="Arial" charset="0"/>
              </a:rPr>
              <a:t>3</a:t>
            </a:r>
          </a:p>
        </p:txBody>
      </p:sp>
      <p:sp>
        <p:nvSpPr>
          <p:cNvPr id="71685" name="Rectangle 11"/>
          <p:cNvSpPr>
            <a:spLocks/>
          </p:cNvSpPr>
          <p:nvPr/>
        </p:nvSpPr>
        <p:spPr bwMode="auto">
          <a:xfrm>
            <a:off x="4775200" y="3479800"/>
            <a:ext cx="40640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7030A0"/>
                </a:solidFill>
                <a:cs typeface="Arial" charset="0"/>
                <a:sym typeface="Symbol" charset="0"/>
              </a:rPr>
              <a:t></a:t>
            </a:r>
            <a:r>
              <a:rPr lang="en-US" sz="2300" b="1" dirty="0">
                <a:solidFill>
                  <a:srgbClr val="7030A0"/>
                </a:solidFill>
                <a:cs typeface="Arial" charset="0"/>
              </a:rPr>
              <a:t>2</a:t>
            </a:r>
          </a:p>
        </p:txBody>
      </p:sp>
      <p:sp>
        <p:nvSpPr>
          <p:cNvPr id="71687" name="Rectangle 13"/>
          <p:cNvSpPr>
            <a:spLocks/>
          </p:cNvSpPr>
          <p:nvPr/>
        </p:nvSpPr>
        <p:spPr bwMode="auto">
          <a:xfrm>
            <a:off x="4826000" y="2413000"/>
            <a:ext cx="40640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7030A0"/>
                </a:solidFill>
                <a:cs typeface="Arial" charset="0"/>
                <a:sym typeface="Symbol" charset="0"/>
              </a:rPr>
              <a:t>3</a:t>
            </a:r>
            <a:endParaRPr lang="en-US" sz="2300" b="1" dirty="0">
              <a:solidFill>
                <a:srgbClr val="7030A0"/>
              </a:solidFill>
              <a:cs typeface="Arial" charset="0"/>
            </a:endParaRPr>
          </a:p>
        </p:txBody>
      </p:sp>
      <p:sp>
        <p:nvSpPr>
          <p:cNvPr id="71688" name="AutoShape 14"/>
          <p:cNvSpPr>
            <a:spLocks/>
          </p:cNvSpPr>
          <p:nvPr/>
        </p:nvSpPr>
        <p:spPr bwMode="auto">
          <a:xfrm>
            <a:off x="4229100" y="4279900"/>
            <a:ext cx="1270000" cy="1270000"/>
          </a:xfrm>
          <a:prstGeom prst="roundRect">
            <a:avLst>
              <a:gd name="adj" fmla="val 15000"/>
            </a:avLst>
          </a:prstGeom>
          <a:solidFill>
            <a:srgbClr val="FFFFFF">
              <a:alpha val="83136"/>
            </a:srgbClr>
          </a:solidFill>
          <a:ln w="9525">
            <a:solidFill>
              <a:srgbClr val="FFFFFF"/>
            </a:solidFill>
            <a:round/>
            <a:headEnd/>
            <a:tailEnd/>
          </a:ln>
        </p:spPr>
        <p:txBody>
          <a:bodyPr lIns="0" tIns="0" rIns="0" bIns="0"/>
          <a:lstStyle/>
          <a:p>
            <a:endParaRPr lang="en-US"/>
          </a:p>
        </p:txBody>
      </p:sp>
      <p:grpSp>
        <p:nvGrpSpPr>
          <p:cNvPr id="71689" name="Group 6"/>
          <p:cNvGrpSpPr>
            <a:grpSpLocks/>
          </p:cNvGrpSpPr>
          <p:nvPr/>
        </p:nvGrpSpPr>
        <p:grpSpPr bwMode="auto">
          <a:xfrm>
            <a:off x="4457700" y="4203700"/>
            <a:ext cx="571500" cy="152400"/>
            <a:chOff x="914400" y="2743200"/>
            <a:chExt cx="571500" cy="152400"/>
          </a:xfrm>
        </p:grpSpPr>
        <p:cxnSp>
          <p:nvCxnSpPr>
            <p:cNvPr id="23565" name="Straight Connector 2"/>
            <p:cNvCxnSpPr>
              <a:cxnSpLocks noChangeShapeType="1"/>
            </p:cNvCxnSpPr>
            <p:nvPr/>
          </p:nvCxnSpPr>
          <p:spPr bwMode="auto">
            <a:xfrm flipV="1">
              <a:off x="914400" y="2743200"/>
              <a:ext cx="304800" cy="152400"/>
            </a:xfrm>
            <a:prstGeom prst="line">
              <a:avLst/>
            </a:prstGeom>
            <a:noFill/>
            <a:ln w="2857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566" name="Straight Connector 17"/>
            <p:cNvCxnSpPr>
              <a:cxnSpLocks noChangeShapeType="1"/>
            </p:cNvCxnSpPr>
            <p:nvPr/>
          </p:nvCxnSpPr>
          <p:spPr bwMode="auto">
            <a:xfrm flipV="1">
              <a:off x="1257300" y="2743200"/>
              <a:ext cx="228600" cy="101600"/>
            </a:xfrm>
            <a:prstGeom prst="line">
              <a:avLst/>
            </a:prstGeom>
            <a:noFill/>
            <a:ln w="2857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567" name="Straight Connector 18"/>
            <p:cNvCxnSpPr>
              <a:cxnSpLocks noChangeShapeType="1"/>
            </p:cNvCxnSpPr>
            <p:nvPr/>
          </p:nvCxnSpPr>
          <p:spPr bwMode="auto">
            <a:xfrm>
              <a:off x="1219200" y="2743200"/>
              <a:ext cx="38100" cy="101600"/>
            </a:xfrm>
            <a:prstGeom prst="line">
              <a:avLst/>
            </a:prstGeom>
            <a:noFill/>
            <a:ln w="2857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71690" name="Rectangle 10"/>
          <p:cNvSpPr>
            <a:spLocks/>
          </p:cNvSpPr>
          <p:nvPr/>
        </p:nvSpPr>
        <p:spPr bwMode="auto">
          <a:xfrm>
            <a:off x="1143000" y="6008688"/>
            <a:ext cx="30432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300" b="1" dirty="0">
                <a:solidFill>
                  <a:srgbClr val="0033CC"/>
                </a:solidFill>
                <a:cs typeface="Arial" charset="0"/>
              </a:rPr>
              <a:t>Progress of search…</a:t>
            </a:r>
          </a:p>
        </p:txBody>
      </p:sp>
      <p:sp>
        <p:nvSpPr>
          <p:cNvPr id="71691" name="Freeform 7"/>
          <p:cNvSpPr>
            <a:spLocks/>
          </p:cNvSpPr>
          <p:nvPr/>
        </p:nvSpPr>
        <p:spPr bwMode="auto">
          <a:xfrm>
            <a:off x="4186238" y="5310188"/>
            <a:ext cx="336550" cy="850900"/>
          </a:xfrm>
          <a:custGeom>
            <a:avLst/>
            <a:gdLst>
              <a:gd name="T0" fmla="*/ 0 w 238457"/>
              <a:gd name="T1" fmla="*/ 851196 h 850604"/>
              <a:gd name="T2" fmla="*/ 642770 w 238457"/>
              <a:gd name="T3" fmla="*/ 670317 h 850604"/>
              <a:gd name="T4" fmla="*/ 493288 w 238457"/>
              <a:gd name="T5" fmla="*/ 0 h 850604"/>
              <a:gd name="T6" fmla="*/ 0 60000 65536"/>
              <a:gd name="T7" fmla="*/ 0 60000 65536"/>
              <a:gd name="T8" fmla="*/ 0 60000 65536"/>
            </a:gdLst>
            <a:ahLst/>
            <a:cxnLst>
              <a:cxn ang="T6">
                <a:pos x="T0" y="T1"/>
              </a:cxn>
              <a:cxn ang="T7">
                <a:pos x="T2" y="T3"/>
              </a:cxn>
              <a:cxn ang="T8">
                <a:pos x="T4" y="T5"/>
              </a:cxn>
            </a:cxnLst>
            <a:rect l="0" t="0" r="r" b="b"/>
            <a:pathLst>
              <a:path w="238457" h="850604">
                <a:moveTo>
                  <a:pt x="0" y="850604"/>
                </a:moveTo>
                <a:cubicBezTo>
                  <a:pt x="99680" y="831111"/>
                  <a:pt x="199361" y="811618"/>
                  <a:pt x="228600" y="669851"/>
                </a:cubicBezTo>
                <a:cubicBezTo>
                  <a:pt x="257839" y="528084"/>
                  <a:pt x="216638" y="264042"/>
                  <a:pt x="175437" y="0"/>
                </a:cubicBezTo>
              </a:path>
            </a:pathLst>
          </a:custGeom>
          <a:noFill/>
          <a:ln w="28575" cap="flat" cmpd="sng">
            <a:solidFill>
              <a:srgbClr val="0033CC"/>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 name="TextBox 19"/>
          <p:cNvSpPr txBox="1"/>
          <p:nvPr/>
        </p:nvSpPr>
        <p:spPr>
          <a:xfrm>
            <a:off x="152400" y="3581400"/>
            <a:ext cx="766105" cy="461665"/>
          </a:xfrm>
          <a:prstGeom prst="rect">
            <a:avLst/>
          </a:prstGeom>
          <a:noFill/>
        </p:spPr>
        <p:txBody>
          <a:bodyPr wrap="none" rtlCol="0">
            <a:spAutoFit/>
          </a:bodyPr>
          <a:lstStyle/>
          <a:p>
            <a:r>
              <a:rPr lang="en-US" sz="2400" dirty="0" smtClean="0"/>
              <a:t>Min:</a:t>
            </a:r>
            <a:endParaRPr lang="en-US" sz="2400" dirty="0"/>
          </a:p>
        </p:txBody>
      </p:sp>
      <p:sp>
        <p:nvSpPr>
          <p:cNvPr id="21" name="TextBox 20"/>
          <p:cNvSpPr txBox="1"/>
          <p:nvPr/>
        </p:nvSpPr>
        <p:spPr>
          <a:xfrm>
            <a:off x="152400" y="2362200"/>
            <a:ext cx="851615" cy="461665"/>
          </a:xfrm>
          <a:prstGeom prst="rect">
            <a:avLst/>
          </a:prstGeom>
          <a:noFill/>
        </p:spPr>
        <p:txBody>
          <a:bodyPr wrap="none" rtlCol="0">
            <a:spAutoFit/>
          </a:bodyPr>
          <a:lstStyle/>
          <a:p>
            <a:r>
              <a:rPr lang="en-US" sz="2400" dirty="0" smtClean="0"/>
              <a:t>Max:</a:t>
            </a:r>
            <a:endParaRPr lang="en-US" sz="2400" dirty="0"/>
          </a:p>
        </p:txBody>
      </p:sp>
      <p:sp>
        <p:nvSpPr>
          <p:cNvPr id="2" name="TextBox 1"/>
          <p:cNvSpPr txBox="1"/>
          <p:nvPr/>
        </p:nvSpPr>
        <p:spPr>
          <a:xfrm>
            <a:off x="5105400" y="5791200"/>
            <a:ext cx="3264686" cy="830997"/>
          </a:xfrm>
          <a:prstGeom prst="rect">
            <a:avLst/>
          </a:prstGeom>
          <a:noFill/>
        </p:spPr>
        <p:txBody>
          <a:bodyPr wrap="none" rtlCol="0">
            <a:spAutoFit/>
          </a:bodyPr>
          <a:lstStyle/>
          <a:p>
            <a:r>
              <a:rPr lang="en-US" sz="2400" dirty="0" smtClean="0">
                <a:solidFill>
                  <a:srgbClr val="FF0000"/>
                </a:solidFill>
              </a:rPr>
              <a:t>Doesn’t matter!</a:t>
            </a:r>
          </a:p>
          <a:p>
            <a:r>
              <a:rPr lang="en-US" sz="2400" dirty="0" smtClean="0">
                <a:solidFill>
                  <a:srgbClr val="FF0000"/>
                </a:solidFill>
              </a:rPr>
              <a:t>Don’t need to evaluate</a:t>
            </a:r>
            <a:endParaRPr lang="en-US" sz="2400" dirty="0">
              <a:solidFill>
                <a:srgbClr val="FF0000"/>
              </a:solidFill>
            </a:endParaRPr>
          </a:p>
        </p:txBody>
      </p:sp>
      <p:sp>
        <p:nvSpPr>
          <p:cNvPr id="23" name="TextBox 22"/>
          <p:cNvSpPr txBox="1"/>
          <p:nvPr/>
        </p:nvSpPr>
        <p:spPr>
          <a:xfrm>
            <a:off x="4495800" y="5029200"/>
            <a:ext cx="954558" cy="461665"/>
          </a:xfrm>
          <a:prstGeom prst="rect">
            <a:avLst/>
          </a:prstGeom>
          <a:noFill/>
        </p:spPr>
        <p:txBody>
          <a:bodyPr wrap="none" rtlCol="0">
            <a:spAutoFit/>
          </a:bodyPr>
          <a:lstStyle/>
          <a:p>
            <a:r>
              <a:rPr lang="en-US"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378868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8" grpId="0" animBg="1"/>
      <p:bldP spid="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Alpha-Beta Quiz</a:t>
            </a:r>
            <a:endParaRPr lang="en-US" dirty="0"/>
          </a:p>
        </p:txBody>
      </p:sp>
      <p:pic>
        <p:nvPicPr>
          <p:cNvPr id="6" name="Picture 5" descr="alpha-beta-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371600"/>
            <a:ext cx="4876800" cy="4826000"/>
          </a:xfrm>
          <a:prstGeom prst="rect">
            <a:avLst/>
          </a:prstGeom>
        </p:spPr>
      </p:pic>
      <p:sp>
        <p:nvSpPr>
          <p:cNvPr id="4"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from 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cxnSp>
        <p:nvCxnSpPr>
          <p:cNvPr id="5" name="Curved Connector 4"/>
          <p:cNvCxnSpPr/>
          <p:nvPr/>
        </p:nvCxnSpPr>
        <p:spPr bwMode="auto">
          <a:xfrm rot="5400000" flipH="1" flipV="1">
            <a:off x="5981700" y="4381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Rectangle 10"/>
          <p:cNvSpPr>
            <a:spLocks/>
          </p:cNvSpPr>
          <p:nvPr/>
        </p:nvSpPr>
        <p:spPr bwMode="auto">
          <a:xfrm>
            <a:off x="6172200" y="1066800"/>
            <a:ext cx="2880906"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400" dirty="0" smtClean="0">
                <a:solidFill>
                  <a:srgbClr val="0033CC"/>
                </a:solidFill>
                <a:cs typeface="Arial" charset="0"/>
              </a:rPr>
              <a:t>Search depth-first</a:t>
            </a:r>
          </a:p>
          <a:p>
            <a:pPr marL="39688"/>
            <a:r>
              <a:rPr lang="en-US" sz="2400" dirty="0" smtClean="0">
                <a:solidFill>
                  <a:srgbClr val="0033CC"/>
                </a:solidFill>
                <a:cs typeface="Arial" charset="0"/>
              </a:rPr>
              <a:t>Left to right</a:t>
            </a:r>
          </a:p>
          <a:p>
            <a:pPr marL="39688"/>
            <a:r>
              <a:rPr lang="en-US" sz="2400" b="1" dirty="0">
                <a:solidFill>
                  <a:srgbClr val="0033CC"/>
                </a:solidFill>
                <a:cs typeface="Arial" charset="0"/>
              </a:rPr>
              <a:t>O</a:t>
            </a:r>
            <a:r>
              <a:rPr lang="en-US" sz="2400" b="1" dirty="0" smtClean="0">
                <a:solidFill>
                  <a:srgbClr val="0033CC"/>
                </a:solidFill>
                <a:cs typeface="Arial" charset="0"/>
              </a:rPr>
              <a:t>rder is important</a:t>
            </a:r>
          </a:p>
          <a:p>
            <a:pPr marL="39688"/>
            <a:endParaRPr lang="en-US" sz="2400" dirty="0">
              <a:solidFill>
                <a:srgbClr val="0033CC"/>
              </a:solidFill>
              <a:cs typeface="Arial" charset="0"/>
            </a:endParaRPr>
          </a:p>
          <a:p>
            <a:pPr marL="39688"/>
            <a:r>
              <a:rPr lang="en-US" sz="2400" dirty="0" smtClean="0">
                <a:solidFill>
                  <a:srgbClr val="0033CC"/>
                </a:solidFill>
                <a:cs typeface="Arial" charset="0"/>
              </a:rPr>
              <a:t>Do all nodes matter?</a:t>
            </a:r>
            <a:endParaRPr lang="en-US" sz="2400" dirty="0">
              <a:solidFill>
                <a:srgbClr val="0033CC"/>
              </a:solidFill>
              <a:cs typeface="Arial" charset="0"/>
            </a:endParaRPr>
          </a:p>
        </p:txBody>
      </p:sp>
      <p:sp>
        <p:nvSpPr>
          <p:cNvPr id="8" name="TextBox 7"/>
          <p:cNvSpPr txBox="1"/>
          <p:nvPr/>
        </p:nvSpPr>
        <p:spPr>
          <a:xfrm>
            <a:off x="152400" y="3348335"/>
            <a:ext cx="766105" cy="461665"/>
          </a:xfrm>
          <a:prstGeom prst="rect">
            <a:avLst/>
          </a:prstGeom>
          <a:noFill/>
        </p:spPr>
        <p:txBody>
          <a:bodyPr wrap="none" rtlCol="0">
            <a:spAutoFit/>
          </a:bodyPr>
          <a:lstStyle/>
          <a:p>
            <a:r>
              <a:rPr lang="en-US" sz="2400" dirty="0" smtClean="0"/>
              <a:t>Min:</a:t>
            </a:r>
            <a:endParaRPr lang="en-US" sz="2400" dirty="0"/>
          </a:p>
        </p:txBody>
      </p:sp>
      <p:sp>
        <p:nvSpPr>
          <p:cNvPr id="9" name="TextBox 8"/>
          <p:cNvSpPr txBox="1"/>
          <p:nvPr/>
        </p:nvSpPr>
        <p:spPr>
          <a:xfrm>
            <a:off x="152400" y="1752600"/>
            <a:ext cx="851615" cy="461665"/>
          </a:xfrm>
          <a:prstGeom prst="rect">
            <a:avLst/>
          </a:prstGeom>
          <a:noFill/>
        </p:spPr>
        <p:txBody>
          <a:bodyPr wrap="none" rtlCol="0">
            <a:spAutoFit/>
          </a:bodyPr>
          <a:lstStyle/>
          <a:p>
            <a:r>
              <a:rPr lang="en-US" sz="2400" dirty="0" smtClean="0"/>
              <a:t>Max:</a:t>
            </a:r>
            <a:endParaRPr lang="en-US" sz="2400" dirty="0"/>
          </a:p>
        </p:txBody>
      </p:sp>
    </p:spTree>
    <p:extLst>
      <p:ext uri="{BB962C8B-B14F-4D97-AF65-F5344CB8AC3E}">
        <p14:creationId xmlns:p14="http://schemas.microsoft.com/office/powerpoint/2010/main" val="2484935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dirty="0" smtClean="0"/>
              <a:t>Alpha-Beta Quiz 2</a:t>
            </a:r>
            <a:endParaRPr lang="en-US" dirty="0"/>
          </a:p>
        </p:txBody>
      </p:sp>
      <p:pic>
        <p:nvPicPr>
          <p:cNvPr id="5" name="Picture 4" descr="alpha-beta-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838200"/>
            <a:ext cx="6772275" cy="5715000"/>
          </a:xfrm>
          <a:prstGeom prst="rect">
            <a:avLst/>
          </a:prstGeom>
        </p:spPr>
      </p:pic>
      <p:sp>
        <p:nvSpPr>
          <p:cNvPr id="4" name="Rectangle 3"/>
          <p:cNvSpPr>
            <a:spLocks/>
          </p:cNvSpPr>
          <p:nvPr/>
        </p:nvSpPr>
        <p:spPr bwMode="auto">
          <a:xfrm>
            <a:off x="152400" y="66675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from 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cxnSp>
        <p:nvCxnSpPr>
          <p:cNvPr id="6" name="Curved Connector 5"/>
          <p:cNvCxnSpPr/>
          <p:nvPr/>
        </p:nvCxnSpPr>
        <p:spPr bwMode="auto">
          <a:xfrm rot="5400000" flipH="1" flipV="1">
            <a:off x="3695700" y="5143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Curved Connector 6"/>
          <p:cNvCxnSpPr/>
          <p:nvPr/>
        </p:nvCxnSpPr>
        <p:spPr bwMode="auto">
          <a:xfrm rot="5400000" flipH="1" flipV="1">
            <a:off x="6591300" y="3619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Rectangle 10"/>
          <p:cNvSpPr>
            <a:spLocks/>
          </p:cNvSpPr>
          <p:nvPr/>
        </p:nvSpPr>
        <p:spPr bwMode="auto">
          <a:xfrm>
            <a:off x="6263094" y="685800"/>
            <a:ext cx="2880906"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400" dirty="0" smtClean="0">
                <a:solidFill>
                  <a:srgbClr val="0033CC"/>
                </a:solidFill>
                <a:cs typeface="Arial" charset="0"/>
              </a:rPr>
              <a:t>Search depth-first</a:t>
            </a:r>
          </a:p>
          <a:p>
            <a:pPr marL="39688"/>
            <a:r>
              <a:rPr lang="en-US" sz="2400" dirty="0" smtClean="0">
                <a:solidFill>
                  <a:srgbClr val="0033CC"/>
                </a:solidFill>
                <a:cs typeface="Arial" charset="0"/>
              </a:rPr>
              <a:t>Left to right</a:t>
            </a:r>
          </a:p>
          <a:p>
            <a:pPr marL="39688"/>
            <a:r>
              <a:rPr lang="en-US" sz="2400" b="1" dirty="0">
                <a:solidFill>
                  <a:srgbClr val="0033CC"/>
                </a:solidFill>
                <a:cs typeface="Arial" charset="0"/>
              </a:rPr>
              <a:t>O</a:t>
            </a:r>
            <a:r>
              <a:rPr lang="en-US" sz="2400" b="1" dirty="0" smtClean="0">
                <a:solidFill>
                  <a:srgbClr val="0033CC"/>
                </a:solidFill>
                <a:cs typeface="Arial" charset="0"/>
              </a:rPr>
              <a:t>rder is important</a:t>
            </a:r>
            <a:endParaRPr lang="en-US" sz="1100" b="1" dirty="0" smtClean="0">
              <a:solidFill>
                <a:srgbClr val="0033CC"/>
              </a:solidFill>
              <a:cs typeface="Arial" charset="0"/>
            </a:endParaRPr>
          </a:p>
          <a:p>
            <a:pPr marL="39688"/>
            <a:endParaRPr lang="en-US" sz="1100" dirty="0">
              <a:solidFill>
                <a:srgbClr val="0033CC"/>
              </a:solidFill>
              <a:cs typeface="Arial" charset="0"/>
            </a:endParaRPr>
          </a:p>
          <a:p>
            <a:pPr marL="39688"/>
            <a:r>
              <a:rPr lang="en-US" sz="2400" dirty="0" smtClean="0">
                <a:solidFill>
                  <a:srgbClr val="0033CC"/>
                </a:solidFill>
                <a:cs typeface="Arial" charset="0"/>
              </a:rPr>
              <a:t>Do all nodes matter?</a:t>
            </a:r>
            <a:endParaRPr lang="en-US" sz="2400" dirty="0">
              <a:solidFill>
                <a:srgbClr val="0033CC"/>
              </a:solidFill>
              <a:cs typeface="Arial" charset="0"/>
            </a:endParaRPr>
          </a:p>
        </p:txBody>
      </p:sp>
      <p:sp>
        <p:nvSpPr>
          <p:cNvPr id="9" name="TextBox 8"/>
          <p:cNvSpPr txBox="1"/>
          <p:nvPr/>
        </p:nvSpPr>
        <p:spPr>
          <a:xfrm>
            <a:off x="152400" y="2514600"/>
            <a:ext cx="766105" cy="461665"/>
          </a:xfrm>
          <a:prstGeom prst="rect">
            <a:avLst/>
          </a:prstGeom>
          <a:noFill/>
        </p:spPr>
        <p:txBody>
          <a:bodyPr wrap="none" rtlCol="0">
            <a:spAutoFit/>
          </a:bodyPr>
          <a:lstStyle/>
          <a:p>
            <a:r>
              <a:rPr lang="en-US" sz="2400" dirty="0" smtClean="0"/>
              <a:t>Min:</a:t>
            </a:r>
            <a:endParaRPr lang="en-US" sz="2400" dirty="0"/>
          </a:p>
        </p:txBody>
      </p:sp>
      <p:sp>
        <p:nvSpPr>
          <p:cNvPr id="10" name="TextBox 9"/>
          <p:cNvSpPr txBox="1"/>
          <p:nvPr/>
        </p:nvSpPr>
        <p:spPr>
          <a:xfrm>
            <a:off x="152400" y="1295400"/>
            <a:ext cx="851615" cy="461665"/>
          </a:xfrm>
          <a:prstGeom prst="rect">
            <a:avLst/>
          </a:prstGeom>
          <a:noFill/>
        </p:spPr>
        <p:txBody>
          <a:bodyPr wrap="none" rtlCol="0">
            <a:spAutoFit/>
          </a:bodyPr>
          <a:lstStyle/>
          <a:p>
            <a:r>
              <a:rPr lang="en-US" sz="2400" dirty="0" smtClean="0"/>
              <a:t>Max:</a:t>
            </a:r>
            <a:endParaRPr lang="en-US" sz="2400" dirty="0"/>
          </a:p>
        </p:txBody>
      </p:sp>
      <p:sp>
        <p:nvSpPr>
          <p:cNvPr id="11" name="TextBox 10"/>
          <p:cNvSpPr txBox="1"/>
          <p:nvPr/>
        </p:nvSpPr>
        <p:spPr>
          <a:xfrm>
            <a:off x="152400" y="4343400"/>
            <a:ext cx="851615" cy="461665"/>
          </a:xfrm>
          <a:prstGeom prst="rect">
            <a:avLst/>
          </a:prstGeom>
          <a:noFill/>
        </p:spPr>
        <p:txBody>
          <a:bodyPr wrap="none" rtlCol="0">
            <a:spAutoFit/>
          </a:bodyPr>
          <a:lstStyle/>
          <a:p>
            <a:r>
              <a:rPr lang="en-US" sz="2400" dirty="0" smtClean="0"/>
              <a:t>Max:</a:t>
            </a:r>
            <a:endParaRPr lang="en-US" sz="2400" dirty="0"/>
          </a:p>
        </p:txBody>
      </p:sp>
    </p:spTree>
    <p:extLst>
      <p:ext uri="{BB962C8B-B14F-4D97-AF65-F5344CB8AC3E}">
        <p14:creationId xmlns:p14="http://schemas.microsoft.com/office/powerpoint/2010/main" val="130274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sym typeface="Symbol" charset="0"/>
              </a:rPr>
              <a:t>-</a:t>
            </a:r>
            <a:r>
              <a:rPr lang="en-US">
                <a:latin typeface="Arial" charset="0"/>
                <a:ea typeface="ヒラギノ角ゴ ProN W3" charset="0"/>
                <a:cs typeface="ヒラギノ角ゴ ProN W3" charset="0"/>
              </a:rPr>
              <a:t> Pruning</a:t>
            </a:r>
          </a:p>
        </p:txBody>
      </p:sp>
      <p:sp>
        <p:nvSpPr>
          <p:cNvPr id="24580" name="Rectangle 3"/>
          <p:cNvSpPr>
            <a:spLocks noGrp="1" noChangeArrowheads="1"/>
          </p:cNvSpPr>
          <p:nvPr>
            <p:ph type="body" idx="1"/>
          </p:nvPr>
        </p:nvSpPr>
        <p:spPr>
          <a:xfrm>
            <a:off x="76200" y="1600200"/>
            <a:ext cx="5105400" cy="4953000"/>
          </a:xfrm>
        </p:spPr>
        <p:txBody>
          <a:bodyPr rIns="132080"/>
          <a:lstStyle/>
          <a:p>
            <a:pPr marL="433388" eaLnBrk="1" hangingPunct="1">
              <a:lnSpc>
                <a:spcPct val="110000"/>
              </a:lnSpc>
              <a:defRPr/>
            </a:pPr>
            <a:r>
              <a:rPr lang="en-US" sz="2800" dirty="0" smtClean="0">
                <a:latin typeface="Symbol" charset="0"/>
                <a:ea typeface="ＭＳ Ｐゴシック" charset="0"/>
                <a:cs typeface="Symbol" charset="0"/>
                <a:sym typeface="Symbol" charset="0"/>
              </a:rPr>
              <a:t></a:t>
            </a:r>
            <a:r>
              <a:rPr lang="en-US" sz="2800" dirty="0" smtClean="0">
                <a:latin typeface="Arial" charset="0"/>
                <a:ea typeface="ヒラギノ角ゴ ProN W3" charset="0"/>
                <a:cs typeface="ヒラギノ角ゴ ProN W3" charset="0"/>
              </a:rPr>
              <a:t> </a:t>
            </a:r>
            <a:r>
              <a:rPr lang="en-US" sz="2800" dirty="0">
                <a:latin typeface="Arial" charset="0"/>
                <a:ea typeface="ヒラギノ角ゴ ProN W3" charset="0"/>
                <a:cs typeface="ヒラギノ角ゴ ProN W3" charset="0"/>
              </a:rPr>
              <a:t>is </a:t>
            </a:r>
            <a:r>
              <a:rPr lang="en-US" sz="2800" dirty="0" smtClean="0">
                <a:latin typeface="Arial" charset="0"/>
                <a:ea typeface="ヒラギノ角ゴ ProN W3" charset="0"/>
                <a:cs typeface="ヒラギノ角ゴ ProN W3" charset="0"/>
              </a:rPr>
              <a:t>MAX’s best choice on path to root</a:t>
            </a:r>
            <a:endParaRPr lang="en-US" sz="2800" dirty="0">
              <a:latin typeface="Arial" charset="0"/>
              <a:ea typeface="ヒラギノ角ゴ ProN W3" charset="0"/>
              <a:cs typeface="ヒラギノ角ゴ ProN W3" charset="0"/>
            </a:endParaRPr>
          </a:p>
          <a:p>
            <a:pPr marL="433388" eaLnBrk="1" hangingPunct="1">
              <a:lnSpc>
                <a:spcPct val="110000"/>
              </a:lnSpc>
              <a:defRPr/>
            </a:pPr>
            <a:r>
              <a:rPr lang="en-US" sz="2800" dirty="0">
                <a:latin typeface="Arial" charset="0"/>
                <a:ea typeface="ヒラギノ角ゴ ProN W3" charset="0"/>
                <a:cs typeface="ヒラギノ角ゴ ProN W3" charset="0"/>
              </a:rPr>
              <a:t>If </a:t>
            </a:r>
            <a:r>
              <a:rPr lang="en-US" sz="2800" dirty="0">
                <a:latin typeface="Arial Italic" charset="0"/>
                <a:ea typeface="ＭＳ Ｐゴシック" charset="0"/>
                <a:cs typeface="Arial Italic" charset="0"/>
                <a:sym typeface="Arial Italic" charset="0"/>
              </a:rPr>
              <a:t>n</a:t>
            </a:r>
            <a:r>
              <a:rPr lang="en-US" sz="2800" dirty="0">
                <a:latin typeface="Arial" charset="0"/>
                <a:ea typeface="ヒラギノ角ゴ ProN W3" charset="0"/>
                <a:cs typeface="ヒラギノ角ゴ ProN W3" charset="0"/>
              </a:rPr>
              <a:t> becomes worse than </a:t>
            </a:r>
            <a:r>
              <a:rPr lang="en-US" sz="2800" dirty="0">
                <a:latin typeface="Symbol" charset="0"/>
                <a:ea typeface="ＭＳ Ｐゴシック" charset="0"/>
                <a:cs typeface="Symbol" charset="0"/>
                <a:sym typeface="Symbol" charset="0"/>
              </a:rPr>
              <a:t></a:t>
            </a:r>
            <a:r>
              <a:rPr lang="en-US" sz="2800" dirty="0">
                <a:latin typeface="Arial" charset="0"/>
                <a:ea typeface="ヒラギノ角ゴ ProN W3" charset="0"/>
                <a:cs typeface="ヒラギノ角ゴ ProN W3" charset="0"/>
              </a:rPr>
              <a:t>, MAX will avoid it, so can stop considering </a:t>
            </a:r>
            <a:r>
              <a:rPr lang="en-US" sz="2800" dirty="0">
                <a:latin typeface="Arial Italic" charset="0"/>
                <a:ea typeface="ＭＳ Ｐゴシック" charset="0"/>
                <a:cs typeface="Arial Italic" charset="0"/>
                <a:sym typeface="Arial Italic" charset="0"/>
              </a:rPr>
              <a:t>n</a:t>
            </a:r>
            <a:r>
              <a:rPr lang="ja-JP" altLang="en-US" sz="2800" dirty="0">
                <a:latin typeface="Arial" charset="0"/>
                <a:ea typeface="ヒラギノ角ゴ ProN W3" charset="0"/>
                <a:cs typeface="ヒラギノ角ゴ ProN W3" charset="0"/>
              </a:rPr>
              <a:t>’</a:t>
            </a:r>
            <a:r>
              <a:rPr lang="en-US" sz="2800" dirty="0">
                <a:latin typeface="Arial" charset="0"/>
                <a:ea typeface="ヒラギノ角ゴ ProN W3" charset="0"/>
                <a:cs typeface="ヒラギノ角ゴ ProN W3" charset="0"/>
              </a:rPr>
              <a:t>s other </a:t>
            </a:r>
            <a:r>
              <a:rPr lang="en-US" sz="2800" dirty="0" smtClean="0">
                <a:latin typeface="Arial" charset="0"/>
                <a:ea typeface="ヒラギノ角ゴ ProN W3" charset="0"/>
                <a:cs typeface="ヒラギノ角ゴ ProN W3" charset="0"/>
              </a:rPr>
              <a:t>children</a:t>
            </a:r>
          </a:p>
          <a:p>
            <a:pPr marL="433388" eaLnBrk="1" hangingPunct="1">
              <a:lnSpc>
                <a:spcPct val="110000"/>
              </a:lnSpc>
              <a:defRPr/>
            </a:pPr>
            <a:endParaRPr lang="en-US" sz="2800" dirty="0">
              <a:latin typeface="Arial" charset="0"/>
              <a:ea typeface="ヒラギノ角ゴ ProN W3" charset="0"/>
              <a:cs typeface="ヒラギノ角ゴ ProN W3" charset="0"/>
            </a:endParaRPr>
          </a:p>
          <a:p>
            <a:pPr marL="433388" eaLnBrk="1" hangingPunct="1">
              <a:lnSpc>
                <a:spcPct val="110000"/>
              </a:lnSpc>
              <a:defRPr/>
            </a:pPr>
            <a:r>
              <a:rPr lang="en-US" sz="2800" dirty="0">
                <a:latin typeface="Arial" charset="0"/>
                <a:ea typeface="ヒラギノ角ゴ ProN W3" charset="0"/>
                <a:cs typeface="ヒラギノ角ゴ ProN W3" charset="0"/>
              </a:rPr>
              <a:t>Define </a:t>
            </a:r>
            <a:r>
              <a:rPr lang="en-US" dirty="0">
                <a:latin typeface="Symbol" charset="0"/>
                <a:ea typeface="ＭＳ Ｐゴシック" charset="0"/>
                <a:cs typeface="Symbol" charset="0"/>
                <a:sym typeface="Symbol" charset="0"/>
              </a:rPr>
              <a:t> </a:t>
            </a:r>
            <a:r>
              <a:rPr lang="en-US" dirty="0">
                <a:latin typeface="Arial" charset="0"/>
                <a:ea typeface="ヒラギノ角ゴ ProN W3" charset="0"/>
                <a:cs typeface="ヒラギノ角ゴ ProN W3" charset="0"/>
              </a:rPr>
              <a:t>similarly for MIN</a:t>
            </a:r>
          </a:p>
        </p:txBody>
      </p:sp>
      <p:sp>
        <p:nvSpPr>
          <p:cNvPr id="73732" name="Rectangle 4"/>
          <p:cNvSpPr>
            <a:spLocks/>
          </p:cNvSpPr>
          <p:nvPr/>
        </p:nvSpPr>
        <p:spPr bwMode="auto">
          <a:xfrm>
            <a:off x="5340350" y="2152650"/>
            <a:ext cx="801688"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Player</a:t>
            </a:r>
          </a:p>
        </p:txBody>
      </p:sp>
      <p:sp>
        <p:nvSpPr>
          <p:cNvPr id="73733" name="Rectangle 5"/>
          <p:cNvSpPr>
            <a:spLocks/>
          </p:cNvSpPr>
          <p:nvPr/>
        </p:nvSpPr>
        <p:spPr bwMode="auto">
          <a:xfrm>
            <a:off x="5340350" y="2976563"/>
            <a:ext cx="11588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Opponent</a:t>
            </a:r>
          </a:p>
        </p:txBody>
      </p:sp>
      <p:sp>
        <p:nvSpPr>
          <p:cNvPr id="73734" name="Rectangle 6"/>
          <p:cNvSpPr>
            <a:spLocks/>
          </p:cNvSpPr>
          <p:nvPr/>
        </p:nvSpPr>
        <p:spPr bwMode="auto">
          <a:xfrm>
            <a:off x="5340350" y="4362450"/>
            <a:ext cx="801688"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Player</a:t>
            </a:r>
          </a:p>
        </p:txBody>
      </p:sp>
      <p:sp>
        <p:nvSpPr>
          <p:cNvPr id="73735" name="Rectangle 7"/>
          <p:cNvSpPr>
            <a:spLocks/>
          </p:cNvSpPr>
          <p:nvPr/>
        </p:nvSpPr>
        <p:spPr bwMode="auto">
          <a:xfrm>
            <a:off x="5340350" y="5124450"/>
            <a:ext cx="11588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Opponent</a:t>
            </a:r>
          </a:p>
        </p:txBody>
      </p:sp>
      <p:sp>
        <p:nvSpPr>
          <p:cNvPr id="73736" name="AutoShape 8"/>
          <p:cNvSpPr>
            <a:spLocks/>
          </p:cNvSpPr>
          <p:nvPr/>
        </p:nvSpPr>
        <p:spPr bwMode="auto">
          <a:xfrm rot="10800000" flipH="1">
            <a:off x="6827838" y="29337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37" name="Rectangle 9"/>
          <p:cNvSpPr>
            <a:spLocks/>
          </p:cNvSpPr>
          <p:nvPr/>
        </p:nvSpPr>
        <p:spPr bwMode="auto">
          <a:xfrm>
            <a:off x="6929438" y="2895600"/>
            <a:ext cx="23495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25400" tIns="25400" rIns="68580" bIns="25400" anchor="ctr">
            <a:spAutoFit/>
          </a:bodyPr>
          <a:lstStyle/>
          <a:p>
            <a:pPr marL="17463" algn="ctr"/>
            <a:r>
              <a:rPr lang="en-US" sz="1600" dirty="0">
                <a:solidFill>
                  <a:schemeClr val="tx1"/>
                </a:solidFill>
                <a:latin typeface="Symbol" charset="0"/>
                <a:cs typeface="Symbol" charset="0"/>
                <a:sym typeface="Symbol" charset="0"/>
              </a:rPr>
              <a:t>α</a:t>
            </a:r>
          </a:p>
        </p:txBody>
      </p:sp>
      <p:sp>
        <p:nvSpPr>
          <p:cNvPr id="73738" name="AutoShape 10"/>
          <p:cNvSpPr>
            <a:spLocks/>
          </p:cNvSpPr>
          <p:nvPr/>
        </p:nvSpPr>
        <p:spPr bwMode="auto">
          <a:xfrm>
            <a:off x="7818438" y="4357688"/>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39" name="Line 11"/>
          <p:cNvSpPr>
            <a:spLocks noChangeShapeType="1"/>
          </p:cNvSpPr>
          <p:nvPr/>
        </p:nvSpPr>
        <p:spPr bwMode="auto">
          <a:xfrm>
            <a:off x="7048500" y="3352800"/>
            <a:ext cx="344488"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740" name="AutoShape 12"/>
          <p:cNvSpPr>
            <a:spLocks/>
          </p:cNvSpPr>
          <p:nvPr/>
        </p:nvSpPr>
        <p:spPr bwMode="auto">
          <a:xfrm>
            <a:off x="7589838" y="22098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41" name="Line 13"/>
          <p:cNvSpPr>
            <a:spLocks noChangeShapeType="1"/>
          </p:cNvSpPr>
          <p:nvPr/>
        </p:nvSpPr>
        <p:spPr bwMode="auto">
          <a:xfrm>
            <a:off x="5715000" y="3429000"/>
            <a:ext cx="1588" cy="838200"/>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742" name="AutoShape 14"/>
          <p:cNvSpPr>
            <a:spLocks/>
          </p:cNvSpPr>
          <p:nvPr/>
        </p:nvSpPr>
        <p:spPr bwMode="auto">
          <a:xfrm rot="10800000" flipH="1">
            <a:off x="8199438" y="52070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43" name="Rectangle 15"/>
          <p:cNvSpPr>
            <a:spLocks/>
          </p:cNvSpPr>
          <p:nvPr/>
        </p:nvSpPr>
        <p:spPr bwMode="auto">
          <a:xfrm>
            <a:off x="8308975" y="5181600"/>
            <a:ext cx="219075"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25400" tIns="25400" rIns="68580" bIns="25400" anchor="ctr">
            <a:spAutoFit/>
          </a:bodyPr>
          <a:lstStyle/>
          <a:p>
            <a:pPr marL="17463" algn="ctr"/>
            <a:r>
              <a:rPr lang="en-US" sz="1600" dirty="0">
                <a:solidFill>
                  <a:schemeClr val="tx1"/>
                </a:solidFill>
                <a:latin typeface="Arial Italic" charset="0"/>
                <a:cs typeface="Arial Italic" charset="0"/>
                <a:sym typeface="Arial Italic" charset="0"/>
              </a:rPr>
              <a:t>n</a:t>
            </a:r>
          </a:p>
        </p:txBody>
      </p:sp>
      <p:sp>
        <p:nvSpPr>
          <p:cNvPr id="73744" name="Line 16"/>
          <p:cNvSpPr>
            <a:spLocks noChangeShapeType="1"/>
          </p:cNvSpPr>
          <p:nvPr/>
        </p:nvSpPr>
        <p:spPr bwMode="auto">
          <a:xfrm flipH="1">
            <a:off x="6707188" y="3352800"/>
            <a:ext cx="341312"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745" name="Freeform 17"/>
          <p:cNvSpPr>
            <a:spLocks/>
          </p:cNvSpPr>
          <p:nvPr/>
        </p:nvSpPr>
        <p:spPr bwMode="auto">
          <a:xfrm>
            <a:off x="7772400" y="2514600"/>
            <a:ext cx="419100" cy="1828800"/>
          </a:xfrm>
          <a:custGeom>
            <a:avLst/>
            <a:gdLst>
              <a:gd name="T0" fmla="*/ 15690149 w 20296"/>
              <a:gd name="T1" fmla="*/ 0 h 21600"/>
              <a:gd name="T2" fmla="*/ 15690149 w 20296"/>
              <a:gd name="T3" fmla="*/ 2147483647 h 21600"/>
              <a:gd name="T4" fmla="*/ 178703096 w 20296"/>
              <a:gd name="T5" fmla="*/ 2147483647 h 21600"/>
              <a:gd name="T6" fmla="*/ 15690149 w 20296"/>
              <a:gd name="T7" fmla="*/ 2147483647 h 21600"/>
              <a:gd name="T8" fmla="*/ 146098619 w 20296"/>
              <a:gd name="T9" fmla="*/ 2147483647 h 21600"/>
              <a:gd name="T10" fmla="*/ 113494597 w 20296"/>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96" h="21600">
                <a:moveTo>
                  <a:pt x="1782" y="0"/>
                </a:moveTo>
                <a:cubicBezTo>
                  <a:pt x="239" y="2100"/>
                  <a:pt x="-1304" y="4200"/>
                  <a:pt x="1782" y="5400"/>
                </a:cubicBezTo>
                <a:cubicBezTo>
                  <a:pt x="4867" y="6600"/>
                  <a:pt x="20296" y="5700"/>
                  <a:pt x="20296" y="7200"/>
                </a:cubicBezTo>
                <a:cubicBezTo>
                  <a:pt x="20296" y="8700"/>
                  <a:pt x="2399" y="12900"/>
                  <a:pt x="1782" y="14400"/>
                </a:cubicBezTo>
                <a:cubicBezTo>
                  <a:pt x="1165" y="15900"/>
                  <a:pt x="14742" y="15000"/>
                  <a:pt x="16593" y="16200"/>
                </a:cubicBezTo>
                <a:cubicBezTo>
                  <a:pt x="18445" y="17400"/>
                  <a:pt x="15667" y="19500"/>
                  <a:pt x="12890"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3746" name="Line 18"/>
          <p:cNvSpPr>
            <a:spLocks noChangeShapeType="1"/>
          </p:cNvSpPr>
          <p:nvPr/>
        </p:nvSpPr>
        <p:spPr bwMode="auto">
          <a:xfrm flipH="1">
            <a:off x="7696200" y="4662488"/>
            <a:ext cx="342900" cy="51911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747" name="Line 19"/>
          <p:cNvSpPr>
            <a:spLocks noChangeShapeType="1"/>
          </p:cNvSpPr>
          <p:nvPr/>
        </p:nvSpPr>
        <p:spPr bwMode="auto">
          <a:xfrm flipH="1">
            <a:off x="7810500" y="1752600"/>
            <a:ext cx="4191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748" name="Line 20"/>
          <p:cNvSpPr>
            <a:spLocks noChangeShapeType="1"/>
          </p:cNvSpPr>
          <p:nvPr/>
        </p:nvSpPr>
        <p:spPr bwMode="auto">
          <a:xfrm flipH="1">
            <a:off x="7073900" y="2541588"/>
            <a:ext cx="711200" cy="48101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3749" name="Line 21"/>
          <p:cNvSpPr>
            <a:spLocks noChangeShapeType="1"/>
          </p:cNvSpPr>
          <p:nvPr/>
        </p:nvSpPr>
        <p:spPr bwMode="auto">
          <a:xfrm>
            <a:off x="8032750" y="4687888"/>
            <a:ext cx="379413" cy="61436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3" name="Line 16"/>
          <p:cNvSpPr>
            <a:spLocks noChangeShapeType="1"/>
          </p:cNvSpPr>
          <p:nvPr/>
        </p:nvSpPr>
        <p:spPr bwMode="auto">
          <a:xfrm flipH="1">
            <a:off x="8153400" y="5638800"/>
            <a:ext cx="265112"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4" name="Line 11"/>
          <p:cNvSpPr>
            <a:spLocks noChangeShapeType="1"/>
          </p:cNvSpPr>
          <p:nvPr/>
        </p:nvSpPr>
        <p:spPr bwMode="auto">
          <a:xfrm>
            <a:off x="8458200" y="5638800"/>
            <a:ext cx="344488"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cxnSp>
        <p:nvCxnSpPr>
          <p:cNvPr id="25" name="Curved Connector 24"/>
          <p:cNvCxnSpPr/>
          <p:nvPr/>
        </p:nvCxnSpPr>
        <p:spPr bwMode="auto">
          <a:xfrm rot="5400000" flipH="1" flipV="1">
            <a:off x="8267700" y="5524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560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Alpha-Beta Pseudocode</a:t>
            </a:r>
          </a:p>
        </p:txBody>
      </p:sp>
      <p:sp>
        <p:nvSpPr>
          <p:cNvPr id="74755" name="Rectangle 3"/>
          <p:cNvSpPr>
            <a:spLocks/>
          </p:cNvSpPr>
          <p:nvPr/>
        </p:nvSpPr>
        <p:spPr bwMode="auto">
          <a:xfrm>
            <a:off x="127000" y="2806700"/>
            <a:ext cx="4346575"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100">
                <a:solidFill>
                  <a:srgbClr val="002D99"/>
                </a:solidFill>
                <a:latin typeface="Times New Roman" charset="0"/>
                <a:cs typeface="Times New Roman" charset="0"/>
                <a:sym typeface="Times New Roman" charset="0"/>
              </a:rPr>
              <a:t>function</a:t>
            </a:r>
            <a:r>
              <a:rPr lang="en-US" sz="2100">
                <a:solidFill>
                  <a:schemeClr val="tx1"/>
                </a:solidFill>
                <a:latin typeface="Times New Roman" charset="0"/>
                <a:cs typeface="Times New Roman" charset="0"/>
                <a:sym typeface="Times New Roman" charset="0"/>
              </a:rPr>
              <a:t> </a:t>
            </a:r>
            <a:r>
              <a:rPr lang="en-US" sz="2100">
                <a:solidFill>
                  <a:srgbClr val="A40800"/>
                </a:solidFill>
                <a:latin typeface="Times New Roman" charset="0"/>
                <a:cs typeface="Times New Roman" charset="0"/>
                <a:sym typeface="Times New Roman" charset="0"/>
              </a:rPr>
              <a:t>M</a:t>
            </a:r>
            <a:r>
              <a:rPr lang="en-US" sz="1700">
                <a:solidFill>
                  <a:srgbClr val="A40800"/>
                </a:solidFill>
                <a:latin typeface="Times New Roman" charset="0"/>
                <a:cs typeface="Times New Roman" charset="0"/>
                <a:sym typeface="Times New Roman" charset="0"/>
              </a:rPr>
              <a:t>AX</a:t>
            </a:r>
            <a:r>
              <a:rPr lang="en-US" sz="2100">
                <a:solidFill>
                  <a:srgbClr val="A40800"/>
                </a:solidFill>
                <a:latin typeface="Times New Roman" charset="0"/>
                <a:cs typeface="Times New Roman" charset="0"/>
                <a:sym typeface="Times New Roman" charset="0"/>
              </a:rPr>
              <a:t>-V</a:t>
            </a:r>
            <a:r>
              <a:rPr lang="en-US" sz="1700">
                <a:solidFill>
                  <a:srgbClr val="A40800"/>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state,α,β</a:t>
            </a:r>
            <a:r>
              <a:rPr lang="en-US" sz="2100">
                <a:solidFill>
                  <a:schemeClr val="tx1"/>
                </a:solidFill>
                <a:latin typeface="Times New Roman" charset="0"/>
                <a:cs typeface="Times New Roman" charset="0"/>
                <a:sym typeface="Times New Roman" charset="0"/>
              </a:rPr>
              <a:t>)</a:t>
            </a:r>
            <a:endParaRPr lang="en-US" sz="2100">
              <a:solidFill>
                <a:srgbClr val="3F691E"/>
              </a:solidFill>
              <a:latin typeface="Times New Roman Italic" charset="0"/>
              <a:cs typeface="Times New Roman" charset="0"/>
              <a:sym typeface="Times New Roman Italic" charset="0"/>
            </a:endParaRPr>
          </a:p>
          <a:p>
            <a:pPr marL="39688"/>
            <a:r>
              <a:rPr lang="en-US" sz="2100">
                <a:solidFill>
                  <a:srgbClr val="003DCC"/>
                </a:solidFill>
                <a:latin typeface="Times New Roman" charset="0"/>
                <a:cs typeface="Times New Roman" charset="0"/>
                <a:sym typeface="Times New Roman" charset="0"/>
              </a:rPr>
              <a:t>if</a:t>
            </a:r>
            <a:r>
              <a:rPr lang="en-US" sz="2100">
                <a:solidFill>
                  <a:srgbClr val="003DCC"/>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 </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ERMINAL</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EST</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then </a:t>
            </a:r>
          </a:p>
          <a:p>
            <a:pPr marL="725488" lvl="1"/>
            <a:r>
              <a:rPr lang="en-US" sz="2100">
                <a:solidFill>
                  <a:srgbClr val="002D99"/>
                </a:solidFill>
                <a:latin typeface="Times New Roman" charset="0"/>
                <a:cs typeface="Times New Roman" charset="0"/>
                <a:sym typeface="Times New Roman" charset="0"/>
              </a:rPr>
              <a:t>return </a:t>
            </a:r>
            <a:r>
              <a:rPr lang="en-US" sz="2100">
                <a:solidFill>
                  <a:schemeClr val="tx1"/>
                </a:solidFill>
                <a:latin typeface="Times New Roman" charset="0"/>
                <a:cs typeface="Times New Roman" charset="0"/>
                <a:sym typeface="Times New Roman" charset="0"/>
              </a:rPr>
              <a:t>U</a:t>
            </a:r>
            <a:r>
              <a:rPr lang="en-US">
                <a:solidFill>
                  <a:schemeClr val="tx1"/>
                </a:solidFill>
                <a:latin typeface="Times New Roman" charset="0"/>
                <a:cs typeface="Times New Roman" charset="0"/>
                <a:sym typeface="Times New Roman" charset="0"/>
              </a:rPr>
              <a:t>TILITY</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p>
          <a:p>
            <a:pPr marL="39688"/>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p>
          <a:p>
            <a:pPr marL="39688"/>
            <a:r>
              <a:rPr lang="en-US" sz="2100">
                <a:solidFill>
                  <a:srgbClr val="003DCC"/>
                </a:solidFill>
                <a:latin typeface="Times New Roman" charset="0"/>
                <a:cs typeface="Times New Roman" charset="0"/>
                <a:sym typeface="Times New Roman" charset="0"/>
              </a:rPr>
              <a:t>for</a:t>
            </a:r>
            <a:r>
              <a:rPr lang="en-US" sz="2100">
                <a:solidFill>
                  <a:schemeClr val="tx1"/>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a, s</a:t>
            </a:r>
            <a:r>
              <a:rPr lang="en-US" sz="2100">
                <a:solidFill>
                  <a:schemeClr val="tx1"/>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in </a:t>
            </a:r>
            <a:r>
              <a:rPr lang="en-US" sz="2100">
                <a:solidFill>
                  <a:schemeClr val="tx1"/>
                </a:solidFill>
                <a:latin typeface="Times New Roman" charset="0"/>
                <a:cs typeface="Times New Roman" charset="0"/>
                <a:sym typeface="Times New Roman" charset="0"/>
              </a:rPr>
              <a:t>S</a:t>
            </a:r>
            <a:r>
              <a:rPr lang="en-US" sz="1700">
                <a:solidFill>
                  <a:schemeClr val="tx1"/>
                </a:solidFill>
                <a:latin typeface="Times New Roman" charset="0"/>
                <a:cs typeface="Times New Roman" charset="0"/>
                <a:sym typeface="Times New Roman" charset="0"/>
              </a:rPr>
              <a:t>UCCESSORS</a:t>
            </a:r>
            <a:r>
              <a:rPr lang="en-US" sz="2100">
                <a:solidFill>
                  <a:srgbClr val="002D99"/>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rgbClr val="002D99"/>
                </a:solidFill>
                <a:latin typeface="Times New Roman" charset="0"/>
                <a:cs typeface="Times New Roman" charset="0"/>
                <a:sym typeface="Times New Roman" charset="0"/>
              </a:rPr>
              <a:t>) do</a:t>
            </a:r>
          </a:p>
          <a:p>
            <a:pPr marL="725488" lvl="1"/>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AX</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M</a:t>
            </a:r>
            <a:r>
              <a:rPr lang="en-US" sz="1700">
                <a:solidFill>
                  <a:schemeClr val="tx1"/>
                </a:solidFill>
                <a:latin typeface="Times New Roman" charset="0"/>
                <a:cs typeface="Times New Roman" charset="0"/>
                <a:sym typeface="Times New Roman" charset="0"/>
              </a:rPr>
              <a:t>IN</a:t>
            </a:r>
            <a:r>
              <a:rPr lang="en-US" sz="2100">
                <a:solidFill>
                  <a:schemeClr val="tx1"/>
                </a:solidFill>
                <a:latin typeface="Times New Roman" charset="0"/>
                <a:cs typeface="Times New Roman" charset="0"/>
                <a:sym typeface="Times New Roman" charset="0"/>
              </a:rPr>
              <a:t>-V</a:t>
            </a:r>
            <a:r>
              <a:rPr lang="en-US" sz="1700">
                <a:solidFill>
                  <a:schemeClr val="tx1"/>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charset="0"/>
                <a:cs typeface="Times New Roman" charset="0"/>
                <a:sym typeface="Times New Roman" charset="0"/>
              </a:rPr>
              <a:t>))</a:t>
            </a:r>
          </a:p>
          <a:p>
            <a:pPr marL="725488" lvl="1"/>
            <a:r>
              <a:rPr lang="en-US" sz="2100">
                <a:solidFill>
                  <a:srgbClr val="003DCC"/>
                </a:solidFill>
                <a:latin typeface="Times New Roman" charset="0"/>
                <a:cs typeface="Times New Roman" charset="0"/>
                <a:sym typeface="Times New Roman" charset="0"/>
              </a:rPr>
              <a:t>if</a:t>
            </a:r>
            <a:r>
              <a:rPr lang="en-US" sz="2100">
                <a:solidFill>
                  <a:schemeClr val="tx1"/>
                </a:solidFill>
                <a:latin typeface="Times New Roman" charset="0"/>
                <a:cs typeface="Times New Roman" charset="0"/>
                <a:sym typeface="Times New Roman" charset="0"/>
              </a:rPr>
              <a:t> </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 </a:t>
            </a:r>
            <a:r>
              <a:rPr lang="en-US" sz="2100">
                <a:solidFill>
                  <a:srgbClr val="3F691E"/>
                </a:solidFill>
                <a:latin typeface="Times New Roman Italic" charset="0"/>
                <a:cs typeface="Times New Roman Italic" charset="0"/>
                <a:sym typeface="Times New Roman Italic" charset="0"/>
              </a:rPr>
              <a:t>β </a:t>
            </a:r>
            <a:r>
              <a:rPr lang="en-US" sz="2100">
                <a:solidFill>
                  <a:srgbClr val="002D99"/>
                </a:solidFill>
                <a:latin typeface="Times New Roman" charset="0"/>
                <a:cs typeface="Times New Roman" charset="0"/>
                <a:sym typeface="Times New Roman" charset="0"/>
              </a:rPr>
              <a:t>then return </a:t>
            </a:r>
            <a:r>
              <a:rPr lang="en-US" sz="2100">
                <a:solidFill>
                  <a:srgbClr val="3F691E"/>
                </a:solidFill>
                <a:latin typeface="Times New Roman Italic" charset="0"/>
                <a:cs typeface="Times New Roman Italic" charset="0"/>
                <a:sym typeface="Times New Roman Italic" charset="0"/>
              </a:rPr>
              <a:t>v</a:t>
            </a:r>
          </a:p>
          <a:p>
            <a:pPr marL="725488" lvl="1"/>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AX</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a:t>
            </a:r>
          </a:p>
          <a:p>
            <a:pPr marL="39688"/>
            <a:r>
              <a:rPr lang="en-US" sz="2100">
                <a:solidFill>
                  <a:srgbClr val="002D99"/>
                </a:solidFill>
                <a:latin typeface="Times New Roman" charset="0"/>
                <a:cs typeface="Times New Roman" charset="0"/>
                <a:sym typeface="Times New Roman" charset="0"/>
              </a:rPr>
              <a:t>return </a:t>
            </a:r>
            <a:r>
              <a:rPr lang="en-US" sz="2100">
                <a:solidFill>
                  <a:srgbClr val="3F691E"/>
                </a:solidFill>
                <a:latin typeface="Times New Roman Italic" charset="0"/>
                <a:cs typeface="Times New Roman Italic" charset="0"/>
                <a:sym typeface="Times New Roman Italic" charset="0"/>
              </a:rPr>
              <a:t>v</a:t>
            </a:r>
            <a:endParaRPr lang="en-US" sz="2100">
              <a:solidFill>
                <a:schemeClr val="tx1"/>
              </a:solidFill>
              <a:latin typeface="Times New Roman Italic" charset="0"/>
              <a:cs typeface="Times New Roman Italic" charset="0"/>
              <a:sym typeface="Times New Roman Italic" charset="0"/>
            </a:endParaRPr>
          </a:p>
          <a:p>
            <a:pPr marL="1068388" lvl="2"/>
            <a:endParaRPr lang="en-US">
              <a:solidFill>
                <a:schemeClr val="tx1"/>
              </a:solidFill>
              <a:latin typeface="Times New Roman" charset="0"/>
              <a:cs typeface="Times New Roman" charset="0"/>
              <a:sym typeface="Times New Roman" charset="0"/>
            </a:endParaRPr>
          </a:p>
        </p:txBody>
      </p:sp>
      <p:sp>
        <p:nvSpPr>
          <p:cNvPr id="74756" name="Rectangle 4"/>
          <p:cNvSpPr>
            <a:spLocks/>
          </p:cNvSpPr>
          <p:nvPr/>
        </p:nvSpPr>
        <p:spPr bwMode="auto">
          <a:xfrm>
            <a:off x="1143000" y="1371600"/>
            <a:ext cx="65786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82588"/>
            <a:r>
              <a:rPr lang="en-US" sz="2000">
                <a:solidFill>
                  <a:srgbClr val="002D99"/>
                </a:solidFill>
                <a:latin typeface="Times New Roman" charset="0"/>
                <a:cs typeface="Times New Roman" charset="0"/>
                <a:sym typeface="Times New Roman" charset="0"/>
              </a:rPr>
              <a:t>inputs</a:t>
            </a:r>
            <a:r>
              <a:rPr lang="en-US" sz="2000">
                <a:solidFill>
                  <a:schemeClr val="tx1"/>
                </a:solidFill>
                <a:latin typeface="Times New Roman" charset="0"/>
                <a:cs typeface="Times New Roman" charset="0"/>
                <a:sym typeface="Times New Roman" charset="0"/>
              </a:rPr>
              <a:t>: </a:t>
            </a:r>
            <a:r>
              <a:rPr lang="en-US" sz="2000">
                <a:solidFill>
                  <a:srgbClr val="3F691E"/>
                </a:solidFill>
                <a:latin typeface="Times New Roman Italic" charset="0"/>
                <a:cs typeface="Times New Roman Italic" charset="0"/>
                <a:sym typeface="Times New Roman Italic" charset="0"/>
              </a:rPr>
              <a:t>state</a:t>
            </a:r>
            <a:r>
              <a:rPr lang="en-US" sz="2000">
                <a:solidFill>
                  <a:schemeClr val="tx1"/>
                </a:solidFill>
                <a:latin typeface="Times New Roman" charset="0"/>
                <a:cs typeface="Times New Roman" charset="0"/>
                <a:sym typeface="Times New Roman" charset="0"/>
              </a:rPr>
              <a:t>, current game state</a:t>
            </a:r>
          </a:p>
          <a:p>
            <a:pPr marL="1068388" lvl="2"/>
            <a:r>
              <a:rPr lang="en-US" sz="2000">
                <a:solidFill>
                  <a:schemeClr val="tx1"/>
                </a:solidFill>
                <a:latin typeface="Times New Roman" charset="0"/>
                <a:cs typeface="Times New Roman" charset="0"/>
                <a:sym typeface="Times New Roman" charset="0"/>
              </a:rPr>
              <a:t> </a:t>
            </a:r>
            <a:r>
              <a:rPr lang="en-US" sz="2000">
                <a:solidFill>
                  <a:srgbClr val="3F691E"/>
                </a:solidFill>
                <a:latin typeface="Times New Roman Italic" charset="0"/>
                <a:cs typeface="Times New Roman Italic" charset="0"/>
                <a:sym typeface="Times New Roman Italic" charset="0"/>
              </a:rPr>
              <a:t>α</a:t>
            </a:r>
            <a:r>
              <a:rPr lang="en-US" sz="2000">
                <a:solidFill>
                  <a:schemeClr val="tx1"/>
                </a:solidFill>
                <a:latin typeface="Times New Roman" charset="0"/>
                <a:cs typeface="Times New Roman" charset="0"/>
                <a:sym typeface="Times New Roman" charset="0"/>
              </a:rPr>
              <a:t>, value of best alternative for MAX on path to </a:t>
            </a:r>
            <a:r>
              <a:rPr lang="en-US" sz="2000">
                <a:solidFill>
                  <a:srgbClr val="3F691E"/>
                </a:solidFill>
                <a:latin typeface="Times New Roman Italic" charset="0"/>
                <a:cs typeface="Times New Roman Italic" charset="0"/>
                <a:sym typeface="Times New Roman Italic" charset="0"/>
              </a:rPr>
              <a:t>state</a:t>
            </a:r>
          </a:p>
          <a:p>
            <a:pPr marL="1068388" lvl="2"/>
            <a:r>
              <a:rPr lang="en-US" sz="2000">
                <a:solidFill>
                  <a:srgbClr val="3F691E"/>
                </a:solidFill>
                <a:latin typeface="Times New Roman Italic" charset="0"/>
                <a:cs typeface="Times New Roman Italic" charset="0"/>
                <a:sym typeface="Times New Roman Italic" charset="0"/>
              </a:rPr>
              <a:t> β</a:t>
            </a:r>
            <a:r>
              <a:rPr lang="en-US" sz="2000">
                <a:solidFill>
                  <a:schemeClr val="tx1"/>
                </a:solidFill>
                <a:latin typeface="Times New Roman" charset="0"/>
                <a:cs typeface="Times New Roman" charset="0"/>
                <a:sym typeface="Times New Roman" charset="0"/>
              </a:rPr>
              <a:t>, value of best alternative for MIN on path to </a:t>
            </a:r>
            <a:r>
              <a:rPr lang="en-US" sz="2000">
                <a:solidFill>
                  <a:srgbClr val="3F691E"/>
                </a:solidFill>
                <a:latin typeface="Times New Roman Italic" charset="0"/>
                <a:cs typeface="Times New Roman Italic" charset="0"/>
                <a:sym typeface="Times New Roman Italic" charset="0"/>
              </a:rPr>
              <a:t>state</a:t>
            </a:r>
          </a:p>
          <a:p>
            <a:pPr marL="382588"/>
            <a:r>
              <a:rPr lang="en-US" sz="2000">
                <a:solidFill>
                  <a:srgbClr val="002D99"/>
                </a:solidFill>
                <a:latin typeface="Times New Roman" charset="0"/>
                <a:cs typeface="Times New Roman" charset="0"/>
                <a:sym typeface="Times New Roman" charset="0"/>
              </a:rPr>
              <a:t>returns:</a:t>
            </a:r>
            <a:r>
              <a:rPr lang="en-US" sz="2000">
                <a:solidFill>
                  <a:schemeClr val="tx1"/>
                </a:solidFill>
                <a:latin typeface="Times New Roman" charset="0"/>
                <a:cs typeface="Times New Roman" charset="0"/>
                <a:sym typeface="Times New Roman" charset="0"/>
              </a:rPr>
              <a:t> </a:t>
            </a:r>
            <a:r>
              <a:rPr lang="en-US" sz="2000">
                <a:solidFill>
                  <a:srgbClr val="3F691E"/>
                </a:solidFill>
                <a:latin typeface="Times New Roman Italic" charset="0"/>
                <a:cs typeface="Times New Roman Italic" charset="0"/>
                <a:sym typeface="Times New Roman Italic" charset="0"/>
              </a:rPr>
              <a:t>a utility value</a:t>
            </a:r>
          </a:p>
        </p:txBody>
      </p:sp>
      <p:sp>
        <p:nvSpPr>
          <p:cNvPr id="74757" name="Rectangle 5"/>
          <p:cNvSpPr>
            <a:spLocks/>
          </p:cNvSpPr>
          <p:nvPr/>
        </p:nvSpPr>
        <p:spPr bwMode="auto">
          <a:xfrm>
            <a:off x="4545013" y="2806700"/>
            <a:ext cx="4348162"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100">
                <a:solidFill>
                  <a:srgbClr val="002D99"/>
                </a:solidFill>
                <a:latin typeface="Times New Roman" charset="0"/>
                <a:cs typeface="Times New Roman" charset="0"/>
                <a:sym typeface="Times New Roman" charset="0"/>
              </a:rPr>
              <a:t>function</a:t>
            </a:r>
            <a:r>
              <a:rPr lang="en-US" sz="2100">
                <a:solidFill>
                  <a:schemeClr val="tx1"/>
                </a:solidFill>
                <a:latin typeface="Times New Roman" charset="0"/>
                <a:cs typeface="Times New Roman" charset="0"/>
                <a:sym typeface="Times New Roman" charset="0"/>
              </a:rPr>
              <a:t> </a:t>
            </a:r>
            <a:r>
              <a:rPr lang="en-US" sz="2100">
                <a:solidFill>
                  <a:srgbClr val="A40800"/>
                </a:solidFill>
                <a:latin typeface="Times New Roman" charset="0"/>
                <a:cs typeface="Times New Roman" charset="0"/>
                <a:sym typeface="Times New Roman" charset="0"/>
              </a:rPr>
              <a:t>M</a:t>
            </a:r>
            <a:r>
              <a:rPr lang="en-US" sz="1700">
                <a:solidFill>
                  <a:srgbClr val="A40800"/>
                </a:solidFill>
                <a:latin typeface="Times New Roman" charset="0"/>
                <a:cs typeface="Times New Roman" charset="0"/>
                <a:sym typeface="Times New Roman" charset="0"/>
              </a:rPr>
              <a:t>IN</a:t>
            </a:r>
            <a:r>
              <a:rPr lang="en-US" sz="2100">
                <a:solidFill>
                  <a:srgbClr val="A40800"/>
                </a:solidFill>
                <a:latin typeface="Times New Roman" charset="0"/>
                <a:cs typeface="Times New Roman" charset="0"/>
                <a:sym typeface="Times New Roman" charset="0"/>
              </a:rPr>
              <a:t>-V</a:t>
            </a:r>
            <a:r>
              <a:rPr lang="en-US" sz="1700">
                <a:solidFill>
                  <a:srgbClr val="A40800"/>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state,α,β</a:t>
            </a:r>
            <a:r>
              <a:rPr lang="en-US" sz="2100">
                <a:solidFill>
                  <a:schemeClr val="tx1"/>
                </a:solidFill>
                <a:latin typeface="Times New Roman" charset="0"/>
                <a:cs typeface="Times New Roman" charset="0"/>
                <a:sym typeface="Times New Roman" charset="0"/>
              </a:rPr>
              <a:t>)</a:t>
            </a:r>
            <a:endParaRPr lang="en-US" sz="2100">
              <a:solidFill>
                <a:srgbClr val="3F691E"/>
              </a:solidFill>
              <a:latin typeface="Times New Roman Italic" charset="0"/>
              <a:cs typeface="Times New Roman" charset="0"/>
              <a:sym typeface="Times New Roman Italic" charset="0"/>
            </a:endParaRPr>
          </a:p>
          <a:p>
            <a:pPr marL="39688"/>
            <a:r>
              <a:rPr lang="en-US" sz="2100">
                <a:solidFill>
                  <a:srgbClr val="003DCC"/>
                </a:solidFill>
                <a:latin typeface="Times New Roman" charset="0"/>
                <a:cs typeface="Times New Roman" charset="0"/>
                <a:sym typeface="Times New Roman" charset="0"/>
              </a:rPr>
              <a:t>if</a:t>
            </a:r>
            <a:r>
              <a:rPr lang="en-US" sz="2100">
                <a:solidFill>
                  <a:srgbClr val="003DCC"/>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 </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ERMINAL</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EST</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then </a:t>
            </a:r>
          </a:p>
          <a:p>
            <a:pPr marL="725488" lvl="1"/>
            <a:r>
              <a:rPr lang="en-US" sz="2100">
                <a:solidFill>
                  <a:srgbClr val="002D99"/>
                </a:solidFill>
                <a:latin typeface="Times New Roman" charset="0"/>
                <a:cs typeface="Times New Roman" charset="0"/>
                <a:sym typeface="Times New Roman" charset="0"/>
              </a:rPr>
              <a:t>return </a:t>
            </a:r>
            <a:r>
              <a:rPr lang="en-US" sz="2100">
                <a:solidFill>
                  <a:schemeClr val="tx1"/>
                </a:solidFill>
                <a:latin typeface="Times New Roman" charset="0"/>
                <a:cs typeface="Times New Roman" charset="0"/>
                <a:sym typeface="Times New Roman" charset="0"/>
              </a:rPr>
              <a:t>U</a:t>
            </a:r>
            <a:r>
              <a:rPr lang="en-US">
                <a:solidFill>
                  <a:schemeClr val="tx1"/>
                </a:solidFill>
                <a:latin typeface="Times New Roman" charset="0"/>
                <a:cs typeface="Times New Roman" charset="0"/>
                <a:sym typeface="Times New Roman" charset="0"/>
              </a:rPr>
              <a:t>TILITY</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p>
          <a:p>
            <a:pPr marL="39688"/>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p>
          <a:p>
            <a:pPr marL="39688"/>
            <a:r>
              <a:rPr lang="en-US" sz="2100">
                <a:solidFill>
                  <a:srgbClr val="003DCC"/>
                </a:solidFill>
                <a:latin typeface="Times New Roman" charset="0"/>
                <a:cs typeface="Times New Roman" charset="0"/>
                <a:sym typeface="Times New Roman" charset="0"/>
              </a:rPr>
              <a:t>for</a:t>
            </a:r>
            <a:r>
              <a:rPr lang="en-US" sz="2100">
                <a:solidFill>
                  <a:schemeClr val="tx1"/>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a, s</a:t>
            </a:r>
            <a:r>
              <a:rPr lang="en-US" sz="2100">
                <a:solidFill>
                  <a:schemeClr val="tx1"/>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in </a:t>
            </a:r>
            <a:r>
              <a:rPr lang="en-US" sz="2100">
                <a:solidFill>
                  <a:schemeClr val="tx1"/>
                </a:solidFill>
                <a:latin typeface="Times New Roman" charset="0"/>
                <a:cs typeface="Times New Roman" charset="0"/>
                <a:sym typeface="Times New Roman" charset="0"/>
              </a:rPr>
              <a:t>S</a:t>
            </a:r>
            <a:r>
              <a:rPr lang="en-US" sz="1700">
                <a:solidFill>
                  <a:schemeClr val="tx1"/>
                </a:solidFill>
                <a:latin typeface="Times New Roman" charset="0"/>
                <a:cs typeface="Times New Roman" charset="0"/>
                <a:sym typeface="Times New Roman" charset="0"/>
              </a:rPr>
              <a:t>UCCESSORS</a:t>
            </a:r>
            <a:r>
              <a:rPr lang="en-US" sz="2100">
                <a:solidFill>
                  <a:srgbClr val="002D99"/>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rgbClr val="002D99"/>
                </a:solidFill>
                <a:latin typeface="Times New Roman" charset="0"/>
                <a:cs typeface="Times New Roman" charset="0"/>
                <a:sym typeface="Times New Roman" charset="0"/>
              </a:rPr>
              <a:t>) do</a:t>
            </a:r>
          </a:p>
          <a:p>
            <a:pPr marL="725488" lvl="1"/>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IN</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M</a:t>
            </a:r>
            <a:r>
              <a:rPr lang="en-US" sz="1700">
                <a:solidFill>
                  <a:schemeClr val="tx1"/>
                </a:solidFill>
                <a:latin typeface="Times New Roman" charset="0"/>
                <a:cs typeface="Times New Roman" charset="0"/>
                <a:sym typeface="Times New Roman" charset="0"/>
              </a:rPr>
              <a:t>AX</a:t>
            </a:r>
            <a:r>
              <a:rPr lang="en-US" sz="2100">
                <a:solidFill>
                  <a:schemeClr val="tx1"/>
                </a:solidFill>
                <a:latin typeface="Times New Roman" charset="0"/>
                <a:cs typeface="Times New Roman" charset="0"/>
                <a:sym typeface="Times New Roman" charset="0"/>
              </a:rPr>
              <a:t>-V</a:t>
            </a:r>
            <a:r>
              <a:rPr lang="en-US" sz="1700">
                <a:solidFill>
                  <a:schemeClr val="tx1"/>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charset="0"/>
                <a:cs typeface="Times New Roman" charset="0"/>
                <a:sym typeface="Times New Roman" charset="0"/>
              </a:rPr>
              <a:t>))</a:t>
            </a:r>
          </a:p>
          <a:p>
            <a:pPr marL="725488" lvl="1"/>
            <a:r>
              <a:rPr lang="en-US" sz="2100">
                <a:solidFill>
                  <a:srgbClr val="003DCC"/>
                </a:solidFill>
                <a:latin typeface="Times New Roman" charset="0"/>
                <a:cs typeface="Times New Roman" charset="0"/>
                <a:sym typeface="Times New Roman" charset="0"/>
              </a:rPr>
              <a:t>if</a:t>
            </a:r>
            <a:r>
              <a:rPr lang="en-US" sz="2100">
                <a:solidFill>
                  <a:schemeClr val="tx1"/>
                </a:solidFill>
                <a:latin typeface="Times New Roman" charset="0"/>
                <a:cs typeface="Times New Roman" charset="0"/>
                <a:sym typeface="Times New Roman" charset="0"/>
              </a:rPr>
              <a:t> </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 </a:t>
            </a:r>
            <a:r>
              <a:rPr lang="en-US" sz="2100">
                <a:solidFill>
                  <a:srgbClr val="3F691E"/>
                </a:solidFill>
                <a:latin typeface="Times New Roman Italic" charset="0"/>
                <a:cs typeface="Times New Roman Italic" charset="0"/>
                <a:sym typeface="Times New Roman Italic" charset="0"/>
              </a:rPr>
              <a:t>α </a:t>
            </a:r>
            <a:r>
              <a:rPr lang="en-US" sz="2100">
                <a:solidFill>
                  <a:srgbClr val="002D99"/>
                </a:solidFill>
                <a:latin typeface="Times New Roman" charset="0"/>
                <a:cs typeface="Times New Roman" charset="0"/>
                <a:sym typeface="Times New Roman" charset="0"/>
              </a:rPr>
              <a:t>then return </a:t>
            </a:r>
            <a:r>
              <a:rPr lang="en-US" sz="2100">
                <a:solidFill>
                  <a:srgbClr val="3F691E"/>
                </a:solidFill>
                <a:latin typeface="Times New Roman Italic" charset="0"/>
                <a:cs typeface="Times New Roman Italic" charset="0"/>
                <a:sym typeface="Times New Roman Italic" charset="0"/>
              </a:rPr>
              <a:t>v</a:t>
            </a:r>
          </a:p>
          <a:p>
            <a:pPr marL="725488" lvl="1"/>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IN</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a:t>
            </a:r>
          </a:p>
          <a:p>
            <a:pPr marL="39688"/>
            <a:r>
              <a:rPr lang="en-US" sz="2100">
                <a:solidFill>
                  <a:srgbClr val="002D99"/>
                </a:solidFill>
                <a:latin typeface="Times New Roman" charset="0"/>
                <a:cs typeface="Times New Roman" charset="0"/>
                <a:sym typeface="Times New Roman" charset="0"/>
              </a:rPr>
              <a:t>return </a:t>
            </a:r>
            <a:r>
              <a:rPr lang="en-US" sz="2100">
                <a:solidFill>
                  <a:srgbClr val="3F691E"/>
                </a:solidFill>
                <a:latin typeface="Times New Roman Italic" charset="0"/>
                <a:cs typeface="Times New Roman Italic" charset="0"/>
                <a:sym typeface="Times New Roman Italic" charset="0"/>
              </a:rPr>
              <a:t>v</a:t>
            </a:r>
            <a:endParaRPr lang="en-US" sz="2100">
              <a:solidFill>
                <a:schemeClr val="tx1"/>
              </a:solidFill>
              <a:latin typeface="Times New Roman Italic" charset="0"/>
              <a:cs typeface="Times New Roman Italic" charset="0"/>
              <a:sym typeface="Times New Roman Italic" charset="0"/>
            </a:endParaRPr>
          </a:p>
          <a:p>
            <a:pPr marL="1068388" lvl="2"/>
            <a:endParaRPr lang="en-US">
              <a:solidFill>
                <a:schemeClr val="tx1"/>
              </a:solidFill>
              <a:latin typeface="Times New Roman" charset="0"/>
              <a:cs typeface="Times New Roman" charset="0"/>
              <a:sym typeface="Times New Roman" charset="0"/>
            </a:endParaRPr>
          </a:p>
        </p:txBody>
      </p:sp>
      <p:sp>
        <p:nvSpPr>
          <p:cNvPr id="2" name="TextBox 1"/>
          <p:cNvSpPr txBox="1">
            <a:spLocks noChangeArrowheads="1"/>
          </p:cNvSpPr>
          <p:nvPr/>
        </p:nvSpPr>
        <p:spPr bwMode="auto">
          <a:xfrm>
            <a:off x="1066800" y="5791200"/>
            <a:ext cx="17335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solidFill>
                  <a:srgbClr val="7030A0"/>
                </a:solidFill>
              </a:rPr>
              <a:t>At max node: </a:t>
            </a:r>
          </a:p>
          <a:p>
            <a:pPr eaLnBrk="1" hangingPunct="1"/>
            <a:r>
              <a:rPr lang="en-US" sz="1800">
                <a:solidFill>
                  <a:srgbClr val="7030A0"/>
                </a:solidFill>
              </a:rPr>
              <a:t>   Prune if v</a:t>
            </a:r>
            <a:r>
              <a:rPr lang="en-US" sz="1800">
                <a:solidFill>
                  <a:srgbClr val="7030A0"/>
                </a:solidFill>
                <a:sym typeface="Symbol" charset="0"/>
              </a:rPr>
              <a:t>; </a:t>
            </a:r>
          </a:p>
          <a:p>
            <a:pPr eaLnBrk="1" hangingPunct="1"/>
            <a:r>
              <a:rPr lang="en-US" sz="1800">
                <a:solidFill>
                  <a:srgbClr val="7030A0"/>
                </a:solidFill>
                <a:sym typeface="Symbol" charset="0"/>
              </a:rPr>
              <a:t>   Update </a:t>
            </a:r>
            <a:endParaRPr lang="en-US" sz="1800">
              <a:solidFill>
                <a:srgbClr val="7030A0"/>
              </a:solidFill>
            </a:endParaRPr>
          </a:p>
        </p:txBody>
      </p:sp>
      <p:sp>
        <p:nvSpPr>
          <p:cNvPr id="8" name="TextBox 7"/>
          <p:cNvSpPr txBox="1">
            <a:spLocks noChangeArrowheads="1"/>
          </p:cNvSpPr>
          <p:nvPr/>
        </p:nvSpPr>
        <p:spPr bwMode="auto">
          <a:xfrm>
            <a:off x="5562600" y="5791200"/>
            <a:ext cx="1752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solidFill>
                  <a:srgbClr val="7030A0"/>
                </a:solidFill>
              </a:rPr>
              <a:t>At min node: </a:t>
            </a:r>
          </a:p>
          <a:p>
            <a:pPr eaLnBrk="1" hangingPunct="1"/>
            <a:r>
              <a:rPr lang="en-US" sz="1800">
                <a:solidFill>
                  <a:srgbClr val="7030A0"/>
                </a:solidFill>
              </a:rPr>
              <a:t>   Prune if </a:t>
            </a:r>
            <a:r>
              <a:rPr lang="en-US" sz="1800">
                <a:solidFill>
                  <a:srgbClr val="7030A0"/>
                </a:solidFill>
                <a:sym typeface="Symbol" charset="0"/>
              </a:rPr>
              <a:t></a:t>
            </a:r>
            <a:r>
              <a:rPr lang="en-US" sz="1800">
                <a:solidFill>
                  <a:srgbClr val="7030A0"/>
                </a:solidFill>
              </a:rPr>
              <a:t>v</a:t>
            </a:r>
            <a:r>
              <a:rPr lang="en-US" sz="1800">
                <a:solidFill>
                  <a:srgbClr val="7030A0"/>
                </a:solidFill>
                <a:sym typeface="Symbol" charset="0"/>
              </a:rPr>
              <a:t>; </a:t>
            </a:r>
          </a:p>
          <a:p>
            <a:pPr eaLnBrk="1" hangingPunct="1"/>
            <a:r>
              <a:rPr lang="en-US" sz="1800">
                <a:solidFill>
                  <a:srgbClr val="7030A0"/>
                </a:solidFill>
                <a:sym typeface="Symbol" charset="0"/>
              </a:rPr>
              <a:t>   Update </a:t>
            </a:r>
            <a:endParaRPr lang="en-US" sz="180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62450" y="2514600"/>
            <a:ext cx="4629150" cy="3505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6200" y="2514600"/>
            <a:ext cx="4191000" cy="3505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57200" y="-228600"/>
            <a:ext cx="8229600" cy="1295400"/>
          </a:xfrm>
        </p:spPr>
        <p:txBody>
          <a:bodyPr/>
          <a:lstStyle/>
          <a:p>
            <a:pPr>
              <a:defRPr/>
            </a:pPr>
            <a:r>
              <a:rPr lang="en-US" dirty="0" smtClean="0"/>
              <a:t>Min-Max Implementation</a:t>
            </a:r>
          </a:p>
        </p:txBody>
      </p:sp>
      <p:sp>
        <p:nvSpPr>
          <p:cNvPr id="7" name="Content Placeholder 2"/>
          <p:cNvSpPr txBox="1">
            <a:spLocks/>
          </p:cNvSpPr>
          <p:nvPr/>
        </p:nvSpPr>
        <p:spPr bwMode="auto">
          <a:xfrm>
            <a:off x="4343400" y="3003550"/>
            <a:ext cx="4876800" cy="278765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a:solidFill>
                  <a:srgbClr val="C00000"/>
                </a:solidFill>
                <a:latin typeface="Calibri" pitchFamily="34" charset="0"/>
                <a:ea typeface="+mn-ea"/>
                <a:cs typeface="+mn-cs"/>
              </a:rPr>
              <a:t>def min-</a:t>
            </a:r>
            <a:r>
              <a:rPr lang="en-US" sz="2300" kern="0" dirty="0" err="1" smtClean="0">
                <a:solidFill>
                  <a:srgbClr val="C00000"/>
                </a:solidFill>
                <a:latin typeface="Calibri" pitchFamily="34" charset="0"/>
                <a:ea typeface="+mn-ea"/>
                <a:cs typeface="+mn-cs"/>
              </a:rPr>
              <a:t>val</a:t>
            </a:r>
            <a:r>
              <a:rPr lang="en-US" sz="2300" kern="0" dirty="0" smtClean="0">
                <a:solidFill>
                  <a:srgbClr val="C00000"/>
                </a:solidFill>
                <a:latin typeface="Calibri" pitchFamily="34" charset="0"/>
                <a:ea typeface="+mn-ea"/>
                <a:cs typeface="+mn-cs"/>
              </a:rPr>
              <a:t>(</a:t>
            </a:r>
            <a:r>
              <a:rPr lang="en-US" sz="2300" kern="0" dirty="0">
                <a:solidFill>
                  <a:srgbClr val="C00000"/>
                </a:solidFill>
                <a:latin typeface="Calibri" pitchFamily="34" charset="0"/>
                <a:ea typeface="+mn-ea"/>
                <a:cs typeface="+mn-cs"/>
              </a:rPr>
              <a:t>state</a:t>
            </a:r>
            <a:r>
              <a:rPr lang="en-US" sz="2300" kern="0" dirty="0">
                <a:solidFill>
                  <a:srgbClr val="C00000"/>
                </a:solidFill>
                <a:latin typeface="Calibri" pitchFamily="34" charset="0"/>
              </a:rPr>
              <a:t> </a:t>
            </a:r>
            <a:r>
              <a:rPr lang="en-US" sz="2300" kern="0" dirty="0" smtClean="0">
                <a:solidFill>
                  <a:srgbClr val="C00000"/>
                </a:solidFill>
                <a:latin typeface="Calibri" pitchFamily="34" charset="0"/>
              </a:rPr>
              <a:t>        </a:t>
            </a:r>
            <a:r>
              <a:rPr lang="en-US" sz="2300" kern="0" dirty="0" smtClean="0">
                <a:solidFill>
                  <a:srgbClr val="C00000"/>
                </a:solidFill>
                <a:latin typeface="Calibri" pitchFamily="34" charset="0"/>
                <a:ea typeface="+mn-ea"/>
                <a:cs typeface="+mn-cs"/>
              </a:rPr>
              <a:t>)</a:t>
            </a:r>
            <a:r>
              <a:rPr lang="en-US" sz="2300" kern="0" dirty="0">
                <a:solidFill>
                  <a:srgbClr val="C00000"/>
                </a:solidFill>
                <a:latin typeface="Calibri" pitchFamily="34" charset="0"/>
                <a:ea typeface="+mn-ea"/>
                <a:cs typeface="+mn-cs"/>
              </a:rPr>
              <a:t>:</a:t>
            </a:r>
          </a:p>
          <a:p>
            <a:pPr marL="742913" lvl="1" indent="-285737">
              <a:lnSpc>
                <a:spcPct val="80000"/>
              </a:lnSpc>
              <a:spcBef>
                <a:spcPct val="20000"/>
              </a:spcBef>
              <a:buClr>
                <a:schemeClr val="tx1"/>
              </a:buClr>
              <a:defRPr/>
            </a:pPr>
            <a:r>
              <a:rPr lang="en-US" sz="2300" kern="0" dirty="0">
                <a:solidFill>
                  <a:schemeClr val="tx1"/>
                </a:solidFill>
                <a:latin typeface="Calibri" pitchFamily="34" charset="0"/>
              </a:rPr>
              <a:t>if leaf?(state), return U(state</a:t>
            </a:r>
            <a:r>
              <a:rPr lang="en-US" sz="2300" kern="0" dirty="0" smtClean="0">
                <a:solidFill>
                  <a:schemeClr val="tx1"/>
                </a:solidFill>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a:t>
            </a:r>
            <a:r>
              <a:rPr lang="en-US" sz="2300" kern="0" dirty="0">
                <a:solidFill>
                  <a:schemeClr val="tx1"/>
                </a:solidFill>
                <a:latin typeface="Calibri" pitchFamily="34" charset="0"/>
              </a:rPr>
              <a:t>v = </a:t>
            </a:r>
            <a:r>
              <a:rPr lang="en-US" sz="2300" kern="0" dirty="0">
                <a:latin typeface="Times New Roman" pitchFamily="18" charset="0"/>
                <a:cs typeface="Times New Roman" pitchFamily="18" charset="0"/>
              </a:rPr>
              <a:t>+</a:t>
            </a:r>
            <a:r>
              <a:rPr lang="en-US" sz="23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for each </a:t>
            </a:r>
            <a:r>
              <a:rPr lang="en-US" sz="2300" kern="0" dirty="0" smtClean="0">
                <a:solidFill>
                  <a:schemeClr val="tx1"/>
                </a:solidFill>
                <a:latin typeface="Calibri" pitchFamily="34" charset="0"/>
              </a:rPr>
              <a:t>c </a:t>
            </a:r>
            <a:r>
              <a:rPr lang="en-US" sz="2300" kern="0" dirty="0">
                <a:solidFill>
                  <a:schemeClr val="tx1"/>
                </a:solidFill>
                <a:latin typeface="Calibri" pitchFamily="34" charset="0"/>
              </a:rPr>
              <a:t>in children(state):</a:t>
            </a:r>
          </a:p>
          <a:p>
            <a:pPr marL="1142942" lvl="2" indent="-228589">
              <a:lnSpc>
                <a:spcPct val="80000"/>
              </a:lnSpc>
              <a:spcBef>
                <a:spcPct val="20000"/>
              </a:spcBef>
              <a:buClr>
                <a:schemeClr val="accent2"/>
              </a:buClr>
              <a:defRPr/>
            </a:pPr>
            <a:r>
              <a:rPr lang="en-US" sz="2300" kern="0" dirty="0">
                <a:latin typeface="Calibri" pitchFamily="34" charset="0"/>
              </a:rPr>
              <a:t>v = min(v, </a:t>
            </a:r>
            <a:r>
              <a:rPr lang="en-US" sz="2300" kern="0" dirty="0" smtClean="0">
                <a:solidFill>
                  <a:srgbClr val="3366FF"/>
                </a:solidFill>
                <a:latin typeface="Calibri" pitchFamily="34" charset="0"/>
              </a:rPr>
              <a:t>max-</a:t>
            </a:r>
            <a:r>
              <a:rPr lang="en-US" sz="2300" kern="0" dirty="0" err="1" smtClean="0">
                <a:solidFill>
                  <a:srgbClr val="3366FF"/>
                </a:solidFill>
                <a:latin typeface="Calibri" pitchFamily="34" charset="0"/>
              </a:rPr>
              <a:t>val</a:t>
            </a:r>
            <a:r>
              <a:rPr lang="en-US" sz="2300" kern="0" dirty="0" smtClean="0">
                <a:solidFill>
                  <a:srgbClr val="3366FF"/>
                </a:solidFill>
                <a:latin typeface="Calibri" pitchFamily="34" charset="0"/>
              </a:rPr>
              <a:t>(c        )</a:t>
            </a:r>
            <a:r>
              <a:rPr lang="en-US" sz="2300" kern="0" dirty="0">
                <a:latin typeface="Calibri" pitchFamily="34" charset="0"/>
              </a:rPr>
              <a:t>)</a:t>
            </a:r>
          </a:p>
          <a:p>
            <a:pPr marL="1142942" lvl="2" indent="-228589">
              <a:lnSpc>
                <a:spcPct val="80000"/>
              </a:lnSpc>
              <a:spcBef>
                <a:spcPct val="20000"/>
              </a:spcBef>
              <a:buClr>
                <a:schemeClr val="accent2"/>
              </a:buClr>
              <a:defRPr/>
            </a:pPr>
            <a:r>
              <a:rPr lang="en-US" sz="2300" kern="0" dirty="0" smtClean="0">
                <a:latin typeface="Calibri" pitchFamily="34" charset="0"/>
              </a:rPr>
              <a:t> </a:t>
            </a:r>
          </a:p>
          <a:p>
            <a:pPr marL="1142942" lvl="2" indent="-228589">
              <a:lnSpc>
                <a:spcPct val="80000"/>
              </a:lnSpc>
              <a:spcBef>
                <a:spcPct val="20000"/>
              </a:spcBef>
              <a:buClr>
                <a:schemeClr val="accent2"/>
              </a:buClr>
              <a:defRPr/>
            </a:pP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8" name="Content Placeholder 2"/>
          <p:cNvSpPr txBox="1">
            <a:spLocks/>
          </p:cNvSpPr>
          <p:nvPr/>
        </p:nvSpPr>
        <p:spPr bwMode="auto">
          <a:xfrm>
            <a:off x="76200" y="3003550"/>
            <a:ext cx="4419600" cy="2695575"/>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err="1" smtClean="0">
                <a:solidFill>
                  <a:srgbClr val="0066CC"/>
                </a:solidFill>
                <a:latin typeface="Calibri" pitchFamily="34" charset="0"/>
                <a:ea typeface="+mn-ea"/>
                <a:cs typeface="+mn-cs"/>
              </a:rPr>
              <a:t>def</a:t>
            </a:r>
            <a:r>
              <a:rPr lang="en-US" sz="2300" kern="0" dirty="0" smtClean="0">
                <a:solidFill>
                  <a:srgbClr val="0066CC"/>
                </a:solidFill>
                <a:latin typeface="Calibri" pitchFamily="34" charset="0"/>
                <a:ea typeface="+mn-ea"/>
                <a:cs typeface="+mn-cs"/>
              </a:rPr>
              <a:t> </a:t>
            </a:r>
            <a:r>
              <a:rPr lang="en-US" sz="2300" kern="0" dirty="0">
                <a:solidFill>
                  <a:srgbClr val="0066CC"/>
                </a:solidFill>
                <a:latin typeface="Calibri" pitchFamily="34" charset="0"/>
                <a:ea typeface="+mn-ea"/>
                <a:cs typeface="+mn-cs"/>
              </a:rPr>
              <a:t>max-</a:t>
            </a:r>
            <a:r>
              <a:rPr lang="en-US" sz="2300" kern="0" dirty="0" err="1" smtClean="0">
                <a:solidFill>
                  <a:srgbClr val="0066CC"/>
                </a:solidFill>
                <a:latin typeface="Calibri" pitchFamily="34" charset="0"/>
                <a:ea typeface="+mn-ea"/>
                <a:cs typeface="+mn-cs"/>
              </a:rPr>
              <a:t>val</a:t>
            </a:r>
            <a:r>
              <a:rPr lang="en-US" sz="2300" kern="0" dirty="0" smtClean="0">
                <a:solidFill>
                  <a:srgbClr val="0066CC"/>
                </a:solidFill>
                <a:latin typeface="Calibri" pitchFamily="34" charset="0"/>
                <a:ea typeface="+mn-ea"/>
                <a:cs typeface="+mn-cs"/>
              </a:rPr>
              <a:t>(state         ):</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i</a:t>
            </a:r>
            <a:r>
              <a:rPr lang="en-US" sz="2300" kern="0" dirty="0" smtClean="0">
                <a:solidFill>
                  <a:schemeClr val="tx1"/>
                </a:solidFill>
                <a:latin typeface="Calibri" pitchFamily="34" charset="0"/>
              </a:rPr>
              <a:t>f leaf?(state), return U(state)</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v = </a:t>
            </a:r>
            <a:r>
              <a:rPr lang="en-US" sz="2300" kern="0" dirty="0" smtClean="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for </a:t>
            </a:r>
            <a:r>
              <a:rPr lang="en-US" sz="2300" kern="0" dirty="0">
                <a:solidFill>
                  <a:schemeClr val="tx1"/>
                </a:solidFill>
                <a:latin typeface="Calibri" pitchFamily="34" charset="0"/>
              </a:rPr>
              <a:t>each </a:t>
            </a:r>
            <a:r>
              <a:rPr lang="en-US" sz="2300" kern="0" dirty="0" smtClean="0">
                <a:solidFill>
                  <a:schemeClr val="tx1"/>
                </a:solidFill>
                <a:latin typeface="Calibri" pitchFamily="34" charset="0"/>
              </a:rPr>
              <a:t>c in children(state):</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n-US" sz="2300" kern="0" dirty="0">
                <a:solidFill>
                  <a:schemeClr val="tx1"/>
                </a:solidFill>
                <a:latin typeface="Calibri" pitchFamily="34" charset="0"/>
              </a:rPr>
              <a:t>v = </a:t>
            </a:r>
            <a:r>
              <a:rPr lang="en-US" sz="2300" kern="0" dirty="0">
                <a:latin typeface="Calibri" pitchFamily="34" charset="0"/>
              </a:rPr>
              <a:t>max(v, </a:t>
            </a:r>
            <a:r>
              <a:rPr lang="en-US" sz="2300" kern="0" dirty="0" smtClean="0">
                <a:solidFill>
                  <a:srgbClr val="FF0000"/>
                </a:solidFill>
                <a:latin typeface="Calibri" pitchFamily="34" charset="0"/>
              </a:rPr>
              <a:t>min-</a:t>
            </a:r>
            <a:r>
              <a:rPr lang="en-US" sz="2300" kern="0" dirty="0" err="1" smtClean="0">
                <a:solidFill>
                  <a:srgbClr val="FF0000"/>
                </a:solidFill>
                <a:latin typeface="Calibri" pitchFamily="34" charset="0"/>
              </a:rPr>
              <a:t>val</a:t>
            </a:r>
            <a:r>
              <a:rPr lang="en-US" sz="2300" kern="0" dirty="0" smtClean="0">
                <a:solidFill>
                  <a:srgbClr val="FF0000"/>
                </a:solidFill>
                <a:latin typeface="Calibri" pitchFamily="34" charset="0"/>
              </a:rPr>
              <a:t>(c        )</a:t>
            </a:r>
            <a:r>
              <a:rPr lang="en-US" sz="2300" kern="0" dirty="0" smtClean="0">
                <a:latin typeface="Calibri" pitchFamily="34" charset="0"/>
              </a:rPr>
              <a:t>)</a:t>
            </a:r>
            <a:endParaRPr lang="en-US" sz="2300" kern="0" dirty="0">
              <a:solidFill>
                <a:srgbClr val="7030A0"/>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300" kern="0" dirty="0" smtClean="0">
                <a:latin typeface="Calibri" pitchFamily="34" charset="0"/>
              </a:rPr>
              <a:t> </a:t>
            </a:r>
          </a:p>
          <a:p>
            <a:pPr marL="1142942" lvl="2" indent="-228589">
              <a:lnSpc>
                <a:spcPct val="80000"/>
              </a:lnSpc>
              <a:spcBef>
                <a:spcPct val="20000"/>
              </a:spcBef>
              <a:buClr>
                <a:schemeClr val="accent2"/>
              </a:buClr>
              <a:buFont typeface="Wingdings" pitchFamily="2" charset="2"/>
              <a:buNone/>
              <a:defRPr/>
            </a:pP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75784" name="Rectangle 3"/>
          <p:cNvSpPr>
            <a:spLocks/>
          </p:cNvSpPr>
          <p:nvPr/>
        </p:nvSpPr>
        <p:spPr bwMode="auto">
          <a:xfrm>
            <a:off x="152400" y="65913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a:t>
            </a:r>
            <a:r>
              <a:rPr lang="en-US" sz="1400" dirty="0" smtClean="0">
                <a:solidFill>
                  <a:schemeClr val="tx1"/>
                </a:solidFill>
                <a:cs typeface="Arial" charset="0"/>
              </a:rPr>
              <a:t>adapted from </a:t>
            </a:r>
            <a:r>
              <a:rPr lang="en-US" sz="1400" dirty="0">
                <a:solidFill>
                  <a:schemeClr val="tx1"/>
                </a:solidFill>
                <a:cs typeface="Arial" charset="0"/>
              </a:rPr>
              <a:t>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spTree>
    <p:extLst>
      <p:ext uri="{BB962C8B-B14F-4D97-AF65-F5344CB8AC3E}">
        <p14:creationId xmlns:p14="http://schemas.microsoft.com/office/powerpoint/2010/main" val="20346906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62450" y="2514600"/>
            <a:ext cx="4629150" cy="3505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6200" y="2514600"/>
            <a:ext cx="4191000" cy="3505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57200" y="-228600"/>
            <a:ext cx="8229600" cy="1295400"/>
          </a:xfrm>
        </p:spPr>
        <p:txBody>
          <a:bodyPr/>
          <a:lstStyle/>
          <a:p>
            <a:pPr>
              <a:defRPr/>
            </a:pPr>
            <a:r>
              <a:rPr lang="en-US" dirty="0" smtClean="0"/>
              <a:t>Alpha-Beta Implementation</a:t>
            </a:r>
          </a:p>
        </p:txBody>
      </p:sp>
      <p:sp>
        <p:nvSpPr>
          <p:cNvPr id="7" name="Content Placeholder 2"/>
          <p:cNvSpPr txBox="1">
            <a:spLocks/>
          </p:cNvSpPr>
          <p:nvPr/>
        </p:nvSpPr>
        <p:spPr bwMode="auto">
          <a:xfrm>
            <a:off x="4343400" y="3003550"/>
            <a:ext cx="4876800" cy="278765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a:solidFill>
                  <a:srgbClr val="C00000"/>
                </a:solidFill>
                <a:latin typeface="Calibri" pitchFamily="34" charset="0"/>
                <a:ea typeface="+mn-ea"/>
                <a:cs typeface="+mn-cs"/>
              </a:rPr>
              <a:t>def min-</a:t>
            </a:r>
            <a:r>
              <a:rPr lang="en-US" sz="2300" kern="0" dirty="0" err="1" smtClean="0">
                <a:solidFill>
                  <a:srgbClr val="C00000"/>
                </a:solidFill>
                <a:latin typeface="Calibri" pitchFamily="34" charset="0"/>
                <a:ea typeface="+mn-ea"/>
                <a:cs typeface="+mn-cs"/>
              </a:rPr>
              <a:t>val</a:t>
            </a:r>
            <a:r>
              <a:rPr lang="en-US" sz="2300" kern="0" dirty="0" smtClean="0">
                <a:solidFill>
                  <a:srgbClr val="C00000"/>
                </a:solidFill>
                <a:latin typeface="Calibri" pitchFamily="34" charset="0"/>
                <a:ea typeface="+mn-ea"/>
                <a:cs typeface="+mn-cs"/>
              </a:rPr>
              <a:t>(</a:t>
            </a:r>
            <a:r>
              <a:rPr lang="en-US" sz="2300" kern="0" dirty="0">
                <a:solidFill>
                  <a:srgbClr val="C00000"/>
                </a:solidFill>
                <a:latin typeface="Calibri" pitchFamily="34" charset="0"/>
              </a:rPr>
              <a:t>state , </a:t>
            </a:r>
            <a:r>
              <a:rPr lang="el-GR" sz="2300" kern="0" dirty="0">
                <a:solidFill>
                  <a:srgbClr val="C00000"/>
                </a:solidFill>
                <a:latin typeface="Calibri" pitchFamily="34" charset="0"/>
              </a:rPr>
              <a:t>α</a:t>
            </a:r>
            <a:r>
              <a:rPr lang="en-US" sz="2300" kern="0" dirty="0">
                <a:solidFill>
                  <a:srgbClr val="C00000"/>
                </a:solidFill>
                <a:latin typeface="Calibri" pitchFamily="34" charset="0"/>
              </a:rPr>
              <a:t>, </a:t>
            </a:r>
            <a:r>
              <a:rPr lang="el-GR" sz="2300" kern="0" dirty="0">
                <a:solidFill>
                  <a:srgbClr val="C00000"/>
                </a:solidFill>
                <a:latin typeface="Calibri" pitchFamily="34" charset="0"/>
              </a:rPr>
              <a:t>β</a:t>
            </a:r>
            <a:r>
              <a:rPr lang="en-US" sz="2300" kern="0" dirty="0" smtClean="0">
                <a:solidFill>
                  <a:srgbClr val="C00000"/>
                </a:solidFill>
                <a:latin typeface="Calibri" pitchFamily="34" charset="0"/>
                <a:ea typeface="+mn-ea"/>
                <a:cs typeface="+mn-cs"/>
              </a:rPr>
              <a:t>)</a:t>
            </a:r>
            <a:r>
              <a:rPr lang="en-US" sz="2300" kern="0" dirty="0">
                <a:solidFill>
                  <a:srgbClr val="C00000"/>
                </a:solidFill>
                <a:latin typeface="Calibri" pitchFamily="34" charset="0"/>
                <a:ea typeface="+mn-ea"/>
                <a:cs typeface="+mn-cs"/>
              </a:rPr>
              <a:t>:</a:t>
            </a:r>
          </a:p>
          <a:p>
            <a:pPr marL="742913" lvl="1" indent="-285737">
              <a:lnSpc>
                <a:spcPct val="80000"/>
              </a:lnSpc>
              <a:spcBef>
                <a:spcPct val="20000"/>
              </a:spcBef>
              <a:buClr>
                <a:schemeClr val="tx1"/>
              </a:buClr>
              <a:defRPr/>
            </a:pPr>
            <a:r>
              <a:rPr lang="en-US" sz="2300" kern="0" dirty="0">
                <a:solidFill>
                  <a:schemeClr val="tx1"/>
                </a:solidFill>
                <a:latin typeface="Calibri" pitchFamily="34" charset="0"/>
              </a:rPr>
              <a:t>if leaf?(state), return U(state</a:t>
            </a:r>
            <a:r>
              <a:rPr lang="en-US" sz="2300" kern="0" dirty="0" smtClean="0">
                <a:solidFill>
                  <a:schemeClr val="tx1"/>
                </a:solidFill>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a:t>
            </a:r>
            <a:r>
              <a:rPr lang="en-US" sz="2300" kern="0" dirty="0">
                <a:solidFill>
                  <a:schemeClr val="tx1"/>
                </a:solidFill>
                <a:latin typeface="Calibri" pitchFamily="34" charset="0"/>
              </a:rPr>
              <a:t>v = </a:t>
            </a:r>
            <a:r>
              <a:rPr lang="en-US" sz="2300" kern="0" dirty="0">
                <a:latin typeface="Times New Roman" pitchFamily="18" charset="0"/>
                <a:cs typeface="Times New Roman" pitchFamily="18" charset="0"/>
              </a:rPr>
              <a:t>+</a:t>
            </a:r>
            <a:r>
              <a:rPr lang="en-US" sz="23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for each </a:t>
            </a:r>
            <a:r>
              <a:rPr lang="en-US" sz="2300" kern="0" dirty="0" smtClean="0">
                <a:solidFill>
                  <a:schemeClr val="tx1"/>
                </a:solidFill>
                <a:latin typeface="Calibri" pitchFamily="34" charset="0"/>
              </a:rPr>
              <a:t>c </a:t>
            </a:r>
            <a:r>
              <a:rPr lang="en-US" sz="2300" kern="0" dirty="0">
                <a:solidFill>
                  <a:schemeClr val="tx1"/>
                </a:solidFill>
                <a:latin typeface="Calibri" pitchFamily="34" charset="0"/>
              </a:rPr>
              <a:t>in children(state):</a:t>
            </a:r>
          </a:p>
          <a:p>
            <a:pPr marL="1142942" lvl="2" indent="-228589">
              <a:lnSpc>
                <a:spcPct val="80000"/>
              </a:lnSpc>
              <a:spcBef>
                <a:spcPct val="20000"/>
              </a:spcBef>
              <a:buClr>
                <a:schemeClr val="accent2"/>
              </a:buClr>
              <a:defRPr/>
            </a:pPr>
            <a:r>
              <a:rPr lang="en-US" sz="2300" kern="0" dirty="0">
                <a:latin typeface="Calibri" pitchFamily="34" charset="0"/>
              </a:rPr>
              <a:t>v = min(v, </a:t>
            </a:r>
            <a:r>
              <a:rPr lang="en-US" sz="2300" kern="0" dirty="0">
                <a:solidFill>
                  <a:srgbClr val="3366FF"/>
                </a:solidFill>
                <a:latin typeface="Calibri" pitchFamily="34" charset="0"/>
              </a:rPr>
              <a:t>max-</a:t>
            </a:r>
            <a:r>
              <a:rPr lang="en-US" sz="2300" kern="0" dirty="0" err="1">
                <a:solidFill>
                  <a:srgbClr val="3366FF"/>
                </a:solidFill>
                <a:latin typeface="Calibri" pitchFamily="34" charset="0"/>
              </a:rPr>
              <a:t>val</a:t>
            </a:r>
            <a:r>
              <a:rPr lang="en-US" sz="2300" kern="0" dirty="0">
                <a:solidFill>
                  <a:srgbClr val="3366FF"/>
                </a:solidFill>
                <a:latin typeface="Calibri" pitchFamily="34" charset="0"/>
              </a:rPr>
              <a:t>(c, </a:t>
            </a:r>
            <a:r>
              <a:rPr lang="el-GR" sz="2300" kern="0" dirty="0">
                <a:solidFill>
                  <a:srgbClr val="3366FF"/>
                </a:solidFill>
                <a:latin typeface="Calibri" pitchFamily="34" charset="0"/>
              </a:rPr>
              <a:t>α</a:t>
            </a:r>
            <a:r>
              <a:rPr lang="en-US" sz="2300" kern="0" dirty="0">
                <a:solidFill>
                  <a:srgbClr val="3366FF"/>
                </a:solidFill>
                <a:latin typeface="Calibri" pitchFamily="34" charset="0"/>
              </a:rPr>
              <a:t>, </a:t>
            </a:r>
            <a:r>
              <a:rPr lang="el-GR" sz="2300" kern="0" dirty="0">
                <a:solidFill>
                  <a:srgbClr val="3366FF"/>
                </a:solidFill>
                <a:latin typeface="Calibri" pitchFamily="34" charset="0"/>
              </a:rPr>
              <a:t>β</a:t>
            </a:r>
            <a:r>
              <a:rPr lang="en-US" sz="2300" kern="0" dirty="0">
                <a:solidFill>
                  <a:srgbClr val="3366FF"/>
                </a:solidFill>
                <a:latin typeface="Calibri" pitchFamily="34" charset="0"/>
              </a:rPr>
              <a:t>)</a:t>
            </a:r>
            <a:r>
              <a:rPr lang="en-US" sz="2300" kern="0" dirty="0" smtClean="0">
                <a:latin typeface="Calibri" pitchFamily="34" charset="0"/>
              </a:rPr>
              <a:t>)</a:t>
            </a:r>
            <a:endParaRPr lang="en-US" sz="2300" kern="0" dirty="0">
              <a:latin typeface="Calibri" pitchFamily="34" charset="0"/>
            </a:endParaRPr>
          </a:p>
          <a:p>
            <a:pPr marL="1142942" lvl="2" indent="-228589">
              <a:lnSpc>
                <a:spcPct val="80000"/>
              </a:lnSpc>
              <a:spcBef>
                <a:spcPct val="20000"/>
              </a:spcBef>
              <a:buClr>
                <a:schemeClr val="accent2"/>
              </a:buClr>
              <a:defRPr/>
            </a:pPr>
            <a:r>
              <a:rPr lang="en-US" sz="2300" kern="0" dirty="0" smtClean="0">
                <a:latin typeface="Calibri" pitchFamily="34" charset="0"/>
              </a:rPr>
              <a:t> </a:t>
            </a:r>
          </a:p>
          <a:p>
            <a:pPr marL="1142942" lvl="2" indent="-228589">
              <a:lnSpc>
                <a:spcPct val="80000"/>
              </a:lnSpc>
              <a:spcBef>
                <a:spcPct val="20000"/>
              </a:spcBef>
              <a:buClr>
                <a:schemeClr val="accent2"/>
              </a:buClr>
              <a:defRPr/>
            </a:pP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8" name="Content Placeholder 2"/>
          <p:cNvSpPr txBox="1">
            <a:spLocks/>
          </p:cNvSpPr>
          <p:nvPr/>
        </p:nvSpPr>
        <p:spPr bwMode="auto">
          <a:xfrm>
            <a:off x="76200" y="3003550"/>
            <a:ext cx="4419600" cy="2695575"/>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err="1" smtClean="0">
                <a:solidFill>
                  <a:srgbClr val="0066CC"/>
                </a:solidFill>
                <a:latin typeface="Calibri" pitchFamily="34" charset="0"/>
                <a:ea typeface="+mn-ea"/>
                <a:cs typeface="+mn-cs"/>
              </a:rPr>
              <a:t>def</a:t>
            </a:r>
            <a:r>
              <a:rPr lang="en-US" sz="2300" kern="0" dirty="0" smtClean="0">
                <a:solidFill>
                  <a:srgbClr val="0066CC"/>
                </a:solidFill>
                <a:latin typeface="Calibri" pitchFamily="34" charset="0"/>
                <a:ea typeface="+mn-ea"/>
                <a:cs typeface="+mn-cs"/>
              </a:rPr>
              <a:t> </a:t>
            </a:r>
            <a:r>
              <a:rPr lang="en-US" sz="2300" kern="0" dirty="0">
                <a:solidFill>
                  <a:srgbClr val="0066CC"/>
                </a:solidFill>
                <a:latin typeface="Calibri" pitchFamily="34" charset="0"/>
                <a:ea typeface="+mn-ea"/>
                <a:cs typeface="+mn-cs"/>
              </a:rPr>
              <a:t>max-</a:t>
            </a:r>
            <a:r>
              <a:rPr lang="en-US" sz="2300" kern="0" dirty="0" err="1" smtClean="0">
                <a:solidFill>
                  <a:srgbClr val="0066CC"/>
                </a:solidFill>
                <a:latin typeface="Calibri" pitchFamily="34" charset="0"/>
                <a:ea typeface="+mn-ea"/>
                <a:cs typeface="+mn-cs"/>
              </a:rPr>
              <a:t>val</a:t>
            </a:r>
            <a:r>
              <a:rPr lang="en-US" sz="2300" kern="0" dirty="0" smtClean="0">
                <a:solidFill>
                  <a:srgbClr val="0066CC"/>
                </a:solidFill>
                <a:latin typeface="Calibri" pitchFamily="34" charset="0"/>
                <a:ea typeface="+mn-ea"/>
                <a:cs typeface="+mn-cs"/>
              </a:rPr>
              <a:t>(state</a:t>
            </a:r>
            <a:r>
              <a:rPr lang="en-US" sz="2300" kern="0" dirty="0">
                <a:solidFill>
                  <a:srgbClr val="0066CC"/>
                </a:solidFill>
                <a:latin typeface="Calibri" pitchFamily="34" charset="0"/>
              </a:rPr>
              <a:t>, </a:t>
            </a:r>
            <a:r>
              <a:rPr lang="el-GR" sz="2300" kern="0" dirty="0">
                <a:solidFill>
                  <a:srgbClr val="0066CC"/>
                </a:solidFill>
                <a:latin typeface="Calibri" pitchFamily="34" charset="0"/>
              </a:rPr>
              <a:t>α</a:t>
            </a:r>
            <a:r>
              <a:rPr lang="en-US" sz="2300" kern="0" dirty="0">
                <a:solidFill>
                  <a:srgbClr val="0066CC"/>
                </a:solidFill>
                <a:latin typeface="Calibri" pitchFamily="34" charset="0"/>
              </a:rPr>
              <a:t>, </a:t>
            </a:r>
            <a:r>
              <a:rPr lang="el-GR" sz="2300" kern="0" dirty="0" smtClean="0">
                <a:solidFill>
                  <a:srgbClr val="0066CC"/>
                </a:solidFill>
                <a:latin typeface="Calibri" pitchFamily="34" charset="0"/>
              </a:rPr>
              <a:t>β</a:t>
            </a:r>
            <a:r>
              <a:rPr lang="en-US" sz="2300" kern="0" dirty="0" smtClean="0">
                <a:solidFill>
                  <a:srgbClr val="0066CC"/>
                </a:solidFill>
                <a:latin typeface="Calibri" pitchFamily="34" charset="0"/>
                <a:ea typeface="+mn-ea"/>
                <a:cs typeface="+mn-cs"/>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i</a:t>
            </a:r>
            <a:r>
              <a:rPr lang="en-US" sz="2300" kern="0" dirty="0" smtClean="0">
                <a:solidFill>
                  <a:schemeClr val="tx1"/>
                </a:solidFill>
                <a:latin typeface="Calibri" pitchFamily="34" charset="0"/>
              </a:rPr>
              <a:t>f leaf?(state), return U(state)</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v = </a:t>
            </a:r>
            <a:r>
              <a:rPr lang="en-US" sz="2300" kern="0" dirty="0" smtClean="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for </a:t>
            </a:r>
            <a:r>
              <a:rPr lang="en-US" sz="2300" kern="0" dirty="0">
                <a:solidFill>
                  <a:schemeClr val="tx1"/>
                </a:solidFill>
                <a:latin typeface="Calibri" pitchFamily="34" charset="0"/>
              </a:rPr>
              <a:t>each </a:t>
            </a:r>
            <a:r>
              <a:rPr lang="en-US" sz="2300" kern="0" dirty="0" smtClean="0">
                <a:solidFill>
                  <a:schemeClr val="tx1"/>
                </a:solidFill>
                <a:latin typeface="Calibri" pitchFamily="34" charset="0"/>
              </a:rPr>
              <a:t>c in children(state):</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n-US" sz="2300" kern="0" dirty="0">
                <a:solidFill>
                  <a:schemeClr val="tx1"/>
                </a:solidFill>
                <a:latin typeface="Calibri" pitchFamily="34" charset="0"/>
              </a:rPr>
              <a:t>v = </a:t>
            </a:r>
            <a:r>
              <a:rPr lang="en-US" sz="2300" kern="0" dirty="0">
                <a:latin typeface="Calibri" pitchFamily="34" charset="0"/>
              </a:rPr>
              <a:t>max(v, </a:t>
            </a:r>
            <a:r>
              <a:rPr lang="en-US" sz="2300" kern="0" dirty="0">
                <a:solidFill>
                  <a:srgbClr val="FF0000"/>
                </a:solidFill>
                <a:latin typeface="Calibri" pitchFamily="34" charset="0"/>
              </a:rPr>
              <a:t>min-</a:t>
            </a:r>
            <a:r>
              <a:rPr lang="en-US" sz="2300" kern="0" dirty="0" err="1">
                <a:solidFill>
                  <a:srgbClr val="FF0000"/>
                </a:solidFill>
                <a:latin typeface="Calibri" pitchFamily="34" charset="0"/>
              </a:rPr>
              <a:t>val</a:t>
            </a:r>
            <a:r>
              <a:rPr lang="en-US" sz="2300" kern="0" dirty="0">
                <a:solidFill>
                  <a:srgbClr val="FF0000"/>
                </a:solidFill>
                <a:latin typeface="Calibri" pitchFamily="34" charset="0"/>
              </a:rPr>
              <a:t>(c, </a:t>
            </a:r>
            <a:r>
              <a:rPr lang="el-GR" sz="2300" kern="0" dirty="0">
                <a:solidFill>
                  <a:srgbClr val="FF0000"/>
                </a:solidFill>
                <a:latin typeface="Calibri" pitchFamily="34" charset="0"/>
              </a:rPr>
              <a:t>α</a:t>
            </a:r>
            <a:r>
              <a:rPr lang="en-US" sz="2300" kern="0" dirty="0">
                <a:solidFill>
                  <a:srgbClr val="FF0000"/>
                </a:solidFill>
                <a:latin typeface="Calibri" pitchFamily="34" charset="0"/>
              </a:rPr>
              <a:t>, </a:t>
            </a:r>
            <a:r>
              <a:rPr lang="el-GR" sz="2300" kern="0" dirty="0">
                <a:solidFill>
                  <a:srgbClr val="FF0000"/>
                </a:solidFill>
                <a:latin typeface="Calibri" pitchFamily="34" charset="0"/>
              </a:rPr>
              <a:t>β</a:t>
            </a:r>
            <a:r>
              <a:rPr lang="en-US" sz="2300" kern="0" dirty="0">
                <a:solidFill>
                  <a:srgbClr val="FF0000"/>
                </a:solidFill>
                <a:latin typeface="Calibri" pitchFamily="34" charset="0"/>
              </a:rPr>
              <a:t>)</a:t>
            </a:r>
            <a:r>
              <a:rPr lang="en-US" sz="2300" kern="0" dirty="0" smtClean="0">
                <a:latin typeface="Calibri" pitchFamily="34" charset="0"/>
              </a:rPr>
              <a:t>)</a:t>
            </a:r>
            <a:endParaRPr lang="en-US" sz="2300" kern="0" dirty="0">
              <a:solidFill>
                <a:srgbClr val="7030A0"/>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300" kern="0" dirty="0" smtClean="0">
                <a:latin typeface="Calibri" pitchFamily="34" charset="0"/>
              </a:rPr>
              <a:t> </a:t>
            </a:r>
          </a:p>
          <a:p>
            <a:pPr marL="1142942" lvl="2" indent="-228589">
              <a:lnSpc>
                <a:spcPct val="80000"/>
              </a:lnSpc>
              <a:spcBef>
                <a:spcPct val="20000"/>
              </a:spcBef>
              <a:buClr>
                <a:schemeClr val="accent2"/>
              </a:buClr>
              <a:buFont typeface="Wingdings" pitchFamily="2" charset="2"/>
              <a:buNone/>
              <a:defRPr/>
            </a:pP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75784" name="Rectangle 3"/>
          <p:cNvSpPr>
            <a:spLocks/>
          </p:cNvSpPr>
          <p:nvPr/>
        </p:nvSpPr>
        <p:spPr bwMode="auto">
          <a:xfrm>
            <a:off x="152400" y="65913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a:t>
            </a:r>
            <a:r>
              <a:rPr lang="en-US" sz="1400" dirty="0" smtClean="0">
                <a:solidFill>
                  <a:schemeClr val="tx1"/>
                </a:solidFill>
                <a:cs typeface="Arial" charset="0"/>
              </a:rPr>
              <a:t>adapted from </a:t>
            </a:r>
            <a:r>
              <a:rPr lang="en-US" sz="1400" dirty="0">
                <a:solidFill>
                  <a:schemeClr val="tx1"/>
                </a:solidFill>
                <a:cs typeface="Arial" charset="0"/>
              </a:rPr>
              <a:t>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sp>
        <p:nvSpPr>
          <p:cNvPr id="9" name="Rounded Rectangle 8"/>
          <p:cNvSpPr/>
          <p:nvPr/>
        </p:nvSpPr>
        <p:spPr>
          <a:xfrm>
            <a:off x="1447800" y="990600"/>
            <a:ext cx="6096000" cy="1066800"/>
          </a:xfrm>
          <a:prstGeom prst="roundRect">
            <a:avLst/>
          </a:prstGeom>
          <a:solidFill>
            <a:srgbClr val="7030A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a:spLocks noGrp="1"/>
          </p:cNvSpPr>
          <p:nvPr>
            <p:ph idx="1"/>
          </p:nvPr>
        </p:nvSpPr>
        <p:spPr>
          <a:xfrm>
            <a:off x="0" y="1143000"/>
            <a:ext cx="8801100" cy="990600"/>
          </a:xfrm>
        </p:spPr>
        <p:txBody>
          <a:bodyPr/>
          <a:lstStyle/>
          <a:p>
            <a:pPr lvl="1" algn="ctr">
              <a:lnSpc>
                <a:spcPct val="80000"/>
              </a:lnSpc>
              <a:buFont typeface="Wingdings" charset="0"/>
              <a:buNone/>
              <a:defRPr/>
            </a:pPr>
            <a:r>
              <a:rPr lang="el-GR" sz="2400" dirty="0" smtClean="0">
                <a:solidFill>
                  <a:srgbClr val="0066CC"/>
                </a:solidFill>
              </a:rPr>
              <a:t>α</a:t>
            </a:r>
            <a:r>
              <a:rPr lang="en-US" sz="2400" dirty="0" smtClean="0">
                <a:solidFill>
                  <a:srgbClr val="0066CC"/>
                </a:solidFill>
              </a:rPr>
              <a:t>: </a:t>
            </a:r>
            <a:r>
              <a:rPr lang="en-US" sz="2400" dirty="0" smtClean="0">
                <a:solidFill>
                  <a:srgbClr val="0070C0"/>
                </a:solidFill>
              </a:rPr>
              <a:t>MAX’s best option on path to root</a:t>
            </a:r>
          </a:p>
          <a:p>
            <a:pPr lvl="1" algn="ctr">
              <a:lnSpc>
                <a:spcPct val="80000"/>
              </a:lnSpc>
              <a:buFont typeface="Wingdings" charset="0"/>
              <a:buNone/>
              <a:defRPr/>
            </a:pPr>
            <a:r>
              <a:rPr lang="el-GR" sz="2400" dirty="0" smtClean="0">
                <a:solidFill>
                  <a:srgbClr val="C00000"/>
                </a:solidFill>
              </a:rPr>
              <a:t>β</a:t>
            </a:r>
            <a:r>
              <a:rPr lang="en-US" sz="2400" dirty="0" smtClean="0">
                <a:solidFill>
                  <a:srgbClr val="C00000"/>
                </a:solidFill>
              </a:rPr>
              <a:t>:</a:t>
            </a:r>
            <a:r>
              <a:rPr lang="el-GR" sz="2400" dirty="0" smtClean="0">
                <a:solidFill>
                  <a:srgbClr val="C00000"/>
                </a:solidFill>
              </a:rPr>
              <a:t> </a:t>
            </a:r>
            <a:r>
              <a:rPr lang="en-US" sz="2400" dirty="0" smtClean="0">
                <a:solidFill>
                  <a:srgbClr val="C00000"/>
                </a:solidFill>
              </a:rPr>
              <a:t>MIN’s best option on path to root</a:t>
            </a:r>
          </a:p>
        </p:txBody>
      </p:sp>
    </p:spTree>
    <p:extLst>
      <p:ext uri="{BB962C8B-B14F-4D97-AF65-F5344CB8AC3E}">
        <p14:creationId xmlns:p14="http://schemas.microsoft.com/office/powerpoint/2010/main" val="13663717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62450" y="2514600"/>
            <a:ext cx="4629150" cy="3505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6200" y="2514600"/>
            <a:ext cx="4191000" cy="3505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57200" y="-228600"/>
            <a:ext cx="8229600" cy="1295400"/>
          </a:xfrm>
        </p:spPr>
        <p:txBody>
          <a:bodyPr/>
          <a:lstStyle/>
          <a:p>
            <a:pPr>
              <a:defRPr/>
            </a:pPr>
            <a:r>
              <a:rPr lang="en-US" dirty="0" smtClean="0"/>
              <a:t>Alpha-Beta Implementation</a:t>
            </a:r>
          </a:p>
        </p:txBody>
      </p:sp>
      <p:sp>
        <p:nvSpPr>
          <p:cNvPr id="7" name="Content Placeholder 2"/>
          <p:cNvSpPr txBox="1">
            <a:spLocks/>
          </p:cNvSpPr>
          <p:nvPr/>
        </p:nvSpPr>
        <p:spPr bwMode="auto">
          <a:xfrm>
            <a:off x="4343400" y="3003550"/>
            <a:ext cx="4876800" cy="278765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a:solidFill>
                  <a:srgbClr val="C00000"/>
                </a:solidFill>
                <a:latin typeface="Calibri" pitchFamily="34" charset="0"/>
                <a:ea typeface="+mn-ea"/>
                <a:cs typeface="+mn-cs"/>
              </a:rPr>
              <a:t>def min-</a:t>
            </a:r>
            <a:r>
              <a:rPr lang="en-US" sz="2300" kern="0" dirty="0" err="1" smtClean="0">
                <a:solidFill>
                  <a:srgbClr val="C00000"/>
                </a:solidFill>
                <a:latin typeface="Calibri" pitchFamily="34" charset="0"/>
                <a:ea typeface="+mn-ea"/>
                <a:cs typeface="+mn-cs"/>
              </a:rPr>
              <a:t>val</a:t>
            </a:r>
            <a:r>
              <a:rPr lang="en-US" sz="2300" kern="0" dirty="0" smtClean="0">
                <a:solidFill>
                  <a:srgbClr val="C00000"/>
                </a:solidFill>
                <a:latin typeface="Calibri" pitchFamily="34" charset="0"/>
                <a:ea typeface="+mn-ea"/>
                <a:cs typeface="+mn-cs"/>
              </a:rPr>
              <a:t>(state</a:t>
            </a:r>
            <a:r>
              <a:rPr lang="en-US" sz="2300" kern="0" dirty="0" smtClean="0">
                <a:solidFill>
                  <a:srgbClr val="C00000"/>
                </a:solidFill>
                <a:latin typeface="Calibri" pitchFamily="34" charset="0"/>
              </a:rPr>
              <a:t>, </a:t>
            </a:r>
            <a:r>
              <a:rPr lang="el-GR" sz="2300" kern="0" dirty="0">
                <a:solidFill>
                  <a:srgbClr val="C00000"/>
                </a:solidFill>
                <a:latin typeface="Calibri" pitchFamily="34" charset="0"/>
              </a:rPr>
              <a:t>α</a:t>
            </a:r>
            <a:r>
              <a:rPr lang="en-US" sz="2300" kern="0" dirty="0">
                <a:solidFill>
                  <a:srgbClr val="C00000"/>
                </a:solidFill>
                <a:latin typeface="Calibri" pitchFamily="34" charset="0"/>
              </a:rPr>
              <a:t>, </a:t>
            </a:r>
            <a:r>
              <a:rPr lang="el-GR" sz="2300" kern="0" dirty="0">
                <a:solidFill>
                  <a:srgbClr val="C00000"/>
                </a:solidFill>
                <a:latin typeface="Calibri" pitchFamily="34" charset="0"/>
              </a:rPr>
              <a:t>β</a:t>
            </a:r>
            <a:r>
              <a:rPr lang="en-US" sz="2300" kern="0" dirty="0">
                <a:solidFill>
                  <a:srgbClr val="C00000"/>
                </a:solidFill>
                <a:latin typeface="Calibri" pitchFamily="34" charset="0"/>
                <a:ea typeface="+mn-ea"/>
                <a:cs typeface="+mn-cs"/>
              </a:rPr>
              <a:t>):</a:t>
            </a:r>
          </a:p>
          <a:p>
            <a:pPr marL="742913" lvl="1" indent="-285737">
              <a:lnSpc>
                <a:spcPct val="80000"/>
              </a:lnSpc>
              <a:spcBef>
                <a:spcPct val="20000"/>
              </a:spcBef>
              <a:buClr>
                <a:schemeClr val="tx1"/>
              </a:buClr>
              <a:defRPr/>
            </a:pPr>
            <a:r>
              <a:rPr lang="en-US" sz="2300" kern="0" dirty="0">
                <a:solidFill>
                  <a:schemeClr val="tx1"/>
                </a:solidFill>
                <a:latin typeface="Calibri" pitchFamily="34" charset="0"/>
              </a:rPr>
              <a:t>if leaf?(state), return U(state</a:t>
            </a:r>
            <a:r>
              <a:rPr lang="en-US" sz="2300" kern="0" dirty="0" smtClean="0">
                <a:solidFill>
                  <a:schemeClr val="tx1"/>
                </a:solidFill>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a:t>
            </a:r>
            <a:r>
              <a:rPr lang="en-US" sz="2300" kern="0" dirty="0">
                <a:solidFill>
                  <a:schemeClr val="tx1"/>
                </a:solidFill>
                <a:latin typeface="Calibri" pitchFamily="34" charset="0"/>
              </a:rPr>
              <a:t>v = </a:t>
            </a:r>
            <a:r>
              <a:rPr lang="en-US" sz="2300" kern="0" dirty="0">
                <a:latin typeface="Times New Roman" pitchFamily="18" charset="0"/>
                <a:cs typeface="Times New Roman" pitchFamily="18" charset="0"/>
              </a:rPr>
              <a:t>+</a:t>
            </a:r>
            <a:r>
              <a:rPr lang="en-US" sz="23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for each </a:t>
            </a:r>
            <a:r>
              <a:rPr lang="en-US" sz="2300" kern="0" dirty="0" smtClean="0">
                <a:solidFill>
                  <a:schemeClr val="tx1"/>
                </a:solidFill>
                <a:latin typeface="Calibri" pitchFamily="34" charset="0"/>
              </a:rPr>
              <a:t>c </a:t>
            </a:r>
            <a:r>
              <a:rPr lang="en-US" sz="2300" kern="0" dirty="0">
                <a:solidFill>
                  <a:schemeClr val="tx1"/>
                </a:solidFill>
                <a:latin typeface="Calibri" pitchFamily="34" charset="0"/>
              </a:rPr>
              <a:t>in children(state):</a:t>
            </a:r>
          </a:p>
          <a:p>
            <a:pPr marL="1142942" lvl="2" indent="-228589">
              <a:lnSpc>
                <a:spcPct val="80000"/>
              </a:lnSpc>
              <a:spcBef>
                <a:spcPct val="20000"/>
              </a:spcBef>
              <a:buClr>
                <a:schemeClr val="accent2"/>
              </a:buClr>
              <a:defRPr/>
            </a:pPr>
            <a:r>
              <a:rPr lang="en-US" sz="2300" kern="0" dirty="0">
                <a:latin typeface="Calibri" pitchFamily="34" charset="0"/>
              </a:rPr>
              <a:t>v = min(v, </a:t>
            </a:r>
            <a:r>
              <a:rPr lang="en-US" sz="2300" kern="0" dirty="0" smtClean="0">
                <a:solidFill>
                  <a:srgbClr val="3366FF"/>
                </a:solidFill>
                <a:latin typeface="Calibri" pitchFamily="34" charset="0"/>
              </a:rPr>
              <a:t>max-</a:t>
            </a:r>
            <a:r>
              <a:rPr lang="en-US" sz="2300" kern="0" dirty="0" err="1" smtClean="0">
                <a:solidFill>
                  <a:srgbClr val="3366FF"/>
                </a:solidFill>
                <a:latin typeface="Calibri" pitchFamily="34" charset="0"/>
              </a:rPr>
              <a:t>val</a:t>
            </a:r>
            <a:r>
              <a:rPr lang="en-US" sz="2300" kern="0" dirty="0" smtClean="0">
                <a:solidFill>
                  <a:srgbClr val="3366FF"/>
                </a:solidFill>
                <a:latin typeface="Calibri" pitchFamily="34" charset="0"/>
              </a:rPr>
              <a:t>(c, </a:t>
            </a:r>
            <a:r>
              <a:rPr lang="el-GR" sz="2300" kern="0" dirty="0" smtClean="0">
                <a:solidFill>
                  <a:srgbClr val="3366FF"/>
                </a:solidFill>
                <a:latin typeface="Calibri" pitchFamily="34" charset="0"/>
              </a:rPr>
              <a:t>α</a:t>
            </a:r>
            <a:r>
              <a:rPr lang="en-US" sz="2300" kern="0" dirty="0">
                <a:solidFill>
                  <a:srgbClr val="3366FF"/>
                </a:solidFill>
                <a:latin typeface="Calibri" pitchFamily="34" charset="0"/>
              </a:rPr>
              <a:t>, </a:t>
            </a:r>
            <a:r>
              <a:rPr lang="el-GR" sz="2300" kern="0" dirty="0">
                <a:solidFill>
                  <a:srgbClr val="3366FF"/>
                </a:solidFill>
                <a:latin typeface="Calibri" pitchFamily="34" charset="0"/>
              </a:rPr>
              <a:t>β</a:t>
            </a:r>
            <a:r>
              <a:rPr lang="en-US" sz="2300" kern="0" dirty="0">
                <a:solidFill>
                  <a:srgbClr val="3366FF"/>
                </a:solidFill>
                <a:latin typeface="Calibri" pitchFamily="34" charset="0"/>
              </a:rPr>
              <a:t>)</a:t>
            </a:r>
            <a:r>
              <a:rPr lang="en-US" sz="2300" kern="0" dirty="0">
                <a:latin typeface="Calibri" pitchFamily="34" charset="0"/>
              </a:rPr>
              <a:t>)</a:t>
            </a:r>
          </a:p>
          <a:p>
            <a:pPr marL="1142942" lvl="2" indent="-228589">
              <a:lnSpc>
                <a:spcPct val="80000"/>
              </a:lnSpc>
              <a:spcBef>
                <a:spcPct val="20000"/>
              </a:spcBef>
              <a:buClr>
                <a:schemeClr val="accent2"/>
              </a:buClr>
              <a:defRPr/>
            </a:pPr>
            <a:r>
              <a:rPr lang="en-US" sz="2300" kern="0" dirty="0">
                <a:latin typeface="Calibri" pitchFamily="34" charset="0"/>
              </a:rPr>
              <a:t>if v ≤ </a:t>
            </a:r>
            <a:r>
              <a:rPr lang="el-GR" sz="2300" kern="0" dirty="0">
                <a:latin typeface="Calibri" pitchFamily="34" charset="0"/>
              </a:rPr>
              <a:t>α</a:t>
            </a:r>
            <a:r>
              <a:rPr lang="en-US" sz="2300" kern="0" dirty="0">
                <a:latin typeface="Calibri" pitchFamily="34" charset="0"/>
              </a:rPr>
              <a:t> return v</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l-GR" sz="2300" kern="0" dirty="0">
                <a:latin typeface="Calibri" pitchFamily="34" charset="0"/>
              </a:rPr>
              <a:t>β </a:t>
            </a:r>
            <a:r>
              <a:rPr lang="en-US" sz="2300" kern="0" dirty="0">
                <a:latin typeface="Calibri" pitchFamily="34" charset="0"/>
              </a:rPr>
              <a:t>= min(</a:t>
            </a:r>
            <a:r>
              <a:rPr lang="el-GR" sz="2300" kern="0" dirty="0">
                <a:latin typeface="Calibri" pitchFamily="34" charset="0"/>
              </a:rPr>
              <a:t>β</a:t>
            </a:r>
            <a:r>
              <a:rPr lang="en-US" sz="2300" kern="0" dirty="0">
                <a:latin typeface="Calibri" pitchFamily="34" charset="0"/>
              </a:rPr>
              <a:t>, v)</a:t>
            </a: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8" name="Content Placeholder 2"/>
          <p:cNvSpPr txBox="1">
            <a:spLocks/>
          </p:cNvSpPr>
          <p:nvPr/>
        </p:nvSpPr>
        <p:spPr bwMode="auto">
          <a:xfrm>
            <a:off x="76200" y="3003550"/>
            <a:ext cx="4419600" cy="2695575"/>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err="1" smtClean="0">
                <a:solidFill>
                  <a:srgbClr val="0066CC"/>
                </a:solidFill>
                <a:latin typeface="Calibri" pitchFamily="34" charset="0"/>
                <a:ea typeface="+mn-ea"/>
                <a:cs typeface="+mn-cs"/>
              </a:rPr>
              <a:t>def</a:t>
            </a:r>
            <a:r>
              <a:rPr lang="en-US" sz="2300" kern="0" dirty="0" smtClean="0">
                <a:solidFill>
                  <a:srgbClr val="0066CC"/>
                </a:solidFill>
                <a:latin typeface="Calibri" pitchFamily="34" charset="0"/>
                <a:ea typeface="+mn-ea"/>
                <a:cs typeface="+mn-cs"/>
              </a:rPr>
              <a:t> </a:t>
            </a:r>
            <a:r>
              <a:rPr lang="en-US" sz="2300" kern="0" dirty="0">
                <a:solidFill>
                  <a:srgbClr val="0066CC"/>
                </a:solidFill>
                <a:latin typeface="Calibri" pitchFamily="34" charset="0"/>
                <a:ea typeface="+mn-ea"/>
                <a:cs typeface="+mn-cs"/>
              </a:rPr>
              <a:t>max-</a:t>
            </a:r>
            <a:r>
              <a:rPr lang="en-US" sz="2300" kern="0" dirty="0" err="1" smtClean="0">
                <a:solidFill>
                  <a:srgbClr val="0066CC"/>
                </a:solidFill>
                <a:latin typeface="Calibri" pitchFamily="34" charset="0"/>
                <a:ea typeface="+mn-ea"/>
                <a:cs typeface="+mn-cs"/>
              </a:rPr>
              <a:t>val</a:t>
            </a:r>
            <a:r>
              <a:rPr lang="en-US" sz="2300" kern="0" dirty="0" smtClean="0">
                <a:solidFill>
                  <a:srgbClr val="0066CC"/>
                </a:solidFill>
                <a:latin typeface="Calibri" pitchFamily="34" charset="0"/>
                <a:ea typeface="+mn-ea"/>
                <a:cs typeface="+mn-cs"/>
              </a:rPr>
              <a:t>(</a:t>
            </a:r>
            <a:r>
              <a:rPr lang="en-US" sz="2300" kern="0" dirty="0">
                <a:solidFill>
                  <a:srgbClr val="0066CC"/>
                </a:solidFill>
                <a:latin typeface="Calibri" pitchFamily="34" charset="0"/>
                <a:ea typeface="+mn-ea"/>
                <a:cs typeface="+mn-cs"/>
              </a:rPr>
              <a:t>state, </a:t>
            </a:r>
            <a:r>
              <a:rPr lang="el-GR" sz="2300" kern="0" dirty="0">
                <a:solidFill>
                  <a:srgbClr val="0066CC"/>
                </a:solidFill>
                <a:latin typeface="Calibri" pitchFamily="34" charset="0"/>
              </a:rPr>
              <a:t>α</a:t>
            </a:r>
            <a:r>
              <a:rPr lang="en-US" sz="2300" kern="0" dirty="0">
                <a:solidFill>
                  <a:srgbClr val="0066CC"/>
                </a:solidFill>
                <a:latin typeface="Calibri" pitchFamily="34" charset="0"/>
              </a:rPr>
              <a:t>, </a:t>
            </a:r>
            <a:r>
              <a:rPr lang="el-GR" sz="2300" kern="0" dirty="0">
                <a:solidFill>
                  <a:srgbClr val="0066CC"/>
                </a:solidFill>
                <a:latin typeface="Calibri" pitchFamily="34" charset="0"/>
              </a:rPr>
              <a:t>β</a:t>
            </a:r>
            <a:r>
              <a:rPr lang="en-US" sz="2300" kern="0" dirty="0">
                <a:solidFill>
                  <a:srgbClr val="0066CC"/>
                </a:solidFill>
                <a:latin typeface="Calibri" pitchFamily="34" charset="0"/>
                <a:ea typeface="+mn-ea"/>
                <a:cs typeface="+mn-cs"/>
              </a:rPr>
              <a:t>)</a:t>
            </a:r>
            <a:r>
              <a:rPr lang="en-US" sz="2300" kern="0" dirty="0" smtClean="0">
                <a:solidFill>
                  <a:srgbClr val="0066CC"/>
                </a:solidFill>
                <a:latin typeface="Calibri" pitchFamily="34" charset="0"/>
                <a:ea typeface="+mn-ea"/>
                <a:cs typeface="+mn-cs"/>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i</a:t>
            </a:r>
            <a:r>
              <a:rPr lang="en-US" sz="2300" kern="0" dirty="0" smtClean="0">
                <a:solidFill>
                  <a:schemeClr val="tx1"/>
                </a:solidFill>
                <a:latin typeface="Calibri" pitchFamily="34" charset="0"/>
              </a:rPr>
              <a:t>f leaf?(state), return U(state)</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v = </a:t>
            </a:r>
            <a:r>
              <a:rPr lang="en-US" sz="2300" kern="0" dirty="0" smtClean="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for </a:t>
            </a:r>
            <a:r>
              <a:rPr lang="en-US" sz="2300" kern="0" dirty="0">
                <a:solidFill>
                  <a:schemeClr val="tx1"/>
                </a:solidFill>
                <a:latin typeface="Calibri" pitchFamily="34" charset="0"/>
              </a:rPr>
              <a:t>each </a:t>
            </a:r>
            <a:r>
              <a:rPr lang="en-US" sz="2300" kern="0" dirty="0" smtClean="0">
                <a:solidFill>
                  <a:schemeClr val="tx1"/>
                </a:solidFill>
                <a:latin typeface="Calibri" pitchFamily="34" charset="0"/>
              </a:rPr>
              <a:t>c in children(state):</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n-US" sz="2300" kern="0" dirty="0">
                <a:solidFill>
                  <a:schemeClr val="tx1"/>
                </a:solidFill>
                <a:latin typeface="Calibri" pitchFamily="34" charset="0"/>
              </a:rPr>
              <a:t>v = </a:t>
            </a:r>
            <a:r>
              <a:rPr lang="en-US" sz="2300" kern="0" dirty="0">
                <a:latin typeface="Calibri" pitchFamily="34" charset="0"/>
              </a:rPr>
              <a:t>max(v, </a:t>
            </a:r>
            <a:r>
              <a:rPr lang="en-US" sz="2300" kern="0" dirty="0" smtClean="0">
                <a:solidFill>
                  <a:srgbClr val="FF0000"/>
                </a:solidFill>
                <a:latin typeface="Calibri" pitchFamily="34" charset="0"/>
              </a:rPr>
              <a:t>min-</a:t>
            </a:r>
            <a:r>
              <a:rPr lang="en-US" sz="2300" kern="0" dirty="0" err="1" smtClean="0">
                <a:solidFill>
                  <a:srgbClr val="FF0000"/>
                </a:solidFill>
                <a:latin typeface="Calibri" pitchFamily="34" charset="0"/>
              </a:rPr>
              <a:t>val</a:t>
            </a:r>
            <a:r>
              <a:rPr lang="en-US" sz="2300" kern="0" dirty="0" smtClean="0">
                <a:solidFill>
                  <a:srgbClr val="FF0000"/>
                </a:solidFill>
                <a:latin typeface="Calibri" pitchFamily="34" charset="0"/>
              </a:rPr>
              <a:t>(c, </a:t>
            </a:r>
            <a:r>
              <a:rPr lang="el-GR" sz="2300" kern="0" dirty="0" smtClean="0">
                <a:solidFill>
                  <a:srgbClr val="FF0000"/>
                </a:solidFill>
                <a:latin typeface="Calibri" pitchFamily="34" charset="0"/>
              </a:rPr>
              <a:t>α</a:t>
            </a:r>
            <a:r>
              <a:rPr lang="en-US" sz="2300" kern="0" dirty="0">
                <a:solidFill>
                  <a:srgbClr val="FF0000"/>
                </a:solidFill>
                <a:latin typeface="Calibri" pitchFamily="34" charset="0"/>
              </a:rPr>
              <a:t>, </a:t>
            </a:r>
            <a:r>
              <a:rPr lang="el-GR" sz="2300" kern="0" dirty="0">
                <a:solidFill>
                  <a:srgbClr val="FF0000"/>
                </a:solidFill>
                <a:latin typeface="Calibri" pitchFamily="34" charset="0"/>
              </a:rPr>
              <a:t>β</a:t>
            </a:r>
            <a:r>
              <a:rPr lang="en-US" sz="2300" kern="0" dirty="0">
                <a:solidFill>
                  <a:srgbClr val="FF0000"/>
                </a:solidFill>
                <a:latin typeface="Calibri" pitchFamily="34" charset="0"/>
              </a:rPr>
              <a:t>)</a:t>
            </a:r>
            <a:r>
              <a:rPr lang="en-US" sz="2300" kern="0" dirty="0">
                <a:latin typeface="Calibri" pitchFamily="34" charset="0"/>
              </a:rPr>
              <a:t>)</a:t>
            </a:r>
            <a:endParaRPr lang="en-US" sz="2300" kern="0" dirty="0">
              <a:solidFill>
                <a:srgbClr val="7030A0"/>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300" kern="0" dirty="0">
                <a:latin typeface="Calibri" pitchFamily="34" charset="0"/>
              </a:rPr>
              <a:t>if v ≥ </a:t>
            </a:r>
            <a:r>
              <a:rPr lang="el-GR" sz="2300" kern="0" dirty="0">
                <a:latin typeface="Calibri" pitchFamily="34" charset="0"/>
              </a:rPr>
              <a:t>β</a:t>
            </a:r>
            <a:r>
              <a:rPr lang="en-US" sz="2300" kern="0" dirty="0">
                <a:latin typeface="Calibri" pitchFamily="34" charset="0"/>
              </a:rPr>
              <a:t> return v</a:t>
            </a:r>
          </a:p>
          <a:p>
            <a:pPr marL="1142942" lvl="2" indent="-228589">
              <a:lnSpc>
                <a:spcPct val="80000"/>
              </a:lnSpc>
              <a:spcBef>
                <a:spcPct val="20000"/>
              </a:spcBef>
              <a:buClr>
                <a:schemeClr val="accent2"/>
              </a:buClr>
              <a:defRPr/>
            </a:pPr>
            <a:r>
              <a:rPr lang="el-GR" sz="2300" kern="0" dirty="0">
                <a:latin typeface="Calibri" pitchFamily="34" charset="0"/>
              </a:rPr>
              <a:t>α</a:t>
            </a:r>
            <a:r>
              <a:rPr lang="en-US" sz="2300" kern="0" dirty="0">
                <a:latin typeface="Calibri" pitchFamily="34" charset="0"/>
              </a:rPr>
              <a:t> = max(</a:t>
            </a:r>
            <a:r>
              <a:rPr lang="el-GR" sz="2300" kern="0" dirty="0">
                <a:latin typeface="Calibri" pitchFamily="34" charset="0"/>
              </a:rPr>
              <a:t>α</a:t>
            </a:r>
            <a:r>
              <a:rPr lang="en-US" sz="2300" kern="0" dirty="0">
                <a:latin typeface="Calibri" pitchFamily="34" charset="0"/>
              </a:rPr>
              <a:t>, v)</a:t>
            </a: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14" name="Rounded Rectangle 13"/>
          <p:cNvSpPr/>
          <p:nvPr/>
        </p:nvSpPr>
        <p:spPr>
          <a:xfrm>
            <a:off x="1447800" y="990600"/>
            <a:ext cx="6096000" cy="1066800"/>
          </a:xfrm>
          <a:prstGeom prst="roundRect">
            <a:avLst/>
          </a:prstGeom>
          <a:solidFill>
            <a:srgbClr val="7030A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ontent Placeholder 2"/>
          <p:cNvSpPr>
            <a:spLocks noGrp="1"/>
          </p:cNvSpPr>
          <p:nvPr>
            <p:ph idx="1"/>
          </p:nvPr>
        </p:nvSpPr>
        <p:spPr>
          <a:xfrm>
            <a:off x="0" y="1143000"/>
            <a:ext cx="8801100" cy="990600"/>
          </a:xfrm>
        </p:spPr>
        <p:txBody>
          <a:bodyPr/>
          <a:lstStyle/>
          <a:p>
            <a:pPr lvl="1" algn="ctr">
              <a:lnSpc>
                <a:spcPct val="80000"/>
              </a:lnSpc>
              <a:buFont typeface="Wingdings" charset="0"/>
              <a:buNone/>
              <a:defRPr/>
            </a:pPr>
            <a:r>
              <a:rPr lang="el-GR" sz="2400" dirty="0" smtClean="0">
                <a:solidFill>
                  <a:srgbClr val="0066CC"/>
                </a:solidFill>
              </a:rPr>
              <a:t>α</a:t>
            </a:r>
            <a:r>
              <a:rPr lang="en-US" sz="2400" dirty="0" smtClean="0">
                <a:solidFill>
                  <a:srgbClr val="0066CC"/>
                </a:solidFill>
              </a:rPr>
              <a:t>: </a:t>
            </a:r>
            <a:r>
              <a:rPr lang="en-US" sz="2400" dirty="0" smtClean="0">
                <a:solidFill>
                  <a:srgbClr val="0070C0"/>
                </a:solidFill>
              </a:rPr>
              <a:t>MAX’s best option on path to root</a:t>
            </a:r>
          </a:p>
          <a:p>
            <a:pPr lvl="1" algn="ctr">
              <a:lnSpc>
                <a:spcPct val="80000"/>
              </a:lnSpc>
              <a:buFont typeface="Wingdings" charset="0"/>
              <a:buNone/>
              <a:defRPr/>
            </a:pPr>
            <a:r>
              <a:rPr lang="el-GR" sz="2400" dirty="0" smtClean="0">
                <a:solidFill>
                  <a:srgbClr val="C00000"/>
                </a:solidFill>
              </a:rPr>
              <a:t>β</a:t>
            </a:r>
            <a:r>
              <a:rPr lang="en-US" sz="2400" dirty="0" smtClean="0">
                <a:solidFill>
                  <a:srgbClr val="C00000"/>
                </a:solidFill>
              </a:rPr>
              <a:t>:</a:t>
            </a:r>
            <a:r>
              <a:rPr lang="el-GR" sz="2400" dirty="0" smtClean="0">
                <a:solidFill>
                  <a:srgbClr val="C00000"/>
                </a:solidFill>
              </a:rPr>
              <a:t> </a:t>
            </a:r>
            <a:r>
              <a:rPr lang="en-US" sz="2400" dirty="0" smtClean="0">
                <a:solidFill>
                  <a:srgbClr val="C00000"/>
                </a:solidFill>
              </a:rPr>
              <a:t>MIN’s best option on path to root</a:t>
            </a:r>
          </a:p>
        </p:txBody>
      </p:sp>
      <p:sp>
        <p:nvSpPr>
          <p:cNvPr id="75784" name="Rectangle 3"/>
          <p:cNvSpPr>
            <a:spLocks/>
          </p:cNvSpPr>
          <p:nvPr/>
        </p:nvSpPr>
        <p:spPr bwMode="auto">
          <a:xfrm>
            <a:off x="152400" y="6591300"/>
            <a:ext cx="8839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a:t>
            </a:r>
            <a:r>
              <a:rPr lang="en-US" sz="1400" dirty="0" smtClean="0">
                <a:solidFill>
                  <a:schemeClr val="tx1"/>
                </a:solidFill>
                <a:cs typeface="Arial" charset="0"/>
              </a:rPr>
              <a:t>adapted from </a:t>
            </a:r>
            <a:r>
              <a:rPr lang="en-US" sz="1400" dirty="0">
                <a:solidFill>
                  <a:schemeClr val="tx1"/>
                </a:solidFill>
                <a:cs typeface="Arial" charset="0"/>
              </a:rPr>
              <a:t>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505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457200" y="1493838"/>
            <a:ext cx="8229600" cy="5364162"/>
          </a:xfrm>
        </p:spPr>
        <p:txBody>
          <a:bodyPr rIns="132080"/>
          <a:lstStyle/>
          <a:p>
            <a:pPr marL="39688" indent="0" eaLnBrk="1" hangingPunct="1">
              <a:spcBef>
                <a:spcPts val="1000"/>
              </a:spcBef>
              <a:buNone/>
              <a:defRPr/>
            </a:pPr>
            <a:r>
              <a:rPr lang="en-US" sz="1900" b="1" dirty="0" smtClean="0">
                <a:solidFill>
                  <a:srgbClr val="FF0000"/>
                </a:solidFill>
                <a:latin typeface="Arial Bold" charset="0"/>
                <a:ea typeface="ヒラギノ角ゴ ProN W3" charset="0"/>
                <a:cs typeface="Arial Bold" charset="0"/>
                <a:sym typeface="Arial Bold" charset="0"/>
              </a:rPr>
              <a:t>1997: Chess</a:t>
            </a:r>
            <a:r>
              <a:rPr lang="en-US" sz="1900" b="1" dirty="0">
                <a:solidFill>
                  <a:srgbClr val="FF0000"/>
                </a:solidFill>
                <a:latin typeface="Arial Bold" charset="0"/>
                <a:ea typeface="ヒラギノ角ゴ ProN W3" charset="0"/>
                <a:cs typeface="Arial Bold" charset="0"/>
                <a:sym typeface="Arial Bold" charset="0"/>
              </a:rPr>
              <a:t>.</a:t>
            </a:r>
            <a:r>
              <a:rPr lang="en-US" sz="1900" b="1" dirty="0" smtClean="0">
                <a:solidFill>
                  <a:srgbClr val="FF0000"/>
                </a:solidFill>
                <a:latin typeface="Arial" charset="0"/>
                <a:ea typeface="ヒラギノ角ゴ ProN W3" charset="0"/>
                <a:cs typeface="ヒラギノ角ゴ ProN W3" charset="0"/>
              </a:rPr>
              <a:t> </a:t>
            </a:r>
            <a:r>
              <a:rPr lang="en-US" sz="1900" dirty="0">
                <a:latin typeface="Arial" charset="0"/>
                <a:ea typeface="ヒラギノ角ゴ ProN W3" charset="0"/>
                <a:cs typeface="ヒラギノ角ゴ ProN W3" charset="0"/>
              </a:rPr>
              <a:t>Deep Blue defeated human world champion Gary Kasparov in a six-game </a:t>
            </a:r>
            <a:r>
              <a:rPr lang="en-US" sz="1900" dirty="0" smtClean="0">
                <a:latin typeface="Arial" charset="0"/>
                <a:ea typeface="ヒラギノ角ゴ ProN W3" charset="0"/>
                <a:cs typeface="ヒラギノ角ゴ ProN W3" charset="0"/>
              </a:rPr>
              <a:t>match. </a:t>
            </a:r>
            <a:r>
              <a:rPr lang="en-US" sz="1900" dirty="0">
                <a:latin typeface="Arial" charset="0"/>
                <a:ea typeface="ヒラギノ角ゴ ProN W3" charset="0"/>
                <a:cs typeface="ヒラギノ角ゴ ProN W3" charset="0"/>
              </a:rPr>
              <a:t>Deep Blue examined 200 million positions per second, used very sophisticated evaluation and undisclosed methods for extending some lines of search up to 40 ply.  Current programs are even better, if less historic</a:t>
            </a:r>
            <a:r>
              <a:rPr lang="en-US" sz="1900" dirty="0" smtClean="0">
                <a:latin typeface="Arial" charset="0"/>
                <a:ea typeface="ヒラギノ角ゴ ProN W3" charset="0"/>
                <a:cs typeface="ヒラギノ角ゴ ProN W3" charset="0"/>
              </a:rPr>
              <a:t>.</a:t>
            </a:r>
            <a:endParaRPr lang="en-US" sz="3300" dirty="0">
              <a:latin typeface="Arial" charset="0"/>
              <a:ea typeface="ヒラギノ角ゴ ProN W3" charset="0"/>
              <a:cs typeface="ヒラギノ角ゴ ProN W3"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4495800" cy="3235325"/>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a:xfrm>
            <a:off x="457200" y="0"/>
            <a:ext cx="8229600" cy="1295400"/>
          </a:xfrm>
        </p:spPr>
        <p:txBody>
          <a:bodyPr rIns="132080"/>
          <a:lstStyle/>
          <a:p>
            <a:pPr indent="0" eaLnBrk="1" hangingPunct="1">
              <a:defRPr/>
            </a:pPr>
            <a:r>
              <a:rPr lang="en-US">
                <a:solidFill>
                  <a:srgbClr val="7030A0"/>
                </a:solidFill>
                <a:latin typeface="Arial" charset="0"/>
                <a:ea typeface="ヒラギノ角ゴ ProN W3" charset="0"/>
                <a:cs typeface="ヒラギノ角ゴ ProN W3" charset="0"/>
              </a:rPr>
              <a:t>Alpha-Beta Pruning Example</a:t>
            </a:r>
          </a:p>
        </p:txBody>
      </p:sp>
      <p:grpSp>
        <p:nvGrpSpPr>
          <p:cNvPr id="30727" name="Group 7"/>
          <p:cNvGrpSpPr>
            <a:grpSpLocks/>
          </p:cNvGrpSpPr>
          <p:nvPr/>
        </p:nvGrpSpPr>
        <p:grpSpPr bwMode="auto">
          <a:xfrm>
            <a:off x="1966913" y="3270250"/>
            <a:ext cx="407987" cy="1212850"/>
            <a:chOff x="0" y="0"/>
            <a:chExt cx="257" cy="764"/>
          </a:xfrm>
        </p:grpSpPr>
        <p:sp>
          <p:nvSpPr>
            <p:cNvPr id="76881" name="Line 3"/>
            <p:cNvSpPr>
              <a:spLocks noChangeShapeType="1"/>
            </p:cNvSpPr>
            <p:nvPr/>
          </p:nvSpPr>
          <p:spPr bwMode="auto">
            <a:xfrm>
              <a:off x="129" y="0"/>
              <a:ext cx="2" cy="55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82" name="Group 6"/>
            <p:cNvGrpSpPr>
              <a:grpSpLocks/>
            </p:cNvGrpSpPr>
            <p:nvPr/>
          </p:nvGrpSpPr>
          <p:grpSpPr bwMode="auto">
            <a:xfrm>
              <a:off x="0" y="540"/>
              <a:ext cx="257" cy="224"/>
              <a:chOff x="0" y="0"/>
              <a:chExt cx="257" cy="224"/>
            </a:xfrm>
          </p:grpSpPr>
          <p:sp>
            <p:nvSpPr>
              <p:cNvPr id="76883" name="Rectangle 4"/>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4" name="Rectangle 5"/>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12</a:t>
                </a:r>
              </a:p>
            </p:txBody>
          </p:sp>
        </p:grpSp>
      </p:grpSp>
      <p:grpSp>
        <p:nvGrpSpPr>
          <p:cNvPr id="30732" name="Group 12"/>
          <p:cNvGrpSpPr>
            <a:grpSpLocks/>
          </p:cNvGrpSpPr>
          <p:nvPr/>
        </p:nvGrpSpPr>
        <p:grpSpPr bwMode="auto">
          <a:xfrm>
            <a:off x="6553200" y="3270250"/>
            <a:ext cx="381000" cy="1212850"/>
            <a:chOff x="0" y="0"/>
            <a:chExt cx="240" cy="764"/>
          </a:xfrm>
        </p:grpSpPr>
        <p:sp>
          <p:nvSpPr>
            <p:cNvPr id="76877" name="Line 8"/>
            <p:cNvSpPr>
              <a:spLocks noChangeShapeType="1"/>
            </p:cNvSpPr>
            <p:nvPr/>
          </p:nvSpPr>
          <p:spPr bwMode="auto">
            <a:xfrm>
              <a:off x="121" y="0"/>
              <a:ext cx="1" cy="50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78" name="Group 11"/>
            <p:cNvGrpSpPr>
              <a:grpSpLocks/>
            </p:cNvGrpSpPr>
            <p:nvPr/>
          </p:nvGrpSpPr>
          <p:grpSpPr bwMode="auto">
            <a:xfrm>
              <a:off x="0" y="540"/>
              <a:ext cx="240" cy="224"/>
              <a:chOff x="0" y="0"/>
              <a:chExt cx="240" cy="224"/>
            </a:xfrm>
          </p:grpSpPr>
          <p:sp>
            <p:nvSpPr>
              <p:cNvPr id="76879" name="Rectangle 9"/>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0" name="Rectangle 10"/>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grpSp>
        <p:nvGrpSpPr>
          <p:cNvPr id="30737" name="Group 17"/>
          <p:cNvGrpSpPr>
            <a:grpSpLocks/>
          </p:cNvGrpSpPr>
          <p:nvPr/>
        </p:nvGrpSpPr>
        <p:grpSpPr bwMode="auto">
          <a:xfrm>
            <a:off x="6745288" y="3270250"/>
            <a:ext cx="950912" cy="1212850"/>
            <a:chOff x="0" y="0"/>
            <a:chExt cx="599" cy="764"/>
          </a:xfrm>
        </p:grpSpPr>
        <p:sp>
          <p:nvSpPr>
            <p:cNvPr id="76873" name="Line 13"/>
            <p:cNvSpPr>
              <a:spLocks noChangeShapeType="1"/>
            </p:cNvSpPr>
            <p:nvPr/>
          </p:nvSpPr>
          <p:spPr bwMode="auto">
            <a:xfrm>
              <a:off x="0" y="0"/>
              <a:ext cx="481"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74" name="Group 16"/>
            <p:cNvGrpSpPr>
              <a:grpSpLocks/>
            </p:cNvGrpSpPr>
            <p:nvPr/>
          </p:nvGrpSpPr>
          <p:grpSpPr bwMode="auto">
            <a:xfrm>
              <a:off x="359" y="540"/>
              <a:ext cx="240" cy="224"/>
              <a:chOff x="0" y="0"/>
              <a:chExt cx="240" cy="224"/>
            </a:xfrm>
          </p:grpSpPr>
          <p:sp>
            <p:nvSpPr>
              <p:cNvPr id="76875" name="Rectangle 1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76" name="Rectangle 15"/>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a:t>
                </a:r>
              </a:p>
            </p:txBody>
          </p:sp>
        </p:grpSp>
      </p:grpSp>
      <p:sp>
        <p:nvSpPr>
          <p:cNvPr id="76806" name="AutoShape 18"/>
          <p:cNvSpPr>
            <a:spLocks/>
          </p:cNvSpPr>
          <p:nvPr/>
        </p:nvSpPr>
        <p:spPr bwMode="auto">
          <a:xfrm>
            <a:off x="4240213" y="17145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30743" name="Group 23"/>
          <p:cNvGrpSpPr>
            <a:grpSpLocks/>
          </p:cNvGrpSpPr>
          <p:nvPr/>
        </p:nvGrpSpPr>
        <p:grpSpPr bwMode="auto">
          <a:xfrm>
            <a:off x="1954213" y="2019300"/>
            <a:ext cx="3074987" cy="1250950"/>
            <a:chOff x="0" y="0"/>
            <a:chExt cx="1936" cy="788"/>
          </a:xfrm>
        </p:grpSpPr>
        <p:sp>
          <p:nvSpPr>
            <p:cNvPr id="76869" name="AutoShape 19"/>
            <p:cNvSpPr>
              <a:spLocks/>
            </p:cNvSpPr>
            <p:nvPr/>
          </p:nvSpPr>
          <p:spPr bwMode="auto">
            <a:xfrm rot="10800000" flipH="1">
              <a:off x="0"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70" name="Line 20"/>
            <p:cNvSpPr>
              <a:spLocks noChangeShapeType="1"/>
            </p:cNvSpPr>
            <p:nvPr/>
          </p:nvSpPr>
          <p:spPr bwMode="auto">
            <a:xfrm flipH="1">
              <a:off x="137" y="0"/>
              <a:ext cx="1441"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1" name="Line 21"/>
            <p:cNvSpPr>
              <a:spLocks noChangeShapeType="1"/>
            </p:cNvSpPr>
            <p:nvPr/>
          </p:nvSpPr>
          <p:spPr bwMode="auto">
            <a:xfrm flipH="1">
              <a:off x="1575"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2" name="Line 22"/>
            <p:cNvSpPr>
              <a:spLocks noChangeShapeType="1"/>
            </p:cNvSpPr>
            <p:nvPr/>
          </p:nvSpPr>
          <p:spPr bwMode="auto">
            <a:xfrm>
              <a:off x="1578" y="0"/>
              <a:ext cx="35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30750" name="Group 30"/>
          <p:cNvGrpSpPr>
            <a:grpSpLocks/>
          </p:cNvGrpSpPr>
          <p:nvPr/>
        </p:nvGrpSpPr>
        <p:grpSpPr bwMode="auto">
          <a:xfrm>
            <a:off x="1217613" y="3267075"/>
            <a:ext cx="1068387" cy="1216025"/>
            <a:chOff x="0" y="0"/>
            <a:chExt cx="672" cy="766"/>
          </a:xfrm>
        </p:grpSpPr>
        <p:sp>
          <p:nvSpPr>
            <p:cNvPr id="76863" name="Line 24"/>
            <p:cNvSpPr>
              <a:spLocks noChangeShapeType="1"/>
            </p:cNvSpPr>
            <p:nvPr/>
          </p:nvSpPr>
          <p:spPr bwMode="auto">
            <a:xfrm flipH="1">
              <a:off x="122" y="2"/>
              <a:ext cx="479"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64" name="Group 27"/>
            <p:cNvGrpSpPr>
              <a:grpSpLocks/>
            </p:cNvGrpSpPr>
            <p:nvPr/>
          </p:nvGrpSpPr>
          <p:grpSpPr bwMode="auto">
            <a:xfrm>
              <a:off x="0" y="542"/>
              <a:ext cx="240" cy="224"/>
              <a:chOff x="0" y="0"/>
              <a:chExt cx="240" cy="224"/>
            </a:xfrm>
          </p:grpSpPr>
          <p:sp>
            <p:nvSpPr>
              <p:cNvPr id="76867" name="Rectangle 25"/>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8" name="Rectangle 26"/>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3</a:t>
                </a:r>
              </a:p>
            </p:txBody>
          </p:sp>
        </p:grpSp>
        <p:sp>
          <p:nvSpPr>
            <p:cNvPr id="76865" name="Line 28"/>
            <p:cNvSpPr>
              <a:spLocks noChangeShapeType="1"/>
            </p:cNvSpPr>
            <p:nvPr/>
          </p:nvSpPr>
          <p:spPr bwMode="auto">
            <a:xfrm flipH="1">
              <a:off x="600"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6" name="Line 29"/>
            <p:cNvSpPr>
              <a:spLocks noChangeShapeType="1"/>
            </p:cNvSpPr>
            <p:nvPr/>
          </p:nvSpPr>
          <p:spPr bwMode="auto">
            <a:xfrm>
              <a:off x="602" y="2"/>
              <a:ext cx="70" cy="1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30759" name="Group 39"/>
          <p:cNvGrpSpPr>
            <a:grpSpLocks/>
          </p:cNvGrpSpPr>
          <p:nvPr/>
        </p:nvGrpSpPr>
        <p:grpSpPr bwMode="auto">
          <a:xfrm>
            <a:off x="3505200" y="2019300"/>
            <a:ext cx="1174750" cy="2463800"/>
            <a:chOff x="0" y="0"/>
            <a:chExt cx="740" cy="1552"/>
          </a:xfrm>
        </p:grpSpPr>
        <p:sp>
          <p:nvSpPr>
            <p:cNvPr id="76855" name="AutoShape 31"/>
            <p:cNvSpPr>
              <a:spLocks/>
            </p:cNvSpPr>
            <p:nvPr/>
          </p:nvSpPr>
          <p:spPr bwMode="auto">
            <a:xfrm rot="10800000" flipH="1">
              <a:off x="463" y="52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56" name="Line 32"/>
            <p:cNvSpPr>
              <a:spLocks noChangeShapeType="1"/>
            </p:cNvSpPr>
            <p:nvPr/>
          </p:nvSpPr>
          <p:spPr bwMode="auto">
            <a:xfrm flipH="1">
              <a:off x="601" y="0"/>
              <a:ext cx="1" cy="58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7" name="Line 33"/>
            <p:cNvSpPr>
              <a:spLocks noChangeShapeType="1"/>
            </p:cNvSpPr>
            <p:nvPr/>
          </p:nvSpPr>
          <p:spPr bwMode="auto">
            <a:xfrm flipH="1">
              <a:off x="121" y="788"/>
              <a:ext cx="480"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58" name="Group 36"/>
            <p:cNvGrpSpPr>
              <a:grpSpLocks/>
            </p:cNvGrpSpPr>
            <p:nvPr/>
          </p:nvGrpSpPr>
          <p:grpSpPr bwMode="auto">
            <a:xfrm>
              <a:off x="0" y="1328"/>
              <a:ext cx="240" cy="224"/>
              <a:chOff x="0" y="0"/>
              <a:chExt cx="240" cy="224"/>
            </a:xfrm>
          </p:grpSpPr>
          <p:sp>
            <p:nvSpPr>
              <p:cNvPr id="76861" name="Rectangle 3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2" name="Rectangle 35"/>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sp>
          <p:nvSpPr>
            <p:cNvPr id="76859" name="Line 37"/>
            <p:cNvSpPr>
              <a:spLocks noChangeShapeType="1"/>
            </p:cNvSpPr>
            <p:nvPr/>
          </p:nvSpPr>
          <p:spPr bwMode="auto">
            <a:xfrm flipH="1">
              <a:off x="599" y="786"/>
              <a:ext cx="2"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0" name="Line 38"/>
            <p:cNvSpPr>
              <a:spLocks noChangeShapeType="1"/>
            </p:cNvSpPr>
            <p:nvPr/>
          </p:nvSpPr>
          <p:spPr bwMode="auto">
            <a:xfrm>
              <a:off x="601" y="788"/>
              <a:ext cx="118" cy="1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30762" name="Group 42"/>
          <p:cNvGrpSpPr>
            <a:grpSpLocks/>
          </p:cNvGrpSpPr>
          <p:nvPr/>
        </p:nvGrpSpPr>
        <p:grpSpPr bwMode="auto">
          <a:xfrm>
            <a:off x="2174875" y="3270250"/>
            <a:ext cx="1130300" cy="1974850"/>
            <a:chOff x="0" y="0"/>
            <a:chExt cx="712" cy="1244"/>
          </a:xfrm>
        </p:grpSpPr>
        <p:sp>
          <p:nvSpPr>
            <p:cNvPr id="76853" name="Line 40"/>
            <p:cNvSpPr>
              <a:spLocks noChangeShapeType="1"/>
            </p:cNvSpPr>
            <p:nvPr/>
          </p:nvSpPr>
          <p:spPr bwMode="auto">
            <a:xfrm>
              <a:off x="0" y="0"/>
              <a:ext cx="573" cy="9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4" name="AutoShape 41"/>
            <p:cNvSpPr>
              <a:spLocks/>
            </p:cNvSpPr>
            <p:nvPr/>
          </p:nvSpPr>
          <p:spPr bwMode="auto">
            <a:xfrm>
              <a:off x="435" y="988"/>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grpSp>
        <p:nvGrpSpPr>
          <p:cNvPr id="30769" name="Group 49"/>
          <p:cNvGrpSpPr>
            <a:grpSpLocks/>
          </p:cNvGrpSpPr>
          <p:nvPr/>
        </p:nvGrpSpPr>
        <p:grpSpPr bwMode="auto">
          <a:xfrm>
            <a:off x="2514600" y="5143500"/>
            <a:ext cx="914400" cy="863600"/>
            <a:chOff x="0" y="0"/>
            <a:chExt cx="576" cy="544"/>
          </a:xfrm>
        </p:grpSpPr>
        <p:grpSp>
          <p:nvGrpSpPr>
            <p:cNvPr id="76847" name="Group 45"/>
            <p:cNvGrpSpPr>
              <a:grpSpLocks/>
            </p:cNvGrpSpPr>
            <p:nvPr/>
          </p:nvGrpSpPr>
          <p:grpSpPr bwMode="auto">
            <a:xfrm>
              <a:off x="0" y="320"/>
              <a:ext cx="239" cy="224"/>
              <a:chOff x="0" y="0"/>
              <a:chExt cx="239" cy="224"/>
            </a:xfrm>
          </p:grpSpPr>
          <p:sp>
            <p:nvSpPr>
              <p:cNvPr id="76851" name="Rectangle 43"/>
              <p:cNvSpPr>
                <a:spLocks/>
              </p:cNvSpPr>
              <p:nvPr/>
            </p:nvSpPr>
            <p:spPr bwMode="auto">
              <a:xfrm>
                <a:off x="0" y="16"/>
                <a:ext cx="239"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52" name="Rectangle 44"/>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grpSp>
        <p:sp>
          <p:nvSpPr>
            <p:cNvPr id="76848" name="Line 46"/>
            <p:cNvSpPr>
              <a:spLocks noChangeShapeType="1"/>
            </p:cNvSpPr>
            <p:nvPr/>
          </p:nvSpPr>
          <p:spPr bwMode="auto">
            <a:xfrm flipH="1">
              <a:off x="95" y="2"/>
              <a:ext cx="266" cy="28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9" name="Line 47"/>
            <p:cNvSpPr>
              <a:spLocks noChangeShapeType="1"/>
            </p:cNvSpPr>
            <p:nvPr/>
          </p:nvSpPr>
          <p:spPr bwMode="auto">
            <a:xfrm flipH="1">
              <a:off x="368"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0" name="Line 48"/>
            <p:cNvSpPr>
              <a:spLocks noChangeShapeType="1"/>
            </p:cNvSpPr>
            <p:nvPr/>
          </p:nvSpPr>
          <p:spPr bwMode="auto">
            <a:xfrm>
              <a:off x="361" y="2"/>
              <a:ext cx="215" cy="19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30779" name="Group 59"/>
          <p:cNvGrpSpPr>
            <a:grpSpLocks/>
          </p:cNvGrpSpPr>
          <p:nvPr/>
        </p:nvGrpSpPr>
        <p:grpSpPr bwMode="auto">
          <a:xfrm>
            <a:off x="4460875" y="2019300"/>
            <a:ext cx="2852738" cy="2463800"/>
            <a:chOff x="0" y="0"/>
            <a:chExt cx="1797" cy="1552"/>
          </a:xfrm>
        </p:grpSpPr>
        <p:sp>
          <p:nvSpPr>
            <p:cNvPr id="76838" name="AutoShape 50"/>
            <p:cNvSpPr>
              <a:spLocks/>
            </p:cNvSpPr>
            <p:nvPr/>
          </p:nvSpPr>
          <p:spPr bwMode="auto">
            <a:xfrm rot="10800000" flipH="1">
              <a:off x="1301"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39" name="Line 51"/>
            <p:cNvSpPr>
              <a:spLocks noChangeShapeType="1"/>
            </p:cNvSpPr>
            <p:nvPr/>
          </p:nvSpPr>
          <p:spPr bwMode="auto">
            <a:xfrm>
              <a:off x="0" y="0"/>
              <a:ext cx="1438"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0" name="Line 52"/>
            <p:cNvSpPr>
              <a:spLocks noChangeShapeType="1"/>
            </p:cNvSpPr>
            <p:nvPr/>
          </p:nvSpPr>
          <p:spPr bwMode="auto">
            <a:xfrm flipH="1">
              <a:off x="959" y="788"/>
              <a:ext cx="479"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41" name="Group 55"/>
            <p:cNvGrpSpPr>
              <a:grpSpLocks/>
            </p:cNvGrpSpPr>
            <p:nvPr/>
          </p:nvGrpSpPr>
          <p:grpSpPr bwMode="auto">
            <a:xfrm>
              <a:off x="829" y="1328"/>
              <a:ext cx="257" cy="224"/>
              <a:chOff x="0" y="0"/>
              <a:chExt cx="257" cy="224"/>
            </a:xfrm>
          </p:grpSpPr>
          <p:sp>
            <p:nvSpPr>
              <p:cNvPr id="76845" name="Rectangle 53"/>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46" name="Rectangle 54"/>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14</a:t>
                </a:r>
              </a:p>
            </p:txBody>
          </p:sp>
        </p:grpSp>
        <p:sp>
          <p:nvSpPr>
            <p:cNvPr id="76842" name="Line 56"/>
            <p:cNvSpPr>
              <a:spLocks noChangeShapeType="1"/>
            </p:cNvSpPr>
            <p:nvPr/>
          </p:nvSpPr>
          <p:spPr bwMode="auto">
            <a:xfrm flipH="1">
              <a:off x="1437" y="786"/>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3" name="Line 57"/>
            <p:cNvSpPr>
              <a:spLocks noChangeShapeType="1"/>
            </p:cNvSpPr>
            <p:nvPr/>
          </p:nvSpPr>
          <p:spPr bwMode="auto">
            <a:xfrm>
              <a:off x="1439" y="788"/>
              <a:ext cx="118" cy="1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4" name="Line 58"/>
            <p:cNvSpPr>
              <a:spLocks noChangeShapeType="1"/>
            </p:cNvSpPr>
            <p:nvPr/>
          </p:nvSpPr>
          <p:spPr bwMode="auto">
            <a:xfrm>
              <a:off x="1439" y="788"/>
              <a:ext cx="358" cy="17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30780" name="Rectangle 60"/>
          <p:cNvSpPr>
            <a:spLocks/>
          </p:cNvSpPr>
          <p:nvPr/>
        </p:nvSpPr>
        <p:spPr bwMode="auto">
          <a:xfrm>
            <a:off x="2876550" y="4856163"/>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≥8</a:t>
            </a:r>
          </a:p>
        </p:txBody>
      </p:sp>
      <p:sp>
        <p:nvSpPr>
          <p:cNvPr id="30781" name="Rectangle 61"/>
          <p:cNvSpPr>
            <a:spLocks/>
          </p:cNvSpPr>
          <p:nvPr/>
        </p:nvSpPr>
        <p:spPr bwMode="auto">
          <a:xfrm>
            <a:off x="2047875" y="2882900"/>
            <a:ext cx="3175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30782" name="Rectangle 62"/>
          <p:cNvSpPr>
            <a:spLocks/>
          </p:cNvSpPr>
          <p:nvPr/>
        </p:nvSpPr>
        <p:spPr bwMode="auto">
          <a:xfrm>
            <a:off x="4248150" y="2863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≤2</a:t>
            </a:r>
          </a:p>
        </p:txBody>
      </p:sp>
      <p:sp>
        <p:nvSpPr>
          <p:cNvPr id="30783" name="Rectangle 63"/>
          <p:cNvSpPr>
            <a:spLocks/>
          </p:cNvSpPr>
          <p:nvPr/>
        </p:nvSpPr>
        <p:spPr bwMode="auto">
          <a:xfrm>
            <a:off x="6534150" y="2863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≤1</a:t>
            </a:r>
          </a:p>
        </p:txBody>
      </p:sp>
      <p:sp>
        <p:nvSpPr>
          <p:cNvPr id="30784" name="Rectangle 64"/>
          <p:cNvSpPr>
            <a:spLocks/>
          </p:cNvSpPr>
          <p:nvPr/>
        </p:nvSpPr>
        <p:spPr bwMode="auto">
          <a:xfrm>
            <a:off x="4305300" y="1720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76818" name="Rectangle 65"/>
          <p:cNvSpPr>
            <a:spLocks/>
          </p:cNvSpPr>
          <p:nvPr/>
        </p:nvSpPr>
        <p:spPr bwMode="auto">
          <a:xfrm>
            <a:off x="4494213" y="5411788"/>
            <a:ext cx="4357687" cy="6731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sz="1900">
                <a:solidFill>
                  <a:schemeClr val="tx1"/>
                </a:solidFill>
                <a:cs typeface="Arial" charset="0"/>
              </a:rPr>
              <a:t>α</a:t>
            </a:r>
            <a:r>
              <a:rPr lang="en-US">
                <a:solidFill>
                  <a:schemeClr val="tx1"/>
                </a:solidFill>
                <a:cs typeface="Arial" charset="0"/>
              </a:rPr>
              <a:t>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sz="1900">
                <a:solidFill>
                  <a:schemeClr val="tx1"/>
                </a:solidFill>
                <a:cs typeface="Arial" charset="0"/>
              </a:rPr>
              <a:t>β</a:t>
            </a:r>
            <a:r>
              <a:rPr lang="en-US">
                <a:solidFill>
                  <a:schemeClr val="tx1"/>
                </a:solidFill>
                <a:cs typeface="Arial" charset="0"/>
              </a:rPr>
              <a:t>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30786" name="Rectangle 66"/>
          <p:cNvSpPr>
            <a:spLocks/>
          </p:cNvSpPr>
          <p:nvPr/>
        </p:nvSpPr>
        <p:spPr bwMode="auto">
          <a:xfrm>
            <a:off x="3719513" y="13081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 </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7" name="Rectangle 67"/>
          <p:cNvSpPr>
            <a:spLocks/>
          </p:cNvSpPr>
          <p:nvPr/>
        </p:nvSpPr>
        <p:spPr bwMode="auto">
          <a:xfrm>
            <a:off x="2133600" y="23495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8" name="Rectangle 68"/>
          <p:cNvSpPr>
            <a:spLocks/>
          </p:cNvSpPr>
          <p:nvPr/>
        </p:nvSpPr>
        <p:spPr bwMode="auto">
          <a:xfrm>
            <a:off x="838200" y="36957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 </a:t>
            </a:r>
          </a:p>
        </p:txBody>
      </p:sp>
      <p:sp>
        <p:nvSpPr>
          <p:cNvPr id="30789" name="Rectangle 69"/>
          <p:cNvSpPr>
            <a:spLocks/>
          </p:cNvSpPr>
          <p:nvPr/>
        </p:nvSpPr>
        <p:spPr bwMode="auto">
          <a:xfrm>
            <a:off x="1676400" y="36957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0" name="Rectangle 70"/>
          <p:cNvSpPr>
            <a:spLocks/>
          </p:cNvSpPr>
          <p:nvPr/>
        </p:nvSpPr>
        <p:spPr bwMode="auto">
          <a:xfrm>
            <a:off x="2133600" y="3670300"/>
            <a:ext cx="5715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1" name="Rectangle 71"/>
          <p:cNvSpPr>
            <a:spLocks/>
          </p:cNvSpPr>
          <p:nvPr/>
        </p:nvSpPr>
        <p:spPr bwMode="auto">
          <a:xfrm>
            <a:off x="2590800" y="3695700"/>
            <a:ext cx="6032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2" name="Rectangle 72"/>
          <p:cNvSpPr>
            <a:spLocks/>
          </p:cNvSpPr>
          <p:nvPr/>
        </p:nvSpPr>
        <p:spPr bwMode="auto">
          <a:xfrm>
            <a:off x="2057400" y="55245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a:t>
            </a:r>
            <a:r>
              <a:rPr lang="en-US" sz="1400" dirty="0">
                <a:solidFill>
                  <a:schemeClr val="tx1"/>
                </a:solidFill>
                <a:latin typeface="Symbol" charset="0"/>
                <a:cs typeface="Symbol" charset="0"/>
                <a:sym typeface="Symbol" charset="0"/>
              </a:rPr>
              <a:t></a:t>
            </a:r>
            <a:endParaRPr lang="en-US" sz="1400" dirty="0">
              <a:solidFill>
                <a:schemeClr val="tx1"/>
              </a:solidFill>
              <a:cs typeface="Lucida Grande" charset="0"/>
            </a:endParaRPr>
          </a:p>
          <a:p>
            <a:pPr marL="39688"/>
            <a:r>
              <a:rPr lang="en-US" sz="1400" dirty="0">
                <a:solidFill>
                  <a:schemeClr val="tx1"/>
                </a:solidFill>
                <a:cs typeface="Arial" charset="0"/>
              </a:rPr>
              <a:t>β=3</a:t>
            </a:r>
          </a:p>
        </p:txBody>
      </p:sp>
      <p:sp>
        <p:nvSpPr>
          <p:cNvPr id="30793" name="Rectangle 73"/>
          <p:cNvSpPr>
            <a:spLocks/>
          </p:cNvSpPr>
          <p:nvPr/>
        </p:nvSpPr>
        <p:spPr bwMode="auto">
          <a:xfrm>
            <a:off x="2971800" y="5529263"/>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a:t>
            </a:r>
            <a:r>
              <a:rPr lang="en-US" sz="1400" dirty="0">
                <a:solidFill>
                  <a:schemeClr val="tx1"/>
                </a:solidFill>
                <a:latin typeface="Symbol" charset="0"/>
                <a:cs typeface="Symbol" charset="0"/>
                <a:sym typeface="Symbol" charset="0"/>
              </a:rPr>
              <a:t></a:t>
            </a:r>
            <a:endParaRPr lang="en-US" sz="1400" dirty="0">
              <a:solidFill>
                <a:schemeClr val="tx1"/>
              </a:solidFill>
              <a:cs typeface="Arial" charset="0"/>
            </a:endParaRPr>
          </a:p>
          <a:p>
            <a:pPr marL="39688"/>
            <a:r>
              <a:rPr lang="en-US" sz="1400" dirty="0">
                <a:solidFill>
                  <a:schemeClr val="tx1"/>
                </a:solidFill>
                <a:cs typeface="Arial" charset="0"/>
              </a:rPr>
              <a:t>β=3</a:t>
            </a:r>
          </a:p>
        </p:txBody>
      </p:sp>
      <p:sp>
        <p:nvSpPr>
          <p:cNvPr id="30794" name="Rectangle 74"/>
          <p:cNvSpPr>
            <a:spLocks/>
          </p:cNvSpPr>
          <p:nvPr/>
        </p:nvSpPr>
        <p:spPr bwMode="auto">
          <a:xfrm>
            <a:off x="37338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5" name="Rectangle 75"/>
          <p:cNvSpPr>
            <a:spLocks/>
          </p:cNvSpPr>
          <p:nvPr/>
        </p:nvSpPr>
        <p:spPr bwMode="auto">
          <a:xfrm>
            <a:off x="46482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6" name="Rectangle 76"/>
          <p:cNvSpPr>
            <a:spLocks/>
          </p:cNvSpPr>
          <p:nvPr/>
        </p:nvSpPr>
        <p:spPr bwMode="auto">
          <a:xfrm>
            <a:off x="63246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7" name="Rectangle 77"/>
          <p:cNvSpPr>
            <a:spLocks/>
          </p:cNvSpPr>
          <p:nvPr/>
        </p:nvSpPr>
        <p:spPr bwMode="auto">
          <a:xfrm>
            <a:off x="3200400" y="36957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8" name="Rectangle 78"/>
          <p:cNvSpPr>
            <a:spLocks/>
          </p:cNvSpPr>
          <p:nvPr/>
        </p:nvSpPr>
        <p:spPr bwMode="auto">
          <a:xfrm>
            <a:off x="4038600" y="3690938"/>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α=3</a:t>
            </a:r>
          </a:p>
          <a:p>
            <a:pPr marL="39688"/>
            <a:r>
              <a:rPr lang="el-GR" sz="1400" dirty="0" smtClean="0">
                <a:solidFill>
                  <a:schemeClr val="tx1"/>
                </a:solidFill>
                <a:cs typeface="Arial" charset="0"/>
              </a:rPr>
              <a:t>Β</a:t>
            </a:r>
            <a:r>
              <a:rPr lang="en-US" sz="1400" dirty="0" smtClean="0">
                <a:solidFill>
                  <a:schemeClr val="tx1"/>
                </a:solidFill>
                <a:cs typeface="Arial" charset="0"/>
              </a:rPr>
              <a:t>=+</a:t>
            </a:r>
            <a:r>
              <a:rPr lang="en-US" sz="1400" dirty="0" smtClean="0">
                <a:solidFill>
                  <a:schemeClr val="tx1"/>
                </a:solidFill>
                <a:latin typeface="Symbol" charset="0"/>
                <a:cs typeface="Symbol" charset="0"/>
                <a:sym typeface="Symbol" charset="0"/>
              </a:rPr>
              <a:t></a:t>
            </a:r>
            <a:endParaRPr lang="en-US" sz="1400" dirty="0">
              <a:solidFill>
                <a:schemeClr val="tx1"/>
              </a:solidFill>
              <a:cs typeface="Arial" charset="0"/>
            </a:endParaRPr>
          </a:p>
        </p:txBody>
      </p:sp>
      <p:sp>
        <p:nvSpPr>
          <p:cNvPr id="30799" name="Rectangle 79"/>
          <p:cNvSpPr>
            <a:spLocks/>
          </p:cNvSpPr>
          <p:nvPr/>
        </p:nvSpPr>
        <p:spPr bwMode="auto">
          <a:xfrm>
            <a:off x="5562600" y="35814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800" name="Rectangle 80"/>
          <p:cNvSpPr>
            <a:spLocks/>
          </p:cNvSpPr>
          <p:nvPr/>
        </p:nvSpPr>
        <p:spPr bwMode="auto">
          <a:xfrm>
            <a:off x="6248400" y="3695700"/>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β=14</a:t>
            </a:r>
          </a:p>
        </p:txBody>
      </p:sp>
      <p:sp>
        <p:nvSpPr>
          <p:cNvPr id="30801" name="Rectangle 81"/>
          <p:cNvSpPr>
            <a:spLocks/>
          </p:cNvSpPr>
          <p:nvPr/>
        </p:nvSpPr>
        <p:spPr bwMode="auto">
          <a:xfrm>
            <a:off x="6769100" y="3695700"/>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β=5</a:t>
            </a:r>
          </a:p>
        </p:txBody>
      </p:sp>
      <p:sp>
        <p:nvSpPr>
          <p:cNvPr id="30802" name="Rectangle 82"/>
          <p:cNvSpPr>
            <a:spLocks/>
          </p:cNvSpPr>
          <p:nvPr/>
        </p:nvSpPr>
        <p:spPr bwMode="auto">
          <a:xfrm>
            <a:off x="7391400" y="3581400"/>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β=1</a:t>
            </a:r>
          </a:p>
        </p:txBody>
      </p:sp>
      <p:sp>
        <p:nvSpPr>
          <p:cNvPr id="76836" name="TextBox 83"/>
          <p:cNvSpPr txBox="1">
            <a:spLocks noChangeArrowheads="1"/>
          </p:cNvSpPr>
          <p:nvPr/>
        </p:nvSpPr>
        <p:spPr bwMode="auto">
          <a:xfrm>
            <a:off x="65088" y="1290638"/>
            <a:ext cx="304818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max node: </a:t>
            </a:r>
          </a:p>
          <a:p>
            <a:pPr eaLnBrk="1" hangingPunct="1"/>
            <a:r>
              <a:rPr lang="en-US" sz="1800" dirty="0">
                <a:solidFill>
                  <a:srgbClr val="FF0000"/>
                </a:solidFill>
              </a:rPr>
              <a:t>   Prune if v</a:t>
            </a:r>
            <a:r>
              <a:rPr lang="en-US" sz="1800" dirty="0">
                <a:solidFill>
                  <a:srgbClr val="FF0000"/>
                </a:solidFill>
                <a:sym typeface="Symbol" charset="0"/>
              </a:rPr>
              <a:t>; </a:t>
            </a:r>
          </a:p>
          <a:p>
            <a:pPr eaLnBrk="1" hangingPunct="1"/>
            <a:r>
              <a:rPr lang="en-US" sz="1800" dirty="0">
                <a:solidFill>
                  <a:srgbClr val="FF0000"/>
                </a:solidFill>
                <a:sym typeface="Symbol" charset="0"/>
              </a:rPr>
              <a:t>   </a:t>
            </a:r>
            <a:r>
              <a:rPr lang="en-US" sz="1800" dirty="0" smtClean="0">
                <a:solidFill>
                  <a:srgbClr val="FF0000"/>
                </a:solidFill>
                <a:sym typeface="Symbol" charset="0"/>
              </a:rPr>
              <a:t>Else update </a:t>
            </a:r>
            <a:r>
              <a:rPr lang="en-US" sz="1800" dirty="0">
                <a:solidFill>
                  <a:srgbClr val="FF0000"/>
                </a:solidFill>
                <a:sym typeface="Symbol" charset="0"/>
              </a:rPr>
              <a:t> = max(</a:t>
            </a:r>
            <a:r>
              <a:rPr lang="en-US" sz="1800" dirty="0" smtClean="0">
                <a:solidFill>
                  <a:srgbClr val="FF0000"/>
                </a:solidFill>
                <a:sym typeface="Symbol" charset="0"/>
              </a:rPr>
              <a:t>,v)</a:t>
            </a:r>
            <a:endParaRPr lang="en-US" sz="1800" dirty="0">
              <a:solidFill>
                <a:srgbClr val="FF0000"/>
              </a:solidFill>
            </a:endParaRPr>
          </a:p>
        </p:txBody>
      </p:sp>
      <p:sp>
        <p:nvSpPr>
          <p:cNvPr id="76837" name="TextBox 84"/>
          <p:cNvSpPr txBox="1">
            <a:spLocks noChangeArrowheads="1"/>
          </p:cNvSpPr>
          <p:nvPr/>
        </p:nvSpPr>
        <p:spPr bwMode="auto">
          <a:xfrm>
            <a:off x="6275717" y="1295400"/>
            <a:ext cx="289489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min node: </a:t>
            </a:r>
          </a:p>
          <a:p>
            <a:pPr eaLnBrk="1" hangingPunct="1"/>
            <a:r>
              <a:rPr lang="en-US" sz="1800" dirty="0">
                <a:solidFill>
                  <a:srgbClr val="FF0000"/>
                </a:solidFill>
              </a:rPr>
              <a:t>   Prune if </a:t>
            </a:r>
            <a:r>
              <a:rPr lang="en-US" sz="1800" dirty="0" smtClean="0">
                <a:solidFill>
                  <a:srgbClr val="FF0000"/>
                </a:solidFill>
              </a:rPr>
              <a:t>v</a:t>
            </a:r>
            <a:r>
              <a:rPr lang="en-US" sz="1800" dirty="0" smtClean="0">
                <a:solidFill>
                  <a:srgbClr val="FF0000"/>
                </a:solidFill>
                <a:sym typeface="Symbol" charset="0"/>
              </a:rPr>
              <a:t>; </a:t>
            </a:r>
            <a:endParaRPr lang="en-US" sz="1800" dirty="0">
              <a:solidFill>
                <a:srgbClr val="FF0000"/>
              </a:solidFill>
              <a:sym typeface="Symbol" charset="0"/>
            </a:endParaRPr>
          </a:p>
          <a:p>
            <a:pPr eaLnBrk="1" hangingPunct="1"/>
            <a:r>
              <a:rPr lang="en-US" sz="1800" dirty="0">
                <a:solidFill>
                  <a:srgbClr val="FF0000"/>
                </a:solidFill>
                <a:sym typeface="Symbol" charset="0"/>
              </a:rPr>
              <a:t>   </a:t>
            </a:r>
            <a:r>
              <a:rPr lang="en-US" sz="1800" dirty="0" smtClean="0">
                <a:solidFill>
                  <a:srgbClr val="FF0000"/>
                </a:solidFill>
                <a:sym typeface="Symbol" charset="0"/>
              </a:rPr>
              <a:t>Else </a:t>
            </a:r>
            <a:r>
              <a:rPr lang="en-US" sz="1800" dirty="0">
                <a:solidFill>
                  <a:srgbClr val="FF0000"/>
                </a:solidFill>
                <a:sym typeface="Symbol" charset="0"/>
              </a:rPr>
              <a:t>update  = min(</a:t>
            </a:r>
            <a:r>
              <a:rPr lang="en-US" sz="1800" dirty="0" smtClean="0">
                <a:solidFill>
                  <a:srgbClr val="FF0000"/>
                </a:solidFill>
                <a:sym typeface="Symbol" charset="0"/>
              </a:rPr>
              <a:t>,v)</a:t>
            </a:r>
            <a:endParaRPr lang="en-US" sz="1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7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7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07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3076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076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79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079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078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079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78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79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3075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079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079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078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079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3077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3079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30800"/>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499"/>
                                          </p:stCondLst>
                                        </p:cTn>
                                        <p:tgtEl>
                                          <p:spTgt spid="3073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3080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499"/>
                                          </p:stCondLst>
                                        </p:cTn>
                                        <p:tgtEl>
                                          <p:spTgt spid="3073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3080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3078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30796"/>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30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0" grpId="0" autoUpdateAnimBg="0"/>
      <p:bldP spid="30781" grpId="0" autoUpdateAnimBg="0"/>
      <p:bldP spid="30782" grpId="0" autoUpdateAnimBg="0"/>
      <p:bldP spid="30783" grpId="0" autoUpdateAnimBg="0"/>
      <p:bldP spid="30784" grpId="0" autoUpdateAnimBg="0"/>
      <p:bldP spid="30786" grpId="0" autoUpdateAnimBg="0"/>
      <p:bldP spid="30787" grpId="0" autoUpdateAnimBg="0"/>
      <p:bldP spid="30788" grpId="0" autoUpdateAnimBg="0"/>
      <p:bldP spid="30789" grpId="0" autoUpdateAnimBg="0"/>
      <p:bldP spid="30790" grpId="0" autoUpdateAnimBg="0"/>
      <p:bldP spid="30791" grpId="0" autoUpdateAnimBg="0"/>
      <p:bldP spid="30792" grpId="0" autoUpdateAnimBg="0"/>
      <p:bldP spid="30793" grpId="0" autoUpdateAnimBg="0"/>
      <p:bldP spid="30794" grpId="0" autoUpdateAnimBg="0"/>
      <p:bldP spid="30795" grpId="0" autoUpdateAnimBg="0"/>
      <p:bldP spid="30796" grpId="0" autoUpdateAnimBg="0"/>
      <p:bldP spid="30797" grpId="0" autoUpdateAnimBg="0"/>
      <p:bldP spid="30798" grpId="0" autoUpdateAnimBg="0"/>
      <p:bldP spid="30799" grpId="0" autoUpdateAnimBg="0"/>
      <p:bldP spid="30800" grpId="0" autoUpdateAnimBg="0"/>
      <p:bldP spid="30801" grpId="0" autoUpdateAnimBg="0"/>
      <p:bldP spid="3080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a:xfrm>
            <a:off x="457200" y="0"/>
            <a:ext cx="8229600" cy="1295400"/>
          </a:xfrm>
        </p:spPr>
        <p:txBody>
          <a:bodyPr rIns="132080"/>
          <a:lstStyle/>
          <a:p>
            <a:pPr indent="0" eaLnBrk="1" hangingPunct="1">
              <a:defRPr/>
            </a:pPr>
            <a:r>
              <a:rPr lang="en-US">
                <a:solidFill>
                  <a:srgbClr val="7030A0"/>
                </a:solidFill>
                <a:latin typeface="Arial" charset="0"/>
                <a:ea typeface="ヒラギノ角ゴ ProN W3" charset="0"/>
                <a:cs typeface="ヒラギノ角ゴ ProN W3" charset="0"/>
              </a:rPr>
              <a:t>Alpha-Beta Pruning Example</a:t>
            </a:r>
          </a:p>
        </p:txBody>
      </p:sp>
      <p:sp>
        <p:nvSpPr>
          <p:cNvPr id="76806" name="AutoShape 18"/>
          <p:cNvSpPr>
            <a:spLocks/>
          </p:cNvSpPr>
          <p:nvPr/>
        </p:nvSpPr>
        <p:spPr bwMode="auto">
          <a:xfrm>
            <a:off x="4240213" y="17145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30743" name="Group 23"/>
          <p:cNvGrpSpPr>
            <a:grpSpLocks/>
          </p:cNvGrpSpPr>
          <p:nvPr/>
        </p:nvGrpSpPr>
        <p:grpSpPr bwMode="auto">
          <a:xfrm>
            <a:off x="1954213" y="2019300"/>
            <a:ext cx="3074987" cy="1250950"/>
            <a:chOff x="0" y="0"/>
            <a:chExt cx="1936" cy="788"/>
          </a:xfrm>
        </p:grpSpPr>
        <p:sp>
          <p:nvSpPr>
            <p:cNvPr id="76869" name="AutoShape 19"/>
            <p:cNvSpPr>
              <a:spLocks/>
            </p:cNvSpPr>
            <p:nvPr/>
          </p:nvSpPr>
          <p:spPr bwMode="auto">
            <a:xfrm rot="10800000" flipH="1">
              <a:off x="0"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70" name="Line 20"/>
            <p:cNvSpPr>
              <a:spLocks noChangeShapeType="1"/>
            </p:cNvSpPr>
            <p:nvPr/>
          </p:nvSpPr>
          <p:spPr bwMode="auto">
            <a:xfrm flipH="1">
              <a:off x="137" y="0"/>
              <a:ext cx="1441"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1" name="Line 21"/>
            <p:cNvSpPr>
              <a:spLocks noChangeShapeType="1"/>
            </p:cNvSpPr>
            <p:nvPr/>
          </p:nvSpPr>
          <p:spPr bwMode="auto">
            <a:xfrm flipH="1">
              <a:off x="1575"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2" name="Line 22"/>
            <p:cNvSpPr>
              <a:spLocks noChangeShapeType="1"/>
            </p:cNvSpPr>
            <p:nvPr/>
          </p:nvSpPr>
          <p:spPr bwMode="auto">
            <a:xfrm>
              <a:off x="1578" y="0"/>
              <a:ext cx="35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76818" name="Rectangle 65"/>
          <p:cNvSpPr>
            <a:spLocks/>
          </p:cNvSpPr>
          <p:nvPr/>
        </p:nvSpPr>
        <p:spPr bwMode="auto">
          <a:xfrm>
            <a:off x="4494213" y="5411788"/>
            <a:ext cx="4357687" cy="6731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sz="1900">
                <a:solidFill>
                  <a:schemeClr val="tx1"/>
                </a:solidFill>
                <a:cs typeface="Arial" charset="0"/>
              </a:rPr>
              <a:t>α</a:t>
            </a:r>
            <a:r>
              <a:rPr lang="en-US">
                <a:solidFill>
                  <a:schemeClr val="tx1"/>
                </a:solidFill>
                <a:cs typeface="Arial" charset="0"/>
              </a:rPr>
              <a:t>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sz="1900">
                <a:solidFill>
                  <a:schemeClr val="tx1"/>
                </a:solidFill>
                <a:cs typeface="Arial" charset="0"/>
              </a:rPr>
              <a:t>β</a:t>
            </a:r>
            <a:r>
              <a:rPr lang="en-US">
                <a:solidFill>
                  <a:schemeClr val="tx1"/>
                </a:solidFill>
                <a:cs typeface="Arial" charset="0"/>
              </a:rPr>
              <a:t>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30786" name="Rectangle 66"/>
          <p:cNvSpPr>
            <a:spLocks/>
          </p:cNvSpPr>
          <p:nvPr/>
        </p:nvSpPr>
        <p:spPr bwMode="auto">
          <a:xfrm>
            <a:off x="3719513" y="13081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 </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7" name="Rectangle 67"/>
          <p:cNvSpPr>
            <a:spLocks/>
          </p:cNvSpPr>
          <p:nvPr/>
        </p:nvSpPr>
        <p:spPr bwMode="auto">
          <a:xfrm>
            <a:off x="2133600" y="23495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76836" name="TextBox 83"/>
          <p:cNvSpPr txBox="1">
            <a:spLocks noChangeArrowheads="1"/>
          </p:cNvSpPr>
          <p:nvPr/>
        </p:nvSpPr>
        <p:spPr bwMode="auto">
          <a:xfrm>
            <a:off x="65088" y="1290638"/>
            <a:ext cx="304818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max node: </a:t>
            </a:r>
          </a:p>
          <a:p>
            <a:pPr eaLnBrk="1" hangingPunct="1"/>
            <a:r>
              <a:rPr lang="en-US" sz="1800" dirty="0">
                <a:solidFill>
                  <a:srgbClr val="FF0000"/>
                </a:solidFill>
              </a:rPr>
              <a:t>   Prune if v</a:t>
            </a:r>
            <a:r>
              <a:rPr lang="en-US" sz="1800" dirty="0">
                <a:solidFill>
                  <a:srgbClr val="FF0000"/>
                </a:solidFill>
                <a:sym typeface="Symbol" charset="0"/>
              </a:rPr>
              <a:t>; </a:t>
            </a:r>
          </a:p>
          <a:p>
            <a:pPr eaLnBrk="1" hangingPunct="1"/>
            <a:r>
              <a:rPr lang="en-US" sz="1800" dirty="0">
                <a:solidFill>
                  <a:srgbClr val="FF0000"/>
                </a:solidFill>
                <a:sym typeface="Symbol" charset="0"/>
              </a:rPr>
              <a:t>   </a:t>
            </a:r>
            <a:r>
              <a:rPr lang="en-US" sz="1800" dirty="0" smtClean="0">
                <a:solidFill>
                  <a:srgbClr val="FF0000"/>
                </a:solidFill>
                <a:sym typeface="Symbol" charset="0"/>
              </a:rPr>
              <a:t>Else update </a:t>
            </a:r>
            <a:r>
              <a:rPr lang="en-US" sz="1800" dirty="0">
                <a:solidFill>
                  <a:srgbClr val="FF0000"/>
                </a:solidFill>
                <a:sym typeface="Symbol" charset="0"/>
              </a:rPr>
              <a:t> = max(</a:t>
            </a:r>
            <a:r>
              <a:rPr lang="en-US" sz="1800" dirty="0" smtClean="0">
                <a:solidFill>
                  <a:srgbClr val="FF0000"/>
                </a:solidFill>
                <a:sym typeface="Symbol" charset="0"/>
              </a:rPr>
              <a:t>,v)</a:t>
            </a:r>
            <a:endParaRPr lang="en-US" sz="1800" dirty="0">
              <a:solidFill>
                <a:srgbClr val="FF0000"/>
              </a:solidFill>
            </a:endParaRPr>
          </a:p>
        </p:txBody>
      </p:sp>
      <p:sp>
        <p:nvSpPr>
          <p:cNvPr id="76837" name="TextBox 84"/>
          <p:cNvSpPr txBox="1">
            <a:spLocks noChangeArrowheads="1"/>
          </p:cNvSpPr>
          <p:nvPr/>
        </p:nvSpPr>
        <p:spPr bwMode="auto">
          <a:xfrm>
            <a:off x="6275717" y="1295400"/>
            <a:ext cx="289489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min node: </a:t>
            </a:r>
          </a:p>
          <a:p>
            <a:pPr eaLnBrk="1" hangingPunct="1"/>
            <a:r>
              <a:rPr lang="en-US" sz="1800" dirty="0">
                <a:solidFill>
                  <a:srgbClr val="FF0000"/>
                </a:solidFill>
              </a:rPr>
              <a:t>   Prune if </a:t>
            </a:r>
            <a:r>
              <a:rPr lang="en-US" sz="1800" dirty="0" smtClean="0">
                <a:solidFill>
                  <a:srgbClr val="FF0000"/>
                </a:solidFill>
              </a:rPr>
              <a:t>v</a:t>
            </a:r>
            <a:r>
              <a:rPr lang="en-US" sz="1800" dirty="0" smtClean="0">
                <a:solidFill>
                  <a:srgbClr val="FF0000"/>
                </a:solidFill>
                <a:sym typeface="Symbol" charset="0"/>
              </a:rPr>
              <a:t>; </a:t>
            </a:r>
            <a:endParaRPr lang="en-US" sz="1800" dirty="0">
              <a:solidFill>
                <a:srgbClr val="FF0000"/>
              </a:solidFill>
              <a:sym typeface="Symbol" charset="0"/>
            </a:endParaRPr>
          </a:p>
          <a:p>
            <a:pPr eaLnBrk="1" hangingPunct="1"/>
            <a:r>
              <a:rPr lang="en-US" sz="1800" dirty="0">
                <a:solidFill>
                  <a:srgbClr val="FF0000"/>
                </a:solidFill>
                <a:sym typeface="Symbol" charset="0"/>
              </a:rPr>
              <a:t>   </a:t>
            </a:r>
            <a:r>
              <a:rPr lang="en-US" sz="1800" dirty="0" smtClean="0">
                <a:solidFill>
                  <a:srgbClr val="FF0000"/>
                </a:solidFill>
                <a:sym typeface="Symbol" charset="0"/>
              </a:rPr>
              <a:t>Else </a:t>
            </a:r>
            <a:r>
              <a:rPr lang="en-US" sz="1800" dirty="0">
                <a:solidFill>
                  <a:srgbClr val="FF0000"/>
                </a:solidFill>
                <a:sym typeface="Symbol" charset="0"/>
              </a:rPr>
              <a:t>update  = min(</a:t>
            </a:r>
            <a:r>
              <a:rPr lang="en-US" sz="1800" dirty="0" smtClean="0">
                <a:solidFill>
                  <a:srgbClr val="FF0000"/>
                </a:solidFill>
                <a:sym typeface="Symbol" charset="0"/>
              </a:rPr>
              <a:t>,v)</a:t>
            </a:r>
            <a:endParaRPr lang="en-US" sz="1800" dirty="0">
              <a:solidFill>
                <a:srgbClr val="FF0000"/>
              </a:solidFill>
            </a:endParaRPr>
          </a:p>
        </p:txBody>
      </p:sp>
    </p:spTree>
    <p:extLst>
      <p:ext uri="{BB962C8B-B14F-4D97-AF65-F5344CB8AC3E}">
        <p14:creationId xmlns:p14="http://schemas.microsoft.com/office/powerpoint/2010/main" val="89195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7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6" grpId="0" autoUpdateAnimBg="0"/>
      <p:bldP spid="3078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a:xfrm>
            <a:off x="457200" y="0"/>
            <a:ext cx="8229600" cy="1295400"/>
          </a:xfrm>
        </p:spPr>
        <p:txBody>
          <a:bodyPr rIns="132080"/>
          <a:lstStyle/>
          <a:p>
            <a:pPr indent="0" eaLnBrk="1" hangingPunct="1">
              <a:defRPr/>
            </a:pPr>
            <a:r>
              <a:rPr lang="en-US">
                <a:solidFill>
                  <a:srgbClr val="7030A0"/>
                </a:solidFill>
                <a:latin typeface="Arial" charset="0"/>
                <a:ea typeface="ヒラギノ角ゴ ProN W3" charset="0"/>
                <a:cs typeface="ヒラギノ角ゴ ProN W3" charset="0"/>
              </a:rPr>
              <a:t>Alpha-Beta Pruning Example</a:t>
            </a:r>
          </a:p>
        </p:txBody>
      </p:sp>
      <p:grpSp>
        <p:nvGrpSpPr>
          <p:cNvPr id="30727" name="Group 7"/>
          <p:cNvGrpSpPr>
            <a:grpSpLocks/>
          </p:cNvGrpSpPr>
          <p:nvPr/>
        </p:nvGrpSpPr>
        <p:grpSpPr bwMode="auto">
          <a:xfrm>
            <a:off x="1966913" y="3270250"/>
            <a:ext cx="407987" cy="1212850"/>
            <a:chOff x="0" y="0"/>
            <a:chExt cx="257" cy="764"/>
          </a:xfrm>
        </p:grpSpPr>
        <p:sp>
          <p:nvSpPr>
            <p:cNvPr id="76881" name="Line 3"/>
            <p:cNvSpPr>
              <a:spLocks noChangeShapeType="1"/>
            </p:cNvSpPr>
            <p:nvPr/>
          </p:nvSpPr>
          <p:spPr bwMode="auto">
            <a:xfrm>
              <a:off x="129" y="0"/>
              <a:ext cx="2" cy="55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82" name="Group 6"/>
            <p:cNvGrpSpPr>
              <a:grpSpLocks/>
            </p:cNvGrpSpPr>
            <p:nvPr/>
          </p:nvGrpSpPr>
          <p:grpSpPr bwMode="auto">
            <a:xfrm>
              <a:off x="0" y="540"/>
              <a:ext cx="257" cy="224"/>
              <a:chOff x="0" y="0"/>
              <a:chExt cx="257" cy="224"/>
            </a:xfrm>
          </p:grpSpPr>
          <p:sp>
            <p:nvSpPr>
              <p:cNvPr id="76883" name="Rectangle 4"/>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4" name="Rectangle 5"/>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12</a:t>
                </a:r>
              </a:p>
            </p:txBody>
          </p:sp>
        </p:grpSp>
      </p:grpSp>
      <p:sp>
        <p:nvSpPr>
          <p:cNvPr id="76806" name="AutoShape 18"/>
          <p:cNvSpPr>
            <a:spLocks/>
          </p:cNvSpPr>
          <p:nvPr/>
        </p:nvSpPr>
        <p:spPr bwMode="auto">
          <a:xfrm>
            <a:off x="4240213" y="17145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30743" name="Group 23"/>
          <p:cNvGrpSpPr>
            <a:grpSpLocks/>
          </p:cNvGrpSpPr>
          <p:nvPr/>
        </p:nvGrpSpPr>
        <p:grpSpPr bwMode="auto">
          <a:xfrm>
            <a:off x="1954213" y="2019300"/>
            <a:ext cx="3074987" cy="1250950"/>
            <a:chOff x="0" y="0"/>
            <a:chExt cx="1936" cy="788"/>
          </a:xfrm>
        </p:grpSpPr>
        <p:sp>
          <p:nvSpPr>
            <p:cNvPr id="76869" name="AutoShape 19"/>
            <p:cNvSpPr>
              <a:spLocks/>
            </p:cNvSpPr>
            <p:nvPr/>
          </p:nvSpPr>
          <p:spPr bwMode="auto">
            <a:xfrm rot="10800000" flipH="1">
              <a:off x="0"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70" name="Line 20"/>
            <p:cNvSpPr>
              <a:spLocks noChangeShapeType="1"/>
            </p:cNvSpPr>
            <p:nvPr/>
          </p:nvSpPr>
          <p:spPr bwMode="auto">
            <a:xfrm flipH="1">
              <a:off x="137" y="0"/>
              <a:ext cx="1441"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1" name="Line 21"/>
            <p:cNvSpPr>
              <a:spLocks noChangeShapeType="1"/>
            </p:cNvSpPr>
            <p:nvPr/>
          </p:nvSpPr>
          <p:spPr bwMode="auto">
            <a:xfrm flipH="1">
              <a:off x="1575"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2" name="Line 22"/>
            <p:cNvSpPr>
              <a:spLocks noChangeShapeType="1"/>
            </p:cNvSpPr>
            <p:nvPr/>
          </p:nvSpPr>
          <p:spPr bwMode="auto">
            <a:xfrm>
              <a:off x="1578" y="0"/>
              <a:ext cx="35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76863" name="Line 24"/>
          <p:cNvSpPr>
            <a:spLocks noChangeShapeType="1"/>
          </p:cNvSpPr>
          <p:nvPr/>
        </p:nvSpPr>
        <p:spPr bwMode="auto">
          <a:xfrm flipH="1">
            <a:off x="1411576" y="3270250"/>
            <a:ext cx="761544" cy="82232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7" name="Rectangle 25"/>
          <p:cNvSpPr>
            <a:spLocks/>
          </p:cNvSpPr>
          <p:nvPr/>
        </p:nvSpPr>
        <p:spPr bwMode="auto">
          <a:xfrm>
            <a:off x="1217613" y="4152900"/>
            <a:ext cx="381567" cy="30480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8" name="Rectangle 26"/>
          <p:cNvSpPr>
            <a:spLocks/>
          </p:cNvSpPr>
          <p:nvPr/>
        </p:nvSpPr>
        <p:spPr bwMode="auto">
          <a:xfrm>
            <a:off x="1266899" y="4127500"/>
            <a:ext cx="281406"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a:solidFill>
                  <a:schemeClr val="tx1"/>
                </a:solidFill>
                <a:cs typeface="Arial" charset="0"/>
              </a:rPr>
              <a:t>3</a:t>
            </a:r>
          </a:p>
        </p:txBody>
      </p:sp>
      <p:sp>
        <p:nvSpPr>
          <p:cNvPr id="76865" name="Line 28"/>
          <p:cNvSpPr>
            <a:spLocks noChangeShapeType="1"/>
          </p:cNvSpPr>
          <p:nvPr/>
        </p:nvSpPr>
        <p:spPr bwMode="auto">
          <a:xfrm flipH="1">
            <a:off x="2171530" y="3267075"/>
            <a:ext cx="1590" cy="304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6" name="Line 29"/>
          <p:cNvSpPr>
            <a:spLocks noChangeShapeType="1"/>
          </p:cNvSpPr>
          <p:nvPr/>
        </p:nvSpPr>
        <p:spPr bwMode="auto">
          <a:xfrm>
            <a:off x="2174710" y="3270250"/>
            <a:ext cx="111290" cy="1968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30762" name="Group 42"/>
          <p:cNvGrpSpPr>
            <a:grpSpLocks/>
          </p:cNvGrpSpPr>
          <p:nvPr/>
        </p:nvGrpSpPr>
        <p:grpSpPr bwMode="auto">
          <a:xfrm>
            <a:off x="2174875" y="3270250"/>
            <a:ext cx="1130300" cy="1974850"/>
            <a:chOff x="0" y="0"/>
            <a:chExt cx="712" cy="1244"/>
          </a:xfrm>
        </p:grpSpPr>
        <p:sp>
          <p:nvSpPr>
            <p:cNvPr id="76853" name="Line 40"/>
            <p:cNvSpPr>
              <a:spLocks noChangeShapeType="1"/>
            </p:cNvSpPr>
            <p:nvPr/>
          </p:nvSpPr>
          <p:spPr bwMode="auto">
            <a:xfrm>
              <a:off x="0" y="0"/>
              <a:ext cx="573" cy="9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4" name="AutoShape 41"/>
            <p:cNvSpPr>
              <a:spLocks/>
            </p:cNvSpPr>
            <p:nvPr/>
          </p:nvSpPr>
          <p:spPr bwMode="auto">
            <a:xfrm>
              <a:off x="435" y="988"/>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sp>
        <p:nvSpPr>
          <p:cNvPr id="76818" name="Rectangle 65"/>
          <p:cNvSpPr>
            <a:spLocks/>
          </p:cNvSpPr>
          <p:nvPr/>
        </p:nvSpPr>
        <p:spPr bwMode="auto">
          <a:xfrm>
            <a:off x="4494213" y="5411788"/>
            <a:ext cx="4357687" cy="6731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sz="1900">
                <a:solidFill>
                  <a:schemeClr val="tx1"/>
                </a:solidFill>
                <a:cs typeface="Arial" charset="0"/>
              </a:rPr>
              <a:t>α</a:t>
            </a:r>
            <a:r>
              <a:rPr lang="en-US">
                <a:solidFill>
                  <a:schemeClr val="tx1"/>
                </a:solidFill>
                <a:cs typeface="Arial" charset="0"/>
              </a:rPr>
              <a:t>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sz="1900">
                <a:solidFill>
                  <a:schemeClr val="tx1"/>
                </a:solidFill>
                <a:cs typeface="Arial" charset="0"/>
              </a:rPr>
              <a:t>β</a:t>
            </a:r>
            <a:r>
              <a:rPr lang="en-US">
                <a:solidFill>
                  <a:schemeClr val="tx1"/>
                </a:solidFill>
                <a:cs typeface="Arial" charset="0"/>
              </a:rPr>
              <a:t>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30786" name="Rectangle 66"/>
          <p:cNvSpPr>
            <a:spLocks/>
          </p:cNvSpPr>
          <p:nvPr/>
        </p:nvSpPr>
        <p:spPr bwMode="auto">
          <a:xfrm>
            <a:off x="3719513" y="13081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 </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7" name="Rectangle 67"/>
          <p:cNvSpPr>
            <a:spLocks/>
          </p:cNvSpPr>
          <p:nvPr/>
        </p:nvSpPr>
        <p:spPr bwMode="auto">
          <a:xfrm>
            <a:off x="2133600" y="23495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8" name="Rectangle 68"/>
          <p:cNvSpPr>
            <a:spLocks/>
          </p:cNvSpPr>
          <p:nvPr/>
        </p:nvSpPr>
        <p:spPr bwMode="auto">
          <a:xfrm>
            <a:off x="838200" y="36957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 </a:t>
            </a:r>
          </a:p>
        </p:txBody>
      </p:sp>
      <p:sp>
        <p:nvSpPr>
          <p:cNvPr id="30789" name="Rectangle 69"/>
          <p:cNvSpPr>
            <a:spLocks/>
          </p:cNvSpPr>
          <p:nvPr/>
        </p:nvSpPr>
        <p:spPr bwMode="auto">
          <a:xfrm>
            <a:off x="1676400" y="36957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0" name="Rectangle 70"/>
          <p:cNvSpPr>
            <a:spLocks/>
          </p:cNvSpPr>
          <p:nvPr/>
        </p:nvSpPr>
        <p:spPr bwMode="auto">
          <a:xfrm>
            <a:off x="2133600" y="3670300"/>
            <a:ext cx="5715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76836" name="TextBox 83"/>
          <p:cNvSpPr txBox="1">
            <a:spLocks noChangeArrowheads="1"/>
          </p:cNvSpPr>
          <p:nvPr/>
        </p:nvSpPr>
        <p:spPr bwMode="auto">
          <a:xfrm>
            <a:off x="65088" y="1290638"/>
            <a:ext cx="304818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max node: </a:t>
            </a:r>
          </a:p>
          <a:p>
            <a:pPr eaLnBrk="1" hangingPunct="1"/>
            <a:r>
              <a:rPr lang="en-US" sz="1800" dirty="0">
                <a:solidFill>
                  <a:srgbClr val="FF0000"/>
                </a:solidFill>
              </a:rPr>
              <a:t>   Prune if v</a:t>
            </a:r>
            <a:r>
              <a:rPr lang="en-US" sz="1800" dirty="0">
                <a:solidFill>
                  <a:srgbClr val="FF0000"/>
                </a:solidFill>
                <a:sym typeface="Symbol" charset="0"/>
              </a:rPr>
              <a:t>; </a:t>
            </a:r>
          </a:p>
          <a:p>
            <a:pPr eaLnBrk="1" hangingPunct="1"/>
            <a:r>
              <a:rPr lang="en-US" sz="1800" dirty="0">
                <a:solidFill>
                  <a:srgbClr val="FF0000"/>
                </a:solidFill>
                <a:sym typeface="Symbol" charset="0"/>
              </a:rPr>
              <a:t>   </a:t>
            </a:r>
            <a:r>
              <a:rPr lang="en-US" sz="1800" dirty="0" smtClean="0">
                <a:solidFill>
                  <a:srgbClr val="FF0000"/>
                </a:solidFill>
                <a:sym typeface="Symbol" charset="0"/>
              </a:rPr>
              <a:t>Else update </a:t>
            </a:r>
            <a:r>
              <a:rPr lang="en-US" sz="1800" dirty="0">
                <a:solidFill>
                  <a:srgbClr val="FF0000"/>
                </a:solidFill>
                <a:sym typeface="Symbol" charset="0"/>
              </a:rPr>
              <a:t> = max(</a:t>
            </a:r>
            <a:r>
              <a:rPr lang="en-US" sz="1800" dirty="0" smtClean="0">
                <a:solidFill>
                  <a:srgbClr val="FF0000"/>
                </a:solidFill>
                <a:sym typeface="Symbol" charset="0"/>
              </a:rPr>
              <a:t>,v)</a:t>
            </a:r>
            <a:endParaRPr lang="en-US" sz="1800" dirty="0">
              <a:solidFill>
                <a:srgbClr val="FF0000"/>
              </a:solidFill>
            </a:endParaRPr>
          </a:p>
        </p:txBody>
      </p:sp>
      <p:sp>
        <p:nvSpPr>
          <p:cNvPr id="76837" name="TextBox 84"/>
          <p:cNvSpPr txBox="1">
            <a:spLocks noChangeArrowheads="1"/>
          </p:cNvSpPr>
          <p:nvPr/>
        </p:nvSpPr>
        <p:spPr bwMode="auto">
          <a:xfrm>
            <a:off x="6275717" y="1295400"/>
            <a:ext cx="289489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min node: </a:t>
            </a:r>
          </a:p>
          <a:p>
            <a:pPr eaLnBrk="1" hangingPunct="1"/>
            <a:r>
              <a:rPr lang="en-US" sz="1800" dirty="0">
                <a:solidFill>
                  <a:srgbClr val="FF0000"/>
                </a:solidFill>
              </a:rPr>
              <a:t>   Prune if </a:t>
            </a:r>
            <a:r>
              <a:rPr lang="en-US" sz="1800" dirty="0" smtClean="0">
                <a:solidFill>
                  <a:srgbClr val="FF0000"/>
                </a:solidFill>
              </a:rPr>
              <a:t>v</a:t>
            </a:r>
            <a:r>
              <a:rPr lang="en-US" sz="1800" dirty="0" smtClean="0">
                <a:solidFill>
                  <a:srgbClr val="FF0000"/>
                </a:solidFill>
                <a:sym typeface="Symbol" charset="0"/>
              </a:rPr>
              <a:t>; </a:t>
            </a:r>
            <a:endParaRPr lang="en-US" sz="1800" dirty="0">
              <a:solidFill>
                <a:srgbClr val="FF0000"/>
              </a:solidFill>
              <a:sym typeface="Symbol" charset="0"/>
            </a:endParaRPr>
          </a:p>
          <a:p>
            <a:pPr eaLnBrk="1" hangingPunct="1"/>
            <a:r>
              <a:rPr lang="en-US" sz="1800" dirty="0">
                <a:solidFill>
                  <a:srgbClr val="FF0000"/>
                </a:solidFill>
                <a:sym typeface="Symbol" charset="0"/>
              </a:rPr>
              <a:t>   </a:t>
            </a:r>
            <a:r>
              <a:rPr lang="en-US" sz="1800" dirty="0" smtClean="0">
                <a:solidFill>
                  <a:srgbClr val="FF0000"/>
                </a:solidFill>
                <a:sym typeface="Symbol" charset="0"/>
              </a:rPr>
              <a:t>Else </a:t>
            </a:r>
            <a:r>
              <a:rPr lang="en-US" sz="1800" dirty="0">
                <a:solidFill>
                  <a:srgbClr val="FF0000"/>
                </a:solidFill>
                <a:sym typeface="Symbol" charset="0"/>
              </a:rPr>
              <a:t>update  = min(</a:t>
            </a:r>
            <a:r>
              <a:rPr lang="en-US" sz="1800" dirty="0" smtClean="0">
                <a:solidFill>
                  <a:srgbClr val="FF0000"/>
                </a:solidFill>
                <a:sym typeface="Symbol" charset="0"/>
              </a:rPr>
              <a:t>,v)</a:t>
            </a:r>
            <a:endParaRPr lang="en-US" sz="1800" dirty="0">
              <a:solidFill>
                <a:srgbClr val="FF0000"/>
              </a:solidFill>
            </a:endParaRPr>
          </a:p>
        </p:txBody>
      </p:sp>
    </p:spTree>
    <p:extLst>
      <p:ext uri="{BB962C8B-B14F-4D97-AF65-F5344CB8AC3E}">
        <p14:creationId xmlns:p14="http://schemas.microsoft.com/office/powerpoint/2010/main" val="3067851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0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68" grpId="0"/>
      <p:bldP spid="30788" grpId="0" autoUpdateAnimBg="0"/>
      <p:bldP spid="30789" grpId="0" autoUpdateAnimBg="0"/>
      <p:bldP spid="3079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a:xfrm>
            <a:off x="457200" y="0"/>
            <a:ext cx="8229600" cy="1295400"/>
          </a:xfrm>
        </p:spPr>
        <p:txBody>
          <a:bodyPr rIns="132080"/>
          <a:lstStyle/>
          <a:p>
            <a:pPr indent="0" eaLnBrk="1" hangingPunct="1">
              <a:defRPr/>
            </a:pPr>
            <a:r>
              <a:rPr lang="en-US">
                <a:solidFill>
                  <a:srgbClr val="7030A0"/>
                </a:solidFill>
                <a:latin typeface="Arial" charset="0"/>
                <a:ea typeface="ヒラギノ角ゴ ProN W3" charset="0"/>
                <a:cs typeface="ヒラギノ角ゴ ProN W3" charset="0"/>
              </a:rPr>
              <a:t>Alpha-Beta Pruning Example</a:t>
            </a:r>
          </a:p>
        </p:txBody>
      </p:sp>
      <p:grpSp>
        <p:nvGrpSpPr>
          <p:cNvPr id="30727" name="Group 7"/>
          <p:cNvGrpSpPr>
            <a:grpSpLocks/>
          </p:cNvGrpSpPr>
          <p:nvPr/>
        </p:nvGrpSpPr>
        <p:grpSpPr bwMode="auto">
          <a:xfrm>
            <a:off x="1966913" y="3270250"/>
            <a:ext cx="407987" cy="1212850"/>
            <a:chOff x="0" y="0"/>
            <a:chExt cx="257" cy="764"/>
          </a:xfrm>
        </p:grpSpPr>
        <p:sp>
          <p:nvSpPr>
            <p:cNvPr id="76881" name="Line 3"/>
            <p:cNvSpPr>
              <a:spLocks noChangeShapeType="1"/>
            </p:cNvSpPr>
            <p:nvPr/>
          </p:nvSpPr>
          <p:spPr bwMode="auto">
            <a:xfrm>
              <a:off x="129" y="0"/>
              <a:ext cx="2" cy="55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82" name="Group 6"/>
            <p:cNvGrpSpPr>
              <a:grpSpLocks/>
            </p:cNvGrpSpPr>
            <p:nvPr/>
          </p:nvGrpSpPr>
          <p:grpSpPr bwMode="auto">
            <a:xfrm>
              <a:off x="0" y="540"/>
              <a:ext cx="257" cy="224"/>
              <a:chOff x="0" y="0"/>
              <a:chExt cx="257" cy="224"/>
            </a:xfrm>
          </p:grpSpPr>
          <p:sp>
            <p:nvSpPr>
              <p:cNvPr id="76883" name="Rectangle 4"/>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4" name="Rectangle 5"/>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12</a:t>
                </a:r>
              </a:p>
            </p:txBody>
          </p:sp>
        </p:grpSp>
      </p:grpSp>
      <p:sp>
        <p:nvSpPr>
          <p:cNvPr id="76806" name="AutoShape 18"/>
          <p:cNvSpPr>
            <a:spLocks/>
          </p:cNvSpPr>
          <p:nvPr/>
        </p:nvSpPr>
        <p:spPr bwMode="auto">
          <a:xfrm>
            <a:off x="4240213" y="17145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30743" name="Group 23"/>
          <p:cNvGrpSpPr>
            <a:grpSpLocks/>
          </p:cNvGrpSpPr>
          <p:nvPr/>
        </p:nvGrpSpPr>
        <p:grpSpPr bwMode="auto">
          <a:xfrm>
            <a:off x="1954213" y="2019300"/>
            <a:ext cx="3074987" cy="1250950"/>
            <a:chOff x="0" y="0"/>
            <a:chExt cx="1936" cy="788"/>
          </a:xfrm>
        </p:grpSpPr>
        <p:sp>
          <p:nvSpPr>
            <p:cNvPr id="76869" name="AutoShape 19"/>
            <p:cNvSpPr>
              <a:spLocks/>
            </p:cNvSpPr>
            <p:nvPr/>
          </p:nvSpPr>
          <p:spPr bwMode="auto">
            <a:xfrm rot="10800000" flipH="1">
              <a:off x="0"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70" name="Line 20"/>
            <p:cNvSpPr>
              <a:spLocks noChangeShapeType="1"/>
            </p:cNvSpPr>
            <p:nvPr/>
          </p:nvSpPr>
          <p:spPr bwMode="auto">
            <a:xfrm flipH="1">
              <a:off x="137" y="0"/>
              <a:ext cx="1441"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1" name="Line 21"/>
            <p:cNvSpPr>
              <a:spLocks noChangeShapeType="1"/>
            </p:cNvSpPr>
            <p:nvPr/>
          </p:nvSpPr>
          <p:spPr bwMode="auto">
            <a:xfrm flipH="1">
              <a:off x="1575"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2" name="Line 22"/>
            <p:cNvSpPr>
              <a:spLocks noChangeShapeType="1"/>
            </p:cNvSpPr>
            <p:nvPr/>
          </p:nvSpPr>
          <p:spPr bwMode="auto">
            <a:xfrm>
              <a:off x="1578" y="0"/>
              <a:ext cx="35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76863" name="Line 24"/>
          <p:cNvSpPr>
            <a:spLocks noChangeShapeType="1"/>
          </p:cNvSpPr>
          <p:nvPr/>
        </p:nvSpPr>
        <p:spPr bwMode="auto">
          <a:xfrm flipH="1">
            <a:off x="1411576" y="3270250"/>
            <a:ext cx="761544" cy="82232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7" name="Rectangle 25"/>
          <p:cNvSpPr>
            <a:spLocks/>
          </p:cNvSpPr>
          <p:nvPr/>
        </p:nvSpPr>
        <p:spPr bwMode="auto">
          <a:xfrm>
            <a:off x="1217613" y="4152900"/>
            <a:ext cx="381567" cy="30480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8" name="Rectangle 26"/>
          <p:cNvSpPr>
            <a:spLocks/>
          </p:cNvSpPr>
          <p:nvPr/>
        </p:nvSpPr>
        <p:spPr bwMode="auto">
          <a:xfrm>
            <a:off x="1266899" y="4127500"/>
            <a:ext cx="281406"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a:solidFill>
                  <a:schemeClr val="tx1"/>
                </a:solidFill>
                <a:cs typeface="Arial" charset="0"/>
              </a:rPr>
              <a:t>3</a:t>
            </a:r>
          </a:p>
        </p:txBody>
      </p:sp>
      <p:sp>
        <p:nvSpPr>
          <p:cNvPr id="76865" name="Line 28"/>
          <p:cNvSpPr>
            <a:spLocks noChangeShapeType="1"/>
          </p:cNvSpPr>
          <p:nvPr/>
        </p:nvSpPr>
        <p:spPr bwMode="auto">
          <a:xfrm flipH="1">
            <a:off x="2171530" y="3267075"/>
            <a:ext cx="1590" cy="304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6" name="Line 29"/>
          <p:cNvSpPr>
            <a:spLocks noChangeShapeType="1"/>
          </p:cNvSpPr>
          <p:nvPr/>
        </p:nvSpPr>
        <p:spPr bwMode="auto">
          <a:xfrm>
            <a:off x="2174710" y="3270250"/>
            <a:ext cx="111290" cy="1968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30762" name="Group 42"/>
          <p:cNvGrpSpPr>
            <a:grpSpLocks/>
          </p:cNvGrpSpPr>
          <p:nvPr/>
        </p:nvGrpSpPr>
        <p:grpSpPr bwMode="auto">
          <a:xfrm>
            <a:off x="2174875" y="3270250"/>
            <a:ext cx="1130300" cy="1974850"/>
            <a:chOff x="0" y="0"/>
            <a:chExt cx="712" cy="1244"/>
          </a:xfrm>
        </p:grpSpPr>
        <p:sp>
          <p:nvSpPr>
            <p:cNvPr id="76853" name="Line 40"/>
            <p:cNvSpPr>
              <a:spLocks noChangeShapeType="1"/>
            </p:cNvSpPr>
            <p:nvPr/>
          </p:nvSpPr>
          <p:spPr bwMode="auto">
            <a:xfrm>
              <a:off x="0" y="0"/>
              <a:ext cx="573" cy="9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4" name="AutoShape 41"/>
            <p:cNvSpPr>
              <a:spLocks/>
            </p:cNvSpPr>
            <p:nvPr/>
          </p:nvSpPr>
          <p:spPr bwMode="auto">
            <a:xfrm>
              <a:off x="435" y="988"/>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sp>
        <p:nvSpPr>
          <p:cNvPr id="76851" name="Rectangle 43"/>
          <p:cNvSpPr>
            <a:spLocks/>
          </p:cNvSpPr>
          <p:nvPr/>
        </p:nvSpPr>
        <p:spPr bwMode="auto">
          <a:xfrm>
            <a:off x="2514600" y="5676900"/>
            <a:ext cx="379413" cy="30480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52" name="Rectangle 44"/>
          <p:cNvSpPr>
            <a:spLocks/>
          </p:cNvSpPr>
          <p:nvPr/>
        </p:nvSpPr>
        <p:spPr bwMode="auto">
          <a:xfrm>
            <a:off x="2563813" y="5651500"/>
            <a:ext cx="280988"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a:solidFill>
                  <a:schemeClr val="tx1"/>
                </a:solidFill>
                <a:cs typeface="Arial" charset="0"/>
              </a:rPr>
              <a:t>8</a:t>
            </a:r>
          </a:p>
        </p:txBody>
      </p:sp>
      <p:sp>
        <p:nvSpPr>
          <p:cNvPr id="76848" name="Line 46"/>
          <p:cNvSpPr>
            <a:spLocks noChangeShapeType="1"/>
          </p:cNvSpPr>
          <p:nvPr/>
        </p:nvSpPr>
        <p:spPr bwMode="auto">
          <a:xfrm flipH="1">
            <a:off x="2665413" y="5146675"/>
            <a:ext cx="422275" cy="45402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9" name="Line 47"/>
          <p:cNvSpPr>
            <a:spLocks noChangeShapeType="1"/>
          </p:cNvSpPr>
          <p:nvPr/>
        </p:nvSpPr>
        <p:spPr bwMode="auto">
          <a:xfrm flipH="1">
            <a:off x="3098800" y="5143500"/>
            <a:ext cx="1588" cy="304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0" name="Line 48"/>
          <p:cNvSpPr>
            <a:spLocks noChangeShapeType="1"/>
          </p:cNvSpPr>
          <p:nvPr/>
        </p:nvSpPr>
        <p:spPr bwMode="auto">
          <a:xfrm>
            <a:off x="3087688" y="5146675"/>
            <a:ext cx="341313" cy="3016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0780" name="Rectangle 60"/>
          <p:cNvSpPr>
            <a:spLocks/>
          </p:cNvSpPr>
          <p:nvPr/>
        </p:nvSpPr>
        <p:spPr bwMode="auto">
          <a:xfrm>
            <a:off x="2876550" y="4856163"/>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≥8</a:t>
            </a:r>
          </a:p>
        </p:txBody>
      </p:sp>
      <p:sp>
        <p:nvSpPr>
          <p:cNvPr id="30781" name="Rectangle 61"/>
          <p:cNvSpPr>
            <a:spLocks/>
          </p:cNvSpPr>
          <p:nvPr/>
        </p:nvSpPr>
        <p:spPr bwMode="auto">
          <a:xfrm>
            <a:off x="2047875" y="2882900"/>
            <a:ext cx="3175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30784" name="Rectangle 64"/>
          <p:cNvSpPr>
            <a:spLocks/>
          </p:cNvSpPr>
          <p:nvPr/>
        </p:nvSpPr>
        <p:spPr bwMode="auto">
          <a:xfrm>
            <a:off x="4305300" y="1720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76818" name="Rectangle 65"/>
          <p:cNvSpPr>
            <a:spLocks/>
          </p:cNvSpPr>
          <p:nvPr/>
        </p:nvSpPr>
        <p:spPr bwMode="auto">
          <a:xfrm>
            <a:off x="4494213" y="5411788"/>
            <a:ext cx="4357687" cy="6731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sz="1900">
                <a:solidFill>
                  <a:schemeClr val="tx1"/>
                </a:solidFill>
                <a:cs typeface="Arial" charset="0"/>
              </a:rPr>
              <a:t>α</a:t>
            </a:r>
            <a:r>
              <a:rPr lang="en-US">
                <a:solidFill>
                  <a:schemeClr val="tx1"/>
                </a:solidFill>
                <a:cs typeface="Arial" charset="0"/>
              </a:rPr>
              <a:t>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sz="1900">
                <a:solidFill>
                  <a:schemeClr val="tx1"/>
                </a:solidFill>
                <a:cs typeface="Arial" charset="0"/>
              </a:rPr>
              <a:t>β</a:t>
            </a:r>
            <a:r>
              <a:rPr lang="en-US">
                <a:solidFill>
                  <a:schemeClr val="tx1"/>
                </a:solidFill>
                <a:cs typeface="Arial" charset="0"/>
              </a:rPr>
              <a:t>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30786" name="Rectangle 66"/>
          <p:cNvSpPr>
            <a:spLocks/>
          </p:cNvSpPr>
          <p:nvPr/>
        </p:nvSpPr>
        <p:spPr bwMode="auto">
          <a:xfrm>
            <a:off x="3719513" y="13081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 </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7" name="Rectangle 67"/>
          <p:cNvSpPr>
            <a:spLocks/>
          </p:cNvSpPr>
          <p:nvPr/>
        </p:nvSpPr>
        <p:spPr bwMode="auto">
          <a:xfrm>
            <a:off x="2133600" y="23495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8" name="Rectangle 68"/>
          <p:cNvSpPr>
            <a:spLocks/>
          </p:cNvSpPr>
          <p:nvPr/>
        </p:nvSpPr>
        <p:spPr bwMode="auto">
          <a:xfrm>
            <a:off x="838200" y="36957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 </a:t>
            </a:r>
          </a:p>
        </p:txBody>
      </p:sp>
      <p:sp>
        <p:nvSpPr>
          <p:cNvPr id="30789" name="Rectangle 69"/>
          <p:cNvSpPr>
            <a:spLocks/>
          </p:cNvSpPr>
          <p:nvPr/>
        </p:nvSpPr>
        <p:spPr bwMode="auto">
          <a:xfrm>
            <a:off x="1676400" y="36957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0" name="Rectangle 70"/>
          <p:cNvSpPr>
            <a:spLocks/>
          </p:cNvSpPr>
          <p:nvPr/>
        </p:nvSpPr>
        <p:spPr bwMode="auto">
          <a:xfrm>
            <a:off x="2133600" y="3670300"/>
            <a:ext cx="5715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1" name="Rectangle 71"/>
          <p:cNvSpPr>
            <a:spLocks/>
          </p:cNvSpPr>
          <p:nvPr/>
        </p:nvSpPr>
        <p:spPr bwMode="auto">
          <a:xfrm>
            <a:off x="2590800" y="3695700"/>
            <a:ext cx="6032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2" name="Rectangle 72"/>
          <p:cNvSpPr>
            <a:spLocks/>
          </p:cNvSpPr>
          <p:nvPr/>
        </p:nvSpPr>
        <p:spPr bwMode="auto">
          <a:xfrm>
            <a:off x="2057400" y="55245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a:t>
            </a:r>
            <a:r>
              <a:rPr lang="en-US" sz="1400" dirty="0">
                <a:solidFill>
                  <a:schemeClr val="tx1"/>
                </a:solidFill>
                <a:latin typeface="Symbol" charset="0"/>
                <a:cs typeface="Symbol" charset="0"/>
                <a:sym typeface="Symbol" charset="0"/>
              </a:rPr>
              <a:t></a:t>
            </a:r>
            <a:endParaRPr lang="en-US" sz="1400" dirty="0">
              <a:solidFill>
                <a:schemeClr val="tx1"/>
              </a:solidFill>
              <a:cs typeface="Lucida Grande" charset="0"/>
            </a:endParaRPr>
          </a:p>
          <a:p>
            <a:pPr marL="39688"/>
            <a:r>
              <a:rPr lang="en-US" sz="1400" dirty="0">
                <a:solidFill>
                  <a:schemeClr val="tx1"/>
                </a:solidFill>
                <a:cs typeface="Arial" charset="0"/>
              </a:rPr>
              <a:t>β=3</a:t>
            </a:r>
          </a:p>
        </p:txBody>
      </p:sp>
      <p:sp>
        <p:nvSpPr>
          <p:cNvPr id="30793" name="Rectangle 73"/>
          <p:cNvSpPr>
            <a:spLocks/>
          </p:cNvSpPr>
          <p:nvPr/>
        </p:nvSpPr>
        <p:spPr bwMode="auto">
          <a:xfrm>
            <a:off x="2971800" y="5529263"/>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a:t>
            </a:r>
            <a:r>
              <a:rPr lang="en-US" sz="1400" dirty="0">
                <a:solidFill>
                  <a:schemeClr val="tx1"/>
                </a:solidFill>
                <a:latin typeface="Symbol" charset="0"/>
                <a:cs typeface="Symbol" charset="0"/>
                <a:sym typeface="Symbol" charset="0"/>
              </a:rPr>
              <a:t></a:t>
            </a:r>
            <a:endParaRPr lang="en-US" sz="1400" dirty="0">
              <a:solidFill>
                <a:schemeClr val="tx1"/>
              </a:solidFill>
              <a:cs typeface="Arial" charset="0"/>
            </a:endParaRPr>
          </a:p>
          <a:p>
            <a:pPr marL="39688"/>
            <a:r>
              <a:rPr lang="en-US" sz="1400" dirty="0">
                <a:solidFill>
                  <a:schemeClr val="tx1"/>
                </a:solidFill>
                <a:cs typeface="Arial" charset="0"/>
              </a:rPr>
              <a:t>β=3</a:t>
            </a:r>
          </a:p>
        </p:txBody>
      </p:sp>
      <p:sp>
        <p:nvSpPr>
          <p:cNvPr id="30794" name="Rectangle 74"/>
          <p:cNvSpPr>
            <a:spLocks/>
          </p:cNvSpPr>
          <p:nvPr/>
        </p:nvSpPr>
        <p:spPr bwMode="auto">
          <a:xfrm>
            <a:off x="37338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76836" name="TextBox 83"/>
          <p:cNvSpPr txBox="1">
            <a:spLocks noChangeArrowheads="1"/>
          </p:cNvSpPr>
          <p:nvPr/>
        </p:nvSpPr>
        <p:spPr bwMode="auto">
          <a:xfrm>
            <a:off x="65088" y="1290638"/>
            <a:ext cx="304818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max node: </a:t>
            </a:r>
          </a:p>
          <a:p>
            <a:pPr eaLnBrk="1" hangingPunct="1"/>
            <a:r>
              <a:rPr lang="en-US" sz="1800" dirty="0">
                <a:solidFill>
                  <a:srgbClr val="FF0000"/>
                </a:solidFill>
              </a:rPr>
              <a:t>   Prune if v</a:t>
            </a:r>
            <a:r>
              <a:rPr lang="en-US" sz="1800" dirty="0">
                <a:solidFill>
                  <a:srgbClr val="FF0000"/>
                </a:solidFill>
                <a:sym typeface="Symbol" charset="0"/>
              </a:rPr>
              <a:t>; </a:t>
            </a:r>
          </a:p>
          <a:p>
            <a:pPr eaLnBrk="1" hangingPunct="1"/>
            <a:r>
              <a:rPr lang="en-US" sz="1800" dirty="0">
                <a:solidFill>
                  <a:srgbClr val="FF0000"/>
                </a:solidFill>
                <a:sym typeface="Symbol" charset="0"/>
              </a:rPr>
              <a:t>   </a:t>
            </a:r>
            <a:r>
              <a:rPr lang="en-US" sz="1800" dirty="0" smtClean="0">
                <a:solidFill>
                  <a:srgbClr val="FF0000"/>
                </a:solidFill>
                <a:sym typeface="Symbol" charset="0"/>
              </a:rPr>
              <a:t>Else update </a:t>
            </a:r>
            <a:r>
              <a:rPr lang="en-US" sz="1800" dirty="0">
                <a:solidFill>
                  <a:srgbClr val="FF0000"/>
                </a:solidFill>
                <a:sym typeface="Symbol" charset="0"/>
              </a:rPr>
              <a:t> = max(</a:t>
            </a:r>
            <a:r>
              <a:rPr lang="en-US" sz="1800" dirty="0" smtClean="0">
                <a:solidFill>
                  <a:srgbClr val="FF0000"/>
                </a:solidFill>
                <a:sym typeface="Symbol" charset="0"/>
              </a:rPr>
              <a:t>,v)</a:t>
            </a:r>
            <a:endParaRPr lang="en-US" sz="1800" dirty="0">
              <a:solidFill>
                <a:srgbClr val="FF0000"/>
              </a:solidFill>
            </a:endParaRPr>
          </a:p>
        </p:txBody>
      </p:sp>
      <p:sp>
        <p:nvSpPr>
          <p:cNvPr id="76837" name="TextBox 84"/>
          <p:cNvSpPr txBox="1">
            <a:spLocks noChangeArrowheads="1"/>
          </p:cNvSpPr>
          <p:nvPr/>
        </p:nvSpPr>
        <p:spPr bwMode="auto">
          <a:xfrm>
            <a:off x="6275717" y="1295400"/>
            <a:ext cx="289489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min node: </a:t>
            </a:r>
          </a:p>
          <a:p>
            <a:pPr eaLnBrk="1" hangingPunct="1"/>
            <a:r>
              <a:rPr lang="en-US" sz="1800" dirty="0">
                <a:solidFill>
                  <a:srgbClr val="FF0000"/>
                </a:solidFill>
              </a:rPr>
              <a:t>   Prune if </a:t>
            </a:r>
            <a:r>
              <a:rPr lang="en-US" sz="1800" dirty="0" smtClean="0">
                <a:solidFill>
                  <a:srgbClr val="FF0000"/>
                </a:solidFill>
              </a:rPr>
              <a:t>v</a:t>
            </a:r>
            <a:r>
              <a:rPr lang="en-US" sz="1800" dirty="0" smtClean="0">
                <a:solidFill>
                  <a:srgbClr val="FF0000"/>
                </a:solidFill>
                <a:sym typeface="Symbol" charset="0"/>
              </a:rPr>
              <a:t>; </a:t>
            </a:r>
            <a:endParaRPr lang="en-US" sz="1800" dirty="0">
              <a:solidFill>
                <a:srgbClr val="FF0000"/>
              </a:solidFill>
              <a:sym typeface="Symbol" charset="0"/>
            </a:endParaRPr>
          </a:p>
          <a:p>
            <a:pPr eaLnBrk="1" hangingPunct="1"/>
            <a:r>
              <a:rPr lang="en-US" sz="1800" dirty="0">
                <a:solidFill>
                  <a:srgbClr val="FF0000"/>
                </a:solidFill>
                <a:sym typeface="Symbol" charset="0"/>
              </a:rPr>
              <a:t>   </a:t>
            </a:r>
            <a:r>
              <a:rPr lang="en-US" sz="1800" dirty="0" smtClean="0">
                <a:solidFill>
                  <a:srgbClr val="FF0000"/>
                </a:solidFill>
                <a:sym typeface="Symbol" charset="0"/>
              </a:rPr>
              <a:t>Else </a:t>
            </a:r>
            <a:r>
              <a:rPr lang="en-US" sz="1800" dirty="0">
                <a:solidFill>
                  <a:srgbClr val="FF0000"/>
                </a:solidFill>
                <a:sym typeface="Symbol" charset="0"/>
              </a:rPr>
              <a:t>update  = min(</a:t>
            </a:r>
            <a:r>
              <a:rPr lang="en-US" sz="1800" dirty="0" smtClean="0">
                <a:solidFill>
                  <a:srgbClr val="FF0000"/>
                </a:solidFill>
                <a:sym typeface="Symbol" charset="0"/>
              </a:rPr>
              <a:t>,v)</a:t>
            </a:r>
            <a:endParaRPr lang="en-US" sz="1800" dirty="0">
              <a:solidFill>
                <a:srgbClr val="FF0000"/>
              </a:solidFill>
            </a:endParaRPr>
          </a:p>
        </p:txBody>
      </p:sp>
    </p:spTree>
    <p:extLst>
      <p:ext uri="{BB962C8B-B14F-4D97-AF65-F5344CB8AC3E}">
        <p14:creationId xmlns:p14="http://schemas.microsoft.com/office/powerpoint/2010/main" val="732551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2" grpId="0"/>
      <p:bldP spid="30780" grpId="0" autoUpdateAnimBg="0"/>
      <p:bldP spid="30781" grpId="0" autoUpdateAnimBg="0"/>
      <p:bldP spid="30784" grpId="0" autoUpdateAnimBg="0"/>
      <p:bldP spid="30791" grpId="0" autoUpdateAnimBg="0"/>
      <p:bldP spid="30793" grpId="0" autoUpdateAnimBg="0"/>
      <p:bldP spid="3079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a:xfrm>
            <a:off x="457200" y="0"/>
            <a:ext cx="8229600" cy="1295400"/>
          </a:xfrm>
        </p:spPr>
        <p:txBody>
          <a:bodyPr rIns="132080"/>
          <a:lstStyle/>
          <a:p>
            <a:pPr indent="0" eaLnBrk="1" hangingPunct="1">
              <a:defRPr/>
            </a:pPr>
            <a:r>
              <a:rPr lang="en-US">
                <a:solidFill>
                  <a:srgbClr val="7030A0"/>
                </a:solidFill>
                <a:latin typeface="Arial" charset="0"/>
                <a:ea typeface="ヒラギノ角ゴ ProN W3" charset="0"/>
                <a:cs typeface="ヒラギノ角ゴ ProN W3" charset="0"/>
              </a:rPr>
              <a:t>Alpha-Beta Pruning Example</a:t>
            </a:r>
          </a:p>
        </p:txBody>
      </p:sp>
      <p:grpSp>
        <p:nvGrpSpPr>
          <p:cNvPr id="30727" name="Group 7"/>
          <p:cNvGrpSpPr>
            <a:grpSpLocks/>
          </p:cNvGrpSpPr>
          <p:nvPr/>
        </p:nvGrpSpPr>
        <p:grpSpPr bwMode="auto">
          <a:xfrm>
            <a:off x="1966913" y="3270250"/>
            <a:ext cx="407987" cy="1212850"/>
            <a:chOff x="0" y="0"/>
            <a:chExt cx="257" cy="764"/>
          </a:xfrm>
        </p:grpSpPr>
        <p:sp>
          <p:nvSpPr>
            <p:cNvPr id="76881" name="Line 3"/>
            <p:cNvSpPr>
              <a:spLocks noChangeShapeType="1"/>
            </p:cNvSpPr>
            <p:nvPr/>
          </p:nvSpPr>
          <p:spPr bwMode="auto">
            <a:xfrm>
              <a:off x="129" y="0"/>
              <a:ext cx="2" cy="55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82" name="Group 6"/>
            <p:cNvGrpSpPr>
              <a:grpSpLocks/>
            </p:cNvGrpSpPr>
            <p:nvPr/>
          </p:nvGrpSpPr>
          <p:grpSpPr bwMode="auto">
            <a:xfrm>
              <a:off x="0" y="540"/>
              <a:ext cx="257" cy="224"/>
              <a:chOff x="0" y="0"/>
              <a:chExt cx="257" cy="224"/>
            </a:xfrm>
          </p:grpSpPr>
          <p:sp>
            <p:nvSpPr>
              <p:cNvPr id="76883" name="Rectangle 4"/>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4" name="Rectangle 5"/>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12</a:t>
                </a:r>
              </a:p>
            </p:txBody>
          </p:sp>
        </p:grpSp>
      </p:grpSp>
      <p:grpSp>
        <p:nvGrpSpPr>
          <p:cNvPr id="30732" name="Group 12"/>
          <p:cNvGrpSpPr>
            <a:grpSpLocks/>
          </p:cNvGrpSpPr>
          <p:nvPr/>
        </p:nvGrpSpPr>
        <p:grpSpPr bwMode="auto">
          <a:xfrm>
            <a:off x="6553200" y="3270250"/>
            <a:ext cx="381000" cy="1212850"/>
            <a:chOff x="0" y="0"/>
            <a:chExt cx="240" cy="764"/>
          </a:xfrm>
        </p:grpSpPr>
        <p:sp>
          <p:nvSpPr>
            <p:cNvPr id="76877" name="Line 8"/>
            <p:cNvSpPr>
              <a:spLocks noChangeShapeType="1"/>
            </p:cNvSpPr>
            <p:nvPr/>
          </p:nvSpPr>
          <p:spPr bwMode="auto">
            <a:xfrm>
              <a:off x="121" y="0"/>
              <a:ext cx="1" cy="50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78" name="Group 11"/>
            <p:cNvGrpSpPr>
              <a:grpSpLocks/>
            </p:cNvGrpSpPr>
            <p:nvPr/>
          </p:nvGrpSpPr>
          <p:grpSpPr bwMode="auto">
            <a:xfrm>
              <a:off x="0" y="540"/>
              <a:ext cx="240" cy="224"/>
              <a:chOff x="0" y="0"/>
              <a:chExt cx="240" cy="224"/>
            </a:xfrm>
          </p:grpSpPr>
          <p:sp>
            <p:nvSpPr>
              <p:cNvPr id="76879" name="Rectangle 9"/>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0" name="Rectangle 10"/>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grpSp>
        <p:nvGrpSpPr>
          <p:cNvPr id="30737" name="Group 17"/>
          <p:cNvGrpSpPr>
            <a:grpSpLocks/>
          </p:cNvGrpSpPr>
          <p:nvPr/>
        </p:nvGrpSpPr>
        <p:grpSpPr bwMode="auto">
          <a:xfrm>
            <a:off x="6745288" y="3270250"/>
            <a:ext cx="950912" cy="1212850"/>
            <a:chOff x="0" y="0"/>
            <a:chExt cx="599" cy="764"/>
          </a:xfrm>
        </p:grpSpPr>
        <p:sp>
          <p:nvSpPr>
            <p:cNvPr id="76873" name="Line 13"/>
            <p:cNvSpPr>
              <a:spLocks noChangeShapeType="1"/>
            </p:cNvSpPr>
            <p:nvPr/>
          </p:nvSpPr>
          <p:spPr bwMode="auto">
            <a:xfrm>
              <a:off x="0" y="0"/>
              <a:ext cx="481"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74" name="Group 16"/>
            <p:cNvGrpSpPr>
              <a:grpSpLocks/>
            </p:cNvGrpSpPr>
            <p:nvPr/>
          </p:nvGrpSpPr>
          <p:grpSpPr bwMode="auto">
            <a:xfrm>
              <a:off x="359" y="540"/>
              <a:ext cx="240" cy="224"/>
              <a:chOff x="0" y="0"/>
              <a:chExt cx="240" cy="224"/>
            </a:xfrm>
          </p:grpSpPr>
          <p:sp>
            <p:nvSpPr>
              <p:cNvPr id="76875" name="Rectangle 1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76" name="Rectangle 15"/>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a:t>
                </a:r>
              </a:p>
            </p:txBody>
          </p:sp>
        </p:grpSp>
      </p:grpSp>
      <p:sp>
        <p:nvSpPr>
          <p:cNvPr id="76806" name="AutoShape 18"/>
          <p:cNvSpPr>
            <a:spLocks/>
          </p:cNvSpPr>
          <p:nvPr/>
        </p:nvSpPr>
        <p:spPr bwMode="auto">
          <a:xfrm>
            <a:off x="4240213" y="17145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30743" name="Group 23"/>
          <p:cNvGrpSpPr>
            <a:grpSpLocks/>
          </p:cNvGrpSpPr>
          <p:nvPr/>
        </p:nvGrpSpPr>
        <p:grpSpPr bwMode="auto">
          <a:xfrm>
            <a:off x="1954213" y="2019300"/>
            <a:ext cx="3074987" cy="1250950"/>
            <a:chOff x="0" y="0"/>
            <a:chExt cx="1936" cy="788"/>
          </a:xfrm>
        </p:grpSpPr>
        <p:sp>
          <p:nvSpPr>
            <p:cNvPr id="76869" name="AutoShape 19"/>
            <p:cNvSpPr>
              <a:spLocks/>
            </p:cNvSpPr>
            <p:nvPr/>
          </p:nvSpPr>
          <p:spPr bwMode="auto">
            <a:xfrm rot="10800000" flipH="1">
              <a:off x="0"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70" name="Line 20"/>
            <p:cNvSpPr>
              <a:spLocks noChangeShapeType="1"/>
            </p:cNvSpPr>
            <p:nvPr/>
          </p:nvSpPr>
          <p:spPr bwMode="auto">
            <a:xfrm flipH="1">
              <a:off x="137" y="0"/>
              <a:ext cx="1441"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1" name="Line 21"/>
            <p:cNvSpPr>
              <a:spLocks noChangeShapeType="1"/>
            </p:cNvSpPr>
            <p:nvPr/>
          </p:nvSpPr>
          <p:spPr bwMode="auto">
            <a:xfrm flipH="1">
              <a:off x="1575" y="0"/>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72" name="Line 22"/>
            <p:cNvSpPr>
              <a:spLocks noChangeShapeType="1"/>
            </p:cNvSpPr>
            <p:nvPr/>
          </p:nvSpPr>
          <p:spPr bwMode="auto">
            <a:xfrm>
              <a:off x="1578" y="0"/>
              <a:ext cx="35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76863" name="Line 24"/>
          <p:cNvSpPr>
            <a:spLocks noChangeShapeType="1"/>
          </p:cNvSpPr>
          <p:nvPr/>
        </p:nvSpPr>
        <p:spPr bwMode="auto">
          <a:xfrm flipH="1">
            <a:off x="1411576" y="3270250"/>
            <a:ext cx="761544" cy="82232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7" name="Rectangle 25"/>
          <p:cNvSpPr>
            <a:spLocks/>
          </p:cNvSpPr>
          <p:nvPr/>
        </p:nvSpPr>
        <p:spPr bwMode="auto">
          <a:xfrm>
            <a:off x="1217613" y="4152900"/>
            <a:ext cx="381567" cy="30480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8" name="Rectangle 26"/>
          <p:cNvSpPr>
            <a:spLocks/>
          </p:cNvSpPr>
          <p:nvPr/>
        </p:nvSpPr>
        <p:spPr bwMode="auto">
          <a:xfrm>
            <a:off x="1266899" y="4127500"/>
            <a:ext cx="281406"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a:solidFill>
                  <a:schemeClr val="tx1"/>
                </a:solidFill>
                <a:cs typeface="Arial" charset="0"/>
              </a:rPr>
              <a:t>3</a:t>
            </a:r>
          </a:p>
        </p:txBody>
      </p:sp>
      <p:sp>
        <p:nvSpPr>
          <p:cNvPr id="76865" name="Line 28"/>
          <p:cNvSpPr>
            <a:spLocks noChangeShapeType="1"/>
          </p:cNvSpPr>
          <p:nvPr/>
        </p:nvSpPr>
        <p:spPr bwMode="auto">
          <a:xfrm flipH="1">
            <a:off x="2171530" y="3267075"/>
            <a:ext cx="1590" cy="304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6" name="Line 29"/>
          <p:cNvSpPr>
            <a:spLocks noChangeShapeType="1"/>
          </p:cNvSpPr>
          <p:nvPr/>
        </p:nvSpPr>
        <p:spPr bwMode="auto">
          <a:xfrm>
            <a:off x="2174710" y="3270250"/>
            <a:ext cx="111290" cy="1968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30759" name="Group 39"/>
          <p:cNvGrpSpPr>
            <a:grpSpLocks/>
          </p:cNvGrpSpPr>
          <p:nvPr/>
        </p:nvGrpSpPr>
        <p:grpSpPr bwMode="auto">
          <a:xfrm>
            <a:off x="3505200" y="2019300"/>
            <a:ext cx="1174750" cy="2463800"/>
            <a:chOff x="0" y="0"/>
            <a:chExt cx="740" cy="1552"/>
          </a:xfrm>
        </p:grpSpPr>
        <p:sp>
          <p:nvSpPr>
            <p:cNvPr id="76855" name="AutoShape 31"/>
            <p:cNvSpPr>
              <a:spLocks/>
            </p:cNvSpPr>
            <p:nvPr/>
          </p:nvSpPr>
          <p:spPr bwMode="auto">
            <a:xfrm rot="10800000" flipH="1">
              <a:off x="463" y="52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56" name="Line 32"/>
            <p:cNvSpPr>
              <a:spLocks noChangeShapeType="1"/>
            </p:cNvSpPr>
            <p:nvPr/>
          </p:nvSpPr>
          <p:spPr bwMode="auto">
            <a:xfrm flipH="1">
              <a:off x="601" y="0"/>
              <a:ext cx="1" cy="58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7" name="Line 33"/>
            <p:cNvSpPr>
              <a:spLocks noChangeShapeType="1"/>
            </p:cNvSpPr>
            <p:nvPr/>
          </p:nvSpPr>
          <p:spPr bwMode="auto">
            <a:xfrm flipH="1">
              <a:off x="121" y="788"/>
              <a:ext cx="480"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58" name="Group 36"/>
            <p:cNvGrpSpPr>
              <a:grpSpLocks/>
            </p:cNvGrpSpPr>
            <p:nvPr/>
          </p:nvGrpSpPr>
          <p:grpSpPr bwMode="auto">
            <a:xfrm>
              <a:off x="0" y="1328"/>
              <a:ext cx="240" cy="224"/>
              <a:chOff x="0" y="0"/>
              <a:chExt cx="240" cy="224"/>
            </a:xfrm>
          </p:grpSpPr>
          <p:sp>
            <p:nvSpPr>
              <p:cNvPr id="76861" name="Rectangle 3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2" name="Rectangle 35"/>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sp>
          <p:nvSpPr>
            <p:cNvPr id="76859" name="Line 37"/>
            <p:cNvSpPr>
              <a:spLocks noChangeShapeType="1"/>
            </p:cNvSpPr>
            <p:nvPr/>
          </p:nvSpPr>
          <p:spPr bwMode="auto">
            <a:xfrm flipH="1">
              <a:off x="599" y="786"/>
              <a:ext cx="2"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60" name="Line 38"/>
            <p:cNvSpPr>
              <a:spLocks noChangeShapeType="1"/>
            </p:cNvSpPr>
            <p:nvPr/>
          </p:nvSpPr>
          <p:spPr bwMode="auto">
            <a:xfrm>
              <a:off x="601" y="788"/>
              <a:ext cx="118" cy="1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30762" name="Group 42"/>
          <p:cNvGrpSpPr>
            <a:grpSpLocks/>
          </p:cNvGrpSpPr>
          <p:nvPr/>
        </p:nvGrpSpPr>
        <p:grpSpPr bwMode="auto">
          <a:xfrm>
            <a:off x="2174875" y="3270250"/>
            <a:ext cx="1130300" cy="1974850"/>
            <a:chOff x="0" y="0"/>
            <a:chExt cx="712" cy="1244"/>
          </a:xfrm>
        </p:grpSpPr>
        <p:sp>
          <p:nvSpPr>
            <p:cNvPr id="76853" name="Line 40"/>
            <p:cNvSpPr>
              <a:spLocks noChangeShapeType="1"/>
            </p:cNvSpPr>
            <p:nvPr/>
          </p:nvSpPr>
          <p:spPr bwMode="auto">
            <a:xfrm>
              <a:off x="0" y="0"/>
              <a:ext cx="573" cy="9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4" name="AutoShape 41"/>
            <p:cNvSpPr>
              <a:spLocks/>
            </p:cNvSpPr>
            <p:nvPr/>
          </p:nvSpPr>
          <p:spPr bwMode="auto">
            <a:xfrm>
              <a:off x="435" y="988"/>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sp>
        <p:nvSpPr>
          <p:cNvPr id="76851" name="Rectangle 43"/>
          <p:cNvSpPr>
            <a:spLocks/>
          </p:cNvSpPr>
          <p:nvPr/>
        </p:nvSpPr>
        <p:spPr bwMode="auto">
          <a:xfrm>
            <a:off x="2514600" y="5676900"/>
            <a:ext cx="379413" cy="30480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52" name="Rectangle 44"/>
          <p:cNvSpPr>
            <a:spLocks/>
          </p:cNvSpPr>
          <p:nvPr/>
        </p:nvSpPr>
        <p:spPr bwMode="auto">
          <a:xfrm>
            <a:off x="2563813" y="5651500"/>
            <a:ext cx="280988"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dirty="0">
                <a:solidFill>
                  <a:schemeClr val="tx1"/>
                </a:solidFill>
                <a:cs typeface="Arial" charset="0"/>
              </a:rPr>
              <a:t>8</a:t>
            </a:r>
          </a:p>
        </p:txBody>
      </p:sp>
      <p:sp>
        <p:nvSpPr>
          <p:cNvPr id="76848" name="Line 46"/>
          <p:cNvSpPr>
            <a:spLocks noChangeShapeType="1"/>
          </p:cNvSpPr>
          <p:nvPr/>
        </p:nvSpPr>
        <p:spPr bwMode="auto">
          <a:xfrm flipH="1">
            <a:off x="2665413" y="5146675"/>
            <a:ext cx="422275" cy="45402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9" name="Line 47"/>
          <p:cNvSpPr>
            <a:spLocks noChangeShapeType="1"/>
          </p:cNvSpPr>
          <p:nvPr/>
        </p:nvSpPr>
        <p:spPr bwMode="auto">
          <a:xfrm flipH="1">
            <a:off x="3098800" y="5143500"/>
            <a:ext cx="1588" cy="304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50" name="Line 48"/>
          <p:cNvSpPr>
            <a:spLocks noChangeShapeType="1"/>
          </p:cNvSpPr>
          <p:nvPr/>
        </p:nvSpPr>
        <p:spPr bwMode="auto">
          <a:xfrm>
            <a:off x="3087688" y="5146675"/>
            <a:ext cx="341313" cy="3016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30779" name="Group 59"/>
          <p:cNvGrpSpPr>
            <a:grpSpLocks/>
          </p:cNvGrpSpPr>
          <p:nvPr/>
        </p:nvGrpSpPr>
        <p:grpSpPr bwMode="auto">
          <a:xfrm>
            <a:off x="4460875" y="2019300"/>
            <a:ext cx="2852738" cy="2463800"/>
            <a:chOff x="0" y="0"/>
            <a:chExt cx="1797" cy="1552"/>
          </a:xfrm>
        </p:grpSpPr>
        <p:sp>
          <p:nvSpPr>
            <p:cNvPr id="76838" name="AutoShape 50"/>
            <p:cNvSpPr>
              <a:spLocks/>
            </p:cNvSpPr>
            <p:nvPr/>
          </p:nvSpPr>
          <p:spPr bwMode="auto">
            <a:xfrm rot="10800000" flipH="1">
              <a:off x="1301"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39" name="Line 51"/>
            <p:cNvSpPr>
              <a:spLocks noChangeShapeType="1"/>
            </p:cNvSpPr>
            <p:nvPr/>
          </p:nvSpPr>
          <p:spPr bwMode="auto">
            <a:xfrm>
              <a:off x="0" y="0"/>
              <a:ext cx="1438" cy="59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0" name="Line 52"/>
            <p:cNvSpPr>
              <a:spLocks noChangeShapeType="1"/>
            </p:cNvSpPr>
            <p:nvPr/>
          </p:nvSpPr>
          <p:spPr bwMode="auto">
            <a:xfrm flipH="1">
              <a:off x="959" y="788"/>
              <a:ext cx="479" cy="51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76841" name="Group 55"/>
            <p:cNvGrpSpPr>
              <a:grpSpLocks/>
            </p:cNvGrpSpPr>
            <p:nvPr/>
          </p:nvGrpSpPr>
          <p:grpSpPr bwMode="auto">
            <a:xfrm>
              <a:off x="829" y="1328"/>
              <a:ext cx="257" cy="224"/>
              <a:chOff x="0" y="0"/>
              <a:chExt cx="257" cy="224"/>
            </a:xfrm>
          </p:grpSpPr>
          <p:sp>
            <p:nvSpPr>
              <p:cNvPr id="76845" name="Rectangle 53"/>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46" name="Rectangle 54"/>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14</a:t>
                </a:r>
              </a:p>
            </p:txBody>
          </p:sp>
        </p:grpSp>
        <p:sp>
          <p:nvSpPr>
            <p:cNvPr id="76842" name="Line 56"/>
            <p:cNvSpPr>
              <a:spLocks noChangeShapeType="1"/>
            </p:cNvSpPr>
            <p:nvPr/>
          </p:nvSpPr>
          <p:spPr bwMode="auto">
            <a:xfrm flipH="1">
              <a:off x="1437" y="786"/>
              <a:ext cx="1"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3" name="Line 57"/>
            <p:cNvSpPr>
              <a:spLocks noChangeShapeType="1"/>
            </p:cNvSpPr>
            <p:nvPr/>
          </p:nvSpPr>
          <p:spPr bwMode="auto">
            <a:xfrm>
              <a:off x="1439" y="788"/>
              <a:ext cx="118" cy="1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6844" name="Line 58"/>
            <p:cNvSpPr>
              <a:spLocks noChangeShapeType="1"/>
            </p:cNvSpPr>
            <p:nvPr/>
          </p:nvSpPr>
          <p:spPr bwMode="auto">
            <a:xfrm>
              <a:off x="1439" y="788"/>
              <a:ext cx="358" cy="17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30780" name="Rectangle 60"/>
          <p:cNvSpPr>
            <a:spLocks/>
          </p:cNvSpPr>
          <p:nvPr/>
        </p:nvSpPr>
        <p:spPr bwMode="auto">
          <a:xfrm>
            <a:off x="2876550" y="4856163"/>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≥8</a:t>
            </a:r>
          </a:p>
        </p:txBody>
      </p:sp>
      <p:sp>
        <p:nvSpPr>
          <p:cNvPr id="30781" name="Rectangle 61"/>
          <p:cNvSpPr>
            <a:spLocks/>
          </p:cNvSpPr>
          <p:nvPr/>
        </p:nvSpPr>
        <p:spPr bwMode="auto">
          <a:xfrm>
            <a:off x="2047875" y="2882900"/>
            <a:ext cx="3175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30782" name="Rectangle 62"/>
          <p:cNvSpPr>
            <a:spLocks/>
          </p:cNvSpPr>
          <p:nvPr/>
        </p:nvSpPr>
        <p:spPr bwMode="auto">
          <a:xfrm>
            <a:off x="4248150" y="2863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≤2</a:t>
            </a:r>
          </a:p>
        </p:txBody>
      </p:sp>
      <p:sp>
        <p:nvSpPr>
          <p:cNvPr id="30783" name="Rectangle 63"/>
          <p:cNvSpPr>
            <a:spLocks/>
          </p:cNvSpPr>
          <p:nvPr/>
        </p:nvSpPr>
        <p:spPr bwMode="auto">
          <a:xfrm>
            <a:off x="6534150" y="2863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≤1</a:t>
            </a:r>
          </a:p>
        </p:txBody>
      </p:sp>
      <p:sp>
        <p:nvSpPr>
          <p:cNvPr id="30784" name="Rectangle 64"/>
          <p:cNvSpPr>
            <a:spLocks/>
          </p:cNvSpPr>
          <p:nvPr/>
        </p:nvSpPr>
        <p:spPr bwMode="auto">
          <a:xfrm>
            <a:off x="4305300" y="1720850"/>
            <a:ext cx="6350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r>
              <a:rPr lang="en-US" dirty="0">
                <a:solidFill>
                  <a:schemeClr val="tx1"/>
                </a:solidFill>
                <a:cs typeface="Arial" charset="0"/>
              </a:rPr>
              <a:t>3</a:t>
            </a:r>
          </a:p>
        </p:txBody>
      </p:sp>
      <p:sp>
        <p:nvSpPr>
          <p:cNvPr id="76818" name="Rectangle 65"/>
          <p:cNvSpPr>
            <a:spLocks/>
          </p:cNvSpPr>
          <p:nvPr/>
        </p:nvSpPr>
        <p:spPr bwMode="auto">
          <a:xfrm>
            <a:off x="4494213" y="5411788"/>
            <a:ext cx="4357687" cy="6731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sz="1900">
                <a:solidFill>
                  <a:schemeClr val="tx1"/>
                </a:solidFill>
                <a:cs typeface="Arial" charset="0"/>
              </a:rPr>
              <a:t>α</a:t>
            </a:r>
            <a:r>
              <a:rPr lang="en-US">
                <a:solidFill>
                  <a:schemeClr val="tx1"/>
                </a:solidFill>
                <a:cs typeface="Arial" charset="0"/>
              </a:rPr>
              <a:t>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sz="1900">
                <a:solidFill>
                  <a:schemeClr val="tx1"/>
                </a:solidFill>
                <a:cs typeface="Arial" charset="0"/>
              </a:rPr>
              <a:t>β</a:t>
            </a:r>
            <a:r>
              <a:rPr lang="en-US">
                <a:solidFill>
                  <a:schemeClr val="tx1"/>
                </a:solidFill>
                <a:cs typeface="Arial" charset="0"/>
              </a:rPr>
              <a:t>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30786" name="Rectangle 66"/>
          <p:cNvSpPr>
            <a:spLocks/>
          </p:cNvSpPr>
          <p:nvPr/>
        </p:nvSpPr>
        <p:spPr bwMode="auto">
          <a:xfrm>
            <a:off x="3719513" y="13081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 </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7" name="Rectangle 67"/>
          <p:cNvSpPr>
            <a:spLocks/>
          </p:cNvSpPr>
          <p:nvPr/>
        </p:nvSpPr>
        <p:spPr bwMode="auto">
          <a:xfrm>
            <a:off x="2133600" y="23495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8" name="Rectangle 68"/>
          <p:cNvSpPr>
            <a:spLocks/>
          </p:cNvSpPr>
          <p:nvPr/>
        </p:nvSpPr>
        <p:spPr bwMode="auto">
          <a:xfrm>
            <a:off x="838200" y="3695700"/>
            <a:ext cx="927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 </a:t>
            </a:r>
          </a:p>
        </p:txBody>
      </p:sp>
      <p:sp>
        <p:nvSpPr>
          <p:cNvPr id="30789" name="Rectangle 69"/>
          <p:cNvSpPr>
            <a:spLocks/>
          </p:cNvSpPr>
          <p:nvPr/>
        </p:nvSpPr>
        <p:spPr bwMode="auto">
          <a:xfrm>
            <a:off x="1676400" y="36957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0" name="Rectangle 70"/>
          <p:cNvSpPr>
            <a:spLocks/>
          </p:cNvSpPr>
          <p:nvPr/>
        </p:nvSpPr>
        <p:spPr bwMode="auto">
          <a:xfrm>
            <a:off x="2133600" y="3670300"/>
            <a:ext cx="5715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1" name="Rectangle 71"/>
          <p:cNvSpPr>
            <a:spLocks/>
          </p:cNvSpPr>
          <p:nvPr/>
        </p:nvSpPr>
        <p:spPr bwMode="auto">
          <a:xfrm>
            <a:off x="2590800" y="3695700"/>
            <a:ext cx="6032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2" name="Rectangle 72"/>
          <p:cNvSpPr>
            <a:spLocks/>
          </p:cNvSpPr>
          <p:nvPr/>
        </p:nvSpPr>
        <p:spPr bwMode="auto">
          <a:xfrm>
            <a:off x="2057400" y="55245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a:t>
            </a:r>
            <a:r>
              <a:rPr lang="en-US" sz="1400" dirty="0">
                <a:solidFill>
                  <a:schemeClr val="tx1"/>
                </a:solidFill>
                <a:latin typeface="Symbol" charset="0"/>
                <a:cs typeface="Symbol" charset="0"/>
                <a:sym typeface="Symbol" charset="0"/>
              </a:rPr>
              <a:t></a:t>
            </a:r>
            <a:endParaRPr lang="en-US" sz="1400" dirty="0">
              <a:solidFill>
                <a:schemeClr val="tx1"/>
              </a:solidFill>
              <a:cs typeface="Lucida Grande" charset="0"/>
            </a:endParaRPr>
          </a:p>
          <a:p>
            <a:pPr marL="39688"/>
            <a:r>
              <a:rPr lang="en-US" sz="1400" dirty="0">
                <a:solidFill>
                  <a:schemeClr val="tx1"/>
                </a:solidFill>
                <a:cs typeface="Arial" charset="0"/>
              </a:rPr>
              <a:t>β=3</a:t>
            </a:r>
          </a:p>
        </p:txBody>
      </p:sp>
      <p:sp>
        <p:nvSpPr>
          <p:cNvPr id="30793" name="Rectangle 73"/>
          <p:cNvSpPr>
            <a:spLocks/>
          </p:cNvSpPr>
          <p:nvPr/>
        </p:nvSpPr>
        <p:spPr bwMode="auto">
          <a:xfrm>
            <a:off x="2971800" y="5529263"/>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a:t>
            </a:r>
            <a:r>
              <a:rPr lang="en-US" sz="1400" dirty="0">
                <a:solidFill>
                  <a:schemeClr val="tx1"/>
                </a:solidFill>
                <a:latin typeface="Symbol" charset="0"/>
                <a:cs typeface="Symbol" charset="0"/>
                <a:sym typeface="Symbol" charset="0"/>
              </a:rPr>
              <a:t></a:t>
            </a:r>
            <a:endParaRPr lang="en-US" sz="1400" dirty="0">
              <a:solidFill>
                <a:schemeClr val="tx1"/>
              </a:solidFill>
              <a:cs typeface="Arial" charset="0"/>
            </a:endParaRPr>
          </a:p>
          <a:p>
            <a:pPr marL="39688"/>
            <a:r>
              <a:rPr lang="en-US" sz="1400" dirty="0">
                <a:solidFill>
                  <a:schemeClr val="tx1"/>
                </a:solidFill>
                <a:cs typeface="Arial" charset="0"/>
              </a:rPr>
              <a:t>β=3</a:t>
            </a:r>
          </a:p>
        </p:txBody>
      </p:sp>
      <p:sp>
        <p:nvSpPr>
          <p:cNvPr id="30794" name="Rectangle 74"/>
          <p:cNvSpPr>
            <a:spLocks/>
          </p:cNvSpPr>
          <p:nvPr/>
        </p:nvSpPr>
        <p:spPr bwMode="auto">
          <a:xfrm>
            <a:off x="37338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5" name="Rectangle 75"/>
          <p:cNvSpPr>
            <a:spLocks/>
          </p:cNvSpPr>
          <p:nvPr/>
        </p:nvSpPr>
        <p:spPr bwMode="auto">
          <a:xfrm>
            <a:off x="46482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6" name="Rectangle 76"/>
          <p:cNvSpPr>
            <a:spLocks/>
          </p:cNvSpPr>
          <p:nvPr/>
        </p:nvSpPr>
        <p:spPr bwMode="auto">
          <a:xfrm>
            <a:off x="6324600" y="24003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7" name="Rectangle 77"/>
          <p:cNvSpPr>
            <a:spLocks/>
          </p:cNvSpPr>
          <p:nvPr/>
        </p:nvSpPr>
        <p:spPr bwMode="auto">
          <a:xfrm>
            <a:off x="3200400" y="36957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8" name="Rectangle 78"/>
          <p:cNvSpPr>
            <a:spLocks/>
          </p:cNvSpPr>
          <p:nvPr/>
        </p:nvSpPr>
        <p:spPr bwMode="auto">
          <a:xfrm>
            <a:off x="4038600" y="3690938"/>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dirty="0">
                <a:solidFill>
                  <a:schemeClr val="tx1"/>
                </a:solidFill>
                <a:cs typeface="Arial" charset="0"/>
              </a:rPr>
              <a:t>α=3</a:t>
            </a:r>
          </a:p>
          <a:p>
            <a:pPr marL="39688"/>
            <a:r>
              <a:rPr lang="el-GR" sz="1400" dirty="0" smtClean="0">
                <a:solidFill>
                  <a:schemeClr val="tx1"/>
                </a:solidFill>
                <a:cs typeface="Arial" charset="0"/>
              </a:rPr>
              <a:t>Β</a:t>
            </a:r>
            <a:r>
              <a:rPr lang="en-US" sz="1400" dirty="0" smtClean="0">
                <a:solidFill>
                  <a:schemeClr val="tx1"/>
                </a:solidFill>
                <a:cs typeface="Arial" charset="0"/>
              </a:rPr>
              <a:t>=+</a:t>
            </a:r>
            <a:r>
              <a:rPr lang="en-US" sz="1400" dirty="0" smtClean="0">
                <a:solidFill>
                  <a:schemeClr val="tx1"/>
                </a:solidFill>
                <a:latin typeface="Symbol" charset="0"/>
                <a:cs typeface="Symbol" charset="0"/>
                <a:sym typeface="Symbol" charset="0"/>
              </a:rPr>
              <a:t></a:t>
            </a:r>
            <a:endParaRPr lang="en-US" sz="1400" dirty="0">
              <a:solidFill>
                <a:schemeClr val="tx1"/>
              </a:solidFill>
              <a:cs typeface="Arial" charset="0"/>
            </a:endParaRPr>
          </a:p>
        </p:txBody>
      </p:sp>
      <p:sp>
        <p:nvSpPr>
          <p:cNvPr id="30799" name="Rectangle 79"/>
          <p:cNvSpPr>
            <a:spLocks/>
          </p:cNvSpPr>
          <p:nvPr/>
        </p:nvSpPr>
        <p:spPr bwMode="auto">
          <a:xfrm>
            <a:off x="5562600" y="3581400"/>
            <a:ext cx="927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800" name="Rectangle 80"/>
          <p:cNvSpPr>
            <a:spLocks/>
          </p:cNvSpPr>
          <p:nvPr/>
        </p:nvSpPr>
        <p:spPr bwMode="auto">
          <a:xfrm>
            <a:off x="6248400" y="3695700"/>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β=14</a:t>
            </a:r>
          </a:p>
        </p:txBody>
      </p:sp>
      <p:sp>
        <p:nvSpPr>
          <p:cNvPr id="30801" name="Rectangle 81"/>
          <p:cNvSpPr>
            <a:spLocks/>
          </p:cNvSpPr>
          <p:nvPr/>
        </p:nvSpPr>
        <p:spPr bwMode="auto">
          <a:xfrm>
            <a:off x="6769100" y="3695700"/>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β=5</a:t>
            </a:r>
          </a:p>
        </p:txBody>
      </p:sp>
      <p:sp>
        <p:nvSpPr>
          <p:cNvPr id="30802" name="Rectangle 82"/>
          <p:cNvSpPr>
            <a:spLocks/>
          </p:cNvSpPr>
          <p:nvPr/>
        </p:nvSpPr>
        <p:spPr bwMode="auto">
          <a:xfrm>
            <a:off x="7391400" y="3581400"/>
            <a:ext cx="927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β=1</a:t>
            </a:r>
          </a:p>
        </p:txBody>
      </p:sp>
      <p:sp>
        <p:nvSpPr>
          <p:cNvPr id="76836" name="TextBox 83"/>
          <p:cNvSpPr txBox="1">
            <a:spLocks noChangeArrowheads="1"/>
          </p:cNvSpPr>
          <p:nvPr/>
        </p:nvSpPr>
        <p:spPr bwMode="auto">
          <a:xfrm>
            <a:off x="65088" y="1290638"/>
            <a:ext cx="304818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max node: </a:t>
            </a:r>
          </a:p>
          <a:p>
            <a:pPr eaLnBrk="1" hangingPunct="1"/>
            <a:r>
              <a:rPr lang="en-US" sz="1800" dirty="0">
                <a:solidFill>
                  <a:srgbClr val="FF0000"/>
                </a:solidFill>
              </a:rPr>
              <a:t>   Prune if v</a:t>
            </a:r>
            <a:r>
              <a:rPr lang="en-US" sz="1800" dirty="0">
                <a:solidFill>
                  <a:srgbClr val="FF0000"/>
                </a:solidFill>
                <a:sym typeface="Symbol" charset="0"/>
              </a:rPr>
              <a:t>; </a:t>
            </a:r>
          </a:p>
          <a:p>
            <a:pPr eaLnBrk="1" hangingPunct="1"/>
            <a:r>
              <a:rPr lang="en-US" sz="1800" dirty="0">
                <a:solidFill>
                  <a:srgbClr val="FF0000"/>
                </a:solidFill>
                <a:sym typeface="Symbol" charset="0"/>
              </a:rPr>
              <a:t>   </a:t>
            </a:r>
            <a:r>
              <a:rPr lang="en-US" sz="1800" dirty="0" smtClean="0">
                <a:solidFill>
                  <a:srgbClr val="FF0000"/>
                </a:solidFill>
                <a:sym typeface="Symbol" charset="0"/>
              </a:rPr>
              <a:t>Else update </a:t>
            </a:r>
            <a:r>
              <a:rPr lang="en-US" sz="1800" dirty="0">
                <a:solidFill>
                  <a:srgbClr val="FF0000"/>
                </a:solidFill>
                <a:sym typeface="Symbol" charset="0"/>
              </a:rPr>
              <a:t> = max(</a:t>
            </a:r>
            <a:r>
              <a:rPr lang="en-US" sz="1800" dirty="0" smtClean="0">
                <a:solidFill>
                  <a:srgbClr val="FF0000"/>
                </a:solidFill>
                <a:sym typeface="Symbol" charset="0"/>
              </a:rPr>
              <a:t>,v)</a:t>
            </a:r>
            <a:endParaRPr lang="en-US" sz="1800" dirty="0">
              <a:solidFill>
                <a:srgbClr val="FF0000"/>
              </a:solidFill>
            </a:endParaRPr>
          </a:p>
        </p:txBody>
      </p:sp>
      <p:sp>
        <p:nvSpPr>
          <p:cNvPr id="76837" name="TextBox 84"/>
          <p:cNvSpPr txBox="1">
            <a:spLocks noChangeArrowheads="1"/>
          </p:cNvSpPr>
          <p:nvPr/>
        </p:nvSpPr>
        <p:spPr bwMode="auto">
          <a:xfrm>
            <a:off x="6275717" y="1295400"/>
            <a:ext cx="289489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min node: </a:t>
            </a:r>
          </a:p>
          <a:p>
            <a:pPr eaLnBrk="1" hangingPunct="1"/>
            <a:r>
              <a:rPr lang="en-US" sz="1800" dirty="0">
                <a:solidFill>
                  <a:srgbClr val="FF0000"/>
                </a:solidFill>
              </a:rPr>
              <a:t>   Prune if </a:t>
            </a:r>
            <a:r>
              <a:rPr lang="en-US" sz="1800" dirty="0" smtClean="0">
                <a:solidFill>
                  <a:srgbClr val="FF0000"/>
                </a:solidFill>
              </a:rPr>
              <a:t>v</a:t>
            </a:r>
            <a:r>
              <a:rPr lang="en-US" sz="1800" dirty="0" smtClean="0">
                <a:solidFill>
                  <a:srgbClr val="FF0000"/>
                </a:solidFill>
                <a:sym typeface="Symbol" charset="0"/>
              </a:rPr>
              <a:t>; </a:t>
            </a:r>
            <a:endParaRPr lang="en-US" sz="1800" dirty="0">
              <a:solidFill>
                <a:srgbClr val="FF0000"/>
              </a:solidFill>
              <a:sym typeface="Symbol" charset="0"/>
            </a:endParaRPr>
          </a:p>
          <a:p>
            <a:pPr eaLnBrk="1" hangingPunct="1"/>
            <a:r>
              <a:rPr lang="en-US" sz="1800" dirty="0">
                <a:solidFill>
                  <a:srgbClr val="FF0000"/>
                </a:solidFill>
                <a:sym typeface="Symbol" charset="0"/>
              </a:rPr>
              <a:t>   </a:t>
            </a:r>
            <a:r>
              <a:rPr lang="en-US" sz="1800" dirty="0" smtClean="0">
                <a:solidFill>
                  <a:srgbClr val="FF0000"/>
                </a:solidFill>
                <a:sym typeface="Symbol" charset="0"/>
              </a:rPr>
              <a:t>Else </a:t>
            </a:r>
            <a:r>
              <a:rPr lang="en-US" sz="1800" dirty="0">
                <a:solidFill>
                  <a:srgbClr val="FF0000"/>
                </a:solidFill>
                <a:sym typeface="Symbol" charset="0"/>
              </a:rPr>
              <a:t>update  = min(</a:t>
            </a:r>
            <a:r>
              <a:rPr lang="en-US" sz="1800" dirty="0" smtClean="0">
                <a:solidFill>
                  <a:srgbClr val="FF0000"/>
                </a:solidFill>
                <a:sym typeface="Symbol" charset="0"/>
              </a:rPr>
              <a:t>,v)</a:t>
            </a:r>
            <a:endParaRPr lang="en-US" sz="1800" dirty="0">
              <a:solidFill>
                <a:srgbClr val="FF0000"/>
              </a:solidFill>
            </a:endParaRPr>
          </a:p>
        </p:txBody>
      </p:sp>
    </p:spTree>
    <p:extLst>
      <p:ext uri="{BB962C8B-B14F-4D97-AF65-F5344CB8AC3E}">
        <p14:creationId xmlns:p14="http://schemas.microsoft.com/office/powerpoint/2010/main" val="1686814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7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07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8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307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8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307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08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078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79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2" grpId="0" autoUpdateAnimBg="0"/>
      <p:bldP spid="30783" grpId="0" autoUpdateAnimBg="0"/>
      <p:bldP spid="30784" grpId="0" autoUpdateAnimBg="0"/>
      <p:bldP spid="30794" grpId="0" autoUpdateAnimBg="0"/>
      <p:bldP spid="30795" grpId="0" autoUpdateAnimBg="0"/>
      <p:bldP spid="30796" grpId="0" autoUpdateAnimBg="0"/>
      <p:bldP spid="30797" grpId="0" autoUpdateAnimBg="0"/>
      <p:bldP spid="30798" grpId="0" autoUpdateAnimBg="0"/>
      <p:bldP spid="30799" grpId="0" autoUpdateAnimBg="0"/>
      <p:bldP spid="30800" grpId="0" autoUpdateAnimBg="0"/>
      <p:bldP spid="30801" grpId="0" autoUpdateAnimBg="0"/>
      <p:bldP spid="3080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969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Alpha-Beta Pruning Properties</a:t>
            </a:r>
          </a:p>
        </p:txBody>
      </p:sp>
      <p:sp>
        <p:nvSpPr>
          <p:cNvPr id="29700" name="Rectangle 3"/>
          <p:cNvSpPr>
            <a:spLocks noGrp="1" noChangeArrowheads="1"/>
          </p:cNvSpPr>
          <p:nvPr>
            <p:ph type="body" idx="1"/>
          </p:nvPr>
        </p:nvSpPr>
        <p:spPr>
          <a:xfrm>
            <a:off x="152400" y="1600200"/>
            <a:ext cx="8991600" cy="4559300"/>
          </a:xfrm>
        </p:spPr>
        <p:txBody>
          <a:bodyPr rIns="132080"/>
          <a:lstStyle/>
          <a:p>
            <a:pPr eaLnBrk="1" hangingPunct="1">
              <a:lnSpc>
                <a:spcPct val="90000"/>
              </a:lnSpc>
              <a:defRPr/>
            </a:pPr>
            <a:r>
              <a:rPr lang="en-US" sz="2400" dirty="0">
                <a:latin typeface="Arial" charset="0"/>
                <a:ea typeface="ヒラギノ角ゴ ProN W3" charset="0"/>
                <a:cs typeface="ヒラギノ角ゴ ProN W3" charset="0"/>
              </a:rPr>
              <a:t>This pruning has </a:t>
            </a:r>
            <a:r>
              <a:rPr lang="en-US" sz="2400" dirty="0">
                <a:solidFill>
                  <a:srgbClr val="CC0000"/>
                </a:solidFill>
                <a:latin typeface="Arial" charset="0"/>
                <a:ea typeface="ヒラギノ角ゴ ProN W3" charset="0"/>
                <a:cs typeface="ヒラギノ角ゴ ProN W3" charset="0"/>
              </a:rPr>
              <a:t>no effect</a:t>
            </a:r>
            <a:r>
              <a:rPr lang="en-US" sz="2400" dirty="0">
                <a:latin typeface="Arial" charset="0"/>
                <a:ea typeface="ヒラギノ角ゴ ProN W3" charset="0"/>
                <a:cs typeface="ヒラギノ角ゴ ProN W3" charset="0"/>
              </a:rPr>
              <a:t> on final result at the root</a:t>
            </a:r>
          </a:p>
          <a:p>
            <a:pPr eaLnBrk="1" hangingPunct="1">
              <a:lnSpc>
                <a:spcPct val="90000"/>
              </a:lnSpc>
              <a:defRPr/>
            </a:pPr>
            <a:endParaRPr lang="en-US" sz="2400" dirty="0">
              <a:latin typeface="Arial" charset="0"/>
              <a:ea typeface="ヒラギノ角ゴ ProN W3" charset="0"/>
              <a:cs typeface="ヒラギノ角ゴ ProN W3" charset="0"/>
            </a:endParaRPr>
          </a:p>
          <a:p>
            <a:pPr eaLnBrk="1" hangingPunct="1">
              <a:lnSpc>
                <a:spcPct val="90000"/>
              </a:lnSpc>
              <a:defRPr/>
            </a:pPr>
            <a:r>
              <a:rPr lang="en-US" sz="2400" b="1" i="1" dirty="0">
                <a:latin typeface="Arial" charset="0"/>
                <a:ea typeface="ヒラギノ角ゴ ProN W3" charset="0"/>
                <a:cs typeface="ヒラギノ角ゴ ProN W3" charset="0"/>
              </a:rPr>
              <a:t>Values</a:t>
            </a:r>
            <a:r>
              <a:rPr lang="en-US" sz="2400" dirty="0">
                <a:latin typeface="Arial" charset="0"/>
                <a:ea typeface="ヒラギノ角ゴ ProN W3" charset="0"/>
                <a:cs typeface="ヒラギノ角ゴ ProN W3" charset="0"/>
              </a:rPr>
              <a:t> of intermediate nodes might be wrong!</a:t>
            </a:r>
          </a:p>
          <a:p>
            <a:pPr marL="782638" lvl="1" eaLnBrk="1" hangingPunct="1">
              <a:lnSpc>
                <a:spcPct val="90000"/>
              </a:lnSpc>
              <a:defRPr/>
            </a:pPr>
            <a:r>
              <a:rPr lang="en-US" sz="2400" dirty="0">
                <a:latin typeface="Arial" charset="0"/>
                <a:ea typeface="ヒラギノ角ゴ ProN W3" charset="0"/>
                <a:cs typeface="ヒラギノ角ゴ ProN W3" charset="0"/>
              </a:rPr>
              <a:t>but, they are </a:t>
            </a:r>
            <a:r>
              <a:rPr lang="en-US" sz="2400" dirty="0" smtClean="0">
                <a:latin typeface="Arial" charset="0"/>
                <a:ea typeface="ヒラギノ角ゴ ProN W3" charset="0"/>
                <a:cs typeface="ヒラギノ角ゴ ProN W3" charset="0"/>
              </a:rPr>
              <a:t>correct </a:t>
            </a:r>
            <a:r>
              <a:rPr lang="en-US" sz="2400" b="1" i="1" dirty="0" smtClean="0">
                <a:latin typeface="Arial" charset="0"/>
                <a:ea typeface="ヒラギノ角ゴ ProN W3" charset="0"/>
                <a:cs typeface="ヒラギノ角ゴ ProN W3" charset="0"/>
              </a:rPr>
              <a:t>bounds</a:t>
            </a:r>
            <a:endParaRPr lang="en-US" sz="2400" b="1" i="1" dirty="0">
              <a:latin typeface="Arial" charset="0"/>
              <a:ea typeface="ヒラギノ角ゴ ProN W3" charset="0"/>
              <a:cs typeface="ヒラギノ角ゴ ProN W3" charset="0"/>
            </a:endParaRPr>
          </a:p>
          <a:p>
            <a:pPr eaLnBrk="1" hangingPunct="1">
              <a:lnSpc>
                <a:spcPct val="90000"/>
              </a:lnSpc>
              <a:defRPr/>
            </a:pPr>
            <a:endParaRPr lang="en-US" sz="2400" dirty="0">
              <a:latin typeface="Arial" charset="0"/>
              <a:ea typeface="ヒラギノ角ゴ ProN W3" charset="0"/>
              <a:cs typeface="ヒラギノ角ゴ ProN W3" charset="0"/>
            </a:endParaRPr>
          </a:p>
          <a:p>
            <a:pPr eaLnBrk="1" hangingPunct="1">
              <a:lnSpc>
                <a:spcPct val="90000"/>
              </a:lnSpc>
              <a:defRPr/>
            </a:pPr>
            <a:r>
              <a:rPr lang="en-US" sz="2400" dirty="0">
                <a:latin typeface="Arial" charset="0"/>
                <a:ea typeface="ヒラギノ角ゴ ProN W3" charset="0"/>
                <a:cs typeface="ヒラギノ角ゴ ProN W3" charset="0"/>
              </a:rPr>
              <a:t>Good child ordering improves effectiveness of pruning</a:t>
            </a:r>
          </a:p>
          <a:p>
            <a:pPr eaLnBrk="1" hangingPunct="1">
              <a:lnSpc>
                <a:spcPct val="90000"/>
              </a:lnSpc>
              <a:defRPr/>
            </a:pPr>
            <a:endParaRPr lang="en-US" sz="2400" dirty="0">
              <a:latin typeface="Arial" charset="0"/>
              <a:ea typeface="ヒラギノ角ゴ ProN W3" charset="0"/>
              <a:cs typeface="ヒラギノ角ゴ ProN W3" charset="0"/>
            </a:endParaRPr>
          </a:p>
          <a:p>
            <a:pPr eaLnBrk="1" hangingPunct="1">
              <a:lnSpc>
                <a:spcPct val="90000"/>
              </a:lnSpc>
              <a:defRPr/>
            </a:pPr>
            <a:r>
              <a:rPr lang="en-US" sz="2400" dirty="0">
                <a:latin typeface="Arial" charset="0"/>
                <a:ea typeface="ヒラギノ角ゴ ProN W3" charset="0"/>
                <a:cs typeface="ヒラギノ角ゴ ProN W3" charset="0"/>
              </a:rPr>
              <a:t>With </a:t>
            </a:r>
            <a:r>
              <a:rPr lang="ja-JP" altLang="en-US" sz="2400" dirty="0">
                <a:latin typeface="Arial" charset="0"/>
                <a:ea typeface="ヒラギノ角ゴ ProN W3" charset="0"/>
                <a:cs typeface="ヒラギノ角ゴ ProN W3" charset="0"/>
              </a:rPr>
              <a:t>“</a:t>
            </a:r>
            <a:r>
              <a:rPr lang="en-US" sz="2400" dirty="0">
                <a:latin typeface="Arial" charset="0"/>
                <a:ea typeface="ヒラギノ角ゴ ProN W3" charset="0"/>
                <a:cs typeface="ヒラギノ角ゴ ProN W3" charset="0"/>
              </a:rPr>
              <a:t>perfect ordering</a:t>
            </a:r>
            <a:r>
              <a:rPr lang="ja-JP" altLang="en-US" sz="2400" dirty="0">
                <a:latin typeface="Arial" charset="0"/>
                <a:ea typeface="ヒラギノ角ゴ ProN W3" charset="0"/>
                <a:cs typeface="ヒラギノ角ゴ ProN W3" charset="0"/>
              </a:rPr>
              <a:t>”</a:t>
            </a:r>
            <a:r>
              <a:rPr lang="en-US" sz="2400" dirty="0">
                <a:latin typeface="Arial" charset="0"/>
                <a:ea typeface="ヒラギノ角ゴ ProN W3" charset="0"/>
                <a:cs typeface="ヒラギノ角ゴ ProN W3" charset="0"/>
              </a:rPr>
              <a:t>:</a:t>
            </a:r>
          </a:p>
          <a:p>
            <a:pPr marL="782638" lvl="1" eaLnBrk="1" hangingPunct="1">
              <a:lnSpc>
                <a:spcPct val="90000"/>
              </a:lnSpc>
              <a:defRPr/>
            </a:pPr>
            <a:r>
              <a:rPr lang="en-US" sz="2000" dirty="0">
                <a:latin typeface="Arial" charset="0"/>
                <a:ea typeface="ヒラギノ角ゴ ProN W3" charset="0"/>
                <a:cs typeface="ヒラギノ角ゴ ProN W3" charset="0"/>
              </a:rPr>
              <a:t>Time complexity drops to O(</a:t>
            </a:r>
            <a:r>
              <a:rPr lang="en-US" sz="2000" dirty="0" err="1">
                <a:latin typeface="Arial" charset="0"/>
                <a:ea typeface="ヒラギノ角ゴ ProN W3" charset="0"/>
                <a:cs typeface="ヒラギノ角ゴ ProN W3" charset="0"/>
              </a:rPr>
              <a:t>b</a:t>
            </a:r>
            <a:r>
              <a:rPr lang="en-US" sz="2000" baseline="30000" dirty="0" err="1">
                <a:latin typeface="Arial" charset="0"/>
                <a:ea typeface="ヒラギノ角ゴ ProN W3" charset="0"/>
                <a:cs typeface="ヒラギノ角ゴ ProN W3" charset="0"/>
              </a:rPr>
              <a:t>m</a:t>
            </a:r>
            <a:r>
              <a:rPr lang="en-US" sz="2000" baseline="30000" dirty="0">
                <a:latin typeface="Arial" charset="0"/>
                <a:ea typeface="ヒラギノ角ゴ ProN W3" charset="0"/>
                <a:cs typeface="ヒラギノ角ゴ ProN W3" charset="0"/>
              </a:rPr>
              <a:t>/2</a:t>
            </a:r>
            <a:r>
              <a:rPr lang="en-US" sz="2000" dirty="0">
                <a:latin typeface="Arial" charset="0"/>
                <a:ea typeface="ヒラギノ角ゴ ProN W3" charset="0"/>
                <a:cs typeface="ヒラギノ角ゴ ProN W3" charset="0"/>
              </a:rPr>
              <a:t>)</a:t>
            </a:r>
          </a:p>
          <a:p>
            <a:pPr marL="782638" lvl="1" eaLnBrk="1" hangingPunct="1">
              <a:lnSpc>
                <a:spcPct val="90000"/>
              </a:lnSpc>
              <a:defRPr/>
            </a:pPr>
            <a:r>
              <a:rPr lang="en-US" sz="2000" b="1" i="1" dirty="0">
                <a:solidFill>
                  <a:srgbClr val="FF0000"/>
                </a:solidFill>
                <a:latin typeface="Arial" charset="0"/>
                <a:ea typeface="ヒラギノ角ゴ ProN W3" charset="0"/>
                <a:cs typeface="ヒラギノ角ゴ ProN W3" charset="0"/>
              </a:rPr>
              <a:t>Doubles</a:t>
            </a:r>
            <a:r>
              <a:rPr lang="en-US" sz="2000" dirty="0">
                <a:latin typeface="Arial" charset="0"/>
                <a:ea typeface="ヒラギノ角ゴ ProN W3" charset="0"/>
                <a:cs typeface="ヒラギノ角ゴ ProN W3" charset="0"/>
              </a:rPr>
              <a:t> solvable depth!</a:t>
            </a:r>
          </a:p>
          <a:p>
            <a:pPr marL="782638" lvl="1" eaLnBrk="1" hangingPunct="1">
              <a:lnSpc>
                <a:spcPct val="90000"/>
              </a:lnSpc>
              <a:defRPr/>
            </a:pPr>
            <a:r>
              <a:rPr lang="en-US" sz="2000" dirty="0" smtClean="0">
                <a:latin typeface="Arial" charset="0"/>
                <a:ea typeface="ヒラギノ角ゴ ProN W3" charset="0"/>
                <a:cs typeface="ヒラギノ角ゴ ProN W3" charset="0"/>
              </a:rPr>
              <a:t>(But complete </a:t>
            </a:r>
            <a:r>
              <a:rPr lang="en-US" sz="2000" dirty="0">
                <a:latin typeface="Arial" charset="0"/>
                <a:ea typeface="ヒラギノ角ゴ ProN W3" charset="0"/>
                <a:cs typeface="ヒラギノ角ゴ ProN W3" charset="0"/>
              </a:rPr>
              <a:t>search </a:t>
            </a:r>
            <a:r>
              <a:rPr lang="en-US" sz="2000" dirty="0" smtClean="0">
                <a:latin typeface="Arial" charset="0"/>
                <a:ea typeface="ヒラギノ角ゴ ProN W3" charset="0"/>
                <a:cs typeface="ヒラギノ角ゴ ProN W3" charset="0"/>
              </a:rPr>
              <a:t>of complex games, </a:t>
            </a:r>
            <a:r>
              <a:rPr lang="en-US" sz="2000" dirty="0">
                <a:latin typeface="Arial" charset="0"/>
                <a:ea typeface="ヒラギノ角ゴ ProN W3" charset="0"/>
                <a:cs typeface="ヒラギノ角ゴ ProN W3" charset="0"/>
              </a:rPr>
              <a:t>e.g. chess, is still hopeless…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066800"/>
          </a:xfrm>
        </p:spPr>
        <p:txBody>
          <a:bodyPr/>
          <a:lstStyle/>
          <a:p>
            <a:pPr eaLnBrk="1" hangingPunct="1">
              <a:defRPr/>
            </a:pPr>
            <a:r>
              <a:rPr lang="en-US" dirty="0" smtClean="0"/>
              <a:t>Resource Limits</a:t>
            </a:r>
          </a:p>
        </p:txBody>
      </p:sp>
      <p:sp>
        <p:nvSpPr>
          <p:cNvPr id="17411" name="Rectangle 3"/>
          <p:cNvSpPr>
            <a:spLocks noGrp="1" noChangeArrowheads="1"/>
          </p:cNvSpPr>
          <p:nvPr>
            <p:ph idx="1"/>
          </p:nvPr>
        </p:nvSpPr>
        <p:spPr>
          <a:xfrm>
            <a:off x="152400" y="990600"/>
            <a:ext cx="5391150" cy="4906963"/>
          </a:xfrm>
        </p:spPr>
        <p:txBody>
          <a:bodyPr/>
          <a:lstStyle/>
          <a:p>
            <a:pPr eaLnBrk="1" hangingPunct="1">
              <a:lnSpc>
                <a:spcPct val="80000"/>
              </a:lnSpc>
              <a:spcBef>
                <a:spcPts val="0"/>
              </a:spcBef>
              <a:defRPr/>
            </a:pPr>
            <a:r>
              <a:rPr lang="en-US" sz="2400" dirty="0" smtClean="0"/>
              <a:t>Problem: In realistic games, cannot search to leaves!</a:t>
            </a:r>
          </a:p>
          <a:p>
            <a:pPr lvl="1"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Solution: Depth-limited search</a:t>
            </a:r>
          </a:p>
          <a:p>
            <a:pPr lvl="1" eaLnBrk="1" hangingPunct="1">
              <a:lnSpc>
                <a:spcPct val="80000"/>
              </a:lnSpc>
              <a:spcBef>
                <a:spcPts val="0"/>
              </a:spcBef>
              <a:defRPr/>
            </a:pPr>
            <a:r>
              <a:rPr lang="en-US" sz="2000" dirty="0" smtClean="0"/>
              <a:t>Instead, search only to a limited depth in the tree</a:t>
            </a:r>
          </a:p>
          <a:p>
            <a:pPr lvl="1" eaLnBrk="1" hangingPunct="1">
              <a:lnSpc>
                <a:spcPct val="80000"/>
              </a:lnSpc>
              <a:spcBef>
                <a:spcPts val="0"/>
              </a:spcBef>
              <a:defRPr/>
            </a:pPr>
            <a:r>
              <a:rPr lang="en-US" sz="2000" dirty="0" smtClean="0"/>
              <a:t>Replace terminal utilities with an </a:t>
            </a:r>
            <a:r>
              <a:rPr lang="en-US" sz="2000" b="1" i="1" dirty="0" smtClean="0">
                <a:solidFill>
                  <a:srgbClr val="FF0000"/>
                </a:solidFill>
              </a:rPr>
              <a:t>evaluation function </a:t>
            </a:r>
            <a:r>
              <a:rPr lang="en-US" sz="2000" dirty="0" smtClean="0"/>
              <a:t>for non-terminal positions</a:t>
            </a:r>
          </a:p>
          <a:p>
            <a:pPr lvl="1"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Example:</a:t>
            </a:r>
          </a:p>
          <a:p>
            <a:pPr lvl="1" eaLnBrk="1" hangingPunct="1">
              <a:lnSpc>
                <a:spcPct val="80000"/>
              </a:lnSpc>
              <a:spcBef>
                <a:spcPts val="0"/>
              </a:spcBef>
              <a:defRPr/>
            </a:pPr>
            <a:r>
              <a:rPr lang="en-US" sz="2000" dirty="0" smtClean="0"/>
              <a:t>Suppose we have 3 min/move, can explore 1M nodes / sec</a:t>
            </a:r>
          </a:p>
          <a:p>
            <a:pPr lvl="1" eaLnBrk="1" hangingPunct="1">
              <a:lnSpc>
                <a:spcPct val="80000"/>
              </a:lnSpc>
              <a:spcBef>
                <a:spcPts val="0"/>
              </a:spcBef>
              <a:defRPr/>
            </a:pPr>
            <a:r>
              <a:rPr lang="en-US" sz="2000" dirty="0" smtClean="0"/>
              <a:t>So can check 200M nodes per move</a:t>
            </a:r>
          </a:p>
          <a:p>
            <a:pPr lvl="1" eaLnBrk="1" hangingPunct="1">
              <a:lnSpc>
                <a:spcPct val="80000"/>
              </a:lnSpc>
              <a:spcBef>
                <a:spcPts val="0"/>
              </a:spcBef>
              <a:defRPr/>
            </a:pPr>
            <a:r>
              <a:rPr lang="en-US" sz="2000" dirty="0" smtClean="0">
                <a:sym typeface="Symbol" pitchFamily="18" charset="2"/>
              </a:rPr>
              <a:t>- reaches about depth 10 </a:t>
            </a:r>
            <a:r>
              <a:rPr lang="en-US" sz="2000" dirty="0" smtClean="0">
                <a:sym typeface="Wingdings"/>
              </a:rPr>
              <a:t></a:t>
            </a:r>
            <a:r>
              <a:rPr lang="en-US" sz="2000" dirty="0" smtClean="0">
                <a:sym typeface="Symbol" pitchFamily="18" charset="2"/>
              </a:rPr>
              <a:t> decent chess program</a:t>
            </a:r>
          </a:p>
          <a:p>
            <a:pPr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Guarantee of optimal play is gone</a:t>
            </a:r>
          </a:p>
          <a:p>
            <a:pPr lvl="1"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More plies makes a BIG difference</a:t>
            </a:r>
          </a:p>
          <a:p>
            <a:pPr eaLnBrk="1" hangingPunct="1">
              <a:lnSpc>
                <a:spcPct val="80000"/>
              </a:lnSpc>
              <a:spcBef>
                <a:spcPts val="0"/>
              </a:spcBef>
              <a:defRPr/>
            </a:pPr>
            <a:endParaRPr lang="en-US" sz="1400" dirty="0" smtClean="0"/>
          </a:p>
          <a:p>
            <a:pPr marL="446088" lvl="1" indent="0" eaLnBrk="1" hangingPunct="1">
              <a:lnSpc>
                <a:spcPct val="80000"/>
              </a:lnSpc>
              <a:spcBef>
                <a:spcPts val="0"/>
              </a:spcBef>
              <a:buNone/>
              <a:defRPr/>
            </a:pPr>
            <a:endParaRPr lang="en-US" sz="2000" dirty="0" smtClean="0">
              <a:solidFill>
                <a:srgbClr val="CC0000"/>
              </a:solidFill>
            </a:endParaRPr>
          </a:p>
        </p:txBody>
      </p:sp>
      <p:sp>
        <p:nvSpPr>
          <p:cNvPr id="113667" name="AutoShape 22"/>
          <p:cNvSpPr>
            <a:spLocks noChangeArrowheads="1"/>
          </p:cNvSpPr>
          <p:nvPr/>
        </p:nvSpPr>
        <p:spPr bwMode="auto">
          <a:xfrm>
            <a:off x="6972300" y="15240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pPr algn="ctr"/>
            <a:endParaRPr lang="en-US">
              <a:latin typeface="Calibri" charset="0"/>
            </a:endParaRPr>
          </a:p>
        </p:txBody>
      </p:sp>
      <p:sp>
        <p:nvSpPr>
          <p:cNvPr id="113668" name="AutoShape 23"/>
          <p:cNvSpPr>
            <a:spLocks noChangeArrowheads="1"/>
          </p:cNvSpPr>
          <p:nvPr/>
        </p:nvSpPr>
        <p:spPr bwMode="auto">
          <a:xfrm rot="10800000">
            <a:off x="6343650" y="19812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69" name="AutoShape 24"/>
          <p:cNvSpPr>
            <a:spLocks noChangeArrowheads="1"/>
          </p:cNvSpPr>
          <p:nvPr/>
        </p:nvSpPr>
        <p:spPr bwMode="auto">
          <a:xfrm rot="10800000">
            <a:off x="7600950" y="1981200"/>
            <a:ext cx="285750" cy="304800"/>
          </a:xfrm>
          <a:prstGeom prst="triangle">
            <a:avLst>
              <a:gd name="adj" fmla="val 50000"/>
            </a:avLst>
          </a:prstGeom>
          <a:solidFill>
            <a:srgbClr val="CCCCCC"/>
          </a:solidFill>
          <a:ln w="9525">
            <a:solidFill>
              <a:schemeClr val="tx1"/>
            </a:solidFill>
            <a:miter lim="800000"/>
            <a:headEnd/>
            <a:tailEnd/>
          </a:ln>
        </p:spPr>
        <p:txBody>
          <a:bodyPr rot="10800000" wrap="none" anchor="ctr"/>
          <a:lstStyle/>
          <a:p>
            <a:pPr algn="ctr"/>
            <a:endParaRPr lang="en-US">
              <a:latin typeface="Calibri" charset="0"/>
            </a:endParaRPr>
          </a:p>
        </p:txBody>
      </p:sp>
      <p:cxnSp>
        <p:nvCxnSpPr>
          <p:cNvPr id="113670" name="AutoShape 25"/>
          <p:cNvCxnSpPr>
            <a:cxnSpLocks noChangeShapeType="1"/>
            <a:stCxn id="113667" idx="3"/>
            <a:endCxn id="113668" idx="3"/>
          </p:cNvCxnSpPr>
          <p:nvPr/>
        </p:nvCxnSpPr>
        <p:spPr bwMode="auto">
          <a:xfrm flipH="1">
            <a:off x="6486525" y="1828800"/>
            <a:ext cx="62865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71" name="AutoShape 26"/>
          <p:cNvCxnSpPr>
            <a:cxnSpLocks noChangeShapeType="1"/>
            <a:stCxn id="113667" idx="3"/>
            <a:endCxn id="113669" idx="3"/>
          </p:cNvCxnSpPr>
          <p:nvPr/>
        </p:nvCxnSpPr>
        <p:spPr bwMode="auto">
          <a:xfrm>
            <a:off x="7115175" y="1828800"/>
            <a:ext cx="62865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72" name="AutoShape 27"/>
          <p:cNvCxnSpPr>
            <a:cxnSpLocks noChangeShapeType="1"/>
            <a:stCxn id="113668" idx="0"/>
            <a:endCxn id="1085499" idx="0"/>
          </p:cNvCxnSpPr>
          <p:nvPr/>
        </p:nvCxnSpPr>
        <p:spPr bwMode="auto">
          <a:xfrm flipH="1">
            <a:off x="6229350" y="2286000"/>
            <a:ext cx="257175"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73" name="AutoShape 28"/>
          <p:cNvCxnSpPr>
            <a:cxnSpLocks noChangeShapeType="1"/>
            <a:stCxn id="113668" idx="0"/>
            <a:endCxn id="1085500" idx="0"/>
          </p:cNvCxnSpPr>
          <p:nvPr/>
        </p:nvCxnSpPr>
        <p:spPr bwMode="auto">
          <a:xfrm>
            <a:off x="6486525" y="2286000"/>
            <a:ext cx="257175"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74" name="AutoShape 29"/>
          <p:cNvCxnSpPr>
            <a:cxnSpLocks noChangeShapeType="1"/>
            <a:stCxn id="113679" idx="3"/>
            <a:endCxn id="113682" idx="0"/>
          </p:cNvCxnSpPr>
          <p:nvPr/>
        </p:nvCxnSpPr>
        <p:spPr bwMode="auto">
          <a:xfrm flipH="1">
            <a:off x="77438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75" name="AutoShape 30"/>
          <p:cNvCxnSpPr>
            <a:cxnSpLocks noChangeShapeType="1"/>
            <a:stCxn id="113679" idx="3"/>
            <a:endCxn id="113683" idx="0"/>
          </p:cNvCxnSpPr>
          <p:nvPr/>
        </p:nvCxnSpPr>
        <p:spPr bwMode="auto">
          <a:xfrm>
            <a:off x="79724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3676" name="AutoShape 31"/>
          <p:cNvSpPr>
            <a:spLocks noChangeArrowheads="1"/>
          </p:cNvSpPr>
          <p:nvPr/>
        </p:nvSpPr>
        <p:spPr bwMode="auto">
          <a:xfrm>
            <a:off x="61150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77" name="AutoShape 32"/>
          <p:cNvSpPr>
            <a:spLocks noChangeArrowheads="1"/>
          </p:cNvSpPr>
          <p:nvPr/>
        </p:nvSpPr>
        <p:spPr bwMode="auto">
          <a:xfrm>
            <a:off x="65722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78" name="AutoShape 33"/>
          <p:cNvSpPr>
            <a:spLocks noChangeArrowheads="1"/>
          </p:cNvSpPr>
          <p:nvPr/>
        </p:nvSpPr>
        <p:spPr bwMode="auto">
          <a:xfrm>
            <a:off x="73723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79" name="AutoShape 34"/>
          <p:cNvSpPr>
            <a:spLocks noChangeArrowheads="1"/>
          </p:cNvSpPr>
          <p:nvPr/>
        </p:nvSpPr>
        <p:spPr bwMode="auto">
          <a:xfrm>
            <a:off x="78295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0" name="AutoShape 35"/>
          <p:cNvSpPr>
            <a:spLocks noChangeArrowheads="1"/>
          </p:cNvSpPr>
          <p:nvPr/>
        </p:nvSpPr>
        <p:spPr bwMode="auto">
          <a:xfrm>
            <a:off x="63436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1" name="AutoShape 36"/>
          <p:cNvSpPr>
            <a:spLocks noChangeArrowheads="1"/>
          </p:cNvSpPr>
          <p:nvPr/>
        </p:nvSpPr>
        <p:spPr bwMode="auto">
          <a:xfrm>
            <a:off x="6343650" y="38100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sp>
        <p:nvSpPr>
          <p:cNvPr id="113682" name="AutoShape 37"/>
          <p:cNvSpPr>
            <a:spLocks noChangeArrowheads="1"/>
          </p:cNvSpPr>
          <p:nvPr/>
        </p:nvSpPr>
        <p:spPr bwMode="auto">
          <a:xfrm>
            <a:off x="76009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3" name="AutoShape 38"/>
          <p:cNvSpPr>
            <a:spLocks noChangeArrowheads="1"/>
          </p:cNvSpPr>
          <p:nvPr/>
        </p:nvSpPr>
        <p:spPr bwMode="auto">
          <a:xfrm>
            <a:off x="80581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4" name="AutoShape 39"/>
          <p:cNvSpPr>
            <a:spLocks noChangeArrowheads="1"/>
          </p:cNvSpPr>
          <p:nvPr/>
        </p:nvSpPr>
        <p:spPr bwMode="auto">
          <a:xfrm>
            <a:off x="6115050" y="33528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sp>
        <p:nvSpPr>
          <p:cNvPr id="113685" name="AutoShape 40"/>
          <p:cNvSpPr>
            <a:spLocks noChangeArrowheads="1"/>
          </p:cNvSpPr>
          <p:nvPr/>
        </p:nvSpPr>
        <p:spPr bwMode="auto">
          <a:xfrm>
            <a:off x="6572250" y="33528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cxnSp>
        <p:nvCxnSpPr>
          <p:cNvPr id="113686" name="AutoShape 41"/>
          <p:cNvCxnSpPr>
            <a:cxnSpLocks noChangeShapeType="1"/>
            <a:stCxn id="113669" idx="0"/>
            <a:endCxn id="113678" idx="0"/>
          </p:cNvCxnSpPr>
          <p:nvPr/>
        </p:nvCxnSpPr>
        <p:spPr bwMode="auto">
          <a:xfrm flipH="1">
            <a:off x="7515225" y="22860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87" name="AutoShape 42"/>
          <p:cNvCxnSpPr>
            <a:cxnSpLocks noChangeShapeType="1"/>
            <a:stCxn id="113669" idx="0"/>
            <a:endCxn id="113679" idx="0"/>
          </p:cNvCxnSpPr>
          <p:nvPr/>
        </p:nvCxnSpPr>
        <p:spPr bwMode="auto">
          <a:xfrm>
            <a:off x="7743825" y="22860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88" name="AutoShape 43"/>
          <p:cNvCxnSpPr>
            <a:cxnSpLocks noChangeShapeType="1"/>
            <a:stCxn id="113677" idx="3"/>
            <a:endCxn id="113680" idx="0"/>
          </p:cNvCxnSpPr>
          <p:nvPr/>
        </p:nvCxnSpPr>
        <p:spPr bwMode="auto">
          <a:xfrm flipH="1">
            <a:off x="64865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3689" name="AutoShape 44"/>
          <p:cNvSpPr>
            <a:spLocks noChangeArrowheads="1"/>
          </p:cNvSpPr>
          <p:nvPr/>
        </p:nvSpPr>
        <p:spPr bwMode="auto">
          <a:xfrm>
            <a:off x="6800850" y="38100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cxnSp>
        <p:nvCxnSpPr>
          <p:cNvPr id="113690" name="AutoShape 45"/>
          <p:cNvCxnSpPr>
            <a:cxnSpLocks noChangeShapeType="1"/>
            <a:stCxn id="113680" idx="3"/>
            <a:endCxn id="113684" idx="0"/>
          </p:cNvCxnSpPr>
          <p:nvPr/>
        </p:nvCxnSpPr>
        <p:spPr bwMode="auto">
          <a:xfrm flipH="1">
            <a:off x="6257925" y="32004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91" name="AutoShape 46"/>
          <p:cNvCxnSpPr>
            <a:cxnSpLocks noChangeShapeType="1"/>
            <a:stCxn id="113680" idx="3"/>
            <a:endCxn id="113685" idx="0"/>
          </p:cNvCxnSpPr>
          <p:nvPr/>
        </p:nvCxnSpPr>
        <p:spPr bwMode="auto">
          <a:xfrm>
            <a:off x="6486525" y="32004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92" name="AutoShape 47"/>
          <p:cNvCxnSpPr>
            <a:cxnSpLocks noChangeShapeType="1"/>
            <a:stCxn id="113685" idx="3"/>
            <a:endCxn id="113681" idx="0"/>
          </p:cNvCxnSpPr>
          <p:nvPr/>
        </p:nvCxnSpPr>
        <p:spPr bwMode="auto">
          <a:xfrm flipH="1">
            <a:off x="6486525" y="36576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693" name="AutoShape 48"/>
          <p:cNvCxnSpPr>
            <a:cxnSpLocks noChangeShapeType="1"/>
            <a:stCxn id="113685" idx="3"/>
            <a:endCxn id="113689" idx="0"/>
          </p:cNvCxnSpPr>
          <p:nvPr/>
        </p:nvCxnSpPr>
        <p:spPr bwMode="auto">
          <a:xfrm>
            <a:off x="6715125" y="36576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3694" name="Rectangle 49"/>
          <p:cNvSpPr>
            <a:spLocks noChangeArrowheads="1"/>
          </p:cNvSpPr>
          <p:nvPr/>
        </p:nvSpPr>
        <p:spPr bwMode="auto">
          <a:xfrm>
            <a:off x="594360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5" name="Rectangle 50"/>
          <p:cNvSpPr>
            <a:spLocks noChangeArrowheads="1"/>
          </p:cNvSpPr>
          <p:nvPr/>
        </p:nvSpPr>
        <p:spPr bwMode="auto">
          <a:xfrm>
            <a:off x="657225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6" name="Rectangle 51"/>
          <p:cNvSpPr>
            <a:spLocks noChangeArrowheads="1"/>
          </p:cNvSpPr>
          <p:nvPr/>
        </p:nvSpPr>
        <p:spPr bwMode="auto">
          <a:xfrm>
            <a:off x="731520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7" name="Rectangle 52"/>
          <p:cNvSpPr>
            <a:spLocks noChangeArrowheads="1"/>
          </p:cNvSpPr>
          <p:nvPr/>
        </p:nvSpPr>
        <p:spPr bwMode="auto">
          <a:xfrm>
            <a:off x="794385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8" name="Freeform 53"/>
          <p:cNvSpPr>
            <a:spLocks/>
          </p:cNvSpPr>
          <p:nvPr/>
        </p:nvSpPr>
        <p:spPr bwMode="auto">
          <a:xfrm>
            <a:off x="6076950" y="4114800"/>
            <a:ext cx="381000" cy="1676400"/>
          </a:xfrm>
          <a:custGeom>
            <a:avLst/>
            <a:gdLst>
              <a:gd name="T0" fmla="*/ 2147483647 w 320"/>
              <a:gd name="T1" fmla="*/ 0 h 1440"/>
              <a:gd name="T2" fmla="*/ 2147483647 w 320"/>
              <a:gd name="T3" fmla="*/ 2147483647 h 1440"/>
              <a:gd name="T4" fmla="*/ 2147483647 w 320"/>
              <a:gd name="T5" fmla="*/ 2147483647 h 1440"/>
              <a:gd name="T6" fmla="*/ 2147483647 w 320"/>
              <a:gd name="T7" fmla="*/ 2147483647 h 1440"/>
              <a:gd name="T8" fmla="*/ 2147483647 w 320"/>
              <a:gd name="T9" fmla="*/ 2147483647 h 1440"/>
              <a:gd name="T10" fmla="*/ 2147483647 w 320"/>
              <a:gd name="T11" fmla="*/ 2147483647 h 1440"/>
              <a:gd name="T12" fmla="*/ 0 60000 65536"/>
              <a:gd name="T13" fmla="*/ 0 60000 65536"/>
              <a:gd name="T14" fmla="*/ 0 60000 65536"/>
              <a:gd name="T15" fmla="*/ 0 60000 65536"/>
              <a:gd name="T16" fmla="*/ 0 60000 65536"/>
              <a:gd name="T17" fmla="*/ 0 60000 65536"/>
              <a:gd name="T18" fmla="*/ 0 w 320"/>
              <a:gd name="T19" fmla="*/ 0 h 1440"/>
              <a:gd name="T20" fmla="*/ 320 w 320"/>
              <a:gd name="T21" fmla="*/ 1440 h 1440"/>
            </a:gdLst>
            <a:ahLst/>
            <a:cxnLst>
              <a:cxn ang="T12">
                <a:pos x="T0" y="T1"/>
              </a:cxn>
              <a:cxn ang="T13">
                <a:pos x="T2" y="T3"/>
              </a:cxn>
              <a:cxn ang="T14">
                <a:pos x="T4" y="T5"/>
              </a:cxn>
              <a:cxn ang="T15">
                <a:pos x="T6" y="T7"/>
              </a:cxn>
              <a:cxn ang="T16">
                <a:pos x="T8" y="T9"/>
              </a:cxn>
              <a:cxn ang="T17">
                <a:pos x="T10" y="T11"/>
              </a:cxn>
            </a:cxnLst>
            <a:rect l="T18" t="T19" r="T20" b="T21"/>
            <a:pathLst>
              <a:path w="320" h="1440">
                <a:moveTo>
                  <a:pt x="320" y="0"/>
                </a:moveTo>
                <a:cubicBezTo>
                  <a:pt x="232" y="72"/>
                  <a:pt x="144" y="144"/>
                  <a:pt x="128" y="240"/>
                </a:cubicBezTo>
                <a:cubicBezTo>
                  <a:pt x="112" y="336"/>
                  <a:pt x="240" y="480"/>
                  <a:pt x="224" y="576"/>
                </a:cubicBezTo>
                <a:cubicBezTo>
                  <a:pt x="208" y="672"/>
                  <a:pt x="64" y="736"/>
                  <a:pt x="32" y="816"/>
                </a:cubicBezTo>
                <a:cubicBezTo>
                  <a:pt x="0" y="896"/>
                  <a:pt x="32" y="952"/>
                  <a:pt x="32" y="1056"/>
                </a:cubicBezTo>
                <a:cubicBezTo>
                  <a:pt x="32" y="1160"/>
                  <a:pt x="32" y="1300"/>
                  <a:pt x="32" y="1440"/>
                </a:cubicBezTo>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699" name="Freeform 54"/>
          <p:cNvSpPr>
            <a:spLocks/>
          </p:cNvSpPr>
          <p:nvPr/>
        </p:nvSpPr>
        <p:spPr bwMode="auto">
          <a:xfrm>
            <a:off x="6667500" y="4114800"/>
            <a:ext cx="304800" cy="16764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700" name="Freeform 55"/>
          <p:cNvSpPr>
            <a:spLocks/>
          </p:cNvSpPr>
          <p:nvPr/>
        </p:nvSpPr>
        <p:spPr bwMode="auto">
          <a:xfrm>
            <a:off x="7886700" y="3200400"/>
            <a:ext cx="342900" cy="25908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701" name="Freeform 56"/>
          <p:cNvSpPr>
            <a:spLocks/>
          </p:cNvSpPr>
          <p:nvPr/>
        </p:nvSpPr>
        <p:spPr bwMode="auto">
          <a:xfrm>
            <a:off x="7458075" y="3200400"/>
            <a:ext cx="381000" cy="2590800"/>
          </a:xfrm>
          <a:custGeom>
            <a:avLst/>
            <a:gdLst>
              <a:gd name="T0" fmla="*/ 2147483647 w 320"/>
              <a:gd name="T1" fmla="*/ 0 h 1632"/>
              <a:gd name="T2" fmla="*/ 2147483647 w 320"/>
              <a:gd name="T3" fmla="*/ 2147483647 h 1632"/>
              <a:gd name="T4" fmla="*/ 2147483647 w 320"/>
              <a:gd name="T5" fmla="*/ 2147483647 h 1632"/>
              <a:gd name="T6" fmla="*/ 2147483647 w 320"/>
              <a:gd name="T7" fmla="*/ 2147483647 h 1632"/>
              <a:gd name="T8" fmla="*/ 2147483647 w 320"/>
              <a:gd name="T9" fmla="*/ 2147483647 h 1632"/>
              <a:gd name="T10" fmla="*/ 2147483647 w 320"/>
              <a:gd name="T11" fmla="*/ 2147483647 h 1632"/>
              <a:gd name="T12" fmla="*/ 0 60000 65536"/>
              <a:gd name="T13" fmla="*/ 0 60000 65536"/>
              <a:gd name="T14" fmla="*/ 0 60000 65536"/>
              <a:gd name="T15" fmla="*/ 0 60000 65536"/>
              <a:gd name="T16" fmla="*/ 0 60000 65536"/>
              <a:gd name="T17" fmla="*/ 0 60000 65536"/>
              <a:gd name="T18" fmla="*/ 0 w 320"/>
              <a:gd name="T19" fmla="*/ 0 h 1632"/>
              <a:gd name="T20" fmla="*/ 320 w 320"/>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320" h="1632">
                <a:moveTo>
                  <a:pt x="216" y="0"/>
                </a:moveTo>
                <a:cubicBezTo>
                  <a:pt x="268" y="108"/>
                  <a:pt x="320" y="216"/>
                  <a:pt x="312" y="336"/>
                </a:cubicBezTo>
                <a:cubicBezTo>
                  <a:pt x="304" y="456"/>
                  <a:pt x="192" y="576"/>
                  <a:pt x="168" y="720"/>
                </a:cubicBezTo>
                <a:cubicBezTo>
                  <a:pt x="144" y="864"/>
                  <a:pt x="192" y="1104"/>
                  <a:pt x="168" y="1200"/>
                </a:cubicBezTo>
                <a:cubicBezTo>
                  <a:pt x="144" y="1296"/>
                  <a:pt x="48" y="1224"/>
                  <a:pt x="24" y="1296"/>
                </a:cubicBezTo>
                <a:cubicBezTo>
                  <a:pt x="0" y="1368"/>
                  <a:pt x="12" y="1500"/>
                  <a:pt x="24" y="1632"/>
                </a:cubicBezTo>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113702" name="AutoShape 57"/>
          <p:cNvCxnSpPr>
            <a:cxnSpLocks noChangeShapeType="1"/>
            <a:stCxn id="113677" idx="3"/>
            <a:endCxn id="113703" idx="0"/>
          </p:cNvCxnSpPr>
          <p:nvPr/>
        </p:nvCxnSpPr>
        <p:spPr bwMode="auto">
          <a:xfrm>
            <a:off x="67151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3703" name="AutoShape 58"/>
          <p:cNvSpPr>
            <a:spLocks noChangeArrowheads="1"/>
          </p:cNvSpPr>
          <p:nvPr/>
        </p:nvSpPr>
        <p:spPr bwMode="auto">
          <a:xfrm>
            <a:off x="68008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085499" name="Rectangle 59"/>
          <p:cNvSpPr>
            <a:spLocks noChangeArrowheads="1"/>
          </p:cNvSpPr>
          <p:nvPr/>
        </p:nvSpPr>
        <p:spPr bwMode="auto">
          <a:xfrm>
            <a:off x="605790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-1</a:t>
            </a:r>
          </a:p>
        </p:txBody>
      </p:sp>
      <p:sp>
        <p:nvSpPr>
          <p:cNvPr id="1085500" name="Rectangle 60"/>
          <p:cNvSpPr>
            <a:spLocks noChangeArrowheads="1"/>
          </p:cNvSpPr>
          <p:nvPr/>
        </p:nvSpPr>
        <p:spPr bwMode="auto">
          <a:xfrm>
            <a:off x="657225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-2</a:t>
            </a:r>
          </a:p>
        </p:txBody>
      </p:sp>
      <p:sp>
        <p:nvSpPr>
          <p:cNvPr id="1085501" name="Rectangle 61"/>
          <p:cNvSpPr>
            <a:spLocks noChangeArrowheads="1"/>
          </p:cNvSpPr>
          <p:nvPr/>
        </p:nvSpPr>
        <p:spPr bwMode="auto">
          <a:xfrm>
            <a:off x="731520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4</a:t>
            </a:r>
          </a:p>
        </p:txBody>
      </p:sp>
      <p:sp>
        <p:nvSpPr>
          <p:cNvPr id="1085502" name="Rectangle 62"/>
          <p:cNvSpPr>
            <a:spLocks noChangeArrowheads="1"/>
          </p:cNvSpPr>
          <p:nvPr/>
        </p:nvSpPr>
        <p:spPr bwMode="auto">
          <a:xfrm>
            <a:off x="782955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9</a:t>
            </a:r>
          </a:p>
        </p:txBody>
      </p:sp>
      <p:sp>
        <p:nvSpPr>
          <p:cNvPr id="1085505" name="AutoShape 65"/>
          <p:cNvSpPr>
            <a:spLocks noChangeArrowheads="1"/>
          </p:cNvSpPr>
          <p:nvPr/>
        </p:nvSpPr>
        <p:spPr bwMode="auto">
          <a:xfrm>
            <a:off x="6972300" y="1524000"/>
            <a:ext cx="285750" cy="304800"/>
          </a:xfrm>
          <a:prstGeom prst="triangle">
            <a:avLst>
              <a:gd name="adj" fmla="val 50000"/>
            </a:avLst>
          </a:prstGeom>
          <a:solidFill>
            <a:srgbClr val="0099FF"/>
          </a:solidFill>
          <a:ln w="9525">
            <a:solidFill>
              <a:schemeClr val="tx1"/>
            </a:solidFill>
            <a:miter lim="800000"/>
            <a:headEnd/>
            <a:tailEnd/>
          </a:ln>
        </p:spPr>
        <p:txBody>
          <a:bodyPr wrap="none" tIns="182880" anchor="b"/>
          <a:lstStyle/>
          <a:p>
            <a:pPr algn="ctr"/>
            <a:r>
              <a:rPr lang="en-US">
                <a:latin typeface="Calibri" charset="0"/>
              </a:rPr>
              <a:t>4</a:t>
            </a:r>
          </a:p>
        </p:txBody>
      </p:sp>
      <p:sp>
        <p:nvSpPr>
          <p:cNvPr id="113709" name="Text Box 67"/>
          <p:cNvSpPr txBox="1">
            <a:spLocks noChangeArrowheads="1"/>
          </p:cNvSpPr>
          <p:nvPr/>
        </p:nvSpPr>
        <p:spPr bwMode="auto">
          <a:xfrm>
            <a:off x="8153400" y="1917700"/>
            <a:ext cx="76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min</a:t>
            </a:r>
          </a:p>
        </p:txBody>
      </p:sp>
      <p:sp>
        <p:nvSpPr>
          <p:cNvPr id="113710" name="Text Box 68"/>
          <p:cNvSpPr txBox="1">
            <a:spLocks noChangeArrowheads="1"/>
          </p:cNvSpPr>
          <p:nvPr/>
        </p:nvSpPr>
        <p:spPr bwMode="auto">
          <a:xfrm>
            <a:off x="8001000" y="1460500"/>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max</a:t>
            </a:r>
          </a:p>
        </p:txBody>
      </p:sp>
      <p:sp>
        <p:nvSpPr>
          <p:cNvPr id="1085509" name="AutoShape 69"/>
          <p:cNvSpPr>
            <a:spLocks noChangeArrowheads="1"/>
          </p:cNvSpPr>
          <p:nvPr/>
        </p:nvSpPr>
        <p:spPr bwMode="auto">
          <a:xfrm rot="10800000">
            <a:off x="6343650" y="1981200"/>
            <a:ext cx="285750" cy="304800"/>
          </a:xfrm>
          <a:prstGeom prst="triangle">
            <a:avLst>
              <a:gd name="adj" fmla="val 50000"/>
            </a:avLst>
          </a:prstGeom>
          <a:solidFill>
            <a:srgbClr val="FF7575"/>
          </a:solidFill>
          <a:ln w="9525">
            <a:solidFill>
              <a:schemeClr val="tx1"/>
            </a:solidFill>
            <a:miter lim="800000"/>
            <a:headEnd/>
            <a:tailEnd/>
          </a:ln>
        </p:spPr>
        <p:txBody>
          <a:bodyPr rot="10800000" wrap="none" tIns="91440" anchor="ctr" anchorCtr="1"/>
          <a:lstStyle/>
          <a:p>
            <a:pPr algn="ctr"/>
            <a:r>
              <a:rPr lang="en-US">
                <a:latin typeface="Calibri" charset="0"/>
              </a:rPr>
              <a:t>-2</a:t>
            </a:r>
          </a:p>
        </p:txBody>
      </p:sp>
      <p:sp>
        <p:nvSpPr>
          <p:cNvPr id="1085510" name="AutoShape 70"/>
          <p:cNvSpPr>
            <a:spLocks noChangeArrowheads="1"/>
          </p:cNvSpPr>
          <p:nvPr/>
        </p:nvSpPr>
        <p:spPr bwMode="auto">
          <a:xfrm rot="10800000">
            <a:off x="7600950" y="1981200"/>
            <a:ext cx="285750" cy="304800"/>
          </a:xfrm>
          <a:prstGeom prst="triangle">
            <a:avLst>
              <a:gd name="adj" fmla="val 50000"/>
            </a:avLst>
          </a:prstGeom>
          <a:solidFill>
            <a:srgbClr val="FF7575"/>
          </a:solidFill>
          <a:ln w="9525">
            <a:solidFill>
              <a:schemeClr val="tx1"/>
            </a:solidFill>
            <a:miter lim="800000"/>
            <a:headEnd/>
            <a:tailEnd/>
          </a:ln>
        </p:spPr>
        <p:txBody>
          <a:bodyPr rot="10800000" wrap="none" tIns="91440" anchor="ctr" anchorCtr="1"/>
          <a:lstStyle/>
          <a:p>
            <a:pPr algn="ctr"/>
            <a:r>
              <a:rPr lang="en-US">
                <a:latin typeface="Calibri"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55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55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855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5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55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8550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411">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411">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9" grpId="0" animBg="1" autoUpdateAnimBg="0"/>
      <p:bldP spid="1085500" grpId="0" animBg="1" autoUpdateAnimBg="0"/>
      <p:bldP spid="1085501" grpId="0" animBg="1" autoUpdateAnimBg="0"/>
      <p:bldP spid="1085502" grpId="0" animBg="1" autoUpdateAnimBg="0"/>
      <p:bldP spid="1085505" grpId="0" animBg="1" autoUpdateAnimBg="0"/>
      <p:bldP spid="1085509" grpId="0" animBg="1"/>
      <p:bldP spid="10855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404938"/>
            <a:ext cx="3457575"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6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886200"/>
            <a:ext cx="3514725"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Depth Matters</a:t>
            </a:r>
            <a:endParaRPr lang="en-US" dirty="0"/>
          </a:p>
        </p:txBody>
      </p:sp>
      <p:sp>
        <p:nvSpPr>
          <p:cNvPr id="3" name="Content Placeholder 2"/>
          <p:cNvSpPr>
            <a:spLocks noGrp="1"/>
          </p:cNvSpPr>
          <p:nvPr>
            <p:ph idx="1"/>
          </p:nvPr>
        </p:nvSpPr>
        <p:spPr>
          <a:xfrm>
            <a:off x="152400" y="1397000"/>
            <a:ext cx="4876800" cy="4729163"/>
          </a:xfrm>
        </p:spPr>
        <p:txBody>
          <a:bodyPr/>
          <a:lstStyle/>
          <a:p>
            <a:pPr>
              <a:defRPr/>
            </a:pPr>
            <a:r>
              <a:rPr lang="en-US" sz="2800" dirty="0" smtClean="0"/>
              <a:t>Evaluation functions are always imperfect</a:t>
            </a:r>
          </a:p>
          <a:p>
            <a:pPr>
              <a:defRPr/>
            </a:pPr>
            <a:r>
              <a:rPr lang="en-US" sz="2800" dirty="0" smtClean="0"/>
              <a:t>The deeper in the tree the evaluation function is buried, the less the quality of the evaluation function matters</a:t>
            </a:r>
          </a:p>
          <a:p>
            <a:pPr>
              <a:defRPr/>
            </a:pPr>
            <a:r>
              <a:rPr lang="en-US" sz="2800" dirty="0" smtClean="0"/>
              <a:t>Good example of the tradeoff between complexity of </a:t>
            </a:r>
            <a:r>
              <a:rPr lang="en-US" sz="2800" b="1" i="1" dirty="0" smtClean="0"/>
              <a:t>features</a:t>
            </a:r>
            <a:r>
              <a:rPr lang="en-US" sz="2800" dirty="0" smtClean="0"/>
              <a:t> and complexity of </a:t>
            </a:r>
            <a:r>
              <a:rPr lang="en-US" sz="2800" b="1" i="1" dirty="0" smtClean="0"/>
              <a:t>computation</a:t>
            </a:r>
            <a:endParaRPr lang="en-US" sz="2800" b="1" i="1" dirty="0"/>
          </a:p>
        </p:txBody>
      </p:sp>
      <p:sp>
        <p:nvSpPr>
          <p:cNvPr id="114693" name="Text Box 76"/>
          <p:cNvSpPr txBox="1">
            <a:spLocks noChangeArrowheads="1"/>
          </p:cNvSpPr>
          <p:nvPr/>
        </p:nvSpPr>
        <p:spPr bwMode="auto">
          <a:xfrm>
            <a:off x="6286500" y="6488113"/>
            <a:ext cx="28575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r" eaLnBrk="1" hangingPunct="1">
              <a:spcBef>
                <a:spcPct val="50000"/>
              </a:spcBef>
            </a:pPr>
            <a:r>
              <a:rPr lang="en-US" sz="1800">
                <a:solidFill>
                  <a:srgbClr val="CC0000"/>
                </a:solidFill>
                <a:latin typeface="Calibri" charset="0"/>
              </a:rPr>
              <a:t>[Demo: depth limited (L6D4, L6D5)]</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7042" name="Freeform 2"/>
          <p:cNvSpPr>
            <a:spLocks/>
          </p:cNvSpPr>
          <p:nvPr/>
        </p:nvSpPr>
        <p:spPr bwMode="auto">
          <a:xfrm>
            <a:off x="6861175" y="1631950"/>
            <a:ext cx="965200" cy="828675"/>
          </a:xfrm>
          <a:custGeom>
            <a:avLst/>
            <a:gdLst>
              <a:gd name="T0" fmla="*/ 953912924 w 21600"/>
              <a:gd name="T1" fmla="*/ 0 h 21600"/>
              <a:gd name="T2" fmla="*/ 0 w 21600"/>
              <a:gd name="T3" fmla="*/ 1219678048 h 21600"/>
              <a:gd name="T4" fmla="*/ 1927278338 w 21600"/>
              <a:gd name="T5" fmla="*/ 1219678048 h 21600"/>
              <a:gd name="T6" fmla="*/ 953912924 w 21600"/>
              <a:gd name="T7" fmla="*/ 0 h 21600"/>
              <a:gd name="T8" fmla="*/ 953912924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
        <p:nvSpPr>
          <p:cNvPr id="87043" name="Freeform 3"/>
          <p:cNvSpPr>
            <a:spLocks/>
          </p:cNvSpPr>
          <p:nvPr/>
        </p:nvSpPr>
        <p:spPr bwMode="auto">
          <a:xfrm>
            <a:off x="6477000" y="1631950"/>
            <a:ext cx="1725613" cy="1470025"/>
          </a:xfrm>
          <a:custGeom>
            <a:avLst/>
            <a:gdLst>
              <a:gd name="T0" fmla="*/ 2147483647 w 21600"/>
              <a:gd name="T1" fmla="*/ 0 h 21600"/>
              <a:gd name="T2" fmla="*/ 0 w 21600"/>
              <a:gd name="T3" fmla="*/ 2147483647 h 21600"/>
              <a:gd name="T4" fmla="*/ 2147483647 w 21600"/>
              <a:gd name="T5" fmla="*/ 2147483647 h 21600"/>
              <a:gd name="T6" fmla="*/ 2147483647 w 21600"/>
              <a:gd name="T7" fmla="*/ 0 h 21600"/>
              <a:gd name="T8" fmla="*/ 2147483647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
        <p:nvSpPr>
          <p:cNvPr id="87044" name="Freeform 4"/>
          <p:cNvSpPr>
            <a:spLocks/>
          </p:cNvSpPr>
          <p:nvPr/>
        </p:nvSpPr>
        <p:spPr bwMode="auto">
          <a:xfrm>
            <a:off x="6681788" y="1638300"/>
            <a:ext cx="1323975" cy="1162050"/>
          </a:xfrm>
          <a:custGeom>
            <a:avLst/>
            <a:gdLst>
              <a:gd name="T0" fmla="*/ 2147483647 w 21600"/>
              <a:gd name="T1" fmla="*/ 0 h 21600"/>
              <a:gd name="T2" fmla="*/ 0 w 21600"/>
              <a:gd name="T3" fmla="*/ 2147483647 h 21600"/>
              <a:gd name="T4" fmla="*/ 2147483647 w 21600"/>
              <a:gd name="T5" fmla="*/ 2147483647 h 21600"/>
              <a:gd name="T6" fmla="*/ 2147483647 w 21600"/>
              <a:gd name="T7" fmla="*/ 0 h 21600"/>
              <a:gd name="T8" fmla="*/ 2147483647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
        <p:nvSpPr>
          <p:cNvPr id="36870" name="Rectangle 5"/>
          <p:cNvSpPr>
            <a:spLocks noGrp="1" noChangeArrowheads="1"/>
          </p:cNvSpPr>
          <p:nvPr>
            <p:ph type="title"/>
          </p:nvPr>
        </p:nvSpPr>
        <p:spPr>
          <a:xfrm>
            <a:off x="457200" y="12700"/>
            <a:ext cx="8229600" cy="1397000"/>
          </a:xfrm>
        </p:spPr>
        <p:txBody>
          <a:bodyPr rIns="132080"/>
          <a:lstStyle/>
          <a:p>
            <a:pPr indent="0" eaLnBrk="1" hangingPunct="1">
              <a:defRPr/>
            </a:pPr>
            <a:r>
              <a:rPr lang="en-US">
                <a:latin typeface="Arial" charset="0"/>
                <a:ea typeface="ヒラギノ角ゴ ProN W3" charset="0"/>
                <a:cs typeface="ヒラギノ角ゴ ProN W3" charset="0"/>
              </a:rPr>
              <a:t>Iterative Deepening</a:t>
            </a:r>
          </a:p>
        </p:txBody>
      </p:sp>
      <p:sp>
        <p:nvSpPr>
          <p:cNvPr id="36871" name="Rectangle 6"/>
          <p:cNvSpPr>
            <a:spLocks noGrp="1" noChangeArrowheads="1"/>
          </p:cNvSpPr>
          <p:nvPr>
            <p:ph type="body" idx="1"/>
          </p:nvPr>
        </p:nvSpPr>
        <p:spPr>
          <a:xfrm>
            <a:off x="496888" y="1409700"/>
            <a:ext cx="5532437" cy="4914900"/>
          </a:xfrm>
        </p:spPr>
        <p:txBody>
          <a:bodyPr rIns="132080"/>
          <a:lstStyle/>
          <a:p>
            <a:pPr marL="388938" indent="-349250" eaLnBrk="1" hangingPunct="1">
              <a:buFont typeface="Wingdings" charset="0"/>
              <a:buNone/>
              <a:defRPr/>
            </a:pPr>
            <a:r>
              <a:rPr lang="en-US" sz="2200" dirty="0">
                <a:latin typeface="Arial" charset="0"/>
                <a:ea typeface="ヒラギノ角ゴ ProN W3" charset="0"/>
                <a:cs typeface="ヒラギノ角ゴ ProN W3" charset="0"/>
              </a:rPr>
              <a:t>Iterative deepening uses DFS as a subroutine:</a:t>
            </a:r>
          </a:p>
          <a:p>
            <a:pPr marL="388938" indent="-349250" eaLnBrk="1" hangingPunct="1">
              <a:buFont typeface="Wingdings" charset="0"/>
              <a:buNone/>
              <a:defRPr/>
            </a:pPr>
            <a:endParaRPr lang="en-US" sz="1300" dirty="0">
              <a:latin typeface="Arial" charset="0"/>
              <a:ea typeface="ヒラギノ角ゴ ProN W3" charset="0"/>
              <a:cs typeface="ヒラギノ角ゴ ProN W3" charset="0"/>
            </a:endParaRPr>
          </a:p>
          <a:p>
            <a:pPr marL="388938" indent="-349250" eaLnBrk="1" hangingPunct="1">
              <a:buSzPct val="99000"/>
              <a:buFont typeface="Wingdings" charset="0"/>
              <a:buAutoNum type="arabicPeriod"/>
              <a:defRPr/>
            </a:pPr>
            <a:r>
              <a:rPr lang="en-US" sz="2200" dirty="0">
                <a:latin typeface="Arial" charset="0"/>
                <a:ea typeface="ヒラギノ角ゴ ProN W3" charset="0"/>
                <a:cs typeface="ヒラギノ角ゴ ProN W3" charset="0"/>
              </a:rPr>
              <a:t>Do a DFS which only searches for paths of length 1 or less.  (DFS 	gives up on any path of length 2)</a:t>
            </a:r>
          </a:p>
          <a:p>
            <a:pPr marL="388938" indent="-349250" eaLnBrk="1" hangingPunct="1">
              <a:buSzPct val="99000"/>
              <a:buFont typeface="Wingdings" charset="0"/>
              <a:buAutoNum type="arabicPeriod"/>
              <a:defRPr/>
            </a:pPr>
            <a:r>
              <a:rPr lang="en-US" sz="2200" dirty="0">
                <a:latin typeface="Arial" charset="0"/>
                <a:ea typeface="ヒラギノ角ゴ ProN W3" charset="0"/>
                <a:cs typeface="ヒラギノ角ゴ ProN W3" charset="0"/>
              </a:rPr>
              <a:t>If </a:t>
            </a:r>
            <a:r>
              <a:rPr lang="ja-JP" altLang="en-US" sz="2200" dirty="0">
                <a:latin typeface="Arial" charset="0"/>
                <a:ea typeface="ヒラギノ角ゴ ProN W3" charset="0"/>
                <a:cs typeface="ヒラギノ角ゴ ProN W3" charset="0"/>
              </a:rPr>
              <a:t>“</a:t>
            </a:r>
            <a:r>
              <a:rPr lang="en-US" sz="2200" dirty="0">
                <a:latin typeface="Arial" charset="0"/>
                <a:ea typeface="ヒラギノ角ゴ ProN W3" charset="0"/>
                <a:cs typeface="ヒラギノ角ゴ ProN W3" charset="0"/>
              </a:rPr>
              <a:t>1</a:t>
            </a:r>
            <a:r>
              <a:rPr lang="ja-JP" altLang="en-US" sz="2200" dirty="0">
                <a:latin typeface="Arial" charset="0"/>
                <a:ea typeface="ヒラギノ角ゴ ProN W3" charset="0"/>
                <a:cs typeface="ヒラギノ角ゴ ProN W3" charset="0"/>
              </a:rPr>
              <a:t>”</a:t>
            </a:r>
            <a:r>
              <a:rPr lang="en-US" sz="2200" dirty="0">
                <a:latin typeface="Arial" charset="0"/>
                <a:ea typeface="ヒラギノ角ゴ ProN W3" charset="0"/>
                <a:cs typeface="ヒラギノ角ゴ ProN W3" charset="0"/>
              </a:rPr>
              <a:t> failed, do a DFS which only searches paths of length 2 or less.</a:t>
            </a:r>
          </a:p>
          <a:p>
            <a:pPr marL="388938" indent="-349250" eaLnBrk="1" hangingPunct="1">
              <a:buSzPct val="99000"/>
              <a:buFont typeface="Wingdings" charset="0"/>
              <a:buAutoNum type="arabicPeriod"/>
              <a:defRPr/>
            </a:pPr>
            <a:r>
              <a:rPr lang="en-US" sz="2200" dirty="0">
                <a:latin typeface="Arial" charset="0"/>
                <a:ea typeface="ヒラギノ角ゴ ProN W3" charset="0"/>
                <a:cs typeface="ヒラギノ角ゴ ProN W3" charset="0"/>
              </a:rPr>
              <a:t>If </a:t>
            </a:r>
            <a:r>
              <a:rPr lang="ja-JP" altLang="en-US" sz="2200" dirty="0">
                <a:latin typeface="Arial" charset="0"/>
                <a:ea typeface="ヒラギノ角ゴ ProN W3" charset="0"/>
                <a:cs typeface="ヒラギノ角ゴ ProN W3" charset="0"/>
              </a:rPr>
              <a:t>“</a:t>
            </a:r>
            <a:r>
              <a:rPr lang="en-US" sz="2200" dirty="0">
                <a:latin typeface="Arial" charset="0"/>
                <a:ea typeface="ヒラギノ角ゴ ProN W3" charset="0"/>
                <a:cs typeface="ヒラギノ角ゴ ProN W3" charset="0"/>
              </a:rPr>
              <a:t>2</a:t>
            </a:r>
            <a:r>
              <a:rPr lang="ja-JP" altLang="en-US" sz="2200" dirty="0">
                <a:latin typeface="Arial" charset="0"/>
                <a:ea typeface="ヒラギノ角ゴ ProN W3" charset="0"/>
                <a:cs typeface="ヒラギノ角ゴ ProN W3" charset="0"/>
              </a:rPr>
              <a:t>”</a:t>
            </a:r>
            <a:r>
              <a:rPr lang="en-US" sz="2200" dirty="0">
                <a:latin typeface="Arial" charset="0"/>
                <a:ea typeface="ヒラギノ角ゴ ProN W3" charset="0"/>
                <a:cs typeface="ヒラギノ角ゴ ProN W3" charset="0"/>
              </a:rPr>
              <a:t> failed, do a DFS which only searches paths of length 3 or less.</a:t>
            </a:r>
          </a:p>
          <a:p>
            <a:pPr marL="388938" indent="-349250" eaLnBrk="1" hangingPunct="1">
              <a:buFont typeface="Wingdings" charset="0"/>
              <a:buNone/>
              <a:defRPr/>
            </a:pPr>
            <a:r>
              <a:rPr lang="en-US" sz="2200" dirty="0">
                <a:latin typeface="Arial" charset="0"/>
                <a:ea typeface="ヒラギノ角ゴ ProN W3" charset="0"/>
                <a:cs typeface="ヒラギノ角ゴ ProN W3" charset="0"/>
              </a:rPr>
              <a:t>				….and so on</a:t>
            </a:r>
            <a:r>
              <a:rPr lang="en-US" sz="2200" dirty="0" smtClean="0">
                <a:latin typeface="Arial" charset="0"/>
                <a:ea typeface="ヒラギノ角ゴ ProN W3" charset="0"/>
                <a:cs typeface="ヒラギノ角ゴ ProN W3" charset="0"/>
              </a:rPr>
              <a:t>.</a:t>
            </a:r>
          </a:p>
          <a:p>
            <a:pPr marL="388938" indent="-349250" eaLnBrk="1" hangingPunct="1">
              <a:buFont typeface="Wingdings" charset="0"/>
              <a:buNone/>
              <a:defRPr/>
            </a:pPr>
            <a:endParaRPr lang="en-US" sz="2200" dirty="0">
              <a:latin typeface="Arial" charset="0"/>
              <a:ea typeface="ヒラギノ角ゴ ProN W3" charset="0"/>
              <a:cs typeface="ヒラギノ角ゴ ProN W3" charset="0"/>
            </a:endParaRPr>
          </a:p>
          <a:p>
            <a:pPr marL="388938" indent="-349250" eaLnBrk="1" hangingPunct="1">
              <a:buFont typeface="Wingdings" charset="0"/>
              <a:buNone/>
              <a:defRPr/>
            </a:pPr>
            <a:r>
              <a:rPr lang="en-US" sz="2200" dirty="0" smtClean="0">
                <a:latin typeface="Arial" charset="0"/>
                <a:ea typeface="ヒラギノ角ゴ ProN W3" charset="0"/>
                <a:cs typeface="ヒラギノ角ゴ ProN W3" charset="0"/>
              </a:rPr>
              <a:t>Creates an </a:t>
            </a:r>
            <a:r>
              <a:rPr lang="en-US" sz="2200" b="1" i="1" dirty="0" smtClean="0">
                <a:solidFill>
                  <a:srgbClr val="FF0000"/>
                </a:solidFill>
                <a:latin typeface="Arial" charset="0"/>
                <a:ea typeface="ヒラギノ角ゴ ProN W3" charset="0"/>
                <a:cs typeface="ヒラギノ角ゴ ProN W3" charset="0"/>
              </a:rPr>
              <a:t>anytime algorithm</a:t>
            </a:r>
            <a:endParaRPr lang="en-US" sz="2200" b="1" i="1" dirty="0">
              <a:solidFill>
                <a:srgbClr val="FF0000"/>
              </a:solidFill>
              <a:latin typeface="Arial" charset="0"/>
              <a:ea typeface="ヒラギノ角ゴ ProN W3" charset="0"/>
              <a:cs typeface="ヒラギノ角ゴ ProN W3" charset="0"/>
            </a:endParaRPr>
          </a:p>
        </p:txBody>
      </p:sp>
      <p:sp>
        <p:nvSpPr>
          <p:cNvPr id="87047" name="Freeform 7"/>
          <p:cNvSpPr>
            <a:spLocks/>
          </p:cNvSpPr>
          <p:nvPr/>
        </p:nvSpPr>
        <p:spPr bwMode="auto">
          <a:xfrm>
            <a:off x="5884863" y="1612900"/>
            <a:ext cx="2927350" cy="2554288"/>
          </a:xfrm>
          <a:custGeom>
            <a:avLst/>
            <a:gdLst>
              <a:gd name="T0" fmla="*/ 0 w 21600"/>
              <a:gd name="T1" fmla="*/ 2147483647 h 21600"/>
              <a:gd name="T2" fmla="*/ 2147483647 w 21600"/>
              <a:gd name="T3" fmla="*/ 2147483647 h 21600"/>
              <a:gd name="T4" fmla="*/ 2147483647 w 21600"/>
              <a:gd name="T5" fmla="*/ 0 h 21600"/>
              <a:gd name="T6" fmla="*/ 0 w 21600"/>
              <a:gd name="T7" fmla="*/ 2147483647 h 21600"/>
              <a:gd name="T8" fmla="*/ 0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10718" y="0"/>
                </a:lnTo>
                <a:lnTo>
                  <a:pt x="0" y="21600"/>
                </a:lnTo>
                <a:close/>
                <a:moveTo>
                  <a:pt x="0" y="21600"/>
                </a:move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7048" name="Oval 8"/>
          <p:cNvSpPr>
            <a:spLocks/>
          </p:cNvSpPr>
          <p:nvPr/>
        </p:nvSpPr>
        <p:spPr bwMode="auto">
          <a:xfrm>
            <a:off x="7239000" y="1543050"/>
            <a:ext cx="179388" cy="17938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87049" name="Oval 9"/>
          <p:cNvSpPr>
            <a:spLocks/>
          </p:cNvSpPr>
          <p:nvPr/>
        </p:nvSpPr>
        <p:spPr bwMode="auto">
          <a:xfrm>
            <a:off x="7007225" y="1968500"/>
            <a:ext cx="179388" cy="17938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87050" name="Oval 10"/>
          <p:cNvSpPr>
            <a:spLocks/>
          </p:cNvSpPr>
          <p:nvPr/>
        </p:nvSpPr>
        <p:spPr bwMode="auto">
          <a:xfrm>
            <a:off x="7483475" y="1958975"/>
            <a:ext cx="179388" cy="17938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87051" name="Rectangle 11"/>
          <p:cNvSpPr>
            <a:spLocks/>
          </p:cNvSpPr>
          <p:nvPr/>
        </p:nvSpPr>
        <p:spPr bwMode="auto">
          <a:xfrm>
            <a:off x="7137400" y="1819275"/>
            <a:ext cx="287338"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a:t>
            </a:r>
          </a:p>
        </p:txBody>
      </p:sp>
      <p:sp>
        <p:nvSpPr>
          <p:cNvPr id="87052" name="Freeform 12"/>
          <p:cNvSpPr>
            <a:spLocks/>
          </p:cNvSpPr>
          <p:nvPr/>
        </p:nvSpPr>
        <p:spPr bwMode="auto">
          <a:xfrm>
            <a:off x="7119938" y="1773238"/>
            <a:ext cx="444500" cy="85725"/>
          </a:xfrm>
          <a:custGeom>
            <a:avLst/>
            <a:gdLst>
              <a:gd name="T0" fmla="*/ 0 w 21600"/>
              <a:gd name="T1" fmla="*/ 293796 h 20876"/>
              <a:gd name="T2" fmla="*/ 101517770 w 21600"/>
              <a:gd name="T3" fmla="*/ 1442279 h 20876"/>
              <a:gd name="T4" fmla="*/ 188238218 w 21600"/>
              <a:gd name="T5" fmla="*/ 0 h 20876"/>
              <a:gd name="T6" fmla="*/ 0 60000 65536"/>
              <a:gd name="T7" fmla="*/ 0 60000 65536"/>
              <a:gd name="T8" fmla="*/ 0 60000 65536"/>
            </a:gdLst>
            <a:ahLst/>
            <a:cxnLst>
              <a:cxn ang="T6">
                <a:pos x="T0" y="T1"/>
              </a:cxn>
              <a:cxn ang="T7">
                <a:pos x="T2" y="T3"/>
              </a:cxn>
              <a:cxn ang="T8">
                <a:pos x="T4" y="T5"/>
              </a:cxn>
            </a:cxnLst>
            <a:rect l="0" t="0" r="r" b="b"/>
            <a:pathLst>
              <a:path w="21600" h="20876">
                <a:moveTo>
                  <a:pt x="0" y="4243"/>
                </a:moveTo>
                <a:cubicBezTo>
                  <a:pt x="4011" y="12729"/>
                  <a:pt x="8023" y="21600"/>
                  <a:pt x="11649" y="20829"/>
                </a:cubicBezTo>
                <a:cubicBezTo>
                  <a:pt x="15274" y="20057"/>
                  <a:pt x="18437" y="10029"/>
                  <a:pt x="21600" y="0"/>
                </a:cubicBezTo>
              </a:path>
            </a:pathLst>
          </a:custGeom>
          <a:noFill/>
          <a:ln w="9525" cap="flat">
            <a:solidFill>
              <a:schemeClr val="tx1"/>
            </a:solidFill>
            <a:prstDash val="solid"/>
            <a:round/>
            <a:headEnd type="none" w="med" len="med"/>
            <a:tailEnd type="triangle" w="sm" len="sm"/>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7053" name="Rectangle 13"/>
          <p:cNvSpPr>
            <a:spLocks/>
          </p:cNvSpPr>
          <p:nvPr/>
        </p:nvSpPr>
        <p:spPr bwMode="auto">
          <a:xfrm>
            <a:off x="7521575" y="1571625"/>
            <a:ext cx="31115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b</a:t>
            </a:r>
          </a:p>
        </p:txBody>
      </p:sp>
      <p:sp>
        <p:nvSpPr>
          <p:cNvPr id="87054" name="Oval 14"/>
          <p:cNvSpPr>
            <a:spLocks/>
          </p:cNvSpPr>
          <p:nvPr/>
        </p:nvSpPr>
        <p:spPr bwMode="auto">
          <a:xfrm>
            <a:off x="7731125" y="3008313"/>
            <a:ext cx="179388" cy="179387"/>
          </a:xfrm>
          <a:prstGeom prst="ellipse">
            <a:avLst/>
          </a:prstGeom>
          <a:solidFill>
            <a:srgbClr val="FF9999"/>
          </a:solidFill>
          <a:ln w="9525">
            <a:solidFill>
              <a:schemeClr val="tx1"/>
            </a:solidFill>
            <a:round/>
            <a:headEnd/>
            <a:tailEnd/>
          </a:ln>
        </p:spPr>
        <p:txBody>
          <a:bodyPr lIns="0" tIns="0" rIns="0" bIns="0"/>
          <a:lstStyle/>
          <a:p>
            <a:endParaRPr lang="en-US"/>
          </a:p>
        </p:txBody>
      </p:sp>
      <p:sp>
        <p:nvSpPr>
          <p:cNvPr id="87055" name="Freeform 15"/>
          <p:cNvSpPr>
            <a:spLocks/>
          </p:cNvSpPr>
          <p:nvPr/>
        </p:nvSpPr>
        <p:spPr bwMode="auto">
          <a:xfrm>
            <a:off x="7623175" y="2551113"/>
            <a:ext cx="212725" cy="436562"/>
          </a:xfrm>
          <a:custGeom>
            <a:avLst/>
            <a:gdLst>
              <a:gd name="T0" fmla="*/ 0 w 20774"/>
              <a:gd name="T1" fmla="*/ 0 h 21600"/>
              <a:gd name="T2" fmla="*/ 5466400 w 20774"/>
              <a:gd name="T3" fmla="*/ 21399703 h 21600"/>
              <a:gd name="T4" fmla="*/ 19713722 w 20774"/>
              <a:gd name="T5" fmla="*/ 49280978 h 21600"/>
              <a:gd name="T6" fmla="*/ 20541561 w 20774"/>
              <a:gd name="T7" fmla="*/ 111540176 h 21600"/>
              <a:gd name="T8" fmla="*/ 15240527 w 20774"/>
              <a:gd name="T9" fmla="*/ 143318050 h 21600"/>
              <a:gd name="T10" fmla="*/ 18885872 w 20774"/>
              <a:gd name="T11" fmla="*/ 17833242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74" h="21600">
                <a:moveTo>
                  <a:pt x="0" y="0"/>
                </a:moveTo>
                <a:cubicBezTo>
                  <a:pt x="1697" y="864"/>
                  <a:pt x="3086" y="1885"/>
                  <a:pt x="5091" y="2592"/>
                </a:cubicBezTo>
                <a:cubicBezTo>
                  <a:pt x="9103" y="4084"/>
                  <a:pt x="14194" y="4556"/>
                  <a:pt x="18360" y="5969"/>
                </a:cubicBezTo>
                <a:cubicBezTo>
                  <a:pt x="21600" y="8326"/>
                  <a:pt x="21291" y="10839"/>
                  <a:pt x="19131" y="13510"/>
                </a:cubicBezTo>
                <a:cubicBezTo>
                  <a:pt x="17897" y="14924"/>
                  <a:pt x="14194" y="17359"/>
                  <a:pt x="14194" y="17359"/>
                </a:cubicBezTo>
                <a:cubicBezTo>
                  <a:pt x="15120" y="18851"/>
                  <a:pt x="17589" y="20029"/>
                  <a:pt x="17589" y="21600"/>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7056" name="Freeform 16"/>
          <p:cNvSpPr>
            <a:spLocks/>
          </p:cNvSpPr>
          <p:nvPr/>
        </p:nvSpPr>
        <p:spPr bwMode="auto">
          <a:xfrm>
            <a:off x="7083425" y="1638300"/>
            <a:ext cx="511175" cy="419100"/>
          </a:xfrm>
          <a:custGeom>
            <a:avLst/>
            <a:gdLst>
              <a:gd name="T0" fmla="*/ 141698728 w 21600"/>
              <a:gd name="T1" fmla="*/ 0 h 21600"/>
              <a:gd name="T2" fmla="*/ 0 w 21600"/>
              <a:gd name="T3" fmla="*/ 157777646 h 21600"/>
              <a:gd name="T4" fmla="*/ 286286801 w 21600"/>
              <a:gd name="T5" fmla="*/ 157777646 h 21600"/>
              <a:gd name="T6" fmla="*/ 141698728 w 21600"/>
              <a:gd name="T7" fmla="*/ 0 h 21600"/>
              <a:gd name="T8" fmla="*/ 141698728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174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Heuristic Evaluation Function</a:t>
            </a:r>
          </a:p>
        </p:txBody>
      </p:sp>
      <p:sp>
        <p:nvSpPr>
          <p:cNvPr id="31748" name="Rectangle 3"/>
          <p:cNvSpPr>
            <a:spLocks noGrp="1" noChangeArrowheads="1"/>
          </p:cNvSpPr>
          <p:nvPr>
            <p:ph type="body" idx="1"/>
          </p:nvPr>
        </p:nvSpPr>
        <p:spPr>
          <a:xfrm>
            <a:off x="457200" y="1473200"/>
            <a:ext cx="8229600" cy="558800"/>
          </a:xfrm>
        </p:spPr>
        <p:txBody>
          <a:bodyPr rIns="132080"/>
          <a:lstStyle/>
          <a:p>
            <a:pPr eaLnBrk="1" hangingPunct="1">
              <a:lnSpc>
                <a:spcPct val="80000"/>
              </a:lnSpc>
              <a:defRPr/>
            </a:pPr>
            <a:r>
              <a:rPr lang="en-US" sz="2300">
                <a:latin typeface="Arial" charset="0"/>
                <a:ea typeface="ヒラギノ角ゴ ProN W3" charset="0"/>
                <a:cs typeface="ヒラギノ角ゴ ProN W3" charset="0"/>
              </a:rPr>
              <a:t>Function which scores non-terminals</a:t>
            </a:r>
          </a:p>
        </p:txBody>
      </p:sp>
      <p:pic>
        <p:nvPicPr>
          <p:cNvPr id="819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30400"/>
            <a:ext cx="2184400" cy="244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1930400"/>
            <a:ext cx="2257425" cy="246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87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72200"/>
            <a:ext cx="7416800"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1927" name="AutoShape 7"/>
          <p:cNvSpPr>
            <a:spLocks/>
          </p:cNvSpPr>
          <p:nvPr/>
        </p:nvSpPr>
        <p:spPr bwMode="auto">
          <a:xfrm>
            <a:off x="4733925" y="2451100"/>
            <a:ext cx="193675"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28" name="AutoShape 8"/>
          <p:cNvSpPr>
            <a:spLocks/>
          </p:cNvSpPr>
          <p:nvPr/>
        </p:nvSpPr>
        <p:spPr bwMode="auto">
          <a:xfrm rot="10800000">
            <a:off x="4146550" y="2787650"/>
            <a:ext cx="195263"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29" name="AutoShape 9"/>
          <p:cNvSpPr>
            <a:spLocks/>
          </p:cNvSpPr>
          <p:nvPr/>
        </p:nvSpPr>
        <p:spPr bwMode="auto">
          <a:xfrm rot="10800000">
            <a:off x="5235575" y="2787650"/>
            <a:ext cx="195263"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0" name="AutoShape 10"/>
          <p:cNvSpPr>
            <a:spLocks/>
          </p:cNvSpPr>
          <p:nvPr/>
        </p:nvSpPr>
        <p:spPr bwMode="auto">
          <a:xfrm>
            <a:off x="3856038" y="3133725"/>
            <a:ext cx="195262"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1" name="AutoShape 11"/>
          <p:cNvSpPr>
            <a:spLocks/>
          </p:cNvSpPr>
          <p:nvPr/>
        </p:nvSpPr>
        <p:spPr bwMode="auto">
          <a:xfrm>
            <a:off x="4465638" y="3133725"/>
            <a:ext cx="195262"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2" name="AutoShape 12"/>
          <p:cNvSpPr>
            <a:spLocks/>
          </p:cNvSpPr>
          <p:nvPr/>
        </p:nvSpPr>
        <p:spPr bwMode="auto">
          <a:xfrm>
            <a:off x="4922838" y="3133725"/>
            <a:ext cx="195262"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3" name="AutoShape 13"/>
          <p:cNvSpPr>
            <a:spLocks/>
          </p:cNvSpPr>
          <p:nvPr/>
        </p:nvSpPr>
        <p:spPr bwMode="auto">
          <a:xfrm>
            <a:off x="5572125" y="3133725"/>
            <a:ext cx="195263"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cxnSp>
        <p:nvCxnSpPr>
          <p:cNvPr id="81934" name="AutoShape 14"/>
          <p:cNvCxnSpPr>
            <a:cxnSpLocks noChangeShapeType="1"/>
            <a:stCxn id="81927" idx="0"/>
            <a:endCxn id="81928" idx="0"/>
          </p:cNvCxnSpPr>
          <p:nvPr/>
        </p:nvCxnSpPr>
        <p:spPr bwMode="auto">
          <a:xfrm flipH="1">
            <a:off x="4243388" y="2562225"/>
            <a:ext cx="587375" cy="33655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81935" name="AutoShape 15"/>
          <p:cNvCxnSpPr>
            <a:cxnSpLocks noChangeShapeType="1"/>
            <a:stCxn id="81927" idx="0"/>
            <a:endCxn id="81929" idx="0"/>
          </p:cNvCxnSpPr>
          <p:nvPr/>
        </p:nvCxnSpPr>
        <p:spPr bwMode="auto">
          <a:xfrm>
            <a:off x="4830763" y="2562225"/>
            <a:ext cx="501650" cy="33655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81936" name="AutoShape 16"/>
          <p:cNvCxnSpPr>
            <a:cxnSpLocks noChangeShapeType="1"/>
            <a:stCxn id="81928" idx="0"/>
            <a:endCxn id="81930" idx="0"/>
          </p:cNvCxnSpPr>
          <p:nvPr/>
        </p:nvCxnSpPr>
        <p:spPr bwMode="auto">
          <a:xfrm flipH="1">
            <a:off x="3952875" y="2898775"/>
            <a:ext cx="290513" cy="3460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81937" name="AutoShape 17"/>
          <p:cNvCxnSpPr>
            <a:cxnSpLocks noChangeShapeType="1"/>
            <a:stCxn id="81928" idx="0"/>
            <a:endCxn id="81931" idx="0"/>
          </p:cNvCxnSpPr>
          <p:nvPr/>
        </p:nvCxnSpPr>
        <p:spPr bwMode="auto">
          <a:xfrm>
            <a:off x="4243388" y="2898775"/>
            <a:ext cx="319087" cy="3460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81938" name="AutoShape 18"/>
          <p:cNvCxnSpPr>
            <a:cxnSpLocks noChangeShapeType="1"/>
            <a:stCxn id="81929" idx="0"/>
            <a:endCxn id="81932" idx="0"/>
          </p:cNvCxnSpPr>
          <p:nvPr/>
        </p:nvCxnSpPr>
        <p:spPr bwMode="auto">
          <a:xfrm flipH="1">
            <a:off x="5019675" y="2898775"/>
            <a:ext cx="312738" cy="3460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81939" name="AutoShape 19"/>
          <p:cNvCxnSpPr>
            <a:cxnSpLocks noChangeShapeType="1"/>
            <a:stCxn id="81929" idx="0"/>
            <a:endCxn id="81933" idx="0"/>
          </p:cNvCxnSpPr>
          <p:nvPr/>
        </p:nvCxnSpPr>
        <p:spPr bwMode="auto">
          <a:xfrm>
            <a:off x="5332413" y="2898775"/>
            <a:ext cx="336550" cy="34607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81940" name="AutoShape 20"/>
          <p:cNvSpPr>
            <a:spLocks/>
          </p:cNvSpPr>
          <p:nvPr/>
        </p:nvSpPr>
        <p:spPr bwMode="auto">
          <a:xfrm>
            <a:off x="5362575" y="3792538"/>
            <a:ext cx="703263" cy="361950"/>
          </a:xfrm>
          <a:prstGeom prst="triangle">
            <a:avLst>
              <a:gd name="adj" fmla="val 50000"/>
            </a:avLst>
          </a:prstGeom>
          <a:solidFill>
            <a:srgbClr val="FFFFFF"/>
          </a:solidFill>
          <a:ln w="9525">
            <a:solidFill>
              <a:schemeClr val="tx1"/>
            </a:solidFill>
            <a:prstDash val="dash"/>
            <a:miter lim="800000"/>
            <a:headEnd/>
            <a:tailEnd/>
          </a:ln>
        </p:spPr>
        <p:txBody>
          <a:bodyPr lIns="0" tIns="0" rIns="0" bIns="0"/>
          <a:lstStyle/>
          <a:p>
            <a:endParaRPr lang="en-US"/>
          </a:p>
        </p:txBody>
      </p:sp>
      <p:sp>
        <p:nvSpPr>
          <p:cNvPr id="81941" name="Freeform 21"/>
          <p:cNvSpPr>
            <a:spLocks/>
          </p:cNvSpPr>
          <p:nvPr/>
        </p:nvSpPr>
        <p:spPr bwMode="auto">
          <a:xfrm rot="10800000" flipH="1">
            <a:off x="3251200" y="2535238"/>
            <a:ext cx="1538288" cy="620712"/>
          </a:xfrm>
          <a:custGeom>
            <a:avLst/>
            <a:gdLst>
              <a:gd name="T0" fmla="*/ 0 w 21600"/>
              <a:gd name="T1" fmla="*/ 0 h 21600"/>
              <a:gd name="T2" fmla="*/ 2147483647 w 21600"/>
              <a:gd name="T3" fmla="*/ 256290749 h 21600"/>
              <a:gd name="T4" fmla="*/ 2147483647 w 21600"/>
              <a:gd name="T5" fmla="*/ 512581498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5249" y="0"/>
                  <a:pt x="10499" y="5400"/>
                  <a:pt x="10499" y="10800"/>
                </a:cubicBezTo>
                <a:cubicBezTo>
                  <a:pt x="10499" y="16200"/>
                  <a:pt x="16049" y="21600"/>
                  <a:pt x="21600" y="21600"/>
                </a:cubicBezTo>
              </a:path>
            </a:pathLst>
          </a:custGeom>
          <a:noFill/>
          <a:ln w="9525" cap="flat">
            <a:solidFill>
              <a:schemeClr val="tx1"/>
            </a:solidFill>
            <a:prstDash val="dash"/>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1942" name="Line 22"/>
          <p:cNvSpPr>
            <a:spLocks noChangeShapeType="1"/>
          </p:cNvSpPr>
          <p:nvPr/>
        </p:nvSpPr>
        <p:spPr bwMode="auto">
          <a:xfrm flipH="1">
            <a:off x="5791200" y="3160713"/>
            <a:ext cx="866775" cy="5302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1943" name="Rectangle 23"/>
          <p:cNvSpPr>
            <a:spLocks/>
          </p:cNvSpPr>
          <p:nvPr/>
        </p:nvSpPr>
        <p:spPr bwMode="auto">
          <a:xfrm rot="10800000">
            <a:off x="4937125" y="3590925"/>
            <a:ext cx="168275" cy="168275"/>
          </a:xfrm>
          <a:prstGeom prst="rect">
            <a:avLst/>
          </a:prstGeom>
          <a:solidFill>
            <a:schemeClr val="accent1"/>
          </a:solidFill>
          <a:ln w="9525">
            <a:solidFill>
              <a:schemeClr val="tx1"/>
            </a:solidFill>
            <a:round/>
            <a:headEnd/>
            <a:tailEnd/>
          </a:ln>
        </p:spPr>
        <p:txBody>
          <a:bodyPr lIns="0" tIns="0" rIns="0" bIns="0"/>
          <a:lstStyle/>
          <a:p>
            <a:endParaRPr lang="en-US"/>
          </a:p>
        </p:txBody>
      </p:sp>
      <p:cxnSp>
        <p:nvCxnSpPr>
          <p:cNvPr id="81944" name="AutoShape 24"/>
          <p:cNvCxnSpPr>
            <a:cxnSpLocks noChangeShapeType="1"/>
            <a:stCxn id="81932" idx="0"/>
            <a:endCxn id="81943" idx="0"/>
          </p:cNvCxnSpPr>
          <p:nvPr/>
        </p:nvCxnSpPr>
        <p:spPr bwMode="auto">
          <a:xfrm>
            <a:off x="5019675" y="3244850"/>
            <a:ext cx="1588" cy="430213"/>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81945" name="AutoShape 25"/>
          <p:cNvCxnSpPr>
            <a:cxnSpLocks noChangeShapeType="1"/>
            <a:stCxn id="81932" idx="0"/>
            <a:endCxn id="81946" idx="0"/>
          </p:cNvCxnSpPr>
          <p:nvPr/>
        </p:nvCxnSpPr>
        <p:spPr bwMode="auto">
          <a:xfrm>
            <a:off x="5019675" y="3244850"/>
            <a:ext cx="687388" cy="446088"/>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81946" name="Rectangle 26"/>
          <p:cNvSpPr>
            <a:spLocks/>
          </p:cNvSpPr>
          <p:nvPr/>
        </p:nvSpPr>
        <p:spPr bwMode="auto">
          <a:xfrm rot="10800000">
            <a:off x="5622925" y="3606800"/>
            <a:ext cx="168275" cy="168275"/>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1947" name="AutoShape 27"/>
          <p:cNvSpPr>
            <a:spLocks/>
          </p:cNvSpPr>
          <p:nvPr/>
        </p:nvSpPr>
        <p:spPr bwMode="auto">
          <a:xfrm>
            <a:off x="4676775" y="3792538"/>
            <a:ext cx="703263" cy="361950"/>
          </a:xfrm>
          <a:prstGeom prst="triangle">
            <a:avLst>
              <a:gd name="adj" fmla="val 50000"/>
            </a:avLst>
          </a:prstGeom>
          <a:solidFill>
            <a:srgbClr val="FFFFFF"/>
          </a:solidFill>
          <a:ln w="9525">
            <a:solidFill>
              <a:schemeClr val="tx1"/>
            </a:solidFill>
            <a:prstDash val="dash"/>
            <a:miter lim="800000"/>
            <a:headEnd/>
            <a:tailEnd/>
          </a:ln>
        </p:spPr>
        <p:txBody>
          <a:bodyPr lIns="0" tIns="0" rIns="0" bIns="0"/>
          <a:lstStyle/>
          <a:p>
            <a:endParaRPr lang="en-US"/>
          </a:p>
        </p:txBody>
      </p:sp>
      <p:sp>
        <p:nvSpPr>
          <p:cNvPr id="36892" name="Rectangle 28"/>
          <p:cNvSpPr>
            <a:spLocks/>
          </p:cNvSpPr>
          <p:nvPr/>
        </p:nvSpPr>
        <p:spPr bwMode="auto">
          <a:xfrm>
            <a:off x="381000" y="4572000"/>
            <a:ext cx="7825218" cy="1365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82588" indent="-342900">
              <a:lnSpc>
                <a:spcPct val="80000"/>
              </a:lnSpc>
              <a:spcBef>
                <a:spcPts val="738"/>
              </a:spcBef>
              <a:buClr>
                <a:srgbClr val="333399"/>
              </a:buClr>
              <a:buSzPct val="100000"/>
              <a:buFont typeface="Wingdings" charset="0"/>
              <a:buChar char="§"/>
            </a:pPr>
            <a:r>
              <a:rPr lang="en-US" sz="2200" dirty="0">
                <a:solidFill>
                  <a:srgbClr val="333399"/>
                </a:solidFill>
                <a:cs typeface="Arial" charset="0"/>
              </a:rPr>
              <a:t>Ideal function: returns the </a:t>
            </a:r>
            <a:r>
              <a:rPr lang="en-US" sz="2200" b="1" i="1" dirty="0" smtClean="0">
                <a:solidFill>
                  <a:srgbClr val="333399"/>
                </a:solidFill>
                <a:cs typeface="Arial" charset="0"/>
              </a:rPr>
              <a:t>true utility </a:t>
            </a:r>
            <a:r>
              <a:rPr lang="en-US" sz="2200" dirty="0">
                <a:solidFill>
                  <a:srgbClr val="333399"/>
                </a:solidFill>
                <a:cs typeface="Arial" charset="0"/>
              </a:rPr>
              <a:t>of the position</a:t>
            </a:r>
          </a:p>
          <a:p>
            <a:pPr marL="382588" indent="-342900">
              <a:lnSpc>
                <a:spcPct val="80000"/>
              </a:lnSpc>
              <a:spcBef>
                <a:spcPts val="738"/>
              </a:spcBef>
              <a:buClr>
                <a:srgbClr val="333399"/>
              </a:buClr>
              <a:buSzPct val="100000"/>
              <a:buFont typeface="Wingdings" charset="0"/>
              <a:buChar char="§"/>
            </a:pPr>
            <a:r>
              <a:rPr lang="en-US" sz="2200" dirty="0">
                <a:solidFill>
                  <a:srgbClr val="333399"/>
                </a:solidFill>
                <a:cs typeface="Arial" charset="0"/>
              </a:rPr>
              <a:t>In practice: </a:t>
            </a:r>
            <a:r>
              <a:rPr lang="en-US" sz="2200" dirty="0" smtClean="0">
                <a:solidFill>
                  <a:srgbClr val="333399"/>
                </a:solidFill>
                <a:cs typeface="Arial" charset="0"/>
              </a:rPr>
              <a:t>need a simple, fast </a:t>
            </a:r>
            <a:r>
              <a:rPr lang="en-US" sz="2200" b="1" i="1" dirty="0" smtClean="0">
                <a:solidFill>
                  <a:srgbClr val="333399"/>
                </a:solidFill>
                <a:cs typeface="Arial" charset="0"/>
              </a:rPr>
              <a:t>approximation</a:t>
            </a:r>
          </a:p>
          <a:p>
            <a:pPr marL="839788" lvl="1" indent="-342900">
              <a:lnSpc>
                <a:spcPct val="80000"/>
              </a:lnSpc>
              <a:spcBef>
                <a:spcPts val="738"/>
              </a:spcBef>
              <a:buClr>
                <a:srgbClr val="333399"/>
              </a:buClr>
              <a:buSzPct val="100000"/>
              <a:buFont typeface="Wingdings" charset="0"/>
              <a:buChar char="§"/>
            </a:pPr>
            <a:r>
              <a:rPr lang="en-US" sz="2200" dirty="0" smtClean="0">
                <a:cs typeface="Arial" charset="0"/>
              </a:rPr>
              <a:t>typi</a:t>
            </a:r>
            <a:r>
              <a:rPr lang="en-US" sz="2200" dirty="0" smtClean="0">
                <a:solidFill>
                  <a:schemeClr val="tx1"/>
                </a:solidFill>
                <a:cs typeface="Arial" charset="0"/>
              </a:rPr>
              <a:t>cally </a:t>
            </a:r>
            <a:r>
              <a:rPr lang="en-US" sz="2200" dirty="0">
                <a:solidFill>
                  <a:schemeClr val="tx1"/>
                </a:solidFill>
                <a:cs typeface="Arial" charset="0"/>
              </a:rPr>
              <a:t>weighted linear sum of features:</a:t>
            </a:r>
            <a:endParaRPr lang="en-US" sz="3400" dirty="0">
              <a:solidFill>
                <a:schemeClr val="tx1"/>
              </a:solidFill>
              <a:cs typeface="Lucida Grande" charset="0"/>
            </a:endParaRPr>
          </a:p>
          <a:p>
            <a:pPr marL="782638" lvl="1" indent="-285750">
              <a:lnSpc>
                <a:spcPct val="80000"/>
              </a:lnSpc>
              <a:spcBef>
                <a:spcPts val="638"/>
              </a:spcBef>
              <a:buClr>
                <a:srgbClr val="000000"/>
              </a:buClr>
              <a:buSzPct val="100000"/>
              <a:buFont typeface="Wingdings" charset="0"/>
              <a:buChar char="§"/>
            </a:pPr>
            <a:r>
              <a:rPr lang="en-US" sz="2200" dirty="0">
                <a:solidFill>
                  <a:schemeClr val="tx1"/>
                </a:solidFill>
                <a:cs typeface="Arial" charset="0"/>
              </a:rPr>
              <a:t>e.g. </a:t>
            </a:r>
            <a:r>
              <a:rPr lang="en-US" sz="2200" dirty="0">
                <a:solidFill>
                  <a:srgbClr val="CC0000"/>
                </a:solidFill>
                <a:latin typeface="Times New Roman Italic" charset="0"/>
                <a:cs typeface="Times New Roman Italic" charset="0"/>
                <a:sym typeface="Times New Roman Italic" charset="0"/>
              </a:rPr>
              <a:t>f</a:t>
            </a:r>
            <a:r>
              <a:rPr lang="en-US" sz="2200" baseline="-23000" dirty="0">
                <a:solidFill>
                  <a:srgbClr val="CC0000"/>
                </a:solidFill>
                <a:cs typeface="Arial" charset="0"/>
              </a:rPr>
              <a:t>1</a:t>
            </a:r>
            <a:r>
              <a:rPr lang="en-US" sz="2200" dirty="0">
                <a:solidFill>
                  <a:srgbClr val="CC0000"/>
                </a:solidFill>
                <a:cs typeface="Arial" charset="0"/>
              </a:rPr>
              <a:t>(</a:t>
            </a:r>
            <a:r>
              <a:rPr lang="en-US" sz="2200" dirty="0">
                <a:solidFill>
                  <a:srgbClr val="CC0000"/>
                </a:solidFill>
                <a:latin typeface="Times New Roman Italic" charset="0"/>
                <a:cs typeface="Times New Roman Italic" charset="0"/>
                <a:sym typeface="Times New Roman Italic" charset="0"/>
              </a:rPr>
              <a:t>s</a:t>
            </a:r>
            <a:r>
              <a:rPr lang="en-US" sz="2200" dirty="0">
                <a:solidFill>
                  <a:srgbClr val="CC0000"/>
                </a:solidFill>
                <a:cs typeface="Arial" charset="0"/>
              </a:rPr>
              <a:t>) = (</a:t>
            </a:r>
            <a:r>
              <a:rPr lang="en-US" sz="2200" dirty="0" err="1">
                <a:solidFill>
                  <a:srgbClr val="CC0000"/>
                </a:solidFill>
                <a:cs typeface="Arial" charset="0"/>
              </a:rPr>
              <a:t>num</a:t>
            </a:r>
            <a:r>
              <a:rPr lang="en-US" sz="2200" dirty="0">
                <a:solidFill>
                  <a:srgbClr val="CC0000"/>
                </a:solidFill>
                <a:cs typeface="Arial" charset="0"/>
              </a:rPr>
              <a:t> white queens – </a:t>
            </a:r>
            <a:r>
              <a:rPr lang="en-US" sz="2200" dirty="0" err="1">
                <a:solidFill>
                  <a:srgbClr val="CC0000"/>
                </a:solidFill>
                <a:cs typeface="Arial" charset="0"/>
              </a:rPr>
              <a:t>num</a:t>
            </a:r>
            <a:r>
              <a:rPr lang="en-US" sz="2200" dirty="0">
                <a:solidFill>
                  <a:srgbClr val="CC0000"/>
                </a:solidFill>
                <a:cs typeface="Arial" charset="0"/>
              </a:rPr>
              <a:t> black queens)</a:t>
            </a:r>
            <a:r>
              <a:rPr lang="en-US" sz="2200" dirty="0">
                <a:solidFill>
                  <a:schemeClr val="tx1"/>
                </a:solidFill>
                <a:cs typeface="Arial" charset="0"/>
              </a:rPr>
              <a:t>, etc.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9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892">
                                            <p:txEl>
                                              <p:pRg st="3" end="3"/>
                                            </p:txEl>
                                          </p:spTgt>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152400" y="1493838"/>
            <a:ext cx="8839200" cy="5364162"/>
          </a:xfrm>
        </p:spPr>
        <p:txBody>
          <a:bodyPr rIns="132080"/>
          <a:lstStyle/>
          <a:p>
            <a:pPr marL="39688" indent="0" eaLnBrk="1" hangingPunct="1">
              <a:spcBef>
                <a:spcPts val="1000"/>
              </a:spcBef>
              <a:buNone/>
              <a:defRPr/>
            </a:pPr>
            <a:r>
              <a:rPr lang="en-US" sz="1900" dirty="0" smtClean="0">
                <a:solidFill>
                  <a:schemeClr val="accent2">
                    <a:lumMod val="75000"/>
                  </a:schemeClr>
                </a:solidFill>
                <a:latin typeface="Arial Bold" charset="0"/>
                <a:ea typeface="ヒラギノ角ゴ ProN W3" charset="0"/>
                <a:cs typeface="Arial Bold" charset="0"/>
                <a:sym typeface="Arial Bold" charset="0"/>
              </a:rPr>
              <a:t>Go</a:t>
            </a:r>
            <a:r>
              <a:rPr lang="en-US" sz="1900" dirty="0">
                <a:solidFill>
                  <a:schemeClr val="accent2">
                    <a:lumMod val="75000"/>
                  </a:schemeClr>
                </a:solidFill>
                <a:latin typeface="Arial Bold" charset="0"/>
                <a:ea typeface="ヒラギノ角ゴ ProN W3" charset="0"/>
                <a:cs typeface="Arial Bold" charset="0"/>
                <a:sym typeface="Arial Bold" charset="0"/>
              </a:rPr>
              <a:t>:</a:t>
            </a:r>
            <a:r>
              <a:rPr lang="en-US" sz="1900" dirty="0">
                <a:solidFill>
                  <a:schemeClr val="accent2">
                    <a:lumMod val="75000"/>
                  </a:schemeClr>
                </a:solidFill>
                <a:latin typeface="Arial" charset="0"/>
                <a:ea typeface="ヒラギノ角ゴ ProN W3" charset="0"/>
                <a:cs typeface="ヒラギノ角ゴ ProN W3" charset="0"/>
              </a:rPr>
              <a:t> </a:t>
            </a:r>
            <a:r>
              <a:rPr lang="en-US" sz="1900" dirty="0" smtClean="0">
                <a:solidFill>
                  <a:schemeClr val="accent2">
                    <a:lumMod val="75000"/>
                  </a:schemeClr>
                </a:solidFill>
                <a:latin typeface="Arial" charset="0"/>
                <a:ea typeface="ヒラギノ角ゴ ProN W3" charset="0"/>
                <a:cs typeface="ヒラギノ角ゴ ProN W3" charset="0"/>
              </a:rPr>
              <a:t> b </a:t>
            </a:r>
            <a:r>
              <a:rPr lang="en-US" sz="1900" dirty="0">
                <a:solidFill>
                  <a:schemeClr val="accent2">
                    <a:lumMod val="75000"/>
                  </a:schemeClr>
                </a:solidFill>
                <a:latin typeface="Arial" charset="0"/>
                <a:ea typeface="ヒラギノ角ゴ ProN W3" charset="0"/>
                <a:cs typeface="ヒラギノ角ゴ ProN W3" charset="0"/>
              </a:rPr>
              <a:t>&gt; </a:t>
            </a:r>
            <a:r>
              <a:rPr lang="en-US" sz="1900" dirty="0" smtClean="0">
                <a:solidFill>
                  <a:schemeClr val="accent2">
                    <a:lumMod val="75000"/>
                  </a:schemeClr>
                </a:solidFill>
                <a:latin typeface="Arial" charset="0"/>
                <a:ea typeface="ヒラギノ角ゴ ProN W3" charset="0"/>
                <a:cs typeface="ヒラギノ角ゴ ProN W3" charset="0"/>
              </a:rPr>
              <a:t>300!     Programs use </a:t>
            </a:r>
            <a:r>
              <a:rPr lang="en-US" sz="1900" dirty="0" err="1" smtClean="0">
                <a:solidFill>
                  <a:schemeClr val="accent2">
                    <a:lumMod val="75000"/>
                  </a:schemeClr>
                </a:solidFill>
                <a:latin typeface="Arial" charset="0"/>
                <a:ea typeface="ヒラギノ角ゴ ProN W3" charset="0"/>
                <a:cs typeface="ヒラギノ角ゴ ProN W3" charset="0"/>
              </a:rPr>
              <a:t>monte</a:t>
            </a:r>
            <a:r>
              <a:rPr lang="en-US" sz="1900" dirty="0" smtClean="0">
                <a:solidFill>
                  <a:schemeClr val="accent2">
                    <a:lumMod val="75000"/>
                  </a:schemeClr>
                </a:solidFill>
                <a:latin typeface="Arial" charset="0"/>
                <a:ea typeface="ヒラギノ角ゴ ProN W3" charset="0"/>
                <a:cs typeface="ヒラギノ角ゴ ProN W3" charset="0"/>
              </a:rPr>
              <a:t> </a:t>
            </a:r>
            <a:r>
              <a:rPr lang="en-US" sz="1900" dirty="0" err="1">
                <a:solidFill>
                  <a:schemeClr val="accent2">
                    <a:lumMod val="75000"/>
                  </a:schemeClr>
                </a:solidFill>
                <a:latin typeface="Arial" charset="0"/>
                <a:ea typeface="ヒラギノ角ゴ ProN W3" charset="0"/>
                <a:cs typeface="ヒラギノ角ゴ ProN W3" charset="0"/>
              </a:rPr>
              <a:t>carlo</a:t>
            </a:r>
            <a:r>
              <a:rPr lang="en-US" sz="1900" dirty="0">
                <a:solidFill>
                  <a:schemeClr val="accent2">
                    <a:lumMod val="75000"/>
                  </a:schemeClr>
                </a:solidFill>
                <a:latin typeface="Arial" charset="0"/>
                <a:ea typeface="ヒラギノ角ゴ ProN W3" charset="0"/>
                <a:cs typeface="ヒラギノ角ゴ ProN W3" charset="0"/>
              </a:rPr>
              <a:t> </a:t>
            </a:r>
            <a:r>
              <a:rPr lang="en-US" sz="1900" dirty="0" smtClean="0">
                <a:solidFill>
                  <a:schemeClr val="accent2">
                    <a:lumMod val="75000"/>
                  </a:schemeClr>
                </a:solidFill>
                <a:latin typeface="Arial" charset="0"/>
                <a:ea typeface="ヒラギノ角ゴ ProN W3" charset="0"/>
                <a:cs typeface="ヒラギノ角ゴ ProN W3" charset="0"/>
              </a:rPr>
              <a:t>tree search + </a:t>
            </a:r>
            <a:r>
              <a:rPr lang="en-US" sz="1900" dirty="0">
                <a:solidFill>
                  <a:schemeClr val="accent2">
                    <a:lumMod val="75000"/>
                  </a:schemeClr>
                </a:solidFill>
                <a:latin typeface="Arial" charset="0"/>
                <a:ea typeface="ヒラギノ角ゴ ProN W3" charset="0"/>
                <a:cs typeface="ヒラギノ角ゴ ProN W3" charset="0"/>
              </a:rPr>
              <a:t>pattern </a:t>
            </a:r>
            <a:r>
              <a:rPr lang="en-US" sz="1900" dirty="0" smtClean="0">
                <a:solidFill>
                  <a:schemeClr val="accent2">
                    <a:lumMod val="75000"/>
                  </a:schemeClr>
                </a:solidFill>
                <a:latin typeface="Arial" charset="0"/>
                <a:ea typeface="ヒラギノ角ゴ ProN W3" charset="0"/>
                <a:cs typeface="ヒラギノ角ゴ ProN W3" charset="0"/>
              </a:rPr>
              <a:t>KBs</a:t>
            </a:r>
          </a:p>
          <a:p>
            <a:pPr marL="39688" indent="0" eaLnBrk="1" hangingPunct="1">
              <a:spcBef>
                <a:spcPts val="1000"/>
              </a:spcBef>
              <a:buNone/>
              <a:defRPr/>
            </a:pPr>
            <a:r>
              <a:rPr lang="en-US" sz="1900" dirty="0" smtClean="0">
                <a:solidFill>
                  <a:schemeClr val="accent2">
                    <a:lumMod val="75000"/>
                  </a:schemeClr>
                </a:solidFill>
                <a:latin typeface="Arial" charset="0"/>
                <a:ea typeface="ヒラギノ角ゴ ProN W3" charset="0"/>
                <a:cs typeface="ヒラギノ角ゴ ProN W3" charset="0"/>
              </a:rPr>
              <a:t> </a:t>
            </a:r>
          </a:p>
          <a:p>
            <a:pPr marL="39688" indent="0" eaLnBrk="1" hangingPunct="1">
              <a:spcBef>
                <a:spcPts val="1000"/>
              </a:spcBef>
              <a:buNone/>
              <a:defRPr/>
            </a:pPr>
            <a:r>
              <a:rPr lang="en-US" sz="1900" dirty="0" smtClean="0">
                <a:solidFill>
                  <a:schemeClr val="accent2">
                    <a:lumMod val="75000"/>
                  </a:schemeClr>
                </a:solidFill>
                <a:latin typeface="Arial" charset="0"/>
                <a:ea typeface="ヒラギノ角ゴ ProN W3" charset="0"/>
                <a:cs typeface="ヒラギノ角ゴ ProN W3" charset="0"/>
              </a:rPr>
              <a:t>2015: </a:t>
            </a:r>
            <a:r>
              <a:rPr lang="en-US" sz="1900" dirty="0" err="1" smtClean="0">
                <a:solidFill>
                  <a:schemeClr val="accent2">
                    <a:lumMod val="75000"/>
                  </a:schemeClr>
                </a:solidFill>
                <a:latin typeface="Arial" charset="0"/>
                <a:ea typeface="ヒラギノ角ゴ ProN W3" charset="0"/>
                <a:cs typeface="ヒラギノ角ゴ ProN W3" charset="0"/>
              </a:rPr>
              <a:t>AlphaGo</a:t>
            </a:r>
            <a:r>
              <a:rPr lang="en-US" sz="1900" dirty="0" smtClean="0">
                <a:solidFill>
                  <a:schemeClr val="accent2">
                    <a:lumMod val="75000"/>
                  </a:schemeClr>
                </a:solidFill>
                <a:latin typeface="Arial" charset="0"/>
                <a:ea typeface="ヒラギノ角ゴ ProN W3" charset="0"/>
                <a:cs typeface="ヒラギノ角ゴ ProN W3" charset="0"/>
              </a:rPr>
              <a:t> beats European Go champion Fan </a:t>
            </a:r>
            <a:r>
              <a:rPr lang="en-US" sz="1900" dirty="0" err="1" smtClean="0">
                <a:solidFill>
                  <a:schemeClr val="accent2">
                    <a:lumMod val="75000"/>
                  </a:schemeClr>
                </a:solidFill>
                <a:latin typeface="Arial" charset="0"/>
                <a:ea typeface="ヒラギノ角ゴ ProN W3" charset="0"/>
                <a:cs typeface="ヒラギノ角ゴ ProN W3" charset="0"/>
              </a:rPr>
              <a:t>Hui</a:t>
            </a:r>
            <a:r>
              <a:rPr lang="en-US" sz="1900" dirty="0">
                <a:solidFill>
                  <a:schemeClr val="accent2">
                    <a:lumMod val="75000"/>
                  </a:schemeClr>
                </a:solidFill>
                <a:latin typeface="Arial" charset="0"/>
                <a:ea typeface="ヒラギノ角ゴ ProN W3" charset="0"/>
                <a:cs typeface="ヒラギノ角ゴ ProN W3" charset="0"/>
              </a:rPr>
              <a:t> </a:t>
            </a:r>
            <a:r>
              <a:rPr lang="en-US" sz="1900" dirty="0" smtClean="0">
                <a:solidFill>
                  <a:schemeClr val="accent2">
                    <a:lumMod val="75000"/>
                  </a:schemeClr>
                </a:solidFill>
                <a:latin typeface="Arial" charset="0"/>
                <a:ea typeface="ヒラギノ角ゴ ProN W3" charset="0"/>
                <a:cs typeface="ヒラギノ角ゴ ProN W3" charset="0"/>
              </a:rPr>
              <a:t>(2 </a:t>
            </a:r>
            <a:r>
              <a:rPr lang="en-US" sz="1900" dirty="0" err="1" smtClean="0">
                <a:solidFill>
                  <a:schemeClr val="accent2">
                    <a:lumMod val="75000"/>
                  </a:schemeClr>
                </a:solidFill>
                <a:latin typeface="Arial" charset="0"/>
                <a:ea typeface="ヒラギノ角ゴ ProN W3" charset="0"/>
                <a:cs typeface="ヒラギノ角ゴ ProN W3" charset="0"/>
              </a:rPr>
              <a:t>dan</a:t>
            </a:r>
            <a:r>
              <a:rPr lang="en-US" sz="1900" dirty="0" smtClean="0">
                <a:solidFill>
                  <a:schemeClr val="accent2">
                    <a:lumMod val="75000"/>
                  </a:schemeClr>
                </a:solidFill>
                <a:latin typeface="Arial" charset="0"/>
                <a:ea typeface="ヒラギノ角ゴ ProN W3" charset="0"/>
                <a:cs typeface="ヒラギノ角ゴ ProN W3" charset="0"/>
              </a:rPr>
              <a:t>) 5-0</a:t>
            </a:r>
          </a:p>
          <a:p>
            <a:pPr marL="39688" indent="0" eaLnBrk="1" hangingPunct="1">
              <a:spcBef>
                <a:spcPts val="1000"/>
              </a:spcBef>
              <a:buNone/>
              <a:defRPr/>
            </a:pPr>
            <a:r>
              <a:rPr lang="en-US" sz="1900" b="1" dirty="0" smtClean="0">
                <a:solidFill>
                  <a:srgbClr val="FF0000"/>
                </a:solidFill>
                <a:latin typeface="Arial" charset="0"/>
                <a:ea typeface="ヒラギノ角ゴ ProN W3" charset="0"/>
                <a:cs typeface="ヒラギノ角ゴ ProN W3" charset="0"/>
              </a:rPr>
              <a:t>2016: </a:t>
            </a:r>
            <a:r>
              <a:rPr lang="en-US" sz="1900" dirty="0" err="1" smtClean="0">
                <a:solidFill>
                  <a:schemeClr val="accent2">
                    <a:lumMod val="75000"/>
                  </a:schemeClr>
                </a:solidFill>
                <a:latin typeface="Arial" charset="0"/>
                <a:ea typeface="ヒラギノ角ゴ ProN W3" charset="0"/>
                <a:cs typeface="ヒラギノ角ゴ ProN W3" charset="0"/>
              </a:rPr>
              <a:t>AlphaGo</a:t>
            </a:r>
            <a:r>
              <a:rPr lang="en-US" sz="1900" dirty="0" smtClean="0">
                <a:solidFill>
                  <a:schemeClr val="accent2">
                    <a:lumMod val="75000"/>
                  </a:schemeClr>
                </a:solidFill>
                <a:latin typeface="Arial" charset="0"/>
                <a:ea typeface="ヒラギノ角ゴ ProN W3" charset="0"/>
                <a:cs typeface="ヒラギノ角ゴ ProN W3" charset="0"/>
              </a:rPr>
              <a:t> beats Lee </a:t>
            </a:r>
            <a:r>
              <a:rPr lang="en-US" sz="1900" dirty="0" err="1" smtClean="0">
                <a:solidFill>
                  <a:schemeClr val="accent2">
                    <a:lumMod val="75000"/>
                  </a:schemeClr>
                </a:solidFill>
                <a:latin typeface="Arial" charset="0"/>
                <a:ea typeface="ヒラギノ角ゴ ProN W3" charset="0"/>
                <a:cs typeface="ヒラギノ角ゴ ProN W3" charset="0"/>
              </a:rPr>
              <a:t>Sedol</a:t>
            </a:r>
            <a:r>
              <a:rPr lang="en-US" sz="1900" dirty="0" smtClean="0">
                <a:solidFill>
                  <a:schemeClr val="accent2">
                    <a:lumMod val="75000"/>
                  </a:schemeClr>
                </a:solidFill>
                <a:latin typeface="Arial" charset="0"/>
                <a:ea typeface="ヒラギノ角ゴ ProN W3" charset="0"/>
                <a:cs typeface="ヒラギノ角ゴ ProN W3" charset="0"/>
              </a:rPr>
              <a:t> (9 </a:t>
            </a:r>
            <a:r>
              <a:rPr lang="en-US" sz="1900" dirty="0" err="1" smtClean="0">
                <a:solidFill>
                  <a:schemeClr val="accent2">
                    <a:lumMod val="75000"/>
                  </a:schemeClr>
                </a:solidFill>
                <a:latin typeface="Arial" charset="0"/>
                <a:ea typeface="ヒラギノ角ゴ ProN W3" charset="0"/>
                <a:cs typeface="ヒラギノ角ゴ ProN W3" charset="0"/>
              </a:rPr>
              <a:t>dan</a:t>
            </a:r>
            <a:r>
              <a:rPr lang="en-US" sz="1900" dirty="0" smtClean="0">
                <a:solidFill>
                  <a:schemeClr val="accent2">
                    <a:lumMod val="75000"/>
                  </a:schemeClr>
                </a:solidFill>
                <a:latin typeface="Arial" charset="0"/>
                <a:ea typeface="ヒラギノ角ゴ ProN W3" charset="0"/>
                <a:cs typeface="ヒラギノ角ゴ ProN W3" charset="0"/>
              </a:rPr>
              <a:t>) 4-1</a:t>
            </a:r>
            <a:endParaRPr lang="en-US" sz="3300" dirty="0">
              <a:solidFill>
                <a:schemeClr val="accent2">
                  <a:lumMod val="75000"/>
                </a:schemeClr>
              </a:solidFill>
              <a:latin typeface="Arial" charset="0"/>
              <a:ea typeface="ヒラギノ角ゴ ProN W3" charset="0"/>
              <a:cs typeface="ヒラギノ角ゴ ProN W3" charset="0"/>
            </a:endParaRPr>
          </a:p>
        </p:txBody>
      </p:sp>
      <p:pic>
        <p:nvPicPr>
          <p:cNvPr id="460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24250"/>
            <a:ext cx="45212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894397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grpSp>
        <p:nvGrpSpPr>
          <p:cNvPr id="82946" name="Group 7"/>
          <p:cNvGrpSpPr>
            <a:grpSpLocks/>
          </p:cNvGrpSpPr>
          <p:nvPr/>
        </p:nvGrpSpPr>
        <p:grpSpPr bwMode="auto">
          <a:xfrm>
            <a:off x="2311400" y="1828800"/>
            <a:ext cx="4521200" cy="2462213"/>
            <a:chOff x="0" y="0"/>
            <a:chExt cx="2847" cy="1551"/>
          </a:xfrm>
        </p:grpSpPr>
        <p:grpSp>
          <p:nvGrpSpPr>
            <p:cNvPr id="82954" name="Group 5"/>
            <p:cNvGrpSpPr>
              <a:grpSpLocks/>
            </p:cNvGrpSpPr>
            <p:nvPr/>
          </p:nvGrpSpPr>
          <p:grpSpPr bwMode="auto">
            <a:xfrm>
              <a:off x="0" y="0"/>
              <a:ext cx="2847" cy="1551"/>
              <a:chOff x="0" y="0"/>
              <a:chExt cx="2847" cy="1551"/>
            </a:xfrm>
          </p:grpSpPr>
          <p:pic>
            <p:nvPicPr>
              <p:cNvPr id="8295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47" cy="1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95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 y="975"/>
                <a:ext cx="16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95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 y="1119"/>
                <a:ext cx="206"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8295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 y="975"/>
              <a:ext cx="19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2772" name="Rectangle 8"/>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Evaluation for Pacman</a:t>
            </a:r>
          </a:p>
        </p:txBody>
      </p:sp>
      <p:grpSp>
        <p:nvGrpSpPr>
          <p:cNvPr id="82948" name="Group 12"/>
          <p:cNvGrpSpPr>
            <a:grpSpLocks/>
          </p:cNvGrpSpPr>
          <p:nvPr/>
        </p:nvGrpSpPr>
        <p:grpSpPr bwMode="auto">
          <a:xfrm>
            <a:off x="3644900" y="2881313"/>
            <a:ext cx="1866900" cy="754062"/>
            <a:chOff x="0" y="0"/>
            <a:chExt cx="1176" cy="475"/>
          </a:xfrm>
        </p:grpSpPr>
        <p:pic>
          <p:nvPicPr>
            <p:cNvPr id="82951"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44"/>
              <a:ext cx="216"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952"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0"/>
              <a:ext cx="197"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953"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8"/>
              <a:ext cx="216"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82949"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0" y="5778500"/>
            <a:ext cx="7416800"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2950" name="Rectangle 14"/>
          <p:cNvSpPr>
            <a:spLocks/>
          </p:cNvSpPr>
          <p:nvPr/>
        </p:nvSpPr>
        <p:spPr bwMode="auto">
          <a:xfrm>
            <a:off x="266700" y="4965700"/>
            <a:ext cx="66548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700">
                <a:solidFill>
                  <a:schemeClr val="tx1"/>
                </a:solidFill>
                <a:cs typeface="Arial" charset="0"/>
              </a:rPr>
              <a:t>What features would be good for Pacman?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379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38915" name="cse473au11-adversarial-" descr="cse473au11-adversarial-search.ppt_media/bad-eval-2.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20700" y="2413000"/>
            <a:ext cx="80899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6" name="Rectangle 4"/>
          <p:cNvSpPr>
            <a:spLocks/>
          </p:cNvSpPr>
          <p:nvPr/>
        </p:nvSpPr>
        <p:spPr bwMode="auto">
          <a:xfrm>
            <a:off x="431800" y="1562100"/>
            <a:ext cx="7239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r>
              <a:rPr lang="en-US" sz="3500" dirty="0">
                <a:solidFill>
                  <a:schemeClr val="tx1"/>
                </a:solidFill>
                <a:latin typeface="Symbol" charset="0"/>
                <a:cs typeface="Symbol" charset="0"/>
                <a:sym typeface="Symbol" charset="0"/>
              </a:rPr>
              <a:t>α</a:t>
            </a:r>
            <a:r>
              <a:rPr lang="en-US" sz="3500" dirty="0">
                <a:solidFill>
                  <a:schemeClr val="tx1"/>
                </a:solidFill>
                <a:cs typeface="Arial" charset="0"/>
              </a:rPr>
              <a:t>-</a:t>
            </a:r>
            <a:r>
              <a:rPr lang="en-US" sz="3500" dirty="0">
                <a:solidFill>
                  <a:schemeClr val="tx1"/>
                </a:solidFill>
                <a:latin typeface="Symbol" charset="0"/>
                <a:cs typeface="Lucida Grande" charset="0"/>
                <a:sym typeface="Symbol" charset="0"/>
              </a:rPr>
              <a:t>β, </a:t>
            </a:r>
            <a:r>
              <a:rPr lang="en-US" sz="3500" dirty="0">
                <a:solidFill>
                  <a:schemeClr val="tx1"/>
                </a:solidFill>
                <a:latin typeface="Arial"/>
                <a:cs typeface="Arial"/>
                <a:sym typeface="Symbol" charset="0"/>
              </a:rPr>
              <a:t>depth</a:t>
            </a:r>
            <a:r>
              <a:rPr lang="en-US" sz="3500" dirty="0">
                <a:solidFill>
                  <a:schemeClr val="tx1"/>
                </a:solidFill>
                <a:latin typeface="Symbol" charset="0"/>
                <a:cs typeface="Lucida Grande" charset="0"/>
                <a:sym typeface="Symbol" charset="0"/>
              </a:rPr>
              <a:t> 4, </a:t>
            </a:r>
            <a:r>
              <a:rPr lang="en-US" sz="3500" dirty="0">
                <a:solidFill>
                  <a:schemeClr val="tx1"/>
                </a:solidFill>
                <a:latin typeface="Arial"/>
                <a:cs typeface="Arial"/>
                <a:sym typeface="Symbol" charset="0"/>
              </a:rPr>
              <a:t>simple </a:t>
            </a:r>
            <a:r>
              <a:rPr lang="en-US" sz="3500" dirty="0" err="1">
                <a:solidFill>
                  <a:schemeClr val="tx1"/>
                </a:solidFill>
                <a:latin typeface="Arial"/>
                <a:cs typeface="Arial"/>
                <a:sym typeface="Symbol" charset="0"/>
              </a:rPr>
              <a:t>eval</a:t>
            </a:r>
            <a:r>
              <a:rPr lang="en-US" sz="3500" dirty="0">
                <a:solidFill>
                  <a:schemeClr val="tx1"/>
                </a:solidFill>
                <a:latin typeface="Arial"/>
                <a:cs typeface="Arial"/>
                <a:sym typeface="Symbol" charset="0"/>
              </a:rPr>
              <a:t> fun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891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8915"/>
                </p:tgtEl>
              </p:cMediaNode>
            </p:video>
            <p:seq concurrent="1" nextAc="seek">
              <p:cTn id="12" restart="whenNotActive" fill="hold" evtFilter="cancelBubble" nodeType="interactiveSeq">
                <p:stCondLst>
                  <p:cond evt="onClick" delay="0">
                    <p:tgtEl>
                      <p:spTgt spid="3891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38915"/>
                                        </p:tgtEl>
                                      </p:cBhvr>
                                    </p:cmd>
                                  </p:childTnLst>
                                </p:cTn>
                              </p:par>
                            </p:childTnLst>
                          </p:cTn>
                        </p:par>
                      </p:childTnLst>
                    </p:cTn>
                  </p:par>
                </p:childTnLst>
              </p:cTn>
              <p:nextCondLst>
                <p:cond evt="onClick" delay="0">
                  <p:tgtEl>
                    <p:spTgt spid="38915"/>
                  </p:tgtEl>
                </p:cond>
              </p:nextCondLst>
            </p:seq>
          </p:childTnLst>
        </p:cTn>
      </p:par>
    </p:tnLst>
    <p:bldLst>
      <p:bldP spid="3891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481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39939" name="cse473au11-adversarial-" descr="cse473au11-adversarial-search.ppt_media/good-eval-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20700" y="2273300"/>
            <a:ext cx="80899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Rectangle 4"/>
          <p:cNvSpPr>
            <a:spLocks/>
          </p:cNvSpPr>
          <p:nvPr/>
        </p:nvSpPr>
        <p:spPr bwMode="auto">
          <a:xfrm>
            <a:off x="355600" y="1473200"/>
            <a:ext cx="7239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gn="ctr"/>
            <a:r>
              <a:rPr lang="en-US" sz="3500" dirty="0">
                <a:solidFill>
                  <a:schemeClr val="tx1"/>
                </a:solidFill>
                <a:latin typeface="Symbol" charset="0"/>
                <a:cs typeface="Symbol" charset="0"/>
                <a:sym typeface="Symbol" charset="0"/>
              </a:rPr>
              <a:t>α</a:t>
            </a:r>
            <a:r>
              <a:rPr lang="en-US" sz="3500" dirty="0">
                <a:solidFill>
                  <a:schemeClr val="tx1"/>
                </a:solidFill>
                <a:cs typeface="Arial" charset="0"/>
              </a:rPr>
              <a:t>-</a:t>
            </a:r>
            <a:r>
              <a:rPr lang="en-US" sz="3500" dirty="0">
                <a:solidFill>
                  <a:schemeClr val="tx1"/>
                </a:solidFill>
                <a:latin typeface="Symbol" charset="0"/>
                <a:cs typeface="Lucida Grande" charset="0"/>
                <a:sym typeface="Symbol" charset="0"/>
              </a:rPr>
              <a:t>β, </a:t>
            </a:r>
            <a:r>
              <a:rPr lang="en-US" sz="3500" dirty="0">
                <a:solidFill>
                  <a:schemeClr val="tx1"/>
                </a:solidFill>
                <a:latin typeface="Arial"/>
                <a:cs typeface="Arial"/>
                <a:sym typeface="Symbol" charset="0"/>
              </a:rPr>
              <a:t>depth</a:t>
            </a:r>
            <a:r>
              <a:rPr lang="en-US" sz="3500" dirty="0">
                <a:solidFill>
                  <a:schemeClr val="tx1"/>
                </a:solidFill>
                <a:latin typeface="Symbol" charset="0"/>
                <a:cs typeface="Lucida Grande" charset="0"/>
                <a:sym typeface="Symbol" charset="0"/>
              </a:rPr>
              <a:t> 4, </a:t>
            </a:r>
            <a:r>
              <a:rPr lang="en-US" sz="3500" dirty="0">
                <a:solidFill>
                  <a:schemeClr val="tx1"/>
                </a:solidFill>
                <a:latin typeface="Arial"/>
                <a:cs typeface="Arial"/>
                <a:sym typeface="Symbol" charset="0"/>
              </a:rPr>
              <a:t>better </a:t>
            </a:r>
            <a:r>
              <a:rPr lang="en-US" sz="3500" dirty="0" err="1">
                <a:solidFill>
                  <a:schemeClr val="tx1"/>
                </a:solidFill>
                <a:latin typeface="Arial"/>
                <a:cs typeface="Arial"/>
                <a:sym typeface="Symbol" charset="0"/>
              </a:rPr>
              <a:t>eval</a:t>
            </a:r>
            <a:r>
              <a:rPr lang="en-US" sz="3500" dirty="0">
                <a:solidFill>
                  <a:schemeClr val="tx1"/>
                </a:solidFill>
                <a:latin typeface="Arial"/>
                <a:cs typeface="Arial"/>
                <a:sym typeface="Symbol" charset="0"/>
              </a:rPr>
              <a:t> fun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993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9939"/>
                </p:tgtEl>
              </p:cMediaNode>
            </p:video>
            <p:seq concurrent="1" nextAc="seek">
              <p:cTn id="12" restart="whenNotActive" fill="hold" evtFilter="cancelBubble" nodeType="interactiveSeq">
                <p:stCondLst>
                  <p:cond evt="onClick" delay="0">
                    <p:tgtEl>
                      <p:spTgt spid="3993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39939"/>
                                        </p:tgtEl>
                                      </p:cBhvr>
                                    </p:cmd>
                                  </p:childTnLst>
                                </p:cTn>
                              </p:par>
                            </p:childTnLst>
                          </p:cTn>
                        </p:par>
                      </p:childTnLst>
                    </p:cTn>
                  </p:par>
                </p:childTnLst>
              </p:cTn>
              <p:nextCondLst>
                <p:cond evt="onClick" delay="0">
                  <p:tgtEl>
                    <p:spTgt spid="39939"/>
                  </p:tgtEl>
                </p:cond>
              </p:nextCondLst>
            </p:seq>
          </p:childTnLst>
        </p:cTn>
      </p:par>
    </p:tnLst>
    <p:bldLst>
      <p:bldP spid="3994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584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Why Pacman Starves</a:t>
            </a:r>
          </a:p>
        </p:txBody>
      </p:sp>
      <p:sp>
        <p:nvSpPr>
          <p:cNvPr id="35844" name="Rectangle 3"/>
          <p:cNvSpPr>
            <a:spLocks noGrp="1" noChangeArrowheads="1"/>
          </p:cNvSpPr>
          <p:nvPr>
            <p:ph type="body" idx="1"/>
          </p:nvPr>
        </p:nvSpPr>
        <p:spPr>
          <a:xfrm>
            <a:off x="457200" y="1600200"/>
            <a:ext cx="4267200" cy="5257800"/>
          </a:xfrm>
        </p:spPr>
        <p:txBody>
          <a:bodyPr rIns="132080"/>
          <a:lstStyle/>
          <a:p>
            <a:pPr eaLnBrk="1" hangingPunct="1">
              <a:defRPr/>
            </a:pPr>
            <a:r>
              <a:rPr lang="en-US" sz="2400">
                <a:latin typeface="Arial" charset="0"/>
                <a:ea typeface="ヒラギノ角ゴ ProN W3" charset="0"/>
                <a:cs typeface="ヒラギノ角ゴ ProN W3" charset="0"/>
              </a:rPr>
              <a:t>He knows his score will go up by eating the dot now</a:t>
            </a:r>
          </a:p>
          <a:p>
            <a:pPr eaLnBrk="1" hangingPunct="1">
              <a:defRPr/>
            </a:pPr>
            <a:r>
              <a:rPr lang="en-US" sz="2400">
                <a:latin typeface="Arial" charset="0"/>
                <a:ea typeface="ヒラギノ角ゴ ProN W3" charset="0"/>
                <a:cs typeface="ヒラギノ角ゴ ProN W3" charset="0"/>
              </a:rPr>
              <a:t>He knows his score will go up just as much by eating the dot later on</a:t>
            </a:r>
          </a:p>
          <a:p>
            <a:pPr eaLnBrk="1" hangingPunct="1">
              <a:defRPr/>
            </a:pPr>
            <a:r>
              <a:rPr lang="en-US" sz="2400">
                <a:latin typeface="Arial" charset="0"/>
                <a:ea typeface="ヒラギノ角ゴ ProN W3" charset="0"/>
                <a:cs typeface="ヒラギノ角ゴ ProN W3" charset="0"/>
              </a:rPr>
              <a:t>There are no point-scoring opportunities after eating the dot</a:t>
            </a:r>
          </a:p>
          <a:p>
            <a:pPr eaLnBrk="1" hangingPunct="1">
              <a:defRPr/>
            </a:pPr>
            <a:r>
              <a:rPr lang="en-US" sz="2400">
                <a:latin typeface="Arial" charset="0"/>
                <a:ea typeface="ヒラギノ角ゴ ProN W3" charset="0"/>
                <a:cs typeface="ヒラギノ角ゴ ProN W3" charset="0"/>
              </a:rPr>
              <a:t>Therefore, waiting seems just as good as eating</a:t>
            </a:r>
          </a:p>
        </p:txBody>
      </p:sp>
      <p:pic>
        <p:nvPicPr>
          <p:cNvPr id="860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29591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6021" name="Freeform 5"/>
          <p:cNvSpPr>
            <a:spLocks/>
          </p:cNvSpPr>
          <p:nvPr/>
        </p:nvSpPr>
        <p:spPr bwMode="auto">
          <a:xfrm>
            <a:off x="5913438" y="5141913"/>
            <a:ext cx="341312" cy="512762"/>
          </a:xfrm>
          <a:custGeom>
            <a:avLst/>
            <a:gdLst>
              <a:gd name="T0" fmla="*/ 0 w 21600"/>
              <a:gd name="T1" fmla="*/ 0 h 21600"/>
              <a:gd name="T2" fmla="*/ 0 w 21600"/>
              <a:gd name="T3" fmla="*/ 282085213 h 21600"/>
              <a:gd name="T4" fmla="*/ 85221103 w 21600"/>
              <a:gd name="T5" fmla="*/ 288961518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086"/>
                </a:lnTo>
                <a:lnTo>
                  <a:pt x="21600" y="21600"/>
                </a:lnTo>
              </a:path>
            </a:pathLst>
          </a:custGeom>
          <a:noFill/>
          <a:ln w="38100" cap="flat">
            <a:solidFill>
              <a:srgbClr val="FF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6022" name="Freeform 6"/>
          <p:cNvSpPr>
            <a:spLocks/>
          </p:cNvSpPr>
          <p:nvPr/>
        </p:nvSpPr>
        <p:spPr bwMode="auto">
          <a:xfrm rot="16200000" flipH="1">
            <a:off x="6257925" y="4791075"/>
            <a:ext cx="341313" cy="512763"/>
          </a:xfrm>
          <a:custGeom>
            <a:avLst/>
            <a:gdLst>
              <a:gd name="T0" fmla="*/ 0 w 21600"/>
              <a:gd name="T1" fmla="*/ 0 h 21600"/>
              <a:gd name="T2" fmla="*/ 0 w 21600"/>
              <a:gd name="T3" fmla="*/ 282086855 h 21600"/>
              <a:gd name="T4" fmla="*/ 85221858 w 21600"/>
              <a:gd name="T5" fmla="*/ 28896319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086"/>
                </a:lnTo>
                <a:lnTo>
                  <a:pt x="21600" y="21600"/>
                </a:lnTo>
              </a:path>
            </a:pathLst>
          </a:custGeom>
          <a:noFill/>
          <a:ln w="38100" cap="flat">
            <a:solidFill>
              <a:srgbClr val="FF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8602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2997200"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6024" name="Freeform 8"/>
          <p:cNvSpPr>
            <a:spLocks/>
          </p:cNvSpPr>
          <p:nvPr/>
        </p:nvSpPr>
        <p:spPr bwMode="auto">
          <a:xfrm flipH="1">
            <a:off x="6400800" y="2514600"/>
            <a:ext cx="341313" cy="512763"/>
          </a:xfrm>
          <a:custGeom>
            <a:avLst/>
            <a:gdLst>
              <a:gd name="T0" fmla="*/ 0 w 21600"/>
              <a:gd name="T1" fmla="*/ 0 h 21600"/>
              <a:gd name="T2" fmla="*/ 0 w 21600"/>
              <a:gd name="T3" fmla="*/ 282086855 h 21600"/>
              <a:gd name="T4" fmla="*/ 85221858 w 21600"/>
              <a:gd name="T5" fmla="*/ 28896319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086"/>
                </a:lnTo>
                <a:lnTo>
                  <a:pt x="21600" y="21600"/>
                </a:lnTo>
              </a:path>
            </a:pathLst>
          </a:custGeom>
          <a:noFill/>
          <a:ln w="38100" cap="flat">
            <a:solidFill>
              <a:srgbClr val="FF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7891"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Stochastic Single-Player</a:t>
            </a:r>
          </a:p>
        </p:txBody>
      </p:sp>
      <p:sp>
        <p:nvSpPr>
          <p:cNvPr id="37892" name="Rectangle 3"/>
          <p:cNvSpPr>
            <a:spLocks noGrp="1" noChangeArrowheads="1"/>
          </p:cNvSpPr>
          <p:nvPr>
            <p:ph type="body" idx="1"/>
          </p:nvPr>
        </p:nvSpPr>
        <p:spPr>
          <a:xfrm>
            <a:off x="457200" y="1447800"/>
            <a:ext cx="5029200" cy="2082800"/>
          </a:xfrm>
        </p:spPr>
        <p:txBody>
          <a:bodyPr rIns="132080"/>
          <a:lstStyle/>
          <a:p>
            <a:pPr eaLnBrk="1" hangingPunct="1">
              <a:spcBef>
                <a:spcPct val="0"/>
              </a:spcBef>
              <a:defRPr/>
            </a:pPr>
            <a:r>
              <a:rPr lang="en-US" sz="2500">
                <a:latin typeface="Arial" charset="0"/>
                <a:ea typeface="ヒラギノ角ゴ ProN W3" charset="0"/>
                <a:cs typeface="ヒラギノ角ゴ ProN W3" charset="0"/>
              </a:rPr>
              <a:t>What if we don</a:t>
            </a:r>
            <a:r>
              <a:rPr lang="ja-JP" altLang="en-US" sz="2500">
                <a:latin typeface="Arial" charset="0"/>
                <a:ea typeface="ヒラギノ角ゴ ProN W3" charset="0"/>
                <a:cs typeface="ヒラギノ角ゴ ProN W3" charset="0"/>
              </a:rPr>
              <a:t>’</a:t>
            </a:r>
            <a:r>
              <a:rPr lang="en-US" sz="2500">
                <a:latin typeface="Arial" charset="0"/>
                <a:ea typeface="ヒラギノ角ゴ ProN W3" charset="0"/>
                <a:cs typeface="ヒラギノ角ゴ ProN W3" charset="0"/>
              </a:rPr>
              <a:t>t know what the result of an action will be? E.g.,</a:t>
            </a:r>
          </a:p>
          <a:p>
            <a:pPr marL="782638" lvl="1" eaLnBrk="1" hangingPunct="1">
              <a:spcBef>
                <a:spcPct val="0"/>
              </a:spcBef>
              <a:defRPr/>
            </a:pPr>
            <a:r>
              <a:rPr lang="en-US" sz="2300">
                <a:latin typeface="Arial" charset="0"/>
                <a:ea typeface="ヒラギノ角ゴ ProN W3" charset="0"/>
                <a:cs typeface="ヒラギノ角ゴ ProN W3" charset="0"/>
              </a:rPr>
              <a:t>In solitaire, shuffle is unknown</a:t>
            </a:r>
          </a:p>
          <a:p>
            <a:pPr marL="782638" lvl="1" eaLnBrk="1" hangingPunct="1">
              <a:spcBef>
                <a:spcPct val="0"/>
              </a:spcBef>
              <a:defRPr/>
            </a:pPr>
            <a:r>
              <a:rPr lang="en-US" sz="2300">
                <a:latin typeface="Arial" charset="0"/>
                <a:ea typeface="ヒラギノ角ゴ ProN W3" charset="0"/>
                <a:cs typeface="ヒラギノ角ゴ ProN W3" charset="0"/>
              </a:rPr>
              <a:t>In minesweeper, mine locations</a:t>
            </a:r>
          </a:p>
        </p:txBody>
      </p:sp>
      <p:sp>
        <p:nvSpPr>
          <p:cNvPr id="43012" name="AutoShape 4"/>
          <p:cNvSpPr>
            <a:spLocks/>
          </p:cNvSpPr>
          <p:nvPr/>
        </p:nvSpPr>
        <p:spPr bwMode="auto">
          <a:xfrm>
            <a:off x="6815138" y="2235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43013" name="AutoShape 5"/>
          <p:cNvCxnSpPr>
            <a:cxnSpLocks noChangeShapeType="1"/>
            <a:stCxn id="43012" idx="0"/>
            <a:endCxn id="43015" idx="0"/>
          </p:cNvCxnSpPr>
          <p:nvPr/>
        </p:nvCxnSpPr>
        <p:spPr bwMode="auto">
          <a:xfrm flipH="1">
            <a:off x="6273800" y="2438400"/>
            <a:ext cx="760413"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014" name="AutoShape 6"/>
          <p:cNvCxnSpPr>
            <a:cxnSpLocks noChangeShapeType="1"/>
            <a:stCxn id="43012" idx="0"/>
            <a:endCxn id="43016" idx="0"/>
          </p:cNvCxnSpPr>
          <p:nvPr/>
        </p:nvCxnSpPr>
        <p:spPr bwMode="auto">
          <a:xfrm>
            <a:off x="7034213" y="2438400"/>
            <a:ext cx="763587"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3015" name="Oval 7"/>
          <p:cNvSpPr>
            <a:spLocks/>
          </p:cNvSpPr>
          <p:nvPr/>
        </p:nvSpPr>
        <p:spPr bwMode="auto">
          <a:xfrm>
            <a:off x="6083300" y="3149600"/>
            <a:ext cx="381000" cy="38100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43016" name="Oval 8"/>
          <p:cNvSpPr>
            <a:spLocks/>
          </p:cNvSpPr>
          <p:nvPr/>
        </p:nvSpPr>
        <p:spPr bwMode="auto">
          <a:xfrm>
            <a:off x="7607300" y="3149600"/>
            <a:ext cx="381000" cy="381000"/>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43031" name="Group 23"/>
          <p:cNvGrpSpPr>
            <a:grpSpLocks/>
          </p:cNvGrpSpPr>
          <p:nvPr/>
        </p:nvGrpSpPr>
        <p:grpSpPr bwMode="auto">
          <a:xfrm>
            <a:off x="5688013" y="2178050"/>
            <a:ext cx="3379787" cy="2673350"/>
            <a:chOff x="0" y="0"/>
            <a:chExt cx="2128" cy="1683"/>
          </a:xfrm>
        </p:grpSpPr>
        <p:sp>
          <p:nvSpPr>
            <p:cNvPr id="95243" name="Rectangle 9"/>
            <p:cNvSpPr>
              <a:spLocks/>
            </p:cNvSpPr>
            <p:nvPr/>
          </p:nvSpPr>
          <p:spPr bwMode="auto">
            <a:xfrm>
              <a:off x="8"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5244" name="Rectangle 10"/>
            <p:cNvSpPr>
              <a:spLocks/>
            </p:cNvSpPr>
            <p:nvPr/>
          </p:nvSpPr>
          <p:spPr bwMode="auto">
            <a:xfrm>
              <a:off x="0" y="1459"/>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sp>
          <p:nvSpPr>
            <p:cNvPr id="95245" name="Rectangle 11"/>
            <p:cNvSpPr>
              <a:spLocks/>
            </p:cNvSpPr>
            <p:nvPr/>
          </p:nvSpPr>
          <p:spPr bwMode="auto">
            <a:xfrm>
              <a:off x="440"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5246" name="Rectangle 12"/>
            <p:cNvSpPr>
              <a:spLocks/>
            </p:cNvSpPr>
            <p:nvPr/>
          </p:nvSpPr>
          <p:spPr bwMode="auto">
            <a:xfrm>
              <a:off x="472" y="1459"/>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sp>
          <p:nvSpPr>
            <p:cNvPr id="95247" name="Rectangle 13"/>
            <p:cNvSpPr>
              <a:spLocks/>
            </p:cNvSpPr>
            <p:nvPr/>
          </p:nvSpPr>
          <p:spPr bwMode="auto">
            <a:xfrm>
              <a:off x="968"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5248" name="Rectangle 14"/>
            <p:cNvSpPr>
              <a:spLocks/>
            </p:cNvSpPr>
            <p:nvPr/>
          </p:nvSpPr>
          <p:spPr bwMode="auto">
            <a:xfrm>
              <a:off x="1000" y="1459"/>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sp>
          <p:nvSpPr>
            <p:cNvPr id="95249" name="Rectangle 15"/>
            <p:cNvSpPr>
              <a:spLocks/>
            </p:cNvSpPr>
            <p:nvPr/>
          </p:nvSpPr>
          <p:spPr bwMode="auto">
            <a:xfrm>
              <a:off x="1448"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5250" name="Rectangle 16"/>
            <p:cNvSpPr>
              <a:spLocks/>
            </p:cNvSpPr>
            <p:nvPr/>
          </p:nvSpPr>
          <p:spPr bwMode="auto">
            <a:xfrm>
              <a:off x="1480" y="1459"/>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7</a:t>
              </a:r>
            </a:p>
          </p:txBody>
        </p:sp>
        <p:sp>
          <p:nvSpPr>
            <p:cNvPr id="95251" name="Line 17"/>
            <p:cNvSpPr>
              <a:spLocks noChangeShapeType="1"/>
            </p:cNvSpPr>
            <p:nvPr/>
          </p:nvSpPr>
          <p:spPr bwMode="auto">
            <a:xfrm flipH="1">
              <a:off x="128" y="851"/>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5252" name="Line 18"/>
            <p:cNvSpPr>
              <a:spLocks noChangeShapeType="1"/>
            </p:cNvSpPr>
            <p:nvPr/>
          </p:nvSpPr>
          <p:spPr bwMode="auto">
            <a:xfrm>
              <a:off x="368" y="851"/>
              <a:ext cx="192" cy="62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5253" name="Line 19"/>
            <p:cNvSpPr>
              <a:spLocks noChangeShapeType="1"/>
            </p:cNvSpPr>
            <p:nvPr/>
          </p:nvSpPr>
          <p:spPr bwMode="auto">
            <a:xfrm flipH="1">
              <a:off x="1088" y="851"/>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5254" name="Line 20"/>
            <p:cNvSpPr>
              <a:spLocks noChangeShapeType="1"/>
            </p:cNvSpPr>
            <p:nvPr/>
          </p:nvSpPr>
          <p:spPr bwMode="auto">
            <a:xfrm>
              <a:off x="1328" y="851"/>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5255" name="Rectangle 21"/>
            <p:cNvSpPr>
              <a:spLocks/>
            </p:cNvSpPr>
            <p:nvPr/>
          </p:nvSpPr>
          <p:spPr bwMode="auto">
            <a:xfrm>
              <a:off x="983" y="0"/>
              <a:ext cx="424"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95256" name="Rectangle 22"/>
            <p:cNvSpPr>
              <a:spLocks/>
            </p:cNvSpPr>
            <p:nvPr/>
          </p:nvSpPr>
          <p:spPr bwMode="auto">
            <a:xfrm>
              <a:off x="1448" y="615"/>
              <a:ext cx="68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average</a:t>
              </a:r>
            </a:p>
          </p:txBody>
        </p:sp>
      </p:grpSp>
      <p:sp>
        <p:nvSpPr>
          <p:cNvPr id="43032" name="Rectangle 24"/>
          <p:cNvSpPr>
            <a:spLocks/>
          </p:cNvSpPr>
          <p:nvPr/>
        </p:nvSpPr>
        <p:spPr bwMode="auto">
          <a:xfrm>
            <a:off x="515938" y="3365500"/>
            <a:ext cx="51943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buClr>
                <a:srgbClr val="333399"/>
              </a:buClr>
              <a:buSzPct val="100000"/>
              <a:buFont typeface="Wingdings" charset="0"/>
              <a:buChar char="§"/>
            </a:pPr>
            <a:r>
              <a:rPr lang="en-US" sz="2500">
                <a:solidFill>
                  <a:srgbClr val="333399"/>
                </a:solidFill>
                <a:cs typeface="Arial" charset="0"/>
              </a:rPr>
              <a:t>Can do </a:t>
            </a:r>
            <a:r>
              <a:rPr lang="en-US" sz="2500">
                <a:solidFill>
                  <a:srgbClr val="333399"/>
                </a:solidFill>
                <a:latin typeface="Arial Bold" charset="0"/>
                <a:cs typeface="Arial Bold" charset="0"/>
                <a:sym typeface="Arial Bold" charset="0"/>
              </a:rPr>
              <a:t>expectimax search</a:t>
            </a:r>
          </a:p>
          <a:p>
            <a:pPr marL="782638" lvl="1" indent="-285750">
              <a:buClr>
                <a:srgbClr val="000000"/>
              </a:buClr>
              <a:buSzPct val="100000"/>
              <a:buFont typeface="Wingdings" charset="0"/>
              <a:buChar char="§"/>
            </a:pPr>
            <a:r>
              <a:rPr lang="en-US" sz="2300">
                <a:solidFill>
                  <a:schemeClr val="tx1"/>
                </a:solidFill>
                <a:cs typeface="Arial" charset="0"/>
              </a:rPr>
              <a:t>Chance nodes, like actions except the environment controls the action chosen</a:t>
            </a:r>
          </a:p>
          <a:p>
            <a:pPr marL="782638" lvl="1" indent="-285750">
              <a:buClr>
                <a:srgbClr val="000000"/>
              </a:buClr>
              <a:buSzPct val="100000"/>
              <a:buFont typeface="Wingdings" charset="0"/>
              <a:buChar char="§"/>
            </a:pPr>
            <a:r>
              <a:rPr lang="en-US" sz="2300">
                <a:solidFill>
                  <a:schemeClr val="tx1"/>
                </a:solidFill>
                <a:cs typeface="Arial" charset="0"/>
              </a:rPr>
              <a:t>Max nodes as before</a:t>
            </a:r>
          </a:p>
          <a:p>
            <a:pPr marL="782638" lvl="1" indent="-285750">
              <a:buClr>
                <a:srgbClr val="000000"/>
              </a:buClr>
              <a:buSzPct val="100000"/>
              <a:buFont typeface="Wingdings" charset="0"/>
              <a:buChar char="§"/>
            </a:pPr>
            <a:r>
              <a:rPr lang="en-US" sz="2300">
                <a:solidFill>
                  <a:schemeClr val="tx1"/>
                </a:solidFill>
                <a:cs typeface="Arial" charset="0"/>
              </a:rPr>
              <a:t>Chance nodes take average (expectation) of value of children</a:t>
            </a:r>
          </a:p>
        </p:txBody>
      </p:sp>
    </p:spTree>
    <p:extLst>
      <p:ext uri="{BB962C8B-B14F-4D97-AF65-F5344CB8AC3E}">
        <p14:creationId xmlns:p14="http://schemas.microsoft.com/office/powerpoint/2010/main" val="2624710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30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30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3015"/>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301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3031"/>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3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5" grpId="0" animBg="1"/>
      <p:bldP spid="43016" grpId="0" animBg="1"/>
      <p:bldP spid="4303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8915"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Which Algorithms?</a:t>
            </a:r>
          </a:p>
        </p:txBody>
      </p:sp>
      <p:pic>
        <p:nvPicPr>
          <p:cNvPr id="44035" name="cse473au11-adversarial-" descr="cse473au11-adversarial-search.ppt_media/out-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105400" y="2476500"/>
            <a:ext cx="35179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cse473au11-adversarial-" descr="cse473au11-adversarial-search.ppt_media/trapped-expectimax-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95300" y="2476500"/>
            <a:ext cx="35179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Rectangle 5"/>
          <p:cNvSpPr>
            <a:spLocks/>
          </p:cNvSpPr>
          <p:nvPr/>
        </p:nvSpPr>
        <p:spPr bwMode="auto">
          <a:xfrm>
            <a:off x="469900" y="1778000"/>
            <a:ext cx="20574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Expectimax</a:t>
            </a:r>
          </a:p>
        </p:txBody>
      </p:sp>
      <p:sp>
        <p:nvSpPr>
          <p:cNvPr id="44038" name="Rectangle 6"/>
          <p:cNvSpPr>
            <a:spLocks/>
          </p:cNvSpPr>
          <p:nvPr/>
        </p:nvSpPr>
        <p:spPr bwMode="auto">
          <a:xfrm>
            <a:off x="4953000" y="1778000"/>
            <a:ext cx="15255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Minimax</a:t>
            </a:r>
          </a:p>
        </p:txBody>
      </p:sp>
      <p:sp>
        <p:nvSpPr>
          <p:cNvPr id="44039" name="Rectangle 7"/>
          <p:cNvSpPr>
            <a:spLocks/>
          </p:cNvSpPr>
          <p:nvPr/>
        </p:nvSpPr>
        <p:spPr bwMode="auto">
          <a:xfrm>
            <a:off x="1193800" y="5765800"/>
            <a:ext cx="674687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3 ply look ahead, ghosts move randomly</a:t>
            </a:r>
          </a:p>
        </p:txBody>
      </p:sp>
    </p:spTree>
    <p:extLst>
      <p:ext uri="{BB962C8B-B14F-4D97-AF65-F5344CB8AC3E}">
        <p14:creationId xmlns:p14="http://schemas.microsoft.com/office/powerpoint/2010/main" val="1547841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4035"/>
                                        </p:tgtEl>
                                      </p:cBhvr>
                                    </p:cmd>
                                  </p:childTnLst>
                                </p:cTn>
                              </p:par>
                            </p:childTnLst>
                          </p:cTn>
                        </p:par>
                        <p:par>
                          <p:cTn id="7" fill="hold" nodeType="afterGroup">
                            <p:stCondLst>
                              <p:cond delay="0"/>
                            </p:stCondLst>
                            <p:childTnLst>
                              <p:par>
                                <p:cTn id="8" presetID="1" presetClass="mediacall" presetSubtype="0" fill="hold" nodeType="afterEffect">
                                  <p:stCondLst>
                                    <p:cond delay="0"/>
                                  </p:stCondLst>
                                  <p:childTnLst>
                                    <p:cmd type="call" cmd="playFrom(0.0)">
                                      <p:cBhvr>
                                        <p:cTn id="9" dur="1" fill="hold"/>
                                        <p:tgtEl>
                                          <p:spTgt spid="44036"/>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403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403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44035"/>
                </p:tgtEl>
              </p:cMediaNode>
            </p:video>
            <p:seq concurrent="1" nextAc="seek">
              <p:cTn id="21" restart="whenNotActive" fill="hold" evtFilter="cancelBubble" nodeType="interactiveSeq">
                <p:stCondLst>
                  <p:cond evt="onClick" delay="0">
                    <p:tgtEl>
                      <p:spTgt spid="4403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clickEffect">
                                  <p:stCondLst>
                                    <p:cond delay="0"/>
                                  </p:stCondLst>
                                  <p:childTnLst>
                                    <p:cmd type="call" cmd="togglePause">
                                      <p:cBhvr>
                                        <p:cTn id="25" dur="1" fill="hold"/>
                                        <p:tgtEl>
                                          <p:spTgt spid="44035"/>
                                        </p:tgtEl>
                                      </p:cBhvr>
                                    </p:cmd>
                                  </p:childTnLst>
                                </p:cTn>
                              </p:par>
                            </p:childTnLst>
                          </p:cTn>
                        </p:par>
                      </p:childTnLst>
                    </p:cTn>
                  </p:par>
                </p:childTnLst>
              </p:cTn>
              <p:nextCondLst>
                <p:cond evt="onClick" delay="0">
                  <p:tgtEl>
                    <p:spTgt spid="44035"/>
                  </p:tgtEl>
                </p:cond>
              </p:nextCondLst>
            </p:seq>
            <p:video>
              <p:cMediaNode vol="80000">
                <p:cTn id="26" fill="hold" display="0">
                  <p:stCondLst>
                    <p:cond delay="indefinite"/>
                  </p:stCondLst>
                </p:cTn>
                <p:tgtEl>
                  <p:spTgt spid="44036"/>
                </p:tgtEl>
              </p:cMediaNode>
            </p:video>
            <p:seq concurrent="1" nextAc="seek">
              <p:cTn id="27" restart="whenNotActive" fill="hold" evtFilter="cancelBubble" nodeType="interactiveSeq">
                <p:stCondLst>
                  <p:cond evt="onClick" delay="0">
                    <p:tgtEl>
                      <p:spTgt spid="4403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44036"/>
                                        </p:tgtEl>
                                      </p:cBhvr>
                                    </p:cmd>
                                  </p:childTnLst>
                                </p:cTn>
                              </p:par>
                            </p:childTnLst>
                          </p:cTn>
                        </p:par>
                      </p:childTnLst>
                    </p:cTn>
                  </p:par>
                </p:childTnLst>
              </p:cTn>
              <p:nextCondLst>
                <p:cond evt="onClick" delay="0">
                  <p:tgtEl>
                    <p:spTgt spid="44036"/>
                  </p:tgtEl>
                </p:cond>
              </p:nextCondLst>
            </p:seq>
          </p:childTnLst>
        </p:cTn>
      </p:par>
    </p:tnLst>
    <p:bldLst>
      <p:bldP spid="44037" grpId="0" autoUpdateAnimBg="0"/>
      <p:bldP spid="44038" grpId="0" autoUpdateAnimBg="0"/>
      <p:bldP spid="4403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993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Maximum Expected Utility</a:t>
            </a:r>
          </a:p>
        </p:txBody>
      </p:sp>
      <p:sp>
        <p:nvSpPr>
          <p:cNvPr id="45059" name="Rectangle 3"/>
          <p:cNvSpPr>
            <a:spLocks noGrp="1" noChangeArrowheads="1"/>
          </p:cNvSpPr>
          <p:nvPr>
            <p:ph type="body" idx="1"/>
          </p:nvPr>
        </p:nvSpPr>
        <p:spPr>
          <a:xfrm>
            <a:off x="457200" y="1646238"/>
            <a:ext cx="8229600" cy="5211762"/>
          </a:xfrm>
        </p:spPr>
        <p:txBody>
          <a:bodyPr rIns="132080"/>
          <a:lstStyle/>
          <a:p>
            <a:pPr eaLnBrk="1" hangingPunct="1">
              <a:lnSpc>
                <a:spcPct val="90000"/>
              </a:lnSpc>
              <a:defRPr/>
            </a:pPr>
            <a:r>
              <a:rPr lang="en-US" sz="2400" dirty="0">
                <a:latin typeface="Arial" charset="0"/>
                <a:ea typeface="ヒラギノ角ゴ ProN W3" charset="0"/>
                <a:cs typeface="ヒラギノ角ゴ ProN W3" charset="0"/>
              </a:rPr>
              <a:t>Why should we average utilities?  Why not </a:t>
            </a:r>
            <a:r>
              <a:rPr lang="en-US" sz="2400" dirty="0" err="1">
                <a:latin typeface="Arial" charset="0"/>
                <a:ea typeface="ヒラギノ角ゴ ProN W3" charset="0"/>
                <a:cs typeface="ヒラギノ角ゴ ProN W3" charset="0"/>
              </a:rPr>
              <a:t>minimax</a:t>
            </a:r>
            <a:r>
              <a:rPr lang="en-US" sz="2400" dirty="0">
                <a:latin typeface="Arial" charset="0"/>
                <a:ea typeface="ヒラギノ角ゴ ProN W3" charset="0"/>
                <a:cs typeface="ヒラギノ角ゴ ProN W3" charset="0"/>
              </a:rPr>
              <a:t>?</a:t>
            </a:r>
            <a:endParaRPr lang="en-US" dirty="0">
              <a:latin typeface="Arial" charset="0"/>
              <a:ea typeface="ヒラギノ角ゴ ProN W3" charset="0"/>
              <a:cs typeface="ヒラギノ角ゴ ProN W3" charset="0"/>
            </a:endParaRPr>
          </a:p>
          <a:p>
            <a:pPr eaLnBrk="1" hangingPunct="1">
              <a:lnSpc>
                <a:spcPct val="90000"/>
              </a:lnSpc>
              <a:spcBef>
                <a:spcPts val="5800"/>
              </a:spcBef>
              <a:defRPr/>
            </a:pPr>
            <a:r>
              <a:rPr lang="en-US" sz="2400" dirty="0">
                <a:latin typeface="Arial" charset="0"/>
                <a:ea typeface="ヒラギノ角ゴ ProN W3" charset="0"/>
                <a:cs typeface="ヒラギノ角ゴ ProN W3" charset="0"/>
              </a:rPr>
              <a:t>Principle of maximum expected utility: an agent should chose the action which </a:t>
            </a:r>
            <a:r>
              <a:rPr lang="en-US" sz="2400" dirty="0">
                <a:solidFill>
                  <a:srgbClr val="CC0000"/>
                </a:solidFill>
                <a:latin typeface="Arial" charset="0"/>
                <a:ea typeface="ヒラギノ角ゴ ProN W3" charset="0"/>
                <a:cs typeface="ヒラギノ角ゴ ProN W3" charset="0"/>
              </a:rPr>
              <a:t>maximizes its expected utility, given its knowledge</a:t>
            </a:r>
            <a:endParaRPr lang="en-US" dirty="0">
              <a:latin typeface="Arial" charset="0"/>
              <a:ea typeface="ヒラギノ角ゴ ProN W3" charset="0"/>
              <a:cs typeface="ヒラギノ角ゴ ProN W3" charset="0"/>
            </a:endParaRPr>
          </a:p>
          <a:p>
            <a:pPr marL="782638" lvl="1" eaLnBrk="1" hangingPunct="1">
              <a:lnSpc>
                <a:spcPct val="90000"/>
              </a:lnSpc>
              <a:defRPr/>
            </a:pPr>
            <a:r>
              <a:rPr lang="en-US" sz="2400" dirty="0">
                <a:latin typeface="Arial" charset="0"/>
                <a:ea typeface="ヒラギノ角ゴ ProN W3" charset="0"/>
                <a:cs typeface="ヒラギノ角ゴ ProN W3" charset="0"/>
              </a:rPr>
              <a:t>General principle for decision making</a:t>
            </a:r>
          </a:p>
          <a:p>
            <a:pPr marL="782638" lvl="1" eaLnBrk="1" hangingPunct="1">
              <a:lnSpc>
                <a:spcPct val="90000"/>
              </a:lnSpc>
              <a:defRPr/>
            </a:pPr>
            <a:r>
              <a:rPr lang="en-US" sz="2400" dirty="0">
                <a:latin typeface="Arial" charset="0"/>
                <a:ea typeface="ヒラギノ角ゴ ProN W3" charset="0"/>
                <a:cs typeface="ヒラギノ角ゴ ProN W3" charset="0"/>
              </a:rPr>
              <a:t>Often taken as the definition of rationality</a:t>
            </a:r>
          </a:p>
          <a:p>
            <a:pPr marL="782638" lvl="1" eaLnBrk="1" hangingPunct="1">
              <a:lnSpc>
                <a:spcPct val="90000"/>
              </a:lnSpc>
              <a:defRPr/>
            </a:pPr>
            <a:r>
              <a:rPr lang="en-US" sz="2400" dirty="0">
                <a:latin typeface="Arial" charset="0"/>
                <a:ea typeface="ヒラギノ角ゴ ProN W3" charset="0"/>
                <a:cs typeface="ヒラギノ角ゴ ProN W3" charset="0"/>
              </a:rPr>
              <a:t>We</a:t>
            </a:r>
            <a:r>
              <a:rPr lang="ja-JP" altLang="en-US" sz="2400" dirty="0">
                <a:latin typeface="Arial" charset="0"/>
                <a:ea typeface="ヒラギノ角ゴ ProN W3" charset="0"/>
                <a:cs typeface="ヒラギノ角ゴ ProN W3" charset="0"/>
              </a:rPr>
              <a:t>’</a:t>
            </a:r>
            <a:r>
              <a:rPr lang="en-US" sz="2400" dirty="0" err="1">
                <a:latin typeface="Arial" charset="0"/>
                <a:ea typeface="ヒラギノ角ゴ ProN W3" charset="0"/>
                <a:cs typeface="ヒラギノ角ゴ ProN W3" charset="0"/>
              </a:rPr>
              <a:t>ll</a:t>
            </a:r>
            <a:r>
              <a:rPr lang="en-US" sz="2400" dirty="0">
                <a:latin typeface="Arial" charset="0"/>
                <a:ea typeface="ヒラギノ角ゴ ProN W3" charset="0"/>
                <a:cs typeface="ヒラギノ角ゴ ProN W3" charset="0"/>
              </a:rPr>
              <a:t> see this idea over and over in this course!</a:t>
            </a:r>
          </a:p>
          <a:p>
            <a:pPr eaLnBrk="1" hangingPunct="1">
              <a:lnSpc>
                <a:spcPct val="90000"/>
              </a:lnSpc>
              <a:spcBef>
                <a:spcPts val="3200"/>
              </a:spcBef>
              <a:defRPr/>
            </a:pPr>
            <a:r>
              <a:rPr lang="en-US" sz="2400" dirty="0">
                <a:latin typeface="Arial" charset="0"/>
                <a:ea typeface="ヒラギノ角ゴ ProN W3" charset="0"/>
                <a:cs typeface="ヒラギノ角ゴ ProN W3" charset="0"/>
              </a:rPr>
              <a:t>Let</a:t>
            </a:r>
            <a:r>
              <a:rPr lang="ja-JP" altLang="en-US" sz="2400" dirty="0">
                <a:latin typeface="Arial" charset="0"/>
                <a:ea typeface="ヒラギノ角ゴ ProN W3" charset="0"/>
                <a:cs typeface="ヒラギノ角ゴ ProN W3" charset="0"/>
              </a:rPr>
              <a:t>’</a:t>
            </a:r>
            <a:r>
              <a:rPr lang="en-US" sz="2400" dirty="0">
                <a:latin typeface="Arial" charset="0"/>
                <a:ea typeface="ヒラギノ角ゴ ProN W3" charset="0"/>
                <a:cs typeface="ヒラギノ角ゴ ProN W3" charset="0"/>
              </a:rPr>
              <a:t>s decompress this definition…</a:t>
            </a:r>
          </a:p>
        </p:txBody>
      </p:sp>
    </p:spTree>
    <p:extLst>
      <p:ext uri="{BB962C8B-B14F-4D97-AF65-F5344CB8AC3E}">
        <p14:creationId xmlns:p14="http://schemas.microsoft.com/office/powerpoint/2010/main" val="4030209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096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Reminder: Probabilities</a:t>
            </a:r>
          </a:p>
        </p:txBody>
      </p:sp>
      <p:sp>
        <p:nvSpPr>
          <p:cNvPr id="46083" name="Rectangle 3"/>
          <p:cNvSpPr>
            <a:spLocks noGrp="1" noChangeArrowheads="1"/>
          </p:cNvSpPr>
          <p:nvPr>
            <p:ph type="body" idx="1"/>
          </p:nvPr>
        </p:nvSpPr>
        <p:spPr/>
        <p:txBody>
          <a:bodyPr rIns="132080"/>
          <a:lstStyle/>
          <a:p>
            <a:pPr eaLnBrk="1" hangingPunct="1">
              <a:lnSpc>
                <a:spcPct val="80000"/>
              </a:lnSpc>
              <a:defRPr/>
            </a:pPr>
            <a:r>
              <a:rPr lang="en-US" sz="2000" dirty="0">
                <a:latin typeface="Arial" charset="0"/>
                <a:ea typeface="ヒラギノ角ゴ ProN W3" charset="0"/>
                <a:cs typeface="ヒラギノ角ゴ ProN W3" charset="0"/>
              </a:rPr>
              <a:t>A </a:t>
            </a:r>
            <a:r>
              <a:rPr lang="en-US" sz="2000" dirty="0">
                <a:solidFill>
                  <a:srgbClr val="CC0000"/>
                </a:solidFill>
                <a:latin typeface="Arial" charset="0"/>
                <a:ea typeface="ヒラギノ角ゴ ProN W3" charset="0"/>
                <a:cs typeface="ヒラギノ角ゴ ProN W3" charset="0"/>
              </a:rPr>
              <a:t>random variable</a:t>
            </a:r>
            <a:r>
              <a:rPr lang="en-US" sz="2000" dirty="0">
                <a:latin typeface="Arial" charset="0"/>
                <a:ea typeface="ヒラギノ角ゴ ProN W3" charset="0"/>
                <a:cs typeface="ヒラギノ角ゴ ProN W3" charset="0"/>
              </a:rPr>
              <a:t> represents an event whose outcome is unknown</a:t>
            </a:r>
          </a:p>
          <a:p>
            <a:pPr eaLnBrk="1" hangingPunct="1">
              <a:lnSpc>
                <a:spcPct val="80000"/>
              </a:lnSpc>
              <a:defRPr/>
            </a:pPr>
            <a:r>
              <a:rPr lang="en-US" sz="2000" dirty="0">
                <a:latin typeface="Arial" charset="0"/>
                <a:ea typeface="ヒラギノ角ゴ ProN W3" charset="0"/>
                <a:cs typeface="ヒラギノ角ゴ ProN W3" charset="0"/>
              </a:rPr>
              <a:t>A </a:t>
            </a:r>
            <a:r>
              <a:rPr lang="en-US" sz="2000" dirty="0">
                <a:solidFill>
                  <a:srgbClr val="CC0000"/>
                </a:solidFill>
                <a:latin typeface="Arial" charset="0"/>
                <a:ea typeface="ヒラギノ角ゴ ProN W3" charset="0"/>
                <a:cs typeface="ヒラギノ角ゴ ProN W3" charset="0"/>
              </a:rPr>
              <a:t>probability distribution</a:t>
            </a:r>
            <a:r>
              <a:rPr lang="en-US" sz="2000" dirty="0">
                <a:latin typeface="Arial" charset="0"/>
                <a:ea typeface="ヒラギノ角ゴ ProN W3" charset="0"/>
                <a:cs typeface="ヒラギノ角ゴ ProN W3" charset="0"/>
              </a:rPr>
              <a:t> is an assignment of weights to outcomes</a:t>
            </a:r>
            <a:endParaRPr lang="en-US" dirty="0">
              <a:latin typeface="Arial" charset="0"/>
              <a:ea typeface="ヒラギノ角ゴ ProN W3" charset="0"/>
              <a:cs typeface="ヒラギノ角ゴ ProN W3" charset="0"/>
            </a:endParaRPr>
          </a:p>
          <a:p>
            <a:pPr eaLnBrk="1" hangingPunct="1">
              <a:lnSpc>
                <a:spcPct val="80000"/>
              </a:lnSpc>
              <a:spcBef>
                <a:spcPts val="3500"/>
              </a:spcBef>
              <a:defRPr/>
            </a:pPr>
            <a:r>
              <a:rPr lang="en-US" sz="2000" dirty="0">
                <a:latin typeface="Arial" charset="0"/>
                <a:ea typeface="ヒラギノ角ゴ ProN W3" charset="0"/>
                <a:cs typeface="ヒラギノ角ゴ ProN W3" charset="0"/>
              </a:rPr>
              <a:t>Example: traffic on freeway?</a:t>
            </a:r>
          </a:p>
          <a:p>
            <a:pPr marL="782638" lvl="1" eaLnBrk="1" hangingPunct="1">
              <a:lnSpc>
                <a:spcPct val="80000"/>
              </a:lnSpc>
              <a:defRPr/>
            </a:pPr>
            <a:r>
              <a:rPr lang="en-US" sz="1800" dirty="0">
                <a:latin typeface="Arial" charset="0"/>
                <a:ea typeface="ヒラギノ角ゴ ProN W3" charset="0"/>
                <a:cs typeface="ヒラギノ角ゴ ProN W3" charset="0"/>
              </a:rPr>
              <a:t>Random variable: T = whether there</a:t>
            </a:r>
            <a:r>
              <a:rPr lang="ja-JP" altLang="en-US" sz="1800" dirty="0">
                <a:latin typeface="Arial" charset="0"/>
                <a:ea typeface="ヒラギノ角ゴ ProN W3" charset="0"/>
                <a:cs typeface="ヒラギノ角ゴ ProN W3" charset="0"/>
              </a:rPr>
              <a:t>’</a:t>
            </a:r>
            <a:r>
              <a:rPr lang="en-US" sz="1800" dirty="0">
                <a:latin typeface="Arial" charset="0"/>
                <a:ea typeface="ヒラギノ角ゴ ProN W3" charset="0"/>
                <a:cs typeface="ヒラギノ角ゴ ProN W3" charset="0"/>
              </a:rPr>
              <a:t>s traffic</a:t>
            </a:r>
          </a:p>
          <a:p>
            <a:pPr marL="782638" lvl="1" eaLnBrk="1" hangingPunct="1">
              <a:lnSpc>
                <a:spcPct val="80000"/>
              </a:lnSpc>
              <a:defRPr/>
            </a:pPr>
            <a:r>
              <a:rPr lang="en-US" sz="1800" dirty="0">
                <a:latin typeface="Arial" charset="0"/>
                <a:ea typeface="ヒラギノ角ゴ ProN W3" charset="0"/>
                <a:cs typeface="ヒラギノ角ゴ ProN W3" charset="0"/>
              </a:rPr>
              <a:t>Outcomes: T in {none, light, heavy}</a:t>
            </a:r>
          </a:p>
          <a:p>
            <a:pPr marL="782638" lvl="1" eaLnBrk="1" hangingPunct="1">
              <a:lnSpc>
                <a:spcPct val="80000"/>
              </a:lnSpc>
              <a:defRPr/>
            </a:pPr>
            <a:r>
              <a:rPr lang="en-US" sz="1800" dirty="0">
                <a:latin typeface="Arial" charset="0"/>
                <a:ea typeface="ヒラギノ角ゴ ProN W3" charset="0"/>
                <a:cs typeface="ヒラギノ角ゴ ProN W3" charset="0"/>
              </a:rPr>
              <a:t>Distribution: P(T=none) = 0.25, P(T=light) = 0.55, P(T=heavy) = 0.20</a:t>
            </a:r>
          </a:p>
          <a:p>
            <a:pPr eaLnBrk="1" hangingPunct="1">
              <a:lnSpc>
                <a:spcPct val="80000"/>
              </a:lnSpc>
              <a:spcBef>
                <a:spcPts val="3000"/>
              </a:spcBef>
              <a:defRPr/>
            </a:pPr>
            <a:r>
              <a:rPr lang="en-US" sz="2000" dirty="0">
                <a:latin typeface="Arial" charset="0"/>
                <a:ea typeface="ヒラギノ角ゴ ProN W3" charset="0"/>
                <a:cs typeface="ヒラギノ角ゴ ProN W3" charset="0"/>
              </a:rPr>
              <a:t>Some laws of probability (more later):</a:t>
            </a:r>
          </a:p>
          <a:p>
            <a:pPr marL="782638" lvl="1" eaLnBrk="1" hangingPunct="1">
              <a:lnSpc>
                <a:spcPct val="80000"/>
              </a:lnSpc>
              <a:defRPr/>
            </a:pPr>
            <a:r>
              <a:rPr lang="en-US" sz="1800" dirty="0">
                <a:latin typeface="Arial" charset="0"/>
                <a:ea typeface="ヒラギノ角ゴ ProN W3" charset="0"/>
                <a:cs typeface="ヒラギノ角ゴ ProN W3" charset="0"/>
              </a:rPr>
              <a:t>Probabilities are always non-negative</a:t>
            </a:r>
          </a:p>
          <a:p>
            <a:pPr marL="782638" lvl="1" eaLnBrk="1" hangingPunct="1">
              <a:lnSpc>
                <a:spcPct val="80000"/>
              </a:lnSpc>
              <a:defRPr/>
            </a:pPr>
            <a:r>
              <a:rPr lang="en-US" sz="1800" dirty="0">
                <a:latin typeface="Arial" charset="0"/>
                <a:ea typeface="ヒラギノ角ゴ ProN W3" charset="0"/>
                <a:cs typeface="ヒラギノ角ゴ ProN W3" charset="0"/>
              </a:rPr>
              <a:t>Probabilities over all possible outcomes sum to one</a:t>
            </a:r>
          </a:p>
          <a:p>
            <a:pPr eaLnBrk="1" hangingPunct="1">
              <a:lnSpc>
                <a:spcPct val="80000"/>
              </a:lnSpc>
              <a:spcBef>
                <a:spcPts val="4000"/>
              </a:spcBef>
              <a:defRPr/>
            </a:pPr>
            <a:r>
              <a:rPr lang="en-US" sz="2000" dirty="0">
                <a:latin typeface="Arial" charset="0"/>
                <a:ea typeface="ヒラギノ角ゴ ProN W3" charset="0"/>
                <a:cs typeface="ヒラギノ角ゴ ProN W3" charset="0"/>
              </a:rPr>
              <a:t>As we get more evidence, probabilities may change:</a:t>
            </a:r>
          </a:p>
          <a:p>
            <a:pPr marL="782638" lvl="1" eaLnBrk="1" hangingPunct="1">
              <a:lnSpc>
                <a:spcPct val="80000"/>
              </a:lnSpc>
              <a:defRPr/>
            </a:pPr>
            <a:r>
              <a:rPr lang="en-US" sz="1800" dirty="0">
                <a:latin typeface="Arial" charset="0"/>
                <a:ea typeface="ヒラギノ角ゴ ProN W3" charset="0"/>
                <a:cs typeface="ヒラギノ角ゴ ProN W3" charset="0"/>
              </a:rPr>
              <a:t>P(T=heavy) = 0.20, </a:t>
            </a:r>
          </a:p>
        </p:txBody>
      </p:sp>
      <p:sp>
        <p:nvSpPr>
          <p:cNvPr id="5" name="Rectangle 3"/>
          <p:cNvSpPr txBox="1">
            <a:spLocks noChangeArrowheads="1"/>
          </p:cNvSpPr>
          <p:nvPr/>
        </p:nvSpPr>
        <p:spPr bwMode="auto">
          <a:xfrm>
            <a:off x="3124200" y="5791200"/>
            <a:ext cx="4953000" cy="5715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132080" bIns="50800" numCol="1" anchor="t" anchorCtr="0" compatLnSpc="1">
            <a:prstTxWarp prst="textNoShape">
              <a:avLst/>
            </a:prstTxWarp>
          </a:bodyPr>
          <a:lst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a:lstStyle>
          <a:p>
            <a:pPr marL="496888" lvl="1" indent="0" eaLnBrk="1" hangingPunct="1">
              <a:lnSpc>
                <a:spcPct val="80000"/>
              </a:lnSpc>
              <a:buNone/>
              <a:defRPr/>
            </a:pPr>
            <a:r>
              <a:rPr lang="en-US" sz="1800" dirty="0" smtClean="0">
                <a:latin typeface="Arial" charset="0"/>
                <a:ea typeface="ヒラギノ角ゴ ProN W3" charset="0"/>
                <a:cs typeface="ヒラギノ角ゴ ProN W3" charset="0"/>
              </a:rPr>
              <a:t>P(T=heavy | Hour=8am) = 0.60</a:t>
            </a:r>
          </a:p>
        </p:txBody>
      </p:sp>
      <p:sp>
        <p:nvSpPr>
          <p:cNvPr id="6" name="Rectangle 3"/>
          <p:cNvSpPr txBox="1">
            <a:spLocks noChangeArrowheads="1"/>
          </p:cNvSpPr>
          <p:nvPr/>
        </p:nvSpPr>
        <p:spPr bwMode="auto">
          <a:xfrm>
            <a:off x="457200" y="6172200"/>
            <a:ext cx="8229600" cy="1066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132080" bIns="50800" numCol="1" anchor="t" anchorCtr="0" compatLnSpc="1">
            <a:prstTxWarp prst="textNoShape">
              <a:avLst/>
            </a:prstTxWarp>
          </a:bodyPr>
          <a:lst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a:lstStyle>
          <a:p>
            <a:pPr marL="782638" lvl="1" eaLnBrk="1" hangingPunct="1">
              <a:lnSpc>
                <a:spcPct val="80000"/>
              </a:lnSpc>
              <a:defRPr/>
            </a:pPr>
            <a:r>
              <a:rPr lang="en-US" sz="1800" dirty="0" smtClean="0">
                <a:latin typeface="Arial" charset="0"/>
                <a:ea typeface="ヒラギノ角ゴ ProN W3" charset="0"/>
                <a:cs typeface="ヒラギノ角ゴ ProN W3" charset="0"/>
              </a:rPr>
              <a:t>We</a:t>
            </a:r>
            <a:r>
              <a:rPr lang="ja-JP" altLang="en-US" sz="1800" dirty="0" smtClean="0">
                <a:latin typeface="Arial" charset="0"/>
                <a:ea typeface="ヒラギノ角ゴ ProN W3" charset="0"/>
                <a:cs typeface="ヒラギノ角ゴ ProN W3" charset="0"/>
              </a:rPr>
              <a:t>’</a:t>
            </a:r>
            <a:r>
              <a:rPr lang="en-US" sz="1800" dirty="0" err="1" smtClean="0">
                <a:latin typeface="Arial" charset="0"/>
                <a:ea typeface="ヒラギノ角ゴ ProN W3" charset="0"/>
                <a:cs typeface="ヒラギノ角ゴ ProN W3" charset="0"/>
              </a:rPr>
              <a:t>ll</a:t>
            </a:r>
            <a:r>
              <a:rPr lang="en-US" sz="1800" dirty="0" smtClean="0">
                <a:latin typeface="Arial" charset="0"/>
                <a:ea typeface="ヒラギノ角ゴ ProN W3" charset="0"/>
                <a:cs typeface="ヒラギノ角ゴ ProN W3" charset="0"/>
              </a:rPr>
              <a:t> talk about methods for reasoning and updating probabilities later</a:t>
            </a:r>
            <a:endParaRPr lang="en-US" sz="1800" dirty="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2444611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1987" name="Rectangle 2"/>
          <p:cNvSpPr>
            <a:spLocks noGrp="1" noChangeArrowheads="1"/>
          </p:cNvSpPr>
          <p:nvPr>
            <p:ph type="title"/>
          </p:nvPr>
        </p:nvSpPr>
        <p:spPr>
          <a:xfrm>
            <a:off x="152400" y="0"/>
            <a:ext cx="8229600" cy="1447800"/>
          </a:xfrm>
        </p:spPr>
        <p:txBody>
          <a:bodyPr rIns="132080"/>
          <a:lstStyle/>
          <a:p>
            <a:pPr indent="0" eaLnBrk="1" hangingPunct="1">
              <a:defRPr/>
            </a:pPr>
            <a:r>
              <a:rPr lang="en-US" dirty="0">
                <a:latin typeface="Arial" charset="0"/>
                <a:ea typeface="ヒラギノ角ゴ ProN W3" charset="0"/>
                <a:cs typeface="ヒラギノ角ゴ ProN W3" charset="0"/>
              </a:rPr>
              <a:t>What are Probabilities?</a:t>
            </a:r>
          </a:p>
        </p:txBody>
      </p:sp>
      <p:sp>
        <p:nvSpPr>
          <p:cNvPr id="47107" name="Rectangle 3"/>
          <p:cNvSpPr>
            <a:spLocks noGrp="1" noChangeArrowheads="1"/>
          </p:cNvSpPr>
          <p:nvPr>
            <p:ph type="body" idx="1"/>
          </p:nvPr>
        </p:nvSpPr>
        <p:spPr>
          <a:xfrm>
            <a:off x="-76200" y="1816100"/>
            <a:ext cx="8229600" cy="2095500"/>
          </a:xfrm>
        </p:spPr>
        <p:txBody>
          <a:bodyPr rIns="132080"/>
          <a:lstStyle/>
          <a:p>
            <a:pPr marL="782638" lvl="1" eaLnBrk="1" hangingPunct="1">
              <a:lnSpc>
                <a:spcPct val="90000"/>
              </a:lnSpc>
              <a:defRPr/>
            </a:pPr>
            <a:r>
              <a:rPr lang="en-US" sz="2000">
                <a:latin typeface="Arial" charset="0"/>
                <a:ea typeface="ヒラギノ角ゴ ProN W3" charset="0"/>
                <a:cs typeface="ヒラギノ角ゴ ProN W3" charset="0"/>
              </a:rPr>
              <a:t>Averages over repeated </a:t>
            </a:r>
            <a:r>
              <a:rPr lang="en-US" sz="2000">
                <a:latin typeface="Arial Italic" charset="0"/>
                <a:ea typeface="ＭＳ Ｐゴシック" charset="0"/>
                <a:cs typeface="Arial Italic" charset="0"/>
                <a:sym typeface="Arial Italic" charset="0"/>
              </a:rPr>
              <a:t>experiments</a:t>
            </a:r>
            <a:endParaRPr lang="en-US" sz="2000">
              <a:latin typeface="Arial Italic" charset="0"/>
              <a:ea typeface="ヒラギノ角ゴ ProN W3" charset="0"/>
              <a:cs typeface="ヒラギノ角ゴ ProN W3" charset="0"/>
              <a:sym typeface="Arial Italic" charset="0"/>
            </a:endParaRPr>
          </a:p>
          <a:p>
            <a:pPr marL="782638" lvl="1" eaLnBrk="1" hangingPunct="1">
              <a:lnSpc>
                <a:spcPct val="90000"/>
              </a:lnSpc>
              <a:defRPr/>
            </a:pPr>
            <a:r>
              <a:rPr lang="en-US" sz="2000">
                <a:latin typeface="Arial" charset="0"/>
                <a:ea typeface="ヒラギノ角ゴ ProN W3" charset="0"/>
                <a:cs typeface="ヒラギノ角ゴ ProN W3" charset="0"/>
              </a:rPr>
              <a:t>E.g. empirically estimating P(rain) from historical observation</a:t>
            </a:r>
          </a:p>
          <a:p>
            <a:pPr marL="782638" lvl="1" eaLnBrk="1" hangingPunct="1">
              <a:lnSpc>
                <a:spcPct val="90000"/>
              </a:lnSpc>
              <a:defRPr/>
            </a:pPr>
            <a:r>
              <a:rPr lang="en-US" sz="2000">
                <a:latin typeface="Arial" charset="0"/>
                <a:ea typeface="ヒラギノ角ゴ ProN W3" charset="0"/>
                <a:cs typeface="ヒラギノ角ゴ ProN W3" charset="0"/>
              </a:rPr>
              <a:t>E.g. pacman</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s estimate of what the ghost will do, given what it has done in the past</a:t>
            </a:r>
          </a:p>
          <a:p>
            <a:pPr marL="782638" lvl="1" eaLnBrk="1" hangingPunct="1">
              <a:lnSpc>
                <a:spcPct val="90000"/>
              </a:lnSpc>
              <a:defRPr/>
            </a:pPr>
            <a:r>
              <a:rPr lang="en-US" sz="2000">
                <a:latin typeface="Arial" charset="0"/>
                <a:ea typeface="ヒラギノ角ゴ ProN W3" charset="0"/>
                <a:cs typeface="ヒラギノ角ゴ ProN W3" charset="0"/>
              </a:rPr>
              <a:t>Assertion about how future experiments will go (in the limit)</a:t>
            </a:r>
            <a:endParaRPr lang="en-US" sz="2000">
              <a:latin typeface="Arial Italic" charset="0"/>
              <a:ea typeface="ヒラギノ角ゴ ProN W3" charset="0"/>
              <a:cs typeface="ヒラギノ角ゴ ProN W3" charset="0"/>
              <a:sym typeface="Arial Italic" charset="0"/>
            </a:endParaRPr>
          </a:p>
          <a:p>
            <a:pPr marL="782638" lvl="1" eaLnBrk="1" hangingPunct="1">
              <a:lnSpc>
                <a:spcPct val="90000"/>
              </a:lnSpc>
              <a:defRPr/>
            </a:pPr>
            <a:r>
              <a:rPr lang="en-US" sz="2000">
                <a:latin typeface="Arial" charset="0"/>
                <a:ea typeface="ヒラギノ角ゴ ProN W3" charset="0"/>
                <a:cs typeface="ヒラギノ角ゴ ProN W3" charset="0"/>
              </a:rPr>
              <a:t>Makes one think of </a:t>
            </a:r>
            <a:r>
              <a:rPr lang="en-US" sz="2000">
                <a:latin typeface="Arial Italic" charset="0"/>
                <a:ea typeface="ＭＳ Ｐゴシック" charset="0"/>
                <a:cs typeface="Arial Italic" charset="0"/>
                <a:sym typeface="Arial Italic" charset="0"/>
              </a:rPr>
              <a:t>inherently random</a:t>
            </a:r>
            <a:r>
              <a:rPr lang="en-US" sz="2000">
                <a:latin typeface="Arial" charset="0"/>
                <a:ea typeface="ヒラギノ角ゴ ProN W3" charset="0"/>
                <a:cs typeface="ヒラギノ角ゴ ProN W3" charset="0"/>
              </a:rPr>
              <a:t> events, like rolling dice</a:t>
            </a:r>
          </a:p>
        </p:txBody>
      </p:sp>
      <p:sp>
        <p:nvSpPr>
          <p:cNvPr id="99332" name="Rectangle 4"/>
          <p:cNvSpPr>
            <a:spLocks/>
          </p:cNvSpPr>
          <p:nvPr/>
        </p:nvSpPr>
        <p:spPr bwMode="auto">
          <a:xfrm>
            <a:off x="38100" y="1409700"/>
            <a:ext cx="473233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Objectivist / frequentist answer:</a:t>
            </a:r>
          </a:p>
          <a:p>
            <a:pPr marL="382588" indent="-342900">
              <a:lnSpc>
                <a:spcPct val="90000"/>
              </a:lnSpc>
            </a:pPr>
            <a:endParaRPr lang="en-US">
              <a:solidFill>
                <a:schemeClr val="tx1"/>
              </a:solidFill>
              <a:cs typeface="Arial" charset="0"/>
            </a:endParaRPr>
          </a:p>
        </p:txBody>
      </p:sp>
      <p:sp>
        <p:nvSpPr>
          <p:cNvPr id="47109" name="Rectangle 5"/>
          <p:cNvSpPr>
            <a:spLocks/>
          </p:cNvSpPr>
          <p:nvPr/>
        </p:nvSpPr>
        <p:spPr bwMode="auto">
          <a:xfrm>
            <a:off x="-76200" y="4470400"/>
            <a:ext cx="7923213"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782638" lvl="1" indent="-285750">
              <a:lnSpc>
                <a:spcPct val="90000"/>
              </a:lnSpc>
              <a:spcBef>
                <a:spcPts val="638"/>
              </a:spcBef>
              <a:buClr>
                <a:srgbClr val="000000"/>
              </a:buClr>
              <a:buSzPct val="100000"/>
              <a:buFont typeface="Wingdings" charset="0"/>
              <a:buChar char="§"/>
            </a:pPr>
            <a:r>
              <a:rPr lang="en-US" sz="2000" dirty="0">
                <a:solidFill>
                  <a:schemeClr val="tx1"/>
                </a:solidFill>
                <a:cs typeface="Arial" charset="0"/>
              </a:rPr>
              <a:t>Degrees of belief about unobserved variables</a:t>
            </a:r>
          </a:p>
          <a:p>
            <a:pPr marL="782638" lvl="1" indent="-285750">
              <a:lnSpc>
                <a:spcPct val="90000"/>
              </a:lnSpc>
              <a:spcBef>
                <a:spcPts val="638"/>
              </a:spcBef>
              <a:buClr>
                <a:srgbClr val="000000"/>
              </a:buClr>
              <a:buSzPct val="100000"/>
              <a:buFont typeface="Wingdings" charset="0"/>
              <a:buChar char="§"/>
            </a:pPr>
            <a:r>
              <a:rPr lang="en-US" sz="2000" dirty="0">
                <a:solidFill>
                  <a:schemeClr val="tx1"/>
                </a:solidFill>
                <a:cs typeface="Arial" charset="0"/>
              </a:rPr>
              <a:t>E.g. an agent</a:t>
            </a:r>
            <a:r>
              <a:rPr lang="ja-JP" altLang="en-US" sz="2000" dirty="0">
                <a:solidFill>
                  <a:schemeClr val="tx1"/>
                </a:solidFill>
                <a:cs typeface="Arial" charset="0"/>
              </a:rPr>
              <a:t>’</a:t>
            </a:r>
            <a:r>
              <a:rPr lang="en-US" altLang="ja-JP" sz="2000" dirty="0">
                <a:solidFill>
                  <a:schemeClr val="tx1"/>
                </a:solidFill>
                <a:cs typeface="Arial" charset="0"/>
              </a:rPr>
              <a:t>s belief that it</a:t>
            </a:r>
            <a:r>
              <a:rPr lang="ja-JP" altLang="en-US" sz="2000" dirty="0">
                <a:solidFill>
                  <a:schemeClr val="tx1"/>
                </a:solidFill>
                <a:cs typeface="Arial" charset="0"/>
              </a:rPr>
              <a:t>’</a:t>
            </a:r>
            <a:r>
              <a:rPr lang="en-US" altLang="ja-JP" sz="2000" dirty="0">
                <a:solidFill>
                  <a:schemeClr val="tx1"/>
                </a:solidFill>
                <a:cs typeface="Arial" charset="0"/>
              </a:rPr>
              <a:t>s raining, given the temperature</a:t>
            </a:r>
          </a:p>
          <a:p>
            <a:pPr marL="782638" lvl="1" indent="-285750">
              <a:lnSpc>
                <a:spcPct val="90000"/>
              </a:lnSpc>
              <a:spcBef>
                <a:spcPts val="638"/>
              </a:spcBef>
              <a:buClr>
                <a:srgbClr val="000000"/>
              </a:buClr>
              <a:buSzPct val="100000"/>
              <a:buFont typeface="Wingdings" charset="0"/>
              <a:buChar char="§"/>
            </a:pPr>
            <a:r>
              <a:rPr lang="en-US" sz="2000" dirty="0">
                <a:solidFill>
                  <a:schemeClr val="tx1"/>
                </a:solidFill>
                <a:cs typeface="Arial" charset="0"/>
              </a:rPr>
              <a:t>E.g. </a:t>
            </a:r>
            <a:r>
              <a:rPr lang="en-US" sz="2000" dirty="0" err="1">
                <a:solidFill>
                  <a:schemeClr val="tx1"/>
                </a:solidFill>
                <a:cs typeface="Arial" charset="0"/>
              </a:rPr>
              <a:t>pacman</a:t>
            </a:r>
            <a:r>
              <a:rPr lang="ja-JP" altLang="en-US" sz="2000" dirty="0">
                <a:solidFill>
                  <a:schemeClr val="tx1"/>
                </a:solidFill>
                <a:cs typeface="Arial" charset="0"/>
              </a:rPr>
              <a:t>’</a:t>
            </a:r>
            <a:r>
              <a:rPr lang="en-US" altLang="ja-JP" sz="2000" dirty="0">
                <a:solidFill>
                  <a:schemeClr val="tx1"/>
                </a:solidFill>
                <a:cs typeface="Arial" charset="0"/>
              </a:rPr>
              <a:t>s belief that the ghost will turn left, given the state</a:t>
            </a:r>
          </a:p>
          <a:p>
            <a:pPr marL="782638" lvl="1" indent="-285750">
              <a:lnSpc>
                <a:spcPct val="90000"/>
              </a:lnSpc>
              <a:spcBef>
                <a:spcPts val="638"/>
              </a:spcBef>
              <a:buClr>
                <a:srgbClr val="000000"/>
              </a:buClr>
              <a:buSzPct val="100000"/>
              <a:buFont typeface="Wingdings" charset="0"/>
              <a:buChar char="§"/>
            </a:pPr>
            <a:r>
              <a:rPr lang="en-US" sz="2000" dirty="0">
                <a:solidFill>
                  <a:schemeClr val="tx1"/>
                </a:solidFill>
                <a:cs typeface="Arial" charset="0"/>
              </a:rPr>
              <a:t>Often </a:t>
            </a:r>
            <a:r>
              <a:rPr lang="en-US" sz="2000" dirty="0">
                <a:solidFill>
                  <a:schemeClr val="tx1"/>
                </a:solidFill>
                <a:latin typeface="Arial Italic" charset="0"/>
                <a:cs typeface="Arial Italic" charset="0"/>
                <a:sym typeface="Arial Italic" charset="0"/>
              </a:rPr>
              <a:t>learn </a:t>
            </a:r>
            <a:r>
              <a:rPr lang="en-US" sz="2000" dirty="0">
                <a:solidFill>
                  <a:schemeClr val="tx1"/>
                </a:solidFill>
                <a:cs typeface="Arial" charset="0"/>
              </a:rPr>
              <a:t>probabilities from past experiences (more later)</a:t>
            </a:r>
          </a:p>
          <a:p>
            <a:pPr marL="782638" lvl="1" indent="-285750">
              <a:lnSpc>
                <a:spcPct val="90000"/>
              </a:lnSpc>
              <a:spcBef>
                <a:spcPts val="638"/>
              </a:spcBef>
              <a:buClr>
                <a:srgbClr val="000000"/>
              </a:buClr>
              <a:buSzPct val="100000"/>
              <a:buFont typeface="Wingdings" charset="0"/>
              <a:buChar char="§"/>
            </a:pPr>
            <a:r>
              <a:rPr lang="en-US" sz="2000" dirty="0">
                <a:solidFill>
                  <a:schemeClr val="tx1"/>
                </a:solidFill>
                <a:cs typeface="Arial" charset="0"/>
              </a:rPr>
              <a:t>New evidence </a:t>
            </a:r>
            <a:r>
              <a:rPr lang="en-US" sz="2000" dirty="0">
                <a:solidFill>
                  <a:schemeClr val="tx1"/>
                </a:solidFill>
                <a:latin typeface="Arial Italic" charset="0"/>
                <a:cs typeface="Arial Italic" charset="0"/>
                <a:sym typeface="Arial Italic" charset="0"/>
              </a:rPr>
              <a:t>updates beliefs </a:t>
            </a:r>
            <a:r>
              <a:rPr lang="en-US" sz="2000" dirty="0">
                <a:solidFill>
                  <a:schemeClr val="tx1"/>
                </a:solidFill>
                <a:cs typeface="Arial" charset="0"/>
              </a:rPr>
              <a:t>(more later)</a:t>
            </a:r>
          </a:p>
        </p:txBody>
      </p:sp>
      <p:sp>
        <p:nvSpPr>
          <p:cNvPr id="99334" name="Rectangle 6"/>
          <p:cNvSpPr>
            <a:spLocks/>
          </p:cNvSpPr>
          <p:nvPr/>
        </p:nvSpPr>
        <p:spPr bwMode="auto">
          <a:xfrm>
            <a:off x="63500" y="4038600"/>
            <a:ext cx="4699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Subjectivist / Bayesian answer:</a:t>
            </a:r>
          </a:p>
          <a:p>
            <a:pPr marL="382588" indent="-342900">
              <a:lnSpc>
                <a:spcPct val="90000"/>
              </a:lnSpc>
            </a:pPr>
            <a:endParaRPr lang="en-US">
              <a:solidFill>
                <a:schemeClr val="tx1"/>
              </a:solidFill>
              <a:cs typeface="Arial" charset="0"/>
            </a:endParaRPr>
          </a:p>
        </p:txBody>
      </p:sp>
      <p:pic>
        <p:nvPicPr>
          <p:cNvPr id="2" name="Picture 1"/>
          <p:cNvPicPr>
            <a:picLocks noChangeAspect="1"/>
          </p:cNvPicPr>
          <p:nvPr/>
        </p:nvPicPr>
        <p:blipFill>
          <a:blip r:embed="rId2"/>
          <a:stretch>
            <a:fillRect/>
          </a:stretch>
        </p:blipFill>
        <p:spPr>
          <a:xfrm>
            <a:off x="7391400" y="0"/>
            <a:ext cx="1752600" cy="2250083"/>
          </a:xfrm>
          <a:prstGeom prst="rect">
            <a:avLst/>
          </a:prstGeom>
        </p:spPr>
      </p:pic>
    </p:spTree>
    <p:extLst>
      <p:ext uri="{BB962C8B-B14F-4D97-AF65-F5344CB8AC3E}">
        <p14:creationId xmlns:p14="http://schemas.microsoft.com/office/powerpoint/2010/main" val="1066156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Uncertainty Everywhere</a:t>
            </a:r>
          </a:p>
        </p:txBody>
      </p:sp>
      <p:sp>
        <p:nvSpPr>
          <p:cNvPr id="48131" name="Rectangle 3"/>
          <p:cNvSpPr>
            <a:spLocks noGrp="1" noChangeArrowheads="1"/>
          </p:cNvSpPr>
          <p:nvPr>
            <p:ph type="body" idx="1"/>
          </p:nvPr>
        </p:nvSpPr>
        <p:spPr>
          <a:xfrm>
            <a:off x="152400" y="1600200"/>
            <a:ext cx="8229600" cy="5257800"/>
          </a:xfrm>
        </p:spPr>
        <p:txBody>
          <a:bodyPr rIns="132080"/>
          <a:lstStyle/>
          <a:p>
            <a:pPr eaLnBrk="1" hangingPunct="1">
              <a:lnSpc>
                <a:spcPct val="80000"/>
              </a:lnSpc>
              <a:defRPr/>
            </a:pPr>
            <a:r>
              <a:rPr lang="en-US" sz="2200" dirty="0">
                <a:latin typeface="Arial" charset="0"/>
                <a:ea typeface="ヒラギノ角ゴ ProN W3" charset="0"/>
                <a:cs typeface="ヒラギノ角ゴ ProN W3" charset="0"/>
              </a:rPr>
              <a:t>Not just for games of chance!</a:t>
            </a:r>
          </a:p>
          <a:p>
            <a:pPr marL="782638" lvl="1" eaLnBrk="1" hangingPunct="1">
              <a:lnSpc>
                <a:spcPct val="80000"/>
              </a:lnSpc>
              <a:defRPr/>
            </a:pPr>
            <a:r>
              <a:rPr lang="en-US" sz="2000" dirty="0">
                <a:latin typeface="Arial" charset="0"/>
                <a:ea typeface="ヒラギノ角ゴ ProN W3" charset="0"/>
                <a:cs typeface="ヒラギノ角ゴ ProN W3" charset="0"/>
              </a:rPr>
              <a:t>I</a:t>
            </a:r>
            <a:r>
              <a:rPr lang="ja-JP" altLang="en-US" sz="2000" dirty="0">
                <a:latin typeface="Arial" charset="0"/>
                <a:ea typeface="ヒラギノ角ゴ ProN W3" charset="0"/>
                <a:cs typeface="ヒラギノ角ゴ ProN W3" charset="0"/>
              </a:rPr>
              <a:t>’</a:t>
            </a:r>
            <a:r>
              <a:rPr lang="en-US" sz="2000" dirty="0">
                <a:latin typeface="Arial" charset="0"/>
                <a:ea typeface="ヒラギノ角ゴ ProN W3" charset="0"/>
                <a:cs typeface="ヒラギノ角ゴ ProN W3" charset="0"/>
              </a:rPr>
              <a:t>m sick: will I sneeze this minute?</a:t>
            </a:r>
          </a:p>
          <a:p>
            <a:pPr marL="782638" lvl="1" eaLnBrk="1" hangingPunct="1">
              <a:lnSpc>
                <a:spcPct val="80000"/>
              </a:lnSpc>
              <a:defRPr/>
            </a:pPr>
            <a:r>
              <a:rPr lang="en-US" sz="2000" dirty="0">
                <a:latin typeface="Arial" charset="0"/>
                <a:ea typeface="ヒラギノ角ゴ ProN W3" charset="0"/>
                <a:cs typeface="ヒラギノ角ゴ ProN W3" charset="0"/>
              </a:rPr>
              <a:t>Email contains </a:t>
            </a:r>
            <a:r>
              <a:rPr lang="ja-JP" altLang="en-US" sz="2000" dirty="0">
                <a:latin typeface="Arial" charset="0"/>
                <a:ea typeface="ヒラギノ角ゴ ProN W3" charset="0"/>
                <a:cs typeface="ヒラギノ角ゴ ProN W3" charset="0"/>
              </a:rPr>
              <a:t>“</a:t>
            </a:r>
            <a:r>
              <a:rPr lang="en-US" sz="2000" dirty="0">
                <a:latin typeface="Arial" charset="0"/>
                <a:ea typeface="ヒラギノ角ゴ ProN W3" charset="0"/>
                <a:cs typeface="ヒラギノ角ゴ ProN W3" charset="0"/>
              </a:rPr>
              <a:t>FREE!</a:t>
            </a:r>
            <a:r>
              <a:rPr lang="ja-JP" altLang="en-US" sz="2000" dirty="0">
                <a:latin typeface="Arial" charset="0"/>
                <a:ea typeface="ヒラギノ角ゴ ProN W3" charset="0"/>
                <a:cs typeface="ヒラギノ角ゴ ProN W3" charset="0"/>
              </a:rPr>
              <a:t>”</a:t>
            </a:r>
            <a:r>
              <a:rPr lang="en-US" sz="2000" dirty="0">
                <a:latin typeface="Arial" charset="0"/>
                <a:ea typeface="ヒラギノ角ゴ ProN W3" charset="0"/>
                <a:cs typeface="ヒラギノ角ゴ ProN W3" charset="0"/>
              </a:rPr>
              <a:t>: is it spam?</a:t>
            </a:r>
          </a:p>
          <a:p>
            <a:pPr marL="782638" lvl="1" eaLnBrk="1" hangingPunct="1">
              <a:lnSpc>
                <a:spcPct val="80000"/>
              </a:lnSpc>
              <a:defRPr/>
            </a:pPr>
            <a:r>
              <a:rPr lang="en-US" sz="2000" dirty="0">
                <a:latin typeface="Arial" charset="0"/>
                <a:ea typeface="ヒラギノ角ゴ ProN W3" charset="0"/>
                <a:cs typeface="ヒラギノ角ゴ ProN W3" charset="0"/>
              </a:rPr>
              <a:t>Tooth hurts: have cavity?</a:t>
            </a:r>
          </a:p>
          <a:p>
            <a:pPr marL="782638" lvl="1" eaLnBrk="1" hangingPunct="1">
              <a:lnSpc>
                <a:spcPct val="80000"/>
              </a:lnSpc>
              <a:defRPr/>
            </a:pPr>
            <a:r>
              <a:rPr lang="en-US" sz="2000" dirty="0">
                <a:latin typeface="Arial" charset="0"/>
                <a:ea typeface="ヒラギノ角ゴ ProN W3" charset="0"/>
                <a:cs typeface="ヒラギノ角ゴ ProN W3" charset="0"/>
              </a:rPr>
              <a:t>60 min enough to get to the airport?</a:t>
            </a:r>
          </a:p>
          <a:p>
            <a:pPr marL="782638" lvl="1" eaLnBrk="1" hangingPunct="1">
              <a:lnSpc>
                <a:spcPct val="80000"/>
              </a:lnSpc>
              <a:defRPr/>
            </a:pPr>
            <a:r>
              <a:rPr lang="en-US" sz="2000" dirty="0">
                <a:latin typeface="Arial" charset="0"/>
                <a:ea typeface="ヒラギノ角ゴ ProN W3" charset="0"/>
                <a:cs typeface="ヒラギノ角ゴ ProN W3" charset="0"/>
              </a:rPr>
              <a:t>Robot rotated wheel three times, how far did it advance?</a:t>
            </a:r>
          </a:p>
          <a:p>
            <a:pPr marL="782638" lvl="1" eaLnBrk="1" hangingPunct="1">
              <a:lnSpc>
                <a:spcPct val="80000"/>
              </a:lnSpc>
              <a:defRPr/>
            </a:pPr>
            <a:r>
              <a:rPr lang="en-US" sz="2000" dirty="0">
                <a:latin typeface="Arial" charset="0"/>
                <a:ea typeface="ヒラギノ角ゴ ProN W3" charset="0"/>
                <a:cs typeface="ヒラギノ角ゴ ProN W3" charset="0"/>
              </a:rPr>
              <a:t>Safe to cross street? (Look both ways!)</a:t>
            </a:r>
          </a:p>
          <a:p>
            <a:pPr eaLnBrk="1" hangingPunct="1">
              <a:lnSpc>
                <a:spcPct val="80000"/>
              </a:lnSpc>
              <a:spcBef>
                <a:spcPts val="3300"/>
              </a:spcBef>
              <a:defRPr/>
            </a:pPr>
            <a:r>
              <a:rPr lang="en-US" sz="2200" dirty="0">
                <a:latin typeface="Arial" charset="0"/>
                <a:ea typeface="ヒラギノ角ゴ ProN W3" charset="0"/>
                <a:cs typeface="ヒラギノ角ゴ ProN W3" charset="0"/>
              </a:rPr>
              <a:t>Sources of uncertainty in random variables:</a:t>
            </a:r>
          </a:p>
          <a:p>
            <a:pPr marL="782638" lvl="1" eaLnBrk="1" hangingPunct="1">
              <a:lnSpc>
                <a:spcPct val="80000"/>
              </a:lnSpc>
              <a:defRPr/>
            </a:pPr>
            <a:r>
              <a:rPr lang="en-US" sz="2000" dirty="0">
                <a:latin typeface="Arial" charset="0"/>
                <a:ea typeface="ヒラギノ角ゴ ProN W3" charset="0"/>
                <a:cs typeface="ヒラギノ角ゴ ProN W3" charset="0"/>
              </a:rPr>
              <a:t>Inherently random process (dice, </a:t>
            </a:r>
            <a:r>
              <a:rPr lang="en-US" sz="2000" dirty="0" err="1">
                <a:latin typeface="Arial" charset="0"/>
                <a:ea typeface="ヒラギノ角ゴ ProN W3" charset="0"/>
                <a:cs typeface="ヒラギノ角ゴ ProN W3" charset="0"/>
              </a:rPr>
              <a:t>etc</a:t>
            </a:r>
            <a:r>
              <a:rPr lang="en-US" sz="2000" dirty="0">
                <a:latin typeface="Arial" charset="0"/>
                <a:ea typeface="ヒラギノ角ゴ ProN W3" charset="0"/>
                <a:cs typeface="ヒラギノ角ゴ ProN W3" charset="0"/>
              </a:rPr>
              <a:t>)</a:t>
            </a:r>
          </a:p>
          <a:p>
            <a:pPr marL="782638" lvl="1" eaLnBrk="1" hangingPunct="1">
              <a:lnSpc>
                <a:spcPct val="80000"/>
              </a:lnSpc>
              <a:defRPr/>
            </a:pPr>
            <a:r>
              <a:rPr lang="en-US" sz="2000" dirty="0">
                <a:latin typeface="Arial" charset="0"/>
                <a:ea typeface="ヒラギノ角ゴ ProN W3" charset="0"/>
                <a:cs typeface="ヒラギノ角ゴ ProN W3" charset="0"/>
              </a:rPr>
              <a:t>Insufficient or weak evidence</a:t>
            </a:r>
          </a:p>
          <a:p>
            <a:pPr marL="782638" lvl="1" eaLnBrk="1" hangingPunct="1">
              <a:lnSpc>
                <a:spcPct val="80000"/>
              </a:lnSpc>
              <a:defRPr/>
            </a:pPr>
            <a:r>
              <a:rPr lang="en-US" sz="2000" dirty="0">
                <a:latin typeface="Arial" charset="0"/>
                <a:ea typeface="ヒラギノ角ゴ ProN W3" charset="0"/>
                <a:cs typeface="ヒラギノ角ゴ ProN W3" charset="0"/>
              </a:rPr>
              <a:t>Ignorance of underlying processes</a:t>
            </a:r>
          </a:p>
          <a:p>
            <a:pPr marL="782638" lvl="1" eaLnBrk="1" hangingPunct="1">
              <a:lnSpc>
                <a:spcPct val="80000"/>
              </a:lnSpc>
              <a:defRPr/>
            </a:pPr>
            <a:r>
              <a:rPr lang="en-US" sz="2000" dirty="0" err="1">
                <a:latin typeface="Arial" charset="0"/>
                <a:ea typeface="ヒラギノ角ゴ ProN W3" charset="0"/>
                <a:cs typeface="ヒラギノ角ゴ ProN W3" charset="0"/>
              </a:rPr>
              <a:t>Unmodeled</a:t>
            </a:r>
            <a:r>
              <a:rPr lang="en-US" sz="2000" dirty="0">
                <a:latin typeface="Arial" charset="0"/>
                <a:ea typeface="ヒラギノ角ゴ ProN W3" charset="0"/>
                <a:cs typeface="ヒラギノ角ゴ ProN W3" charset="0"/>
              </a:rPr>
              <a:t> variables</a:t>
            </a:r>
          </a:p>
          <a:p>
            <a:pPr marL="782638" lvl="1" eaLnBrk="1" hangingPunct="1">
              <a:lnSpc>
                <a:spcPct val="80000"/>
              </a:lnSpc>
              <a:defRPr/>
            </a:pPr>
            <a:r>
              <a:rPr lang="en-US" sz="2000" dirty="0">
                <a:latin typeface="Arial" charset="0"/>
                <a:ea typeface="ヒラギノ角ゴ ProN W3" charset="0"/>
                <a:cs typeface="ヒラギノ角ゴ ProN W3" charset="0"/>
              </a:rPr>
              <a:t>The world</a:t>
            </a:r>
            <a:r>
              <a:rPr lang="ja-JP" altLang="en-US" sz="2000" dirty="0">
                <a:latin typeface="Arial" charset="0"/>
                <a:ea typeface="ヒラギノ角ゴ ProN W3" charset="0"/>
                <a:cs typeface="ヒラギノ角ゴ ProN W3" charset="0"/>
              </a:rPr>
              <a:t>’</a:t>
            </a:r>
            <a:r>
              <a:rPr lang="en-US" sz="2000" dirty="0">
                <a:latin typeface="Arial" charset="0"/>
                <a:ea typeface="ヒラギノ角ゴ ProN W3" charset="0"/>
                <a:cs typeface="ヒラギノ角ゴ ProN W3" charset="0"/>
              </a:rPr>
              <a:t>s just noisy – it </a:t>
            </a:r>
            <a:r>
              <a:rPr lang="en-US" sz="2000" dirty="0" err="1">
                <a:latin typeface="Arial" charset="0"/>
                <a:ea typeface="ヒラギノ角ゴ ProN W3" charset="0"/>
                <a:cs typeface="ヒラギノ角ゴ ProN W3" charset="0"/>
              </a:rPr>
              <a:t>doesn</a:t>
            </a:r>
            <a:r>
              <a:rPr lang="ja-JP" altLang="en-US" sz="2000" dirty="0">
                <a:latin typeface="Arial" charset="0"/>
                <a:ea typeface="ヒラギノ角ゴ ProN W3" charset="0"/>
                <a:cs typeface="ヒラギノ角ゴ ProN W3" charset="0"/>
              </a:rPr>
              <a:t>’</a:t>
            </a:r>
            <a:r>
              <a:rPr lang="en-US" sz="2000" dirty="0">
                <a:latin typeface="Arial" charset="0"/>
                <a:ea typeface="ヒラギノ角ゴ ProN W3" charset="0"/>
                <a:cs typeface="ヒラギノ角ゴ ProN W3" charset="0"/>
              </a:rPr>
              <a:t>t behave according to plan!</a:t>
            </a:r>
          </a:p>
        </p:txBody>
      </p:sp>
    </p:spTree>
    <p:extLst>
      <p:ext uri="{BB962C8B-B14F-4D97-AF65-F5344CB8AC3E}">
        <p14:creationId xmlns:p14="http://schemas.microsoft.com/office/powerpoint/2010/main" val="557443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1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81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81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81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81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81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813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81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685800" y="1493838"/>
            <a:ext cx="8305800" cy="1554162"/>
          </a:xfrm>
        </p:spPr>
        <p:txBody>
          <a:bodyPr rIns="132080"/>
          <a:lstStyle/>
          <a:p>
            <a:pPr marL="39688" indent="0" eaLnBrk="1" hangingPunct="1">
              <a:spcBef>
                <a:spcPts val="1000"/>
              </a:spcBef>
              <a:buNone/>
              <a:defRPr/>
            </a:pPr>
            <a:r>
              <a:rPr lang="en-US" sz="1900" b="1" dirty="0" smtClean="0">
                <a:solidFill>
                  <a:srgbClr val="FF0000"/>
                </a:solidFill>
                <a:latin typeface="Arial Bold" charset="0"/>
                <a:ea typeface="ヒラギノ角ゴ ProN W3" charset="0"/>
                <a:cs typeface="Arial Bold" charset="0"/>
                <a:sym typeface="Arial Bold" charset="0"/>
              </a:rPr>
              <a:t>Othello</a:t>
            </a:r>
            <a:r>
              <a:rPr lang="en-US" sz="1900" b="1" dirty="0">
                <a:solidFill>
                  <a:srgbClr val="FF0000"/>
                </a:solidFill>
                <a:latin typeface="Arial Bold" charset="0"/>
                <a:ea typeface="ヒラギノ角ゴ ProN W3" charset="0"/>
                <a:cs typeface="Arial Bold" charset="0"/>
                <a:sym typeface="Arial Bold" charset="0"/>
              </a:rPr>
              <a:t>:</a:t>
            </a:r>
            <a:r>
              <a:rPr lang="en-US" sz="1900" b="1" dirty="0">
                <a:solidFill>
                  <a:srgbClr val="FF0000"/>
                </a:solidFill>
                <a:latin typeface="Arial" charset="0"/>
                <a:ea typeface="ヒラギノ角ゴ ProN W3" charset="0"/>
                <a:cs typeface="ヒラギノ角ゴ ProN W3" charset="0"/>
              </a:rPr>
              <a:t> </a:t>
            </a:r>
            <a:r>
              <a:rPr lang="en-US" sz="1900" dirty="0">
                <a:latin typeface="Arial" charset="0"/>
                <a:ea typeface="ヒラギノ角ゴ ProN W3" charset="0"/>
                <a:cs typeface="ヒラギノ角ゴ ProN W3" charset="0"/>
              </a:rPr>
              <a:t>Human champions refuse to compete against </a:t>
            </a:r>
            <a:r>
              <a:rPr lang="en-US" sz="1900" dirty="0" smtClean="0">
                <a:latin typeface="Arial" charset="0"/>
                <a:ea typeface="ヒラギノ角ゴ ProN W3" charset="0"/>
                <a:cs typeface="ヒラギノ角ゴ ProN W3" charset="0"/>
              </a:rPr>
              <a:t>computers.</a:t>
            </a:r>
            <a:endParaRPr lang="en-US" sz="1900" dirty="0">
              <a:latin typeface="Arial" charset="0"/>
              <a:ea typeface="ヒラギノ角ゴ ProN W3" charset="0"/>
              <a:cs typeface="ヒラギノ角ゴ ProN W3" charset="0"/>
            </a:endParaRPr>
          </a:p>
        </p:txBody>
      </p:sp>
      <p:pic>
        <p:nvPicPr>
          <p:cNvPr id="4" name="Picture 3"/>
          <p:cNvPicPr>
            <a:picLocks noChangeAspect="1"/>
          </p:cNvPicPr>
          <p:nvPr/>
        </p:nvPicPr>
        <p:blipFill rotWithShape="1">
          <a:blip r:embed="rId2"/>
          <a:srcRect t="4608" r="1453" b="10246"/>
          <a:stretch/>
        </p:blipFill>
        <p:spPr>
          <a:xfrm>
            <a:off x="2514600" y="2133600"/>
            <a:ext cx="4140200" cy="411420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137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4035"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Reminder: Expectations</a:t>
            </a:r>
          </a:p>
        </p:txBody>
      </p:sp>
      <p:sp>
        <p:nvSpPr>
          <p:cNvPr id="49155" name="Rectangle 3"/>
          <p:cNvSpPr>
            <a:spLocks noGrp="1" noChangeArrowheads="1"/>
          </p:cNvSpPr>
          <p:nvPr>
            <p:ph type="body" idx="1"/>
          </p:nvPr>
        </p:nvSpPr>
        <p:spPr>
          <a:xfrm>
            <a:off x="381000" y="1447800"/>
            <a:ext cx="8458200" cy="5410200"/>
          </a:xfrm>
        </p:spPr>
        <p:txBody>
          <a:bodyPr rIns="132080"/>
          <a:lstStyle/>
          <a:p>
            <a:pPr eaLnBrk="1" hangingPunct="1">
              <a:lnSpc>
                <a:spcPct val="90000"/>
              </a:lnSpc>
              <a:defRPr/>
            </a:pPr>
            <a:r>
              <a:rPr lang="en-US" sz="2400" dirty="0">
                <a:latin typeface="Arial" charset="0"/>
                <a:ea typeface="ヒラギノ角ゴ ProN W3" charset="0"/>
                <a:cs typeface="ヒラギノ角ゴ ProN W3" charset="0"/>
              </a:rPr>
              <a:t>We can define function f(X) of a random variable X</a:t>
            </a:r>
          </a:p>
          <a:p>
            <a:pPr eaLnBrk="1" hangingPunct="1">
              <a:lnSpc>
                <a:spcPct val="90000"/>
              </a:lnSpc>
              <a:spcBef>
                <a:spcPts val="3000"/>
              </a:spcBef>
              <a:defRPr/>
            </a:pPr>
            <a:r>
              <a:rPr lang="en-US" sz="2400" dirty="0">
                <a:solidFill>
                  <a:srgbClr val="CC0000"/>
                </a:solidFill>
                <a:latin typeface="Arial" charset="0"/>
                <a:ea typeface="ヒラギノ角ゴ ProN W3" charset="0"/>
                <a:cs typeface="ヒラギノ角ゴ ProN W3" charset="0"/>
              </a:rPr>
              <a:t>The expected value of a function is its average value, weighted by the probability distribution over inputs</a:t>
            </a:r>
          </a:p>
          <a:p>
            <a:pPr eaLnBrk="1" hangingPunct="1">
              <a:lnSpc>
                <a:spcPct val="90000"/>
              </a:lnSpc>
              <a:spcBef>
                <a:spcPts val="2200"/>
              </a:spcBef>
              <a:defRPr/>
            </a:pPr>
            <a:r>
              <a:rPr lang="en-US" sz="2400" dirty="0">
                <a:latin typeface="Arial" charset="0"/>
                <a:ea typeface="ヒラギノ角ゴ ProN W3" charset="0"/>
                <a:cs typeface="ヒラギノ角ゴ ProN W3" charset="0"/>
              </a:rPr>
              <a:t>Example: How long to get to the airport?</a:t>
            </a:r>
          </a:p>
          <a:p>
            <a:pPr marL="782638" lvl="1" eaLnBrk="1" hangingPunct="1">
              <a:lnSpc>
                <a:spcPct val="90000"/>
              </a:lnSpc>
              <a:defRPr/>
            </a:pPr>
            <a:r>
              <a:rPr lang="en-US" sz="2000" dirty="0">
                <a:latin typeface="Arial" charset="0"/>
                <a:ea typeface="ヒラギノ角ゴ ProN W3" charset="0"/>
                <a:cs typeface="ヒラギノ角ゴ ProN W3" charset="0"/>
              </a:rPr>
              <a:t>Length of driving time as a function of traffic:</a:t>
            </a:r>
          </a:p>
          <a:p>
            <a:pPr marL="1182688" lvl="2" eaLnBrk="1" hangingPunct="1">
              <a:lnSpc>
                <a:spcPct val="90000"/>
              </a:lnSpc>
              <a:buFont typeface="Wingdings" charset="0"/>
              <a:buNone/>
              <a:defRPr/>
            </a:pPr>
            <a:r>
              <a:rPr lang="en-US" sz="1800" dirty="0">
                <a:latin typeface="Arial" charset="0"/>
                <a:ea typeface="ヒラギノ角ゴ ProN W3" charset="0"/>
                <a:cs typeface="ヒラギノ角ゴ ProN W3" charset="0"/>
              </a:rPr>
              <a:t>L(none) = 20, L(light) = 30, L(heavy) = 60</a:t>
            </a:r>
          </a:p>
          <a:p>
            <a:pPr marL="782638" lvl="1" eaLnBrk="1" hangingPunct="1">
              <a:lnSpc>
                <a:spcPct val="90000"/>
              </a:lnSpc>
              <a:defRPr/>
            </a:pPr>
            <a:r>
              <a:rPr lang="en-US" sz="2000" dirty="0">
                <a:latin typeface="Arial" charset="0"/>
                <a:ea typeface="ヒラギノ角ゴ ProN W3" charset="0"/>
                <a:cs typeface="ヒラギノ角ゴ ProN W3" charset="0"/>
              </a:rPr>
              <a:t>What is my expected driving time?</a:t>
            </a:r>
          </a:p>
          <a:p>
            <a:pPr marL="1182688" lvl="2" eaLnBrk="1" hangingPunct="1">
              <a:lnSpc>
                <a:spcPct val="90000"/>
              </a:lnSpc>
              <a:defRPr/>
            </a:pPr>
            <a:r>
              <a:rPr lang="en-US" sz="1800" dirty="0">
                <a:latin typeface="Arial" charset="0"/>
                <a:ea typeface="ヒラギノ角ゴ ProN W3" charset="0"/>
                <a:cs typeface="ヒラギノ角ゴ ProN W3" charset="0"/>
              </a:rPr>
              <a:t>Notation: E</a:t>
            </a:r>
            <a:r>
              <a:rPr lang="en-US" sz="1800" baseline="-6000" dirty="0">
                <a:latin typeface="Arial" charset="0"/>
                <a:ea typeface="ヒラギノ角ゴ ProN W3" charset="0"/>
                <a:cs typeface="ヒラギノ角ゴ ProN W3" charset="0"/>
              </a:rPr>
              <a:t>P(T)</a:t>
            </a:r>
            <a:r>
              <a:rPr lang="en-US" sz="1800" dirty="0">
                <a:latin typeface="Arial" charset="0"/>
                <a:ea typeface="ヒラギノ角ゴ ProN W3" charset="0"/>
                <a:cs typeface="ヒラギノ角ゴ ProN W3" charset="0"/>
              </a:rPr>
              <a:t>[ L(T) ]</a:t>
            </a:r>
          </a:p>
          <a:p>
            <a:pPr marL="1182688" lvl="2" eaLnBrk="1" hangingPunct="1">
              <a:lnSpc>
                <a:spcPct val="90000"/>
              </a:lnSpc>
              <a:defRPr/>
            </a:pPr>
            <a:r>
              <a:rPr lang="en-US" sz="1800" dirty="0">
                <a:latin typeface="Arial" charset="0"/>
                <a:ea typeface="ヒラギノ角ゴ ProN W3" charset="0"/>
                <a:cs typeface="ヒラギノ角ゴ ProN W3" charset="0"/>
              </a:rPr>
              <a:t>Remember, P(T) = {none: 0.25, light: 0.5, heavy: 0.25}</a:t>
            </a:r>
          </a:p>
          <a:p>
            <a:pPr marL="1182688" lvl="2" eaLnBrk="1" hangingPunct="1">
              <a:lnSpc>
                <a:spcPct val="90000"/>
              </a:lnSpc>
              <a:spcBef>
                <a:spcPts val="3500"/>
              </a:spcBef>
              <a:defRPr/>
            </a:pPr>
            <a:r>
              <a:rPr lang="en-US" sz="1800" dirty="0">
                <a:latin typeface="Arial" charset="0"/>
                <a:ea typeface="ヒラギノ角ゴ ProN W3" charset="0"/>
                <a:cs typeface="ヒラギノ角ゴ ProN W3" charset="0"/>
              </a:rPr>
              <a:t>E[ L(T) ] = L(none) * P(none) </a:t>
            </a:r>
            <a:r>
              <a:rPr lang="en-US" sz="1800" dirty="0">
                <a:solidFill>
                  <a:srgbClr val="FF0000"/>
                </a:solidFill>
                <a:latin typeface="Arial" charset="0"/>
                <a:ea typeface="ヒラギノ角ゴ ProN W3" charset="0"/>
                <a:cs typeface="ヒラギノ角ゴ ProN W3" charset="0"/>
              </a:rPr>
              <a:t>+</a:t>
            </a:r>
            <a:r>
              <a:rPr lang="en-US" sz="1800" dirty="0">
                <a:latin typeface="Arial" charset="0"/>
                <a:ea typeface="ヒラギノ角ゴ ProN W3" charset="0"/>
                <a:cs typeface="ヒラギノ角ゴ ProN W3" charset="0"/>
              </a:rPr>
              <a:t> L(light) * P(light) </a:t>
            </a:r>
            <a:r>
              <a:rPr lang="en-US" sz="1800" dirty="0">
                <a:solidFill>
                  <a:srgbClr val="FF0000"/>
                </a:solidFill>
                <a:latin typeface="Arial" charset="0"/>
                <a:ea typeface="ヒラギノ角ゴ ProN W3" charset="0"/>
                <a:cs typeface="ヒラギノ角ゴ ProN W3" charset="0"/>
              </a:rPr>
              <a:t>+</a:t>
            </a:r>
            <a:r>
              <a:rPr lang="en-US" sz="1800" dirty="0">
                <a:latin typeface="Arial" charset="0"/>
                <a:ea typeface="ヒラギノ角ゴ ProN W3" charset="0"/>
                <a:cs typeface="ヒラギノ角ゴ ProN W3" charset="0"/>
              </a:rPr>
              <a:t> L(heavy) * P(heavy)</a:t>
            </a:r>
          </a:p>
          <a:p>
            <a:pPr marL="1182688" lvl="2" eaLnBrk="1" hangingPunct="1">
              <a:lnSpc>
                <a:spcPct val="90000"/>
              </a:lnSpc>
              <a:defRPr/>
            </a:pPr>
            <a:r>
              <a:rPr lang="en-US" sz="1800" dirty="0">
                <a:latin typeface="Arial" charset="0"/>
                <a:ea typeface="ヒラギノ角ゴ ProN W3" charset="0"/>
                <a:cs typeface="ヒラギノ角ゴ ProN W3" charset="0"/>
              </a:rPr>
              <a:t>E[ L(T) ] = (20 * 0.25) </a:t>
            </a:r>
            <a:r>
              <a:rPr lang="en-US" sz="1800" dirty="0">
                <a:solidFill>
                  <a:srgbClr val="FF0000"/>
                </a:solidFill>
                <a:latin typeface="Arial" charset="0"/>
                <a:ea typeface="ヒラギノ角ゴ ProN W3" charset="0"/>
                <a:cs typeface="ヒラギノ角ゴ ProN W3" charset="0"/>
              </a:rPr>
              <a:t>+</a:t>
            </a:r>
            <a:r>
              <a:rPr lang="en-US" sz="1800" dirty="0">
                <a:latin typeface="Arial" charset="0"/>
                <a:ea typeface="ヒラギノ角ゴ ProN W3" charset="0"/>
                <a:cs typeface="ヒラギノ角ゴ ProN W3" charset="0"/>
              </a:rPr>
              <a:t> (30 * 0.5) </a:t>
            </a:r>
            <a:r>
              <a:rPr lang="en-US" sz="1800" dirty="0">
                <a:solidFill>
                  <a:srgbClr val="FF0000"/>
                </a:solidFill>
                <a:latin typeface="Arial" charset="0"/>
                <a:ea typeface="ヒラギノ角ゴ ProN W3" charset="0"/>
                <a:cs typeface="ヒラギノ角ゴ ProN W3" charset="0"/>
              </a:rPr>
              <a:t>+</a:t>
            </a:r>
            <a:r>
              <a:rPr lang="en-US" sz="1800" dirty="0">
                <a:latin typeface="Arial" charset="0"/>
                <a:ea typeface="ヒラギノ角ゴ ProN W3" charset="0"/>
                <a:cs typeface="ヒラギノ角ゴ ProN W3" charset="0"/>
              </a:rPr>
              <a:t> (60 * 0.25) </a:t>
            </a:r>
            <a:r>
              <a:rPr lang="en-US" sz="1800" dirty="0">
                <a:solidFill>
                  <a:srgbClr val="FF0000"/>
                </a:solidFill>
                <a:latin typeface="Arial" charset="0"/>
                <a:ea typeface="ヒラギノ角ゴ ProN W3" charset="0"/>
                <a:cs typeface="ヒラギノ角ゴ ProN W3" charset="0"/>
              </a:rPr>
              <a:t>= 35</a:t>
            </a:r>
          </a:p>
        </p:txBody>
      </p:sp>
    </p:spTree>
    <p:extLst>
      <p:ext uri="{BB962C8B-B14F-4D97-AF65-F5344CB8AC3E}">
        <p14:creationId xmlns:p14="http://schemas.microsoft.com/office/powerpoint/2010/main" val="1287330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a:xfrm>
            <a:off x="457200" y="76200"/>
            <a:ext cx="8229600" cy="1447800"/>
          </a:xfrm>
        </p:spPr>
        <p:txBody>
          <a:bodyPr rIns="132080"/>
          <a:lstStyle/>
          <a:p>
            <a:pPr indent="0" eaLnBrk="1" hangingPunct="1">
              <a:defRPr/>
            </a:pPr>
            <a:r>
              <a:rPr lang="en-US">
                <a:latin typeface="Arial" charset="0"/>
                <a:ea typeface="ヒラギノ角ゴ ProN W3" charset="0"/>
                <a:cs typeface="ヒラギノ角ゴ ProN W3" charset="0"/>
              </a:rPr>
              <a:t>Review: Expectations</a:t>
            </a:r>
          </a:p>
        </p:txBody>
      </p:sp>
      <p:sp>
        <p:nvSpPr>
          <p:cNvPr id="45060" name="Rectangle 3"/>
          <p:cNvSpPr>
            <a:spLocks noGrp="1" noChangeArrowheads="1"/>
          </p:cNvSpPr>
          <p:nvPr>
            <p:ph type="body" idx="1"/>
          </p:nvPr>
        </p:nvSpPr>
        <p:spPr>
          <a:xfrm>
            <a:off x="457200" y="1524000"/>
            <a:ext cx="8229600" cy="53340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Real valued functions of random variables:</a:t>
            </a:r>
          </a:p>
          <a:p>
            <a:pPr marL="782638" lvl="1" eaLnBrk="1" hangingPunct="1">
              <a:lnSpc>
                <a:spcPct val="90000"/>
              </a:lnSpc>
              <a:defRPr/>
            </a:pPr>
            <a:endParaRPr lang="en-US" sz="2000">
              <a:latin typeface="Arial" charset="0"/>
              <a:ea typeface="ヒラギノ角ゴ ProN W3" charset="0"/>
              <a:cs typeface="ヒラギノ角ゴ ProN W3" charset="0"/>
            </a:endParaRPr>
          </a:p>
          <a:p>
            <a:pPr marL="782638" lvl="1" eaLnBrk="1" hangingPunct="1">
              <a:lnSpc>
                <a:spcPct val="90000"/>
              </a:lnSpc>
              <a:defRPr/>
            </a:pPr>
            <a:endParaRPr lang="en-US" sz="20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Expectation of a function of a random variable</a:t>
            </a:r>
          </a:p>
          <a:p>
            <a:pPr marL="782638" lvl="1" eaLnBrk="1" hangingPunct="1">
              <a:lnSpc>
                <a:spcPct val="90000"/>
              </a:lnSpc>
              <a:defRPr/>
            </a:pPr>
            <a:endParaRPr lang="en-US" sz="2000">
              <a:latin typeface="Arial" charset="0"/>
              <a:ea typeface="ヒラギノ角ゴ ProN W3" charset="0"/>
              <a:cs typeface="ヒラギノ角ゴ ProN W3" charset="0"/>
            </a:endParaRPr>
          </a:p>
          <a:p>
            <a:pPr marL="782638" lvl="1" eaLnBrk="1" hangingPunct="1">
              <a:lnSpc>
                <a:spcPct val="90000"/>
              </a:lnSpc>
              <a:defRPr/>
            </a:pPr>
            <a:endParaRPr lang="en-US" sz="2000">
              <a:latin typeface="Arial" charset="0"/>
              <a:ea typeface="ヒラギノ角ゴ ProN W3" charset="0"/>
              <a:cs typeface="ヒラギノ角ゴ ProN W3" charset="0"/>
            </a:endParaRPr>
          </a:p>
          <a:p>
            <a:pPr marL="782638" lvl="1" eaLnBrk="1" hangingPunct="1">
              <a:lnSpc>
                <a:spcPct val="90000"/>
              </a:lnSpc>
              <a:defRPr/>
            </a:pPr>
            <a:endParaRPr lang="en-US" sz="20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Example: Expected value of a fair die roll</a:t>
            </a:r>
          </a:p>
        </p:txBody>
      </p:sp>
      <p:pic>
        <p:nvPicPr>
          <p:cNvPr id="10240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33600"/>
            <a:ext cx="1752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0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3276600"/>
            <a:ext cx="48514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0182" name="Group 6"/>
          <p:cNvGraphicFramePr>
            <a:graphicFrameLocks noGrp="1"/>
          </p:cNvGraphicFramePr>
          <p:nvPr/>
        </p:nvGraphicFramePr>
        <p:xfrm>
          <a:off x="1219200" y="4572000"/>
          <a:ext cx="2000250" cy="2235200"/>
        </p:xfrm>
        <a:graphic>
          <a:graphicData uri="http://schemas.openxmlformats.org/drawingml/2006/table">
            <a:tbl>
              <a:tblPr/>
              <a:tblGrid>
                <a:gridCol w="857250"/>
                <a:gridCol w="571500"/>
                <a:gridCol w="571500"/>
              </a:tblGrid>
              <a:tr h="34544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600" b="0" i="0" u="none" strike="noStrike" cap="none" normalizeH="0" baseline="0" smtClean="0">
                          <a:ln>
                            <a:noFill/>
                          </a:ln>
                          <a:solidFill>
                            <a:srgbClr val="333399"/>
                          </a:solidFill>
                          <a:effectLst/>
                          <a:latin typeface="Times New Roman Italic" charset="0"/>
                          <a:cs typeface="Times New Roman Italic" charset="0"/>
                          <a:sym typeface="Times New Roman Italic" charset="0"/>
                        </a:rPr>
                        <a:t>X</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600" b="0" i="0" u="none" strike="noStrike" cap="none" normalizeH="0" baseline="0" smtClean="0">
                          <a:ln>
                            <a:noFill/>
                          </a:ln>
                          <a:solidFill>
                            <a:srgbClr val="333399"/>
                          </a:solidFill>
                          <a:effectLst/>
                          <a:latin typeface="Times New Roman Italic" charset="0"/>
                          <a:cs typeface="Times New Roman Italic" charset="0"/>
                          <a:sym typeface="Times New Roman Italic" charset="0"/>
                        </a:rPr>
                        <a:t>f</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2</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4</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6</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02440" name="Picture 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88" y="4800600"/>
            <a:ext cx="52308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1" name="Picture 8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638800"/>
            <a:ext cx="61595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8396856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608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Utilities</a:t>
            </a:r>
          </a:p>
        </p:txBody>
      </p:sp>
      <p:sp>
        <p:nvSpPr>
          <p:cNvPr id="46084" name="Rectangle 3"/>
          <p:cNvSpPr>
            <a:spLocks noGrp="1" noChangeArrowheads="1"/>
          </p:cNvSpPr>
          <p:nvPr>
            <p:ph type="body" idx="1"/>
          </p:nvPr>
        </p:nvSpPr>
        <p:spPr/>
        <p:txBody>
          <a:bodyPr rIns="132080"/>
          <a:lstStyle/>
          <a:p>
            <a:pPr eaLnBrk="1" hangingPunct="1">
              <a:lnSpc>
                <a:spcPct val="80000"/>
              </a:lnSpc>
              <a:defRPr/>
            </a:pPr>
            <a:r>
              <a:rPr lang="en-US" sz="2400" dirty="0">
                <a:solidFill>
                  <a:srgbClr val="CC0000"/>
                </a:solidFill>
                <a:latin typeface="Arial" charset="0"/>
                <a:ea typeface="ヒラギノ角ゴ ProN W3" charset="0"/>
                <a:cs typeface="ヒラギノ角ゴ ProN W3" charset="0"/>
              </a:rPr>
              <a:t>Utilities are functions from outcomes (states of the world) to real numbers that describe an agent</a:t>
            </a:r>
            <a:r>
              <a:rPr lang="ja-JP" altLang="en-US" sz="2400" dirty="0">
                <a:solidFill>
                  <a:srgbClr val="CC0000"/>
                </a:solidFill>
                <a:latin typeface="Arial" charset="0"/>
                <a:ea typeface="ヒラギノ角ゴ ProN W3" charset="0"/>
                <a:cs typeface="ヒラギノ角ゴ ProN W3" charset="0"/>
              </a:rPr>
              <a:t>’</a:t>
            </a:r>
            <a:r>
              <a:rPr lang="en-US" sz="2400" dirty="0">
                <a:solidFill>
                  <a:srgbClr val="CC0000"/>
                </a:solidFill>
                <a:latin typeface="Arial" charset="0"/>
                <a:ea typeface="ヒラギノ角ゴ ProN W3" charset="0"/>
                <a:cs typeface="ヒラギノ角ゴ ProN W3" charset="0"/>
              </a:rPr>
              <a:t>s preferences</a:t>
            </a:r>
          </a:p>
          <a:p>
            <a:pPr eaLnBrk="1" hangingPunct="1">
              <a:lnSpc>
                <a:spcPct val="80000"/>
              </a:lnSpc>
              <a:defRPr/>
            </a:pPr>
            <a:endParaRPr lang="en-US" sz="2400" dirty="0">
              <a:latin typeface="Arial" charset="0"/>
              <a:ea typeface="ヒラギノ角ゴ ProN W3" charset="0"/>
              <a:cs typeface="ヒラギノ角ゴ ProN W3" charset="0"/>
            </a:endParaRPr>
          </a:p>
          <a:p>
            <a:pPr eaLnBrk="1" hangingPunct="1">
              <a:lnSpc>
                <a:spcPct val="80000"/>
              </a:lnSpc>
              <a:defRPr/>
            </a:pPr>
            <a:r>
              <a:rPr lang="en-US" sz="2400" dirty="0">
                <a:latin typeface="Arial" charset="0"/>
                <a:ea typeface="ヒラギノ角ゴ ProN W3" charset="0"/>
                <a:cs typeface="ヒラギノ角ゴ ProN W3" charset="0"/>
              </a:rPr>
              <a:t>Where do utilities come from?</a:t>
            </a:r>
          </a:p>
          <a:p>
            <a:pPr marL="782638" lvl="1" eaLnBrk="1" hangingPunct="1">
              <a:lnSpc>
                <a:spcPct val="80000"/>
              </a:lnSpc>
              <a:defRPr/>
            </a:pPr>
            <a:r>
              <a:rPr lang="en-US" sz="2000" dirty="0">
                <a:latin typeface="Arial" charset="0"/>
                <a:ea typeface="ヒラギノ角ゴ ProN W3" charset="0"/>
                <a:cs typeface="ヒラギノ角ゴ ProN W3" charset="0"/>
              </a:rPr>
              <a:t>In a game, may be simple (+1/-1)</a:t>
            </a:r>
          </a:p>
          <a:p>
            <a:pPr marL="782638" lvl="1" eaLnBrk="1" hangingPunct="1">
              <a:lnSpc>
                <a:spcPct val="80000"/>
              </a:lnSpc>
              <a:defRPr/>
            </a:pPr>
            <a:r>
              <a:rPr lang="en-US" sz="2000" dirty="0">
                <a:latin typeface="Arial" charset="0"/>
                <a:ea typeface="ヒラギノ角ゴ ProN W3" charset="0"/>
                <a:cs typeface="ヒラギノ角ゴ ProN W3" charset="0"/>
              </a:rPr>
              <a:t>Utilities summarize the agent</a:t>
            </a:r>
            <a:r>
              <a:rPr lang="ja-JP" altLang="en-US" sz="2000" dirty="0">
                <a:latin typeface="Arial" charset="0"/>
                <a:ea typeface="ヒラギノ角ゴ ProN W3" charset="0"/>
                <a:cs typeface="ヒラギノ角ゴ ProN W3" charset="0"/>
              </a:rPr>
              <a:t>’</a:t>
            </a:r>
            <a:r>
              <a:rPr lang="en-US" sz="2000" dirty="0">
                <a:latin typeface="Arial" charset="0"/>
                <a:ea typeface="ヒラギノ角ゴ ProN W3" charset="0"/>
                <a:cs typeface="ヒラギノ角ゴ ProN W3" charset="0"/>
              </a:rPr>
              <a:t>s goals</a:t>
            </a:r>
          </a:p>
          <a:p>
            <a:pPr marL="782638" lvl="1" eaLnBrk="1" hangingPunct="1">
              <a:lnSpc>
                <a:spcPct val="80000"/>
              </a:lnSpc>
              <a:defRPr/>
            </a:pPr>
            <a:r>
              <a:rPr lang="en-US" sz="2000" dirty="0">
                <a:latin typeface="Arial" charset="0"/>
                <a:ea typeface="ヒラギノ角ゴ ProN W3" charset="0"/>
                <a:cs typeface="ヒラギノ角ゴ ProN W3" charset="0"/>
              </a:rPr>
              <a:t>Theorem: any set of preferences between outcomes can be summarized as a utility function (provided the preferences meet certain conditions)</a:t>
            </a:r>
          </a:p>
          <a:p>
            <a:pPr marL="782638" lvl="1" eaLnBrk="1" hangingPunct="1">
              <a:lnSpc>
                <a:spcPct val="80000"/>
              </a:lnSpc>
              <a:defRPr/>
            </a:pPr>
            <a:endParaRPr lang="en-US" sz="2000" dirty="0">
              <a:latin typeface="Arial" charset="0"/>
              <a:ea typeface="ヒラギノ角ゴ ProN W3" charset="0"/>
              <a:cs typeface="ヒラギノ角ゴ ProN W3" charset="0"/>
            </a:endParaRPr>
          </a:p>
          <a:p>
            <a:pPr eaLnBrk="1" hangingPunct="1">
              <a:lnSpc>
                <a:spcPct val="80000"/>
              </a:lnSpc>
              <a:defRPr/>
            </a:pPr>
            <a:r>
              <a:rPr lang="en-US" sz="2400" dirty="0">
                <a:latin typeface="Arial" charset="0"/>
                <a:ea typeface="ヒラギノ角ゴ ProN W3" charset="0"/>
                <a:cs typeface="ヒラギノ角ゴ ProN W3" charset="0"/>
              </a:rPr>
              <a:t>In general, we hard-wire utilities and let actions emerge (why don</a:t>
            </a:r>
            <a:r>
              <a:rPr lang="ja-JP" altLang="en-US" sz="2400" dirty="0">
                <a:latin typeface="Arial" charset="0"/>
                <a:ea typeface="ヒラギノ角ゴ ProN W3" charset="0"/>
                <a:cs typeface="ヒラギノ角ゴ ProN W3" charset="0"/>
              </a:rPr>
              <a:t>’</a:t>
            </a:r>
            <a:r>
              <a:rPr lang="en-US" sz="2400" dirty="0">
                <a:latin typeface="Arial" charset="0"/>
                <a:ea typeface="ヒラギノ角ゴ ProN W3" charset="0"/>
                <a:cs typeface="ヒラギノ角ゴ ProN W3" charset="0"/>
              </a:rPr>
              <a:t>t we let agents decide their own utilities?)</a:t>
            </a:r>
          </a:p>
          <a:p>
            <a:pPr eaLnBrk="1" hangingPunct="1">
              <a:lnSpc>
                <a:spcPct val="80000"/>
              </a:lnSpc>
              <a:defRPr/>
            </a:pPr>
            <a:endParaRPr lang="en-US" sz="2400" dirty="0">
              <a:latin typeface="Arial" charset="0"/>
              <a:ea typeface="ヒラギノ角ゴ ProN W3" charset="0"/>
              <a:cs typeface="ヒラギノ角ゴ ProN W3" charset="0"/>
            </a:endParaRPr>
          </a:p>
          <a:p>
            <a:pPr eaLnBrk="1" hangingPunct="1">
              <a:lnSpc>
                <a:spcPct val="80000"/>
              </a:lnSpc>
              <a:defRPr/>
            </a:pPr>
            <a:r>
              <a:rPr lang="en-US" sz="2400" dirty="0">
                <a:latin typeface="Arial" charset="0"/>
                <a:ea typeface="ヒラギノ角ゴ ProN W3" charset="0"/>
                <a:cs typeface="ヒラギノ角ゴ ProN W3" charset="0"/>
              </a:rPr>
              <a:t>More on utilities soon…</a:t>
            </a:r>
          </a:p>
        </p:txBody>
      </p:sp>
    </p:spTree>
    <p:extLst>
      <p:ext uri="{BB962C8B-B14F-4D97-AF65-F5344CB8AC3E}">
        <p14:creationId xmlns:p14="http://schemas.microsoft.com/office/powerpoint/2010/main" val="416859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9155"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Expectimax Search Trees</a:t>
            </a:r>
          </a:p>
        </p:txBody>
      </p:sp>
      <p:sp>
        <p:nvSpPr>
          <p:cNvPr id="49156" name="Rectangle 3"/>
          <p:cNvSpPr>
            <a:spLocks noGrp="1" noChangeArrowheads="1"/>
          </p:cNvSpPr>
          <p:nvPr>
            <p:ph type="body" idx="1"/>
          </p:nvPr>
        </p:nvSpPr>
        <p:spPr>
          <a:xfrm>
            <a:off x="457200" y="1447800"/>
            <a:ext cx="5029200" cy="1752600"/>
          </a:xfrm>
        </p:spPr>
        <p:txBody>
          <a:bodyPr rIns="132080"/>
          <a:lstStyle/>
          <a:p>
            <a:pPr eaLnBrk="1" hangingPunct="1">
              <a:lnSpc>
                <a:spcPct val="85000"/>
              </a:lnSpc>
              <a:spcBef>
                <a:spcPct val="0"/>
              </a:spcBef>
              <a:defRPr/>
            </a:pPr>
            <a:r>
              <a:rPr lang="en-US" sz="2200" dirty="0">
                <a:latin typeface="Arial" charset="0"/>
                <a:ea typeface="ヒラギノ角ゴ ProN W3" charset="0"/>
                <a:cs typeface="ヒラギノ角ゴ ProN W3" charset="0"/>
              </a:rPr>
              <a:t>What if we don</a:t>
            </a:r>
            <a:r>
              <a:rPr lang="ja-JP" altLang="en-US" sz="2200" dirty="0">
                <a:latin typeface="Arial" charset="0"/>
                <a:ea typeface="ヒラギノ角ゴ ProN W3" charset="0"/>
                <a:cs typeface="ヒラギノ角ゴ ProN W3" charset="0"/>
              </a:rPr>
              <a:t>’</a:t>
            </a:r>
            <a:r>
              <a:rPr lang="en-US" sz="2200" dirty="0">
                <a:latin typeface="Arial" charset="0"/>
                <a:ea typeface="ヒラギノ角ゴ ProN W3" charset="0"/>
                <a:cs typeface="ヒラギノ角ゴ ProN W3" charset="0"/>
              </a:rPr>
              <a:t>t know what the result of an action will be? E.g.,</a:t>
            </a:r>
          </a:p>
          <a:p>
            <a:pPr marL="782638" lvl="1" eaLnBrk="1" hangingPunct="1">
              <a:lnSpc>
                <a:spcPct val="85000"/>
              </a:lnSpc>
              <a:spcBef>
                <a:spcPct val="0"/>
              </a:spcBef>
              <a:defRPr/>
            </a:pPr>
            <a:r>
              <a:rPr lang="en-US" sz="2000" dirty="0">
                <a:latin typeface="Arial" charset="0"/>
                <a:ea typeface="ヒラギノ角ゴ ProN W3" charset="0"/>
                <a:cs typeface="ヒラギノ角ゴ ProN W3" charset="0"/>
              </a:rPr>
              <a:t>In solitaire, next card is unknown</a:t>
            </a:r>
          </a:p>
          <a:p>
            <a:pPr marL="782638" lvl="1" eaLnBrk="1" hangingPunct="1">
              <a:lnSpc>
                <a:spcPct val="85000"/>
              </a:lnSpc>
              <a:spcBef>
                <a:spcPct val="0"/>
              </a:spcBef>
              <a:defRPr/>
            </a:pPr>
            <a:r>
              <a:rPr lang="en-US" sz="2000" dirty="0">
                <a:latin typeface="Arial" charset="0"/>
                <a:ea typeface="ヒラギノ角ゴ ProN W3" charset="0"/>
                <a:cs typeface="ヒラギノ角ゴ ProN W3" charset="0"/>
              </a:rPr>
              <a:t>In minesweeper, mine locations</a:t>
            </a:r>
          </a:p>
          <a:p>
            <a:pPr marL="782638" lvl="1" eaLnBrk="1" hangingPunct="1">
              <a:lnSpc>
                <a:spcPct val="85000"/>
              </a:lnSpc>
              <a:spcBef>
                <a:spcPct val="0"/>
              </a:spcBef>
              <a:defRPr/>
            </a:pPr>
            <a:r>
              <a:rPr lang="en-US" sz="2000" dirty="0">
                <a:latin typeface="Arial" charset="0"/>
                <a:ea typeface="ヒラギノ角ゴ ProN W3" charset="0"/>
                <a:cs typeface="ヒラギノ角ゴ ProN W3" charset="0"/>
              </a:rPr>
              <a:t>In </a:t>
            </a:r>
            <a:r>
              <a:rPr lang="en-US" sz="2000" dirty="0" err="1">
                <a:latin typeface="Arial" charset="0"/>
                <a:ea typeface="ヒラギノ角ゴ ProN W3" charset="0"/>
                <a:cs typeface="ヒラギノ角ゴ ProN W3" charset="0"/>
              </a:rPr>
              <a:t>pacman</a:t>
            </a:r>
            <a:r>
              <a:rPr lang="en-US" sz="2000" dirty="0">
                <a:latin typeface="Arial" charset="0"/>
                <a:ea typeface="ヒラギノ角ゴ ProN W3" charset="0"/>
                <a:cs typeface="ヒラギノ角ゴ ProN W3" charset="0"/>
              </a:rPr>
              <a:t>, the ghosts act randomly</a:t>
            </a:r>
          </a:p>
        </p:txBody>
      </p:sp>
      <p:grpSp>
        <p:nvGrpSpPr>
          <p:cNvPr id="54279" name="Group 7"/>
          <p:cNvGrpSpPr>
            <a:grpSpLocks/>
          </p:cNvGrpSpPr>
          <p:nvPr/>
        </p:nvGrpSpPr>
        <p:grpSpPr bwMode="auto">
          <a:xfrm>
            <a:off x="5624513" y="4622800"/>
            <a:ext cx="407987" cy="355600"/>
            <a:chOff x="0" y="0"/>
            <a:chExt cx="257" cy="224"/>
          </a:xfrm>
        </p:grpSpPr>
        <p:sp>
          <p:nvSpPr>
            <p:cNvPr id="106523" name="Rectangle 5"/>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6524" name="Rectangle 6"/>
            <p:cNvSpPr>
              <a:spLocks/>
            </p:cNvSpPr>
            <p:nvPr/>
          </p:nvSpPr>
          <p:spPr bwMode="auto">
            <a:xfrm>
              <a:off x="0" y="0"/>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grpSp>
      <p:grpSp>
        <p:nvGrpSpPr>
          <p:cNvPr id="54282" name="Group 10"/>
          <p:cNvGrpSpPr>
            <a:grpSpLocks/>
          </p:cNvGrpSpPr>
          <p:nvPr/>
        </p:nvGrpSpPr>
        <p:grpSpPr bwMode="auto">
          <a:xfrm>
            <a:off x="6324600" y="4622800"/>
            <a:ext cx="381000" cy="355600"/>
            <a:chOff x="0" y="0"/>
            <a:chExt cx="240" cy="224"/>
          </a:xfrm>
        </p:grpSpPr>
        <p:sp>
          <p:nvSpPr>
            <p:cNvPr id="106521" name="Rectangle 8"/>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6522" name="Rectangle 9"/>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grpSp>
      <p:grpSp>
        <p:nvGrpSpPr>
          <p:cNvPr id="54285" name="Group 13"/>
          <p:cNvGrpSpPr>
            <a:grpSpLocks/>
          </p:cNvGrpSpPr>
          <p:nvPr/>
        </p:nvGrpSpPr>
        <p:grpSpPr bwMode="auto">
          <a:xfrm>
            <a:off x="7162800" y="4622800"/>
            <a:ext cx="381000" cy="355600"/>
            <a:chOff x="0" y="0"/>
            <a:chExt cx="240" cy="224"/>
          </a:xfrm>
        </p:grpSpPr>
        <p:sp>
          <p:nvSpPr>
            <p:cNvPr id="106519" name="Rectangle 11"/>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6520" name="Rectangle 12"/>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nvGrpSpPr>
          <p:cNvPr id="54288" name="Group 16"/>
          <p:cNvGrpSpPr>
            <a:grpSpLocks/>
          </p:cNvGrpSpPr>
          <p:nvPr/>
        </p:nvGrpSpPr>
        <p:grpSpPr bwMode="auto">
          <a:xfrm>
            <a:off x="7924800" y="4622800"/>
            <a:ext cx="381000" cy="355600"/>
            <a:chOff x="0" y="0"/>
            <a:chExt cx="240" cy="224"/>
          </a:xfrm>
        </p:grpSpPr>
        <p:sp>
          <p:nvSpPr>
            <p:cNvPr id="106517" name="Rectangle 1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6518" name="Rectangle 15"/>
            <p:cNvSpPr>
              <a:spLocks/>
            </p:cNvSpPr>
            <p:nvPr/>
          </p:nvSpPr>
          <p:spPr bwMode="auto">
            <a:xfrm>
              <a:off x="31"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7</a:t>
              </a:r>
            </a:p>
          </p:txBody>
        </p:sp>
      </p:grpSp>
      <p:cxnSp>
        <p:nvCxnSpPr>
          <p:cNvPr id="54289" name="AutoShape 17"/>
          <p:cNvCxnSpPr>
            <a:cxnSpLocks noChangeShapeType="1"/>
            <a:stCxn id="54276" idx="0"/>
            <a:endCxn id="54295" idx="0"/>
          </p:cNvCxnSpPr>
          <p:nvPr/>
        </p:nvCxnSpPr>
        <p:spPr bwMode="auto">
          <a:xfrm flipH="1">
            <a:off x="6210300" y="2565400"/>
            <a:ext cx="760413"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4290" name="AutoShape 18"/>
          <p:cNvCxnSpPr>
            <a:cxnSpLocks noChangeShapeType="1"/>
            <a:stCxn id="54276" idx="0"/>
            <a:endCxn id="54296" idx="0"/>
          </p:cNvCxnSpPr>
          <p:nvPr/>
        </p:nvCxnSpPr>
        <p:spPr bwMode="auto">
          <a:xfrm>
            <a:off x="6970713" y="2565400"/>
            <a:ext cx="763587"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4291" name="Line 19"/>
          <p:cNvSpPr>
            <a:spLocks noChangeShapeType="1"/>
          </p:cNvSpPr>
          <p:nvPr/>
        </p:nvSpPr>
        <p:spPr bwMode="auto">
          <a:xfrm flipH="1">
            <a:off x="5829300" y="3657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4292" name="Line 20"/>
          <p:cNvSpPr>
            <a:spLocks noChangeShapeType="1"/>
          </p:cNvSpPr>
          <p:nvPr/>
        </p:nvSpPr>
        <p:spPr bwMode="auto">
          <a:xfrm>
            <a:off x="6210300" y="3657600"/>
            <a:ext cx="304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4293" name="Line 21"/>
          <p:cNvSpPr>
            <a:spLocks noChangeShapeType="1"/>
          </p:cNvSpPr>
          <p:nvPr/>
        </p:nvSpPr>
        <p:spPr bwMode="auto">
          <a:xfrm flipH="1">
            <a:off x="7353300" y="3657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4294" name="Line 22"/>
          <p:cNvSpPr>
            <a:spLocks noChangeShapeType="1"/>
          </p:cNvSpPr>
          <p:nvPr/>
        </p:nvSpPr>
        <p:spPr bwMode="auto">
          <a:xfrm>
            <a:off x="7734300" y="3657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4295" name="Oval 23"/>
          <p:cNvSpPr>
            <a:spLocks/>
          </p:cNvSpPr>
          <p:nvPr/>
        </p:nvSpPr>
        <p:spPr bwMode="auto">
          <a:xfrm>
            <a:off x="6019800" y="3276600"/>
            <a:ext cx="381000" cy="38100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54296" name="Oval 24"/>
          <p:cNvSpPr>
            <a:spLocks/>
          </p:cNvSpPr>
          <p:nvPr/>
        </p:nvSpPr>
        <p:spPr bwMode="auto">
          <a:xfrm>
            <a:off x="7543800" y="3276600"/>
            <a:ext cx="381000" cy="38100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54297" name="Rectangle 25"/>
          <p:cNvSpPr>
            <a:spLocks/>
          </p:cNvSpPr>
          <p:nvPr/>
        </p:nvSpPr>
        <p:spPr bwMode="auto">
          <a:xfrm>
            <a:off x="7186613" y="2305050"/>
            <a:ext cx="6731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54298" name="Rectangle 26"/>
          <p:cNvSpPr>
            <a:spLocks/>
          </p:cNvSpPr>
          <p:nvPr/>
        </p:nvSpPr>
        <p:spPr bwMode="auto">
          <a:xfrm>
            <a:off x="7924800" y="3282950"/>
            <a:ext cx="10795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chance</a:t>
            </a:r>
          </a:p>
        </p:txBody>
      </p:sp>
      <p:sp>
        <p:nvSpPr>
          <p:cNvPr id="54299" name="Rectangle 27"/>
          <p:cNvSpPr>
            <a:spLocks/>
          </p:cNvSpPr>
          <p:nvPr/>
        </p:nvSpPr>
        <p:spPr bwMode="auto">
          <a:xfrm>
            <a:off x="682624" y="4800600"/>
            <a:ext cx="6937375"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782638" lvl="1" indent="-285750">
              <a:lnSpc>
                <a:spcPct val="85000"/>
              </a:lnSpc>
              <a:buClr>
                <a:srgbClr val="000000"/>
              </a:buClr>
              <a:buSzPct val="100000"/>
              <a:buFont typeface="Wingdings" charset="0"/>
              <a:buChar char="§"/>
            </a:pPr>
            <a:endParaRPr lang="en-US" sz="2000" dirty="0">
              <a:solidFill>
                <a:schemeClr val="tx1"/>
              </a:solidFill>
              <a:cs typeface="Lucida Grande" charset="0"/>
            </a:endParaRPr>
          </a:p>
          <a:p>
            <a:pPr>
              <a:lnSpc>
                <a:spcPct val="85000"/>
              </a:lnSpc>
            </a:pPr>
            <a:endParaRPr lang="en-US" sz="3200" dirty="0">
              <a:solidFill>
                <a:srgbClr val="333399"/>
              </a:solidFill>
              <a:cs typeface="Lucida Grande" charset="0"/>
            </a:endParaRPr>
          </a:p>
          <a:p>
            <a:pPr marL="173038" indent="-173038">
              <a:lnSpc>
                <a:spcPct val="85000"/>
              </a:lnSpc>
              <a:buClr>
                <a:srgbClr val="333399"/>
              </a:buClr>
              <a:buSzPct val="100000"/>
              <a:buFont typeface="Wingdings" charset="0"/>
              <a:buChar char="§"/>
            </a:pPr>
            <a:r>
              <a:rPr lang="en-US" sz="2200" dirty="0">
                <a:solidFill>
                  <a:srgbClr val="333399"/>
                </a:solidFill>
                <a:cs typeface="Arial" charset="0"/>
              </a:rPr>
              <a:t>Later, we</a:t>
            </a:r>
            <a:r>
              <a:rPr lang="ja-JP" altLang="en-US" sz="2200" dirty="0">
                <a:solidFill>
                  <a:srgbClr val="333399"/>
                </a:solidFill>
                <a:cs typeface="Arial" charset="0"/>
              </a:rPr>
              <a:t>’</a:t>
            </a:r>
            <a:r>
              <a:rPr lang="en-US" altLang="ja-JP" sz="2200" dirty="0" err="1">
                <a:solidFill>
                  <a:srgbClr val="333399"/>
                </a:solidFill>
                <a:cs typeface="Arial" charset="0"/>
              </a:rPr>
              <a:t>ll</a:t>
            </a:r>
            <a:r>
              <a:rPr lang="en-US" altLang="ja-JP" sz="2200" dirty="0">
                <a:solidFill>
                  <a:srgbClr val="333399"/>
                </a:solidFill>
                <a:cs typeface="Arial" charset="0"/>
              </a:rPr>
              <a:t> learn how to formalize </a:t>
            </a:r>
            <a:r>
              <a:rPr lang="en-US" altLang="ja-JP" sz="2200" dirty="0" smtClean="0">
                <a:solidFill>
                  <a:srgbClr val="333399"/>
                </a:solidFill>
                <a:cs typeface="Arial" charset="0"/>
              </a:rPr>
              <a:t>this underlying                                   </a:t>
            </a:r>
            <a:r>
              <a:rPr lang="en-US" altLang="ja-JP" sz="2200" dirty="0">
                <a:solidFill>
                  <a:srgbClr val="333399"/>
                </a:solidFill>
                <a:cs typeface="Arial" charset="0"/>
              </a:rPr>
              <a:t>problem as a </a:t>
            </a:r>
            <a:r>
              <a:rPr lang="en-US" altLang="ja-JP" sz="2200" dirty="0">
                <a:solidFill>
                  <a:srgbClr val="CC0000"/>
                </a:solidFill>
                <a:latin typeface="Arial Bold" charset="0"/>
                <a:cs typeface="Arial Bold" charset="0"/>
                <a:sym typeface="Arial Bold" charset="0"/>
              </a:rPr>
              <a:t>Markov Decision Process</a:t>
            </a:r>
            <a:endParaRPr lang="en-US" sz="2200" dirty="0">
              <a:solidFill>
                <a:srgbClr val="CC0000"/>
              </a:solidFill>
              <a:latin typeface="Arial Bold" charset="0"/>
              <a:cs typeface="Arial Bold" charset="0"/>
              <a:sym typeface="Arial Bold" charset="0"/>
            </a:endParaRPr>
          </a:p>
        </p:txBody>
      </p:sp>
      <p:sp>
        <p:nvSpPr>
          <p:cNvPr id="54300" name="Rectangle 28"/>
          <p:cNvSpPr>
            <a:spLocks/>
          </p:cNvSpPr>
          <p:nvPr/>
        </p:nvSpPr>
        <p:spPr bwMode="auto">
          <a:xfrm>
            <a:off x="419100" y="3009900"/>
            <a:ext cx="46101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lnSpc>
                <a:spcPct val="85000"/>
              </a:lnSpc>
              <a:buClr>
                <a:srgbClr val="333399"/>
              </a:buClr>
              <a:buSzPct val="100000"/>
              <a:buFont typeface="Wingdings" charset="0"/>
              <a:buChar char="§"/>
            </a:pPr>
            <a:r>
              <a:rPr lang="en-US" sz="2200" dirty="0">
                <a:solidFill>
                  <a:srgbClr val="333399"/>
                </a:solidFill>
                <a:cs typeface="Arial" charset="0"/>
              </a:rPr>
              <a:t>Can do </a:t>
            </a:r>
            <a:r>
              <a:rPr lang="en-US" sz="2200" dirty="0" err="1">
                <a:solidFill>
                  <a:srgbClr val="CC0000"/>
                </a:solidFill>
                <a:latin typeface="Arial Bold" charset="0"/>
                <a:cs typeface="Arial Bold" charset="0"/>
                <a:sym typeface="Arial Bold" charset="0"/>
              </a:rPr>
              <a:t>expectimax</a:t>
            </a:r>
            <a:r>
              <a:rPr lang="en-US" sz="2200" dirty="0">
                <a:solidFill>
                  <a:srgbClr val="CC0000"/>
                </a:solidFill>
                <a:latin typeface="Arial Bold" charset="0"/>
                <a:cs typeface="Arial Bold" charset="0"/>
                <a:sym typeface="Arial Bold" charset="0"/>
              </a:rPr>
              <a:t> search</a:t>
            </a:r>
          </a:p>
          <a:p>
            <a:pPr marL="782638" lvl="1" indent="-285750">
              <a:lnSpc>
                <a:spcPct val="85000"/>
              </a:lnSpc>
              <a:buClr>
                <a:srgbClr val="000000"/>
              </a:buClr>
              <a:buSzPct val="100000"/>
              <a:buFont typeface="Wingdings" charset="0"/>
              <a:buChar char="§"/>
            </a:pPr>
            <a:r>
              <a:rPr lang="en-US" sz="2000" dirty="0">
                <a:solidFill>
                  <a:schemeClr val="tx1"/>
                </a:solidFill>
                <a:cs typeface="Arial" charset="0"/>
              </a:rPr>
              <a:t>Chance nodes, like min nodes, except the outcome is uncertain</a:t>
            </a:r>
          </a:p>
          <a:p>
            <a:pPr marL="782638" lvl="1" indent="-285750">
              <a:lnSpc>
                <a:spcPct val="85000"/>
              </a:lnSpc>
              <a:buClr>
                <a:srgbClr val="000000"/>
              </a:buClr>
              <a:buSzPct val="100000"/>
              <a:buFont typeface="Wingdings" charset="0"/>
              <a:buChar char="§"/>
            </a:pPr>
            <a:r>
              <a:rPr lang="en-US" sz="2000" dirty="0">
                <a:solidFill>
                  <a:schemeClr val="tx1"/>
                </a:solidFill>
                <a:cs typeface="Arial" charset="0"/>
              </a:rPr>
              <a:t>Calculate </a:t>
            </a:r>
            <a:r>
              <a:rPr lang="en-US" sz="2000" dirty="0">
                <a:solidFill>
                  <a:srgbClr val="CC0000"/>
                </a:solidFill>
                <a:cs typeface="Arial" charset="0"/>
              </a:rPr>
              <a:t>expected utilities</a:t>
            </a:r>
          </a:p>
          <a:p>
            <a:pPr marL="782638" lvl="1" indent="-285750">
              <a:lnSpc>
                <a:spcPct val="85000"/>
              </a:lnSpc>
              <a:buClr>
                <a:srgbClr val="000000"/>
              </a:buClr>
              <a:buSzPct val="100000"/>
              <a:buFont typeface="Wingdings" charset="0"/>
              <a:buChar char="§"/>
            </a:pPr>
            <a:r>
              <a:rPr lang="en-US" sz="2000" dirty="0">
                <a:solidFill>
                  <a:schemeClr val="tx1"/>
                </a:solidFill>
                <a:cs typeface="Arial" charset="0"/>
              </a:rPr>
              <a:t>Max nodes as in </a:t>
            </a:r>
            <a:r>
              <a:rPr lang="en-US" sz="2000" dirty="0" err="1">
                <a:solidFill>
                  <a:schemeClr val="tx1"/>
                </a:solidFill>
                <a:cs typeface="Arial" charset="0"/>
              </a:rPr>
              <a:t>minimax</a:t>
            </a:r>
            <a:r>
              <a:rPr lang="en-US" sz="2000" dirty="0">
                <a:solidFill>
                  <a:schemeClr val="tx1"/>
                </a:solidFill>
                <a:cs typeface="Arial" charset="0"/>
              </a:rPr>
              <a:t> search</a:t>
            </a:r>
          </a:p>
          <a:p>
            <a:pPr marL="782638" lvl="1" indent="-285750">
              <a:lnSpc>
                <a:spcPct val="85000"/>
              </a:lnSpc>
              <a:buClr>
                <a:srgbClr val="000000"/>
              </a:buClr>
              <a:buSzPct val="100000"/>
              <a:buFont typeface="Wingdings" charset="0"/>
              <a:buChar char="§"/>
            </a:pPr>
            <a:r>
              <a:rPr lang="en-US" sz="2000" dirty="0">
                <a:solidFill>
                  <a:schemeClr val="tx1"/>
                </a:solidFill>
                <a:cs typeface="Arial" charset="0"/>
              </a:rPr>
              <a:t>Chance nodes take average (expectation) of value of children</a:t>
            </a:r>
          </a:p>
        </p:txBody>
      </p:sp>
      <p:sp>
        <p:nvSpPr>
          <p:cNvPr id="54276" name="AutoShape 4"/>
          <p:cNvSpPr>
            <a:spLocks/>
          </p:cNvSpPr>
          <p:nvPr/>
        </p:nvSpPr>
        <p:spPr bwMode="auto">
          <a:xfrm>
            <a:off x="6751638" y="2362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Tree>
    <p:extLst>
      <p:ext uri="{BB962C8B-B14F-4D97-AF65-F5344CB8AC3E}">
        <p14:creationId xmlns:p14="http://schemas.microsoft.com/office/powerpoint/2010/main" val="1377940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2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2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2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2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3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1" grpId="0" animBg="1"/>
      <p:bldP spid="54292" grpId="0" animBg="1"/>
      <p:bldP spid="54293" grpId="0" animBg="1"/>
      <p:bldP spid="54294" grpId="0" animBg="1"/>
      <p:bldP spid="54295" grpId="0" animBg="1"/>
      <p:bldP spid="54296" grpId="0" animBg="1"/>
      <p:bldP spid="54297" grpId="0"/>
      <p:bldP spid="54298" grpId="0"/>
      <p:bldP spid="54299" grpId="0"/>
      <p:bldP spid="54300" grpId="0"/>
      <p:bldP spid="5427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0179"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55299" name="cse473au11-adversarial-" descr="cse473au11-adversarial-search.ppt_media/out-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806700" y="2552700"/>
            <a:ext cx="35179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0" name="Rectangle 4"/>
          <p:cNvSpPr>
            <a:spLocks/>
          </p:cNvSpPr>
          <p:nvPr/>
        </p:nvSpPr>
        <p:spPr bwMode="auto">
          <a:xfrm>
            <a:off x="1104900" y="1638300"/>
            <a:ext cx="44323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Minimax: no point in trying</a:t>
            </a:r>
          </a:p>
        </p:txBody>
      </p:sp>
      <p:sp>
        <p:nvSpPr>
          <p:cNvPr id="55301" name="Rectangle 5"/>
          <p:cNvSpPr>
            <a:spLocks/>
          </p:cNvSpPr>
          <p:nvPr/>
        </p:nvSpPr>
        <p:spPr bwMode="auto">
          <a:xfrm>
            <a:off x="1193800" y="5753100"/>
            <a:ext cx="674687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3 ply look ahead, ghosts move randomly</a:t>
            </a:r>
          </a:p>
        </p:txBody>
      </p:sp>
    </p:spTree>
    <p:extLst>
      <p:ext uri="{BB962C8B-B14F-4D97-AF65-F5344CB8AC3E}">
        <p14:creationId xmlns:p14="http://schemas.microsoft.com/office/powerpoint/2010/main" val="1676684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529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5299"/>
                </p:tgtEl>
              </p:cMediaNode>
            </p:video>
            <p:seq concurrent="1" nextAc="seek">
              <p:cTn id="15" restart="whenNotActive" fill="hold" evtFilter="cancelBubble" nodeType="interactiveSeq">
                <p:stCondLst>
                  <p:cond evt="onClick" delay="0">
                    <p:tgtEl>
                      <p:spTgt spid="5529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55299"/>
                                        </p:tgtEl>
                                      </p:cBhvr>
                                    </p:cmd>
                                  </p:childTnLst>
                                </p:cTn>
                              </p:par>
                            </p:childTnLst>
                          </p:cTn>
                        </p:par>
                      </p:childTnLst>
                    </p:cTn>
                  </p:par>
                </p:childTnLst>
              </p:cTn>
              <p:nextCondLst>
                <p:cond evt="onClick" delay="0">
                  <p:tgtEl>
                    <p:spTgt spid="55299"/>
                  </p:tgtEl>
                </p:cond>
              </p:nextCondLst>
            </p:seq>
          </p:childTnLst>
        </p:cTn>
      </p:par>
    </p:tnLst>
    <p:bldLst>
      <p:bldP spid="55300" grpId="0" autoUpdateAnimBg="0"/>
      <p:bldP spid="5530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1203"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56323" name="cse473au11-adversarial-" descr="cse473au11-adversarial-search.ppt_media/trapped-expectimax-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362200" y="2743200"/>
            <a:ext cx="35179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4" name="Rectangle 4"/>
          <p:cNvSpPr>
            <a:spLocks/>
          </p:cNvSpPr>
          <p:nvPr/>
        </p:nvSpPr>
        <p:spPr bwMode="auto">
          <a:xfrm>
            <a:off x="469900" y="1778000"/>
            <a:ext cx="582453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Expectimax: wins some of the time</a:t>
            </a:r>
          </a:p>
        </p:txBody>
      </p:sp>
      <p:sp>
        <p:nvSpPr>
          <p:cNvPr id="56325" name="Rectangle 5"/>
          <p:cNvSpPr>
            <a:spLocks/>
          </p:cNvSpPr>
          <p:nvPr/>
        </p:nvSpPr>
        <p:spPr bwMode="auto">
          <a:xfrm>
            <a:off x="1193800" y="5765800"/>
            <a:ext cx="674687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3 ply look ahead, ghosts move randomly</a:t>
            </a:r>
          </a:p>
        </p:txBody>
      </p:sp>
    </p:spTree>
    <p:extLst>
      <p:ext uri="{BB962C8B-B14F-4D97-AF65-F5344CB8AC3E}">
        <p14:creationId xmlns:p14="http://schemas.microsoft.com/office/powerpoint/2010/main" val="3781394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632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6323"/>
                </p:tgtEl>
              </p:cMediaNode>
            </p:video>
            <p:seq concurrent="1" nextAc="seek">
              <p:cTn id="15" restart="whenNotActive" fill="hold" evtFilter="cancelBubble" nodeType="interactiveSeq">
                <p:stCondLst>
                  <p:cond evt="onClick" delay="0">
                    <p:tgtEl>
                      <p:spTgt spid="5632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56323"/>
                                        </p:tgtEl>
                                      </p:cBhvr>
                                    </p:cmd>
                                  </p:childTnLst>
                                </p:cTn>
                              </p:par>
                            </p:childTnLst>
                          </p:cTn>
                        </p:par>
                      </p:childTnLst>
                    </p:cTn>
                  </p:par>
                </p:childTnLst>
              </p:cTn>
              <p:nextCondLst>
                <p:cond evt="onClick" delay="0">
                  <p:tgtEl>
                    <p:spTgt spid="56323"/>
                  </p:tgtEl>
                </p:cond>
              </p:nextCondLst>
            </p:seq>
          </p:childTnLst>
        </p:cTn>
      </p:par>
    </p:tnLst>
    <p:bldLst>
      <p:bldP spid="56324" grpId="0" autoUpdateAnimBg="0"/>
      <p:bldP spid="5632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222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Search</a:t>
            </a:r>
          </a:p>
        </p:txBody>
      </p:sp>
      <p:sp>
        <p:nvSpPr>
          <p:cNvPr id="57347" name="Rectangle 3"/>
          <p:cNvSpPr>
            <a:spLocks noGrp="1" noChangeArrowheads="1"/>
          </p:cNvSpPr>
          <p:nvPr>
            <p:ph type="body" idx="1"/>
          </p:nvPr>
        </p:nvSpPr>
        <p:spPr>
          <a:xfrm>
            <a:off x="457200" y="1600200"/>
            <a:ext cx="4762500" cy="3746500"/>
          </a:xfrm>
        </p:spPr>
        <p:txBody>
          <a:bodyPr rIns="132080"/>
          <a:lstStyle/>
          <a:p>
            <a:pPr eaLnBrk="1" hangingPunct="1">
              <a:lnSpc>
                <a:spcPct val="90000"/>
              </a:lnSpc>
              <a:defRPr/>
            </a:pPr>
            <a:r>
              <a:rPr lang="en-US" sz="2000">
                <a:latin typeface="Arial" charset="0"/>
                <a:ea typeface="ヒラギノ角ゴ ProN W3" charset="0"/>
                <a:cs typeface="ヒラギノ角ゴ ProN W3" charset="0"/>
              </a:rPr>
              <a:t>In expectimax search, we have a probabilistic model of how the opponent (or environment) will behave in any state</a:t>
            </a:r>
          </a:p>
          <a:p>
            <a:pPr marL="782638" lvl="1" eaLnBrk="1" hangingPunct="1">
              <a:lnSpc>
                <a:spcPct val="90000"/>
              </a:lnSpc>
              <a:defRPr/>
            </a:pPr>
            <a:r>
              <a:rPr lang="en-US" sz="1800">
                <a:latin typeface="Arial" charset="0"/>
                <a:ea typeface="ヒラギノ角ゴ ProN W3" charset="0"/>
                <a:cs typeface="ヒラギノ角ゴ ProN W3" charset="0"/>
              </a:rPr>
              <a:t>Model could be a simple uniform distribution (roll a die)</a:t>
            </a:r>
          </a:p>
          <a:p>
            <a:pPr marL="782638" lvl="1" eaLnBrk="1" hangingPunct="1">
              <a:lnSpc>
                <a:spcPct val="90000"/>
              </a:lnSpc>
              <a:defRPr/>
            </a:pPr>
            <a:r>
              <a:rPr lang="en-US" sz="1800">
                <a:latin typeface="Arial" charset="0"/>
                <a:ea typeface="ヒラギノ角ゴ ProN W3" charset="0"/>
                <a:cs typeface="ヒラギノ角ゴ ProN W3" charset="0"/>
              </a:rPr>
              <a:t>Model could be sophisticated and require a great deal of computation</a:t>
            </a:r>
          </a:p>
          <a:p>
            <a:pPr marL="782638" lvl="1" eaLnBrk="1" hangingPunct="1">
              <a:lnSpc>
                <a:spcPct val="90000"/>
              </a:lnSpc>
              <a:defRPr/>
            </a:pPr>
            <a:r>
              <a:rPr lang="en-US" sz="1800">
                <a:latin typeface="Arial" charset="0"/>
                <a:ea typeface="ヒラギノ角ゴ ProN W3" charset="0"/>
                <a:cs typeface="ヒラギノ角ゴ ProN W3" charset="0"/>
              </a:rPr>
              <a:t>We have a node for every outcome out of our control: opponent or environment</a:t>
            </a:r>
          </a:p>
          <a:p>
            <a:pPr marL="782638" lvl="1" eaLnBrk="1" hangingPunct="1">
              <a:lnSpc>
                <a:spcPct val="90000"/>
              </a:lnSpc>
              <a:defRPr/>
            </a:pPr>
            <a:r>
              <a:rPr lang="en-US" sz="1800">
                <a:latin typeface="Arial" charset="0"/>
                <a:ea typeface="ヒラギノ角ゴ ProN W3" charset="0"/>
                <a:cs typeface="ヒラギノ角ゴ ProN W3" charset="0"/>
              </a:rPr>
              <a:t>The model might say that adversarial actions are likely!</a:t>
            </a:r>
          </a:p>
        </p:txBody>
      </p:sp>
      <p:grpSp>
        <p:nvGrpSpPr>
          <p:cNvPr id="109572" name="Group 26"/>
          <p:cNvGrpSpPr>
            <a:grpSpLocks/>
          </p:cNvGrpSpPr>
          <p:nvPr/>
        </p:nvGrpSpPr>
        <p:grpSpPr bwMode="auto">
          <a:xfrm>
            <a:off x="5410200" y="1828800"/>
            <a:ext cx="2667000" cy="3733800"/>
            <a:chOff x="0" y="0"/>
            <a:chExt cx="1680" cy="2352"/>
          </a:xfrm>
        </p:grpSpPr>
        <p:sp>
          <p:nvSpPr>
            <p:cNvPr id="109574" name="AutoShape 4"/>
            <p:cNvSpPr>
              <a:spLocks/>
            </p:cNvSpPr>
            <p:nvPr/>
          </p:nvSpPr>
          <p:spPr bwMode="auto">
            <a:xfrm>
              <a:off x="719" y="0"/>
              <a:ext cx="207" cy="192"/>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109575" name="Line 5"/>
            <p:cNvSpPr>
              <a:spLocks noChangeShapeType="1"/>
            </p:cNvSpPr>
            <p:nvPr/>
          </p:nvSpPr>
          <p:spPr bwMode="auto">
            <a:xfrm flipH="1">
              <a:off x="463" y="144"/>
              <a:ext cx="360" cy="28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76" name="Line 6"/>
            <p:cNvSpPr>
              <a:spLocks noChangeShapeType="1"/>
            </p:cNvSpPr>
            <p:nvPr/>
          </p:nvSpPr>
          <p:spPr bwMode="auto">
            <a:xfrm>
              <a:off x="823" y="144"/>
              <a:ext cx="361" cy="28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77" name="Line 7"/>
            <p:cNvSpPr>
              <a:spLocks noChangeShapeType="1"/>
            </p:cNvSpPr>
            <p:nvPr/>
          </p:nvSpPr>
          <p:spPr bwMode="auto">
            <a:xfrm flipH="1">
              <a:off x="282" y="613"/>
              <a:ext cx="181" cy="4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78" name="Line 8"/>
            <p:cNvSpPr>
              <a:spLocks noChangeShapeType="1"/>
            </p:cNvSpPr>
            <p:nvPr/>
          </p:nvSpPr>
          <p:spPr bwMode="auto">
            <a:xfrm>
              <a:off x="463" y="613"/>
              <a:ext cx="144" cy="4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79" name="Line 9"/>
            <p:cNvSpPr>
              <a:spLocks noChangeShapeType="1"/>
            </p:cNvSpPr>
            <p:nvPr/>
          </p:nvSpPr>
          <p:spPr bwMode="auto">
            <a:xfrm flipH="1">
              <a:off x="1004" y="613"/>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80" name="Line 10"/>
            <p:cNvSpPr>
              <a:spLocks noChangeShapeType="1"/>
            </p:cNvSpPr>
            <p:nvPr/>
          </p:nvSpPr>
          <p:spPr bwMode="auto">
            <a:xfrm>
              <a:off x="1184" y="613"/>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81" name="Oval 11"/>
            <p:cNvSpPr>
              <a:spLocks/>
            </p:cNvSpPr>
            <p:nvPr/>
          </p:nvSpPr>
          <p:spPr bwMode="auto">
            <a:xfrm>
              <a:off x="372" y="433"/>
              <a:ext cx="181"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9582" name="Oval 12"/>
            <p:cNvSpPr>
              <a:spLocks/>
            </p:cNvSpPr>
            <p:nvPr/>
          </p:nvSpPr>
          <p:spPr bwMode="auto">
            <a:xfrm>
              <a:off x="1094" y="433"/>
              <a:ext cx="180" cy="180"/>
            </a:xfrm>
            <a:prstGeom prst="ellipse">
              <a:avLst/>
            </a:prstGeom>
            <a:solidFill>
              <a:srgbClr val="CCCCCC"/>
            </a:solidFill>
            <a:ln w="9525">
              <a:solidFill>
                <a:schemeClr val="tx1"/>
              </a:solidFill>
              <a:round/>
              <a:headEnd/>
              <a:tailEnd/>
            </a:ln>
          </p:spPr>
          <p:txBody>
            <a:bodyPr lIns="0" tIns="0" rIns="0" bIns="0"/>
            <a:lstStyle/>
            <a:p>
              <a:endParaRPr lang="en-US"/>
            </a:p>
          </p:txBody>
        </p:sp>
        <p:pic>
          <p:nvPicPr>
            <p:cNvPr id="109583"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 y="433"/>
              <a:ext cx="162"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958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1119"/>
              <a:ext cx="14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9585"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 y="0"/>
              <a:ext cx="162"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9586" name="Oval 16"/>
            <p:cNvSpPr>
              <a:spLocks/>
            </p:cNvSpPr>
            <p:nvPr/>
          </p:nvSpPr>
          <p:spPr bwMode="auto">
            <a:xfrm>
              <a:off x="553" y="1083"/>
              <a:ext cx="180"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9587" name="Oval 17"/>
            <p:cNvSpPr>
              <a:spLocks/>
            </p:cNvSpPr>
            <p:nvPr/>
          </p:nvSpPr>
          <p:spPr bwMode="auto">
            <a:xfrm>
              <a:off x="913" y="1083"/>
              <a:ext cx="181"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9588" name="Oval 18"/>
            <p:cNvSpPr>
              <a:spLocks/>
            </p:cNvSpPr>
            <p:nvPr/>
          </p:nvSpPr>
          <p:spPr bwMode="auto">
            <a:xfrm>
              <a:off x="1274" y="1083"/>
              <a:ext cx="181"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9589" name="Line 19"/>
            <p:cNvSpPr>
              <a:spLocks noChangeShapeType="1"/>
            </p:cNvSpPr>
            <p:nvPr/>
          </p:nvSpPr>
          <p:spPr bwMode="auto">
            <a:xfrm>
              <a:off x="288" y="1248"/>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90" name="Line 20"/>
            <p:cNvSpPr>
              <a:spLocks noChangeShapeType="1"/>
            </p:cNvSpPr>
            <p:nvPr/>
          </p:nvSpPr>
          <p:spPr bwMode="auto">
            <a:xfrm flipH="1">
              <a:off x="144" y="1248"/>
              <a:ext cx="144" cy="4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91" name="AutoShape 21"/>
            <p:cNvSpPr>
              <a:spLocks/>
            </p:cNvSpPr>
            <p:nvPr/>
          </p:nvSpPr>
          <p:spPr bwMode="auto">
            <a:xfrm>
              <a:off x="34" y="1728"/>
              <a:ext cx="207" cy="192"/>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pic>
          <p:nvPicPr>
            <p:cNvPr id="109592"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 y="1728"/>
              <a:ext cx="162"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9593" name="Line 23"/>
            <p:cNvSpPr>
              <a:spLocks noChangeShapeType="1"/>
            </p:cNvSpPr>
            <p:nvPr/>
          </p:nvSpPr>
          <p:spPr bwMode="auto">
            <a:xfrm>
              <a:off x="144" y="1872"/>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94" name="Line 24"/>
            <p:cNvSpPr>
              <a:spLocks noChangeShapeType="1"/>
            </p:cNvSpPr>
            <p:nvPr/>
          </p:nvSpPr>
          <p:spPr bwMode="auto">
            <a:xfrm flipH="1">
              <a:off x="0" y="1872"/>
              <a:ext cx="144" cy="4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9595" name="Oval 25"/>
            <p:cNvSpPr>
              <a:spLocks/>
            </p:cNvSpPr>
            <p:nvPr/>
          </p:nvSpPr>
          <p:spPr bwMode="auto">
            <a:xfrm>
              <a:off x="192" y="1083"/>
              <a:ext cx="180" cy="180"/>
            </a:xfrm>
            <a:prstGeom prst="ellipse">
              <a:avLst/>
            </a:prstGeom>
            <a:solidFill>
              <a:srgbClr val="CCCCCC"/>
            </a:solidFill>
            <a:ln w="9525">
              <a:solidFill>
                <a:schemeClr val="tx1"/>
              </a:solidFill>
              <a:round/>
              <a:headEnd/>
              <a:tailEnd/>
            </a:ln>
          </p:spPr>
          <p:txBody>
            <a:bodyPr lIns="0" tIns="0" rIns="0" bIns="0"/>
            <a:lstStyle/>
            <a:p>
              <a:endParaRPr lang="en-US"/>
            </a:p>
          </p:txBody>
        </p:sp>
      </p:grpSp>
      <p:sp>
        <p:nvSpPr>
          <p:cNvPr id="57371" name="Rectangle 27"/>
          <p:cNvSpPr>
            <a:spLocks/>
          </p:cNvSpPr>
          <p:nvPr/>
        </p:nvSpPr>
        <p:spPr bwMode="auto">
          <a:xfrm>
            <a:off x="609600" y="5270500"/>
            <a:ext cx="47625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82588" indent="-342900">
              <a:lnSpc>
                <a:spcPct val="90000"/>
              </a:lnSpc>
              <a:spcBef>
                <a:spcPts val="738"/>
              </a:spcBef>
              <a:buClr>
                <a:srgbClr val="333399"/>
              </a:buClr>
              <a:buSzPct val="100000"/>
              <a:buFont typeface="Wingdings" charset="0"/>
              <a:buChar char="§"/>
            </a:pPr>
            <a:r>
              <a:rPr lang="en-US" sz="2000">
                <a:solidFill>
                  <a:srgbClr val="333399"/>
                </a:solidFill>
                <a:cs typeface="Arial" charset="0"/>
              </a:rPr>
              <a:t>For now, assume for any state we magically have a distribution to assign probabilities to opponent actions / environment outcomes</a:t>
            </a:r>
          </a:p>
        </p:txBody>
      </p:sp>
    </p:spTree>
    <p:extLst>
      <p:ext uri="{BB962C8B-B14F-4D97-AF65-F5344CB8AC3E}">
        <p14:creationId xmlns:p14="http://schemas.microsoft.com/office/powerpoint/2010/main" val="39801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7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325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Pseudocode</a:t>
            </a:r>
          </a:p>
        </p:txBody>
      </p:sp>
      <p:sp>
        <p:nvSpPr>
          <p:cNvPr id="53252" name="Rectangle 3"/>
          <p:cNvSpPr>
            <a:spLocks noGrp="1" noChangeArrowheads="1"/>
          </p:cNvSpPr>
          <p:nvPr>
            <p:ph type="body" idx="1"/>
          </p:nvPr>
        </p:nvSpPr>
        <p:spPr/>
        <p:txBody>
          <a:bodyPr rIns="132080"/>
          <a:lstStyle/>
          <a:p>
            <a:pPr eaLnBrk="1" hangingPunct="1">
              <a:lnSpc>
                <a:spcPct val="90000"/>
              </a:lnSpc>
              <a:buFont typeface="Wingdings" charset="0"/>
              <a:buNone/>
              <a:defRPr/>
            </a:pPr>
            <a:r>
              <a:rPr lang="en-US" sz="2000">
                <a:latin typeface="Arial" charset="0"/>
                <a:ea typeface="ヒラギノ角ゴ ProN W3" charset="0"/>
                <a:cs typeface="ヒラギノ角ゴ ProN W3" charset="0"/>
              </a:rPr>
              <a:t>def value(s)</a:t>
            </a:r>
          </a:p>
          <a:p>
            <a:pPr eaLnBrk="1" hangingPunct="1">
              <a:lnSpc>
                <a:spcPct val="90000"/>
              </a:lnSpc>
              <a:buFont typeface="Wingdings" charset="0"/>
              <a:buNone/>
              <a:defRPr/>
            </a:pPr>
            <a:r>
              <a:rPr lang="en-US" sz="2000">
                <a:latin typeface="Arial" charset="0"/>
                <a:ea typeface="ヒラギノ角ゴ ProN W3" charset="0"/>
                <a:cs typeface="ヒラギノ角ゴ ProN W3" charset="0"/>
              </a:rPr>
              <a:t>	</a:t>
            </a:r>
            <a:r>
              <a:rPr lang="en-US" sz="2000">
                <a:solidFill>
                  <a:srgbClr val="009999"/>
                </a:solidFill>
                <a:latin typeface="Arial" charset="0"/>
                <a:ea typeface="ヒラギノ角ゴ ProN W3" charset="0"/>
                <a:cs typeface="ヒラギノ角ゴ ProN W3" charset="0"/>
              </a:rPr>
              <a:t>if s is a max node return maxValue(s)</a:t>
            </a:r>
          </a:p>
          <a:p>
            <a:pPr eaLnBrk="1" hangingPunct="1">
              <a:lnSpc>
                <a:spcPct val="90000"/>
              </a:lnSpc>
              <a:buFont typeface="Wingdings" charset="0"/>
              <a:buNone/>
              <a:defRPr/>
            </a:pPr>
            <a:r>
              <a:rPr lang="en-US" sz="2000">
                <a:latin typeface="Arial" charset="0"/>
                <a:ea typeface="ヒラギノ角ゴ ProN W3" charset="0"/>
                <a:cs typeface="ヒラギノ角ゴ ProN W3" charset="0"/>
              </a:rPr>
              <a:t>	</a:t>
            </a:r>
            <a:r>
              <a:rPr lang="en-US" sz="2000">
                <a:solidFill>
                  <a:srgbClr val="CC0000"/>
                </a:solidFill>
                <a:latin typeface="Arial" charset="0"/>
                <a:ea typeface="ヒラギノ角ゴ ProN W3" charset="0"/>
                <a:cs typeface="ヒラギノ角ゴ ProN W3" charset="0"/>
              </a:rPr>
              <a:t>if s is an exp node return expValue(s)</a:t>
            </a:r>
          </a:p>
          <a:p>
            <a:pPr eaLnBrk="1" hangingPunct="1">
              <a:lnSpc>
                <a:spcPct val="90000"/>
              </a:lnSpc>
              <a:buFont typeface="Wingdings" charset="0"/>
              <a:buNone/>
              <a:defRPr/>
            </a:pPr>
            <a:r>
              <a:rPr lang="en-US" sz="2000">
                <a:latin typeface="Arial" charset="0"/>
                <a:ea typeface="ヒラギノ角ゴ ProN W3" charset="0"/>
                <a:cs typeface="ヒラギノ角ゴ ProN W3" charset="0"/>
              </a:rPr>
              <a:t>	</a:t>
            </a:r>
            <a:r>
              <a:rPr lang="en-US" sz="2000">
                <a:solidFill>
                  <a:srgbClr val="808080"/>
                </a:solidFill>
                <a:latin typeface="Arial" charset="0"/>
                <a:ea typeface="ヒラギノ角ゴ ProN W3" charset="0"/>
                <a:cs typeface="ヒラギノ角ゴ ProN W3" charset="0"/>
              </a:rPr>
              <a:t>if s is a terminal node return evaluation(s)</a:t>
            </a:r>
          </a:p>
          <a:p>
            <a:pPr eaLnBrk="1" hangingPunct="1">
              <a:lnSpc>
                <a:spcPct val="90000"/>
              </a:lnSpc>
              <a:buFont typeface="Wingdings" charset="0"/>
              <a:buNone/>
              <a:defRPr/>
            </a:pPr>
            <a:endParaRPr lang="en-US" sz="2000">
              <a:latin typeface="Arial" charset="0"/>
              <a:ea typeface="ヒラギノ角ゴ ProN W3" charset="0"/>
              <a:cs typeface="ヒラギノ角ゴ ProN W3" charset="0"/>
            </a:endParaRPr>
          </a:p>
          <a:p>
            <a:pPr eaLnBrk="1" hangingPunct="1">
              <a:lnSpc>
                <a:spcPct val="90000"/>
              </a:lnSpc>
              <a:buFont typeface="Wingdings" charset="0"/>
              <a:buNone/>
              <a:defRPr/>
            </a:pPr>
            <a:r>
              <a:rPr lang="en-US" sz="2000">
                <a:solidFill>
                  <a:srgbClr val="009999"/>
                </a:solidFill>
                <a:latin typeface="Arial" charset="0"/>
                <a:ea typeface="ヒラギノ角ゴ ProN W3" charset="0"/>
                <a:cs typeface="ヒラギノ角ゴ ProN W3" charset="0"/>
              </a:rPr>
              <a:t>def maxValue(s)</a:t>
            </a:r>
          </a:p>
          <a:p>
            <a:pPr eaLnBrk="1" hangingPunct="1">
              <a:lnSpc>
                <a:spcPct val="90000"/>
              </a:lnSpc>
              <a:buFont typeface="Wingdings" charset="0"/>
              <a:buNone/>
              <a:defRPr/>
            </a:pPr>
            <a:r>
              <a:rPr lang="en-US" sz="2000">
                <a:solidFill>
                  <a:srgbClr val="009999"/>
                </a:solidFill>
                <a:latin typeface="Arial" charset="0"/>
                <a:ea typeface="ヒラギノ角ゴ ProN W3" charset="0"/>
                <a:cs typeface="ヒラギノ角ゴ ProN W3" charset="0"/>
              </a:rPr>
              <a:t>	values = [value(s</a:t>
            </a:r>
            <a:r>
              <a:rPr lang="ja-JP" altLang="en-US" sz="2000">
                <a:solidFill>
                  <a:srgbClr val="009999"/>
                </a:solidFill>
                <a:latin typeface="Arial" charset="0"/>
                <a:ea typeface="ヒラギノ角ゴ ProN W3" charset="0"/>
                <a:cs typeface="ヒラギノ角ゴ ProN W3" charset="0"/>
              </a:rPr>
              <a:t>’</a:t>
            </a:r>
            <a:r>
              <a:rPr lang="en-US" sz="2000">
                <a:solidFill>
                  <a:srgbClr val="009999"/>
                </a:solidFill>
                <a:latin typeface="Arial" charset="0"/>
                <a:ea typeface="ヒラギノ角ゴ ProN W3" charset="0"/>
                <a:cs typeface="ヒラギノ角ゴ ProN W3" charset="0"/>
              </a:rPr>
              <a:t>) for s</a:t>
            </a:r>
            <a:r>
              <a:rPr lang="ja-JP" altLang="en-US" sz="2000">
                <a:solidFill>
                  <a:srgbClr val="009999"/>
                </a:solidFill>
                <a:latin typeface="Arial" charset="0"/>
                <a:ea typeface="ヒラギノ角ゴ ProN W3" charset="0"/>
                <a:cs typeface="ヒラギノ角ゴ ProN W3" charset="0"/>
              </a:rPr>
              <a:t>’</a:t>
            </a:r>
            <a:r>
              <a:rPr lang="en-US" sz="2000">
                <a:solidFill>
                  <a:srgbClr val="009999"/>
                </a:solidFill>
                <a:latin typeface="Arial" charset="0"/>
                <a:ea typeface="ヒラギノ角ゴ ProN W3" charset="0"/>
                <a:cs typeface="ヒラギノ角ゴ ProN W3" charset="0"/>
              </a:rPr>
              <a:t> in successors(s)]</a:t>
            </a:r>
          </a:p>
          <a:p>
            <a:pPr eaLnBrk="1" hangingPunct="1">
              <a:lnSpc>
                <a:spcPct val="90000"/>
              </a:lnSpc>
              <a:buFont typeface="Wingdings" charset="0"/>
              <a:buNone/>
              <a:defRPr/>
            </a:pPr>
            <a:r>
              <a:rPr lang="en-US" sz="2000">
                <a:solidFill>
                  <a:srgbClr val="009999"/>
                </a:solidFill>
                <a:latin typeface="Arial" charset="0"/>
                <a:ea typeface="ヒラギノ角ゴ ProN W3" charset="0"/>
                <a:cs typeface="ヒラギノ角ゴ ProN W3" charset="0"/>
              </a:rPr>
              <a:t>	return max(values)</a:t>
            </a:r>
          </a:p>
          <a:p>
            <a:pPr eaLnBrk="1" hangingPunct="1">
              <a:lnSpc>
                <a:spcPct val="90000"/>
              </a:lnSpc>
              <a:buFont typeface="Wingdings" charset="0"/>
              <a:buNone/>
              <a:defRPr/>
            </a:pPr>
            <a:endParaRPr lang="en-US" sz="2000">
              <a:solidFill>
                <a:srgbClr val="009999"/>
              </a:solidFill>
              <a:latin typeface="Arial" charset="0"/>
              <a:ea typeface="ヒラギノ角ゴ ProN W3" charset="0"/>
              <a:cs typeface="ヒラギノ角ゴ ProN W3" charset="0"/>
            </a:endParaRP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def expValue(s)</a:t>
            </a: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	values = [value(s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for 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in successors(s)]</a:t>
            </a: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	weights = [probability(s, 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for 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in successors(s)]</a:t>
            </a: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	return expectation(values, weights)</a:t>
            </a:r>
          </a:p>
        </p:txBody>
      </p:sp>
      <p:grpSp>
        <p:nvGrpSpPr>
          <p:cNvPr id="110596" name="Group 27"/>
          <p:cNvGrpSpPr>
            <a:grpSpLocks/>
          </p:cNvGrpSpPr>
          <p:nvPr/>
        </p:nvGrpSpPr>
        <p:grpSpPr bwMode="auto">
          <a:xfrm>
            <a:off x="6096000" y="2124075"/>
            <a:ext cx="2667000" cy="2338388"/>
            <a:chOff x="0" y="0"/>
            <a:chExt cx="1680" cy="1473"/>
          </a:xfrm>
        </p:grpSpPr>
        <p:sp>
          <p:nvSpPr>
            <p:cNvPr id="110597" name="AutoShape 4"/>
            <p:cNvSpPr>
              <a:spLocks/>
            </p:cNvSpPr>
            <p:nvPr/>
          </p:nvSpPr>
          <p:spPr bwMode="auto">
            <a:xfrm>
              <a:off x="621" y="0"/>
              <a:ext cx="246" cy="226"/>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grpSp>
          <p:nvGrpSpPr>
            <p:cNvPr id="110598" name="Group 7"/>
            <p:cNvGrpSpPr>
              <a:grpSpLocks/>
            </p:cNvGrpSpPr>
            <p:nvPr/>
          </p:nvGrpSpPr>
          <p:grpSpPr bwMode="auto">
            <a:xfrm>
              <a:off x="0" y="1249"/>
              <a:ext cx="213" cy="224"/>
              <a:chOff x="0" y="0"/>
              <a:chExt cx="213" cy="224"/>
            </a:xfrm>
          </p:grpSpPr>
          <p:sp>
            <p:nvSpPr>
              <p:cNvPr id="110618" name="Rectangle 5"/>
              <p:cNvSpPr>
                <a:spLocks/>
              </p:cNvSpPr>
              <p:nvPr/>
            </p:nvSpPr>
            <p:spPr bwMode="auto">
              <a:xfrm>
                <a:off x="0" y="27"/>
                <a:ext cx="213"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10619" name="Rectangle 6"/>
              <p:cNvSpPr>
                <a:spLocks/>
              </p:cNvSpPr>
              <p:nvPr/>
            </p:nvSpPr>
            <p:spPr bwMode="auto">
              <a:xfrm>
                <a:off x="17" y="0"/>
                <a:ext cx="17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grpSp>
        <p:grpSp>
          <p:nvGrpSpPr>
            <p:cNvPr id="110599" name="Group 10"/>
            <p:cNvGrpSpPr>
              <a:grpSpLocks/>
            </p:cNvGrpSpPr>
            <p:nvPr/>
          </p:nvGrpSpPr>
          <p:grpSpPr bwMode="auto">
            <a:xfrm>
              <a:off x="383" y="1249"/>
              <a:ext cx="212" cy="224"/>
              <a:chOff x="0" y="0"/>
              <a:chExt cx="212" cy="224"/>
            </a:xfrm>
          </p:grpSpPr>
          <p:sp>
            <p:nvSpPr>
              <p:cNvPr id="110616" name="Rectangle 8"/>
              <p:cNvSpPr>
                <a:spLocks/>
              </p:cNvSpPr>
              <p:nvPr/>
            </p:nvSpPr>
            <p:spPr bwMode="auto">
              <a:xfrm>
                <a:off x="0" y="27"/>
                <a:ext cx="212"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10617" name="Rectangle 9"/>
              <p:cNvSpPr>
                <a:spLocks/>
              </p:cNvSpPr>
              <p:nvPr/>
            </p:nvSpPr>
            <p:spPr bwMode="auto">
              <a:xfrm>
                <a:off x="17"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grpSp>
        <p:grpSp>
          <p:nvGrpSpPr>
            <p:cNvPr id="110600" name="Group 13"/>
            <p:cNvGrpSpPr>
              <a:grpSpLocks/>
            </p:cNvGrpSpPr>
            <p:nvPr/>
          </p:nvGrpSpPr>
          <p:grpSpPr bwMode="auto">
            <a:xfrm>
              <a:off x="851" y="1249"/>
              <a:ext cx="212" cy="224"/>
              <a:chOff x="0" y="0"/>
              <a:chExt cx="212" cy="224"/>
            </a:xfrm>
          </p:grpSpPr>
          <p:sp>
            <p:nvSpPr>
              <p:cNvPr id="110614" name="Rectangle 11"/>
              <p:cNvSpPr>
                <a:spLocks/>
              </p:cNvSpPr>
              <p:nvPr/>
            </p:nvSpPr>
            <p:spPr bwMode="auto">
              <a:xfrm>
                <a:off x="0" y="27"/>
                <a:ext cx="212"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10615" name="Rectangle 12"/>
              <p:cNvSpPr>
                <a:spLocks/>
              </p:cNvSpPr>
              <p:nvPr/>
            </p:nvSpPr>
            <p:spPr bwMode="auto">
              <a:xfrm>
                <a:off x="17" y="0"/>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nvGrpSpPr>
            <p:cNvPr id="110601" name="Group 16"/>
            <p:cNvGrpSpPr>
              <a:grpSpLocks/>
            </p:cNvGrpSpPr>
            <p:nvPr/>
          </p:nvGrpSpPr>
          <p:grpSpPr bwMode="auto">
            <a:xfrm>
              <a:off x="1276" y="1249"/>
              <a:ext cx="213" cy="224"/>
              <a:chOff x="0" y="0"/>
              <a:chExt cx="213" cy="224"/>
            </a:xfrm>
          </p:grpSpPr>
          <p:sp>
            <p:nvSpPr>
              <p:cNvPr id="110612" name="Rectangle 14"/>
              <p:cNvSpPr>
                <a:spLocks/>
              </p:cNvSpPr>
              <p:nvPr/>
            </p:nvSpPr>
            <p:spPr bwMode="auto">
              <a:xfrm>
                <a:off x="0" y="27"/>
                <a:ext cx="213"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10613" name="Rectangle 15"/>
              <p:cNvSpPr>
                <a:spLocks/>
              </p:cNvSpPr>
              <p:nvPr/>
            </p:nvSpPr>
            <p:spPr bwMode="auto">
              <a:xfrm>
                <a:off x="17" y="0"/>
                <a:ext cx="17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6</a:t>
                </a:r>
              </a:p>
            </p:txBody>
          </p:sp>
        </p:grpSp>
        <p:sp>
          <p:nvSpPr>
            <p:cNvPr id="110602" name="Line 17"/>
            <p:cNvSpPr>
              <a:spLocks noChangeShapeType="1"/>
            </p:cNvSpPr>
            <p:nvPr/>
          </p:nvSpPr>
          <p:spPr bwMode="auto">
            <a:xfrm flipH="1">
              <a:off x="319" y="170"/>
              <a:ext cx="425" cy="34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0603" name="Line 18"/>
            <p:cNvSpPr>
              <a:spLocks noChangeShapeType="1"/>
            </p:cNvSpPr>
            <p:nvPr/>
          </p:nvSpPr>
          <p:spPr bwMode="auto">
            <a:xfrm>
              <a:off x="744" y="170"/>
              <a:ext cx="426" cy="34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0604" name="Line 19"/>
            <p:cNvSpPr>
              <a:spLocks noChangeShapeType="1"/>
            </p:cNvSpPr>
            <p:nvPr/>
          </p:nvSpPr>
          <p:spPr bwMode="auto">
            <a:xfrm flipH="1">
              <a:off x="107" y="723"/>
              <a:ext cx="213" cy="55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0605" name="Line 20"/>
            <p:cNvSpPr>
              <a:spLocks noChangeShapeType="1"/>
            </p:cNvSpPr>
            <p:nvPr/>
          </p:nvSpPr>
          <p:spPr bwMode="auto">
            <a:xfrm>
              <a:off x="319" y="723"/>
              <a:ext cx="170" cy="55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0606" name="Line 21"/>
            <p:cNvSpPr>
              <a:spLocks noChangeShapeType="1"/>
            </p:cNvSpPr>
            <p:nvPr/>
          </p:nvSpPr>
          <p:spPr bwMode="auto">
            <a:xfrm flipH="1">
              <a:off x="957" y="723"/>
              <a:ext cx="213" cy="55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0607" name="Line 22"/>
            <p:cNvSpPr>
              <a:spLocks noChangeShapeType="1"/>
            </p:cNvSpPr>
            <p:nvPr/>
          </p:nvSpPr>
          <p:spPr bwMode="auto">
            <a:xfrm>
              <a:off x="1171" y="723"/>
              <a:ext cx="212" cy="55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0608" name="Oval 23"/>
            <p:cNvSpPr>
              <a:spLocks/>
            </p:cNvSpPr>
            <p:nvPr/>
          </p:nvSpPr>
          <p:spPr bwMode="auto">
            <a:xfrm>
              <a:off x="213" y="510"/>
              <a:ext cx="212" cy="213"/>
            </a:xfrm>
            <a:prstGeom prst="ellipse">
              <a:avLst/>
            </a:prstGeom>
            <a:solidFill>
              <a:srgbClr val="CC0000"/>
            </a:solidFill>
            <a:ln w="9525">
              <a:solidFill>
                <a:schemeClr val="tx1"/>
              </a:solidFill>
              <a:round/>
              <a:headEnd/>
              <a:tailEnd/>
            </a:ln>
          </p:spPr>
          <p:txBody>
            <a:bodyPr lIns="0" tIns="0" rIns="0" bIns="0"/>
            <a:lstStyle/>
            <a:p>
              <a:endParaRPr lang="en-US"/>
            </a:p>
          </p:txBody>
        </p:sp>
        <p:sp>
          <p:nvSpPr>
            <p:cNvPr id="110609" name="Oval 24"/>
            <p:cNvSpPr>
              <a:spLocks/>
            </p:cNvSpPr>
            <p:nvPr/>
          </p:nvSpPr>
          <p:spPr bwMode="auto">
            <a:xfrm>
              <a:off x="1063" y="510"/>
              <a:ext cx="213" cy="213"/>
            </a:xfrm>
            <a:prstGeom prst="ellipse">
              <a:avLst/>
            </a:prstGeom>
            <a:solidFill>
              <a:srgbClr val="CC0000"/>
            </a:solidFill>
            <a:ln w="9525">
              <a:solidFill>
                <a:schemeClr val="tx1"/>
              </a:solidFill>
              <a:round/>
              <a:headEnd/>
              <a:tailEnd/>
            </a:ln>
          </p:spPr>
          <p:txBody>
            <a:bodyPr lIns="0" tIns="0" rIns="0" bIns="0"/>
            <a:lstStyle/>
            <a:p>
              <a:endParaRPr lang="en-US"/>
            </a:p>
          </p:txBody>
        </p:sp>
        <p:pic>
          <p:nvPicPr>
            <p:cNvPr id="110610" name="Picture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 y="0"/>
              <a:ext cx="191"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0611"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34"/>
              <a:ext cx="192"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83844178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427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for Pacman</a:t>
            </a:r>
          </a:p>
        </p:txBody>
      </p:sp>
      <p:sp>
        <p:nvSpPr>
          <p:cNvPr id="59395" name="Rectangle 3"/>
          <p:cNvSpPr>
            <a:spLocks noGrp="1" noChangeArrowheads="1"/>
          </p:cNvSpPr>
          <p:nvPr>
            <p:ph type="body" idx="1"/>
          </p:nvPr>
        </p:nvSpPr>
        <p:spPr>
          <a:xfrm>
            <a:off x="457200" y="1549400"/>
            <a:ext cx="8229600" cy="5257800"/>
          </a:xfrm>
        </p:spPr>
        <p:txBody>
          <a:bodyPr rIns="132080"/>
          <a:lstStyle/>
          <a:p>
            <a:pPr eaLnBrk="1" hangingPunct="1">
              <a:defRPr/>
            </a:pPr>
            <a:r>
              <a:rPr lang="en-US" sz="2600">
                <a:latin typeface="Arial" charset="0"/>
                <a:ea typeface="ヒラギノ角ゴ ProN W3" charset="0"/>
                <a:cs typeface="ヒラギノ角ゴ ProN W3" charset="0"/>
              </a:rPr>
              <a:t>Notice that we</a:t>
            </a:r>
            <a:r>
              <a:rPr lang="ja-JP" altLang="en-US" sz="2600">
                <a:latin typeface="Arial" charset="0"/>
                <a:ea typeface="ヒラギノ角ゴ ProN W3" charset="0"/>
                <a:cs typeface="ヒラギノ角ゴ ProN W3" charset="0"/>
              </a:rPr>
              <a:t>’</a:t>
            </a:r>
            <a:r>
              <a:rPr lang="en-US" sz="2600">
                <a:latin typeface="Arial" charset="0"/>
                <a:ea typeface="ヒラギノ角ゴ ProN W3" charset="0"/>
                <a:cs typeface="ヒラギノ角ゴ ProN W3" charset="0"/>
              </a:rPr>
              <a:t>ve gotten away from thinking that the ghosts are trying to minimize pacman</a:t>
            </a:r>
            <a:r>
              <a:rPr lang="ja-JP" altLang="en-US" sz="2600">
                <a:latin typeface="Arial" charset="0"/>
                <a:ea typeface="ヒラギノ角ゴ ProN W3" charset="0"/>
                <a:cs typeface="ヒラギノ角ゴ ProN W3" charset="0"/>
              </a:rPr>
              <a:t>’</a:t>
            </a:r>
            <a:r>
              <a:rPr lang="en-US" sz="2600">
                <a:latin typeface="Arial" charset="0"/>
                <a:ea typeface="ヒラギノ角ゴ ProN W3" charset="0"/>
                <a:cs typeface="ヒラギノ角ゴ ProN W3" charset="0"/>
              </a:rPr>
              <a:t>s score</a:t>
            </a:r>
          </a:p>
          <a:p>
            <a:pPr eaLnBrk="1" hangingPunct="1">
              <a:defRPr/>
            </a:pPr>
            <a:r>
              <a:rPr lang="en-US" sz="2600">
                <a:latin typeface="Arial" charset="0"/>
                <a:ea typeface="ヒラギノ角ゴ ProN W3" charset="0"/>
                <a:cs typeface="ヒラギノ角ゴ ProN W3" charset="0"/>
              </a:rPr>
              <a:t>Instead, they are now a part of the environment</a:t>
            </a:r>
          </a:p>
          <a:p>
            <a:pPr eaLnBrk="1" hangingPunct="1">
              <a:defRPr/>
            </a:pPr>
            <a:r>
              <a:rPr lang="en-US" sz="2600">
                <a:latin typeface="Arial" charset="0"/>
                <a:ea typeface="ヒラギノ角ゴ ProN W3" charset="0"/>
                <a:cs typeface="ヒラギノ角ゴ ProN W3" charset="0"/>
              </a:rPr>
              <a:t>Pacman has a belief (distribution) over how they will act</a:t>
            </a:r>
          </a:p>
          <a:p>
            <a:pPr eaLnBrk="1" hangingPunct="1">
              <a:defRPr/>
            </a:pPr>
            <a:r>
              <a:rPr lang="en-US" sz="2600">
                <a:latin typeface="Arial" charset="0"/>
                <a:ea typeface="ヒラギノ角ゴ ProN W3" charset="0"/>
                <a:cs typeface="ヒラギノ角ゴ ProN W3" charset="0"/>
              </a:rPr>
              <a:t>Quiz: Can we see minimax as a special case of expectimax?</a:t>
            </a:r>
          </a:p>
          <a:p>
            <a:pPr eaLnBrk="1" hangingPunct="1">
              <a:defRPr/>
            </a:pPr>
            <a:r>
              <a:rPr lang="en-US" sz="2600">
                <a:latin typeface="Arial" charset="0"/>
                <a:ea typeface="ヒラギノ角ゴ ProN W3" charset="0"/>
                <a:cs typeface="ヒラギノ角ゴ ProN W3" charset="0"/>
              </a:rPr>
              <a:t>Quiz: what would pacman</a:t>
            </a:r>
            <a:r>
              <a:rPr lang="ja-JP" altLang="en-US" sz="2600">
                <a:latin typeface="Arial" charset="0"/>
                <a:ea typeface="ヒラギノ角ゴ ProN W3" charset="0"/>
                <a:cs typeface="ヒラギノ角ゴ ProN W3" charset="0"/>
              </a:rPr>
              <a:t>’</a:t>
            </a:r>
            <a:r>
              <a:rPr lang="en-US" sz="2600">
                <a:latin typeface="Arial" charset="0"/>
                <a:ea typeface="ヒラギノ角ゴ ProN W3" charset="0"/>
                <a:cs typeface="ヒラギノ角ゴ ProN W3" charset="0"/>
              </a:rPr>
              <a:t>s computation look like if we assumed that the ghosts were doing 1-ply minimax and taking the result 80% of the time, otherwise moving randomly?</a:t>
            </a:r>
          </a:p>
        </p:txBody>
      </p:sp>
    </p:spTree>
    <p:extLst>
      <p:ext uri="{BB962C8B-B14F-4D97-AF65-F5344CB8AC3E}">
        <p14:creationId xmlns:p14="http://schemas.microsoft.com/office/powerpoint/2010/main" val="3426939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395">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9395">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9395">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5"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529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for Pacman</a:t>
            </a:r>
          </a:p>
        </p:txBody>
      </p:sp>
      <p:graphicFrame>
        <p:nvGraphicFramePr>
          <p:cNvPr id="60419" name="Group 3"/>
          <p:cNvGraphicFramePr>
            <a:graphicFrameLocks noGrp="1"/>
          </p:cNvGraphicFramePr>
          <p:nvPr/>
        </p:nvGraphicFramePr>
        <p:xfrm>
          <a:off x="165100" y="2006600"/>
          <a:ext cx="5014913" cy="3681413"/>
        </p:xfrm>
        <a:graphic>
          <a:graphicData uri="http://schemas.openxmlformats.org/drawingml/2006/table">
            <a:tbl>
              <a:tblPr/>
              <a:tblGrid>
                <a:gridCol w="1671638"/>
                <a:gridCol w="1671637"/>
                <a:gridCol w="1671638"/>
              </a:tblGrid>
              <a:tr h="8493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800" b="0" i="0" u="none" strike="noStrike" cap="none" normalizeH="0" baseline="0" smtClean="0">
                        <a:ln>
                          <a:noFill/>
                        </a:ln>
                        <a:solidFill>
                          <a:srgbClr val="FFFFFF"/>
                        </a:solidFill>
                        <a:effectLst/>
                        <a:latin typeface="Arial Bold" charset="0"/>
                        <a:ea typeface="ヒラギノ角ゴ ProN W6" charset="0"/>
                        <a:cs typeface="ヒラギノ角ゴ ProN W6" charset="0"/>
                        <a:sym typeface="Arial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000" b="0" i="0" u="none" strike="noStrike" cap="none" normalizeH="0" baseline="0" smtClean="0">
                          <a:ln>
                            <a:noFill/>
                          </a:ln>
                          <a:solidFill>
                            <a:srgbClr val="FFFFFF"/>
                          </a:solidFill>
                          <a:effectLst/>
                          <a:latin typeface="Arial Bold" charset="0"/>
                          <a:cs typeface="Arial Bold" charset="0"/>
                          <a:sym typeface="Arial Bold" charset="0"/>
                        </a:rPr>
                        <a:t>Minimizing Ghost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000" b="0" i="0" u="none" strike="noStrike" cap="none" normalizeH="0" baseline="0" smtClean="0">
                          <a:ln>
                            <a:noFill/>
                          </a:ln>
                          <a:solidFill>
                            <a:srgbClr val="FFFFFF"/>
                          </a:solidFill>
                          <a:effectLst/>
                          <a:latin typeface="Arial Bold" charset="0"/>
                          <a:cs typeface="Arial Bold" charset="0"/>
                          <a:sym typeface="Arial Bold" charset="0"/>
                        </a:rPr>
                        <a:t>Random Ghost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r>
              <a:tr h="14160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3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rPr>
                        <a:t>Minimax Pacman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0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19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r>
              <a:tr h="14160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1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rPr>
                        <a:t>Expectimax Pacman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0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0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r>
            </a:tbl>
          </a:graphicData>
        </a:graphic>
      </p:graphicFrame>
      <p:sp>
        <p:nvSpPr>
          <p:cNvPr id="112661" name="Rectangle 37"/>
          <p:cNvSpPr>
            <a:spLocks/>
          </p:cNvSpPr>
          <p:nvPr/>
        </p:nvSpPr>
        <p:spPr bwMode="auto">
          <a:xfrm>
            <a:off x="1143000" y="1524000"/>
            <a:ext cx="339407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a:solidFill>
                  <a:schemeClr val="tx1"/>
                </a:solidFill>
                <a:latin typeface="Arial Bold" charset="0"/>
                <a:cs typeface="Arial Bold" charset="0"/>
                <a:sym typeface="Arial Bold" charset="0"/>
              </a:rPr>
              <a:t>Results from playing 5 games</a:t>
            </a:r>
          </a:p>
        </p:txBody>
      </p:sp>
      <p:sp>
        <p:nvSpPr>
          <p:cNvPr id="112662" name="Rectangle 38"/>
          <p:cNvSpPr>
            <a:spLocks/>
          </p:cNvSpPr>
          <p:nvPr/>
        </p:nvSpPr>
        <p:spPr bwMode="auto">
          <a:xfrm>
            <a:off x="495300" y="5956300"/>
            <a:ext cx="81343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r>
              <a:rPr lang="en-US">
                <a:solidFill>
                  <a:schemeClr val="tx1"/>
                </a:solidFill>
                <a:cs typeface="Arial" charset="0"/>
              </a:rPr>
              <a:t>Pacman does depth 4 search with an eval function that avoids trouble</a:t>
            </a:r>
            <a:br>
              <a:rPr lang="en-US">
                <a:solidFill>
                  <a:schemeClr val="tx1"/>
                </a:solidFill>
                <a:cs typeface="Arial" charset="0"/>
              </a:rPr>
            </a:br>
            <a:r>
              <a:rPr lang="en-US">
                <a:solidFill>
                  <a:schemeClr val="tx1"/>
                </a:solidFill>
                <a:cs typeface="Arial" charset="0"/>
              </a:rPr>
              <a:t>Minimizing ghost does depth 2 search with an eval function that seeks Pacman</a:t>
            </a:r>
          </a:p>
        </p:txBody>
      </p:sp>
      <p:pic>
        <p:nvPicPr>
          <p:cNvPr id="112663"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1993900"/>
            <a:ext cx="3263900" cy="363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60456" name="Rectangle 40"/>
          <p:cNvSpPr>
            <a:spLocks/>
          </p:cNvSpPr>
          <p:nvPr/>
        </p:nvSpPr>
        <p:spPr bwMode="auto">
          <a:xfrm>
            <a:off x="1947863" y="3048000"/>
            <a:ext cx="1462087"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ctr">
              <a:spcBef>
                <a:spcPts val="638"/>
              </a:spcBef>
            </a:pPr>
            <a:r>
              <a:rPr lang="en-US" sz="2000">
                <a:solidFill>
                  <a:schemeClr val="tx1"/>
                </a:solidFill>
                <a:cs typeface="Arial" charset="0"/>
              </a:rPr>
              <a:t>Won 5/5</a:t>
            </a:r>
          </a:p>
          <a:p>
            <a:pPr marL="39688" algn="ctr">
              <a:spcBef>
                <a:spcPts val="638"/>
              </a:spcBef>
            </a:pPr>
            <a:r>
              <a:rPr lang="en-US" sz="2000">
                <a:solidFill>
                  <a:schemeClr val="tx1"/>
                </a:solidFill>
                <a:cs typeface="Arial" charset="0"/>
              </a:rPr>
              <a:t>Avg. Score:</a:t>
            </a:r>
          </a:p>
          <a:p>
            <a:pPr marL="39688" algn="ctr">
              <a:spcBef>
                <a:spcPts val="638"/>
              </a:spcBef>
            </a:pPr>
            <a:r>
              <a:rPr lang="en-US" sz="2000">
                <a:solidFill>
                  <a:schemeClr val="tx1"/>
                </a:solidFill>
                <a:cs typeface="Arial" charset="0"/>
              </a:rPr>
              <a:t>493</a:t>
            </a:r>
          </a:p>
        </p:txBody>
      </p:sp>
      <p:sp>
        <p:nvSpPr>
          <p:cNvPr id="60457" name="Rectangle 41"/>
          <p:cNvSpPr>
            <a:spLocks/>
          </p:cNvSpPr>
          <p:nvPr/>
        </p:nvSpPr>
        <p:spPr bwMode="auto">
          <a:xfrm>
            <a:off x="3592513" y="3060700"/>
            <a:ext cx="1398587"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ctr">
              <a:spcBef>
                <a:spcPts val="638"/>
              </a:spcBef>
            </a:pPr>
            <a:r>
              <a:rPr lang="en-US" sz="1900">
                <a:solidFill>
                  <a:schemeClr val="tx1"/>
                </a:solidFill>
                <a:cs typeface="Arial" charset="0"/>
              </a:rPr>
              <a:t>Won 5/5</a:t>
            </a:r>
          </a:p>
          <a:p>
            <a:pPr marL="39688" algn="ctr">
              <a:spcBef>
                <a:spcPts val="638"/>
              </a:spcBef>
            </a:pPr>
            <a:r>
              <a:rPr lang="en-US" sz="1900">
                <a:solidFill>
                  <a:schemeClr val="tx1"/>
                </a:solidFill>
                <a:cs typeface="Arial" charset="0"/>
              </a:rPr>
              <a:t>Avg. Score:</a:t>
            </a:r>
          </a:p>
          <a:p>
            <a:pPr marL="39688" algn="ctr">
              <a:spcBef>
                <a:spcPts val="638"/>
              </a:spcBef>
            </a:pPr>
            <a:r>
              <a:rPr lang="en-US" sz="1900">
                <a:solidFill>
                  <a:schemeClr val="tx1"/>
                </a:solidFill>
                <a:cs typeface="Arial" charset="0"/>
              </a:rPr>
              <a:t>483</a:t>
            </a:r>
          </a:p>
        </p:txBody>
      </p:sp>
      <p:sp>
        <p:nvSpPr>
          <p:cNvPr id="60458" name="Rectangle 42"/>
          <p:cNvSpPr>
            <a:spLocks/>
          </p:cNvSpPr>
          <p:nvPr/>
        </p:nvSpPr>
        <p:spPr bwMode="auto">
          <a:xfrm>
            <a:off x="3560763" y="4406900"/>
            <a:ext cx="1462087"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ctr">
              <a:spcBef>
                <a:spcPts val="638"/>
              </a:spcBef>
            </a:pPr>
            <a:r>
              <a:rPr lang="en-US" sz="2000">
                <a:solidFill>
                  <a:schemeClr val="tx1"/>
                </a:solidFill>
                <a:cs typeface="Arial" charset="0"/>
              </a:rPr>
              <a:t>Won 5/5</a:t>
            </a:r>
          </a:p>
          <a:p>
            <a:pPr marL="39688" algn="ctr">
              <a:spcBef>
                <a:spcPts val="638"/>
              </a:spcBef>
            </a:pPr>
            <a:r>
              <a:rPr lang="en-US" sz="2000">
                <a:solidFill>
                  <a:schemeClr val="tx1"/>
                </a:solidFill>
                <a:cs typeface="Arial" charset="0"/>
              </a:rPr>
              <a:t>Avg. Score:</a:t>
            </a:r>
          </a:p>
          <a:p>
            <a:pPr marL="39688" algn="ctr">
              <a:spcBef>
                <a:spcPts val="638"/>
              </a:spcBef>
            </a:pPr>
            <a:r>
              <a:rPr lang="en-US" sz="2000">
                <a:solidFill>
                  <a:schemeClr val="tx1"/>
                </a:solidFill>
                <a:cs typeface="Arial" charset="0"/>
              </a:rPr>
              <a:t>503</a:t>
            </a:r>
          </a:p>
        </p:txBody>
      </p:sp>
      <p:sp>
        <p:nvSpPr>
          <p:cNvPr id="60459" name="Rectangle 43"/>
          <p:cNvSpPr>
            <a:spLocks/>
          </p:cNvSpPr>
          <p:nvPr/>
        </p:nvSpPr>
        <p:spPr bwMode="auto">
          <a:xfrm>
            <a:off x="1947863" y="4419600"/>
            <a:ext cx="1462087"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p>
            <a:pPr marL="39688" algn="ctr">
              <a:spcBef>
                <a:spcPts val="638"/>
              </a:spcBef>
            </a:pPr>
            <a:r>
              <a:rPr lang="en-US" sz="2000">
                <a:solidFill>
                  <a:schemeClr val="tx1"/>
                </a:solidFill>
                <a:cs typeface="Arial" charset="0"/>
              </a:rPr>
              <a:t>Won 1/5</a:t>
            </a:r>
          </a:p>
          <a:p>
            <a:pPr marL="39688" algn="ctr">
              <a:spcBef>
                <a:spcPts val="638"/>
              </a:spcBef>
            </a:pPr>
            <a:r>
              <a:rPr lang="en-US" sz="2000">
                <a:solidFill>
                  <a:schemeClr val="tx1"/>
                </a:solidFill>
                <a:cs typeface="Arial" charset="0"/>
              </a:rPr>
              <a:t>Avg. Score:</a:t>
            </a:r>
          </a:p>
          <a:p>
            <a:pPr marL="39688" algn="ctr">
              <a:spcBef>
                <a:spcPts val="638"/>
              </a:spcBef>
            </a:pPr>
            <a:r>
              <a:rPr lang="en-US" sz="2000">
                <a:solidFill>
                  <a:schemeClr val="tx1"/>
                </a:solidFill>
                <a:cs typeface="Arial" charset="0"/>
              </a:rPr>
              <a:t>-303</a:t>
            </a:r>
          </a:p>
        </p:txBody>
      </p:sp>
    </p:spTree>
    <p:extLst>
      <p:ext uri="{BB962C8B-B14F-4D97-AF65-F5344CB8AC3E}">
        <p14:creationId xmlns:p14="http://schemas.microsoft.com/office/powerpoint/2010/main" val="3274324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6" grpId="0" autoUpdateAnimBg="0"/>
      <p:bldP spid="60457" grpId="0" autoUpdateAnimBg="0"/>
      <p:bldP spid="60458" grpId="0" autoUpdateAnimBg="0"/>
      <p:bldP spid="6045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152400" y="1493838"/>
            <a:ext cx="8839200" cy="5364162"/>
          </a:xfrm>
        </p:spPr>
        <p:txBody>
          <a:bodyPr rIns="132080"/>
          <a:lstStyle/>
          <a:p>
            <a:pPr eaLnBrk="1" hangingPunct="1">
              <a:spcBef>
                <a:spcPts val="1000"/>
              </a:spcBef>
              <a:defRPr/>
            </a:pPr>
            <a:r>
              <a:rPr lang="en-US" sz="1900" b="1" dirty="0" err="1" smtClean="0">
                <a:solidFill>
                  <a:srgbClr val="FF0000"/>
                </a:solidFill>
                <a:latin typeface="Arial Bold" charset="0"/>
                <a:ea typeface="ヒラギノ角ゴ ProN W3" charset="0"/>
                <a:cs typeface="Arial Bold" charset="0"/>
                <a:sym typeface="Arial Bold" charset="0"/>
              </a:rPr>
              <a:t>Pacman</a:t>
            </a:r>
            <a:r>
              <a:rPr lang="en-US" sz="1900" b="1" dirty="0">
                <a:solidFill>
                  <a:srgbClr val="FF0000"/>
                </a:solidFill>
                <a:latin typeface="Arial Bold" charset="0"/>
                <a:ea typeface="ヒラギノ角ゴ ProN W3" charset="0"/>
                <a:cs typeface="Arial Bold" charset="0"/>
                <a:sym typeface="Arial Bold" charset="0"/>
              </a:rPr>
              <a:t>:</a:t>
            </a:r>
            <a:r>
              <a:rPr lang="en-US" sz="1900" b="1" dirty="0">
                <a:solidFill>
                  <a:srgbClr val="FF0000"/>
                </a:solidFill>
                <a:latin typeface="Arial" charset="0"/>
                <a:ea typeface="ヒラギノ角ゴ ProN W3" charset="0"/>
                <a:cs typeface="ヒラギノ角ゴ ProN W3" charset="0"/>
              </a:rPr>
              <a:t> </a:t>
            </a:r>
            <a:r>
              <a:rPr lang="is-IS" sz="1900" dirty="0" smtClean="0">
                <a:latin typeface="Arial" charset="0"/>
                <a:ea typeface="ヒラギノ角ゴ ProN W3" charset="0"/>
                <a:cs typeface="ヒラギノ角ゴ ProN W3" charset="0"/>
              </a:rPr>
              <a:t>… </a:t>
            </a:r>
            <a:r>
              <a:rPr lang="en-US" sz="1900" dirty="0" smtClean="0">
                <a:latin typeface="Arial" charset="0"/>
                <a:ea typeface="ヒラギノ角ゴ ProN W3" charset="0"/>
                <a:cs typeface="ヒラギノ角ゴ ProN W3" charset="0"/>
              </a:rPr>
              <a:t>unknown </a:t>
            </a:r>
            <a:r>
              <a:rPr lang="is-IS" sz="1900" dirty="0" smtClean="0">
                <a:latin typeface="Arial" charset="0"/>
                <a:ea typeface="ヒラギノ角ゴ ProN W3" charset="0"/>
                <a:cs typeface="ヒラギノ角ゴ ProN W3" charset="0"/>
              </a:rPr>
              <a:t>…</a:t>
            </a:r>
            <a:endParaRPr lang="en-US" sz="1900" dirty="0">
              <a:latin typeface="Arial" charset="0"/>
              <a:ea typeface="ヒラギノ角ゴ ProN W3" charset="0"/>
              <a:cs typeface="ヒラギノ角ゴ ProN W3" charset="0"/>
            </a:endParaRPr>
          </a:p>
        </p:txBody>
      </p:sp>
      <p:grpSp>
        <p:nvGrpSpPr>
          <p:cNvPr id="3" name="Group 2"/>
          <p:cNvGrpSpPr/>
          <p:nvPr/>
        </p:nvGrpSpPr>
        <p:grpSpPr>
          <a:xfrm>
            <a:off x="1143000" y="2514600"/>
            <a:ext cx="6654800" cy="3624156"/>
            <a:chOff x="1676400" y="2724258"/>
            <a:chExt cx="6654800" cy="3624156"/>
          </a:xfrm>
        </p:grpSpPr>
        <p:grpSp>
          <p:nvGrpSpPr>
            <p:cNvPr id="12" name="Group 7"/>
            <p:cNvGrpSpPr>
              <a:grpSpLocks/>
            </p:cNvGrpSpPr>
            <p:nvPr/>
          </p:nvGrpSpPr>
          <p:grpSpPr bwMode="auto">
            <a:xfrm>
              <a:off x="1676400" y="2724258"/>
              <a:ext cx="6654800" cy="3624156"/>
              <a:chOff x="0" y="0"/>
              <a:chExt cx="2847" cy="1551"/>
            </a:xfrm>
          </p:grpSpPr>
          <p:grpSp>
            <p:nvGrpSpPr>
              <p:cNvPr id="13" name="Group 5"/>
              <p:cNvGrpSpPr>
                <a:grpSpLocks/>
              </p:cNvGrpSpPr>
              <p:nvPr/>
            </p:nvGrpSpPr>
            <p:grpSpPr bwMode="auto">
              <a:xfrm>
                <a:off x="0" y="0"/>
                <a:ext cx="2847" cy="1551"/>
                <a:chOff x="0" y="0"/>
                <a:chExt cx="2847" cy="1551"/>
              </a:xfrm>
            </p:grpSpPr>
            <p:pic>
              <p:nvPicPr>
                <p:cNvPr id="1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47" cy="1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 y="975"/>
                  <a:ext cx="16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 y="1119"/>
                  <a:ext cx="206"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 y="975"/>
                <a:ext cx="19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8" name="Group 12"/>
            <p:cNvGrpSpPr>
              <a:grpSpLocks/>
            </p:cNvGrpSpPr>
            <p:nvPr/>
          </p:nvGrpSpPr>
          <p:grpSpPr bwMode="auto">
            <a:xfrm>
              <a:off x="4262491" y="4582864"/>
              <a:ext cx="2747909" cy="1109911"/>
              <a:chOff x="0" y="0"/>
              <a:chExt cx="1176" cy="475"/>
            </a:xfrm>
          </p:grpSpPr>
          <p:pic>
            <p:nvPicPr>
              <p:cNvPr id="19"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44"/>
                <a:ext cx="216"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0"/>
                <a:ext cx="197"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8"/>
                <a:ext cx="216"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grpSp>
      </p:grpSp>
    </p:spTree>
    <p:extLst>
      <p:ext uri="{BB962C8B-B14F-4D97-AF65-F5344CB8AC3E}">
        <p14:creationId xmlns:p14="http://schemas.microsoft.com/office/powerpoint/2010/main" val="2916203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632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Pruning?</a:t>
            </a:r>
          </a:p>
        </p:txBody>
      </p:sp>
      <p:sp>
        <p:nvSpPr>
          <p:cNvPr id="62467" name="Rectangle 3"/>
          <p:cNvSpPr>
            <a:spLocks noGrp="1" noChangeArrowheads="1"/>
          </p:cNvSpPr>
          <p:nvPr>
            <p:ph type="body" idx="1"/>
          </p:nvPr>
        </p:nvSpPr>
        <p:spPr>
          <a:xfrm>
            <a:off x="457200" y="5130800"/>
            <a:ext cx="8229600" cy="1460500"/>
          </a:xfrm>
        </p:spPr>
        <p:txBody>
          <a:bodyPr rIns="132080"/>
          <a:lstStyle/>
          <a:p>
            <a:pPr eaLnBrk="1" hangingPunct="1">
              <a:defRPr/>
            </a:pPr>
            <a:r>
              <a:rPr lang="en-US" sz="2900">
                <a:latin typeface="Arial" charset="0"/>
                <a:ea typeface="ヒラギノ角ゴ ProN W3" charset="0"/>
                <a:cs typeface="ヒラギノ角ゴ ProN W3" charset="0"/>
              </a:rPr>
              <a:t>Not easy</a:t>
            </a:r>
          </a:p>
          <a:p>
            <a:pPr marL="782638" lvl="1" eaLnBrk="1" hangingPunct="1">
              <a:defRPr/>
            </a:pPr>
            <a:r>
              <a:rPr lang="en-US" sz="2500">
                <a:latin typeface="Arial" charset="0"/>
                <a:ea typeface="ヒラギノ角ゴ ProN W3" charset="0"/>
                <a:cs typeface="ヒラギノ角ゴ ProN W3" charset="0"/>
              </a:rPr>
              <a:t>exact: need bounds on possible values</a:t>
            </a:r>
          </a:p>
          <a:p>
            <a:pPr marL="782638" lvl="1" eaLnBrk="1" hangingPunct="1">
              <a:defRPr/>
            </a:pPr>
            <a:r>
              <a:rPr lang="en-US" sz="2500">
                <a:latin typeface="Arial" charset="0"/>
                <a:ea typeface="ヒラギノ角ゴ ProN W3" charset="0"/>
                <a:cs typeface="ヒラギノ角ゴ ProN W3" charset="0"/>
              </a:rPr>
              <a:t>approximate: sample high-probability branches</a:t>
            </a:r>
          </a:p>
        </p:txBody>
      </p:sp>
      <p:grpSp>
        <p:nvGrpSpPr>
          <p:cNvPr id="114692" name="Group 9"/>
          <p:cNvGrpSpPr>
            <a:grpSpLocks/>
          </p:cNvGrpSpPr>
          <p:nvPr/>
        </p:nvGrpSpPr>
        <p:grpSpPr bwMode="auto">
          <a:xfrm>
            <a:off x="1244600" y="1628775"/>
            <a:ext cx="6637338" cy="2994025"/>
            <a:chOff x="0" y="0"/>
            <a:chExt cx="4181" cy="1886"/>
          </a:xfrm>
        </p:grpSpPr>
        <p:pic>
          <p:nvPicPr>
            <p:cNvPr id="1146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4697"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4698"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4699"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4700"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grpSp>
      <p:sp>
        <p:nvSpPr>
          <p:cNvPr id="114693" name="Oval 10"/>
          <p:cNvSpPr>
            <a:spLocks/>
          </p:cNvSpPr>
          <p:nvPr/>
        </p:nvSpPr>
        <p:spPr bwMode="auto">
          <a:xfrm>
            <a:off x="2159000" y="2717800"/>
            <a:ext cx="533400" cy="533400"/>
          </a:xfrm>
          <a:prstGeom prst="ellipse">
            <a:avLst/>
          </a:prstGeom>
          <a:solidFill>
            <a:srgbClr val="C0C0C0"/>
          </a:solidFill>
          <a:ln w="25400">
            <a:solidFill>
              <a:schemeClr val="tx1"/>
            </a:solidFill>
            <a:round/>
            <a:headEnd/>
            <a:tailEnd/>
          </a:ln>
        </p:spPr>
        <p:txBody>
          <a:bodyPr lIns="0" tIns="0" rIns="0" bIns="0"/>
          <a:lstStyle/>
          <a:p>
            <a:endParaRPr lang="en-US"/>
          </a:p>
        </p:txBody>
      </p:sp>
      <p:sp>
        <p:nvSpPr>
          <p:cNvPr id="114694" name="Oval 11"/>
          <p:cNvSpPr>
            <a:spLocks/>
          </p:cNvSpPr>
          <p:nvPr/>
        </p:nvSpPr>
        <p:spPr bwMode="auto">
          <a:xfrm>
            <a:off x="4216400" y="2717800"/>
            <a:ext cx="533400" cy="533400"/>
          </a:xfrm>
          <a:prstGeom prst="ellipse">
            <a:avLst/>
          </a:prstGeom>
          <a:solidFill>
            <a:srgbClr val="C0C0C0"/>
          </a:solidFill>
          <a:ln w="25400">
            <a:solidFill>
              <a:schemeClr val="tx1"/>
            </a:solidFill>
            <a:round/>
            <a:headEnd/>
            <a:tailEnd/>
          </a:ln>
        </p:spPr>
        <p:txBody>
          <a:bodyPr lIns="0" tIns="0" rIns="0" bIns="0"/>
          <a:lstStyle/>
          <a:p>
            <a:endParaRPr lang="en-US"/>
          </a:p>
        </p:txBody>
      </p:sp>
      <p:sp>
        <p:nvSpPr>
          <p:cNvPr id="114695" name="Oval 12"/>
          <p:cNvSpPr>
            <a:spLocks/>
          </p:cNvSpPr>
          <p:nvPr/>
        </p:nvSpPr>
        <p:spPr bwMode="auto">
          <a:xfrm>
            <a:off x="6045200" y="2717800"/>
            <a:ext cx="533400" cy="533400"/>
          </a:xfrm>
          <a:prstGeom prst="ellipse">
            <a:avLst/>
          </a:prstGeom>
          <a:solidFill>
            <a:srgbClr val="C0C0C0"/>
          </a:solidFill>
          <a:ln w="25400">
            <a:solidFill>
              <a:schemeClr val="tx1"/>
            </a:solidFill>
            <a:round/>
            <a:headEnd/>
            <a:tailEnd/>
          </a:ln>
        </p:spPr>
        <p:txBody>
          <a:bodyPr lIns="0" tIns="0" rIns="0" bIns="0"/>
          <a:lstStyle/>
          <a:p>
            <a:endParaRPr lang="en-US"/>
          </a:p>
        </p:txBody>
      </p:sp>
    </p:spTree>
    <p:extLst>
      <p:ext uri="{BB962C8B-B14F-4D97-AF65-F5344CB8AC3E}">
        <p14:creationId xmlns:p14="http://schemas.microsoft.com/office/powerpoint/2010/main" val="592478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734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Evaluation</a:t>
            </a:r>
          </a:p>
        </p:txBody>
      </p:sp>
      <p:sp>
        <p:nvSpPr>
          <p:cNvPr id="57348" name="Rectangle 3"/>
          <p:cNvSpPr>
            <a:spLocks noGrp="1" noChangeArrowheads="1"/>
          </p:cNvSpPr>
          <p:nvPr>
            <p:ph type="body" idx="1"/>
          </p:nvPr>
        </p:nvSpPr>
        <p:spPr>
          <a:xfrm>
            <a:off x="457200" y="1600200"/>
            <a:ext cx="8229600" cy="4914900"/>
          </a:xfrm>
        </p:spPr>
        <p:txBody>
          <a:bodyPr rIns="132080"/>
          <a:lstStyle/>
          <a:p>
            <a:pPr eaLnBrk="1" hangingPunct="1">
              <a:defRPr/>
            </a:pPr>
            <a:r>
              <a:rPr lang="en-US" sz="2400">
                <a:latin typeface="Arial" charset="0"/>
                <a:ea typeface="ヒラギノ角ゴ ProN W3" charset="0"/>
                <a:cs typeface="ヒラギノ角ゴ ProN W3" charset="0"/>
              </a:rPr>
              <a:t>Evaluation functions quickly return an estimate for a node</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s true value (which value, expectimax or minimax?)</a:t>
            </a:r>
          </a:p>
          <a:p>
            <a:pPr eaLnBrk="1" hangingPunct="1">
              <a:defRPr/>
            </a:pPr>
            <a:r>
              <a:rPr lang="en-US" sz="2400">
                <a:latin typeface="Arial" charset="0"/>
                <a:ea typeface="ヒラギノ角ゴ ProN W3" charset="0"/>
                <a:cs typeface="ヒラギノ角ゴ ProN W3" charset="0"/>
              </a:rPr>
              <a:t>For minimax, evaluation function scale doesn</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t matter</a:t>
            </a:r>
          </a:p>
          <a:p>
            <a:pPr marL="782638" lvl="1" eaLnBrk="1" hangingPunct="1">
              <a:defRPr/>
            </a:pPr>
            <a:r>
              <a:rPr lang="en-US" sz="2400">
                <a:latin typeface="Arial" charset="0"/>
                <a:ea typeface="ヒラギノ角ゴ ProN W3" charset="0"/>
                <a:cs typeface="ヒラギノ角ゴ ProN W3" charset="0"/>
              </a:rPr>
              <a:t>We just want better states to have higher evaluations (get the ordering right)</a:t>
            </a:r>
          </a:p>
          <a:p>
            <a:pPr marL="782638" lvl="1" eaLnBrk="1" hangingPunct="1">
              <a:defRPr/>
            </a:pPr>
            <a:r>
              <a:rPr lang="en-US" sz="2400">
                <a:latin typeface="Arial" charset="0"/>
                <a:ea typeface="ヒラギノ角ゴ ProN W3" charset="0"/>
                <a:cs typeface="ヒラギノ角ゴ ProN W3" charset="0"/>
              </a:rPr>
              <a:t>We call this </a:t>
            </a:r>
            <a:r>
              <a:rPr lang="en-US" sz="2400">
                <a:solidFill>
                  <a:srgbClr val="C00000"/>
                </a:solidFill>
                <a:latin typeface="Arial" charset="0"/>
                <a:ea typeface="ヒラギノ角ゴ ProN W3" charset="0"/>
                <a:cs typeface="ヒラギノ角ゴ ProN W3" charset="0"/>
              </a:rPr>
              <a:t>insensitivity to monotonic transformations</a:t>
            </a:r>
          </a:p>
          <a:p>
            <a:pPr eaLnBrk="1" hangingPunct="1">
              <a:defRPr/>
            </a:pPr>
            <a:r>
              <a:rPr lang="en-US" sz="2400">
                <a:latin typeface="Arial" charset="0"/>
                <a:ea typeface="ヒラギノ角ゴ ProN W3" charset="0"/>
                <a:cs typeface="ヒラギノ角ゴ ProN W3" charset="0"/>
              </a:rPr>
              <a:t>For expectimax, we need </a:t>
            </a:r>
            <a:r>
              <a:rPr lang="en-US" sz="2400">
                <a:latin typeface="Arial Italic" charset="0"/>
                <a:ea typeface="ヒラギノ角ゴ ProN W3" charset="0"/>
                <a:cs typeface="Arial Italic" charset="0"/>
                <a:sym typeface="Arial Italic" charset="0"/>
              </a:rPr>
              <a:t>magnitudes</a:t>
            </a:r>
            <a:r>
              <a:rPr lang="en-US" sz="2400">
                <a:latin typeface="Arial" charset="0"/>
                <a:ea typeface="ヒラギノ角ゴ ProN W3" charset="0"/>
                <a:cs typeface="ヒラギノ角ゴ ProN W3" charset="0"/>
              </a:rPr>
              <a:t> to be meaningful</a:t>
            </a:r>
          </a:p>
        </p:txBody>
      </p:sp>
      <p:grpSp>
        <p:nvGrpSpPr>
          <p:cNvPr id="63513" name="Group 25"/>
          <p:cNvGrpSpPr>
            <a:grpSpLocks/>
          </p:cNvGrpSpPr>
          <p:nvPr/>
        </p:nvGrpSpPr>
        <p:grpSpPr bwMode="auto">
          <a:xfrm>
            <a:off x="1066800" y="4724400"/>
            <a:ext cx="2819400" cy="1695450"/>
            <a:chOff x="0" y="0"/>
            <a:chExt cx="1776" cy="1068"/>
          </a:xfrm>
        </p:grpSpPr>
        <p:sp>
          <p:nvSpPr>
            <p:cNvPr id="115742" name="Line 4"/>
            <p:cNvSpPr>
              <a:spLocks noChangeShapeType="1"/>
            </p:cNvSpPr>
            <p:nvPr/>
          </p:nvSpPr>
          <p:spPr bwMode="auto">
            <a:xfrm>
              <a:off x="341" y="672"/>
              <a:ext cx="186"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43" name="Oval 5"/>
            <p:cNvSpPr>
              <a:spLocks/>
            </p:cNvSpPr>
            <p:nvPr/>
          </p:nvSpPr>
          <p:spPr bwMode="auto">
            <a:xfrm>
              <a:off x="204" y="396"/>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15744" name="Group 8"/>
            <p:cNvGrpSpPr>
              <a:grpSpLocks/>
            </p:cNvGrpSpPr>
            <p:nvPr/>
          </p:nvGrpSpPr>
          <p:grpSpPr bwMode="auto">
            <a:xfrm>
              <a:off x="0" y="828"/>
              <a:ext cx="288" cy="240"/>
              <a:chOff x="0" y="0"/>
              <a:chExt cx="288" cy="240"/>
            </a:xfrm>
          </p:grpSpPr>
          <p:sp>
            <p:nvSpPr>
              <p:cNvPr id="115761" name="Rectangle 6"/>
              <p:cNvSpPr>
                <a:spLocks/>
              </p:cNvSpPr>
              <p:nvPr/>
            </p:nvSpPr>
            <p:spPr bwMode="auto">
              <a:xfrm>
                <a:off x="0" y="0"/>
                <a:ext cx="288"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62" name="Rectangle 7"/>
              <p:cNvSpPr>
                <a:spLocks/>
              </p:cNvSpPr>
              <p:nvPr/>
            </p:nvSpPr>
            <p:spPr bwMode="auto">
              <a:xfrm>
                <a:off x="55" y="8"/>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0</a:t>
                </a:r>
              </a:p>
            </p:txBody>
          </p:sp>
        </p:grpSp>
        <p:grpSp>
          <p:nvGrpSpPr>
            <p:cNvPr id="115745" name="Group 11"/>
            <p:cNvGrpSpPr>
              <a:grpSpLocks/>
            </p:cNvGrpSpPr>
            <p:nvPr/>
          </p:nvGrpSpPr>
          <p:grpSpPr bwMode="auto">
            <a:xfrm>
              <a:off x="336" y="828"/>
              <a:ext cx="384" cy="240"/>
              <a:chOff x="0" y="0"/>
              <a:chExt cx="384" cy="240"/>
            </a:xfrm>
          </p:grpSpPr>
          <p:sp>
            <p:nvSpPr>
              <p:cNvPr id="115759" name="Rectangle 9"/>
              <p:cNvSpPr>
                <a:spLocks/>
              </p:cNvSpPr>
              <p:nvPr/>
            </p:nvSpPr>
            <p:spPr bwMode="auto">
              <a:xfrm>
                <a:off x="0" y="0"/>
                <a:ext cx="384"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60" name="Rectangle 10"/>
              <p:cNvSpPr>
                <a:spLocks/>
              </p:cNvSpPr>
              <p:nvPr/>
            </p:nvSpPr>
            <p:spPr bwMode="auto">
              <a:xfrm>
                <a:off x="63" y="8"/>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40</a:t>
                </a:r>
              </a:p>
            </p:txBody>
          </p:sp>
        </p:grpSp>
        <p:sp>
          <p:nvSpPr>
            <p:cNvPr id="115746" name="Line 12"/>
            <p:cNvSpPr>
              <a:spLocks noChangeShapeType="1"/>
            </p:cNvSpPr>
            <p:nvPr/>
          </p:nvSpPr>
          <p:spPr bwMode="auto">
            <a:xfrm flipH="1">
              <a:off x="144" y="672"/>
              <a:ext cx="198"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47" name="Line 13"/>
            <p:cNvSpPr>
              <a:spLocks noChangeShapeType="1"/>
            </p:cNvSpPr>
            <p:nvPr/>
          </p:nvSpPr>
          <p:spPr bwMode="auto">
            <a:xfrm>
              <a:off x="1397" y="660"/>
              <a:ext cx="210"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48" name="Oval 14"/>
            <p:cNvSpPr>
              <a:spLocks/>
            </p:cNvSpPr>
            <p:nvPr/>
          </p:nvSpPr>
          <p:spPr bwMode="auto">
            <a:xfrm>
              <a:off x="1260" y="384"/>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15749" name="Group 17"/>
            <p:cNvGrpSpPr>
              <a:grpSpLocks/>
            </p:cNvGrpSpPr>
            <p:nvPr/>
          </p:nvGrpSpPr>
          <p:grpSpPr bwMode="auto">
            <a:xfrm>
              <a:off x="1008" y="816"/>
              <a:ext cx="336" cy="240"/>
              <a:chOff x="0" y="0"/>
              <a:chExt cx="336" cy="240"/>
            </a:xfrm>
          </p:grpSpPr>
          <p:sp>
            <p:nvSpPr>
              <p:cNvPr id="115757" name="Rectangle 15"/>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58" name="Rectangle 16"/>
              <p:cNvSpPr>
                <a:spLocks/>
              </p:cNvSpPr>
              <p:nvPr/>
            </p:nvSpPr>
            <p:spPr bwMode="auto">
              <a:xfrm>
                <a:off x="39" y="8"/>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20</a:t>
                </a:r>
              </a:p>
            </p:txBody>
          </p:sp>
        </p:grpSp>
        <p:grpSp>
          <p:nvGrpSpPr>
            <p:cNvPr id="115750" name="Group 20"/>
            <p:cNvGrpSpPr>
              <a:grpSpLocks/>
            </p:cNvGrpSpPr>
            <p:nvPr/>
          </p:nvGrpSpPr>
          <p:grpSpPr bwMode="auto">
            <a:xfrm>
              <a:off x="1440" y="816"/>
              <a:ext cx="336" cy="240"/>
              <a:chOff x="0" y="0"/>
              <a:chExt cx="336" cy="240"/>
            </a:xfrm>
          </p:grpSpPr>
          <p:sp>
            <p:nvSpPr>
              <p:cNvPr id="115755" name="Rectangle 18"/>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56" name="Rectangle 19"/>
              <p:cNvSpPr>
                <a:spLocks/>
              </p:cNvSpPr>
              <p:nvPr/>
            </p:nvSpPr>
            <p:spPr bwMode="auto">
              <a:xfrm>
                <a:off x="39" y="8"/>
                <a:ext cx="25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30</a:t>
                </a:r>
              </a:p>
            </p:txBody>
          </p:sp>
        </p:grpSp>
        <p:sp>
          <p:nvSpPr>
            <p:cNvPr id="115751" name="Line 21"/>
            <p:cNvSpPr>
              <a:spLocks noChangeShapeType="1"/>
            </p:cNvSpPr>
            <p:nvPr/>
          </p:nvSpPr>
          <p:spPr bwMode="auto">
            <a:xfrm flipH="1">
              <a:off x="1176" y="660"/>
              <a:ext cx="222"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52" name="Line 22"/>
            <p:cNvSpPr>
              <a:spLocks noChangeShapeType="1"/>
            </p:cNvSpPr>
            <p:nvPr/>
          </p:nvSpPr>
          <p:spPr bwMode="auto">
            <a:xfrm>
              <a:off x="864" y="240"/>
              <a:ext cx="534" cy="144"/>
            </a:xfrm>
            <a:prstGeom prst="line">
              <a:avLst/>
            </a:prstGeom>
            <a:noFill/>
            <a:ln w="38100">
              <a:solidFill>
                <a:srgbClr val="2F2F98"/>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53" name="Line 23"/>
            <p:cNvSpPr>
              <a:spLocks noChangeShapeType="1"/>
            </p:cNvSpPr>
            <p:nvPr/>
          </p:nvSpPr>
          <p:spPr bwMode="auto">
            <a:xfrm flipH="1">
              <a:off x="342" y="240"/>
              <a:ext cx="522"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54" name="AutoShape 24"/>
            <p:cNvSpPr>
              <a:spLocks/>
            </p:cNvSpPr>
            <p:nvPr/>
          </p:nvSpPr>
          <p:spPr bwMode="auto">
            <a:xfrm>
              <a:off x="697" y="0"/>
              <a:ext cx="333" cy="32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grpSp>
        <p:nvGrpSpPr>
          <p:cNvPr id="63516" name="Group 28"/>
          <p:cNvGrpSpPr>
            <a:grpSpLocks/>
          </p:cNvGrpSpPr>
          <p:nvPr/>
        </p:nvGrpSpPr>
        <p:grpSpPr bwMode="auto">
          <a:xfrm>
            <a:off x="4416425" y="5943600"/>
            <a:ext cx="612775" cy="533400"/>
            <a:chOff x="0" y="0"/>
            <a:chExt cx="385" cy="336"/>
          </a:xfrm>
        </p:grpSpPr>
        <p:sp>
          <p:nvSpPr>
            <p:cNvPr id="115740" name="AutoShape 26"/>
            <p:cNvSpPr>
              <a:spLocks/>
            </p:cNvSpPr>
            <p:nvPr/>
          </p:nvSpPr>
          <p:spPr bwMode="auto">
            <a:xfrm>
              <a:off x="1" y="0"/>
              <a:ext cx="384" cy="336"/>
            </a:xfrm>
            <a:prstGeom prst="rightArrow">
              <a:avLst>
                <a:gd name="adj1" fmla="val 100000"/>
                <a:gd name="adj2" fmla="val 26974"/>
              </a:avLst>
            </a:prstGeom>
            <a:solidFill>
              <a:srgbClr val="FFFFFF"/>
            </a:solidFill>
            <a:ln w="25400">
              <a:solidFill>
                <a:srgbClr val="2D2D8A"/>
              </a:solidFill>
              <a:prstDash val="sysDot"/>
              <a:miter lim="800000"/>
              <a:headEnd/>
              <a:tailEnd/>
            </a:ln>
          </p:spPr>
          <p:txBody>
            <a:bodyPr lIns="0" tIns="0" rIns="0" bIns="0"/>
            <a:lstStyle/>
            <a:p>
              <a:endParaRPr lang="en-US"/>
            </a:p>
          </p:txBody>
        </p:sp>
        <p:sp>
          <p:nvSpPr>
            <p:cNvPr id="115741" name="Rectangle 27"/>
            <p:cNvSpPr>
              <a:spLocks/>
            </p:cNvSpPr>
            <p:nvPr/>
          </p:nvSpPr>
          <p:spPr bwMode="auto">
            <a:xfrm>
              <a:off x="0" y="56"/>
              <a:ext cx="29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9058" bIns="0" anchor="ctr"/>
            <a:lstStyle/>
            <a:p>
              <a:pPr marL="39688" algn="ctr"/>
              <a:r>
                <a:rPr lang="en-US">
                  <a:solidFill>
                    <a:schemeClr val="tx1"/>
                  </a:solidFill>
                  <a:cs typeface="Arial" charset="0"/>
                </a:rPr>
                <a:t>x</a:t>
              </a:r>
              <a:r>
                <a:rPr lang="en-US" baseline="30000">
                  <a:solidFill>
                    <a:schemeClr val="tx1"/>
                  </a:solidFill>
                  <a:cs typeface="Arial" charset="0"/>
                </a:rPr>
                <a:t>2</a:t>
              </a:r>
            </a:p>
          </p:txBody>
        </p:sp>
      </p:grpSp>
      <p:grpSp>
        <p:nvGrpSpPr>
          <p:cNvPr id="63538" name="Group 50"/>
          <p:cNvGrpSpPr>
            <a:grpSpLocks/>
          </p:cNvGrpSpPr>
          <p:nvPr/>
        </p:nvGrpSpPr>
        <p:grpSpPr bwMode="auto">
          <a:xfrm>
            <a:off x="5484813" y="4724400"/>
            <a:ext cx="2820987" cy="1695450"/>
            <a:chOff x="0" y="0"/>
            <a:chExt cx="1776" cy="1068"/>
          </a:xfrm>
        </p:grpSpPr>
        <p:sp>
          <p:nvSpPr>
            <p:cNvPr id="115719" name="Line 29"/>
            <p:cNvSpPr>
              <a:spLocks noChangeShapeType="1"/>
            </p:cNvSpPr>
            <p:nvPr/>
          </p:nvSpPr>
          <p:spPr bwMode="auto">
            <a:xfrm>
              <a:off x="341" y="672"/>
              <a:ext cx="186"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20" name="Oval 30"/>
            <p:cNvSpPr>
              <a:spLocks/>
            </p:cNvSpPr>
            <p:nvPr/>
          </p:nvSpPr>
          <p:spPr bwMode="auto">
            <a:xfrm>
              <a:off x="204" y="396"/>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15721" name="Group 33"/>
            <p:cNvGrpSpPr>
              <a:grpSpLocks/>
            </p:cNvGrpSpPr>
            <p:nvPr/>
          </p:nvGrpSpPr>
          <p:grpSpPr bwMode="auto">
            <a:xfrm>
              <a:off x="0" y="828"/>
              <a:ext cx="288" cy="240"/>
              <a:chOff x="0" y="0"/>
              <a:chExt cx="288" cy="240"/>
            </a:xfrm>
          </p:grpSpPr>
          <p:sp>
            <p:nvSpPr>
              <p:cNvPr id="115738" name="Rectangle 31"/>
              <p:cNvSpPr>
                <a:spLocks/>
              </p:cNvSpPr>
              <p:nvPr/>
            </p:nvSpPr>
            <p:spPr bwMode="auto">
              <a:xfrm>
                <a:off x="0" y="0"/>
                <a:ext cx="288"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39" name="Rectangle 32"/>
              <p:cNvSpPr>
                <a:spLocks/>
              </p:cNvSpPr>
              <p:nvPr/>
            </p:nvSpPr>
            <p:spPr bwMode="auto">
              <a:xfrm>
                <a:off x="55" y="8"/>
                <a:ext cx="17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0</a:t>
                </a:r>
              </a:p>
            </p:txBody>
          </p:sp>
        </p:grpSp>
        <p:grpSp>
          <p:nvGrpSpPr>
            <p:cNvPr id="115722" name="Group 36"/>
            <p:cNvGrpSpPr>
              <a:grpSpLocks/>
            </p:cNvGrpSpPr>
            <p:nvPr/>
          </p:nvGrpSpPr>
          <p:grpSpPr bwMode="auto">
            <a:xfrm>
              <a:off x="319" y="828"/>
              <a:ext cx="417" cy="240"/>
              <a:chOff x="0" y="0"/>
              <a:chExt cx="417" cy="240"/>
            </a:xfrm>
          </p:grpSpPr>
          <p:sp>
            <p:nvSpPr>
              <p:cNvPr id="115736" name="Rectangle 34"/>
              <p:cNvSpPr>
                <a:spLocks/>
              </p:cNvSpPr>
              <p:nvPr/>
            </p:nvSpPr>
            <p:spPr bwMode="auto">
              <a:xfrm>
                <a:off x="16" y="0"/>
                <a:ext cx="384"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37" name="Rectangle 35"/>
              <p:cNvSpPr>
                <a:spLocks/>
              </p:cNvSpPr>
              <p:nvPr/>
            </p:nvSpPr>
            <p:spPr bwMode="auto">
              <a:xfrm>
                <a:off x="0" y="8"/>
                <a:ext cx="41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1600</a:t>
                </a:r>
              </a:p>
            </p:txBody>
          </p:sp>
        </p:grpSp>
        <p:sp>
          <p:nvSpPr>
            <p:cNvPr id="115723" name="Line 37"/>
            <p:cNvSpPr>
              <a:spLocks noChangeShapeType="1"/>
            </p:cNvSpPr>
            <p:nvPr/>
          </p:nvSpPr>
          <p:spPr bwMode="auto">
            <a:xfrm flipH="1">
              <a:off x="144" y="672"/>
              <a:ext cx="198"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24" name="Line 38"/>
            <p:cNvSpPr>
              <a:spLocks noChangeShapeType="1"/>
            </p:cNvSpPr>
            <p:nvPr/>
          </p:nvSpPr>
          <p:spPr bwMode="auto">
            <a:xfrm>
              <a:off x="1397" y="660"/>
              <a:ext cx="210"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25" name="Oval 39"/>
            <p:cNvSpPr>
              <a:spLocks/>
            </p:cNvSpPr>
            <p:nvPr/>
          </p:nvSpPr>
          <p:spPr bwMode="auto">
            <a:xfrm>
              <a:off x="1260" y="384"/>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15726" name="Group 42"/>
            <p:cNvGrpSpPr>
              <a:grpSpLocks/>
            </p:cNvGrpSpPr>
            <p:nvPr/>
          </p:nvGrpSpPr>
          <p:grpSpPr bwMode="auto">
            <a:xfrm>
              <a:off x="1007" y="816"/>
              <a:ext cx="337" cy="240"/>
              <a:chOff x="0" y="0"/>
              <a:chExt cx="337" cy="240"/>
            </a:xfrm>
          </p:grpSpPr>
          <p:sp>
            <p:nvSpPr>
              <p:cNvPr id="115734" name="Rectangle 40"/>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35" name="Rectangle 41"/>
              <p:cNvSpPr>
                <a:spLocks/>
              </p:cNvSpPr>
              <p:nvPr/>
            </p:nvSpPr>
            <p:spPr bwMode="auto">
              <a:xfrm>
                <a:off x="0" y="8"/>
                <a:ext cx="33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400</a:t>
                </a:r>
              </a:p>
            </p:txBody>
          </p:sp>
        </p:grpSp>
        <p:grpSp>
          <p:nvGrpSpPr>
            <p:cNvPr id="115727" name="Group 45"/>
            <p:cNvGrpSpPr>
              <a:grpSpLocks/>
            </p:cNvGrpSpPr>
            <p:nvPr/>
          </p:nvGrpSpPr>
          <p:grpSpPr bwMode="auto">
            <a:xfrm>
              <a:off x="1439" y="816"/>
              <a:ext cx="337" cy="240"/>
              <a:chOff x="0" y="0"/>
              <a:chExt cx="337" cy="240"/>
            </a:xfrm>
          </p:grpSpPr>
          <p:sp>
            <p:nvSpPr>
              <p:cNvPr id="115732" name="Rectangle 43"/>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15733" name="Rectangle 44"/>
              <p:cNvSpPr>
                <a:spLocks/>
              </p:cNvSpPr>
              <p:nvPr/>
            </p:nvSpPr>
            <p:spPr bwMode="auto">
              <a:xfrm>
                <a:off x="0" y="8"/>
                <a:ext cx="337"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900</a:t>
                </a:r>
              </a:p>
            </p:txBody>
          </p:sp>
        </p:grpSp>
        <p:sp>
          <p:nvSpPr>
            <p:cNvPr id="115728" name="Line 46"/>
            <p:cNvSpPr>
              <a:spLocks noChangeShapeType="1"/>
            </p:cNvSpPr>
            <p:nvPr/>
          </p:nvSpPr>
          <p:spPr bwMode="auto">
            <a:xfrm flipH="1">
              <a:off x="1176" y="660"/>
              <a:ext cx="222" cy="15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29" name="Line 47"/>
            <p:cNvSpPr>
              <a:spLocks noChangeShapeType="1"/>
            </p:cNvSpPr>
            <p:nvPr/>
          </p:nvSpPr>
          <p:spPr bwMode="auto">
            <a:xfrm>
              <a:off x="863" y="240"/>
              <a:ext cx="534" cy="1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30" name="Line 48"/>
            <p:cNvSpPr>
              <a:spLocks noChangeShapeType="1"/>
            </p:cNvSpPr>
            <p:nvPr/>
          </p:nvSpPr>
          <p:spPr bwMode="auto">
            <a:xfrm flipH="1">
              <a:off x="342" y="240"/>
              <a:ext cx="522" cy="156"/>
            </a:xfrm>
            <a:prstGeom prst="line">
              <a:avLst/>
            </a:prstGeom>
            <a:noFill/>
            <a:ln w="38100">
              <a:solidFill>
                <a:srgbClr val="2F2F98"/>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5731" name="AutoShape 49"/>
            <p:cNvSpPr>
              <a:spLocks/>
            </p:cNvSpPr>
            <p:nvPr/>
          </p:nvSpPr>
          <p:spPr bwMode="auto">
            <a:xfrm>
              <a:off x="697" y="0"/>
              <a:ext cx="333" cy="32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spTree>
    <p:extLst>
      <p:ext uri="{BB962C8B-B14F-4D97-AF65-F5344CB8AC3E}">
        <p14:creationId xmlns:p14="http://schemas.microsoft.com/office/powerpoint/2010/main" val="3946887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351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
                                  </p:stCondLst>
                                  <p:childTnLst>
                                    <p:set>
                                      <p:cBhvr>
                                        <p:cTn id="13" dur="1" fill="hold">
                                          <p:stCondLst>
                                            <p:cond delay="499"/>
                                          </p:stCondLst>
                                        </p:cTn>
                                        <p:tgtEl>
                                          <p:spTgt spid="63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8371" name="Rectangle 2"/>
          <p:cNvSpPr>
            <a:spLocks noGrp="1" noChangeArrowheads="1"/>
          </p:cNvSpPr>
          <p:nvPr>
            <p:ph type="title"/>
          </p:nvPr>
        </p:nvSpPr>
        <p:spPr>
          <a:xfrm>
            <a:off x="457200" y="228600"/>
            <a:ext cx="8229600" cy="1143000"/>
          </a:xfrm>
        </p:spPr>
        <p:txBody>
          <a:bodyPr rIns="132080"/>
          <a:lstStyle/>
          <a:p>
            <a:pPr indent="0" eaLnBrk="1" hangingPunct="1">
              <a:defRPr/>
            </a:pPr>
            <a:r>
              <a:rPr lang="en-US">
                <a:latin typeface="Arial" charset="0"/>
                <a:ea typeface="ヒラギノ角ゴ ProN W3" charset="0"/>
                <a:cs typeface="ヒラギノ角ゴ ProN W3" charset="0"/>
              </a:rPr>
              <a:t>Mixed Layer Types</a:t>
            </a:r>
          </a:p>
        </p:txBody>
      </p:sp>
      <p:sp>
        <p:nvSpPr>
          <p:cNvPr id="58372" name="Rectangle 3"/>
          <p:cNvSpPr>
            <a:spLocks noGrp="1" noChangeArrowheads="1"/>
          </p:cNvSpPr>
          <p:nvPr>
            <p:ph type="body" idx="1"/>
          </p:nvPr>
        </p:nvSpPr>
        <p:spPr>
          <a:xfrm>
            <a:off x="152400" y="1371600"/>
            <a:ext cx="4419600" cy="5486400"/>
          </a:xfrm>
        </p:spPr>
        <p:txBody>
          <a:bodyPr rIns="132080"/>
          <a:lstStyle/>
          <a:p>
            <a:pPr eaLnBrk="1" hangingPunct="1">
              <a:defRPr/>
            </a:pPr>
            <a:r>
              <a:rPr lang="en-US" sz="2600" dirty="0">
                <a:latin typeface="Arial" charset="0"/>
                <a:ea typeface="ヒラギノ角ゴ ProN W3" charset="0"/>
                <a:cs typeface="ヒラギノ角ゴ ProN W3" charset="0"/>
              </a:rPr>
              <a:t>E.g. Backgammon</a:t>
            </a:r>
          </a:p>
          <a:p>
            <a:pPr eaLnBrk="1" hangingPunct="1">
              <a:defRPr/>
            </a:pPr>
            <a:r>
              <a:rPr lang="en-US" sz="2600" dirty="0" err="1">
                <a:latin typeface="Arial" charset="0"/>
                <a:ea typeface="ヒラギノ角ゴ ProN W3" charset="0"/>
                <a:cs typeface="ヒラギノ角ゴ ProN W3" charset="0"/>
              </a:rPr>
              <a:t>Expectiminimax</a:t>
            </a:r>
            <a:endParaRPr lang="en-US" sz="2600" dirty="0">
              <a:latin typeface="Arial" charset="0"/>
              <a:ea typeface="ヒラギノ角ゴ ProN W3" charset="0"/>
              <a:cs typeface="ヒラギノ角ゴ ProN W3" charset="0"/>
            </a:endParaRPr>
          </a:p>
          <a:p>
            <a:pPr marL="782638" lvl="1" eaLnBrk="1" hangingPunct="1">
              <a:defRPr/>
            </a:pPr>
            <a:r>
              <a:rPr lang="en-US" sz="2400" dirty="0">
                <a:latin typeface="Arial" charset="0"/>
                <a:ea typeface="ヒラギノ角ゴ ProN W3" charset="0"/>
                <a:cs typeface="ヒラギノ角ゴ ProN W3" charset="0"/>
              </a:rPr>
              <a:t>Environment is an extra player that moves after each agent</a:t>
            </a:r>
          </a:p>
          <a:p>
            <a:pPr marL="782638" lvl="1" eaLnBrk="1" hangingPunct="1">
              <a:defRPr/>
            </a:pPr>
            <a:r>
              <a:rPr lang="en-US" sz="2400" dirty="0">
                <a:latin typeface="Arial" charset="0"/>
                <a:ea typeface="ヒラギノ角ゴ ProN W3" charset="0"/>
                <a:cs typeface="ヒラギノ角ゴ ProN W3" charset="0"/>
              </a:rPr>
              <a:t>Chance nodes take expectations, otherwise like </a:t>
            </a:r>
            <a:r>
              <a:rPr lang="en-US" sz="2400" dirty="0" err="1">
                <a:latin typeface="Arial" charset="0"/>
                <a:ea typeface="ヒラギノ角ゴ ProN W3" charset="0"/>
                <a:cs typeface="ヒラギノ角ゴ ProN W3" charset="0"/>
              </a:rPr>
              <a:t>minimax</a:t>
            </a:r>
            <a:endParaRPr lang="en-US" sz="2400" dirty="0">
              <a:latin typeface="Arial" charset="0"/>
              <a:ea typeface="ヒラギノ角ゴ ProN W3" charset="0"/>
              <a:cs typeface="ヒラギノ角ゴ ProN W3" charset="0"/>
            </a:endParaRPr>
          </a:p>
        </p:txBody>
      </p:sp>
      <p:pic>
        <p:nvPicPr>
          <p:cNvPr id="11674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841875"/>
            <a:ext cx="7712075" cy="178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74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24000"/>
            <a:ext cx="3970337"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6742" name="Rectangle 6"/>
          <p:cNvSpPr>
            <a:spLocks/>
          </p:cNvSpPr>
          <p:nvPr/>
        </p:nvSpPr>
        <p:spPr bwMode="auto">
          <a:xfrm>
            <a:off x="5822950" y="2593975"/>
            <a:ext cx="188913"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6743" name="Rectangle 7"/>
          <p:cNvSpPr>
            <a:spLocks/>
          </p:cNvSpPr>
          <p:nvPr/>
        </p:nvSpPr>
        <p:spPr bwMode="auto">
          <a:xfrm>
            <a:off x="5446713" y="3536950"/>
            <a:ext cx="188912"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6744" name="Rectangle 8"/>
          <p:cNvSpPr>
            <a:spLocks/>
          </p:cNvSpPr>
          <p:nvPr/>
        </p:nvSpPr>
        <p:spPr bwMode="auto">
          <a:xfrm>
            <a:off x="6138863" y="3536950"/>
            <a:ext cx="187325"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6745" name="Rectangle 9"/>
          <p:cNvSpPr>
            <a:spLocks/>
          </p:cNvSpPr>
          <p:nvPr/>
        </p:nvSpPr>
        <p:spPr bwMode="auto">
          <a:xfrm>
            <a:off x="6956425" y="3536950"/>
            <a:ext cx="188913"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16746" name="Rectangle 10"/>
          <p:cNvSpPr>
            <a:spLocks/>
          </p:cNvSpPr>
          <p:nvPr/>
        </p:nvSpPr>
        <p:spPr bwMode="auto">
          <a:xfrm>
            <a:off x="7648575" y="3536950"/>
            <a:ext cx="250825"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Tree>
    <p:extLst>
      <p:ext uri="{BB962C8B-B14F-4D97-AF65-F5344CB8AC3E}">
        <p14:creationId xmlns:p14="http://schemas.microsoft.com/office/powerpoint/2010/main" val="273751271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7107" name="Rectangle 2"/>
          <p:cNvSpPr>
            <a:spLocks noGrp="1" noChangeArrowheads="1"/>
          </p:cNvSpPr>
          <p:nvPr>
            <p:ph type="title"/>
          </p:nvPr>
        </p:nvSpPr>
        <p:spPr>
          <a:xfrm>
            <a:off x="457200" y="76200"/>
            <a:ext cx="8229600" cy="1447800"/>
          </a:xfrm>
        </p:spPr>
        <p:txBody>
          <a:bodyPr rIns="132080"/>
          <a:lstStyle/>
          <a:p>
            <a:pPr indent="0" eaLnBrk="1" hangingPunct="1">
              <a:defRPr/>
            </a:pPr>
            <a:r>
              <a:rPr lang="en-US">
                <a:latin typeface="Arial" charset="0"/>
                <a:ea typeface="ヒラギノ角ゴ ProN W3" charset="0"/>
                <a:cs typeface="ヒラギノ角ゴ ProN W3" charset="0"/>
              </a:rPr>
              <a:t>Stochastic Two-Player</a:t>
            </a:r>
          </a:p>
        </p:txBody>
      </p:sp>
      <p:sp>
        <p:nvSpPr>
          <p:cNvPr id="47108" name="Rectangle 3"/>
          <p:cNvSpPr>
            <a:spLocks noGrp="1" noChangeArrowheads="1"/>
          </p:cNvSpPr>
          <p:nvPr>
            <p:ph type="body" idx="1"/>
          </p:nvPr>
        </p:nvSpPr>
        <p:spPr>
          <a:xfrm>
            <a:off x="152400" y="1524000"/>
            <a:ext cx="4419600" cy="5334000"/>
          </a:xfrm>
        </p:spPr>
        <p:txBody>
          <a:bodyPr rIns="132080"/>
          <a:lstStyle/>
          <a:p>
            <a:pPr eaLnBrk="1" hangingPunct="1">
              <a:defRPr/>
            </a:pPr>
            <a:r>
              <a:rPr lang="en-US" sz="2600" dirty="0">
                <a:latin typeface="Arial" charset="0"/>
                <a:ea typeface="ヒラギノ角ゴ ProN W3" charset="0"/>
                <a:cs typeface="ヒラギノ角ゴ ProN W3" charset="0"/>
              </a:rPr>
              <a:t>E.g. backgammon</a:t>
            </a:r>
          </a:p>
          <a:p>
            <a:pPr eaLnBrk="1" hangingPunct="1">
              <a:defRPr/>
            </a:pPr>
            <a:r>
              <a:rPr lang="en-US" sz="2600" dirty="0" err="1">
                <a:latin typeface="Arial" charset="0"/>
                <a:ea typeface="ヒラギノ角ゴ ProN W3" charset="0"/>
                <a:cs typeface="ヒラギノ角ゴ ProN W3" charset="0"/>
              </a:rPr>
              <a:t>Expectiminimax</a:t>
            </a:r>
            <a:r>
              <a:rPr lang="en-US" sz="2600" dirty="0">
                <a:latin typeface="Arial" charset="0"/>
                <a:ea typeface="ヒラギノ角ゴ ProN W3" charset="0"/>
                <a:cs typeface="ヒラギノ角ゴ ProN W3" charset="0"/>
              </a:rPr>
              <a:t> (!)</a:t>
            </a:r>
          </a:p>
          <a:p>
            <a:pPr marL="782638" lvl="1" eaLnBrk="1" hangingPunct="1">
              <a:defRPr/>
            </a:pPr>
            <a:r>
              <a:rPr lang="en-US" sz="2400" dirty="0">
                <a:latin typeface="Arial" charset="0"/>
                <a:ea typeface="ヒラギノ角ゴ ProN W3" charset="0"/>
                <a:cs typeface="ヒラギノ角ゴ ProN W3" charset="0"/>
              </a:rPr>
              <a:t>Environment is an extra player that moves after each agent</a:t>
            </a:r>
          </a:p>
          <a:p>
            <a:pPr marL="782638" lvl="1" eaLnBrk="1" hangingPunct="1">
              <a:defRPr/>
            </a:pPr>
            <a:r>
              <a:rPr lang="en-US" sz="2400" dirty="0">
                <a:latin typeface="Arial" charset="0"/>
                <a:ea typeface="ヒラギノ角ゴ ProN W3" charset="0"/>
                <a:cs typeface="ヒラギノ角ゴ ProN W3" charset="0"/>
              </a:rPr>
              <a:t>Chance nodes take expectations, otherwise like </a:t>
            </a:r>
            <a:r>
              <a:rPr lang="en-US" sz="2400" dirty="0" err="1">
                <a:latin typeface="Arial" charset="0"/>
                <a:ea typeface="ヒラギノ角ゴ ProN W3" charset="0"/>
                <a:cs typeface="ヒラギノ角ゴ ProN W3" charset="0"/>
              </a:rPr>
              <a:t>minimax</a:t>
            </a:r>
            <a:endParaRPr lang="en-US" sz="2400" dirty="0">
              <a:latin typeface="Arial" charset="0"/>
              <a:ea typeface="ヒラギノ角ゴ ProN W3" charset="0"/>
              <a:cs typeface="ヒラギノ角ゴ ProN W3" charset="0"/>
            </a:endParaRPr>
          </a:p>
        </p:txBody>
      </p:sp>
      <p:pic>
        <p:nvPicPr>
          <p:cNvPr id="1044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918075"/>
            <a:ext cx="7712075" cy="178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45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3970338"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4454" name="Rectangle 6"/>
          <p:cNvSpPr>
            <a:spLocks/>
          </p:cNvSpPr>
          <p:nvPr/>
        </p:nvSpPr>
        <p:spPr bwMode="auto">
          <a:xfrm>
            <a:off x="5822950" y="2746375"/>
            <a:ext cx="188913"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04455" name="Rectangle 7"/>
          <p:cNvSpPr>
            <a:spLocks/>
          </p:cNvSpPr>
          <p:nvPr/>
        </p:nvSpPr>
        <p:spPr bwMode="auto">
          <a:xfrm>
            <a:off x="7772400" y="2743200"/>
            <a:ext cx="314325" cy="250825"/>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04456" name="Rectangle 8"/>
          <p:cNvSpPr>
            <a:spLocks/>
          </p:cNvSpPr>
          <p:nvPr/>
        </p:nvSpPr>
        <p:spPr bwMode="auto">
          <a:xfrm>
            <a:off x="5446713" y="3689350"/>
            <a:ext cx="188912"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04457" name="Rectangle 9"/>
          <p:cNvSpPr>
            <a:spLocks/>
          </p:cNvSpPr>
          <p:nvPr/>
        </p:nvSpPr>
        <p:spPr bwMode="auto">
          <a:xfrm>
            <a:off x="6138863" y="3689350"/>
            <a:ext cx="187325"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04458" name="Rectangle 10"/>
          <p:cNvSpPr>
            <a:spLocks/>
          </p:cNvSpPr>
          <p:nvPr/>
        </p:nvSpPr>
        <p:spPr bwMode="auto">
          <a:xfrm>
            <a:off x="6956425" y="3689350"/>
            <a:ext cx="188913"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
        <p:nvSpPr>
          <p:cNvPr id="104459" name="Rectangle 11"/>
          <p:cNvSpPr>
            <a:spLocks/>
          </p:cNvSpPr>
          <p:nvPr/>
        </p:nvSpPr>
        <p:spPr bwMode="auto">
          <a:xfrm>
            <a:off x="7648575" y="3689350"/>
            <a:ext cx="250825" cy="188913"/>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a:p>
        </p:txBody>
      </p:sp>
    </p:spTree>
    <p:extLst>
      <p:ext uri="{BB962C8B-B14F-4D97-AF65-F5344CB8AC3E}">
        <p14:creationId xmlns:p14="http://schemas.microsoft.com/office/powerpoint/2010/main" val="1784701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813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Stochastic Two-Player</a:t>
            </a:r>
          </a:p>
        </p:txBody>
      </p:sp>
      <p:sp>
        <p:nvSpPr>
          <p:cNvPr id="48132" name="Rectangle 3"/>
          <p:cNvSpPr>
            <a:spLocks noGrp="1" noChangeArrowheads="1"/>
          </p:cNvSpPr>
          <p:nvPr>
            <p:ph type="body" idx="1"/>
          </p:nvPr>
        </p:nvSpPr>
        <p:spPr>
          <a:xfrm>
            <a:off x="76200" y="1798638"/>
            <a:ext cx="9067800" cy="5059362"/>
          </a:xfrm>
        </p:spPr>
        <p:txBody>
          <a:bodyPr rIns="132080"/>
          <a:lstStyle/>
          <a:p>
            <a:pPr eaLnBrk="1" hangingPunct="1">
              <a:lnSpc>
                <a:spcPct val="80000"/>
              </a:lnSpc>
              <a:defRPr/>
            </a:pPr>
            <a:r>
              <a:rPr lang="en-US" sz="2200" dirty="0">
                <a:latin typeface="Arial" charset="0"/>
                <a:ea typeface="ヒラギノ角ゴ ProN W3" charset="0"/>
                <a:cs typeface="ヒラギノ角ゴ ProN W3" charset="0"/>
              </a:rPr>
              <a:t>Dice rolls increase </a:t>
            </a:r>
            <a:r>
              <a:rPr lang="en-US" sz="2200" dirty="0">
                <a:latin typeface="Arial Italic" charset="0"/>
                <a:ea typeface="ヒラギノ角ゴ ProN W3" charset="0"/>
                <a:cs typeface="Arial Italic" charset="0"/>
                <a:sym typeface="Arial Italic" charset="0"/>
              </a:rPr>
              <a:t>b</a:t>
            </a:r>
            <a:r>
              <a:rPr lang="en-US" sz="2200" dirty="0">
                <a:latin typeface="Arial" charset="0"/>
                <a:ea typeface="ヒラギノ角ゴ ProN W3" charset="0"/>
                <a:cs typeface="ヒラギノ角ゴ ProN W3" charset="0"/>
              </a:rPr>
              <a:t>: 21 possible rolls with 2 dice</a:t>
            </a:r>
          </a:p>
          <a:p>
            <a:pPr marL="782638" lvl="1" eaLnBrk="1" hangingPunct="1">
              <a:lnSpc>
                <a:spcPct val="80000"/>
              </a:lnSpc>
              <a:defRPr/>
            </a:pPr>
            <a:r>
              <a:rPr lang="en-US" sz="2000" dirty="0">
                <a:latin typeface="Arial" charset="0"/>
                <a:ea typeface="ヒラギノ角ゴ ProN W3" charset="0"/>
                <a:cs typeface="ヒラギノ角ゴ ProN W3" charset="0"/>
              </a:rPr>
              <a:t>Backgammon </a:t>
            </a:r>
            <a:r>
              <a:rPr lang="en-US" sz="2000" dirty="0">
                <a:latin typeface="Symbol" charset="0"/>
                <a:ea typeface="ＭＳ Ｐゴシック" charset="0"/>
                <a:cs typeface="Symbol" charset="0"/>
                <a:sym typeface="Symbol" charset="0"/>
              </a:rPr>
              <a:t>≈</a:t>
            </a:r>
            <a:r>
              <a:rPr lang="en-US" sz="2000" dirty="0">
                <a:latin typeface="Arial" charset="0"/>
                <a:ea typeface="ヒラギノ角ゴ ProN W3" charset="0"/>
                <a:cs typeface="ヒラギノ角ゴ ProN W3" charset="0"/>
              </a:rPr>
              <a:t> 20 legal moves</a:t>
            </a:r>
          </a:p>
          <a:p>
            <a:pPr marL="782638" lvl="1" eaLnBrk="1" hangingPunct="1">
              <a:lnSpc>
                <a:spcPct val="80000"/>
              </a:lnSpc>
              <a:defRPr/>
            </a:pPr>
            <a:r>
              <a:rPr lang="en-US" sz="2000" dirty="0">
                <a:latin typeface="Arial" charset="0"/>
                <a:ea typeface="ヒラギノ角ゴ ProN W3" charset="0"/>
                <a:cs typeface="ヒラギノ角ゴ ProN W3" charset="0"/>
              </a:rPr>
              <a:t>Depth 4 = 20 x (21 x 20)</a:t>
            </a:r>
            <a:r>
              <a:rPr lang="en-US" sz="2000" baseline="30000" dirty="0">
                <a:latin typeface="Arial" charset="0"/>
                <a:ea typeface="ヒラギノ角ゴ ProN W3" charset="0"/>
                <a:cs typeface="ヒラギノ角ゴ ProN W3" charset="0"/>
              </a:rPr>
              <a:t>3</a:t>
            </a:r>
            <a:r>
              <a:rPr lang="en-US" sz="2000" dirty="0">
                <a:latin typeface="Arial" charset="0"/>
                <a:ea typeface="ヒラギノ角ゴ ProN W3" charset="0"/>
                <a:cs typeface="ヒラギノ角ゴ ProN W3" charset="0"/>
              </a:rPr>
              <a:t> = 1.2 x </a:t>
            </a:r>
            <a:r>
              <a:rPr lang="en-US" sz="2000" dirty="0" smtClean="0">
                <a:latin typeface="Arial" charset="0"/>
                <a:ea typeface="ヒラギノ角ゴ ProN W3" charset="0"/>
                <a:cs typeface="ヒラギノ角ゴ ProN W3" charset="0"/>
              </a:rPr>
              <a:t>10</a:t>
            </a:r>
            <a:r>
              <a:rPr lang="en-US" sz="2000" baseline="30000" dirty="0" smtClean="0">
                <a:latin typeface="Arial" charset="0"/>
                <a:ea typeface="ヒラギノ角ゴ ProN W3" charset="0"/>
                <a:cs typeface="ヒラギノ角ゴ ProN W3" charset="0"/>
              </a:rPr>
              <a:t>9</a:t>
            </a:r>
          </a:p>
          <a:p>
            <a:pPr marL="782638" lvl="1" eaLnBrk="1" hangingPunct="1">
              <a:lnSpc>
                <a:spcPct val="80000"/>
              </a:lnSpc>
              <a:defRPr/>
            </a:pPr>
            <a:endParaRPr lang="en-US" sz="2000" baseline="30000" dirty="0">
              <a:latin typeface="Arial" charset="0"/>
              <a:ea typeface="ヒラギノ角ゴ ProN W3" charset="0"/>
              <a:cs typeface="ヒラギノ角ゴ ProN W3" charset="0"/>
            </a:endParaRPr>
          </a:p>
          <a:p>
            <a:pPr eaLnBrk="1" hangingPunct="1">
              <a:lnSpc>
                <a:spcPct val="80000"/>
              </a:lnSpc>
              <a:defRPr/>
            </a:pPr>
            <a:r>
              <a:rPr lang="en-US" sz="2200" dirty="0">
                <a:latin typeface="Arial" charset="0"/>
                <a:ea typeface="ヒラギノ角ゴ ProN W3" charset="0"/>
                <a:cs typeface="ヒラギノ角ゴ ProN W3" charset="0"/>
              </a:rPr>
              <a:t>As depth increases, probability of </a:t>
            </a:r>
            <a:r>
              <a:rPr lang="en-US" sz="2200" dirty="0" smtClean="0">
                <a:latin typeface="Arial" charset="0"/>
                <a:ea typeface="ヒラギノ角ゴ ProN W3" charset="0"/>
                <a:cs typeface="ヒラギノ角ゴ ProN W3" charset="0"/>
              </a:rPr>
              <a:t>reaching                                         </a:t>
            </a:r>
            <a:r>
              <a:rPr lang="en-US" sz="2200" dirty="0">
                <a:latin typeface="Arial" charset="0"/>
                <a:ea typeface="ヒラギノ角ゴ ProN W3" charset="0"/>
                <a:cs typeface="ヒラギノ角ゴ ProN W3" charset="0"/>
              </a:rPr>
              <a:t>a given node shrinks</a:t>
            </a:r>
          </a:p>
          <a:p>
            <a:pPr marL="782638" lvl="1" eaLnBrk="1" hangingPunct="1">
              <a:lnSpc>
                <a:spcPct val="80000"/>
              </a:lnSpc>
              <a:defRPr/>
            </a:pPr>
            <a:r>
              <a:rPr lang="en-US" sz="2000" dirty="0">
                <a:latin typeface="Arial" charset="0"/>
                <a:ea typeface="ヒラギノ角ゴ ProN W3" charset="0"/>
                <a:cs typeface="ヒラギノ角ゴ ProN W3" charset="0"/>
              </a:rPr>
              <a:t>So value of </a:t>
            </a:r>
            <a:r>
              <a:rPr lang="en-US" sz="2000" dirty="0" err="1">
                <a:latin typeface="Arial" charset="0"/>
                <a:ea typeface="ヒラギノ角ゴ ProN W3" charset="0"/>
                <a:cs typeface="ヒラギノ角ゴ ProN W3" charset="0"/>
              </a:rPr>
              <a:t>lookahead</a:t>
            </a:r>
            <a:r>
              <a:rPr lang="en-US" sz="2000" dirty="0">
                <a:latin typeface="Arial" charset="0"/>
                <a:ea typeface="ヒラギノ角ゴ ProN W3" charset="0"/>
                <a:cs typeface="ヒラギノ角ゴ ProN W3" charset="0"/>
              </a:rPr>
              <a:t> is diminished</a:t>
            </a:r>
          </a:p>
          <a:p>
            <a:pPr marL="782638" lvl="1" eaLnBrk="1" hangingPunct="1">
              <a:lnSpc>
                <a:spcPct val="80000"/>
              </a:lnSpc>
              <a:defRPr/>
            </a:pPr>
            <a:r>
              <a:rPr lang="en-US" sz="2000" dirty="0">
                <a:latin typeface="Arial" charset="0"/>
                <a:ea typeface="ヒラギノ角ゴ ProN W3" charset="0"/>
                <a:cs typeface="ヒラギノ角ゴ ProN W3" charset="0"/>
              </a:rPr>
              <a:t>So limiting depth is less damaging</a:t>
            </a:r>
          </a:p>
          <a:p>
            <a:pPr marL="782638" lvl="1" eaLnBrk="1" hangingPunct="1">
              <a:lnSpc>
                <a:spcPct val="80000"/>
              </a:lnSpc>
              <a:defRPr/>
            </a:pPr>
            <a:r>
              <a:rPr lang="en-US" sz="2000" dirty="0">
                <a:latin typeface="Arial" charset="0"/>
                <a:ea typeface="ヒラギノ角ゴ ProN W3" charset="0"/>
                <a:cs typeface="ヒラギノ角ゴ ProN W3" charset="0"/>
              </a:rPr>
              <a:t>But pruning is less possible</a:t>
            </a:r>
            <a:r>
              <a:rPr lang="en-US" sz="2000" dirty="0" smtClean="0">
                <a:latin typeface="Arial" charset="0"/>
                <a:ea typeface="ヒラギノ角ゴ ProN W3" charset="0"/>
                <a:cs typeface="ヒラギノ角ゴ ProN W3" charset="0"/>
              </a:rPr>
              <a:t>…</a:t>
            </a:r>
          </a:p>
          <a:p>
            <a:pPr marL="782638" lvl="1" eaLnBrk="1" hangingPunct="1">
              <a:lnSpc>
                <a:spcPct val="80000"/>
              </a:lnSpc>
              <a:defRPr/>
            </a:pPr>
            <a:endParaRPr lang="en-US" sz="2000" dirty="0">
              <a:latin typeface="Arial" charset="0"/>
              <a:ea typeface="ヒラギノ角ゴ ProN W3" charset="0"/>
              <a:cs typeface="ヒラギノ角ゴ ProN W3" charset="0"/>
            </a:endParaRPr>
          </a:p>
          <a:p>
            <a:pPr marL="782638" lvl="1" eaLnBrk="1" hangingPunct="1">
              <a:lnSpc>
                <a:spcPct val="80000"/>
              </a:lnSpc>
              <a:defRPr/>
            </a:pPr>
            <a:endParaRPr lang="en-US" sz="2000" dirty="0">
              <a:latin typeface="Arial" charset="0"/>
              <a:ea typeface="ヒラギノ角ゴ ProN W3" charset="0"/>
              <a:cs typeface="ヒラギノ角ゴ ProN W3" charset="0"/>
            </a:endParaRPr>
          </a:p>
          <a:p>
            <a:pPr eaLnBrk="1" hangingPunct="1">
              <a:lnSpc>
                <a:spcPct val="80000"/>
              </a:lnSpc>
              <a:defRPr/>
            </a:pPr>
            <a:r>
              <a:rPr lang="en-US" sz="2200" dirty="0" err="1">
                <a:latin typeface="Arial" charset="0"/>
                <a:ea typeface="ヒラギノ角ゴ ProN W3" charset="0"/>
                <a:cs typeface="ヒラギノ角ゴ ProN W3" charset="0"/>
              </a:rPr>
              <a:t>TDGammon</a:t>
            </a:r>
            <a:r>
              <a:rPr lang="en-US" sz="2200" dirty="0">
                <a:latin typeface="Arial" charset="0"/>
                <a:ea typeface="ヒラギノ角ゴ ProN W3" charset="0"/>
                <a:cs typeface="ヒラギノ角ゴ ProN W3" charset="0"/>
              </a:rPr>
              <a:t> uses depth-2 search + very good </a:t>
            </a:r>
            <a:r>
              <a:rPr lang="en-US" sz="2200" dirty="0" err="1">
                <a:latin typeface="Arial" charset="0"/>
                <a:ea typeface="ヒラギノ角ゴ ProN W3" charset="0"/>
                <a:cs typeface="ヒラギノ角ゴ ProN W3" charset="0"/>
              </a:rPr>
              <a:t>eval</a:t>
            </a:r>
            <a:r>
              <a:rPr lang="en-US" sz="2200" dirty="0">
                <a:latin typeface="Arial" charset="0"/>
                <a:ea typeface="ヒラギノ角ゴ ProN W3" charset="0"/>
                <a:cs typeface="ヒラギノ角ゴ ProN W3" charset="0"/>
              </a:rPr>
              <a:t> function </a:t>
            </a:r>
            <a:r>
              <a:rPr lang="en-US" sz="2200" dirty="0" smtClean="0">
                <a:latin typeface="Arial" charset="0"/>
                <a:ea typeface="ヒラギノ角ゴ ProN W3" charset="0"/>
                <a:cs typeface="ヒラギノ角ゴ ProN W3" charset="0"/>
              </a:rPr>
              <a:t>   (learned via NN &amp; </a:t>
            </a:r>
            <a:r>
              <a:rPr lang="en-US" sz="2200" dirty="0">
                <a:latin typeface="Arial" charset="0"/>
                <a:ea typeface="ヒラギノ角ゴ ProN W3" charset="0"/>
                <a:cs typeface="ヒラギノ角ゴ ProN W3" charset="0"/>
              </a:rPr>
              <a:t>reinforcement </a:t>
            </a:r>
            <a:r>
              <a:rPr lang="en-US" sz="2200" dirty="0" smtClean="0">
                <a:latin typeface="Arial" charset="0"/>
                <a:ea typeface="ヒラギノ角ゴ ProN W3" charset="0"/>
                <a:cs typeface="ヒラギノ角ゴ ProN W3" charset="0"/>
              </a:rPr>
              <a:t>learning) </a:t>
            </a:r>
            <a:r>
              <a:rPr lang="en-US" sz="2200" dirty="0">
                <a:solidFill>
                  <a:srgbClr val="FF0000"/>
                </a:solidFill>
                <a:latin typeface="Arial" charset="0"/>
                <a:ea typeface="ヒラギノ角ゴ ProN W3" charset="0"/>
                <a:cs typeface="ヒラギノ角ゴ ProN W3" charset="0"/>
              </a:rPr>
              <a:t>world-champion level play</a:t>
            </a:r>
          </a:p>
        </p:txBody>
      </p:sp>
      <p:pic>
        <p:nvPicPr>
          <p:cNvPr id="10547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2362200"/>
            <a:ext cx="2668587" cy="267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36546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1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0419" name="Rectangle 2"/>
          <p:cNvSpPr>
            <a:spLocks noGrp="1" noChangeArrowheads="1"/>
          </p:cNvSpPr>
          <p:nvPr>
            <p:ph type="title"/>
          </p:nvPr>
        </p:nvSpPr>
        <p:spPr/>
        <p:txBody>
          <a:bodyPr rIns="132080"/>
          <a:lstStyle/>
          <a:p>
            <a:pPr indent="0" eaLnBrk="1" hangingPunct="1">
              <a:defRPr/>
            </a:pPr>
            <a:r>
              <a:rPr lang="en-US" sz="4000">
                <a:latin typeface="Arial" charset="0"/>
                <a:ea typeface="ヒラギノ角ゴ ProN W3" charset="0"/>
                <a:cs typeface="ヒラギノ角ゴ ProN W3" charset="0"/>
              </a:rPr>
              <a:t>Multi-player Non-Zero-Sum Games</a:t>
            </a:r>
          </a:p>
        </p:txBody>
      </p:sp>
      <p:sp>
        <p:nvSpPr>
          <p:cNvPr id="60420" name="Rectangle 3"/>
          <p:cNvSpPr>
            <a:spLocks noGrp="1" noChangeArrowheads="1"/>
          </p:cNvSpPr>
          <p:nvPr>
            <p:ph type="body" idx="1"/>
          </p:nvPr>
        </p:nvSpPr>
        <p:spPr>
          <a:xfrm>
            <a:off x="304800" y="1600200"/>
            <a:ext cx="2832100" cy="52578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Similar to minimax:</a:t>
            </a:r>
          </a:p>
          <a:p>
            <a:pPr marL="782638" lvl="1" eaLnBrk="1" hangingPunct="1">
              <a:lnSpc>
                <a:spcPct val="90000"/>
              </a:lnSpc>
              <a:defRPr/>
            </a:pPr>
            <a:r>
              <a:rPr lang="en-US" sz="2000">
                <a:latin typeface="Arial" charset="0"/>
                <a:ea typeface="ヒラギノ角ゴ ProN W3" charset="0"/>
                <a:cs typeface="ヒラギノ角ゴ ProN W3" charset="0"/>
              </a:rPr>
              <a:t>Utilities are now tuples</a:t>
            </a:r>
          </a:p>
          <a:p>
            <a:pPr marL="782638" lvl="1" eaLnBrk="1" hangingPunct="1">
              <a:lnSpc>
                <a:spcPct val="90000"/>
              </a:lnSpc>
              <a:defRPr/>
            </a:pPr>
            <a:r>
              <a:rPr lang="en-US" sz="2000">
                <a:latin typeface="Arial" charset="0"/>
                <a:ea typeface="ヒラギノ角ゴ ProN W3" charset="0"/>
                <a:cs typeface="ヒラギノ角ゴ ProN W3" charset="0"/>
              </a:rPr>
              <a:t>Each player maximizes their own entry at each node</a:t>
            </a:r>
          </a:p>
          <a:p>
            <a:pPr marL="782638" lvl="1" eaLnBrk="1" hangingPunct="1">
              <a:lnSpc>
                <a:spcPct val="90000"/>
              </a:lnSpc>
              <a:defRPr/>
            </a:pPr>
            <a:r>
              <a:rPr lang="en-US" sz="2000">
                <a:latin typeface="Arial" charset="0"/>
                <a:ea typeface="ヒラギノ角ゴ ProN W3" charset="0"/>
                <a:cs typeface="ヒラギノ角ゴ ProN W3" charset="0"/>
              </a:rPr>
              <a:t>Propagate (or back up) nodes from children</a:t>
            </a:r>
          </a:p>
          <a:p>
            <a:pPr marL="782638" lvl="1" eaLnBrk="1" hangingPunct="1">
              <a:lnSpc>
                <a:spcPct val="90000"/>
              </a:lnSpc>
              <a:defRPr/>
            </a:pPr>
            <a:r>
              <a:rPr lang="en-US" sz="2000">
                <a:latin typeface="Arial" charset="0"/>
                <a:ea typeface="ヒラギノ角ゴ ProN W3" charset="0"/>
                <a:cs typeface="ヒラギノ角ゴ ProN W3" charset="0"/>
              </a:rPr>
              <a:t>Can give rise to cooperation and competition dynamically…</a:t>
            </a:r>
          </a:p>
        </p:txBody>
      </p:sp>
      <p:sp>
        <p:nvSpPr>
          <p:cNvPr id="118788" name="Rectangle 4"/>
          <p:cNvSpPr>
            <a:spLocks/>
          </p:cNvSpPr>
          <p:nvPr/>
        </p:nvSpPr>
        <p:spPr bwMode="auto">
          <a:xfrm>
            <a:off x="5791200" y="2057400"/>
            <a:ext cx="381000" cy="304800"/>
          </a:xfrm>
          <a:prstGeom prst="rect">
            <a:avLst/>
          </a:prstGeom>
          <a:solidFill>
            <a:srgbClr val="CC0000"/>
          </a:solidFill>
          <a:ln w="9525">
            <a:solidFill>
              <a:schemeClr val="tx1"/>
            </a:solidFill>
            <a:round/>
            <a:headEnd/>
            <a:tailEnd/>
          </a:ln>
        </p:spPr>
        <p:txBody>
          <a:bodyPr lIns="0" tIns="0" rIns="0" bIns="0"/>
          <a:lstStyle/>
          <a:p>
            <a:endParaRPr lang="en-US"/>
          </a:p>
        </p:txBody>
      </p:sp>
      <p:sp>
        <p:nvSpPr>
          <p:cNvPr id="118789" name="Rectangle 5"/>
          <p:cNvSpPr>
            <a:spLocks/>
          </p:cNvSpPr>
          <p:nvPr/>
        </p:nvSpPr>
        <p:spPr bwMode="auto">
          <a:xfrm>
            <a:off x="4495800" y="2819400"/>
            <a:ext cx="381000" cy="304800"/>
          </a:xfrm>
          <a:prstGeom prst="rect">
            <a:avLst/>
          </a:prstGeom>
          <a:solidFill>
            <a:srgbClr val="008000"/>
          </a:solidFill>
          <a:ln w="9525">
            <a:solidFill>
              <a:schemeClr val="tx1"/>
            </a:solidFill>
            <a:round/>
            <a:headEnd/>
            <a:tailEnd/>
          </a:ln>
        </p:spPr>
        <p:txBody>
          <a:bodyPr lIns="0" tIns="0" rIns="0" bIns="0"/>
          <a:lstStyle/>
          <a:p>
            <a:endParaRPr lang="en-US"/>
          </a:p>
        </p:txBody>
      </p:sp>
      <p:sp>
        <p:nvSpPr>
          <p:cNvPr id="118790" name="Rectangle 6"/>
          <p:cNvSpPr>
            <a:spLocks/>
          </p:cNvSpPr>
          <p:nvPr/>
        </p:nvSpPr>
        <p:spPr bwMode="auto">
          <a:xfrm>
            <a:off x="7239000" y="2819400"/>
            <a:ext cx="381000" cy="304800"/>
          </a:xfrm>
          <a:prstGeom prst="rect">
            <a:avLst/>
          </a:prstGeom>
          <a:solidFill>
            <a:srgbClr val="008000"/>
          </a:solidFill>
          <a:ln w="9525">
            <a:solidFill>
              <a:schemeClr val="tx1"/>
            </a:solidFill>
            <a:round/>
            <a:headEnd/>
            <a:tailEnd/>
          </a:ln>
        </p:spPr>
        <p:txBody>
          <a:bodyPr lIns="0" tIns="0" rIns="0" bIns="0"/>
          <a:lstStyle/>
          <a:p>
            <a:endParaRPr lang="en-US"/>
          </a:p>
        </p:txBody>
      </p:sp>
      <p:sp>
        <p:nvSpPr>
          <p:cNvPr id="118791" name="Rectangle 7"/>
          <p:cNvSpPr>
            <a:spLocks/>
          </p:cNvSpPr>
          <p:nvPr/>
        </p:nvSpPr>
        <p:spPr bwMode="auto">
          <a:xfrm>
            <a:off x="38100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sp>
        <p:nvSpPr>
          <p:cNvPr id="118792" name="Rectangle 8"/>
          <p:cNvSpPr>
            <a:spLocks/>
          </p:cNvSpPr>
          <p:nvPr/>
        </p:nvSpPr>
        <p:spPr bwMode="auto">
          <a:xfrm>
            <a:off x="51054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sp>
        <p:nvSpPr>
          <p:cNvPr id="118793" name="Rectangle 9"/>
          <p:cNvSpPr>
            <a:spLocks/>
          </p:cNvSpPr>
          <p:nvPr/>
        </p:nvSpPr>
        <p:spPr bwMode="auto">
          <a:xfrm>
            <a:off x="66294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sp>
        <p:nvSpPr>
          <p:cNvPr id="118794" name="Rectangle 10"/>
          <p:cNvSpPr>
            <a:spLocks/>
          </p:cNvSpPr>
          <p:nvPr/>
        </p:nvSpPr>
        <p:spPr bwMode="auto">
          <a:xfrm>
            <a:off x="78486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cxnSp>
        <p:nvCxnSpPr>
          <p:cNvPr id="118795" name="AutoShape 11"/>
          <p:cNvCxnSpPr>
            <a:cxnSpLocks noChangeShapeType="1"/>
            <a:stCxn id="118788" idx="0"/>
            <a:endCxn id="118789" idx="0"/>
          </p:cNvCxnSpPr>
          <p:nvPr/>
        </p:nvCxnSpPr>
        <p:spPr bwMode="auto">
          <a:xfrm flipH="1">
            <a:off x="4686300" y="2209800"/>
            <a:ext cx="129540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8796" name="AutoShape 12"/>
          <p:cNvCxnSpPr>
            <a:cxnSpLocks noChangeShapeType="1"/>
            <a:stCxn id="118788" idx="0"/>
            <a:endCxn id="118790" idx="0"/>
          </p:cNvCxnSpPr>
          <p:nvPr/>
        </p:nvCxnSpPr>
        <p:spPr bwMode="auto">
          <a:xfrm>
            <a:off x="5981700" y="2209800"/>
            <a:ext cx="144780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8797" name="AutoShape 13"/>
          <p:cNvCxnSpPr>
            <a:cxnSpLocks noChangeShapeType="1"/>
            <a:stCxn id="118789" idx="0"/>
            <a:endCxn id="118791" idx="0"/>
          </p:cNvCxnSpPr>
          <p:nvPr/>
        </p:nvCxnSpPr>
        <p:spPr bwMode="auto">
          <a:xfrm flipH="1">
            <a:off x="4000500" y="2971800"/>
            <a:ext cx="6858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8798" name="AutoShape 14"/>
          <p:cNvCxnSpPr>
            <a:cxnSpLocks noChangeShapeType="1"/>
            <a:stCxn id="118789" idx="0"/>
            <a:endCxn id="118792" idx="0"/>
          </p:cNvCxnSpPr>
          <p:nvPr/>
        </p:nvCxnSpPr>
        <p:spPr bwMode="auto">
          <a:xfrm>
            <a:off x="4686300" y="2971800"/>
            <a:ext cx="6096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8799" name="AutoShape 15"/>
          <p:cNvCxnSpPr>
            <a:cxnSpLocks noChangeShapeType="1"/>
            <a:stCxn id="118790" idx="0"/>
            <a:endCxn id="118793" idx="0"/>
          </p:cNvCxnSpPr>
          <p:nvPr/>
        </p:nvCxnSpPr>
        <p:spPr bwMode="auto">
          <a:xfrm flipH="1">
            <a:off x="6819900" y="2971800"/>
            <a:ext cx="6096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8800" name="AutoShape 16"/>
          <p:cNvCxnSpPr>
            <a:cxnSpLocks noChangeShapeType="1"/>
            <a:stCxn id="118790" idx="0"/>
            <a:endCxn id="118794" idx="0"/>
          </p:cNvCxnSpPr>
          <p:nvPr/>
        </p:nvCxnSpPr>
        <p:spPr bwMode="auto">
          <a:xfrm>
            <a:off x="7429500" y="2971800"/>
            <a:ext cx="6096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8801" name="Line 17"/>
          <p:cNvSpPr>
            <a:spLocks noChangeShapeType="1"/>
          </p:cNvSpPr>
          <p:nvPr/>
        </p:nvSpPr>
        <p:spPr bwMode="auto">
          <a:xfrm flipH="1">
            <a:off x="37338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2" name="Line 18"/>
          <p:cNvSpPr>
            <a:spLocks noChangeShapeType="1"/>
          </p:cNvSpPr>
          <p:nvPr/>
        </p:nvSpPr>
        <p:spPr bwMode="auto">
          <a:xfrm>
            <a:off x="4000500" y="4038600"/>
            <a:ext cx="1905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3" name="Line 19"/>
          <p:cNvSpPr>
            <a:spLocks noChangeShapeType="1"/>
          </p:cNvSpPr>
          <p:nvPr/>
        </p:nvSpPr>
        <p:spPr bwMode="auto">
          <a:xfrm flipH="1">
            <a:off x="50292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4" name="Line 20"/>
          <p:cNvSpPr>
            <a:spLocks noChangeShapeType="1"/>
          </p:cNvSpPr>
          <p:nvPr/>
        </p:nvSpPr>
        <p:spPr bwMode="auto">
          <a:xfrm>
            <a:off x="52959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5" name="Line 21"/>
          <p:cNvSpPr>
            <a:spLocks noChangeShapeType="1"/>
          </p:cNvSpPr>
          <p:nvPr/>
        </p:nvSpPr>
        <p:spPr bwMode="auto">
          <a:xfrm flipH="1">
            <a:off x="65532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6" name="Line 22"/>
          <p:cNvSpPr>
            <a:spLocks noChangeShapeType="1"/>
          </p:cNvSpPr>
          <p:nvPr/>
        </p:nvSpPr>
        <p:spPr bwMode="auto">
          <a:xfrm>
            <a:off x="6819900" y="4038600"/>
            <a:ext cx="1905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7" name="Line 23"/>
          <p:cNvSpPr>
            <a:spLocks noChangeShapeType="1"/>
          </p:cNvSpPr>
          <p:nvPr/>
        </p:nvSpPr>
        <p:spPr bwMode="auto">
          <a:xfrm flipH="1">
            <a:off x="77724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8" name="Line 24"/>
          <p:cNvSpPr>
            <a:spLocks noChangeShapeType="1"/>
          </p:cNvSpPr>
          <p:nvPr/>
        </p:nvSpPr>
        <p:spPr bwMode="auto">
          <a:xfrm>
            <a:off x="80391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8809" name="Rectangle 25"/>
          <p:cNvSpPr>
            <a:spLocks/>
          </p:cNvSpPr>
          <p:nvPr/>
        </p:nvSpPr>
        <p:spPr bwMode="auto">
          <a:xfrm>
            <a:off x="32004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1</a:t>
            </a:r>
            <a:r>
              <a:rPr lang="en-US" sz="1400">
                <a:solidFill>
                  <a:schemeClr val="tx1"/>
                </a:solidFill>
                <a:cs typeface="Arial" charset="0"/>
              </a:rPr>
              <a:t>,</a:t>
            </a:r>
            <a:r>
              <a:rPr lang="en-US" sz="1400">
                <a:solidFill>
                  <a:srgbClr val="3333FF"/>
                </a:solidFill>
                <a:cs typeface="Arial" charset="0"/>
              </a:rPr>
              <a:t>2</a:t>
            </a:r>
            <a:r>
              <a:rPr lang="en-US" sz="1400">
                <a:solidFill>
                  <a:schemeClr val="tx1"/>
                </a:solidFill>
                <a:cs typeface="Arial" charset="0"/>
              </a:rPr>
              <a:t>,</a:t>
            </a:r>
            <a:r>
              <a:rPr lang="en-US" sz="1400">
                <a:solidFill>
                  <a:srgbClr val="008000"/>
                </a:solidFill>
                <a:cs typeface="Arial" charset="0"/>
              </a:rPr>
              <a:t>6</a:t>
            </a:r>
          </a:p>
        </p:txBody>
      </p:sp>
      <p:sp>
        <p:nvSpPr>
          <p:cNvPr id="118810" name="Rectangle 26"/>
          <p:cNvSpPr>
            <a:spLocks/>
          </p:cNvSpPr>
          <p:nvPr/>
        </p:nvSpPr>
        <p:spPr bwMode="auto">
          <a:xfrm>
            <a:off x="38862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4</a:t>
            </a:r>
            <a:r>
              <a:rPr lang="en-US" sz="1400">
                <a:solidFill>
                  <a:schemeClr val="tx1"/>
                </a:solidFill>
                <a:cs typeface="Arial" charset="0"/>
              </a:rPr>
              <a:t>,</a:t>
            </a:r>
            <a:r>
              <a:rPr lang="en-US" sz="1400">
                <a:solidFill>
                  <a:srgbClr val="3333FF"/>
                </a:solidFill>
                <a:cs typeface="Arial" charset="0"/>
              </a:rPr>
              <a:t>3</a:t>
            </a:r>
            <a:r>
              <a:rPr lang="en-US" sz="1400">
                <a:solidFill>
                  <a:schemeClr val="tx1"/>
                </a:solidFill>
                <a:cs typeface="Arial" charset="0"/>
              </a:rPr>
              <a:t>,</a:t>
            </a:r>
            <a:r>
              <a:rPr lang="en-US" sz="1400">
                <a:solidFill>
                  <a:srgbClr val="008000"/>
                </a:solidFill>
                <a:cs typeface="Arial" charset="0"/>
              </a:rPr>
              <a:t>2</a:t>
            </a:r>
          </a:p>
        </p:txBody>
      </p:sp>
      <p:sp>
        <p:nvSpPr>
          <p:cNvPr id="118811" name="Rectangle 27"/>
          <p:cNvSpPr>
            <a:spLocks/>
          </p:cNvSpPr>
          <p:nvPr/>
        </p:nvSpPr>
        <p:spPr bwMode="auto">
          <a:xfrm>
            <a:off x="46482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6</a:t>
            </a:r>
            <a:r>
              <a:rPr lang="en-US" sz="1400">
                <a:solidFill>
                  <a:schemeClr val="tx1"/>
                </a:solidFill>
                <a:cs typeface="Arial" charset="0"/>
              </a:rPr>
              <a:t>,</a:t>
            </a:r>
            <a:r>
              <a:rPr lang="en-US" sz="1400">
                <a:solidFill>
                  <a:srgbClr val="3333FF"/>
                </a:solidFill>
                <a:cs typeface="Arial" charset="0"/>
              </a:rPr>
              <a:t>1</a:t>
            </a:r>
            <a:r>
              <a:rPr lang="en-US" sz="1400">
                <a:solidFill>
                  <a:schemeClr val="tx1"/>
                </a:solidFill>
                <a:cs typeface="Arial" charset="0"/>
              </a:rPr>
              <a:t>,</a:t>
            </a:r>
            <a:r>
              <a:rPr lang="en-US" sz="1400">
                <a:solidFill>
                  <a:srgbClr val="008000"/>
                </a:solidFill>
                <a:cs typeface="Arial" charset="0"/>
              </a:rPr>
              <a:t>2</a:t>
            </a:r>
          </a:p>
        </p:txBody>
      </p:sp>
      <p:sp>
        <p:nvSpPr>
          <p:cNvPr id="118812" name="Rectangle 28"/>
          <p:cNvSpPr>
            <a:spLocks/>
          </p:cNvSpPr>
          <p:nvPr/>
        </p:nvSpPr>
        <p:spPr bwMode="auto">
          <a:xfrm>
            <a:off x="53340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7</a:t>
            </a:r>
            <a:r>
              <a:rPr lang="en-US" sz="1400">
                <a:solidFill>
                  <a:schemeClr val="tx1"/>
                </a:solidFill>
                <a:cs typeface="Arial" charset="0"/>
              </a:rPr>
              <a:t>,</a:t>
            </a:r>
            <a:r>
              <a:rPr lang="en-US" sz="1400">
                <a:solidFill>
                  <a:srgbClr val="3333FF"/>
                </a:solidFill>
                <a:cs typeface="Arial" charset="0"/>
              </a:rPr>
              <a:t>4</a:t>
            </a:r>
            <a:r>
              <a:rPr lang="en-US" sz="1400">
                <a:solidFill>
                  <a:schemeClr val="tx1"/>
                </a:solidFill>
                <a:cs typeface="Arial" charset="0"/>
              </a:rPr>
              <a:t>,</a:t>
            </a:r>
            <a:r>
              <a:rPr lang="en-US" sz="1400">
                <a:solidFill>
                  <a:srgbClr val="008000"/>
                </a:solidFill>
                <a:cs typeface="Arial" charset="0"/>
              </a:rPr>
              <a:t>1</a:t>
            </a:r>
          </a:p>
        </p:txBody>
      </p:sp>
      <p:sp>
        <p:nvSpPr>
          <p:cNvPr id="118813" name="Rectangle 29"/>
          <p:cNvSpPr>
            <a:spLocks/>
          </p:cNvSpPr>
          <p:nvPr/>
        </p:nvSpPr>
        <p:spPr bwMode="auto">
          <a:xfrm>
            <a:off x="60960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5</a:t>
            </a:r>
            <a:r>
              <a:rPr lang="en-US" sz="1400">
                <a:solidFill>
                  <a:schemeClr val="tx1"/>
                </a:solidFill>
                <a:cs typeface="Arial" charset="0"/>
              </a:rPr>
              <a:t>,</a:t>
            </a:r>
            <a:r>
              <a:rPr lang="en-US" sz="1400">
                <a:solidFill>
                  <a:srgbClr val="3333FF"/>
                </a:solidFill>
                <a:cs typeface="Arial" charset="0"/>
              </a:rPr>
              <a:t>1</a:t>
            </a:r>
            <a:r>
              <a:rPr lang="en-US" sz="1400">
                <a:solidFill>
                  <a:schemeClr val="tx1"/>
                </a:solidFill>
                <a:cs typeface="Arial" charset="0"/>
              </a:rPr>
              <a:t>,</a:t>
            </a:r>
            <a:r>
              <a:rPr lang="en-US" sz="1400">
                <a:solidFill>
                  <a:srgbClr val="008000"/>
                </a:solidFill>
                <a:cs typeface="Arial" charset="0"/>
              </a:rPr>
              <a:t>1</a:t>
            </a:r>
          </a:p>
        </p:txBody>
      </p:sp>
      <p:sp>
        <p:nvSpPr>
          <p:cNvPr id="118814" name="Rectangle 30"/>
          <p:cNvSpPr>
            <a:spLocks/>
          </p:cNvSpPr>
          <p:nvPr/>
        </p:nvSpPr>
        <p:spPr bwMode="auto">
          <a:xfrm>
            <a:off x="67818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1</a:t>
            </a:r>
            <a:r>
              <a:rPr lang="en-US" sz="1400">
                <a:solidFill>
                  <a:schemeClr val="tx1"/>
                </a:solidFill>
                <a:cs typeface="Arial" charset="0"/>
              </a:rPr>
              <a:t>,</a:t>
            </a:r>
            <a:r>
              <a:rPr lang="en-US" sz="1400">
                <a:solidFill>
                  <a:srgbClr val="3333FF"/>
                </a:solidFill>
                <a:cs typeface="Arial" charset="0"/>
              </a:rPr>
              <a:t>5</a:t>
            </a:r>
            <a:r>
              <a:rPr lang="en-US" sz="1400">
                <a:solidFill>
                  <a:schemeClr val="tx1"/>
                </a:solidFill>
                <a:cs typeface="Arial" charset="0"/>
              </a:rPr>
              <a:t>,</a:t>
            </a:r>
            <a:r>
              <a:rPr lang="en-US" sz="1400">
                <a:solidFill>
                  <a:srgbClr val="008000"/>
                </a:solidFill>
                <a:cs typeface="Arial" charset="0"/>
              </a:rPr>
              <a:t>2</a:t>
            </a:r>
          </a:p>
        </p:txBody>
      </p:sp>
      <p:sp>
        <p:nvSpPr>
          <p:cNvPr id="118815" name="Rectangle 31"/>
          <p:cNvSpPr>
            <a:spLocks/>
          </p:cNvSpPr>
          <p:nvPr/>
        </p:nvSpPr>
        <p:spPr bwMode="auto">
          <a:xfrm>
            <a:off x="75438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7</a:t>
            </a:r>
            <a:r>
              <a:rPr lang="en-US" sz="1400">
                <a:solidFill>
                  <a:schemeClr val="tx1"/>
                </a:solidFill>
                <a:cs typeface="Arial" charset="0"/>
              </a:rPr>
              <a:t>,</a:t>
            </a:r>
            <a:r>
              <a:rPr lang="en-US" sz="1400">
                <a:solidFill>
                  <a:srgbClr val="3333FF"/>
                </a:solidFill>
                <a:cs typeface="Arial" charset="0"/>
              </a:rPr>
              <a:t>7</a:t>
            </a:r>
            <a:r>
              <a:rPr lang="en-US" sz="1400">
                <a:solidFill>
                  <a:schemeClr val="tx1"/>
                </a:solidFill>
                <a:cs typeface="Arial" charset="0"/>
              </a:rPr>
              <a:t>,</a:t>
            </a:r>
            <a:r>
              <a:rPr lang="en-US" sz="1400">
                <a:solidFill>
                  <a:srgbClr val="008000"/>
                </a:solidFill>
                <a:cs typeface="Arial" charset="0"/>
              </a:rPr>
              <a:t>1</a:t>
            </a:r>
          </a:p>
        </p:txBody>
      </p:sp>
      <p:sp>
        <p:nvSpPr>
          <p:cNvPr id="118816" name="Rectangle 32"/>
          <p:cNvSpPr>
            <a:spLocks/>
          </p:cNvSpPr>
          <p:nvPr/>
        </p:nvSpPr>
        <p:spPr bwMode="auto">
          <a:xfrm>
            <a:off x="82296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5</a:t>
            </a:r>
            <a:r>
              <a:rPr lang="en-US" sz="1400">
                <a:solidFill>
                  <a:schemeClr val="tx1"/>
                </a:solidFill>
                <a:cs typeface="Arial" charset="0"/>
              </a:rPr>
              <a:t>,</a:t>
            </a:r>
            <a:r>
              <a:rPr lang="en-US" sz="1400">
                <a:solidFill>
                  <a:srgbClr val="3333FF"/>
                </a:solidFill>
                <a:cs typeface="Arial" charset="0"/>
              </a:rPr>
              <a:t>4</a:t>
            </a:r>
            <a:r>
              <a:rPr lang="en-US" sz="1400">
                <a:solidFill>
                  <a:schemeClr val="tx1"/>
                </a:solidFill>
                <a:cs typeface="Arial" charset="0"/>
              </a:rPr>
              <a:t>,</a:t>
            </a:r>
            <a:r>
              <a:rPr lang="en-US" sz="1400">
                <a:solidFill>
                  <a:srgbClr val="008000"/>
                </a:solidFill>
                <a:cs typeface="Arial" charset="0"/>
              </a:rPr>
              <a:t>5</a:t>
            </a:r>
          </a:p>
        </p:txBody>
      </p:sp>
    </p:spTree>
    <p:extLst>
      <p:ext uri="{BB962C8B-B14F-4D97-AF65-F5344CB8AC3E}">
        <p14:creationId xmlns:p14="http://schemas.microsoft.com/office/powerpoint/2010/main" val="5542520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066800"/>
          </a:xfrm>
        </p:spPr>
        <p:txBody>
          <a:bodyPr/>
          <a:lstStyle/>
          <a:p>
            <a:pPr indent="0" eaLnBrk="1" hangingPunct="1">
              <a:defRPr/>
            </a:pPr>
            <a:r>
              <a:rPr lang="en-US">
                <a:latin typeface="Arial" charset="0"/>
                <a:ea typeface="ヒラギノ角ゴ ProN W3" charset="0"/>
                <a:cs typeface="ヒラギノ角ゴ ProN W3" charset="0"/>
              </a:rPr>
              <a:t>Types of Games</a:t>
            </a: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85163" cy="426720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7107" name="TextBox 3"/>
          <p:cNvSpPr txBox="1">
            <a:spLocks noChangeArrowheads="1"/>
          </p:cNvSpPr>
          <p:nvPr/>
        </p:nvSpPr>
        <p:spPr bwMode="auto">
          <a:xfrm>
            <a:off x="3733800" y="4724400"/>
            <a:ext cx="12969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stratego</a:t>
            </a:r>
          </a:p>
        </p:txBody>
      </p:sp>
      <p:sp>
        <p:nvSpPr>
          <p:cNvPr id="47108" name="TextBox 5"/>
          <p:cNvSpPr txBox="1">
            <a:spLocks noChangeArrowheads="1"/>
          </p:cNvSpPr>
          <p:nvPr/>
        </p:nvSpPr>
        <p:spPr bwMode="auto">
          <a:xfrm>
            <a:off x="2667000" y="6172200"/>
            <a:ext cx="4238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7030A0"/>
                </a:solidFill>
              </a:rPr>
              <a:t>Number of Players?  1, 2,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126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Games</a:t>
            </a:r>
          </a:p>
        </p:txBody>
      </p:sp>
      <p:sp>
        <p:nvSpPr>
          <p:cNvPr id="11268" name="Rectangle 3"/>
          <p:cNvSpPr>
            <a:spLocks noGrp="1" noChangeArrowheads="1"/>
          </p:cNvSpPr>
          <p:nvPr>
            <p:ph type="body" idx="1"/>
          </p:nvPr>
        </p:nvSpPr>
        <p:spPr/>
        <p:txBody>
          <a:bodyPr rIns="132080"/>
          <a:lstStyle/>
          <a:p>
            <a:pPr eaLnBrk="1" hangingPunct="1">
              <a:defRPr/>
            </a:pPr>
            <a:r>
              <a:rPr lang="en-US" sz="3100" dirty="0">
                <a:latin typeface="Arial" charset="0"/>
                <a:ea typeface="ヒラギノ角ゴ ProN W3" charset="0"/>
                <a:cs typeface="ヒラギノ角ゴ ProN W3" charset="0"/>
              </a:rPr>
              <a:t>Many possible formalizations, one is:</a:t>
            </a:r>
          </a:p>
          <a:p>
            <a:pPr marL="782638" lvl="1" eaLnBrk="1" hangingPunct="1">
              <a:defRPr/>
            </a:pPr>
            <a:r>
              <a:rPr lang="en-US" sz="2700" dirty="0">
                <a:latin typeface="Arial" charset="0"/>
                <a:ea typeface="ヒラギノ角ゴ ProN W3" charset="0"/>
                <a:cs typeface="ヒラギノ角ゴ ProN W3" charset="0"/>
              </a:rPr>
              <a:t>States: S (start at s</a:t>
            </a:r>
            <a:r>
              <a:rPr lang="en-US" sz="2700" baseline="-23000" dirty="0">
                <a:latin typeface="Arial" charset="0"/>
                <a:ea typeface="ヒラギノ角ゴ ProN W3" charset="0"/>
                <a:cs typeface="ヒラギノ角ゴ ProN W3" charset="0"/>
              </a:rPr>
              <a:t>0</a:t>
            </a:r>
            <a:r>
              <a:rPr lang="en-US" sz="2700" dirty="0">
                <a:latin typeface="Arial" charset="0"/>
                <a:ea typeface="ヒラギノ角ゴ ProN W3" charset="0"/>
                <a:cs typeface="ヒラギノ角ゴ ProN W3" charset="0"/>
              </a:rPr>
              <a:t>)</a:t>
            </a:r>
          </a:p>
          <a:p>
            <a:pPr marL="782638" lvl="1" eaLnBrk="1" hangingPunct="1">
              <a:defRPr/>
            </a:pPr>
            <a:r>
              <a:rPr lang="en-US" sz="2700" dirty="0">
                <a:latin typeface="Arial" charset="0"/>
                <a:ea typeface="ヒラギノ角ゴ ProN W3" charset="0"/>
                <a:cs typeface="ヒラギノ角ゴ ProN W3" charset="0"/>
              </a:rPr>
              <a:t>Players: P={1...N} (usually take turns)</a:t>
            </a:r>
          </a:p>
          <a:p>
            <a:pPr marL="782638" lvl="1" eaLnBrk="1" hangingPunct="1">
              <a:defRPr/>
            </a:pPr>
            <a:r>
              <a:rPr lang="en-US" sz="2700" dirty="0">
                <a:latin typeface="Arial" charset="0"/>
                <a:ea typeface="ヒラギノ角ゴ ProN W3" charset="0"/>
                <a:cs typeface="ヒラギノ角ゴ ProN W3" charset="0"/>
              </a:rPr>
              <a:t>Actions: A (may depend on player / state)</a:t>
            </a:r>
          </a:p>
          <a:p>
            <a:pPr marL="782638" lvl="1" eaLnBrk="1" hangingPunct="1">
              <a:defRPr/>
            </a:pPr>
            <a:r>
              <a:rPr lang="en-US" sz="2700" dirty="0">
                <a:latin typeface="Arial" charset="0"/>
                <a:ea typeface="ヒラギノ角ゴ ProN W3" charset="0"/>
                <a:cs typeface="ヒラギノ角ゴ ProN W3" charset="0"/>
              </a:rPr>
              <a:t>Transition Function: S x </a:t>
            </a:r>
            <a:r>
              <a:rPr lang="en-US" sz="2700" dirty="0" smtClean="0">
                <a:latin typeface="Arial" charset="0"/>
                <a:ea typeface="ヒラギノ角ゴ ProN W3" charset="0"/>
                <a:cs typeface="ヒラギノ角ゴ ProN W3" charset="0"/>
              </a:rPr>
              <a:t>A </a:t>
            </a:r>
            <a:r>
              <a:rPr lang="en-US" sz="2700" dirty="0" smtClean="0">
                <a:latin typeface="Arial" charset="0"/>
                <a:ea typeface="ヒラギノ角ゴ ProN W3" charset="0"/>
                <a:cs typeface="ヒラギノ角ゴ ProN W3" charset="0"/>
                <a:sym typeface="Wingdings"/>
              </a:rPr>
              <a:t></a:t>
            </a:r>
            <a:r>
              <a:rPr lang="en-US" sz="2700" dirty="0" smtClean="0">
                <a:latin typeface="Arial" charset="0"/>
                <a:ea typeface="ヒラギノ角ゴ ProN W3" charset="0"/>
                <a:cs typeface="ヒラギノ角ゴ ProN W3" charset="0"/>
              </a:rPr>
              <a:t> </a:t>
            </a:r>
            <a:r>
              <a:rPr lang="en-US" sz="2700" dirty="0">
                <a:latin typeface="Arial" charset="0"/>
                <a:ea typeface="ヒラギノ角ゴ ProN W3" charset="0"/>
                <a:cs typeface="ヒラギノ角ゴ ProN W3" charset="0"/>
              </a:rPr>
              <a:t>S</a:t>
            </a:r>
          </a:p>
          <a:p>
            <a:pPr marL="782638" lvl="1" eaLnBrk="1" hangingPunct="1">
              <a:defRPr/>
            </a:pPr>
            <a:r>
              <a:rPr lang="en-US" sz="2700" dirty="0">
                <a:latin typeface="Arial" charset="0"/>
                <a:ea typeface="ヒラギノ角ゴ ProN W3" charset="0"/>
                <a:cs typeface="ヒラギノ角ゴ ProN W3" charset="0"/>
              </a:rPr>
              <a:t>Terminal Test: </a:t>
            </a:r>
            <a:r>
              <a:rPr lang="en-US" sz="2700" dirty="0" smtClean="0">
                <a:latin typeface="Arial" charset="0"/>
                <a:ea typeface="ヒラギノ角ゴ ProN W3" charset="0"/>
                <a:cs typeface="ヒラギノ角ゴ ProN W3" charset="0"/>
              </a:rPr>
              <a:t>S </a:t>
            </a:r>
            <a:r>
              <a:rPr lang="en-US" sz="2700" dirty="0" smtClean="0">
                <a:latin typeface="Arial" charset="0"/>
                <a:ea typeface="ヒラギノ角ゴ ProN W3" charset="0"/>
                <a:cs typeface="ヒラギノ角ゴ ProN W3" charset="0"/>
                <a:sym typeface="Wingdings"/>
              </a:rPr>
              <a:t></a:t>
            </a:r>
            <a:r>
              <a:rPr lang="en-US" sz="2700" dirty="0" smtClean="0">
                <a:latin typeface="Symbol" charset="0"/>
                <a:ea typeface="ヒラギノ角ゴ ProN W3" charset="0"/>
                <a:cs typeface="ヒラギノ角ゴ ProN W3" charset="0"/>
                <a:sym typeface="Wingdings" charset="0"/>
              </a:rPr>
              <a:t> </a:t>
            </a:r>
            <a:r>
              <a:rPr lang="en-US" sz="2700" dirty="0" smtClean="0">
                <a:latin typeface="Arial" charset="0"/>
                <a:ea typeface="ヒラギノ角ゴ ProN W3" charset="0"/>
                <a:cs typeface="ヒラギノ角ゴ ProN W3" charset="0"/>
              </a:rPr>
              <a:t>{</a:t>
            </a:r>
            <a:r>
              <a:rPr lang="en-US" sz="2700" dirty="0" err="1">
                <a:latin typeface="Arial" charset="0"/>
                <a:ea typeface="ヒラギノ角ゴ ProN W3" charset="0"/>
                <a:cs typeface="ヒラギノ角ゴ ProN W3" charset="0"/>
              </a:rPr>
              <a:t>t,f</a:t>
            </a:r>
            <a:r>
              <a:rPr lang="en-US" sz="2700" dirty="0">
                <a:latin typeface="Arial" charset="0"/>
                <a:ea typeface="ヒラギノ角ゴ ProN W3" charset="0"/>
                <a:cs typeface="ヒラギノ角ゴ ProN W3" charset="0"/>
              </a:rPr>
              <a:t>}</a:t>
            </a:r>
          </a:p>
          <a:p>
            <a:pPr marL="782638" lvl="1" eaLnBrk="1" hangingPunct="1">
              <a:defRPr/>
            </a:pPr>
            <a:r>
              <a:rPr lang="en-US" sz="2700" dirty="0">
                <a:latin typeface="Arial" charset="0"/>
                <a:ea typeface="ヒラギノ角ゴ ProN W3" charset="0"/>
                <a:cs typeface="ヒラギノ角ゴ ProN W3" charset="0"/>
              </a:rPr>
              <a:t>Terminal Utilities: S x </a:t>
            </a:r>
            <a:r>
              <a:rPr lang="en-US" sz="2700" dirty="0" smtClean="0">
                <a:latin typeface="Arial" charset="0"/>
                <a:ea typeface="ヒラギノ角ゴ ProN W3" charset="0"/>
                <a:cs typeface="ヒラギノ角ゴ ProN W3" charset="0"/>
              </a:rPr>
              <a:t>P</a:t>
            </a:r>
            <a:r>
              <a:rPr lang="en-US" sz="2700" dirty="0" smtClean="0">
                <a:latin typeface="Arial" charset="0"/>
                <a:ea typeface="ヒラギノ角ゴ ProN W3" charset="0"/>
                <a:cs typeface="ヒラギノ角ゴ ProN W3" charset="0"/>
                <a:sym typeface="Wingdings"/>
              </a:rPr>
              <a:t></a:t>
            </a:r>
            <a:r>
              <a:rPr lang="en-US" sz="2700" dirty="0" smtClean="0">
                <a:latin typeface="Arial" charset="0"/>
                <a:ea typeface="ヒラギノ角ゴ ProN W3" charset="0"/>
                <a:cs typeface="ヒラギノ角ゴ ProN W3" charset="0"/>
              </a:rPr>
              <a:t> </a:t>
            </a:r>
            <a:r>
              <a:rPr lang="en-US" sz="2700" dirty="0">
                <a:latin typeface="Arial" charset="0"/>
                <a:ea typeface="ヒラギノ角ゴ ProN W3" charset="0"/>
                <a:cs typeface="ヒラギノ角ゴ ProN W3" charset="0"/>
              </a:rPr>
              <a:t>R</a:t>
            </a:r>
          </a:p>
          <a:p>
            <a:pPr eaLnBrk="1" hangingPunct="1">
              <a:defRPr/>
            </a:pPr>
            <a:endParaRPr lang="en-US" sz="2800" dirty="0">
              <a:latin typeface="Arial" charset="0"/>
              <a:ea typeface="ヒラギノ角ゴ ProN W3" charset="0"/>
              <a:cs typeface="ヒラギノ角ゴ ProN W3" charset="0"/>
            </a:endParaRPr>
          </a:p>
          <a:p>
            <a:pPr eaLnBrk="1" hangingPunct="1">
              <a:defRPr/>
            </a:pPr>
            <a:r>
              <a:rPr lang="en-US" sz="3000" dirty="0">
                <a:latin typeface="Arial" charset="0"/>
                <a:ea typeface="ヒラギノ角ゴ ProN W3" charset="0"/>
                <a:cs typeface="ヒラギノ角ゴ ProN W3" charset="0"/>
              </a:rPr>
              <a:t>Solution for a player is a </a:t>
            </a:r>
            <a:r>
              <a:rPr lang="en-US" sz="3000" b="1" i="1" dirty="0">
                <a:solidFill>
                  <a:srgbClr val="7030A0"/>
                </a:solidFill>
                <a:latin typeface="Arial" charset="0"/>
                <a:ea typeface="ヒラギノ角ゴ ProN W3" charset="0"/>
                <a:cs typeface="ヒラギノ角ゴ ProN W3" charset="0"/>
              </a:rPr>
              <a:t>policy</a:t>
            </a:r>
            <a:r>
              <a:rPr lang="en-US" sz="3000" dirty="0">
                <a:latin typeface="Arial" charset="0"/>
                <a:ea typeface="ヒラギノ角ゴ ProN W3" charset="0"/>
                <a:cs typeface="ヒラギノ角ゴ ProN W3" charset="0"/>
              </a:rPr>
              <a:t>: S </a:t>
            </a:r>
            <a:r>
              <a:rPr lang="en-US" sz="2800" dirty="0" smtClean="0">
                <a:latin typeface="Arial" charset="0"/>
                <a:ea typeface="ヒラギノ角ゴ ProN W3" charset="0"/>
                <a:cs typeface="ヒラギノ角ゴ ProN W3" charset="0"/>
                <a:sym typeface="Wingdings"/>
              </a:rPr>
              <a:t></a:t>
            </a:r>
            <a:r>
              <a:rPr lang="en-US" sz="3000" dirty="0">
                <a:latin typeface="Arial" charset="0"/>
                <a:ea typeface="ヒラギノ角ゴ ProN W3" charset="0"/>
                <a:cs typeface="ヒラギノ角ゴ ProN W3" charset="0"/>
              </a:rPr>
              <a:t> </a:t>
            </a:r>
            <a:r>
              <a:rPr lang="en-US" sz="3000" dirty="0" smtClean="0">
                <a:latin typeface="Arial" charset="0"/>
                <a:ea typeface="ヒラギノ角ゴ ProN W3" charset="0"/>
                <a:cs typeface="ヒラギノ角ゴ ProN W3" charset="0"/>
              </a:rPr>
              <a:t>A</a:t>
            </a:r>
            <a:endParaRPr lang="en-US" sz="3000" dirty="0">
              <a:latin typeface="Arial"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children}(s)} V(s')&#10;\]&#10;\end{document}&#10;"/>
  <p:tag name="FILENAME" val="TP_tmp"/>
  <p:tag name="FORMAT" val="png16m"/>
  <p:tag name="RES" val="1200"/>
  <p:tag name="BLEND" val="0"/>
  <p:tag name="TRANSPARENT" val="0"/>
  <p:tag name="TBUG" val="0"/>
  <p:tag name="ALLOWFS" val="0"/>
  <p:tag name="ORIGWIDTH" val="107"/>
  <p:tag name="PICTUREFILESIZE" val="904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thrm{known}&#10;\]&#10;\end{document}&#10;"/>
  <p:tag name="FILENAME" val="TP_tmp"/>
  <p:tag name="FORMAT" val="png16m"/>
  <p:tag name="RES" val="1200"/>
  <p:tag name="BLEND" val="0"/>
  <p:tag name="TRANSPARENT" val="0"/>
  <p:tag name="TBUG" val="0"/>
  <p:tag name="ALLOWFS" val="0"/>
  <p:tag name="ORIGWIDTH" val="62"/>
  <p:tag name="PICTUREFILESIZE" val="417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thrm{known}&#10;\]&#10;\end{document}&#10;"/>
  <p:tag name="FILENAME" val="TP_tmp"/>
  <p:tag name="FORMAT" val="png16m"/>
  <p:tag name="RES" val="1200"/>
  <p:tag name="BLEND" val="0"/>
  <p:tag name="TRANSPARENT" val="0"/>
  <p:tag name="TBUG" val="0"/>
  <p:tag name="ALLOWFS" val="0"/>
  <p:tag name="ORIGWIDTH" val="62"/>
  <p:tag name="PICTUREFILESIZE" val="417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heme/theme1.xml><?xml version="1.0" encoding="utf-8"?>
<a:theme xmlns:a="http://schemas.openxmlformats.org/drawingml/2006/main" name="1_dan-berkeley-nlp-v1">
  <a:themeElements>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n-berkeley-nlp-v1 copy 2">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n-berkeley-nlp-v1 copy 1">
  <a:themeElements>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n-berkeley-nlp-v1 copy">
  <a:themeElements>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6333</TotalTime>
  <Pages>0</Pages>
  <Words>4410</Words>
  <Characters>0</Characters>
  <Application>Microsoft Macintosh PowerPoint</Application>
  <PresentationFormat>On-screen Show (4:3)</PresentationFormat>
  <Lines>0</Lines>
  <Paragraphs>914</Paragraphs>
  <Slides>75</Slides>
  <Notes>24</Notes>
  <HiddenSlides>30</HiddenSlides>
  <MMClips>6</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75</vt:i4>
      </vt:variant>
    </vt:vector>
  </HeadingPairs>
  <TitlesOfParts>
    <vt:vector size="93" baseType="lpstr">
      <vt:lpstr>Arial Bold</vt:lpstr>
      <vt:lpstr>Arial Italic</vt:lpstr>
      <vt:lpstr>Calibri</vt:lpstr>
      <vt:lpstr>Helvetica</vt:lpstr>
      <vt:lpstr>Lucida Grande</vt:lpstr>
      <vt:lpstr>ＭＳ Ｐゴシック</vt:lpstr>
      <vt:lpstr>Symbol</vt:lpstr>
      <vt:lpstr>Times New Roman</vt:lpstr>
      <vt:lpstr>Times New Roman Italic</vt:lpstr>
      <vt:lpstr>Wingdings</vt:lpstr>
      <vt:lpstr>ヒラギノ角ゴ ProN W3</vt:lpstr>
      <vt:lpstr>ヒラギノ角ゴ ProN W6</vt:lpstr>
      <vt:lpstr>Arial</vt:lpstr>
      <vt:lpstr>1_dan-berkeley-nlp-v1</vt:lpstr>
      <vt:lpstr>dan-berkeley-nlp-v1</vt:lpstr>
      <vt:lpstr>dan-berkeley-nlp-v1 copy 2</vt:lpstr>
      <vt:lpstr>dan-berkeley-nlp-v1 copy 1</vt:lpstr>
      <vt:lpstr>dan-berkeley-nlp-v1 copy</vt:lpstr>
      <vt:lpstr>CSE 473: Artificial Intelligence</vt:lpstr>
      <vt:lpstr>Outline</vt:lpstr>
      <vt:lpstr>Game Playing State-of-the-Art</vt:lpstr>
      <vt:lpstr>Game Playing State-of-the-Art</vt:lpstr>
      <vt:lpstr>Game Playing State-of-the-Art</vt:lpstr>
      <vt:lpstr>Game Playing State-of-the-Art</vt:lpstr>
      <vt:lpstr>Game Playing State-of-the-Art</vt:lpstr>
      <vt:lpstr>Types of Games</vt:lpstr>
      <vt:lpstr>Deterministic Games</vt:lpstr>
      <vt:lpstr>Zero-Sum Games</vt:lpstr>
      <vt:lpstr>Deterministic Single-Player</vt:lpstr>
      <vt:lpstr>Deterministic Two-Player</vt:lpstr>
      <vt:lpstr>Tic-tac-toe Game Tree</vt:lpstr>
      <vt:lpstr>Deterministic Two-Player</vt:lpstr>
      <vt:lpstr>Tic-tac-toe Game Tree</vt:lpstr>
      <vt:lpstr>Previously: Single-Agent Trees</vt:lpstr>
      <vt:lpstr>Previously: Value of a State</vt:lpstr>
      <vt:lpstr>Adversarial Game Trees</vt:lpstr>
      <vt:lpstr>Minimax Values</vt:lpstr>
      <vt:lpstr>Three-Player</vt:lpstr>
      <vt:lpstr>Adversarial Search (Minimax)</vt:lpstr>
      <vt:lpstr>Minimax Implementation</vt:lpstr>
      <vt:lpstr>Minimax Implementation (Dispatch)</vt:lpstr>
      <vt:lpstr>Concrete Minimax Example</vt:lpstr>
      <vt:lpstr>Minimax Example</vt:lpstr>
      <vt:lpstr>Quiz</vt:lpstr>
      <vt:lpstr>Answer</vt:lpstr>
      <vt:lpstr>Minimax Search</vt:lpstr>
      <vt:lpstr>Minimax Properties</vt:lpstr>
      <vt:lpstr>Do We Need to Evaluate Every Node?</vt:lpstr>
      <vt:lpstr>Do We Need to Evaluate Every Node?</vt:lpstr>
      <vt:lpstr>- Pruning Example</vt:lpstr>
      <vt:lpstr>Alpha-Beta Quiz</vt:lpstr>
      <vt:lpstr>Alpha-Beta Quiz 2</vt:lpstr>
      <vt:lpstr>- Pruning</vt:lpstr>
      <vt:lpstr>Alpha-Beta Pseudocode</vt:lpstr>
      <vt:lpstr>Min-Max Implementation</vt:lpstr>
      <vt:lpstr>Alpha-Beta Implementation</vt:lpstr>
      <vt:lpstr>Alpha-Beta Implementation</vt:lpstr>
      <vt:lpstr>Alpha-Beta Pruning Example</vt:lpstr>
      <vt:lpstr>Alpha-Beta Pruning Example</vt:lpstr>
      <vt:lpstr>Alpha-Beta Pruning Example</vt:lpstr>
      <vt:lpstr>Alpha-Beta Pruning Example</vt:lpstr>
      <vt:lpstr>Alpha-Beta Pruning Example</vt:lpstr>
      <vt:lpstr>Alpha-Beta Pruning Properties</vt:lpstr>
      <vt:lpstr>Resource Limits</vt:lpstr>
      <vt:lpstr>Depth Matters</vt:lpstr>
      <vt:lpstr>Iterative Deepening</vt:lpstr>
      <vt:lpstr>Heuristic Evaluation Function</vt:lpstr>
      <vt:lpstr>Evaluation for Pacman</vt:lpstr>
      <vt:lpstr>Which algorithm?</vt:lpstr>
      <vt:lpstr>Which algorithm?</vt:lpstr>
      <vt:lpstr>Why Pacman Starves</vt:lpstr>
      <vt:lpstr>Stochastic Single-Player</vt:lpstr>
      <vt:lpstr>Which Algorithms?</vt:lpstr>
      <vt:lpstr>Maximum Expected Utility</vt:lpstr>
      <vt:lpstr>Reminder: Probabilities</vt:lpstr>
      <vt:lpstr>What are Probabilities?</vt:lpstr>
      <vt:lpstr>Uncertainty Everywhere</vt:lpstr>
      <vt:lpstr>Reminder: Expectations</vt:lpstr>
      <vt:lpstr>Review: Expectations</vt:lpstr>
      <vt:lpstr>Utilities</vt:lpstr>
      <vt:lpstr>Expectimax Search Trees</vt:lpstr>
      <vt:lpstr>Which Algorithm?</vt:lpstr>
      <vt:lpstr>Which Algorithm?</vt:lpstr>
      <vt:lpstr>Expectimax Search</vt:lpstr>
      <vt:lpstr>Expectimax Pseudocode</vt:lpstr>
      <vt:lpstr>Expectimax for Pacman</vt:lpstr>
      <vt:lpstr>Expectimax for Pacman</vt:lpstr>
      <vt:lpstr>Expectimax Pruning?</vt:lpstr>
      <vt:lpstr>Expectimax Evaluation</vt:lpstr>
      <vt:lpstr>Mixed Layer Types</vt:lpstr>
      <vt:lpstr>Stochastic Two-Player</vt:lpstr>
      <vt:lpstr>Stochastic Two-Player</vt:lpstr>
      <vt:lpstr>Multi-player Non-Zero-Sum Games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subject/>
  <dc:creator>Preferred Customer</dc:creator>
  <cp:keywords/>
  <dc:description/>
  <cp:lastModifiedBy>Dan Weld</cp:lastModifiedBy>
  <cp:revision>59</cp:revision>
  <cp:lastPrinted>2016-01-22T02:29:27Z</cp:lastPrinted>
  <dcterms:modified xsi:type="dcterms:W3CDTF">2016-10-19T19:35:03Z</dcterms:modified>
</cp:coreProperties>
</file>