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3"/>
  </p:notesMasterIdLst>
  <p:handoutMasterIdLst>
    <p:handoutMasterId r:id="rId24"/>
  </p:handoutMasterIdLst>
  <p:sldIdLst>
    <p:sldId id="560" r:id="rId2"/>
    <p:sldId id="562" r:id="rId3"/>
    <p:sldId id="563" r:id="rId4"/>
    <p:sldId id="561" r:id="rId5"/>
    <p:sldId id="565" r:id="rId6"/>
    <p:sldId id="566" r:id="rId7"/>
    <p:sldId id="567" r:id="rId8"/>
    <p:sldId id="569" r:id="rId9"/>
    <p:sldId id="568" r:id="rId10"/>
    <p:sldId id="570" r:id="rId11"/>
    <p:sldId id="571" r:id="rId12"/>
    <p:sldId id="572" r:id="rId13"/>
    <p:sldId id="573" r:id="rId14"/>
    <p:sldId id="574" r:id="rId15"/>
    <p:sldId id="577" r:id="rId16"/>
    <p:sldId id="578" r:id="rId17"/>
    <p:sldId id="579" r:id="rId18"/>
    <p:sldId id="580" r:id="rId19"/>
    <p:sldId id="581" r:id="rId20"/>
    <p:sldId id="582" r:id="rId21"/>
    <p:sldId id="583" r:id="rId22"/>
  </p:sldIdLst>
  <p:sldSz cx="12192000" cy="6858000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5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7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062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418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FF0F"/>
    <a:srgbClr val="3333FF"/>
    <a:srgbClr val="CC6600"/>
    <a:srgbClr val="996600"/>
    <a:srgbClr val="663300"/>
    <a:srgbClr val="2D2D8A"/>
    <a:srgbClr val="CC9900"/>
    <a:srgbClr val="FF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6" autoAdjust="0"/>
    <p:restoredTop sz="95421" autoAdjust="0"/>
  </p:normalViewPr>
  <p:slideViewPr>
    <p:cSldViewPr>
      <p:cViewPr>
        <p:scale>
          <a:sx n="95" d="100"/>
          <a:sy n="95" d="100"/>
        </p:scale>
        <p:origin x="672" y="1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3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3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20C6108-B344-48B3-B893-0983A3B5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8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4" y="4561576"/>
            <a:ext cx="5852814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8DD6487-14A9-49B8-972D-88A1CCAF3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25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7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5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7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09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72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6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2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5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81376-9A36-40B0-85E2-52E3358E90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81376-9A36-40B0-85E2-52E3358E90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81376-9A36-40B0-85E2-52E3358E90D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36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81376-9A36-40B0-85E2-52E3358E90D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06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81376-9A36-40B0-85E2-52E3358E90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34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81376-9A36-40B0-85E2-52E3358E90D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6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0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581376-9A36-40B0-85E2-52E3358E90D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64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78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4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4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6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63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80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39D5-275B-4A42-9DA6-D22E6DB5F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86EB-61D6-4887-8014-0AD8743EA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84AB-0E1D-492A-AE0D-24B7131CB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8B0A2-D928-43B3-898A-E5B176FEDE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900"/>
            </a:lvl2pPr>
            <a:lvl3pPr marL="914332" indent="0">
              <a:buNone/>
              <a:defRPr sz="1600"/>
            </a:lvl3pPr>
            <a:lvl4pPr marL="1371498" indent="0">
              <a:buNone/>
              <a:defRPr sz="1500"/>
            </a:lvl4pPr>
            <a:lvl5pPr marL="1828664" indent="0">
              <a:buNone/>
              <a:defRPr sz="1500"/>
            </a:lvl5pPr>
            <a:lvl6pPr marL="2285830" indent="0">
              <a:buNone/>
              <a:defRPr sz="1500"/>
            </a:lvl6pPr>
            <a:lvl7pPr marL="2742994" indent="0">
              <a:buNone/>
              <a:defRPr sz="1500"/>
            </a:lvl7pPr>
            <a:lvl8pPr marL="3200160" indent="0">
              <a:buNone/>
              <a:defRPr sz="1500"/>
            </a:lvl8pPr>
            <a:lvl9pPr marL="365732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AF2F-4CEE-4004-B96A-AF75E50B2E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4D69-0A2A-4D82-92F5-6566037E01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F3699-33B4-4046-A8C0-1E5BF91EE4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5258-A7B0-4F44-AD94-A478DFDD6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0972F-AC02-4B9F-93B0-511030A361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C1DF-81AF-4DF4-BCE2-0F605F1BC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F8EA-D214-4032-BF2B-062C28AE1B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2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6F9CEA6C-9676-4610-9E76-A9EBD51544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3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4" tIns="45718" rIns="91434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6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9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6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Clearer Definition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53459"/>
            <a:ext cx="7467133" cy="5445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98187">
            <a:off x="9108323" y="2127814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 is the tail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6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1074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Yep. Now the queue is </a:t>
            </a:r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&lt;X3</a:t>
            </a:r>
            <a:r>
              <a:rPr lang="en-US" sz="2400" dirty="0">
                <a:sym typeface="Wingdings"/>
              </a:rPr>
              <a:t>X2, X3X4, X4X2, X4X3&gt;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b="1" dirty="0" smtClean="0">
                <a:sym typeface="Wingdings"/>
              </a:rPr>
              <a:t>Is X3X2 consistent?</a:t>
            </a:r>
            <a:endParaRPr lang="en-US" sz="24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696200" y="152400"/>
            <a:ext cx="4369492" cy="2379076"/>
            <a:chOff x="2514600" y="1219200"/>
            <a:chExt cx="6274492" cy="3416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219200"/>
              <a:ext cx="6274492" cy="34163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715000" y="1905000"/>
              <a:ext cx="6096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1353800" y="592724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05800" y="1481724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1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7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1074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Nope. We need to delete X3=4. </a:t>
            </a:r>
          </a:p>
          <a:p>
            <a:r>
              <a:rPr lang="en-US" sz="2400" dirty="0" smtClean="0"/>
              <a:t>That means we need to add some stuff to the queue.</a:t>
            </a:r>
          </a:p>
          <a:p>
            <a:r>
              <a:rPr lang="en-US" sz="2400" b="1" dirty="0" smtClean="0"/>
              <a:t>So what’s the queue become? </a:t>
            </a:r>
            <a:endParaRPr lang="en-US" sz="24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696200" y="152400"/>
            <a:ext cx="4369492" cy="2379076"/>
            <a:chOff x="2514600" y="1219200"/>
            <a:chExt cx="6274492" cy="3416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219200"/>
              <a:ext cx="6274492" cy="34163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715000" y="1905000"/>
              <a:ext cx="6096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1353800" y="592724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05800" y="1481724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34400" y="1752600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35145" y="2023476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7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8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1074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/>
              </a:rPr>
              <a:t>We add </a:t>
            </a:r>
            <a:r>
              <a:rPr lang="en-US" sz="2400" dirty="0">
                <a:sym typeface="Wingdings"/>
              </a:rPr>
              <a:t>X2</a:t>
            </a:r>
            <a:r>
              <a:rPr lang="en-US" sz="2400" dirty="0" smtClean="0">
                <a:sym typeface="Wingdings"/>
              </a:rPr>
              <a:t>X3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and X4X3 but the latter was already there so we get</a:t>
            </a:r>
          </a:p>
          <a:p>
            <a:r>
              <a:rPr lang="en-US" sz="2400" dirty="0" smtClean="0">
                <a:sym typeface="Wingdings"/>
              </a:rPr>
              <a:t>&lt;X3</a:t>
            </a:r>
            <a:r>
              <a:rPr lang="en-US" sz="2400" dirty="0">
                <a:sym typeface="Wingdings"/>
              </a:rPr>
              <a:t>X4, X4X2, X4</a:t>
            </a:r>
            <a:r>
              <a:rPr lang="en-US" sz="2400" dirty="0" smtClean="0">
                <a:sym typeface="Wingdings"/>
              </a:rPr>
              <a:t>X3, X2X3&gt;</a:t>
            </a:r>
            <a:endParaRPr lang="en-US" sz="2400" dirty="0">
              <a:sym typeface="Wingdings"/>
            </a:endParaRPr>
          </a:p>
          <a:p>
            <a:endParaRPr lang="en-US" sz="2400" dirty="0" smtClean="0"/>
          </a:p>
          <a:p>
            <a:r>
              <a:rPr lang="en-US" sz="2400" dirty="0" smtClean="0"/>
              <a:t>Now what happens when we process the next constraint?</a:t>
            </a:r>
            <a:endParaRPr lang="en-US" sz="24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696200" y="152400"/>
            <a:ext cx="4369492" cy="2379076"/>
            <a:chOff x="2514600" y="1219200"/>
            <a:chExt cx="6274492" cy="3416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219200"/>
              <a:ext cx="6274492" cy="34163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715000" y="1905000"/>
              <a:ext cx="6096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1353800" y="592724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05800" y="1481724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34400" y="1752600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35145" y="2023476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4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9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1074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/>
              </a:rPr>
              <a:t>X3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X4 is inconsistent so we need to remove X3=2, but now X3’s domain is empty, which means that the CSP is unsolvable. So the very first decision to </a:t>
            </a:r>
            <a:endParaRPr lang="en-US" sz="2400" dirty="0" smtClean="0"/>
          </a:p>
          <a:p>
            <a:r>
              <a:rPr lang="en-US" sz="2400" dirty="0" smtClean="0"/>
              <a:t>Assign X1=1 was a mistake.</a:t>
            </a:r>
          </a:p>
          <a:p>
            <a:r>
              <a:rPr lang="en-US" sz="2400" dirty="0" smtClean="0"/>
              <a:t>In fact, following the pseudocode, AC3 will keep running and remove some more stuff – a bit pointless. But I’ll stop here.</a:t>
            </a:r>
            <a:endParaRPr 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696200" y="152400"/>
            <a:ext cx="4369492" cy="2379076"/>
            <a:chOff x="2514600" y="1219200"/>
            <a:chExt cx="6274492" cy="3416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219200"/>
              <a:ext cx="6274492" cy="34163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715000" y="1905000"/>
              <a:ext cx="6096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1353800" y="592724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05800" y="1481724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34400" y="1752600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35145" y="2023476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24926" y="2089527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34400" y="1219200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 – Tree structured CSPs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2140324"/>
            <a:ext cx="1600200" cy="1447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2819400"/>
            <a:ext cx="1600200" cy="228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4343400"/>
            <a:ext cx="1600200" cy="1447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2819400"/>
            <a:ext cx="1600200" cy="228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057400"/>
            <a:ext cx="1600200" cy="1447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9000" y="4267200"/>
            <a:ext cx="1600200" cy="1447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6019800"/>
            <a:ext cx="325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Let’s color this!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3390" y="2897165"/>
            <a:ext cx="2849180" cy="3209971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4191000" y="2286000"/>
            <a:ext cx="35052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Tree-Structured CSPs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972800" cy="213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Algorithm for tree-structured CSPs: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Order</a:t>
            </a:r>
            <a:r>
              <a:rPr lang="en-US" sz="2400" dirty="0"/>
              <a:t>: Choose a root variable, order variables so that parents precede </a:t>
            </a:r>
            <a:r>
              <a:rPr lang="en-US" sz="2400" dirty="0" smtClean="0"/>
              <a:t>children</a:t>
            </a:r>
            <a:endParaRPr lang="en-US" sz="2800" dirty="0"/>
          </a:p>
          <a:p>
            <a:pPr marL="914365" lvl="1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dirty="0"/>
              <a:t>Remove backward: For </a:t>
            </a:r>
            <a:r>
              <a:rPr lang="en-US" sz="2400" dirty="0" err="1"/>
              <a:t>i</a:t>
            </a:r>
            <a:r>
              <a:rPr lang="en-US" sz="2400" dirty="0"/>
              <a:t> = n : 2, apply </a:t>
            </a:r>
            <a:r>
              <a:rPr lang="en-US" sz="2400" dirty="0" err="1"/>
              <a:t>RemoveInconsistent</a:t>
            </a:r>
            <a:r>
              <a:rPr lang="en-US" sz="2400" dirty="0"/>
              <a:t>(Parent(X</a:t>
            </a:r>
            <a:r>
              <a:rPr lang="en-US" sz="2400" baseline="-25000" dirty="0"/>
              <a:t>i</a:t>
            </a:r>
            <a:r>
              <a:rPr lang="en-US" sz="2400" dirty="0"/>
              <a:t>),X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dirty="0"/>
              <a:t>Assign forward: For </a:t>
            </a:r>
            <a:r>
              <a:rPr lang="en-US" sz="2400" dirty="0" err="1"/>
              <a:t>i</a:t>
            </a:r>
            <a:r>
              <a:rPr lang="en-US" sz="2400" dirty="0"/>
              <a:t> = 1 : n, assign X</a:t>
            </a:r>
            <a:r>
              <a:rPr lang="en-US" sz="2400" baseline="-25000" dirty="0"/>
              <a:t>i</a:t>
            </a:r>
            <a:r>
              <a:rPr lang="en-US" sz="2400" dirty="0"/>
              <a:t> consistently with Parent(X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3390" y="2897165"/>
            <a:ext cx="2849180" cy="3209971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4191000" y="2286000"/>
            <a:ext cx="35052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Tree-Structured CSPs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9728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Algorithm for tree-structured CSPs: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Order</a:t>
            </a:r>
            <a:r>
              <a:rPr lang="en-US" sz="2400" dirty="0"/>
              <a:t>: Choose a root variable, order variables so that parents precede children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5013" y="2286000"/>
            <a:ext cx="538638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ight Arrow 30"/>
          <p:cNvSpPr/>
          <p:nvPr/>
        </p:nvSpPr>
        <p:spPr>
          <a:xfrm>
            <a:off x="4191000" y="2778124"/>
            <a:ext cx="990600" cy="1066800"/>
          </a:xfrm>
          <a:prstGeom prst="rightArrow">
            <a:avLst/>
          </a:prstGeom>
          <a:solidFill>
            <a:srgbClr val="6699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1" y="2473325"/>
            <a:ext cx="254476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00200" y="5486400"/>
            <a:ext cx="9059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choice to start with A as the root is arbitrary – could have started with anything else.</a:t>
            </a:r>
          </a:p>
          <a:p>
            <a:r>
              <a:rPr lang="en-US" dirty="0" smtClean="0"/>
              <a:t>It also doesn’t matter if B comes before C in the ordering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10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972800" cy="16017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Algorithm for tree-structured CSPs: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Order</a:t>
            </a:r>
            <a:r>
              <a:rPr lang="en-US" sz="2400" dirty="0"/>
              <a:t>: Choose a root variable, order variables so that parents precede </a:t>
            </a:r>
            <a:r>
              <a:rPr lang="en-US" sz="2400" dirty="0" smtClean="0"/>
              <a:t>children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Remove backward: For </a:t>
            </a:r>
            <a:r>
              <a:rPr lang="en-US" sz="2400" dirty="0" err="1"/>
              <a:t>i</a:t>
            </a:r>
            <a:r>
              <a:rPr lang="en-US" sz="2400" dirty="0"/>
              <a:t> = n : 2, apply </a:t>
            </a:r>
            <a:r>
              <a:rPr lang="en-US" sz="2400" dirty="0" err="1"/>
              <a:t>RemoveInconsistent</a:t>
            </a:r>
            <a:r>
              <a:rPr lang="en-US" sz="2400" dirty="0"/>
              <a:t>(Parent(X</a:t>
            </a:r>
            <a:r>
              <a:rPr lang="en-US" sz="2400" baseline="-25000" dirty="0"/>
              <a:t>i</a:t>
            </a:r>
            <a:r>
              <a:rPr lang="en-US" sz="2400" dirty="0"/>
              <a:t>),X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56010"/>
            <a:ext cx="538638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334000"/>
            <a:ext cx="1165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that the initial legal colors are as I show above</a:t>
            </a:r>
          </a:p>
          <a:p>
            <a:r>
              <a:rPr lang="en-US" sz="2400" b="1" dirty="0" smtClean="0"/>
              <a:t>Simulate step 2 of the algorithm </a:t>
            </a:r>
            <a:r>
              <a:rPr lang="en-US" sz="2400" dirty="0" smtClean="0"/>
              <a:t>(I suggest cross off colors in the diagram above)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254585" y="388776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0800" y="421246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453872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421089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388307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20933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453559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388150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581400" y="420776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000" y="387994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67000" y="420620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453246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86400" y="388620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10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972800" cy="16017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Algorithm for tree-structured CSPs: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Order</a:t>
            </a:r>
            <a:r>
              <a:rPr lang="en-US" sz="2400" dirty="0"/>
              <a:t>: Choose a root variable, order variables so that parents precede </a:t>
            </a:r>
            <a:r>
              <a:rPr lang="en-US" sz="2400" dirty="0" smtClean="0"/>
              <a:t>children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Remove backward: For </a:t>
            </a:r>
            <a:r>
              <a:rPr lang="en-US" sz="2400" dirty="0" err="1"/>
              <a:t>i</a:t>
            </a:r>
            <a:r>
              <a:rPr lang="en-US" sz="2400" dirty="0"/>
              <a:t> = n : 2, apply </a:t>
            </a:r>
            <a:r>
              <a:rPr lang="en-US" sz="2400" dirty="0" err="1"/>
              <a:t>RemoveInconsistent</a:t>
            </a:r>
            <a:r>
              <a:rPr lang="en-US" sz="2400" dirty="0"/>
              <a:t>(Parent(X</a:t>
            </a:r>
            <a:r>
              <a:rPr lang="en-US" sz="2400" baseline="-25000" dirty="0"/>
              <a:t>i</a:t>
            </a:r>
            <a:r>
              <a:rPr lang="en-US" sz="2400" dirty="0"/>
              <a:t>),X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56010"/>
            <a:ext cx="538638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334000"/>
            <a:ext cx="1165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processing D</a:t>
            </a:r>
            <a:r>
              <a:rPr lang="en-US" sz="2400" dirty="0" smtClean="0">
                <a:sym typeface="Wingdings"/>
              </a:rPr>
              <a:t>F, we need to remove blue from the domain of D</a:t>
            </a:r>
          </a:p>
          <a:p>
            <a:r>
              <a:rPr lang="en-US" sz="2400" b="1" dirty="0" smtClean="0">
                <a:sym typeface="Wingdings"/>
              </a:rPr>
              <a:t>What about when we process DE?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254585" y="388776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0800" y="421246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453872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421089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388307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20933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453559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388150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581400" y="420776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000" y="387994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67000" y="420620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453246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11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972800" cy="16017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Algorithm for tree-structured CSPs: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Order</a:t>
            </a:r>
            <a:r>
              <a:rPr lang="en-US" sz="2400" dirty="0"/>
              <a:t>: Choose a root variable, order variables so that parents precede </a:t>
            </a:r>
            <a:r>
              <a:rPr lang="en-US" sz="2400" dirty="0" smtClean="0"/>
              <a:t>children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Remove backward: For </a:t>
            </a:r>
            <a:r>
              <a:rPr lang="en-US" sz="2400" dirty="0" err="1"/>
              <a:t>i</a:t>
            </a:r>
            <a:r>
              <a:rPr lang="en-US" sz="2400" dirty="0"/>
              <a:t> = n : 2, apply </a:t>
            </a:r>
            <a:r>
              <a:rPr lang="en-US" sz="2400" dirty="0" err="1"/>
              <a:t>RemoveInconsistent</a:t>
            </a:r>
            <a:r>
              <a:rPr lang="en-US" sz="2400" dirty="0"/>
              <a:t>(Parent(X</a:t>
            </a:r>
            <a:r>
              <a:rPr lang="en-US" sz="2400" baseline="-25000" dirty="0"/>
              <a:t>i</a:t>
            </a:r>
            <a:r>
              <a:rPr lang="en-US" sz="2400" dirty="0"/>
              <a:t>),X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56010"/>
            <a:ext cx="538638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25824" y="5106965"/>
            <a:ext cx="1165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processing D</a:t>
            </a:r>
            <a:r>
              <a:rPr lang="en-US" sz="2400" dirty="0" smtClean="0">
                <a:sym typeface="Wingdings"/>
              </a:rPr>
              <a:t>E, we don’t do anything.</a:t>
            </a:r>
          </a:p>
          <a:p>
            <a:r>
              <a:rPr lang="en-US" sz="2400" dirty="0" smtClean="0">
                <a:sym typeface="Wingdings"/>
              </a:rPr>
              <a:t>We would only remove something from the parent, D, but red is consistent, because we can make E green.  So we just leave it as is.</a:t>
            </a:r>
          </a:p>
          <a:p>
            <a:r>
              <a:rPr lang="en-US" sz="2400" b="1" dirty="0" smtClean="0">
                <a:sym typeface="Wingdings"/>
              </a:rPr>
              <a:t>What about BD?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254585" y="388776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0800" y="421246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453872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421089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388307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20933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453559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388150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581400" y="420776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000" y="387994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67000" y="420620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453246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Chess as a CSP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316049"/>
            <a:ext cx="937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define the 4-queens problem as a CSP with the variable Xi denoting the position (row) of the queen on column </a:t>
            </a:r>
            <a:r>
              <a:rPr lang="en-US" dirty="0" err="1" smtClean="0"/>
              <a:t>i</a:t>
            </a:r>
            <a:r>
              <a:rPr lang="en-US" dirty="0" smtClean="0"/>
              <a:t>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092327"/>
            <a:ext cx="2438400" cy="2627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179553"/>
            <a:ext cx="2362201" cy="23829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6200" y="4553922"/>
            <a:ext cx="278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X1 = 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4567535"/>
            <a:ext cx="278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X1 = 2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5715000"/>
            <a:ext cx="9372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the constraints: two queens attack each other when the are in the same row, the same column or on the same diagonal.  We want to place n=4 queens on the board so no queen is attacking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9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12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972800" cy="16017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Algorithm for tree-structured CSPs: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Order</a:t>
            </a:r>
            <a:r>
              <a:rPr lang="en-US" sz="2400" dirty="0"/>
              <a:t>: Choose a root variable, order variables so that parents precede </a:t>
            </a:r>
            <a:r>
              <a:rPr lang="en-US" sz="2400" dirty="0" smtClean="0"/>
              <a:t>children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Remove backward: For </a:t>
            </a:r>
            <a:r>
              <a:rPr lang="en-US" sz="2400" dirty="0" err="1"/>
              <a:t>i</a:t>
            </a:r>
            <a:r>
              <a:rPr lang="en-US" sz="2400" dirty="0"/>
              <a:t> = n : 2, apply </a:t>
            </a:r>
            <a:r>
              <a:rPr lang="en-US" sz="2400" dirty="0" err="1"/>
              <a:t>RemoveInconsistent</a:t>
            </a:r>
            <a:r>
              <a:rPr lang="en-US" sz="2400" dirty="0"/>
              <a:t>(Parent(X</a:t>
            </a:r>
            <a:r>
              <a:rPr lang="en-US" sz="2400" baseline="-25000" dirty="0"/>
              <a:t>i</a:t>
            </a:r>
            <a:r>
              <a:rPr lang="en-US" sz="2400" dirty="0"/>
              <a:t>),X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56010"/>
            <a:ext cx="538638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334000"/>
            <a:ext cx="1165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processing B</a:t>
            </a:r>
            <a:r>
              <a:rPr lang="en-US" sz="2400" dirty="0" smtClean="0">
                <a:sym typeface="Wingdings"/>
              </a:rPr>
              <a:t>C, we don’t do anything. </a:t>
            </a:r>
          </a:p>
          <a:p>
            <a:r>
              <a:rPr lang="en-US" sz="2400" b="1" dirty="0" smtClean="0">
                <a:sym typeface="Wingdings"/>
              </a:rPr>
              <a:t>What about A</a:t>
            </a:r>
            <a:r>
              <a:rPr lang="en-US" sz="2400" b="1" dirty="0">
                <a:sym typeface="Wingdings"/>
              </a:rPr>
              <a:t>B</a:t>
            </a:r>
            <a:r>
              <a:rPr lang="en-US" sz="2400" b="1" dirty="0" smtClean="0">
                <a:sym typeface="Wingdings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7254585" y="388776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0800" y="421246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453872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421089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388307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20933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453559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388150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000" y="387994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67000" y="420620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453246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13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972800" cy="16017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Algorithm for tree-structured CSPs: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Order</a:t>
            </a:r>
            <a:r>
              <a:rPr lang="en-US" sz="2400" dirty="0"/>
              <a:t>: Choose a root variable, order variables so that parents precede </a:t>
            </a:r>
            <a:r>
              <a:rPr lang="en-US" sz="2400" dirty="0" smtClean="0"/>
              <a:t>children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Remove backward: For </a:t>
            </a:r>
            <a:r>
              <a:rPr lang="en-US" sz="2400" dirty="0" err="1"/>
              <a:t>i</a:t>
            </a:r>
            <a:r>
              <a:rPr lang="en-US" sz="2400" dirty="0"/>
              <a:t> = n : 2, apply </a:t>
            </a:r>
            <a:r>
              <a:rPr lang="en-US" sz="2400" dirty="0" err="1"/>
              <a:t>RemoveInconsistent</a:t>
            </a:r>
            <a:r>
              <a:rPr lang="en-US" sz="2400" dirty="0"/>
              <a:t>(Parent(X</a:t>
            </a:r>
            <a:r>
              <a:rPr lang="en-US" sz="2400" baseline="-25000" dirty="0"/>
              <a:t>i</a:t>
            </a:r>
            <a:r>
              <a:rPr lang="en-US" sz="2400" dirty="0"/>
              <a:t>),X</a:t>
            </a:r>
            <a:r>
              <a:rPr lang="en-US" sz="2400" baseline="-25000" dirty="0"/>
              <a:t>i</a:t>
            </a:r>
            <a:r>
              <a:rPr lang="en-US" sz="2400" dirty="0" smtClean="0"/>
              <a:t>)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Assign forward: For </a:t>
            </a:r>
            <a:r>
              <a:rPr lang="en-US" sz="2400" dirty="0" err="1"/>
              <a:t>i</a:t>
            </a:r>
            <a:r>
              <a:rPr lang="en-US" sz="2400" dirty="0"/>
              <a:t> = 1 : n, assign X</a:t>
            </a:r>
            <a:r>
              <a:rPr lang="en-US" sz="2400" baseline="-25000" dirty="0"/>
              <a:t>i</a:t>
            </a:r>
            <a:r>
              <a:rPr lang="en-US" sz="2400" dirty="0"/>
              <a:t> consistently with Parent(X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914365" lvl="1" indent="-457200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56010"/>
            <a:ext cx="538638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181600"/>
            <a:ext cx="1165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Right, we delete blue from A.</a:t>
            </a:r>
          </a:p>
          <a:p>
            <a:r>
              <a:rPr lang="en-US" sz="2400" b="1" dirty="0" smtClean="0">
                <a:sym typeface="Wingdings"/>
              </a:rPr>
              <a:t>Now simulate step 3.</a:t>
            </a:r>
          </a:p>
          <a:p>
            <a:r>
              <a:rPr lang="en-US" sz="2400" dirty="0" smtClean="0">
                <a:sym typeface="Wingdings"/>
              </a:rPr>
              <a:t>Any choice for A is ok. B will be blue. C can be red or green. D is red, E will be green</a:t>
            </a:r>
            <a:r>
              <a:rPr lang="is-IS" sz="2400" dirty="0" smtClean="0">
                <a:sym typeface="Wingdings"/>
              </a:rPr>
              <a:t>… It all works!!</a:t>
            </a:r>
            <a:endParaRPr lang="en-US" sz="2400" dirty="0" smtClean="0">
              <a:sym typeface="Wingding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4585" y="388776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0800" y="421246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453872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4210899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5800" y="3883070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20933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453559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3881505"/>
            <a:ext cx="304800" cy="2286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67000" y="4206204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4532468"/>
            <a:ext cx="304800" cy="228600"/>
          </a:xfrm>
          <a:prstGeom prst="rect">
            <a:avLst/>
          </a:prstGeom>
          <a:solidFill>
            <a:srgbClr val="00FF0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CSP Challenge </a:t>
            </a:r>
            <a:r>
              <a:rPr lang="en-US" dirty="0" smtClean="0"/>
              <a:t>Question 1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9601" y="2168177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set X1 = 1</a:t>
            </a:r>
          </a:p>
          <a:p>
            <a:endParaRPr lang="en-US" sz="2400" dirty="0"/>
          </a:p>
          <a:p>
            <a:r>
              <a:rPr lang="en-US" sz="2400" b="1" dirty="0" smtClean="0"/>
              <a:t>Show the effect of forward checking on the domains of the remaining </a:t>
            </a:r>
            <a:r>
              <a:rPr lang="en-US" sz="2400" b="1" dirty="0" smtClean="0"/>
              <a:t>variables</a:t>
            </a:r>
          </a:p>
          <a:p>
            <a:r>
              <a:rPr lang="en-US" sz="2400" dirty="0"/>
              <a:t>(I suggest </a:t>
            </a:r>
            <a:r>
              <a:rPr lang="en-US" sz="2400" dirty="0" smtClean="0"/>
              <a:t>crossing </a:t>
            </a:r>
            <a:r>
              <a:rPr lang="en-US" sz="2400" dirty="0"/>
              <a:t>off </a:t>
            </a:r>
            <a:r>
              <a:rPr lang="en-US" sz="2400" dirty="0" smtClean="0"/>
              <a:t>values in </a:t>
            </a:r>
            <a:r>
              <a:rPr lang="en-US" sz="2400" dirty="0"/>
              <a:t>the </a:t>
            </a:r>
            <a:r>
              <a:rPr lang="en-US" sz="2400" dirty="0" smtClean="0"/>
              <a:t>lists below:)</a:t>
            </a:r>
            <a:endParaRPr lang="en-US" sz="2400" dirty="0"/>
          </a:p>
          <a:p>
            <a:endParaRPr lang="en-US" sz="2400" b="1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867400" y="1316049"/>
            <a:ext cx="3467100" cy="2923260"/>
            <a:chOff x="3200400" y="2092327"/>
            <a:chExt cx="3467100" cy="292326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2092327"/>
              <a:ext cx="2438400" cy="262758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886200" y="4553922"/>
              <a:ext cx="2781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X1 = 1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86300" y="4648200"/>
            <a:ext cx="4800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Domain X2 = {1, 2, 3, 4}</a:t>
            </a:r>
          </a:p>
          <a:p>
            <a:r>
              <a:rPr lang="en-US" sz="2400" dirty="0"/>
              <a:t>Domain </a:t>
            </a:r>
            <a:r>
              <a:rPr lang="en-US" sz="2400" dirty="0" smtClean="0"/>
              <a:t>X3 </a:t>
            </a:r>
            <a:r>
              <a:rPr lang="en-US" sz="2400" dirty="0"/>
              <a:t>= {1, 2, 3, 4</a:t>
            </a:r>
            <a:r>
              <a:rPr lang="en-US" sz="2400" dirty="0" smtClean="0"/>
              <a:t>}</a:t>
            </a:r>
          </a:p>
          <a:p>
            <a:r>
              <a:rPr lang="en-US" sz="2400" dirty="0"/>
              <a:t>Domain </a:t>
            </a:r>
            <a:r>
              <a:rPr lang="en-US" sz="2400" dirty="0" smtClean="0"/>
              <a:t>X4 </a:t>
            </a:r>
            <a:r>
              <a:rPr lang="en-US" sz="2400" dirty="0"/>
              <a:t>= {1, 2, 3, 4}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15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4000"/>
            <a:ext cx="6274492" cy="3416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2600" y="2209800"/>
            <a:ext cx="6096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5333253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Forward checking will delete values from the domains of all </a:t>
            </a:r>
            <a:r>
              <a:rPr lang="en-US" sz="2400" smtClean="0"/>
              <a:t>other variables, as shown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556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4000"/>
            <a:ext cx="6274492" cy="341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510540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this CSP now arc consistent</a:t>
            </a:r>
            <a:r>
              <a:rPr lang="en-US" sz="2400" b="1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(for the purposes of this question – assume that there is one constraint between each pair of queens that rules out all attacks)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562600" y="2209800"/>
            <a:ext cx="6096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2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4000"/>
            <a:ext cx="6274492" cy="341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4919008"/>
            <a:ext cx="1074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No, </a:t>
            </a:r>
            <a:r>
              <a:rPr lang="en-US" sz="2400" dirty="0" smtClean="0"/>
              <a:t>the constraint between X2 and X3 is not consistent with respect to X2</a:t>
            </a:r>
          </a:p>
          <a:p>
            <a:r>
              <a:rPr lang="en-US" sz="2400" dirty="0" smtClean="0"/>
              <a:t>There exists a value in the domain of X2 (specifically X2=3) such that NO value for X3 will work.</a:t>
            </a:r>
          </a:p>
          <a:p>
            <a:r>
              <a:rPr lang="en-US" sz="2400" dirty="0" smtClean="0"/>
              <a:t>Furthermore,  the constraint between X4 and X3 is not consistent with respect to X4, because X4=3 also leaves X3 with no legal values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562600" y="2209800"/>
            <a:ext cx="6096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52800" y="3308350"/>
            <a:ext cx="457200" cy="3492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3657600"/>
            <a:ext cx="457200" cy="3492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60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5105400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Simulate the behavior of AC3 to make the CSP arc consistent</a:t>
            </a:r>
          </a:p>
          <a:p>
            <a:r>
              <a:rPr lang="en-US" sz="2400" b="1" dirty="0" smtClean="0"/>
              <a:t>First </a:t>
            </a:r>
            <a:r>
              <a:rPr lang="en-US" sz="2400" b="1" dirty="0" err="1" smtClean="0"/>
              <a:t>subquestion</a:t>
            </a:r>
            <a:r>
              <a:rPr lang="en-US" sz="2400" b="1" dirty="0" smtClean="0"/>
              <a:t>, what goes on the queue?</a:t>
            </a:r>
            <a:r>
              <a:rPr lang="en-US" sz="2400" b="1" dirty="0" smtClean="0"/>
              <a:t> </a:t>
            </a:r>
            <a:endParaRPr 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2514600" y="1219200"/>
            <a:ext cx="6274492" cy="3416300"/>
            <a:chOff x="2514600" y="1219200"/>
            <a:chExt cx="6274492" cy="3416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219200"/>
              <a:ext cx="6274492" cy="34163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715000" y="1905000"/>
              <a:ext cx="6096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485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4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1074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each pair of variables, you need to put a directed constraint.</a:t>
            </a:r>
          </a:p>
          <a:p>
            <a:r>
              <a:rPr lang="en-US" sz="2400" dirty="0" smtClean="0"/>
              <a:t>I’ll write X2</a:t>
            </a:r>
            <a:r>
              <a:rPr lang="en-US" sz="2400" dirty="0" smtClean="0">
                <a:sym typeface="Wingdings"/>
              </a:rPr>
              <a:t>X3 to mean the constraint </a:t>
            </a:r>
            <a:r>
              <a:rPr lang="en-US" sz="2400" dirty="0" err="1" smtClean="0">
                <a:sym typeface="Wingdings"/>
              </a:rPr>
              <a:t>wrt</a:t>
            </a:r>
            <a:r>
              <a:rPr lang="en-US" sz="2400" dirty="0" smtClean="0">
                <a:sym typeface="Wingdings"/>
              </a:rPr>
              <a:t> X2 (</a:t>
            </a:r>
            <a:r>
              <a:rPr lang="en-US" sz="2400" dirty="0" err="1" smtClean="0">
                <a:sym typeface="Wingdings"/>
              </a:rPr>
              <a:t>ie</a:t>
            </a:r>
            <a:r>
              <a:rPr lang="en-US" sz="2400" dirty="0" smtClean="0">
                <a:sym typeface="Wingdings"/>
              </a:rPr>
              <a:t> X2 is the tail)</a:t>
            </a:r>
          </a:p>
          <a:p>
            <a:r>
              <a:rPr lang="en-US" sz="2400" dirty="0" smtClean="0">
                <a:sym typeface="Wingdings"/>
              </a:rPr>
              <a:t>For this example, let’s ignore constraints with X1 because those constraints are consistent (as a result of forward checking) and can’t become inconsistent because we’ve chose a single value for X1.</a:t>
            </a:r>
          </a:p>
          <a:p>
            <a:r>
              <a:rPr lang="en-US" sz="2400" dirty="0" smtClean="0">
                <a:sym typeface="Wingdings"/>
              </a:rPr>
              <a:t>So the queue might be </a:t>
            </a:r>
          </a:p>
          <a:p>
            <a:r>
              <a:rPr lang="en-US" sz="2400" dirty="0" smtClean="0">
                <a:sym typeface="Wingdings"/>
              </a:rPr>
              <a:t>&lt;X2X3, X2X4, X3X2, X3X4, X4X2, X4X3&gt;</a:t>
            </a:r>
          </a:p>
          <a:p>
            <a:r>
              <a:rPr lang="en-US" sz="2400" dirty="0" smtClean="0">
                <a:sym typeface="Wingdings"/>
              </a:rPr>
              <a:t>We’ve already established that X2X3 is inconsistent.  </a:t>
            </a:r>
          </a:p>
          <a:p>
            <a:r>
              <a:rPr lang="en-US" sz="2400" b="1" dirty="0" smtClean="0">
                <a:sym typeface="Wingdings"/>
              </a:rPr>
              <a:t>What does AC-3 do to fix this?</a:t>
            </a:r>
            <a:endParaRPr lang="en-US" sz="24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696200" y="152400"/>
            <a:ext cx="4369492" cy="2379076"/>
            <a:chOff x="2514600" y="1219200"/>
            <a:chExt cx="6274492" cy="3416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219200"/>
              <a:ext cx="6274492" cy="34163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715000" y="1905000"/>
              <a:ext cx="6096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63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5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1074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AC-3 deletes from the domain of </a:t>
            </a:r>
            <a:r>
              <a:rPr lang="is-IS" sz="2400" dirty="0" smtClean="0"/>
              <a:t>… X2.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ym typeface="Wingdings"/>
              </a:rPr>
              <a:t>So now Domain(X2) = {4}</a:t>
            </a:r>
          </a:p>
          <a:p>
            <a:r>
              <a:rPr lang="en-US" sz="2400" dirty="0" smtClean="0">
                <a:sym typeface="Wingdings"/>
              </a:rPr>
              <a:t>AC-3 also adds some more constraints onto the queue, X3X2 and X4X2, but since they are already there there is no change. So the queue is</a:t>
            </a:r>
          </a:p>
          <a:p>
            <a:r>
              <a:rPr lang="en-US" sz="2400" dirty="0" smtClean="0">
                <a:sym typeface="Wingdings"/>
              </a:rPr>
              <a:t>&lt;X2</a:t>
            </a:r>
            <a:r>
              <a:rPr lang="en-US" sz="2400" dirty="0">
                <a:sym typeface="Wingdings"/>
              </a:rPr>
              <a:t>X4, X3X2, X3X4, X4X2, X4X3&gt;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b="1" dirty="0" smtClean="0">
                <a:sym typeface="Wingdings"/>
              </a:rPr>
              <a:t>Is X2X4 consistent?</a:t>
            </a:r>
            <a:endParaRPr lang="en-US" sz="24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696200" y="152400"/>
            <a:ext cx="4369492" cy="2379076"/>
            <a:chOff x="2514600" y="1219200"/>
            <a:chExt cx="6274492" cy="3416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219200"/>
              <a:ext cx="6274492" cy="34163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715000" y="1905000"/>
              <a:ext cx="6096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1353800" y="592724"/>
            <a:ext cx="228600" cy="249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05800" y="1481724"/>
            <a:ext cx="228600" cy="270876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1 -- introduction - print</Template>
  <TotalTime>37672</TotalTime>
  <Words>1164</Words>
  <Application>Microsoft Macintosh PowerPoint</Application>
  <PresentationFormat>Widescreen</PresentationFormat>
  <Paragraphs>163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Wingdings</vt:lpstr>
      <vt:lpstr>Arial</vt:lpstr>
      <vt:lpstr>dan-berkeley-nlp-v1</vt:lpstr>
      <vt:lpstr>Clearer Definition</vt:lpstr>
      <vt:lpstr>Chess as a CSP</vt:lpstr>
      <vt:lpstr>CSP Challenge Question 1</vt:lpstr>
      <vt:lpstr>Answer 1</vt:lpstr>
      <vt:lpstr>Question 2</vt:lpstr>
      <vt:lpstr>Answer 2</vt:lpstr>
      <vt:lpstr>Question 3</vt:lpstr>
      <vt:lpstr>Answer 4</vt:lpstr>
      <vt:lpstr>Answer 5</vt:lpstr>
      <vt:lpstr>Answer 6</vt:lpstr>
      <vt:lpstr>Answer 7</vt:lpstr>
      <vt:lpstr>Answer 8</vt:lpstr>
      <vt:lpstr>Answer 9</vt:lpstr>
      <vt:lpstr>Part II – Tree structured CSPs</vt:lpstr>
      <vt:lpstr>Tree-Structured CSPs</vt:lpstr>
      <vt:lpstr>Tree-Structured CSPs</vt:lpstr>
      <vt:lpstr>Question 10</vt:lpstr>
      <vt:lpstr>Answer 10</vt:lpstr>
      <vt:lpstr>Answer 11</vt:lpstr>
      <vt:lpstr>Answer 12</vt:lpstr>
      <vt:lpstr>Answer 13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Dan Weld</cp:lastModifiedBy>
  <cp:revision>2201</cp:revision>
  <cp:lastPrinted>2016-01-14T21:58:07Z</cp:lastPrinted>
  <dcterms:created xsi:type="dcterms:W3CDTF">2004-08-27T04:16:05Z</dcterms:created>
  <dcterms:modified xsi:type="dcterms:W3CDTF">2016-10-15T00:43:48Z</dcterms:modified>
</cp:coreProperties>
</file>