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52"/>
  </p:notesMasterIdLst>
  <p:handoutMasterIdLst>
    <p:handoutMasterId r:id="rId53"/>
  </p:handoutMasterIdLst>
  <p:sldIdLst>
    <p:sldId id="585" r:id="rId2"/>
    <p:sldId id="560" r:id="rId3"/>
    <p:sldId id="513" r:id="rId4"/>
    <p:sldId id="574" r:id="rId5"/>
    <p:sldId id="603" r:id="rId6"/>
    <p:sldId id="527" r:id="rId7"/>
    <p:sldId id="529" r:id="rId8"/>
    <p:sldId id="568" r:id="rId9"/>
    <p:sldId id="630" r:id="rId10"/>
    <p:sldId id="588" r:id="rId11"/>
    <p:sldId id="561" r:id="rId12"/>
    <p:sldId id="572" r:id="rId13"/>
    <p:sldId id="562" r:id="rId14"/>
    <p:sldId id="589" r:id="rId15"/>
    <p:sldId id="563" r:id="rId16"/>
    <p:sldId id="564" r:id="rId17"/>
    <p:sldId id="565" r:id="rId18"/>
    <p:sldId id="566" r:id="rId19"/>
    <p:sldId id="567" r:id="rId20"/>
    <p:sldId id="590" r:id="rId21"/>
    <p:sldId id="591" r:id="rId22"/>
    <p:sldId id="592" r:id="rId23"/>
    <p:sldId id="608" r:id="rId24"/>
    <p:sldId id="609" r:id="rId25"/>
    <p:sldId id="610" r:id="rId26"/>
    <p:sldId id="570" r:id="rId27"/>
    <p:sldId id="649" r:id="rId28"/>
    <p:sldId id="531" r:id="rId29"/>
    <p:sldId id="593" r:id="rId30"/>
    <p:sldId id="533" r:id="rId31"/>
    <p:sldId id="594" r:id="rId32"/>
    <p:sldId id="558" r:id="rId33"/>
    <p:sldId id="631" r:id="rId34"/>
    <p:sldId id="632" r:id="rId35"/>
    <p:sldId id="633" r:id="rId36"/>
    <p:sldId id="634" r:id="rId37"/>
    <p:sldId id="635" r:id="rId38"/>
    <p:sldId id="636" r:id="rId39"/>
    <p:sldId id="637" r:id="rId40"/>
    <p:sldId id="638" r:id="rId41"/>
    <p:sldId id="639" r:id="rId42"/>
    <p:sldId id="640" r:id="rId43"/>
    <p:sldId id="641" r:id="rId44"/>
    <p:sldId id="642" r:id="rId45"/>
    <p:sldId id="643" r:id="rId46"/>
    <p:sldId id="644" r:id="rId47"/>
    <p:sldId id="645" r:id="rId48"/>
    <p:sldId id="646" r:id="rId49"/>
    <p:sldId id="647" r:id="rId50"/>
    <p:sldId id="648" r:id="rId51"/>
  </p:sldIdLst>
  <p:sldSz cx="12192000" cy="6858000"/>
  <p:notesSz cx="7315200" cy="9601200"/>
  <p:custDataLst>
    <p:tags r:id="rId5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FF0F"/>
    <a:srgbClr val="CC6600"/>
    <a:srgbClr val="996600"/>
    <a:srgbClr val="663300"/>
    <a:srgbClr val="2D2D8A"/>
    <a:srgbClr val="CC9900"/>
    <a:srgbClr val="3333FF"/>
    <a:srgbClr val="FF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63" autoAdjust="0"/>
    <p:restoredTop sz="82322" autoAdjust="0"/>
  </p:normalViewPr>
  <p:slideViewPr>
    <p:cSldViewPr>
      <p:cViewPr>
        <p:scale>
          <a:sx n="125" d="100"/>
          <a:sy n="125" d="100"/>
        </p:scale>
        <p:origin x="800" y="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tags" Target="tags/tag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0C6108-B344-48B3-B893-0983A3B5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DD6487-14A9-49B8-972D-88A1CCAF3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6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95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15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L5D1 –</a:t>
            </a:r>
            <a:r>
              <a:rPr lang="en-US" baseline="0" dirty="0" smtClean="0"/>
              <a:t> python demos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Coloring – </a:t>
            </a:r>
            <a:r>
              <a:rPr lang="en-US" baseline="0" dirty="0" err="1" smtClean="0"/>
              <a:t>javascript</a:t>
            </a:r>
            <a:r>
              <a:rPr lang="en-US" baseline="0" dirty="0" smtClean="0"/>
              <a:t> demos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4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2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0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 test has structure, it ‘s more like a manual describing a</a:t>
            </a:r>
            <a:r>
              <a:rPr lang="en-US" baseline="0" dirty="0" smtClean="0"/>
              <a:t> set of constraints that have to hold 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47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</a:p>
          <a:p>
            <a:endParaRPr lang="en-US" dirty="0" smtClean="0"/>
          </a:p>
          <a:p>
            <a:r>
              <a:rPr lang="en-US" dirty="0" smtClean="0"/>
              <a:t>CS188 </a:t>
            </a:r>
            <a:r>
              <a:rPr lang="en-US" dirty="0" err="1" smtClean="0"/>
              <a:t>javascript</a:t>
            </a:r>
            <a:r>
              <a:rPr lang="en-US" dirty="0" smtClean="0"/>
              <a:t> demos -&gt; source -&gt; exercises -&gt; </a:t>
            </a:r>
            <a:r>
              <a:rPr lang="en-US" dirty="0" err="1" smtClean="0"/>
              <a:t>csps</a:t>
            </a:r>
            <a:r>
              <a:rPr lang="en-US" dirty="0" smtClean="0"/>
              <a:t> -&gt; CSPs demos -&gt; CSPs </a:t>
            </a:r>
            <a:r>
              <a:rPr lang="en-US" dirty="0" err="1" smtClean="0"/>
              <a:t>demos.html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Settings:</a:t>
            </a:r>
          </a:p>
          <a:p>
            <a:r>
              <a:rPr lang="en-US" dirty="0" smtClean="0"/>
              <a:t>Graph =</a:t>
            </a:r>
            <a:r>
              <a:rPr lang="en-US" baseline="0" dirty="0" smtClean="0"/>
              <a:t> Simple</a:t>
            </a:r>
          </a:p>
          <a:p>
            <a:r>
              <a:rPr lang="en-US" baseline="0" dirty="0" smtClean="0"/>
              <a:t>Algorithm = Backtracking</a:t>
            </a:r>
          </a:p>
          <a:p>
            <a:r>
              <a:rPr lang="en-US" baseline="0" dirty="0" smtClean="0"/>
              <a:t>Ordering = None</a:t>
            </a:r>
          </a:p>
          <a:p>
            <a:r>
              <a:rPr lang="en-US" baseline="0" dirty="0" smtClean="0"/>
              <a:t>Filtering = None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9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</a:p>
          <a:p>
            <a:endParaRPr lang="en-US" dirty="0" smtClean="0"/>
          </a:p>
          <a:p>
            <a:r>
              <a:rPr lang="en-US" dirty="0" smtClean="0"/>
              <a:t>CS188 </a:t>
            </a:r>
            <a:r>
              <a:rPr lang="en-US" dirty="0" err="1" smtClean="0"/>
              <a:t>javascript</a:t>
            </a:r>
            <a:r>
              <a:rPr lang="en-US" dirty="0" smtClean="0"/>
              <a:t> demos -&gt; source -&gt; exercises -&gt; </a:t>
            </a:r>
            <a:r>
              <a:rPr lang="en-US" dirty="0" err="1" smtClean="0"/>
              <a:t>csps</a:t>
            </a:r>
            <a:r>
              <a:rPr lang="en-US" dirty="0" smtClean="0"/>
              <a:t> -&gt; CSPs demos -&gt; CSPs </a:t>
            </a:r>
            <a:r>
              <a:rPr lang="en-US" dirty="0" err="1" smtClean="0"/>
              <a:t>demos.html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Settings:</a:t>
            </a:r>
          </a:p>
          <a:p>
            <a:r>
              <a:rPr lang="en-US" dirty="0" smtClean="0"/>
              <a:t>Graph =</a:t>
            </a:r>
            <a:r>
              <a:rPr lang="en-US" baseline="0" dirty="0" smtClean="0"/>
              <a:t> Simple</a:t>
            </a:r>
          </a:p>
          <a:p>
            <a:r>
              <a:rPr lang="en-US" baseline="0" dirty="0" smtClean="0"/>
              <a:t>Algorithm = Backtracking</a:t>
            </a:r>
          </a:p>
          <a:p>
            <a:r>
              <a:rPr lang="en-US" baseline="0" dirty="0" smtClean="0"/>
              <a:t>Ordering = None</a:t>
            </a:r>
          </a:p>
          <a:p>
            <a:r>
              <a:rPr lang="en-US" baseline="0" dirty="0" smtClean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53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Auto-consistency (note</a:t>
            </a:r>
            <a:r>
              <a:rPr lang="en-US" baseline="0" dirty="0" smtClean="0"/>
              <a:t> initially nothing gets deleted/pruned since there are consistent options for all constraints for initial variable domains)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Flashes whenever something needs to be re-checked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8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</a:p>
          <a:p>
            <a:endParaRPr lang="en-US" dirty="0" smtClean="0"/>
          </a:p>
          <a:p>
            <a:r>
              <a:rPr lang="en-US" dirty="0" smtClean="0"/>
              <a:t>CS188 </a:t>
            </a:r>
            <a:r>
              <a:rPr lang="en-US" dirty="0" err="1" smtClean="0"/>
              <a:t>javascript</a:t>
            </a:r>
            <a:r>
              <a:rPr lang="en-US" dirty="0" smtClean="0"/>
              <a:t> demos -&gt; source -&gt; exercises -&gt; </a:t>
            </a:r>
            <a:r>
              <a:rPr lang="en-US" dirty="0" err="1" smtClean="0"/>
              <a:t>csps</a:t>
            </a:r>
            <a:r>
              <a:rPr lang="en-US" dirty="0" smtClean="0"/>
              <a:t> -&gt; CSPs demos -&gt; CSPs </a:t>
            </a:r>
            <a:r>
              <a:rPr lang="en-US" dirty="0" err="1" smtClean="0"/>
              <a:t>demos.html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Settings:</a:t>
            </a:r>
          </a:p>
          <a:p>
            <a:r>
              <a:rPr lang="en-US" dirty="0" smtClean="0"/>
              <a:t>Graph =</a:t>
            </a:r>
            <a:r>
              <a:rPr lang="en-US" baseline="0" dirty="0" smtClean="0"/>
              <a:t> Complex</a:t>
            </a:r>
          </a:p>
          <a:p>
            <a:r>
              <a:rPr lang="en-US" baseline="0" dirty="0" smtClean="0"/>
              <a:t>Algorithm = Backtracking</a:t>
            </a:r>
          </a:p>
          <a:p>
            <a:r>
              <a:rPr lang="en-US" baseline="0" dirty="0" smtClean="0"/>
              <a:t>Ordering = None</a:t>
            </a:r>
          </a:p>
          <a:p>
            <a:r>
              <a:rPr lang="en-US" baseline="0" dirty="0" smtClean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05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</a:p>
          <a:p>
            <a:endParaRPr lang="en-US" dirty="0" smtClean="0"/>
          </a:p>
          <a:p>
            <a:r>
              <a:rPr lang="en-US" dirty="0" smtClean="0"/>
              <a:t>CS188 </a:t>
            </a:r>
            <a:r>
              <a:rPr lang="en-US" dirty="0" err="1" smtClean="0"/>
              <a:t>javascript</a:t>
            </a:r>
            <a:r>
              <a:rPr lang="en-US" dirty="0" smtClean="0"/>
              <a:t> demos -&gt; source -&gt; exercises -&gt; </a:t>
            </a:r>
            <a:r>
              <a:rPr lang="en-US" dirty="0" err="1" smtClean="0"/>
              <a:t>csps</a:t>
            </a:r>
            <a:r>
              <a:rPr lang="en-US" dirty="0" smtClean="0"/>
              <a:t> -&gt; CSPs demos -&gt; CSPs </a:t>
            </a:r>
            <a:r>
              <a:rPr lang="en-US" dirty="0" err="1" smtClean="0"/>
              <a:t>demos.html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Settings:</a:t>
            </a:r>
          </a:p>
          <a:p>
            <a:r>
              <a:rPr lang="en-US" dirty="0" smtClean="0"/>
              <a:t>Graph =</a:t>
            </a:r>
            <a:r>
              <a:rPr lang="en-US" baseline="0" dirty="0" smtClean="0"/>
              <a:t> Simple</a:t>
            </a:r>
          </a:p>
          <a:p>
            <a:r>
              <a:rPr lang="en-US" baseline="0" dirty="0" smtClean="0"/>
              <a:t>Algorithm = Backtracking</a:t>
            </a:r>
          </a:p>
          <a:p>
            <a:r>
              <a:rPr lang="en-US" baseline="0" dirty="0" smtClean="0"/>
              <a:t>Ordering = None</a:t>
            </a:r>
          </a:p>
          <a:p>
            <a:r>
              <a:rPr lang="en-US" baseline="0" dirty="0" smtClean="0"/>
              <a:t>Filtering = None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9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</a:p>
          <a:p>
            <a:endParaRPr lang="en-US" dirty="0" smtClean="0"/>
          </a:p>
          <a:p>
            <a:r>
              <a:rPr lang="en-US" dirty="0" smtClean="0"/>
              <a:t>CS188 </a:t>
            </a:r>
            <a:r>
              <a:rPr lang="en-US" dirty="0" err="1" smtClean="0"/>
              <a:t>javascript</a:t>
            </a:r>
            <a:r>
              <a:rPr lang="en-US" dirty="0" smtClean="0"/>
              <a:t> demos -&gt; source -&gt; exercises -&gt; </a:t>
            </a:r>
            <a:r>
              <a:rPr lang="en-US" dirty="0" err="1" smtClean="0"/>
              <a:t>csps</a:t>
            </a:r>
            <a:r>
              <a:rPr lang="en-US" dirty="0" smtClean="0"/>
              <a:t> -&gt; CSPs demos -&gt; CSPs </a:t>
            </a:r>
            <a:r>
              <a:rPr lang="en-US" dirty="0" err="1" smtClean="0"/>
              <a:t>demos.html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Settings:</a:t>
            </a:r>
          </a:p>
          <a:p>
            <a:r>
              <a:rPr lang="en-US" dirty="0" smtClean="0"/>
              <a:t>Graph =</a:t>
            </a:r>
            <a:r>
              <a:rPr lang="en-US" baseline="0" dirty="0" smtClean="0"/>
              <a:t> Complex</a:t>
            </a:r>
          </a:p>
          <a:p>
            <a:r>
              <a:rPr lang="en-US" baseline="0" dirty="0" smtClean="0"/>
              <a:t>Algorithm = Backtracking</a:t>
            </a:r>
          </a:p>
          <a:p>
            <a:r>
              <a:rPr lang="en-US" baseline="0" dirty="0" smtClean="0"/>
              <a:t>Ordering = MRV </a:t>
            </a:r>
          </a:p>
          <a:p>
            <a:r>
              <a:rPr lang="en-US" baseline="0" dirty="0" smtClean="0"/>
              <a:t>Filtering = Forward Checking</a:t>
            </a:r>
          </a:p>
          <a:p>
            <a:endParaRPr lang="en-US" baseline="0" dirty="0" smtClean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 smtClean="0">
                <a:sym typeface="Wingdings"/>
              </a:rPr>
              <a:t>Solves already without any need for backtracking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 smtClean="0"/>
          </a:p>
          <a:p>
            <a:r>
              <a:rPr lang="en-US" baseline="0" dirty="0" smtClean="0"/>
              <a:t>Note: need a bigger problem to illustrate relevance of </a:t>
            </a:r>
            <a:r>
              <a:rPr lang="en-US" baseline="0" dirty="0" err="1" smtClean="0"/>
              <a:t>backtracking+AC+MRV+MCV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6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39D5-275B-4A42-9DA6-D22E6DB5F3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86EB-61D6-4887-8014-0AD8743EA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84AB-0E1D-492A-AE0D-24B7131CB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B0A2-D928-43B3-898A-E5B176FEDE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AF2F-4CEE-4004-B96A-AF75E50B2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4D69-0A2A-4D82-92F5-6566037E0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699-33B4-4046-A8C0-1E5BF91EE4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5258-A7B0-4F44-AD94-A478DFDD6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972F-AC02-4B9F-93B0-511030A3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C1DF-81AF-4DF4-BCE2-0F605F1BC4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7F8EA-D214-4032-BF2B-062C28AE1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F9CEA6C-9676-4610-9E76-A9EBD5154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7.wmf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47.wmf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wmf"/><Relationship Id="rId5" Type="http://schemas.openxmlformats.org/officeDocument/2006/relationships/image" Target="../media/image18.wmf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CSE 473: Artificial Intelligence</a:t>
            </a:r>
            <a:br>
              <a:rPr lang="en-US" dirty="0" smtClean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 smtClean="0"/>
              <a:t>Constraint Satisfaction Problems III</a:t>
            </a:r>
          </a:p>
          <a:p>
            <a:pPr eaLnBrk="1" hangingPunct="1"/>
            <a:r>
              <a:rPr lang="en-US" dirty="0" smtClean="0"/>
              <a:t>Factored (aka Structured) Search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18" rIns="9140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2362200"/>
            <a:ext cx="5734497" cy="38007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55809" y="1983007"/>
            <a:ext cx="2312391" cy="3474671"/>
          </a:xfrm>
          <a:prstGeom prst="rect">
            <a:avLst/>
          </a:prstGeom>
          <a:noFill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91" y="6096000"/>
            <a:ext cx="12192000" cy="4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1400" dirty="0" smtClean="0">
                <a:latin typeface="Calibri"/>
                <a:cs typeface="Calibri"/>
              </a:rPr>
              <a:t>[With many slides by Dan Klein and Pieter </a:t>
            </a:r>
            <a:r>
              <a:rPr lang="en-US" sz="1400" dirty="0" err="1" smtClean="0">
                <a:latin typeface="Calibri"/>
                <a:cs typeface="Calibri"/>
              </a:rPr>
              <a:t>Abbeel</a:t>
            </a:r>
            <a:r>
              <a:rPr lang="en-US" sz="1400" dirty="0" smtClean="0">
                <a:latin typeface="Calibri"/>
                <a:cs typeface="Calibri"/>
              </a:rPr>
              <a:t> (UC Berkeley)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5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Coloring – Backtracking</a:t>
            </a:r>
            <a:endParaRPr lang="en-US" dirty="0"/>
          </a:p>
        </p:txBody>
      </p:sp>
      <p:pic>
        <p:nvPicPr>
          <p:cNvPr id="4" name="Coloring--backtra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1" y="1143000"/>
            <a:ext cx="8412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5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Improving Backtracking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</a:t>
            </a:r>
          </a:p>
          <a:p>
            <a:pPr lvl="1" eaLnBrk="1" hangingPunct="1"/>
            <a:r>
              <a:rPr lang="en-US" sz="2400" dirty="0"/>
              <a:t>In what order should its values be tried?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Filtering: Can we detect inevitable failure early?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7162" y="1830010"/>
            <a:ext cx="4110079" cy="29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2" y="1600646"/>
            <a:ext cx="7237410" cy="40567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 r="9502" b="67024"/>
          <a:stretch>
            <a:fillRect/>
          </a:stretch>
        </p:blipFill>
        <p:spPr bwMode="auto">
          <a:xfrm>
            <a:off x="1828800" y="24384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Filtering: Forward Checking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t="35036" r="14557"/>
          <a:stretch>
            <a:fillRect/>
          </a:stretch>
        </p:blipFill>
        <p:spPr bwMode="auto">
          <a:xfrm>
            <a:off x="2514601" y="36576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27566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28911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26434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26804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29852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1779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46482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1054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56298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2860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2860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2860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coloring -- forward checking]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21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Coloring – Backtracking with Forward Checking</a:t>
            </a:r>
            <a:endParaRPr lang="en-US" sz="3600" dirty="0"/>
          </a:p>
        </p:txBody>
      </p:sp>
      <p:pic>
        <p:nvPicPr>
          <p:cNvPr id="3" name="Coloring--backtracking with forward che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588" y="1139826"/>
            <a:ext cx="8378824" cy="52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</a:t>
            </a:r>
            <a:r>
              <a:rPr lang="en-US" sz="2400" dirty="0" smtClean="0"/>
              <a:t>only propagates information from assigned to unassigned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It doesn't catch when </a:t>
            </a:r>
            <a:r>
              <a:rPr lang="en-US" sz="2400" b="1" i="1" dirty="0" smtClean="0"/>
              <a:t>two unassigned variables </a:t>
            </a:r>
            <a:r>
              <a:rPr lang="en-US" sz="2400" dirty="0" smtClean="0"/>
              <a:t>have no consistent assignment: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 l="60" t="42619" r="14586"/>
          <a:stretch>
            <a:fillRect/>
          </a:stretch>
        </p:blipFill>
        <p:spPr bwMode="auto">
          <a:xfrm>
            <a:off x="4038600" y="2438401"/>
            <a:ext cx="637390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 cstate="print"/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1" y="3146752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1" y="32575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1" y="29943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1" y="34021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1" y="3639812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checking: Enforcing consistency </a:t>
            </a:r>
            <a:r>
              <a:rPr lang="en-US" sz="2400" b="1" i="1" dirty="0"/>
              <a:t>of arcs pointing to each new assignment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4455459" y="32004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2"/>
            <a:ext cx="3200400" cy="3693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3" cstate="print"/>
          <a:srcRect l="240" t="44061" r="14766" b="29301"/>
          <a:stretch>
            <a:fillRect/>
          </a:stretch>
        </p:blipFill>
        <p:spPr bwMode="auto">
          <a:xfrm>
            <a:off x="4016189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3" cstate="print"/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470" y="3810137"/>
            <a:ext cx="4200129" cy="1747096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2698376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28003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24697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25459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294490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3200401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2" name="Rectangle 1"/>
          <p:cNvSpPr/>
          <p:nvPr/>
        </p:nvSpPr>
        <p:spPr>
          <a:xfrm>
            <a:off x="5148263" y="2800349"/>
            <a:ext cx="261937" cy="247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58" name="Freeform 14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 l="53170" r="31245" b="49403"/>
          <a:stretch>
            <a:fillRect/>
          </a:stretch>
        </p:blipFill>
        <p:spPr bwMode="auto">
          <a:xfrm>
            <a:off x="914400" y="2339789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Arc Consistency of an </a:t>
            </a:r>
            <a:r>
              <a:rPr lang="en-US" b="1" dirty="0" smtClean="0"/>
              <a:t>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0"/>
            <a:ext cx="11379200" cy="502919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</a:t>
            </a:r>
            <a:r>
              <a:rPr lang="en-US" sz="2400" b="1" i="1" dirty="0"/>
              <a:t>earlier</a:t>
            </a:r>
            <a:r>
              <a:rPr lang="en-US" sz="2400" dirty="0"/>
              <a:t>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</a:t>
            </a:r>
            <a:r>
              <a:rPr lang="en-US" sz="2400" b="1" i="1" dirty="0"/>
              <a:t>or</a:t>
            </a:r>
            <a:r>
              <a:rPr lang="en-US" sz="2400" dirty="0"/>
              <a:t>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What’s the </a:t>
            </a:r>
            <a:r>
              <a:rPr lang="en-US" sz="2400" b="1" i="1" dirty="0"/>
              <a:t>downside</a:t>
            </a:r>
            <a:r>
              <a:rPr lang="en-US" sz="2400" dirty="0"/>
              <a:t>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60" name="Freeform 16"/>
          <p:cNvSpPr>
            <a:spLocks/>
          </p:cNvSpPr>
          <p:nvPr/>
        </p:nvSpPr>
        <p:spPr bwMode="auto">
          <a:xfrm>
            <a:off x="7756339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 rot="21223875">
            <a:off x="9372600" y="5257802"/>
            <a:ext cx="2438400" cy="120032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400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1" y="2873188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1" y="29493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1" y="26445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1" y="2711823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2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1" y="3348317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848600" y="3019426"/>
            <a:ext cx="290513" cy="276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305800" y="3035674"/>
            <a:ext cx="297657" cy="26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8" grpId="0" animBg="1"/>
      <p:bldP spid="927758" grpId="1" animBg="1"/>
      <p:bldP spid="927760" grpId="0" animBg="1"/>
      <p:bldP spid="927760" grpId="1" animBg="1"/>
      <p:bldP spid="927760" grpId="2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AC-3 algorithm for Arc Consistency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91440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Runtime: O(n</a:t>
            </a:r>
            <a:r>
              <a:rPr lang="en-US" sz="2400" baseline="30000" dirty="0"/>
              <a:t>2</a:t>
            </a:r>
            <a:r>
              <a:rPr lang="en-US" sz="2400" dirty="0"/>
              <a:t>d</a:t>
            </a:r>
            <a:r>
              <a:rPr lang="en-US" sz="2400" baseline="30000" dirty="0"/>
              <a:t>3</a:t>
            </a:r>
            <a:r>
              <a:rPr lang="en-US" sz="2400" dirty="0"/>
              <a:t>), can be reduced to O(n</a:t>
            </a:r>
            <a:r>
              <a:rPr lang="en-US" sz="2400" baseline="30000" dirty="0"/>
              <a:t>2</a:t>
            </a:r>
            <a:r>
              <a:rPr lang="en-US" sz="2400" dirty="0"/>
              <a:t>d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… but detecting </a:t>
            </a:r>
            <a:r>
              <a:rPr lang="en-US" sz="2400" b="1" i="1" dirty="0"/>
              <a:t>all</a:t>
            </a:r>
            <a:r>
              <a:rPr lang="en-US" sz="2400" dirty="0"/>
              <a:t>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599" y="1054095"/>
            <a:ext cx="7574149" cy="450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181600" y="6457895"/>
            <a:ext cx="7010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[Demo: CSP applet (made available by </a:t>
            </a:r>
            <a:r>
              <a:rPr lang="en-US" sz="2000" dirty="0" err="1" smtClean="0">
                <a:solidFill>
                  <a:srgbClr val="C00000"/>
                </a:solidFill>
                <a:latin typeface="Calibri" pitchFamily="34" charset="0"/>
              </a:rPr>
              <a:t>aispace.org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) -- n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-queens]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371600"/>
            <a:ext cx="72390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After enforcing arc consistency:</a:t>
            </a:r>
          </a:p>
          <a:p>
            <a:pPr lvl="1" eaLnBrk="1" hangingPunct="1"/>
            <a:r>
              <a:rPr lang="en-US" dirty="0" smtClean="0"/>
              <a:t>Can have one solution left</a:t>
            </a:r>
          </a:p>
          <a:p>
            <a:pPr lvl="1" eaLnBrk="1" hangingPunct="1"/>
            <a:r>
              <a:rPr lang="en-US" dirty="0" smtClean="0"/>
              <a:t>Can have multiple solutions left</a:t>
            </a:r>
          </a:p>
          <a:p>
            <a:pPr lvl="1" eaLnBrk="1" hangingPunct="1"/>
            <a:r>
              <a:rPr lang="en-US" dirty="0" smtClean="0"/>
              <a:t>Can have no solutions left 				(and not know it)</a:t>
            </a:r>
            <a:endParaRPr lang="en-US" sz="1200" dirty="0" smtClean="0"/>
          </a:p>
          <a:p>
            <a:pPr lvl="1"/>
            <a:endParaRPr lang="en-US" sz="1200" dirty="0" smtClean="0"/>
          </a:p>
          <a:p>
            <a:r>
              <a:rPr lang="en-US" dirty="0" smtClean="0"/>
              <a:t>Even with Arc </a:t>
            </a:r>
            <a:r>
              <a:rPr lang="en-US" dirty="0"/>
              <a:t>C</a:t>
            </a:r>
            <a:r>
              <a:rPr lang="en-US" dirty="0" smtClean="0"/>
              <a:t>onsistency you still need backtracking search!</a:t>
            </a:r>
          </a:p>
          <a:p>
            <a:pPr lvl="1"/>
            <a:r>
              <a:rPr lang="en-US" dirty="0" smtClean="0"/>
              <a:t>Could run at even step of that search</a:t>
            </a:r>
          </a:p>
          <a:p>
            <a:pPr lvl="1"/>
            <a:r>
              <a:rPr lang="en-US" dirty="0" smtClean="0"/>
              <a:t>Usually better to run it </a:t>
            </a:r>
            <a:r>
              <a:rPr lang="en-US" b="1" i="1" dirty="0" smtClean="0"/>
              <a:t>once, before search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539104" y="719836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coloring -- arc consistency]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539104" y="689356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coloring -- forward checking]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is Search For?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5421" y="3810795"/>
            <a:ext cx="3067051" cy="2665413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8129588" y="1882124"/>
            <a:ext cx="3376612" cy="2228563"/>
            <a:chOff x="7596188" y="1882124"/>
            <a:chExt cx="3376612" cy="2228563"/>
          </a:xfrm>
        </p:grpSpPr>
        <p:sp>
          <p:nvSpPr>
            <p:cNvPr id="7" name="Rectangle 6"/>
            <p:cNvSpPr/>
            <p:nvPr/>
          </p:nvSpPr>
          <p:spPr>
            <a:xfrm>
              <a:off x="7772401" y="1905001"/>
              <a:ext cx="152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96188" y="1882124"/>
              <a:ext cx="3376612" cy="2228563"/>
            </a:xfrm>
            <a:prstGeom prst="rect">
              <a:avLst/>
            </a:prstGeom>
            <a:noFill/>
          </p:spPr>
        </p:pic>
      </p:grp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6400" y="1295401"/>
            <a:ext cx="10185400" cy="4729164"/>
          </a:xfrm>
        </p:spPr>
        <p:txBody>
          <a:bodyPr/>
          <a:lstStyle/>
          <a:p>
            <a:pPr marL="457165" lvl="1" indent="0">
              <a:buNone/>
            </a:pPr>
            <a:endParaRPr lang="en-US" sz="2000" dirty="0"/>
          </a:p>
          <a:p>
            <a:pPr eaLnBrk="1" hangingPunct="1"/>
            <a:r>
              <a:rPr lang="en-US" sz="2800" b="1" dirty="0"/>
              <a:t>Planning: </a:t>
            </a:r>
            <a:r>
              <a:rPr lang="en-US" sz="2800" dirty="0"/>
              <a:t>sequences of actions</a:t>
            </a:r>
          </a:p>
          <a:p>
            <a:pPr lvl="1" eaLnBrk="1" hangingPunct="1"/>
            <a:r>
              <a:rPr lang="en-US" sz="2400" dirty="0"/>
              <a:t>The </a:t>
            </a:r>
            <a:r>
              <a:rPr lang="en-US" sz="2400" b="1" i="1" dirty="0">
                <a:solidFill>
                  <a:srgbClr val="FF0000"/>
                </a:solidFill>
              </a:rPr>
              <a:t>path to the goal</a:t>
            </a:r>
            <a:r>
              <a:rPr lang="en-US" sz="2400" dirty="0"/>
              <a:t> is the important thing</a:t>
            </a:r>
          </a:p>
          <a:p>
            <a:pPr lvl="1" eaLnBrk="1" hangingPunct="1"/>
            <a:r>
              <a:rPr lang="en-US" sz="2400" dirty="0"/>
              <a:t>Paths have various costs, depths</a:t>
            </a:r>
          </a:p>
          <a:p>
            <a:pPr lvl="1" eaLnBrk="1" hangingPunct="1"/>
            <a:r>
              <a:rPr lang="en-US" sz="2400" dirty="0" smtClean="0"/>
              <a:t>Assume little about problem structure</a:t>
            </a:r>
            <a:endParaRPr lang="en-US" sz="2400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b="1" dirty="0"/>
              <a:t>Identification: </a:t>
            </a:r>
            <a:r>
              <a:rPr lang="en-US" sz="2800" dirty="0"/>
              <a:t>assignments to variables</a:t>
            </a:r>
          </a:p>
          <a:p>
            <a:pPr lvl="1" eaLnBrk="1" hangingPunct="1"/>
            <a:r>
              <a:rPr lang="en-US" sz="2400" dirty="0"/>
              <a:t>The </a:t>
            </a:r>
            <a:r>
              <a:rPr lang="en-US" sz="2400" b="1" i="1" dirty="0">
                <a:solidFill>
                  <a:srgbClr val="FF0000"/>
                </a:solidFill>
              </a:rPr>
              <a:t>goal itself </a:t>
            </a:r>
            <a:r>
              <a:rPr lang="en-US" sz="2400" dirty="0"/>
              <a:t>is important, </a:t>
            </a:r>
            <a:r>
              <a:rPr lang="en-US" sz="2400" b="1" i="1" dirty="0"/>
              <a:t>not the path</a:t>
            </a:r>
          </a:p>
          <a:p>
            <a:pPr lvl="1" eaLnBrk="1" hangingPunct="1"/>
            <a:r>
              <a:rPr lang="en-US" sz="2400" dirty="0"/>
              <a:t>All paths at the same depth (for some formulations</a:t>
            </a:r>
            <a:r>
              <a:rPr lang="en-US" sz="2400" dirty="0" smtClean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Video of Demo Arc Consistency – CSP Applet – n Queens</a:t>
            </a:r>
            <a:endParaRPr lang="en-US" sz="4000" dirty="0"/>
          </a:p>
        </p:txBody>
      </p:sp>
      <p:pic>
        <p:nvPicPr>
          <p:cNvPr id="3" name="Arc Consistency -- CSP apple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416925" cy="526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Coloring – Backtracking with Forward Checking – Complex Graph</a:t>
            </a:r>
            <a:endParaRPr lang="en-US" sz="3600" dirty="0"/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Coloring – Backtracking with Arc Consistency – Complex Graph</a:t>
            </a:r>
            <a:endParaRPr lang="en-US" sz="3600" dirty="0"/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9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K-Consistency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097" y="847378"/>
            <a:ext cx="9283545" cy="55251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757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91440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</a:t>
            </a:r>
            <a:r>
              <a:rPr lang="en-US" sz="2000" dirty="0" smtClean="0"/>
              <a:t>variable’s domain </a:t>
            </a:r>
            <a:r>
              <a:rPr lang="en-US" sz="2000" dirty="0"/>
              <a:t>has a value which meets that </a:t>
            </a:r>
            <a:r>
              <a:rPr lang="en-US" sz="2000" dirty="0" smtClean="0"/>
              <a:t>variables unary </a:t>
            </a:r>
            <a:r>
              <a:rPr lang="en-US" sz="2000" dirty="0"/>
              <a:t>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</a:t>
            </a:r>
            <a:r>
              <a:rPr lang="en-US" sz="2000" dirty="0" smtClean="0"/>
              <a:t>variables, </a:t>
            </a:r>
            <a:r>
              <a:rPr lang="en-US" sz="2000" dirty="0"/>
              <a:t>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3-Consistency (Path Consistency): For every set of 3 </a:t>
            </a:r>
            <a:r>
              <a:rPr lang="en-US" sz="2000" dirty="0" err="1" smtClean="0"/>
              <a:t>vars</a:t>
            </a:r>
            <a:r>
              <a:rPr lang="en-US" sz="2000" dirty="0" smtClean="0"/>
              <a:t>, any consistent assignment to 2 of the variables can be extended to the third </a:t>
            </a:r>
            <a:r>
              <a:rPr lang="en-US" sz="2000" dirty="0" err="1" smtClean="0"/>
              <a:t>var</a:t>
            </a: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K</a:t>
            </a:r>
            <a:r>
              <a:rPr lang="en-US" sz="2000" dirty="0"/>
              <a:t>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</a:t>
            </a:r>
            <a:r>
              <a:rPr lang="en-US" sz="2000" dirty="0" smtClean="0"/>
              <a:t>.</a:t>
            </a: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</a:t>
            </a:r>
            <a:r>
              <a:rPr lang="en-US" sz="2400" dirty="0" smtClean="0"/>
              <a:t>the algorithm for </a:t>
            </a:r>
            <a:r>
              <a:rPr lang="en-US" sz="2400" dirty="0"/>
              <a:t>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06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847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2" y="1371982"/>
            <a:ext cx="10218735" cy="4904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Backtracking Search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43000"/>
            <a:ext cx="10919791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eform 9"/>
          <p:cNvSpPr/>
          <p:nvPr/>
        </p:nvSpPr>
        <p:spPr>
          <a:xfrm flipV="1">
            <a:off x="2514600" y="3312160"/>
            <a:ext cx="3637280" cy="269240"/>
          </a:xfrm>
          <a:custGeom>
            <a:avLst/>
            <a:gdLst>
              <a:gd name="connsiteX0" fmla="*/ 0 w 3637280"/>
              <a:gd name="connsiteY0" fmla="*/ 60960 h 121920"/>
              <a:gd name="connsiteX1" fmla="*/ 50800 w 3637280"/>
              <a:gd name="connsiteY1" fmla="*/ 50800 h 121920"/>
              <a:gd name="connsiteX2" fmla="*/ 172720 w 3637280"/>
              <a:gd name="connsiteY2" fmla="*/ 60960 h 121920"/>
              <a:gd name="connsiteX3" fmla="*/ 203200 w 3637280"/>
              <a:gd name="connsiteY3" fmla="*/ 71120 h 121920"/>
              <a:gd name="connsiteX4" fmla="*/ 264160 w 3637280"/>
              <a:gd name="connsiteY4" fmla="*/ 81280 h 121920"/>
              <a:gd name="connsiteX5" fmla="*/ 406400 w 3637280"/>
              <a:gd name="connsiteY5" fmla="*/ 71120 h 121920"/>
              <a:gd name="connsiteX6" fmla="*/ 508000 w 3637280"/>
              <a:gd name="connsiteY6" fmla="*/ 50800 h 121920"/>
              <a:gd name="connsiteX7" fmla="*/ 589280 w 3637280"/>
              <a:gd name="connsiteY7" fmla="*/ 60960 h 121920"/>
              <a:gd name="connsiteX8" fmla="*/ 619760 w 3637280"/>
              <a:gd name="connsiteY8" fmla="*/ 81280 h 121920"/>
              <a:gd name="connsiteX9" fmla="*/ 650240 w 3637280"/>
              <a:gd name="connsiteY9" fmla="*/ 91440 h 121920"/>
              <a:gd name="connsiteX10" fmla="*/ 822960 w 3637280"/>
              <a:gd name="connsiteY10" fmla="*/ 81280 h 121920"/>
              <a:gd name="connsiteX11" fmla="*/ 894080 w 3637280"/>
              <a:gd name="connsiteY11" fmla="*/ 50800 h 121920"/>
              <a:gd name="connsiteX12" fmla="*/ 944880 w 3637280"/>
              <a:gd name="connsiteY12" fmla="*/ 40640 h 121920"/>
              <a:gd name="connsiteX13" fmla="*/ 975360 w 3637280"/>
              <a:gd name="connsiteY13" fmla="*/ 30480 h 121920"/>
              <a:gd name="connsiteX14" fmla="*/ 1127760 w 3637280"/>
              <a:gd name="connsiteY14" fmla="*/ 40640 h 121920"/>
              <a:gd name="connsiteX15" fmla="*/ 1158240 w 3637280"/>
              <a:gd name="connsiteY15" fmla="*/ 50800 h 121920"/>
              <a:gd name="connsiteX16" fmla="*/ 1798320 w 3637280"/>
              <a:gd name="connsiteY16" fmla="*/ 40640 h 121920"/>
              <a:gd name="connsiteX17" fmla="*/ 2032000 w 3637280"/>
              <a:gd name="connsiteY17" fmla="*/ 20320 h 121920"/>
              <a:gd name="connsiteX18" fmla="*/ 2133600 w 3637280"/>
              <a:gd name="connsiteY18" fmla="*/ 0 h 121920"/>
              <a:gd name="connsiteX19" fmla="*/ 2275840 w 3637280"/>
              <a:gd name="connsiteY19" fmla="*/ 10160 h 121920"/>
              <a:gd name="connsiteX20" fmla="*/ 2306320 w 3637280"/>
              <a:gd name="connsiteY20" fmla="*/ 20320 h 121920"/>
              <a:gd name="connsiteX21" fmla="*/ 2397760 w 3637280"/>
              <a:gd name="connsiteY21" fmla="*/ 30480 h 121920"/>
              <a:gd name="connsiteX22" fmla="*/ 2428240 w 3637280"/>
              <a:gd name="connsiteY22" fmla="*/ 50800 h 121920"/>
              <a:gd name="connsiteX23" fmla="*/ 2702560 w 3637280"/>
              <a:gd name="connsiteY23" fmla="*/ 50800 h 121920"/>
              <a:gd name="connsiteX24" fmla="*/ 3169920 w 3637280"/>
              <a:gd name="connsiteY24" fmla="*/ 60960 h 121920"/>
              <a:gd name="connsiteX25" fmla="*/ 3230880 w 3637280"/>
              <a:gd name="connsiteY25" fmla="*/ 81280 h 121920"/>
              <a:gd name="connsiteX26" fmla="*/ 3261360 w 3637280"/>
              <a:gd name="connsiteY26" fmla="*/ 91440 h 121920"/>
              <a:gd name="connsiteX27" fmla="*/ 3322320 w 3637280"/>
              <a:gd name="connsiteY27" fmla="*/ 121920 h 121920"/>
              <a:gd name="connsiteX28" fmla="*/ 3474720 w 3637280"/>
              <a:gd name="connsiteY28" fmla="*/ 101600 h 121920"/>
              <a:gd name="connsiteX29" fmla="*/ 3535680 w 3637280"/>
              <a:gd name="connsiteY29" fmla="*/ 81280 h 121920"/>
              <a:gd name="connsiteX30" fmla="*/ 3566160 w 3637280"/>
              <a:gd name="connsiteY30" fmla="*/ 71120 h 121920"/>
              <a:gd name="connsiteX31" fmla="*/ 3637280 w 3637280"/>
              <a:gd name="connsiteY31" fmla="*/ 81280 h 1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637280" h="121920">
                <a:moveTo>
                  <a:pt x="0" y="60960"/>
                </a:moveTo>
                <a:cubicBezTo>
                  <a:pt x="16933" y="57573"/>
                  <a:pt x="33531" y="50800"/>
                  <a:pt x="50800" y="50800"/>
                </a:cubicBezTo>
                <a:cubicBezTo>
                  <a:pt x="91581" y="50800"/>
                  <a:pt x="132297" y="55570"/>
                  <a:pt x="172720" y="60960"/>
                </a:cubicBezTo>
                <a:cubicBezTo>
                  <a:pt x="183336" y="62375"/>
                  <a:pt x="192745" y="68797"/>
                  <a:pt x="203200" y="71120"/>
                </a:cubicBezTo>
                <a:cubicBezTo>
                  <a:pt x="223310" y="75589"/>
                  <a:pt x="243840" y="77893"/>
                  <a:pt x="264160" y="81280"/>
                </a:cubicBezTo>
                <a:cubicBezTo>
                  <a:pt x="311573" y="77893"/>
                  <a:pt x="359233" y="77016"/>
                  <a:pt x="406400" y="71120"/>
                </a:cubicBezTo>
                <a:cubicBezTo>
                  <a:pt x="440671" y="66836"/>
                  <a:pt x="508000" y="50800"/>
                  <a:pt x="508000" y="50800"/>
                </a:cubicBezTo>
                <a:cubicBezTo>
                  <a:pt x="535093" y="54187"/>
                  <a:pt x="562938" y="53776"/>
                  <a:pt x="589280" y="60960"/>
                </a:cubicBezTo>
                <a:cubicBezTo>
                  <a:pt x="601061" y="64173"/>
                  <a:pt x="608838" y="75819"/>
                  <a:pt x="619760" y="81280"/>
                </a:cubicBezTo>
                <a:cubicBezTo>
                  <a:pt x="629339" y="86069"/>
                  <a:pt x="640080" y="88053"/>
                  <a:pt x="650240" y="91440"/>
                </a:cubicBezTo>
                <a:cubicBezTo>
                  <a:pt x="707813" y="88053"/>
                  <a:pt x="765547" y="86748"/>
                  <a:pt x="822960" y="81280"/>
                </a:cubicBezTo>
                <a:cubicBezTo>
                  <a:pt x="896601" y="74267"/>
                  <a:pt x="833482" y="73524"/>
                  <a:pt x="894080" y="50800"/>
                </a:cubicBezTo>
                <a:cubicBezTo>
                  <a:pt x="910249" y="44737"/>
                  <a:pt x="928127" y="44828"/>
                  <a:pt x="944880" y="40640"/>
                </a:cubicBezTo>
                <a:cubicBezTo>
                  <a:pt x="955270" y="38043"/>
                  <a:pt x="965200" y="33867"/>
                  <a:pt x="975360" y="30480"/>
                </a:cubicBezTo>
                <a:cubicBezTo>
                  <a:pt x="1026160" y="33867"/>
                  <a:pt x="1077159" y="35018"/>
                  <a:pt x="1127760" y="40640"/>
                </a:cubicBezTo>
                <a:cubicBezTo>
                  <a:pt x="1138404" y="41823"/>
                  <a:pt x="1147530" y="50800"/>
                  <a:pt x="1158240" y="50800"/>
                </a:cubicBezTo>
                <a:cubicBezTo>
                  <a:pt x="1371627" y="50800"/>
                  <a:pt x="1584960" y="44027"/>
                  <a:pt x="1798320" y="40640"/>
                </a:cubicBezTo>
                <a:cubicBezTo>
                  <a:pt x="1875564" y="35490"/>
                  <a:pt x="1955117" y="33134"/>
                  <a:pt x="2032000" y="20320"/>
                </a:cubicBezTo>
                <a:cubicBezTo>
                  <a:pt x="2066067" y="14642"/>
                  <a:pt x="2133600" y="0"/>
                  <a:pt x="2133600" y="0"/>
                </a:cubicBezTo>
                <a:cubicBezTo>
                  <a:pt x="2181013" y="3387"/>
                  <a:pt x="2228631" y="4606"/>
                  <a:pt x="2275840" y="10160"/>
                </a:cubicBezTo>
                <a:cubicBezTo>
                  <a:pt x="2286476" y="11411"/>
                  <a:pt x="2295756" y="18559"/>
                  <a:pt x="2306320" y="20320"/>
                </a:cubicBezTo>
                <a:cubicBezTo>
                  <a:pt x="2336570" y="25362"/>
                  <a:pt x="2367280" y="27093"/>
                  <a:pt x="2397760" y="30480"/>
                </a:cubicBezTo>
                <a:cubicBezTo>
                  <a:pt x="2407920" y="37253"/>
                  <a:pt x="2416544" y="47291"/>
                  <a:pt x="2428240" y="50800"/>
                </a:cubicBezTo>
                <a:cubicBezTo>
                  <a:pt x="2504422" y="73655"/>
                  <a:pt x="2651234" y="53366"/>
                  <a:pt x="2702560" y="50800"/>
                </a:cubicBezTo>
                <a:cubicBezTo>
                  <a:pt x="2858347" y="54187"/>
                  <a:pt x="3014355" y="51985"/>
                  <a:pt x="3169920" y="60960"/>
                </a:cubicBezTo>
                <a:cubicBezTo>
                  <a:pt x="3191304" y="62194"/>
                  <a:pt x="3210560" y="74507"/>
                  <a:pt x="3230880" y="81280"/>
                </a:cubicBezTo>
                <a:cubicBezTo>
                  <a:pt x="3241040" y="84667"/>
                  <a:pt x="3252449" y="85499"/>
                  <a:pt x="3261360" y="91440"/>
                </a:cubicBezTo>
                <a:cubicBezTo>
                  <a:pt x="3300751" y="117701"/>
                  <a:pt x="3280256" y="107899"/>
                  <a:pt x="3322320" y="121920"/>
                </a:cubicBezTo>
                <a:cubicBezTo>
                  <a:pt x="3398704" y="114976"/>
                  <a:pt x="3416186" y="119160"/>
                  <a:pt x="3474720" y="101600"/>
                </a:cubicBezTo>
                <a:cubicBezTo>
                  <a:pt x="3495236" y="95445"/>
                  <a:pt x="3515360" y="88053"/>
                  <a:pt x="3535680" y="81280"/>
                </a:cubicBezTo>
                <a:lnTo>
                  <a:pt x="3566160" y="71120"/>
                </a:lnTo>
                <a:lnTo>
                  <a:pt x="3637280" y="81280"/>
                </a:lnTo>
              </a:path>
            </a:pathLst>
          </a:custGeom>
          <a:ln w="3810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524000" y="3733800"/>
            <a:ext cx="2057400" cy="76200"/>
          </a:xfrm>
          <a:custGeom>
            <a:avLst/>
            <a:gdLst>
              <a:gd name="connsiteX0" fmla="*/ 0 w 3637280"/>
              <a:gd name="connsiteY0" fmla="*/ 60960 h 121920"/>
              <a:gd name="connsiteX1" fmla="*/ 50800 w 3637280"/>
              <a:gd name="connsiteY1" fmla="*/ 50800 h 121920"/>
              <a:gd name="connsiteX2" fmla="*/ 172720 w 3637280"/>
              <a:gd name="connsiteY2" fmla="*/ 60960 h 121920"/>
              <a:gd name="connsiteX3" fmla="*/ 203200 w 3637280"/>
              <a:gd name="connsiteY3" fmla="*/ 71120 h 121920"/>
              <a:gd name="connsiteX4" fmla="*/ 264160 w 3637280"/>
              <a:gd name="connsiteY4" fmla="*/ 81280 h 121920"/>
              <a:gd name="connsiteX5" fmla="*/ 406400 w 3637280"/>
              <a:gd name="connsiteY5" fmla="*/ 71120 h 121920"/>
              <a:gd name="connsiteX6" fmla="*/ 508000 w 3637280"/>
              <a:gd name="connsiteY6" fmla="*/ 50800 h 121920"/>
              <a:gd name="connsiteX7" fmla="*/ 589280 w 3637280"/>
              <a:gd name="connsiteY7" fmla="*/ 60960 h 121920"/>
              <a:gd name="connsiteX8" fmla="*/ 619760 w 3637280"/>
              <a:gd name="connsiteY8" fmla="*/ 81280 h 121920"/>
              <a:gd name="connsiteX9" fmla="*/ 650240 w 3637280"/>
              <a:gd name="connsiteY9" fmla="*/ 91440 h 121920"/>
              <a:gd name="connsiteX10" fmla="*/ 822960 w 3637280"/>
              <a:gd name="connsiteY10" fmla="*/ 81280 h 121920"/>
              <a:gd name="connsiteX11" fmla="*/ 894080 w 3637280"/>
              <a:gd name="connsiteY11" fmla="*/ 50800 h 121920"/>
              <a:gd name="connsiteX12" fmla="*/ 944880 w 3637280"/>
              <a:gd name="connsiteY12" fmla="*/ 40640 h 121920"/>
              <a:gd name="connsiteX13" fmla="*/ 975360 w 3637280"/>
              <a:gd name="connsiteY13" fmla="*/ 30480 h 121920"/>
              <a:gd name="connsiteX14" fmla="*/ 1127760 w 3637280"/>
              <a:gd name="connsiteY14" fmla="*/ 40640 h 121920"/>
              <a:gd name="connsiteX15" fmla="*/ 1158240 w 3637280"/>
              <a:gd name="connsiteY15" fmla="*/ 50800 h 121920"/>
              <a:gd name="connsiteX16" fmla="*/ 1798320 w 3637280"/>
              <a:gd name="connsiteY16" fmla="*/ 40640 h 121920"/>
              <a:gd name="connsiteX17" fmla="*/ 2032000 w 3637280"/>
              <a:gd name="connsiteY17" fmla="*/ 20320 h 121920"/>
              <a:gd name="connsiteX18" fmla="*/ 2133600 w 3637280"/>
              <a:gd name="connsiteY18" fmla="*/ 0 h 121920"/>
              <a:gd name="connsiteX19" fmla="*/ 2275840 w 3637280"/>
              <a:gd name="connsiteY19" fmla="*/ 10160 h 121920"/>
              <a:gd name="connsiteX20" fmla="*/ 2306320 w 3637280"/>
              <a:gd name="connsiteY20" fmla="*/ 20320 h 121920"/>
              <a:gd name="connsiteX21" fmla="*/ 2397760 w 3637280"/>
              <a:gd name="connsiteY21" fmla="*/ 30480 h 121920"/>
              <a:gd name="connsiteX22" fmla="*/ 2428240 w 3637280"/>
              <a:gd name="connsiteY22" fmla="*/ 50800 h 121920"/>
              <a:gd name="connsiteX23" fmla="*/ 2702560 w 3637280"/>
              <a:gd name="connsiteY23" fmla="*/ 50800 h 121920"/>
              <a:gd name="connsiteX24" fmla="*/ 3169920 w 3637280"/>
              <a:gd name="connsiteY24" fmla="*/ 60960 h 121920"/>
              <a:gd name="connsiteX25" fmla="*/ 3230880 w 3637280"/>
              <a:gd name="connsiteY25" fmla="*/ 81280 h 121920"/>
              <a:gd name="connsiteX26" fmla="*/ 3261360 w 3637280"/>
              <a:gd name="connsiteY26" fmla="*/ 91440 h 121920"/>
              <a:gd name="connsiteX27" fmla="*/ 3322320 w 3637280"/>
              <a:gd name="connsiteY27" fmla="*/ 121920 h 121920"/>
              <a:gd name="connsiteX28" fmla="*/ 3474720 w 3637280"/>
              <a:gd name="connsiteY28" fmla="*/ 101600 h 121920"/>
              <a:gd name="connsiteX29" fmla="*/ 3535680 w 3637280"/>
              <a:gd name="connsiteY29" fmla="*/ 81280 h 121920"/>
              <a:gd name="connsiteX30" fmla="*/ 3566160 w 3637280"/>
              <a:gd name="connsiteY30" fmla="*/ 71120 h 121920"/>
              <a:gd name="connsiteX31" fmla="*/ 3637280 w 3637280"/>
              <a:gd name="connsiteY31" fmla="*/ 81280 h 1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637280" h="121920">
                <a:moveTo>
                  <a:pt x="0" y="60960"/>
                </a:moveTo>
                <a:cubicBezTo>
                  <a:pt x="16933" y="57573"/>
                  <a:pt x="33531" y="50800"/>
                  <a:pt x="50800" y="50800"/>
                </a:cubicBezTo>
                <a:cubicBezTo>
                  <a:pt x="91581" y="50800"/>
                  <a:pt x="132297" y="55570"/>
                  <a:pt x="172720" y="60960"/>
                </a:cubicBezTo>
                <a:cubicBezTo>
                  <a:pt x="183336" y="62375"/>
                  <a:pt x="192745" y="68797"/>
                  <a:pt x="203200" y="71120"/>
                </a:cubicBezTo>
                <a:cubicBezTo>
                  <a:pt x="223310" y="75589"/>
                  <a:pt x="243840" y="77893"/>
                  <a:pt x="264160" y="81280"/>
                </a:cubicBezTo>
                <a:cubicBezTo>
                  <a:pt x="311573" y="77893"/>
                  <a:pt x="359233" y="77016"/>
                  <a:pt x="406400" y="71120"/>
                </a:cubicBezTo>
                <a:cubicBezTo>
                  <a:pt x="440671" y="66836"/>
                  <a:pt x="508000" y="50800"/>
                  <a:pt x="508000" y="50800"/>
                </a:cubicBezTo>
                <a:cubicBezTo>
                  <a:pt x="535093" y="54187"/>
                  <a:pt x="562938" y="53776"/>
                  <a:pt x="589280" y="60960"/>
                </a:cubicBezTo>
                <a:cubicBezTo>
                  <a:pt x="601061" y="64173"/>
                  <a:pt x="608838" y="75819"/>
                  <a:pt x="619760" y="81280"/>
                </a:cubicBezTo>
                <a:cubicBezTo>
                  <a:pt x="629339" y="86069"/>
                  <a:pt x="640080" y="88053"/>
                  <a:pt x="650240" y="91440"/>
                </a:cubicBezTo>
                <a:cubicBezTo>
                  <a:pt x="707813" y="88053"/>
                  <a:pt x="765547" y="86748"/>
                  <a:pt x="822960" y="81280"/>
                </a:cubicBezTo>
                <a:cubicBezTo>
                  <a:pt x="896601" y="74267"/>
                  <a:pt x="833482" y="73524"/>
                  <a:pt x="894080" y="50800"/>
                </a:cubicBezTo>
                <a:cubicBezTo>
                  <a:pt x="910249" y="44737"/>
                  <a:pt x="928127" y="44828"/>
                  <a:pt x="944880" y="40640"/>
                </a:cubicBezTo>
                <a:cubicBezTo>
                  <a:pt x="955270" y="38043"/>
                  <a:pt x="965200" y="33867"/>
                  <a:pt x="975360" y="30480"/>
                </a:cubicBezTo>
                <a:cubicBezTo>
                  <a:pt x="1026160" y="33867"/>
                  <a:pt x="1077159" y="35018"/>
                  <a:pt x="1127760" y="40640"/>
                </a:cubicBezTo>
                <a:cubicBezTo>
                  <a:pt x="1138404" y="41823"/>
                  <a:pt x="1147530" y="50800"/>
                  <a:pt x="1158240" y="50800"/>
                </a:cubicBezTo>
                <a:cubicBezTo>
                  <a:pt x="1371627" y="50800"/>
                  <a:pt x="1584960" y="44027"/>
                  <a:pt x="1798320" y="40640"/>
                </a:cubicBezTo>
                <a:cubicBezTo>
                  <a:pt x="1875564" y="35490"/>
                  <a:pt x="1955117" y="33134"/>
                  <a:pt x="2032000" y="20320"/>
                </a:cubicBezTo>
                <a:cubicBezTo>
                  <a:pt x="2066067" y="14642"/>
                  <a:pt x="2133600" y="0"/>
                  <a:pt x="2133600" y="0"/>
                </a:cubicBezTo>
                <a:cubicBezTo>
                  <a:pt x="2181013" y="3387"/>
                  <a:pt x="2228631" y="4606"/>
                  <a:pt x="2275840" y="10160"/>
                </a:cubicBezTo>
                <a:cubicBezTo>
                  <a:pt x="2286476" y="11411"/>
                  <a:pt x="2295756" y="18559"/>
                  <a:pt x="2306320" y="20320"/>
                </a:cubicBezTo>
                <a:cubicBezTo>
                  <a:pt x="2336570" y="25362"/>
                  <a:pt x="2367280" y="27093"/>
                  <a:pt x="2397760" y="30480"/>
                </a:cubicBezTo>
                <a:cubicBezTo>
                  <a:pt x="2407920" y="37253"/>
                  <a:pt x="2416544" y="47291"/>
                  <a:pt x="2428240" y="50800"/>
                </a:cubicBezTo>
                <a:cubicBezTo>
                  <a:pt x="2504422" y="73655"/>
                  <a:pt x="2651234" y="53366"/>
                  <a:pt x="2702560" y="50800"/>
                </a:cubicBezTo>
                <a:cubicBezTo>
                  <a:pt x="2858347" y="54187"/>
                  <a:pt x="3014355" y="51985"/>
                  <a:pt x="3169920" y="60960"/>
                </a:cubicBezTo>
                <a:cubicBezTo>
                  <a:pt x="3191304" y="62194"/>
                  <a:pt x="3210560" y="74507"/>
                  <a:pt x="3230880" y="81280"/>
                </a:cubicBezTo>
                <a:cubicBezTo>
                  <a:pt x="3241040" y="84667"/>
                  <a:pt x="3252449" y="85499"/>
                  <a:pt x="3261360" y="91440"/>
                </a:cubicBezTo>
                <a:cubicBezTo>
                  <a:pt x="3300751" y="117701"/>
                  <a:pt x="3280256" y="107899"/>
                  <a:pt x="3322320" y="121920"/>
                </a:cubicBezTo>
                <a:cubicBezTo>
                  <a:pt x="3398704" y="114976"/>
                  <a:pt x="3416186" y="119160"/>
                  <a:pt x="3474720" y="101600"/>
                </a:cubicBezTo>
                <a:cubicBezTo>
                  <a:pt x="3495236" y="95445"/>
                  <a:pt x="3515360" y="88053"/>
                  <a:pt x="3535680" y="81280"/>
                </a:cubicBezTo>
                <a:lnTo>
                  <a:pt x="3566160" y="71120"/>
                </a:lnTo>
                <a:lnTo>
                  <a:pt x="3637280" y="81280"/>
                </a:lnTo>
              </a:path>
            </a:pathLst>
          </a:custGeom>
          <a:ln w="3810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0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8517" y="4165599"/>
            <a:ext cx="5301081" cy="2539999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Ordering: Minimum Remaining Values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3716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Variable Ordering: Minimum remaining values (MRV):</a:t>
            </a:r>
          </a:p>
          <a:p>
            <a:pPr lvl="1" eaLnBrk="1" hangingPunct="1"/>
            <a:r>
              <a:rPr lang="en-US" sz="2400" dirty="0"/>
              <a:t>Choose the variable with the fewest legal left values in its domain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Why min rather than max?</a:t>
            </a:r>
          </a:p>
          <a:p>
            <a:pPr eaLnBrk="1" hangingPunct="1"/>
            <a:r>
              <a:rPr lang="en-US" sz="2800" dirty="0"/>
              <a:t>Also called “most constrained variable”</a:t>
            </a:r>
          </a:p>
          <a:p>
            <a:pPr eaLnBrk="1" hangingPunct="1"/>
            <a:r>
              <a:rPr lang="en-US" sz="2800" dirty="0"/>
              <a:t>“Fail-fast” ordering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l="476" t="2130"/>
          <a:stretch>
            <a:fillRect/>
          </a:stretch>
        </p:blipFill>
        <p:spPr bwMode="auto">
          <a:xfrm>
            <a:off x="1970741" y="2672975"/>
            <a:ext cx="8435323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6800" y="2641599"/>
            <a:ext cx="2209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600" y="25653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02600" y="2489198"/>
            <a:ext cx="2286000" cy="1625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8" y="4110580"/>
            <a:ext cx="95535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4038600"/>
            <a:ext cx="7762875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2"/>
            <a:ext cx="11379200" cy="5156198"/>
          </a:xfrm>
        </p:spPr>
        <p:txBody>
          <a:bodyPr/>
          <a:lstStyle/>
          <a:p>
            <a:r>
              <a:rPr lang="en-US" dirty="0" smtClean="0"/>
              <a:t>Tie-breaker among MRV variables</a:t>
            </a:r>
          </a:p>
          <a:p>
            <a:pPr lvl="1"/>
            <a:r>
              <a:rPr lang="en-US" dirty="0" smtClean="0"/>
              <a:t>What is the very first state to color? (All have 3 values remaining.)</a:t>
            </a:r>
          </a:p>
          <a:p>
            <a:r>
              <a:rPr lang="en-US" dirty="0" smtClean="0"/>
              <a:t>Maximum degree heuristic:</a:t>
            </a:r>
          </a:p>
          <a:p>
            <a:pPr lvl="1"/>
            <a:r>
              <a:rPr lang="en-US" dirty="0" smtClean="0"/>
              <a:t>Choose the variable participating in the most constraints on remaining variables</a:t>
            </a:r>
          </a:p>
          <a:p>
            <a:pPr marL="457165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Why most rather than fewest constraints?</a:t>
            </a:r>
          </a:p>
        </p:txBody>
      </p:sp>
      <p:sp>
        <p:nvSpPr>
          <p:cNvPr id="7" name="Rectangle 6"/>
          <p:cNvSpPr/>
          <p:nvPr/>
        </p:nvSpPr>
        <p:spPr>
          <a:xfrm>
            <a:off x="7924800" y="4038600"/>
            <a:ext cx="265747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47504" y="4086225"/>
            <a:ext cx="5234771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Ordering: Maximum Degree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5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6858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Standard search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State is a “black box”: arbitrary data 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Goal test can be any function over states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Successor function can also be anything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Constraint satisfaction problems (CSPs):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special subset of search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State is defined by </a:t>
            </a:r>
            <a:r>
              <a:rPr lang="en-US" sz="2000" dirty="0">
                <a:solidFill>
                  <a:srgbClr val="CC0000"/>
                </a:solidFill>
              </a:rPr>
              <a:t>variables </a:t>
            </a:r>
            <a:r>
              <a:rPr lang="en-US" sz="2400" b="1" i="1" dirty="0">
                <a:solidFill>
                  <a:srgbClr val="CC0000"/>
                </a:solidFill>
                <a:latin typeface="Times New Roman" pitchFamily="18" charset="0"/>
              </a:rPr>
              <a:t>X</a:t>
            </a:r>
            <a:r>
              <a:rPr lang="en-US" sz="2400" b="1" i="1" baseline="-25000" dirty="0">
                <a:solidFill>
                  <a:srgbClr val="CC0000"/>
                </a:solidFill>
                <a:latin typeface="Times New Roman" pitchFamily="18" charset="0"/>
              </a:rPr>
              <a:t>i</a:t>
            </a:r>
            <a:r>
              <a:rPr lang="en-US" sz="2000" dirty="0"/>
              <a:t>  with values from a </a:t>
            </a:r>
            <a:r>
              <a:rPr lang="en-US" sz="2000" dirty="0">
                <a:solidFill>
                  <a:srgbClr val="CC0000"/>
                </a:solidFill>
              </a:rPr>
              <a:t>domain </a:t>
            </a:r>
            <a:r>
              <a:rPr lang="en-US" sz="2400" b="1" i="1" dirty="0">
                <a:solidFill>
                  <a:srgbClr val="CC0000"/>
                </a:solidFill>
                <a:latin typeface="Times New Roman" pitchFamily="18" charset="0"/>
              </a:rPr>
              <a:t>D </a:t>
            </a:r>
            <a:r>
              <a:rPr lang="en-US" sz="2000" dirty="0"/>
              <a:t>(sometimes </a:t>
            </a:r>
            <a:r>
              <a:rPr lang="en-US" sz="2400" b="1" i="1" dirty="0">
                <a:latin typeface="Times New Roman" pitchFamily="18" charset="0"/>
              </a:rPr>
              <a:t>D</a:t>
            </a:r>
            <a:r>
              <a:rPr lang="en-US" sz="2000" dirty="0"/>
              <a:t> depends on </a:t>
            </a:r>
            <a:r>
              <a:rPr lang="en-US" sz="2400" b="1" i="1" dirty="0" err="1">
                <a:latin typeface="Times New Roman" pitchFamily="18" charset="0"/>
              </a:rPr>
              <a:t>i</a:t>
            </a:r>
            <a:r>
              <a:rPr lang="en-US" sz="2000" dirty="0"/>
              <a:t>)</a:t>
            </a:r>
            <a:endParaRPr lang="en-US" sz="2000" i="1" baseline="-25000" dirty="0">
              <a:solidFill>
                <a:srgbClr val="CC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Goal test is a </a:t>
            </a:r>
            <a:r>
              <a:rPr lang="en-US" sz="2000" dirty="0">
                <a:solidFill>
                  <a:srgbClr val="CC0000"/>
                </a:solidFill>
              </a:rPr>
              <a:t>set of constraints </a:t>
            </a:r>
            <a:r>
              <a:rPr lang="en-US" sz="2000" dirty="0"/>
              <a:t>specifying allowable combinations of values for subsets of variables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Making use of CSP formulation allows for optimized algorithms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Typical example of trading generality for utility (in this case, speed)</a:t>
            </a: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400" y="1159072"/>
            <a:ext cx="3505200" cy="2726810"/>
          </a:xfrm>
          <a:prstGeom prst="rect">
            <a:avLst/>
          </a:prstGeom>
          <a:noFill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4267201"/>
            <a:ext cx="4320801" cy="200024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0484" y="4419600"/>
            <a:ext cx="4772915" cy="228599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Ordering: Least Constraining Value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86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Value Ordering: Least Constraining Value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Given a choice of variable, choose the </a:t>
            </a:r>
            <a:r>
              <a:rPr lang="en-US" sz="2400" i="1" dirty="0"/>
              <a:t>least constraining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I.e., the one that rules out the fewest values in the remaining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Note that it may take some computation to determine this!  (E.g., rerunning filtering)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Why least rather than most?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Combining these ordering ideas makes</a:t>
            </a:r>
          </a:p>
          <a:p>
            <a:pPr>
              <a:lnSpc>
                <a:spcPct val="90000"/>
              </a:lnSpc>
              <a:spcBef>
                <a:spcPts val="272"/>
              </a:spcBef>
              <a:buNone/>
            </a:pPr>
            <a:r>
              <a:rPr lang="en-US" sz="2800" dirty="0"/>
              <a:t>	1000 queens feasible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288" t="900"/>
          <a:stretch>
            <a:fillRect/>
          </a:stretch>
        </p:blipFill>
        <p:spPr bwMode="auto">
          <a:xfrm>
            <a:off x="7655860" y="1470212"/>
            <a:ext cx="3621741" cy="24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Rationale for MRV, MD, LCV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want to enter the most promising branch, but we also want to detect failure quickly</a:t>
            </a:r>
          </a:p>
          <a:p>
            <a:r>
              <a:rPr lang="en-US" dirty="0" smtClean="0"/>
              <a:t>MRV+MD:</a:t>
            </a:r>
          </a:p>
          <a:p>
            <a:pPr lvl="1"/>
            <a:r>
              <a:rPr lang="en-US" dirty="0" smtClean="0"/>
              <a:t>Choose the variable that is most likely to cause failure</a:t>
            </a:r>
          </a:p>
          <a:p>
            <a:pPr lvl="1"/>
            <a:r>
              <a:rPr lang="en-US" dirty="0" smtClean="0"/>
              <a:t>It must be assigned at some point, so if it is doomed to fail, better to find out soon</a:t>
            </a:r>
          </a:p>
          <a:p>
            <a:r>
              <a:rPr lang="en-US" dirty="0" smtClean="0"/>
              <a:t>LCV:</a:t>
            </a:r>
          </a:p>
          <a:p>
            <a:pPr lvl="1"/>
            <a:r>
              <a:rPr lang="en-US" dirty="0" smtClean="0"/>
              <a:t>We hope our early value choices do not doom us to failure</a:t>
            </a:r>
          </a:p>
          <a:p>
            <a:pPr lvl="1"/>
            <a:r>
              <a:rPr lang="en-US" dirty="0" smtClean="0"/>
              <a:t>Choose the value that is most likely to succeed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Demo: Coloring -- Backtracking + Forward Checking + Ordering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634" y="1222436"/>
            <a:ext cx="6469334" cy="545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027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 Structure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239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Extreme case: independent </a:t>
            </a:r>
            <a:r>
              <a:rPr lang="en-US" sz="2400" dirty="0" err="1"/>
              <a:t>subproblems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Example: Tasmania and mainland do not interact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Independent </a:t>
            </a:r>
            <a:r>
              <a:rPr lang="en-US" sz="2400" dirty="0" err="1"/>
              <a:t>subproblems</a:t>
            </a:r>
            <a:r>
              <a:rPr lang="en-US" sz="2400" dirty="0"/>
              <a:t> are identifiable as connected components of constraint graph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Suppose a graph of n variables can be broken into </a:t>
            </a:r>
            <a:r>
              <a:rPr lang="en-US" sz="2400" dirty="0" err="1"/>
              <a:t>subproblems</a:t>
            </a:r>
            <a:r>
              <a:rPr lang="en-US" sz="2400" dirty="0"/>
              <a:t> of only c variables: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Worst-case solution cost is O((n/c)(d</a:t>
            </a:r>
            <a:r>
              <a:rPr lang="en-US" sz="2000" baseline="30000" dirty="0"/>
              <a:t>c</a:t>
            </a:r>
            <a:r>
              <a:rPr lang="en-US" sz="2000" dirty="0"/>
              <a:t>)), linear in 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E.g., n = 80, d = 2, c =20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</a:t>
            </a:r>
            <a:r>
              <a:rPr lang="en-US" sz="2000" baseline="30000" dirty="0"/>
              <a:t>80</a:t>
            </a:r>
            <a:r>
              <a:rPr lang="en-US" sz="2000" dirty="0"/>
              <a:t> = 4 billion years at 10 million nodes/sec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(4)(2</a:t>
            </a:r>
            <a:r>
              <a:rPr lang="en-US" sz="2000" baseline="30000" dirty="0"/>
              <a:t>20</a:t>
            </a:r>
            <a:r>
              <a:rPr lang="en-US" sz="2000" dirty="0"/>
              <a:t>) = 0.4 seconds at 10 million nodes/sec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1" y="1476377"/>
            <a:ext cx="3614739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11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Tree-Structured CSPs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328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Theorem: if the constraint graph has no loops, the CSP can be solved in O(n d</a:t>
            </a:r>
            <a:r>
              <a:rPr lang="en-US" sz="2400" baseline="30000" dirty="0"/>
              <a:t>2</a:t>
            </a:r>
            <a:r>
              <a:rPr lang="en-US" sz="2400" dirty="0"/>
              <a:t>)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Compare to general CSPs, where worst-case time is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This property also applies to probabilistic reasoning (later): an example of the relation between syntactic restrictions and the complexity of reasoning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371600"/>
            <a:ext cx="4419600" cy="254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145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390" y="2897165"/>
            <a:ext cx="2849180" cy="3209971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4191000" y="2286000"/>
            <a:ext cx="35052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Tree-Structured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972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Algorithm for tree-structured CSPs: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Order: Choose a root variable, order variables so that parents precede children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Remove backward: For </a:t>
            </a:r>
            <a:r>
              <a:rPr lang="en-US" sz="2400" dirty="0" err="1"/>
              <a:t>i</a:t>
            </a:r>
            <a:r>
              <a:rPr lang="en-US" sz="2400" dirty="0"/>
              <a:t> = n : 2, apply </a:t>
            </a:r>
            <a:r>
              <a:rPr lang="en-US" sz="2400" dirty="0" err="1"/>
              <a:t>RemoveInconsistent</a:t>
            </a:r>
            <a:r>
              <a:rPr lang="en-US" sz="2400" dirty="0"/>
              <a:t>(Parent(X</a:t>
            </a:r>
            <a:r>
              <a:rPr lang="en-US" sz="2400" baseline="-25000" dirty="0"/>
              <a:t>i</a:t>
            </a:r>
            <a:r>
              <a:rPr lang="en-US" sz="2400" dirty="0"/>
              <a:t>),X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Assign forward: For </a:t>
            </a:r>
            <a:r>
              <a:rPr lang="en-US" sz="2400" dirty="0" err="1"/>
              <a:t>i</a:t>
            </a:r>
            <a:r>
              <a:rPr lang="en-US" sz="2400" dirty="0"/>
              <a:t> = 1 : n, assign X</a:t>
            </a:r>
            <a:r>
              <a:rPr lang="en-US" sz="2400" baseline="-25000" dirty="0"/>
              <a:t>i</a:t>
            </a:r>
            <a:r>
              <a:rPr lang="en-US" sz="2400" dirty="0"/>
              <a:t> consistently with Parent(X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Runtime: O(n d</a:t>
            </a:r>
            <a:r>
              <a:rPr lang="en-US" sz="2800" baseline="30000" dirty="0"/>
              <a:t>2</a:t>
            </a:r>
            <a:r>
              <a:rPr lang="en-US" sz="2800" dirty="0"/>
              <a:t>)  (why?)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013" y="2286000"/>
            <a:ext cx="538638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1" y="2473325"/>
            <a:ext cx="25447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1198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70342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70342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79486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8" name="Rectangle 15"/>
          <p:cNvSpPr>
            <a:spLocks noChangeArrowheads="1"/>
          </p:cNvSpPr>
          <p:nvPr/>
        </p:nvSpPr>
        <p:spPr bwMode="auto">
          <a:xfrm>
            <a:off x="88630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9" name="Rectangle 16"/>
          <p:cNvSpPr>
            <a:spLocks noChangeArrowheads="1"/>
          </p:cNvSpPr>
          <p:nvPr/>
        </p:nvSpPr>
        <p:spPr bwMode="auto">
          <a:xfrm>
            <a:off x="88630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88630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97774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97774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10691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4" name="Rectangle 24"/>
          <p:cNvSpPr>
            <a:spLocks noChangeArrowheads="1"/>
          </p:cNvSpPr>
          <p:nvPr/>
        </p:nvSpPr>
        <p:spPr bwMode="auto">
          <a:xfrm>
            <a:off x="6119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173163" y="3022599"/>
            <a:ext cx="2209800" cy="1004888"/>
            <a:chOff x="6553200" y="1981200"/>
            <a:chExt cx="2209800" cy="1004637"/>
          </a:xfrm>
        </p:grpSpPr>
        <p:sp>
          <p:nvSpPr>
            <p:cNvPr id="18451" name="Rectangle 6"/>
            <p:cNvSpPr>
              <a:spLocks noChangeArrowheads="1"/>
            </p:cNvSpPr>
            <p:nvPr/>
          </p:nvSpPr>
          <p:spPr bwMode="auto">
            <a:xfrm>
              <a:off x="6553200" y="1981200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2" name="Rectangle 24"/>
            <p:cNvSpPr>
              <a:spLocks noChangeArrowheads="1"/>
            </p:cNvSpPr>
            <p:nvPr/>
          </p:nvSpPr>
          <p:spPr bwMode="auto">
            <a:xfrm>
              <a:off x="6643437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Rectangle 10"/>
            <p:cNvSpPr>
              <a:spLocks noChangeArrowheads="1"/>
            </p:cNvSpPr>
            <p:nvPr/>
          </p:nvSpPr>
          <p:spPr bwMode="auto">
            <a:xfrm>
              <a:off x="8672763" y="19812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11"/>
            <p:cNvSpPr>
              <a:spLocks noChangeArrowheads="1"/>
            </p:cNvSpPr>
            <p:nvPr/>
          </p:nvSpPr>
          <p:spPr bwMode="auto">
            <a:xfrm>
              <a:off x="8582526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13"/>
            <p:cNvSpPr>
              <a:spLocks noChangeArrowheads="1"/>
            </p:cNvSpPr>
            <p:nvPr/>
          </p:nvSpPr>
          <p:spPr bwMode="auto">
            <a:xfrm>
              <a:off x="6553200" y="28956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15"/>
            <p:cNvSpPr>
              <a:spLocks noChangeArrowheads="1"/>
            </p:cNvSpPr>
            <p:nvPr/>
          </p:nvSpPr>
          <p:spPr bwMode="auto">
            <a:xfrm>
              <a:off x="7882690" y="2424363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Rectangle 16"/>
            <p:cNvSpPr>
              <a:spLocks noChangeArrowheads="1"/>
            </p:cNvSpPr>
            <p:nvPr/>
          </p:nvSpPr>
          <p:spPr bwMode="auto">
            <a:xfrm>
              <a:off x="7972927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Rectangle 17"/>
            <p:cNvSpPr>
              <a:spLocks noChangeArrowheads="1"/>
            </p:cNvSpPr>
            <p:nvPr/>
          </p:nvSpPr>
          <p:spPr bwMode="auto">
            <a:xfrm>
              <a:off x="8063163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9" name="Rectangle 19"/>
            <p:cNvSpPr>
              <a:spLocks noChangeArrowheads="1"/>
            </p:cNvSpPr>
            <p:nvPr/>
          </p:nvSpPr>
          <p:spPr bwMode="auto">
            <a:xfrm>
              <a:off x="7148763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0" name="Rectangle 20"/>
            <p:cNvSpPr>
              <a:spLocks noChangeArrowheads="1"/>
            </p:cNvSpPr>
            <p:nvPr/>
          </p:nvSpPr>
          <p:spPr bwMode="auto">
            <a:xfrm>
              <a:off x="7239000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Rectangle 23"/>
            <p:cNvSpPr>
              <a:spLocks noChangeArrowheads="1"/>
            </p:cNvSpPr>
            <p:nvPr/>
          </p:nvSpPr>
          <p:spPr bwMode="auto">
            <a:xfrm>
              <a:off x="8610600" y="28956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3164" y="5410201"/>
            <a:ext cx="3172946" cy="1326098"/>
          </a:xfrm>
          <a:prstGeom prst="rect">
            <a:avLst/>
          </a:prstGeom>
          <a:noFill/>
        </p:spPr>
      </p:pic>
      <p:sp>
        <p:nvSpPr>
          <p:cNvPr id="31" name="Right Arrow 30"/>
          <p:cNvSpPr/>
          <p:nvPr/>
        </p:nvSpPr>
        <p:spPr>
          <a:xfrm>
            <a:off x="4191000" y="2778124"/>
            <a:ext cx="990600" cy="1066800"/>
          </a:xfrm>
          <a:prstGeom prst="rightArrow">
            <a:avLst/>
          </a:prstGeom>
          <a:solidFill>
            <a:srgbClr val="6699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3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3" grpId="0" animBg="1"/>
      <p:bldP spid="22544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390" y="2897165"/>
            <a:ext cx="2849180" cy="3209971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4191000" y="2286000"/>
            <a:ext cx="35052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Tree-Structured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972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Algorithm for tree-structured CSPs: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Order: Choose a root variable, order variables so that parents precede children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Remove backward: For </a:t>
            </a:r>
            <a:r>
              <a:rPr lang="en-US" sz="2400" dirty="0" err="1"/>
              <a:t>i</a:t>
            </a:r>
            <a:r>
              <a:rPr lang="en-US" sz="2400" dirty="0"/>
              <a:t> = n : 2, apply </a:t>
            </a:r>
            <a:r>
              <a:rPr lang="en-US" sz="2400" dirty="0" err="1"/>
              <a:t>RemoveInconsistent</a:t>
            </a:r>
            <a:r>
              <a:rPr lang="en-US" sz="2400" dirty="0"/>
              <a:t>(Parent(X</a:t>
            </a:r>
            <a:r>
              <a:rPr lang="en-US" sz="2400" baseline="-25000" dirty="0"/>
              <a:t>i</a:t>
            </a:r>
            <a:r>
              <a:rPr lang="en-US" sz="2400" dirty="0"/>
              <a:t>),X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Assign forward: For </a:t>
            </a:r>
            <a:r>
              <a:rPr lang="en-US" sz="2400" dirty="0" err="1"/>
              <a:t>i</a:t>
            </a:r>
            <a:r>
              <a:rPr lang="en-US" sz="2400" dirty="0"/>
              <a:t> = 1 : n, assign X</a:t>
            </a:r>
            <a:r>
              <a:rPr lang="en-US" sz="2400" baseline="-25000" dirty="0"/>
              <a:t>i</a:t>
            </a:r>
            <a:r>
              <a:rPr lang="en-US" sz="2400" dirty="0"/>
              <a:t> consistently with Parent(X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Runtime: O(n d</a:t>
            </a:r>
            <a:r>
              <a:rPr lang="en-US" sz="2800" baseline="30000" dirty="0"/>
              <a:t>2</a:t>
            </a:r>
            <a:r>
              <a:rPr lang="en-US" sz="2800" dirty="0"/>
              <a:t>)  (why?)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013" y="2286000"/>
            <a:ext cx="538638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3164" y="5410201"/>
            <a:ext cx="3172946" cy="1326098"/>
          </a:xfrm>
          <a:prstGeom prst="rect">
            <a:avLst/>
          </a:prstGeom>
          <a:noFill/>
        </p:spPr>
      </p:pic>
      <p:sp>
        <p:nvSpPr>
          <p:cNvPr id="31" name="Right Arrow 30"/>
          <p:cNvSpPr/>
          <p:nvPr/>
        </p:nvSpPr>
        <p:spPr>
          <a:xfrm>
            <a:off x="4191000" y="2778124"/>
            <a:ext cx="990600" cy="1066800"/>
          </a:xfrm>
          <a:prstGeom prst="rightArrow">
            <a:avLst/>
          </a:prstGeom>
          <a:solidFill>
            <a:srgbClr val="6699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1" y="2473325"/>
            <a:ext cx="25447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140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Tree-Structured CSPs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353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Claim 1: After backward pass, all root-to-leaf arcs are consistent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Each X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Y was made consistent at one point and Y’s domain could not have been reduced thereafter (because Y’s children were processed before Y)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Claim 2: If root-to-leaf arcs are consistent, forward assignment will not backtrack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Induction on position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doesn’t this algorithm work with cycles in the constraint graph?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Note: we’ll see this basic idea again with </a:t>
            </a:r>
            <a:r>
              <a:rPr lang="en-US" sz="2400" dirty="0" err="1"/>
              <a:t>Bayes</a:t>
            </a:r>
            <a:r>
              <a:rPr lang="en-US" sz="2400" dirty="0"/>
              <a:t>’ nets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1" y="2743200"/>
            <a:ext cx="575893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426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Structure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279" y="1457290"/>
            <a:ext cx="9943655" cy="4895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173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CSP 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6705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Variables: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Domains: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Constraints: adjacent regions must have different colors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Solutions are assignments satisfying all constraints, e.g.: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 l="1140" t="1105"/>
          <a:stretch>
            <a:fillRect/>
          </a:stretch>
        </p:blipFill>
        <p:spPr bwMode="auto">
          <a:xfrm>
            <a:off x="8408893" y="1228165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202609" y="1417801"/>
            <a:ext cx="4281583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234281" y="2141729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331725" y="5695209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380322" y="3675531"/>
            <a:ext cx="1201079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58455" y="4217897"/>
            <a:ext cx="4759520" cy="259431"/>
          </a:xfrm>
          <a:prstGeom prst="rect">
            <a:avLst/>
          </a:prstGeom>
          <a:noFill/>
          <a:ln/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5019" y="4178525"/>
            <a:ext cx="3929781" cy="2069651"/>
          </a:xfrm>
          <a:prstGeom prst="rect">
            <a:avLst/>
          </a:prstGeom>
          <a:noFill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219200" y="3562293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219200" y="4114801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Nearly Tree-Structured CSPs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419600"/>
            <a:ext cx="112014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Conditioning: instantiate a variable, prune its neighbors' domains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conditioning: instantiate (in all ways) a set of variables such that the remaining constraint graph is a tree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size c gives runtime O( (d</a:t>
            </a:r>
            <a:r>
              <a:rPr lang="en-US" sz="2800" baseline="30000" dirty="0"/>
              <a:t>c</a:t>
            </a:r>
            <a:r>
              <a:rPr lang="en-US" sz="2800" dirty="0"/>
              <a:t>) (n-c) d</a:t>
            </a:r>
            <a:r>
              <a:rPr lang="en-US" sz="2800" baseline="30000" dirty="0"/>
              <a:t>2 </a:t>
            </a:r>
            <a:r>
              <a:rPr lang="en-US" sz="2800" dirty="0"/>
              <a:t>), very fast for small c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1371600"/>
            <a:ext cx="703421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137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Cutset</a:t>
            </a:r>
            <a:r>
              <a:rPr lang="en-US" dirty="0" smtClean="0"/>
              <a:t> Conditioning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787661" y="1538198"/>
            <a:ext cx="1746739" cy="1128804"/>
            <a:chOff x="2677783" y="3378723"/>
            <a:chExt cx="3189617" cy="206124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153" t="932" r="54502" b="25000"/>
            <a:stretch>
              <a:fillRect/>
            </a:stretch>
          </p:blipFill>
          <p:spPr bwMode="auto">
            <a:xfrm>
              <a:off x="2677783" y="3378723"/>
              <a:ext cx="3189617" cy="206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70753" y="2983701"/>
            <a:ext cx="1744249" cy="1131100"/>
            <a:chOff x="2682328" y="3374530"/>
            <a:chExt cx="3185072" cy="206543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218" t="781" r="54502" b="25000"/>
            <a:stretch>
              <a:fillRect/>
            </a:stretch>
          </p:blipFill>
          <p:spPr bwMode="auto">
            <a:xfrm>
              <a:off x="2682328" y="3374530"/>
              <a:ext cx="3185072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66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91613" y="2981196"/>
            <a:ext cx="1742745" cy="1133605"/>
            <a:chOff x="2685074" y="3369956"/>
            <a:chExt cx="3182326" cy="207001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 l="257" t="616" r="54502" b="25000"/>
            <a:stretch>
              <a:fillRect/>
            </a:stretch>
          </p:blipFill>
          <p:spPr bwMode="auto">
            <a:xfrm>
              <a:off x="2685074" y="3369956"/>
              <a:ext cx="3182326" cy="2070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1437" y="4378700"/>
              <a:ext cx="1007112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612474" y="2983701"/>
            <a:ext cx="1741327" cy="1131100"/>
            <a:chOff x="2687663" y="3374530"/>
            <a:chExt cx="3179737" cy="2065436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 l="294" t="781" r="54502" b="25000"/>
            <a:stretch>
              <a:fillRect/>
            </a:stretch>
          </p:blipFill>
          <p:spPr bwMode="auto">
            <a:xfrm>
              <a:off x="2687663" y="3374530"/>
              <a:ext cx="3179737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61438" y="4378700"/>
              <a:ext cx="1007110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 cstate="print"/>
          <a:srcRect l="55169" t="1345" b="24863"/>
          <a:stretch>
            <a:fillRect/>
          </a:stretch>
        </p:blipFill>
        <p:spPr bwMode="auto">
          <a:xfrm>
            <a:off x="3918141" y="4744860"/>
            <a:ext cx="1720616" cy="112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 cstate="print"/>
          <a:srcRect l="55245" t="686" b="24863"/>
          <a:stretch>
            <a:fillRect/>
          </a:stretch>
        </p:blipFill>
        <p:spPr bwMode="auto">
          <a:xfrm>
            <a:off x="6816664" y="4734837"/>
            <a:ext cx="1717693" cy="11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 cstate="print"/>
          <a:srcRect l="55123" t="1016" b="24863"/>
          <a:stretch>
            <a:fillRect/>
          </a:stretch>
        </p:blipFill>
        <p:spPr bwMode="auto">
          <a:xfrm>
            <a:off x="9612473" y="4739850"/>
            <a:ext cx="1722379" cy="11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H="1">
            <a:off x="5410157" y="2438400"/>
            <a:ext cx="13716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686757" y="2362201"/>
            <a:ext cx="1371600" cy="5053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619957" y="24384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62000" y="2743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Instantiate the </a:t>
            </a:r>
            <a:r>
              <a:rPr lang="en-US" dirty="0" err="1" smtClean="0">
                <a:solidFill>
                  <a:schemeClr val="tx1"/>
                </a:solidFill>
                <a:latin typeface="Calibri" pitchFamily="34" charset="0"/>
              </a:rPr>
              <a:t>cutset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 (all possible ways)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762000" y="3886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Compute residual CSP for each assignment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62000" y="5029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Solve the residual CSPs (tree structured)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62000" y="1600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Choose a </a:t>
            </a:r>
            <a:r>
              <a:rPr lang="en-US" dirty="0" err="1" smtClean="0">
                <a:solidFill>
                  <a:schemeClr val="tx1"/>
                </a:solidFill>
                <a:latin typeface="Calibri" pitchFamily="34" charset="0"/>
              </a:rPr>
              <a:t>cutset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8006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6200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04394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22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Cutset</a:t>
            </a:r>
            <a:r>
              <a:rPr lang="en-US" dirty="0" smtClean="0"/>
              <a:t>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the smallest </a:t>
            </a:r>
            <a:r>
              <a:rPr lang="en-US" dirty="0" err="1" smtClean="0"/>
              <a:t>cutset</a:t>
            </a:r>
            <a:r>
              <a:rPr lang="en-US" dirty="0" smtClean="0"/>
              <a:t> for the graph below.</a:t>
            </a:r>
            <a:endParaRPr lang="en-US" dirty="0"/>
          </a:p>
        </p:txBody>
      </p:sp>
      <p:pic>
        <p:nvPicPr>
          <p:cNvPr id="5" name="Picture 4" descr="cutset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62200"/>
            <a:ext cx="5588000" cy="33528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267200" y="3505200"/>
            <a:ext cx="2133600" cy="9144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2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3716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Decomposition*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 cstate="print"/>
          <a:srcRect l="585" t="953" b="24023"/>
          <a:stretch>
            <a:fillRect/>
          </a:stretch>
        </p:blipFill>
        <p:spPr bwMode="auto">
          <a:xfrm>
            <a:off x="8554916" y="1248509"/>
            <a:ext cx="3484685" cy="23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295400"/>
            <a:ext cx="792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Idea: create a tree-structured graph of mega-variables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Each mega-variable encodes part of the original CSP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chemeClr val="accent2"/>
                </a:solidFill>
                <a:latin typeface="Calibri" pitchFamily="34" charset="0"/>
              </a:rPr>
              <a:t>Subproblems</a:t>
            </a: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 overlap to ensure consistent solutions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Connector 33"/>
          <p:cNvCxnSpPr>
            <a:stCxn id="26" idx="3"/>
            <a:endCxn id="91" idx="1"/>
          </p:cNvCxnSpPr>
          <p:nvPr/>
        </p:nvCxnSpPr>
        <p:spPr>
          <a:xfrm>
            <a:off x="30480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9812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M1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0386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M2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0960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M3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81534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M4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990600" y="5357814"/>
            <a:ext cx="44958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         {(WA=</a:t>
            </a:r>
            <a:r>
              <a:rPr lang="en-US" sz="1500" dirty="0" err="1">
                <a:solidFill>
                  <a:srgbClr val="C00000"/>
                </a:solidFill>
              </a:rPr>
              <a:t>r,SA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g,NT</a:t>
            </a:r>
            <a:r>
              <a:rPr lang="en-US" sz="1500" dirty="0">
                <a:solidFill>
                  <a:srgbClr val="C00000"/>
                </a:solidFill>
              </a:rPr>
              <a:t>=b),      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(WA=</a:t>
            </a:r>
            <a:r>
              <a:rPr lang="en-US" sz="1500" dirty="0" err="1">
                <a:solidFill>
                  <a:srgbClr val="C00000"/>
                </a:solidFill>
              </a:rPr>
              <a:t>b,SA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r,NT</a:t>
            </a:r>
            <a:r>
              <a:rPr lang="en-US" sz="1500" dirty="0">
                <a:solidFill>
                  <a:srgbClr val="C00000"/>
                </a:solidFill>
              </a:rPr>
              <a:t>=g),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…}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048000" y="5357814"/>
            <a:ext cx="31242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3333FF"/>
                </a:solidFill>
              </a:rPr>
              <a:t>         {(NT=</a:t>
            </a:r>
            <a:r>
              <a:rPr lang="en-US" sz="1500" dirty="0" err="1">
                <a:solidFill>
                  <a:srgbClr val="3333FF"/>
                </a:solidFill>
              </a:rPr>
              <a:t>r,SA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=b),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(NT=</a:t>
            </a:r>
            <a:r>
              <a:rPr lang="en-US" sz="1500" dirty="0" err="1">
                <a:solidFill>
                  <a:srgbClr val="3333FF"/>
                </a:solidFill>
              </a:rPr>
              <a:t>b,SA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=r),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…}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715000" y="5410200"/>
            <a:ext cx="60960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Agree: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C00000"/>
                </a:solidFill>
              </a:rPr>
              <a:t>M1</a:t>
            </a:r>
            <a:r>
              <a:rPr lang="en-US" sz="1600" dirty="0"/>
              <a:t>,</a:t>
            </a:r>
            <a:r>
              <a:rPr lang="en-US" sz="1600" dirty="0">
                <a:solidFill>
                  <a:srgbClr val="3333FF"/>
                </a:solidFill>
              </a:rPr>
              <a:t>M2</a:t>
            </a:r>
            <a:r>
              <a:rPr lang="en-US" sz="1600" dirty="0"/>
              <a:t>) </a:t>
            </a:r>
            <a:r>
              <a:rPr lang="en-US" sz="1600" dirty="0">
                <a:sym typeface="Symbol" pitchFamily="18" charset="2"/>
              </a:rPr>
              <a:t> </a:t>
            </a:r>
          </a:p>
          <a:p>
            <a:r>
              <a:rPr lang="en-US" sz="1600" dirty="0">
                <a:sym typeface="Symbol" pitchFamily="18" charset="2"/>
              </a:rPr>
              <a:t>        </a:t>
            </a:r>
            <a:r>
              <a:rPr lang="en-US" sz="1600" dirty="0"/>
              <a:t>{(</a:t>
            </a:r>
            <a:r>
              <a:rPr lang="en-US" sz="1200" dirty="0">
                <a:solidFill>
                  <a:srgbClr val="C00000"/>
                </a:solidFill>
              </a:rPr>
              <a:t>(WA=</a:t>
            </a:r>
            <a:r>
              <a:rPr lang="en-US" sz="1200" dirty="0" err="1">
                <a:solidFill>
                  <a:srgbClr val="C00000"/>
                </a:solidFill>
              </a:rPr>
              <a:t>g,SA</a:t>
            </a:r>
            <a:r>
              <a:rPr lang="en-US" sz="1200" dirty="0">
                <a:solidFill>
                  <a:srgbClr val="C00000"/>
                </a:solidFill>
              </a:rPr>
              <a:t>=</a:t>
            </a:r>
            <a:r>
              <a:rPr lang="en-US" sz="1200" dirty="0" err="1">
                <a:solidFill>
                  <a:srgbClr val="C00000"/>
                </a:solidFill>
              </a:rPr>
              <a:t>g,NT</a:t>
            </a:r>
            <a:r>
              <a:rPr lang="en-US" sz="1200" dirty="0">
                <a:solidFill>
                  <a:srgbClr val="C00000"/>
                </a:solidFill>
              </a:rPr>
              <a:t>=g)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333FF"/>
                </a:solidFill>
              </a:rPr>
              <a:t>(NT=</a:t>
            </a:r>
            <a:r>
              <a:rPr lang="en-US" sz="1200" dirty="0" err="1">
                <a:solidFill>
                  <a:srgbClr val="3333FF"/>
                </a:solidFill>
              </a:rPr>
              <a:t>g,SA</a:t>
            </a:r>
            <a:r>
              <a:rPr lang="en-US" sz="1200" dirty="0">
                <a:solidFill>
                  <a:srgbClr val="3333FF"/>
                </a:solidFill>
              </a:rPr>
              <a:t>=</a:t>
            </a:r>
            <a:r>
              <a:rPr lang="en-US" sz="1200" dirty="0" err="1">
                <a:solidFill>
                  <a:srgbClr val="3333FF"/>
                </a:solidFill>
              </a:rPr>
              <a:t>g,Q</a:t>
            </a:r>
            <a:r>
              <a:rPr lang="en-US" sz="1200" dirty="0">
                <a:solidFill>
                  <a:srgbClr val="3333FF"/>
                </a:solidFill>
              </a:rPr>
              <a:t>=g)</a:t>
            </a:r>
            <a:r>
              <a:rPr lang="en-US" sz="1600" dirty="0"/>
              <a:t>),  …}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 rot="5400000">
            <a:off x="21574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sym typeface="Symbol" pitchFamily="18" charset="2"/>
              </a:rPr>
              <a:t>Agree on    shared </a:t>
            </a:r>
            <a:r>
              <a:rPr lang="en-US" sz="1200" dirty="0" err="1">
                <a:solidFill>
                  <a:srgbClr val="7030A0"/>
                </a:solidFill>
                <a:sym typeface="Symbol" pitchFamily="18" charset="2"/>
              </a:rPr>
              <a:t>vars</a:t>
            </a:r>
            <a:endParaRPr lang="en-US" sz="1200" dirty="0">
              <a:solidFill>
                <a:srgbClr val="7030A0"/>
              </a:solidFill>
            </a:endParaRPr>
          </a:p>
        </p:txBody>
      </p:sp>
      <p:grpSp>
        <p:nvGrpSpPr>
          <p:cNvPr id="2" name="Group 139"/>
          <p:cNvGrpSpPr>
            <a:grpSpLocks/>
          </p:cNvGrpSpPr>
          <p:nvPr/>
        </p:nvGrpSpPr>
        <p:grpSpPr bwMode="auto">
          <a:xfrm>
            <a:off x="1447800" y="3500437"/>
            <a:ext cx="1600200" cy="1452563"/>
            <a:chOff x="685800" y="3653136"/>
            <a:chExt cx="1600200" cy="1452265"/>
          </a:xfrm>
        </p:grpSpPr>
        <p:sp>
          <p:nvSpPr>
            <p:cNvPr id="7" name="Oval 6"/>
            <p:cNvSpPr/>
            <p:nvPr/>
          </p:nvSpPr>
          <p:spPr>
            <a:xfrm>
              <a:off x="16002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430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" name="Straight Connector 9"/>
            <p:cNvCxnSpPr>
              <a:stCxn id="8" idx="7"/>
              <a:endCxn id="7" idx="4"/>
            </p:cNvCxnSpPr>
            <p:nvPr/>
          </p:nvCxnSpPr>
          <p:spPr>
            <a:xfrm rot="5400000" flipH="1" flipV="1">
              <a:off x="16637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1" name="TextBox 45"/>
            <p:cNvSpPr txBox="1">
              <a:spLocks noChangeArrowheads="1"/>
            </p:cNvSpPr>
            <p:nvPr/>
          </p:nvSpPr>
          <p:spPr bwMode="auto">
            <a:xfrm>
              <a:off x="12954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6858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WA</a:t>
              </a:r>
            </a:p>
          </p:txBody>
        </p:sp>
        <p:cxnSp>
          <p:nvCxnSpPr>
            <p:cNvPr id="75" name="Straight Connector 74"/>
            <p:cNvCxnSpPr>
              <a:stCxn id="74" idx="4"/>
              <a:endCxn id="8" idx="1"/>
            </p:cNvCxnSpPr>
            <p:nvPr/>
          </p:nvCxnSpPr>
          <p:spPr>
            <a:xfrm rot="16200000" flipH="1">
              <a:off x="9906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4" idx="6"/>
              <a:endCxn id="7" idx="2"/>
            </p:cNvCxnSpPr>
            <p:nvPr/>
          </p:nvCxnSpPr>
          <p:spPr>
            <a:xfrm flipV="1">
              <a:off x="12954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5" name="TextBox 88"/>
            <p:cNvSpPr txBox="1">
              <a:spLocks noChangeArrowheads="1"/>
            </p:cNvSpPr>
            <p:nvPr/>
          </p:nvSpPr>
          <p:spPr bwMode="auto">
            <a:xfrm>
              <a:off x="7620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66" name="TextBox 89"/>
            <p:cNvSpPr txBox="1">
              <a:spLocks noChangeArrowheads="1"/>
            </p:cNvSpPr>
            <p:nvPr/>
          </p:nvSpPr>
          <p:spPr bwMode="auto">
            <a:xfrm>
              <a:off x="17526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34290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3505200" y="3500437"/>
            <a:ext cx="1600200" cy="1452563"/>
            <a:chOff x="2743200" y="3653137"/>
            <a:chExt cx="1600200" cy="1452265"/>
          </a:xfrm>
        </p:grpSpPr>
        <p:sp>
          <p:nvSpPr>
            <p:cNvPr id="92" name="Oval 91"/>
            <p:cNvSpPr/>
            <p:nvPr/>
          </p:nvSpPr>
          <p:spPr>
            <a:xfrm>
              <a:off x="36576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3200400" y="4495927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94" name="Straight Connector 93"/>
            <p:cNvCxnSpPr>
              <a:stCxn id="93" idx="7"/>
              <a:endCxn id="92" idx="4"/>
            </p:cNvCxnSpPr>
            <p:nvPr/>
          </p:nvCxnSpPr>
          <p:spPr>
            <a:xfrm rot="5400000" flipH="1" flipV="1">
              <a:off x="37211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2" name="TextBox 94"/>
            <p:cNvSpPr txBox="1">
              <a:spLocks noChangeArrowheads="1"/>
            </p:cNvSpPr>
            <p:nvPr/>
          </p:nvSpPr>
          <p:spPr bwMode="auto">
            <a:xfrm>
              <a:off x="3352800" y="36531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27432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cxnSp>
          <p:nvCxnSpPr>
            <p:cNvPr id="97" name="Straight Connector 96"/>
            <p:cNvCxnSpPr>
              <a:stCxn id="96" idx="4"/>
              <a:endCxn id="93" idx="1"/>
            </p:cNvCxnSpPr>
            <p:nvPr/>
          </p:nvCxnSpPr>
          <p:spPr>
            <a:xfrm rot="16200000" flipH="1">
              <a:off x="30480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6" idx="6"/>
              <a:endCxn id="92" idx="2"/>
            </p:cNvCxnSpPr>
            <p:nvPr/>
          </p:nvCxnSpPr>
          <p:spPr>
            <a:xfrm flipV="1">
              <a:off x="3352800" y="4038820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6" name="TextBox 98"/>
            <p:cNvSpPr txBox="1">
              <a:spLocks noChangeArrowheads="1"/>
            </p:cNvSpPr>
            <p:nvPr/>
          </p:nvSpPr>
          <p:spPr bwMode="auto">
            <a:xfrm>
              <a:off x="2819400" y="42627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57" name="TextBox 99"/>
            <p:cNvSpPr txBox="1">
              <a:spLocks noChangeArrowheads="1"/>
            </p:cNvSpPr>
            <p:nvPr/>
          </p:nvSpPr>
          <p:spPr bwMode="auto">
            <a:xfrm>
              <a:off x="3810000" y="4267202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02" name="Straight Connector 101"/>
          <p:cNvCxnSpPr>
            <a:stCxn id="91" idx="3"/>
            <a:endCxn id="104" idx="1"/>
          </p:cNvCxnSpPr>
          <p:nvPr/>
        </p:nvCxnSpPr>
        <p:spPr>
          <a:xfrm flipV="1">
            <a:off x="51054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>
            <a:spLocks noChangeArrowheads="1"/>
          </p:cNvSpPr>
          <p:nvPr/>
        </p:nvSpPr>
        <p:spPr bwMode="auto">
          <a:xfrm rot="5400000">
            <a:off x="42148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04" name="Rounded Rectangle 103"/>
          <p:cNvSpPr/>
          <p:nvPr/>
        </p:nvSpPr>
        <p:spPr>
          <a:xfrm>
            <a:off x="54864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141"/>
          <p:cNvGrpSpPr>
            <a:grpSpLocks/>
          </p:cNvGrpSpPr>
          <p:nvPr/>
        </p:nvGrpSpPr>
        <p:grpSpPr bwMode="auto">
          <a:xfrm>
            <a:off x="5562600" y="3500437"/>
            <a:ext cx="1600200" cy="1452563"/>
            <a:chOff x="4800600" y="3653136"/>
            <a:chExt cx="1600200" cy="1452265"/>
          </a:xfrm>
        </p:grpSpPr>
        <p:sp>
          <p:nvSpPr>
            <p:cNvPr id="105" name="Oval 104"/>
            <p:cNvSpPr/>
            <p:nvPr/>
          </p:nvSpPr>
          <p:spPr>
            <a:xfrm>
              <a:off x="57150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52578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7" name="Straight Connector 106"/>
            <p:cNvCxnSpPr>
              <a:stCxn id="106" idx="7"/>
              <a:endCxn id="105" idx="4"/>
            </p:cNvCxnSpPr>
            <p:nvPr/>
          </p:nvCxnSpPr>
          <p:spPr>
            <a:xfrm rot="5400000" flipH="1" flipV="1">
              <a:off x="57785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3" name="TextBox 107"/>
            <p:cNvSpPr txBox="1">
              <a:spLocks noChangeArrowheads="1"/>
            </p:cNvSpPr>
            <p:nvPr/>
          </p:nvSpPr>
          <p:spPr bwMode="auto">
            <a:xfrm>
              <a:off x="54102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48006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10" name="Straight Connector 109"/>
            <p:cNvCxnSpPr>
              <a:stCxn id="109" idx="4"/>
              <a:endCxn id="106" idx="1"/>
            </p:cNvCxnSpPr>
            <p:nvPr/>
          </p:nvCxnSpPr>
          <p:spPr>
            <a:xfrm rot="16200000" flipH="1">
              <a:off x="51054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9" idx="6"/>
              <a:endCxn id="105" idx="2"/>
            </p:cNvCxnSpPr>
            <p:nvPr/>
          </p:nvCxnSpPr>
          <p:spPr>
            <a:xfrm flipV="1">
              <a:off x="54102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7" name="TextBox 111"/>
            <p:cNvSpPr txBox="1">
              <a:spLocks noChangeArrowheads="1"/>
            </p:cNvSpPr>
            <p:nvPr/>
          </p:nvSpPr>
          <p:spPr bwMode="auto">
            <a:xfrm>
              <a:off x="48768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48" name="TextBox 112"/>
            <p:cNvSpPr txBox="1">
              <a:spLocks noChangeArrowheads="1"/>
            </p:cNvSpPr>
            <p:nvPr/>
          </p:nvSpPr>
          <p:spPr bwMode="auto">
            <a:xfrm>
              <a:off x="58674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16" name="Straight Connector 115"/>
          <p:cNvCxnSpPr>
            <a:endCxn id="118" idx="1"/>
          </p:cNvCxnSpPr>
          <p:nvPr/>
        </p:nvCxnSpPr>
        <p:spPr>
          <a:xfrm>
            <a:off x="71628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>
            <a:spLocks noChangeArrowheads="1"/>
          </p:cNvSpPr>
          <p:nvPr/>
        </p:nvSpPr>
        <p:spPr bwMode="auto">
          <a:xfrm rot="5400000">
            <a:off x="62722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18" name="Rounded Rectangle 117"/>
          <p:cNvSpPr/>
          <p:nvPr/>
        </p:nvSpPr>
        <p:spPr>
          <a:xfrm>
            <a:off x="75438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7620000" y="3500437"/>
            <a:ext cx="1600200" cy="1452563"/>
            <a:chOff x="6858000" y="3653138"/>
            <a:chExt cx="1600200" cy="1452265"/>
          </a:xfrm>
        </p:grpSpPr>
        <p:sp>
          <p:nvSpPr>
            <p:cNvPr id="119" name="Oval 118"/>
            <p:cNvSpPr/>
            <p:nvPr/>
          </p:nvSpPr>
          <p:spPr>
            <a:xfrm>
              <a:off x="77724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V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7315200" y="4495928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21" name="Straight Connector 120"/>
            <p:cNvCxnSpPr>
              <a:stCxn id="120" idx="7"/>
              <a:endCxn id="119" idx="4"/>
            </p:cNvCxnSpPr>
            <p:nvPr/>
          </p:nvCxnSpPr>
          <p:spPr>
            <a:xfrm rot="5400000" flipH="1" flipV="1">
              <a:off x="78359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4" name="TextBox 121"/>
            <p:cNvSpPr txBox="1">
              <a:spLocks noChangeArrowheads="1"/>
            </p:cNvSpPr>
            <p:nvPr/>
          </p:nvSpPr>
          <p:spPr bwMode="auto">
            <a:xfrm>
              <a:off x="7467600" y="36531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68580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cxnSp>
          <p:nvCxnSpPr>
            <p:cNvPr id="124" name="Straight Connector 123"/>
            <p:cNvCxnSpPr>
              <a:stCxn id="123" idx="4"/>
              <a:endCxn id="120" idx="1"/>
            </p:cNvCxnSpPr>
            <p:nvPr/>
          </p:nvCxnSpPr>
          <p:spPr>
            <a:xfrm rot="16200000" flipH="1">
              <a:off x="71628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3" idx="6"/>
              <a:endCxn id="119" idx="2"/>
            </p:cNvCxnSpPr>
            <p:nvPr/>
          </p:nvCxnSpPr>
          <p:spPr>
            <a:xfrm flipV="1">
              <a:off x="7467600" y="4038821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8" name="TextBox 125"/>
            <p:cNvSpPr txBox="1">
              <a:spLocks noChangeArrowheads="1"/>
            </p:cNvSpPr>
            <p:nvPr/>
          </p:nvSpPr>
          <p:spPr bwMode="auto">
            <a:xfrm>
              <a:off x="6934200" y="42627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39" name="TextBox 126"/>
            <p:cNvSpPr txBox="1">
              <a:spLocks noChangeArrowheads="1"/>
            </p:cNvSpPr>
            <p:nvPr/>
          </p:nvSpPr>
          <p:spPr bwMode="auto">
            <a:xfrm>
              <a:off x="7924800" y="4267203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3368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9" grpId="0"/>
      <p:bldP spid="60" grpId="0"/>
      <p:bldP spid="61" grpId="0"/>
      <p:bldP spid="62" grpId="0"/>
      <p:bldP spid="64" grpId="0"/>
      <p:bldP spid="66" grpId="0"/>
      <p:bldP spid="67" grpId="0"/>
      <p:bldP spid="73" grpId="0"/>
      <p:bldP spid="91" grpId="0" animBg="1"/>
      <p:bldP spid="103" grpId="0"/>
      <p:bldP spid="104" grpId="0" animBg="1"/>
      <p:bldP spid="117" grpId="0"/>
      <p:bldP spid="1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Search for CSPs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160" y="1569345"/>
            <a:ext cx="9408592" cy="4443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862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Iterative Algorithms for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Local search methods typically work with “complete” states, i.e., all variables assigned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To apply to 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Take an assignment with unsatisfied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Operators </a:t>
            </a:r>
            <a:r>
              <a:rPr lang="en-US" sz="2300" i="1" dirty="0"/>
              <a:t>reassign </a:t>
            </a:r>
            <a:r>
              <a:rPr lang="en-US" sz="2300" dirty="0"/>
              <a:t>variable values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No fringe!  Live on the edge.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Algorithm: While not solved,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Variable selection: randomly select any conflicted variable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Value selection: min-conflicts heuristic: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Choose a value that violates the fewest constraints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I.e., hill climb with h(n) = total number of violated constraints</a:t>
            </a:r>
          </a:p>
        </p:txBody>
      </p:sp>
      <p:sp>
        <p:nvSpPr>
          <p:cNvPr id="6" name="Oval 5"/>
          <p:cNvSpPr/>
          <p:nvPr/>
        </p:nvSpPr>
        <p:spPr>
          <a:xfrm>
            <a:off x="7764379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582525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6"/>
            <a:endCxn id="7" idx="2"/>
          </p:cNvCxnSpPr>
          <p:nvPr/>
        </p:nvCxnSpPr>
        <p:spPr>
          <a:xfrm>
            <a:off x="8173453" y="2992855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8326856" y="2737185"/>
            <a:ext cx="119653" cy="1707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50379" y="2791325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868525" y="2791325"/>
            <a:ext cx="409075" cy="409075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10459453" y="2995863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0612856" y="2740193"/>
            <a:ext cx="119653" cy="17078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9220200" y="2968792"/>
            <a:ext cx="6096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40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4-Queens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4008437"/>
            <a:ext cx="6400800" cy="1935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States: 4 queens in 4 columns (4</a:t>
            </a:r>
            <a:r>
              <a:rPr lang="en-US" sz="2400" baseline="30000" dirty="0"/>
              <a:t>4</a:t>
            </a:r>
            <a:r>
              <a:rPr lang="en-US" sz="2400" dirty="0"/>
              <a:t> = 256 states)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Operators: move queen in column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Goal test: no attacks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Evaluation: c(n) = number of attacks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66902"/>
            <a:ext cx="70707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6858000" y="6324600"/>
            <a:ext cx="5334000" cy="54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[Demo: n-queens – iterative improvement (L5D1)]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[Demo: coloring – iterative improvement]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48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Iterative Improvement – n Queens</a:t>
            </a:r>
            <a:endParaRPr lang="en-US" dirty="0"/>
          </a:p>
        </p:txBody>
      </p:sp>
      <p:pic>
        <p:nvPicPr>
          <p:cNvPr id="5" name="Iterative Improvemen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3665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3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Iterative Improvement – Coloring</a:t>
            </a:r>
            <a:endParaRPr lang="en-US" dirty="0"/>
          </a:p>
        </p:txBody>
      </p:sp>
      <p:pic>
        <p:nvPicPr>
          <p:cNvPr id="3" name="Iterative Improvement -- colo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5319" y="1143000"/>
            <a:ext cx="8361362" cy="52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7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Performance of Min-Conflicts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9728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Given random initial state, can solve n-queens in almost constant time for arbitrary n with high probability (e.g., n = 10,000,000)!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The same appears to be true for any </a:t>
            </a:r>
            <a:r>
              <a:rPr lang="en-US" sz="2400" b="1" i="1" dirty="0">
                <a:solidFill>
                  <a:srgbClr val="FF0000"/>
                </a:solidFill>
              </a:rPr>
              <a:t>randomly-generated </a:t>
            </a:r>
            <a:r>
              <a:rPr lang="en-US" sz="2400" dirty="0"/>
              <a:t>CSP </a:t>
            </a:r>
            <a:r>
              <a:rPr lang="en-US" sz="2400" i="1" dirty="0"/>
              <a:t>except</a:t>
            </a:r>
            <a:r>
              <a:rPr lang="en-US" sz="2400" dirty="0"/>
              <a:t> in a narrow range of the ratio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 l="240" t="628"/>
          <a:stretch>
            <a:fillRect/>
          </a:stretch>
        </p:blipFill>
        <p:spPr bwMode="auto">
          <a:xfrm>
            <a:off x="1228165" y="4509247"/>
            <a:ext cx="3724835" cy="212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505201"/>
            <a:ext cx="3352800" cy="5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6098" y="3341932"/>
            <a:ext cx="4020407" cy="3129004"/>
          </a:xfrm>
          <a:prstGeom prst="rect">
            <a:avLst/>
          </a:prstGeom>
          <a:noFill/>
        </p:spPr>
      </p:pic>
      <p:pic>
        <p:nvPicPr>
          <p:cNvPr id="13315" name="Picture 3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36" t="28521" r="18789" b="53479"/>
          <a:stretch>
            <a:fillRect/>
          </a:stretch>
        </p:blipFill>
        <p:spPr bwMode="auto">
          <a:xfrm>
            <a:off x="9296400" y="3335867"/>
            <a:ext cx="2057400" cy="1371600"/>
          </a:xfrm>
          <a:prstGeom prst="rect">
            <a:avLst/>
          </a:prstGeom>
          <a:noFill/>
        </p:spPr>
      </p:pic>
      <p:pic>
        <p:nvPicPr>
          <p:cNvPr id="13316" name="Picture 4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32" t="59583" r="15143" b="22417"/>
          <a:stretch>
            <a:fillRect/>
          </a:stretch>
        </p:blipFill>
        <p:spPr bwMode="auto">
          <a:xfrm>
            <a:off x="9220200" y="4416524"/>
            <a:ext cx="2209800" cy="12053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089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Search to Solve CSP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States – </a:t>
            </a:r>
            <a:r>
              <a:rPr lang="en-US" dirty="0" smtClean="0">
                <a:solidFill>
                  <a:srgbClr val="000000"/>
                </a:solidFill>
              </a:rPr>
              <a:t>partial assignments to variables</a:t>
            </a:r>
          </a:p>
          <a:p>
            <a:r>
              <a:rPr lang="en-US" dirty="0" smtClean="0"/>
              <a:t>Operators – </a:t>
            </a:r>
            <a:r>
              <a:rPr lang="en-US" dirty="0" smtClean="0">
                <a:solidFill>
                  <a:srgbClr val="000000"/>
                </a:solidFill>
              </a:rPr>
              <a:t>assign another variable</a:t>
            </a:r>
          </a:p>
          <a:p>
            <a:r>
              <a:rPr lang="en-US" dirty="0" smtClean="0"/>
              <a:t>Initial State – </a:t>
            </a:r>
            <a:r>
              <a:rPr lang="en-US" dirty="0" smtClean="0">
                <a:solidFill>
                  <a:srgbClr val="000000"/>
                </a:solidFill>
              </a:rPr>
              <a:t>no variables assigned</a:t>
            </a:r>
          </a:p>
          <a:p>
            <a:r>
              <a:rPr lang="en-US" dirty="0" smtClean="0"/>
              <a:t>Goal State – </a:t>
            </a:r>
            <a:r>
              <a:rPr lang="en-US" dirty="0" smtClean="0">
                <a:solidFill>
                  <a:srgbClr val="000000"/>
                </a:solidFill>
              </a:rPr>
              <a:t>all </a:t>
            </a:r>
            <a:r>
              <a:rPr lang="en-US" dirty="0" err="1" smtClean="0">
                <a:solidFill>
                  <a:srgbClr val="000000"/>
                </a:solidFill>
              </a:rPr>
              <a:t>vars</a:t>
            </a:r>
            <a:r>
              <a:rPr lang="en-US" dirty="0" smtClean="0">
                <a:solidFill>
                  <a:srgbClr val="000000"/>
                </a:solidFill>
              </a:rPr>
              <a:t> assigned &amp; constraints satisfied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5715000"/>
            <a:ext cx="710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We’ll improve this basic method to exploit structure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5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Summary: CSPs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305800" cy="452596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800" dirty="0"/>
              <a:t>CSPs are a special kind of search problem: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 smtClean="0"/>
              <a:t>States are partial assignments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 smtClean="0"/>
              <a:t>Goal test defined by constraints</a:t>
            </a:r>
          </a:p>
          <a:p>
            <a:pPr lvl="6">
              <a:spcBef>
                <a:spcPct val="0"/>
              </a:spcBef>
              <a:spcAft>
                <a:spcPts val="0"/>
              </a:spcAft>
            </a:pPr>
            <a:endParaRPr lang="en-US" sz="1200" dirty="0"/>
          </a:p>
          <a:p>
            <a:pPr>
              <a:spcAft>
                <a:spcPts val="0"/>
              </a:spcAft>
            </a:pPr>
            <a:r>
              <a:rPr lang="en-US" sz="2800" dirty="0"/>
              <a:t>Basic solution: backtracking search</a:t>
            </a:r>
          </a:p>
          <a:p>
            <a:pPr lvl="2"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Speed-ups: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Ordering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Filtering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 smtClean="0"/>
              <a:t>Structure (</a:t>
            </a:r>
            <a:r>
              <a:rPr lang="en-US" sz="2400" dirty="0" err="1" smtClean="0"/>
              <a:t>cutset</a:t>
            </a:r>
            <a:r>
              <a:rPr lang="en-US" sz="2400" smtClean="0"/>
              <a:t> conditioning)</a:t>
            </a:r>
            <a:endParaRPr lang="en-US" sz="2400" dirty="0"/>
          </a:p>
          <a:p>
            <a:pPr lvl="1">
              <a:spcBef>
                <a:spcPts val="176"/>
              </a:spcBef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Iterative min-conflicts is often effective in practice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3526" y="2392024"/>
            <a:ext cx="6274674" cy="2789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880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0" y="4038600"/>
            <a:ext cx="4419600" cy="2673903"/>
          </a:xfrm>
          <a:prstGeom prst="rect">
            <a:avLst/>
          </a:prstGeom>
          <a:noFill/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829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Backtracking search is the basic uninformed algorithm for solving </a:t>
            </a:r>
            <a:r>
              <a:rPr lang="en-US" sz="2400" dirty="0" smtClean="0"/>
              <a:t>CSPs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Start with Depth First Search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“backtracking search” </a:t>
            </a:r>
            <a:r>
              <a:rPr lang="en-US" sz="2000" b="1" dirty="0" smtClean="0">
                <a:solidFill>
                  <a:srgbClr val="FF0000"/>
                </a:solidFill>
              </a:rPr>
              <a:t>IS a </a:t>
            </a:r>
            <a:r>
              <a:rPr lang="en-US" sz="2000" b="1" dirty="0">
                <a:solidFill>
                  <a:srgbClr val="FF0000"/>
                </a:solidFill>
              </a:rPr>
              <a:t>K</a:t>
            </a:r>
            <a:r>
              <a:rPr lang="en-US" sz="2000" b="1" dirty="0" smtClean="0">
                <a:solidFill>
                  <a:srgbClr val="FF0000"/>
                </a:solidFill>
              </a:rPr>
              <a:t>ind of </a:t>
            </a:r>
            <a:r>
              <a:rPr lang="en-US" sz="2000" dirty="0" smtClean="0"/>
              <a:t>depth first search with these 2 details:</a:t>
            </a:r>
            <a:endParaRPr lang="en-US" sz="2000" dirty="0"/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Variable assignments are commutative, so </a:t>
            </a:r>
            <a:r>
              <a:rPr lang="en-US" sz="2000" b="1" dirty="0"/>
              <a:t>fix ordering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 consider only values which do not conflict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  <a:buNone/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solve n-queens for n </a:t>
            </a:r>
            <a:r>
              <a:rPr lang="en-US" sz="2400" dirty="0">
                <a:sym typeface="Symbol" pitchFamily="18" charset="2"/>
              </a:rPr>
              <a:t></a:t>
            </a:r>
            <a:r>
              <a:rPr lang="en-US" sz="2400" dirty="0"/>
              <a:t> 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016000"/>
          </a:xfrm>
        </p:spPr>
        <p:txBody>
          <a:bodyPr/>
          <a:lstStyle/>
          <a:p>
            <a:pPr eaLnBrk="1" hangingPunct="1"/>
            <a:r>
              <a:rPr lang="en-US" smtClean="0"/>
              <a:t>Backtracking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981" y="11430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3" cstate="print"/>
          <a:srcRect l="983" t="1931"/>
          <a:stretch>
            <a:fillRect/>
          </a:stretch>
        </p:blipFill>
        <p:spPr bwMode="auto">
          <a:xfrm>
            <a:off x="4535581" y="11696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4" cstate="print"/>
          <a:srcRect l="645" t="615"/>
          <a:stretch>
            <a:fillRect/>
          </a:stretch>
        </p:blipFill>
        <p:spPr bwMode="auto">
          <a:xfrm>
            <a:off x="3692899" y="11696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5" cstate="print"/>
          <a:srcRect l="578" t="520"/>
          <a:stretch>
            <a:fillRect/>
          </a:stretch>
        </p:blipFill>
        <p:spPr bwMode="auto">
          <a:xfrm>
            <a:off x="2823322" y="11785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3657600" y="5870504"/>
            <a:ext cx="1044475" cy="1063696"/>
            <a:chOff x="5791200" y="2808657"/>
            <a:chExt cx="1044475" cy="1063696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578" t="79255" r="80195" b="1"/>
            <a:stretch/>
          </p:blipFill>
          <p:spPr bwMode="auto">
            <a:xfrm>
              <a:off x="5791200" y="2895600"/>
              <a:ext cx="1044475" cy="976753"/>
            </a:xfrm>
            <a:prstGeom prst="rect">
              <a:avLst/>
            </a:prstGeom>
            <a:noFill/>
            <a:ln w="57150" cmpd="sng">
              <a:noFill/>
              <a:miter lim="800000"/>
              <a:headEnd/>
              <a:tailEnd/>
            </a:ln>
          </p:spPr>
        </p:pic>
        <p:sp>
          <p:nvSpPr>
            <p:cNvPr id="12" name="Freeform 11"/>
            <p:cNvSpPr/>
            <p:nvPr/>
          </p:nvSpPr>
          <p:spPr>
            <a:xfrm>
              <a:off x="6184900" y="3317875"/>
              <a:ext cx="285750" cy="174625"/>
            </a:xfrm>
            <a:custGeom>
              <a:avLst/>
              <a:gdLst>
                <a:gd name="connsiteX0" fmla="*/ 6350 w 285750"/>
                <a:gd name="connsiteY0" fmla="*/ 19050 h 174625"/>
                <a:gd name="connsiteX1" fmla="*/ 3175 w 285750"/>
                <a:gd name="connsiteY1" fmla="*/ 34925 h 174625"/>
                <a:gd name="connsiteX2" fmla="*/ 0 w 285750"/>
                <a:gd name="connsiteY2" fmla="*/ 47625 h 174625"/>
                <a:gd name="connsiteX3" fmla="*/ 6350 w 285750"/>
                <a:gd name="connsiteY3" fmla="*/ 0 h 174625"/>
                <a:gd name="connsiteX4" fmla="*/ 9525 w 285750"/>
                <a:gd name="connsiteY4" fmla="*/ 63500 h 174625"/>
                <a:gd name="connsiteX5" fmla="*/ 15875 w 285750"/>
                <a:gd name="connsiteY5" fmla="*/ 50800 h 174625"/>
                <a:gd name="connsiteX6" fmla="*/ 19050 w 285750"/>
                <a:gd name="connsiteY6" fmla="*/ 38100 h 174625"/>
                <a:gd name="connsiteX7" fmla="*/ 25400 w 285750"/>
                <a:gd name="connsiteY7" fmla="*/ 15875 h 174625"/>
                <a:gd name="connsiteX8" fmla="*/ 34925 w 285750"/>
                <a:gd name="connsiteY8" fmla="*/ 76200 h 174625"/>
                <a:gd name="connsiteX9" fmla="*/ 41275 w 285750"/>
                <a:gd name="connsiteY9" fmla="*/ 63500 h 174625"/>
                <a:gd name="connsiteX10" fmla="*/ 44450 w 285750"/>
                <a:gd name="connsiteY10" fmla="*/ 50800 h 174625"/>
                <a:gd name="connsiteX11" fmla="*/ 50800 w 285750"/>
                <a:gd name="connsiteY11" fmla="*/ 31750 h 174625"/>
                <a:gd name="connsiteX12" fmla="*/ 57150 w 285750"/>
                <a:gd name="connsiteY12" fmla="*/ 9525 h 174625"/>
                <a:gd name="connsiteX13" fmla="*/ 60325 w 285750"/>
                <a:gd name="connsiteY13" fmla="*/ 79375 h 174625"/>
                <a:gd name="connsiteX14" fmla="*/ 63500 w 285750"/>
                <a:gd name="connsiteY14" fmla="*/ 69850 h 174625"/>
                <a:gd name="connsiteX15" fmla="*/ 69850 w 285750"/>
                <a:gd name="connsiteY15" fmla="*/ 60325 h 174625"/>
                <a:gd name="connsiteX16" fmla="*/ 73025 w 285750"/>
                <a:gd name="connsiteY16" fmla="*/ 47625 h 174625"/>
                <a:gd name="connsiteX17" fmla="*/ 79375 w 285750"/>
                <a:gd name="connsiteY17" fmla="*/ 28575 h 174625"/>
                <a:gd name="connsiteX18" fmla="*/ 82550 w 285750"/>
                <a:gd name="connsiteY18" fmla="*/ 44450 h 174625"/>
                <a:gd name="connsiteX19" fmla="*/ 85725 w 285750"/>
                <a:gd name="connsiteY19" fmla="*/ 101600 h 174625"/>
                <a:gd name="connsiteX20" fmla="*/ 95250 w 285750"/>
                <a:gd name="connsiteY20" fmla="*/ 82550 h 174625"/>
                <a:gd name="connsiteX21" fmla="*/ 107950 w 285750"/>
                <a:gd name="connsiteY21" fmla="*/ 44450 h 174625"/>
                <a:gd name="connsiteX22" fmla="*/ 117475 w 285750"/>
                <a:gd name="connsiteY22" fmla="*/ 15875 h 174625"/>
                <a:gd name="connsiteX23" fmla="*/ 114300 w 285750"/>
                <a:gd name="connsiteY23" fmla="*/ 53975 h 174625"/>
                <a:gd name="connsiteX24" fmla="*/ 111125 w 285750"/>
                <a:gd name="connsiteY24" fmla="*/ 82550 h 174625"/>
                <a:gd name="connsiteX25" fmla="*/ 107950 w 285750"/>
                <a:gd name="connsiteY25" fmla="*/ 92075 h 174625"/>
                <a:gd name="connsiteX26" fmla="*/ 136525 w 285750"/>
                <a:gd name="connsiteY26" fmla="*/ 38100 h 174625"/>
                <a:gd name="connsiteX27" fmla="*/ 146050 w 285750"/>
                <a:gd name="connsiteY27" fmla="*/ 19050 h 174625"/>
                <a:gd name="connsiteX28" fmla="*/ 139700 w 285750"/>
                <a:gd name="connsiteY28" fmla="*/ 69850 h 174625"/>
                <a:gd name="connsiteX29" fmla="*/ 133350 w 285750"/>
                <a:gd name="connsiteY29" fmla="*/ 85725 h 174625"/>
                <a:gd name="connsiteX30" fmla="*/ 136525 w 285750"/>
                <a:gd name="connsiteY30" fmla="*/ 104775 h 174625"/>
                <a:gd name="connsiteX31" fmla="*/ 146050 w 285750"/>
                <a:gd name="connsiteY31" fmla="*/ 92075 h 174625"/>
                <a:gd name="connsiteX32" fmla="*/ 165100 w 285750"/>
                <a:gd name="connsiteY32" fmla="*/ 60325 h 174625"/>
                <a:gd name="connsiteX33" fmla="*/ 171450 w 285750"/>
                <a:gd name="connsiteY33" fmla="*/ 44450 h 174625"/>
                <a:gd name="connsiteX34" fmla="*/ 174625 w 285750"/>
                <a:gd name="connsiteY34" fmla="*/ 34925 h 174625"/>
                <a:gd name="connsiteX35" fmla="*/ 168275 w 285750"/>
                <a:gd name="connsiteY35" fmla="*/ 69850 h 174625"/>
                <a:gd name="connsiteX36" fmla="*/ 165100 w 285750"/>
                <a:gd name="connsiteY36" fmla="*/ 79375 h 174625"/>
                <a:gd name="connsiteX37" fmla="*/ 174625 w 285750"/>
                <a:gd name="connsiteY37" fmla="*/ 76200 h 174625"/>
                <a:gd name="connsiteX38" fmla="*/ 184150 w 285750"/>
                <a:gd name="connsiteY38" fmla="*/ 63500 h 174625"/>
                <a:gd name="connsiteX39" fmla="*/ 196850 w 285750"/>
                <a:gd name="connsiteY39" fmla="*/ 50800 h 174625"/>
                <a:gd name="connsiteX40" fmla="*/ 212725 w 285750"/>
                <a:gd name="connsiteY40" fmla="*/ 28575 h 174625"/>
                <a:gd name="connsiteX41" fmla="*/ 215900 w 285750"/>
                <a:gd name="connsiteY41" fmla="*/ 41275 h 174625"/>
                <a:gd name="connsiteX42" fmla="*/ 206375 w 285750"/>
                <a:gd name="connsiteY42" fmla="*/ 66675 h 174625"/>
                <a:gd name="connsiteX43" fmla="*/ 203200 w 285750"/>
                <a:gd name="connsiteY43" fmla="*/ 82550 h 174625"/>
                <a:gd name="connsiteX44" fmla="*/ 196850 w 285750"/>
                <a:gd name="connsiteY44" fmla="*/ 101600 h 174625"/>
                <a:gd name="connsiteX45" fmla="*/ 222250 w 285750"/>
                <a:gd name="connsiteY45" fmla="*/ 60325 h 174625"/>
                <a:gd name="connsiteX46" fmla="*/ 231775 w 285750"/>
                <a:gd name="connsiteY46" fmla="*/ 44450 h 174625"/>
                <a:gd name="connsiteX47" fmla="*/ 238125 w 285750"/>
                <a:gd name="connsiteY47" fmla="*/ 28575 h 174625"/>
                <a:gd name="connsiteX48" fmla="*/ 244475 w 285750"/>
                <a:gd name="connsiteY48" fmla="*/ 19050 h 174625"/>
                <a:gd name="connsiteX49" fmla="*/ 222250 w 285750"/>
                <a:gd name="connsiteY49" fmla="*/ 60325 h 174625"/>
                <a:gd name="connsiteX50" fmla="*/ 212725 w 285750"/>
                <a:gd name="connsiteY50" fmla="*/ 79375 h 174625"/>
                <a:gd name="connsiteX51" fmla="*/ 222250 w 285750"/>
                <a:gd name="connsiteY51" fmla="*/ 88900 h 174625"/>
                <a:gd name="connsiteX52" fmla="*/ 241300 w 285750"/>
                <a:gd name="connsiteY52" fmla="*/ 73025 h 174625"/>
                <a:gd name="connsiteX53" fmla="*/ 260350 w 285750"/>
                <a:gd name="connsiteY53" fmla="*/ 47625 h 174625"/>
                <a:gd name="connsiteX54" fmla="*/ 269875 w 285750"/>
                <a:gd name="connsiteY54" fmla="*/ 34925 h 174625"/>
                <a:gd name="connsiteX55" fmla="*/ 260350 w 285750"/>
                <a:gd name="connsiteY55" fmla="*/ 44450 h 174625"/>
                <a:gd name="connsiteX56" fmla="*/ 250825 w 285750"/>
                <a:gd name="connsiteY56" fmla="*/ 57150 h 174625"/>
                <a:gd name="connsiteX57" fmla="*/ 238125 w 285750"/>
                <a:gd name="connsiteY57" fmla="*/ 82550 h 174625"/>
                <a:gd name="connsiteX58" fmla="*/ 231775 w 285750"/>
                <a:gd name="connsiteY58" fmla="*/ 92075 h 174625"/>
                <a:gd name="connsiteX59" fmla="*/ 228600 w 285750"/>
                <a:gd name="connsiteY59" fmla="*/ 104775 h 174625"/>
                <a:gd name="connsiteX60" fmla="*/ 260350 w 285750"/>
                <a:gd name="connsiteY60" fmla="*/ 107950 h 174625"/>
                <a:gd name="connsiteX61" fmla="*/ 269875 w 285750"/>
                <a:gd name="connsiteY61" fmla="*/ 98425 h 174625"/>
                <a:gd name="connsiteX62" fmla="*/ 273050 w 285750"/>
                <a:gd name="connsiteY62" fmla="*/ 85725 h 174625"/>
                <a:gd name="connsiteX63" fmla="*/ 279400 w 285750"/>
                <a:gd name="connsiteY63" fmla="*/ 57150 h 174625"/>
                <a:gd name="connsiteX64" fmla="*/ 276225 w 285750"/>
                <a:gd name="connsiteY64" fmla="*/ 85725 h 174625"/>
                <a:gd name="connsiteX65" fmla="*/ 279400 w 285750"/>
                <a:gd name="connsiteY65" fmla="*/ 98425 h 174625"/>
                <a:gd name="connsiteX66" fmla="*/ 282575 w 285750"/>
                <a:gd name="connsiteY66" fmla="*/ 114300 h 174625"/>
                <a:gd name="connsiteX67" fmla="*/ 285750 w 285750"/>
                <a:gd name="connsiteY67" fmla="*/ 92075 h 174625"/>
                <a:gd name="connsiteX68" fmla="*/ 282575 w 285750"/>
                <a:gd name="connsiteY68" fmla="*/ 174625 h 17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85750" h="174625">
                  <a:moveTo>
                    <a:pt x="6350" y="19050"/>
                  </a:moveTo>
                  <a:cubicBezTo>
                    <a:pt x="5292" y="24342"/>
                    <a:pt x="4346" y="29657"/>
                    <a:pt x="3175" y="34925"/>
                  </a:cubicBezTo>
                  <a:cubicBezTo>
                    <a:pt x="2228" y="39185"/>
                    <a:pt x="0" y="51989"/>
                    <a:pt x="0" y="47625"/>
                  </a:cubicBezTo>
                  <a:cubicBezTo>
                    <a:pt x="0" y="35967"/>
                    <a:pt x="4210" y="12842"/>
                    <a:pt x="6350" y="0"/>
                  </a:cubicBezTo>
                  <a:cubicBezTo>
                    <a:pt x="7408" y="21167"/>
                    <a:pt x="5619" y="42670"/>
                    <a:pt x="9525" y="63500"/>
                  </a:cubicBezTo>
                  <a:cubicBezTo>
                    <a:pt x="10397" y="68152"/>
                    <a:pt x="14213" y="55232"/>
                    <a:pt x="15875" y="50800"/>
                  </a:cubicBezTo>
                  <a:cubicBezTo>
                    <a:pt x="17407" y="46714"/>
                    <a:pt x="17851" y="42296"/>
                    <a:pt x="19050" y="38100"/>
                  </a:cubicBezTo>
                  <a:cubicBezTo>
                    <a:pt x="28160" y="6216"/>
                    <a:pt x="15474" y="55577"/>
                    <a:pt x="25400" y="15875"/>
                  </a:cubicBezTo>
                  <a:cubicBezTo>
                    <a:pt x="34585" y="52616"/>
                    <a:pt x="30960" y="32584"/>
                    <a:pt x="34925" y="76200"/>
                  </a:cubicBezTo>
                  <a:cubicBezTo>
                    <a:pt x="37042" y="71967"/>
                    <a:pt x="39613" y="67932"/>
                    <a:pt x="41275" y="63500"/>
                  </a:cubicBezTo>
                  <a:cubicBezTo>
                    <a:pt x="42807" y="59414"/>
                    <a:pt x="43196" y="54980"/>
                    <a:pt x="44450" y="50800"/>
                  </a:cubicBezTo>
                  <a:cubicBezTo>
                    <a:pt x="46373" y="44389"/>
                    <a:pt x="48877" y="38161"/>
                    <a:pt x="50800" y="31750"/>
                  </a:cubicBezTo>
                  <a:cubicBezTo>
                    <a:pt x="62760" y="-8117"/>
                    <a:pt x="46480" y="41536"/>
                    <a:pt x="57150" y="9525"/>
                  </a:cubicBezTo>
                  <a:cubicBezTo>
                    <a:pt x="58208" y="32808"/>
                    <a:pt x="57885" y="56196"/>
                    <a:pt x="60325" y="79375"/>
                  </a:cubicBezTo>
                  <a:cubicBezTo>
                    <a:pt x="60675" y="82703"/>
                    <a:pt x="62003" y="72843"/>
                    <a:pt x="63500" y="69850"/>
                  </a:cubicBezTo>
                  <a:cubicBezTo>
                    <a:pt x="65207" y="66437"/>
                    <a:pt x="67733" y="63500"/>
                    <a:pt x="69850" y="60325"/>
                  </a:cubicBezTo>
                  <a:cubicBezTo>
                    <a:pt x="70908" y="56092"/>
                    <a:pt x="71771" y="51805"/>
                    <a:pt x="73025" y="47625"/>
                  </a:cubicBezTo>
                  <a:cubicBezTo>
                    <a:pt x="74948" y="41214"/>
                    <a:pt x="79375" y="28575"/>
                    <a:pt x="79375" y="28575"/>
                  </a:cubicBezTo>
                  <a:cubicBezTo>
                    <a:pt x="80433" y="33867"/>
                    <a:pt x="82083" y="39074"/>
                    <a:pt x="82550" y="44450"/>
                  </a:cubicBezTo>
                  <a:cubicBezTo>
                    <a:pt x="84203" y="63458"/>
                    <a:pt x="79692" y="83500"/>
                    <a:pt x="85725" y="101600"/>
                  </a:cubicBezTo>
                  <a:cubicBezTo>
                    <a:pt x="87970" y="108335"/>
                    <a:pt x="92677" y="89167"/>
                    <a:pt x="95250" y="82550"/>
                  </a:cubicBezTo>
                  <a:cubicBezTo>
                    <a:pt x="100102" y="70073"/>
                    <a:pt x="102978" y="56879"/>
                    <a:pt x="107950" y="44450"/>
                  </a:cubicBezTo>
                  <a:cubicBezTo>
                    <a:pt x="115921" y="24523"/>
                    <a:pt x="112918" y="34104"/>
                    <a:pt x="117475" y="15875"/>
                  </a:cubicBezTo>
                  <a:cubicBezTo>
                    <a:pt x="123682" y="59326"/>
                    <a:pt x="121734" y="19284"/>
                    <a:pt x="114300" y="53975"/>
                  </a:cubicBezTo>
                  <a:cubicBezTo>
                    <a:pt x="112292" y="63346"/>
                    <a:pt x="112701" y="73097"/>
                    <a:pt x="111125" y="82550"/>
                  </a:cubicBezTo>
                  <a:cubicBezTo>
                    <a:pt x="110575" y="85851"/>
                    <a:pt x="105583" y="94442"/>
                    <a:pt x="107950" y="92075"/>
                  </a:cubicBezTo>
                  <a:cubicBezTo>
                    <a:pt x="127872" y="72153"/>
                    <a:pt x="123672" y="63807"/>
                    <a:pt x="136525" y="38100"/>
                  </a:cubicBezTo>
                  <a:lnTo>
                    <a:pt x="146050" y="19050"/>
                  </a:lnTo>
                  <a:cubicBezTo>
                    <a:pt x="145231" y="27236"/>
                    <a:pt x="142810" y="58448"/>
                    <a:pt x="139700" y="69850"/>
                  </a:cubicBezTo>
                  <a:cubicBezTo>
                    <a:pt x="138200" y="75348"/>
                    <a:pt x="135467" y="80433"/>
                    <a:pt x="133350" y="85725"/>
                  </a:cubicBezTo>
                  <a:cubicBezTo>
                    <a:pt x="134408" y="92075"/>
                    <a:pt x="130767" y="101896"/>
                    <a:pt x="136525" y="104775"/>
                  </a:cubicBezTo>
                  <a:cubicBezTo>
                    <a:pt x="141258" y="107142"/>
                    <a:pt x="143188" y="96526"/>
                    <a:pt x="146050" y="92075"/>
                  </a:cubicBezTo>
                  <a:cubicBezTo>
                    <a:pt x="152724" y="81693"/>
                    <a:pt x="159292" y="71215"/>
                    <a:pt x="165100" y="60325"/>
                  </a:cubicBezTo>
                  <a:cubicBezTo>
                    <a:pt x="167782" y="55296"/>
                    <a:pt x="169449" y="49786"/>
                    <a:pt x="171450" y="44450"/>
                  </a:cubicBezTo>
                  <a:cubicBezTo>
                    <a:pt x="172625" y="41316"/>
                    <a:pt x="175040" y="31604"/>
                    <a:pt x="174625" y="34925"/>
                  </a:cubicBezTo>
                  <a:cubicBezTo>
                    <a:pt x="173157" y="46666"/>
                    <a:pt x="170754" y="58280"/>
                    <a:pt x="168275" y="69850"/>
                  </a:cubicBezTo>
                  <a:cubicBezTo>
                    <a:pt x="167574" y="73122"/>
                    <a:pt x="162733" y="77008"/>
                    <a:pt x="165100" y="79375"/>
                  </a:cubicBezTo>
                  <a:cubicBezTo>
                    <a:pt x="167467" y="81742"/>
                    <a:pt x="171450" y="77258"/>
                    <a:pt x="174625" y="76200"/>
                  </a:cubicBezTo>
                  <a:cubicBezTo>
                    <a:pt x="177800" y="71967"/>
                    <a:pt x="180665" y="67482"/>
                    <a:pt x="184150" y="63500"/>
                  </a:cubicBezTo>
                  <a:cubicBezTo>
                    <a:pt x="188092" y="58994"/>
                    <a:pt x="193258" y="55589"/>
                    <a:pt x="196850" y="50800"/>
                  </a:cubicBezTo>
                  <a:cubicBezTo>
                    <a:pt x="221924" y="17368"/>
                    <a:pt x="183995" y="57305"/>
                    <a:pt x="212725" y="28575"/>
                  </a:cubicBezTo>
                  <a:cubicBezTo>
                    <a:pt x="213783" y="32808"/>
                    <a:pt x="215900" y="36911"/>
                    <a:pt x="215900" y="41275"/>
                  </a:cubicBezTo>
                  <a:cubicBezTo>
                    <a:pt x="215900" y="49921"/>
                    <a:pt x="209988" y="59450"/>
                    <a:pt x="206375" y="66675"/>
                  </a:cubicBezTo>
                  <a:cubicBezTo>
                    <a:pt x="205317" y="71967"/>
                    <a:pt x="204620" y="77344"/>
                    <a:pt x="203200" y="82550"/>
                  </a:cubicBezTo>
                  <a:cubicBezTo>
                    <a:pt x="201439" y="89008"/>
                    <a:pt x="193137" y="107169"/>
                    <a:pt x="196850" y="101600"/>
                  </a:cubicBezTo>
                  <a:cubicBezTo>
                    <a:pt x="210046" y="81806"/>
                    <a:pt x="201237" y="95347"/>
                    <a:pt x="222250" y="60325"/>
                  </a:cubicBezTo>
                  <a:cubicBezTo>
                    <a:pt x="225425" y="55033"/>
                    <a:pt x="229483" y="50180"/>
                    <a:pt x="231775" y="44450"/>
                  </a:cubicBezTo>
                  <a:cubicBezTo>
                    <a:pt x="233892" y="39158"/>
                    <a:pt x="235576" y="33673"/>
                    <a:pt x="238125" y="28575"/>
                  </a:cubicBezTo>
                  <a:cubicBezTo>
                    <a:pt x="239832" y="25162"/>
                    <a:pt x="245892" y="15507"/>
                    <a:pt x="244475" y="19050"/>
                  </a:cubicBezTo>
                  <a:cubicBezTo>
                    <a:pt x="239240" y="32138"/>
                    <a:pt x="229980" y="47957"/>
                    <a:pt x="222250" y="60325"/>
                  </a:cubicBezTo>
                  <a:cubicBezTo>
                    <a:pt x="213457" y="74393"/>
                    <a:pt x="217621" y="64688"/>
                    <a:pt x="212725" y="79375"/>
                  </a:cubicBezTo>
                  <a:cubicBezTo>
                    <a:pt x="215900" y="82550"/>
                    <a:pt x="217821" y="88162"/>
                    <a:pt x="222250" y="88900"/>
                  </a:cubicBezTo>
                  <a:cubicBezTo>
                    <a:pt x="225892" y="89507"/>
                    <a:pt x="240395" y="74131"/>
                    <a:pt x="241300" y="73025"/>
                  </a:cubicBezTo>
                  <a:cubicBezTo>
                    <a:pt x="248002" y="64834"/>
                    <a:pt x="254000" y="56092"/>
                    <a:pt x="260350" y="47625"/>
                  </a:cubicBezTo>
                  <a:cubicBezTo>
                    <a:pt x="263525" y="43392"/>
                    <a:pt x="273617" y="31183"/>
                    <a:pt x="269875" y="34925"/>
                  </a:cubicBezTo>
                  <a:cubicBezTo>
                    <a:pt x="266700" y="38100"/>
                    <a:pt x="263272" y="41041"/>
                    <a:pt x="260350" y="44450"/>
                  </a:cubicBezTo>
                  <a:cubicBezTo>
                    <a:pt x="256906" y="48468"/>
                    <a:pt x="253491" y="52579"/>
                    <a:pt x="250825" y="57150"/>
                  </a:cubicBezTo>
                  <a:cubicBezTo>
                    <a:pt x="246055" y="65327"/>
                    <a:pt x="243376" y="74674"/>
                    <a:pt x="238125" y="82550"/>
                  </a:cubicBezTo>
                  <a:lnTo>
                    <a:pt x="231775" y="92075"/>
                  </a:lnTo>
                  <a:cubicBezTo>
                    <a:pt x="230717" y="96308"/>
                    <a:pt x="226649" y="100872"/>
                    <a:pt x="228600" y="104775"/>
                  </a:cubicBezTo>
                  <a:cubicBezTo>
                    <a:pt x="234279" y="116134"/>
                    <a:pt x="254012" y="109006"/>
                    <a:pt x="260350" y="107950"/>
                  </a:cubicBezTo>
                  <a:cubicBezTo>
                    <a:pt x="263525" y="104775"/>
                    <a:pt x="267647" y="102324"/>
                    <a:pt x="269875" y="98425"/>
                  </a:cubicBezTo>
                  <a:cubicBezTo>
                    <a:pt x="272040" y="94636"/>
                    <a:pt x="272103" y="89985"/>
                    <a:pt x="273050" y="85725"/>
                  </a:cubicBezTo>
                  <a:cubicBezTo>
                    <a:pt x="281112" y="49448"/>
                    <a:pt x="271657" y="88123"/>
                    <a:pt x="279400" y="57150"/>
                  </a:cubicBezTo>
                  <a:cubicBezTo>
                    <a:pt x="278342" y="66675"/>
                    <a:pt x="276225" y="76141"/>
                    <a:pt x="276225" y="85725"/>
                  </a:cubicBezTo>
                  <a:cubicBezTo>
                    <a:pt x="276225" y="90089"/>
                    <a:pt x="278453" y="94165"/>
                    <a:pt x="279400" y="98425"/>
                  </a:cubicBezTo>
                  <a:cubicBezTo>
                    <a:pt x="280571" y="103693"/>
                    <a:pt x="281517" y="109008"/>
                    <a:pt x="282575" y="114300"/>
                  </a:cubicBezTo>
                  <a:cubicBezTo>
                    <a:pt x="283633" y="106892"/>
                    <a:pt x="285750" y="84591"/>
                    <a:pt x="285750" y="92075"/>
                  </a:cubicBezTo>
                  <a:cubicBezTo>
                    <a:pt x="285750" y="119612"/>
                    <a:pt x="282575" y="174625"/>
                    <a:pt x="282575" y="174625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 flipV="1">
              <a:off x="6553200" y="3657600"/>
              <a:ext cx="76200" cy="76200"/>
            </a:xfrm>
            <a:custGeom>
              <a:avLst/>
              <a:gdLst>
                <a:gd name="connsiteX0" fmla="*/ 6350 w 285750"/>
                <a:gd name="connsiteY0" fmla="*/ 19050 h 174625"/>
                <a:gd name="connsiteX1" fmla="*/ 3175 w 285750"/>
                <a:gd name="connsiteY1" fmla="*/ 34925 h 174625"/>
                <a:gd name="connsiteX2" fmla="*/ 0 w 285750"/>
                <a:gd name="connsiteY2" fmla="*/ 47625 h 174625"/>
                <a:gd name="connsiteX3" fmla="*/ 6350 w 285750"/>
                <a:gd name="connsiteY3" fmla="*/ 0 h 174625"/>
                <a:gd name="connsiteX4" fmla="*/ 9525 w 285750"/>
                <a:gd name="connsiteY4" fmla="*/ 63500 h 174625"/>
                <a:gd name="connsiteX5" fmla="*/ 15875 w 285750"/>
                <a:gd name="connsiteY5" fmla="*/ 50800 h 174625"/>
                <a:gd name="connsiteX6" fmla="*/ 19050 w 285750"/>
                <a:gd name="connsiteY6" fmla="*/ 38100 h 174625"/>
                <a:gd name="connsiteX7" fmla="*/ 25400 w 285750"/>
                <a:gd name="connsiteY7" fmla="*/ 15875 h 174625"/>
                <a:gd name="connsiteX8" fmla="*/ 34925 w 285750"/>
                <a:gd name="connsiteY8" fmla="*/ 76200 h 174625"/>
                <a:gd name="connsiteX9" fmla="*/ 41275 w 285750"/>
                <a:gd name="connsiteY9" fmla="*/ 63500 h 174625"/>
                <a:gd name="connsiteX10" fmla="*/ 44450 w 285750"/>
                <a:gd name="connsiteY10" fmla="*/ 50800 h 174625"/>
                <a:gd name="connsiteX11" fmla="*/ 50800 w 285750"/>
                <a:gd name="connsiteY11" fmla="*/ 31750 h 174625"/>
                <a:gd name="connsiteX12" fmla="*/ 57150 w 285750"/>
                <a:gd name="connsiteY12" fmla="*/ 9525 h 174625"/>
                <a:gd name="connsiteX13" fmla="*/ 60325 w 285750"/>
                <a:gd name="connsiteY13" fmla="*/ 79375 h 174625"/>
                <a:gd name="connsiteX14" fmla="*/ 63500 w 285750"/>
                <a:gd name="connsiteY14" fmla="*/ 69850 h 174625"/>
                <a:gd name="connsiteX15" fmla="*/ 69850 w 285750"/>
                <a:gd name="connsiteY15" fmla="*/ 60325 h 174625"/>
                <a:gd name="connsiteX16" fmla="*/ 73025 w 285750"/>
                <a:gd name="connsiteY16" fmla="*/ 47625 h 174625"/>
                <a:gd name="connsiteX17" fmla="*/ 79375 w 285750"/>
                <a:gd name="connsiteY17" fmla="*/ 28575 h 174625"/>
                <a:gd name="connsiteX18" fmla="*/ 82550 w 285750"/>
                <a:gd name="connsiteY18" fmla="*/ 44450 h 174625"/>
                <a:gd name="connsiteX19" fmla="*/ 85725 w 285750"/>
                <a:gd name="connsiteY19" fmla="*/ 101600 h 174625"/>
                <a:gd name="connsiteX20" fmla="*/ 95250 w 285750"/>
                <a:gd name="connsiteY20" fmla="*/ 82550 h 174625"/>
                <a:gd name="connsiteX21" fmla="*/ 107950 w 285750"/>
                <a:gd name="connsiteY21" fmla="*/ 44450 h 174625"/>
                <a:gd name="connsiteX22" fmla="*/ 117475 w 285750"/>
                <a:gd name="connsiteY22" fmla="*/ 15875 h 174625"/>
                <a:gd name="connsiteX23" fmla="*/ 114300 w 285750"/>
                <a:gd name="connsiteY23" fmla="*/ 53975 h 174625"/>
                <a:gd name="connsiteX24" fmla="*/ 111125 w 285750"/>
                <a:gd name="connsiteY24" fmla="*/ 82550 h 174625"/>
                <a:gd name="connsiteX25" fmla="*/ 107950 w 285750"/>
                <a:gd name="connsiteY25" fmla="*/ 92075 h 174625"/>
                <a:gd name="connsiteX26" fmla="*/ 136525 w 285750"/>
                <a:gd name="connsiteY26" fmla="*/ 38100 h 174625"/>
                <a:gd name="connsiteX27" fmla="*/ 146050 w 285750"/>
                <a:gd name="connsiteY27" fmla="*/ 19050 h 174625"/>
                <a:gd name="connsiteX28" fmla="*/ 139700 w 285750"/>
                <a:gd name="connsiteY28" fmla="*/ 69850 h 174625"/>
                <a:gd name="connsiteX29" fmla="*/ 133350 w 285750"/>
                <a:gd name="connsiteY29" fmla="*/ 85725 h 174625"/>
                <a:gd name="connsiteX30" fmla="*/ 136525 w 285750"/>
                <a:gd name="connsiteY30" fmla="*/ 104775 h 174625"/>
                <a:gd name="connsiteX31" fmla="*/ 146050 w 285750"/>
                <a:gd name="connsiteY31" fmla="*/ 92075 h 174625"/>
                <a:gd name="connsiteX32" fmla="*/ 165100 w 285750"/>
                <a:gd name="connsiteY32" fmla="*/ 60325 h 174625"/>
                <a:gd name="connsiteX33" fmla="*/ 171450 w 285750"/>
                <a:gd name="connsiteY33" fmla="*/ 44450 h 174625"/>
                <a:gd name="connsiteX34" fmla="*/ 174625 w 285750"/>
                <a:gd name="connsiteY34" fmla="*/ 34925 h 174625"/>
                <a:gd name="connsiteX35" fmla="*/ 168275 w 285750"/>
                <a:gd name="connsiteY35" fmla="*/ 69850 h 174625"/>
                <a:gd name="connsiteX36" fmla="*/ 165100 w 285750"/>
                <a:gd name="connsiteY36" fmla="*/ 79375 h 174625"/>
                <a:gd name="connsiteX37" fmla="*/ 174625 w 285750"/>
                <a:gd name="connsiteY37" fmla="*/ 76200 h 174625"/>
                <a:gd name="connsiteX38" fmla="*/ 184150 w 285750"/>
                <a:gd name="connsiteY38" fmla="*/ 63500 h 174625"/>
                <a:gd name="connsiteX39" fmla="*/ 196850 w 285750"/>
                <a:gd name="connsiteY39" fmla="*/ 50800 h 174625"/>
                <a:gd name="connsiteX40" fmla="*/ 212725 w 285750"/>
                <a:gd name="connsiteY40" fmla="*/ 28575 h 174625"/>
                <a:gd name="connsiteX41" fmla="*/ 215900 w 285750"/>
                <a:gd name="connsiteY41" fmla="*/ 41275 h 174625"/>
                <a:gd name="connsiteX42" fmla="*/ 206375 w 285750"/>
                <a:gd name="connsiteY42" fmla="*/ 66675 h 174625"/>
                <a:gd name="connsiteX43" fmla="*/ 203200 w 285750"/>
                <a:gd name="connsiteY43" fmla="*/ 82550 h 174625"/>
                <a:gd name="connsiteX44" fmla="*/ 196850 w 285750"/>
                <a:gd name="connsiteY44" fmla="*/ 101600 h 174625"/>
                <a:gd name="connsiteX45" fmla="*/ 222250 w 285750"/>
                <a:gd name="connsiteY45" fmla="*/ 60325 h 174625"/>
                <a:gd name="connsiteX46" fmla="*/ 231775 w 285750"/>
                <a:gd name="connsiteY46" fmla="*/ 44450 h 174625"/>
                <a:gd name="connsiteX47" fmla="*/ 238125 w 285750"/>
                <a:gd name="connsiteY47" fmla="*/ 28575 h 174625"/>
                <a:gd name="connsiteX48" fmla="*/ 244475 w 285750"/>
                <a:gd name="connsiteY48" fmla="*/ 19050 h 174625"/>
                <a:gd name="connsiteX49" fmla="*/ 222250 w 285750"/>
                <a:gd name="connsiteY49" fmla="*/ 60325 h 174625"/>
                <a:gd name="connsiteX50" fmla="*/ 212725 w 285750"/>
                <a:gd name="connsiteY50" fmla="*/ 79375 h 174625"/>
                <a:gd name="connsiteX51" fmla="*/ 222250 w 285750"/>
                <a:gd name="connsiteY51" fmla="*/ 88900 h 174625"/>
                <a:gd name="connsiteX52" fmla="*/ 241300 w 285750"/>
                <a:gd name="connsiteY52" fmla="*/ 73025 h 174625"/>
                <a:gd name="connsiteX53" fmla="*/ 260350 w 285750"/>
                <a:gd name="connsiteY53" fmla="*/ 47625 h 174625"/>
                <a:gd name="connsiteX54" fmla="*/ 269875 w 285750"/>
                <a:gd name="connsiteY54" fmla="*/ 34925 h 174625"/>
                <a:gd name="connsiteX55" fmla="*/ 260350 w 285750"/>
                <a:gd name="connsiteY55" fmla="*/ 44450 h 174625"/>
                <a:gd name="connsiteX56" fmla="*/ 250825 w 285750"/>
                <a:gd name="connsiteY56" fmla="*/ 57150 h 174625"/>
                <a:gd name="connsiteX57" fmla="*/ 238125 w 285750"/>
                <a:gd name="connsiteY57" fmla="*/ 82550 h 174625"/>
                <a:gd name="connsiteX58" fmla="*/ 231775 w 285750"/>
                <a:gd name="connsiteY58" fmla="*/ 92075 h 174625"/>
                <a:gd name="connsiteX59" fmla="*/ 228600 w 285750"/>
                <a:gd name="connsiteY59" fmla="*/ 104775 h 174625"/>
                <a:gd name="connsiteX60" fmla="*/ 260350 w 285750"/>
                <a:gd name="connsiteY60" fmla="*/ 107950 h 174625"/>
                <a:gd name="connsiteX61" fmla="*/ 269875 w 285750"/>
                <a:gd name="connsiteY61" fmla="*/ 98425 h 174625"/>
                <a:gd name="connsiteX62" fmla="*/ 273050 w 285750"/>
                <a:gd name="connsiteY62" fmla="*/ 85725 h 174625"/>
                <a:gd name="connsiteX63" fmla="*/ 279400 w 285750"/>
                <a:gd name="connsiteY63" fmla="*/ 57150 h 174625"/>
                <a:gd name="connsiteX64" fmla="*/ 276225 w 285750"/>
                <a:gd name="connsiteY64" fmla="*/ 85725 h 174625"/>
                <a:gd name="connsiteX65" fmla="*/ 279400 w 285750"/>
                <a:gd name="connsiteY65" fmla="*/ 98425 h 174625"/>
                <a:gd name="connsiteX66" fmla="*/ 282575 w 285750"/>
                <a:gd name="connsiteY66" fmla="*/ 114300 h 174625"/>
                <a:gd name="connsiteX67" fmla="*/ 285750 w 285750"/>
                <a:gd name="connsiteY67" fmla="*/ 92075 h 174625"/>
                <a:gd name="connsiteX68" fmla="*/ 282575 w 285750"/>
                <a:gd name="connsiteY68" fmla="*/ 174625 h 17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85750" h="174625">
                  <a:moveTo>
                    <a:pt x="6350" y="19050"/>
                  </a:moveTo>
                  <a:cubicBezTo>
                    <a:pt x="5292" y="24342"/>
                    <a:pt x="4346" y="29657"/>
                    <a:pt x="3175" y="34925"/>
                  </a:cubicBezTo>
                  <a:cubicBezTo>
                    <a:pt x="2228" y="39185"/>
                    <a:pt x="0" y="51989"/>
                    <a:pt x="0" y="47625"/>
                  </a:cubicBezTo>
                  <a:cubicBezTo>
                    <a:pt x="0" y="35967"/>
                    <a:pt x="4210" y="12842"/>
                    <a:pt x="6350" y="0"/>
                  </a:cubicBezTo>
                  <a:cubicBezTo>
                    <a:pt x="7408" y="21167"/>
                    <a:pt x="5619" y="42670"/>
                    <a:pt x="9525" y="63500"/>
                  </a:cubicBezTo>
                  <a:cubicBezTo>
                    <a:pt x="10397" y="68152"/>
                    <a:pt x="14213" y="55232"/>
                    <a:pt x="15875" y="50800"/>
                  </a:cubicBezTo>
                  <a:cubicBezTo>
                    <a:pt x="17407" y="46714"/>
                    <a:pt x="17851" y="42296"/>
                    <a:pt x="19050" y="38100"/>
                  </a:cubicBezTo>
                  <a:cubicBezTo>
                    <a:pt x="28160" y="6216"/>
                    <a:pt x="15474" y="55577"/>
                    <a:pt x="25400" y="15875"/>
                  </a:cubicBezTo>
                  <a:cubicBezTo>
                    <a:pt x="34585" y="52616"/>
                    <a:pt x="30960" y="32584"/>
                    <a:pt x="34925" y="76200"/>
                  </a:cubicBezTo>
                  <a:cubicBezTo>
                    <a:pt x="37042" y="71967"/>
                    <a:pt x="39613" y="67932"/>
                    <a:pt x="41275" y="63500"/>
                  </a:cubicBezTo>
                  <a:cubicBezTo>
                    <a:pt x="42807" y="59414"/>
                    <a:pt x="43196" y="54980"/>
                    <a:pt x="44450" y="50800"/>
                  </a:cubicBezTo>
                  <a:cubicBezTo>
                    <a:pt x="46373" y="44389"/>
                    <a:pt x="48877" y="38161"/>
                    <a:pt x="50800" y="31750"/>
                  </a:cubicBezTo>
                  <a:cubicBezTo>
                    <a:pt x="62760" y="-8117"/>
                    <a:pt x="46480" y="41536"/>
                    <a:pt x="57150" y="9525"/>
                  </a:cubicBezTo>
                  <a:cubicBezTo>
                    <a:pt x="58208" y="32808"/>
                    <a:pt x="57885" y="56196"/>
                    <a:pt x="60325" y="79375"/>
                  </a:cubicBezTo>
                  <a:cubicBezTo>
                    <a:pt x="60675" y="82703"/>
                    <a:pt x="62003" y="72843"/>
                    <a:pt x="63500" y="69850"/>
                  </a:cubicBezTo>
                  <a:cubicBezTo>
                    <a:pt x="65207" y="66437"/>
                    <a:pt x="67733" y="63500"/>
                    <a:pt x="69850" y="60325"/>
                  </a:cubicBezTo>
                  <a:cubicBezTo>
                    <a:pt x="70908" y="56092"/>
                    <a:pt x="71771" y="51805"/>
                    <a:pt x="73025" y="47625"/>
                  </a:cubicBezTo>
                  <a:cubicBezTo>
                    <a:pt x="74948" y="41214"/>
                    <a:pt x="79375" y="28575"/>
                    <a:pt x="79375" y="28575"/>
                  </a:cubicBezTo>
                  <a:cubicBezTo>
                    <a:pt x="80433" y="33867"/>
                    <a:pt x="82083" y="39074"/>
                    <a:pt x="82550" y="44450"/>
                  </a:cubicBezTo>
                  <a:cubicBezTo>
                    <a:pt x="84203" y="63458"/>
                    <a:pt x="79692" y="83500"/>
                    <a:pt x="85725" y="101600"/>
                  </a:cubicBezTo>
                  <a:cubicBezTo>
                    <a:pt x="87970" y="108335"/>
                    <a:pt x="92677" y="89167"/>
                    <a:pt x="95250" y="82550"/>
                  </a:cubicBezTo>
                  <a:cubicBezTo>
                    <a:pt x="100102" y="70073"/>
                    <a:pt x="102978" y="56879"/>
                    <a:pt x="107950" y="44450"/>
                  </a:cubicBezTo>
                  <a:cubicBezTo>
                    <a:pt x="115921" y="24523"/>
                    <a:pt x="112918" y="34104"/>
                    <a:pt x="117475" y="15875"/>
                  </a:cubicBezTo>
                  <a:cubicBezTo>
                    <a:pt x="123682" y="59326"/>
                    <a:pt x="121734" y="19284"/>
                    <a:pt x="114300" y="53975"/>
                  </a:cubicBezTo>
                  <a:cubicBezTo>
                    <a:pt x="112292" y="63346"/>
                    <a:pt x="112701" y="73097"/>
                    <a:pt x="111125" y="82550"/>
                  </a:cubicBezTo>
                  <a:cubicBezTo>
                    <a:pt x="110575" y="85851"/>
                    <a:pt x="105583" y="94442"/>
                    <a:pt x="107950" y="92075"/>
                  </a:cubicBezTo>
                  <a:cubicBezTo>
                    <a:pt x="127872" y="72153"/>
                    <a:pt x="123672" y="63807"/>
                    <a:pt x="136525" y="38100"/>
                  </a:cubicBezTo>
                  <a:lnTo>
                    <a:pt x="146050" y="19050"/>
                  </a:lnTo>
                  <a:cubicBezTo>
                    <a:pt x="145231" y="27236"/>
                    <a:pt x="142810" y="58448"/>
                    <a:pt x="139700" y="69850"/>
                  </a:cubicBezTo>
                  <a:cubicBezTo>
                    <a:pt x="138200" y="75348"/>
                    <a:pt x="135467" y="80433"/>
                    <a:pt x="133350" y="85725"/>
                  </a:cubicBezTo>
                  <a:cubicBezTo>
                    <a:pt x="134408" y="92075"/>
                    <a:pt x="130767" y="101896"/>
                    <a:pt x="136525" y="104775"/>
                  </a:cubicBezTo>
                  <a:cubicBezTo>
                    <a:pt x="141258" y="107142"/>
                    <a:pt x="143188" y="96526"/>
                    <a:pt x="146050" y="92075"/>
                  </a:cubicBezTo>
                  <a:cubicBezTo>
                    <a:pt x="152724" y="81693"/>
                    <a:pt x="159292" y="71215"/>
                    <a:pt x="165100" y="60325"/>
                  </a:cubicBezTo>
                  <a:cubicBezTo>
                    <a:pt x="167782" y="55296"/>
                    <a:pt x="169449" y="49786"/>
                    <a:pt x="171450" y="44450"/>
                  </a:cubicBezTo>
                  <a:cubicBezTo>
                    <a:pt x="172625" y="41316"/>
                    <a:pt x="175040" y="31604"/>
                    <a:pt x="174625" y="34925"/>
                  </a:cubicBezTo>
                  <a:cubicBezTo>
                    <a:pt x="173157" y="46666"/>
                    <a:pt x="170754" y="58280"/>
                    <a:pt x="168275" y="69850"/>
                  </a:cubicBezTo>
                  <a:cubicBezTo>
                    <a:pt x="167574" y="73122"/>
                    <a:pt x="162733" y="77008"/>
                    <a:pt x="165100" y="79375"/>
                  </a:cubicBezTo>
                  <a:cubicBezTo>
                    <a:pt x="167467" y="81742"/>
                    <a:pt x="171450" y="77258"/>
                    <a:pt x="174625" y="76200"/>
                  </a:cubicBezTo>
                  <a:cubicBezTo>
                    <a:pt x="177800" y="71967"/>
                    <a:pt x="180665" y="67482"/>
                    <a:pt x="184150" y="63500"/>
                  </a:cubicBezTo>
                  <a:cubicBezTo>
                    <a:pt x="188092" y="58994"/>
                    <a:pt x="193258" y="55589"/>
                    <a:pt x="196850" y="50800"/>
                  </a:cubicBezTo>
                  <a:cubicBezTo>
                    <a:pt x="221924" y="17368"/>
                    <a:pt x="183995" y="57305"/>
                    <a:pt x="212725" y="28575"/>
                  </a:cubicBezTo>
                  <a:cubicBezTo>
                    <a:pt x="213783" y="32808"/>
                    <a:pt x="215900" y="36911"/>
                    <a:pt x="215900" y="41275"/>
                  </a:cubicBezTo>
                  <a:cubicBezTo>
                    <a:pt x="215900" y="49921"/>
                    <a:pt x="209988" y="59450"/>
                    <a:pt x="206375" y="66675"/>
                  </a:cubicBezTo>
                  <a:cubicBezTo>
                    <a:pt x="205317" y="71967"/>
                    <a:pt x="204620" y="77344"/>
                    <a:pt x="203200" y="82550"/>
                  </a:cubicBezTo>
                  <a:cubicBezTo>
                    <a:pt x="201439" y="89008"/>
                    <a:pt x="193137" y="107169"/>
                    <a:pt x="196850" y="101600"/>
                  </a:cubicBezTo>
                  <a:cubicBezTo>
                    <a:pt x="210046" y="81806"/>
                    <a:pt x="201237" y="95347"/>
                    <a:pt x="222250" y="60325"/>
                  </a:cubicBezTo>
                  <a:cubicBezTo>
                    <a:pt x="225425" y="55033"/>
                    <a:pt x="229483" y="50180"/>
                    <a:pt x="231775" y="44450"/>
                  </a:cubicBezTo>
                  <a:cubicBezTo>
                    <a:pt x="233892" y="39158"/>
                    <a:pt x="235576" y="33673"/>
                    <a:pt x="238125" y="28575"/>
                  </a:cubicBezTo>
                  <a:cubicBezTo>
                    <a:pt x="239832" y="25162"/>
                    <a:pt x="245892" y="15507"/>
                    <a:pt x="244475" y="19050"/>
                  </a:cubicBezTo>
                  <a:cubicBezTo>
                    <a:pt x="239240" y="32138"/>
                    <a:pt x="229980" y="47957"/>
                    <a:pt x="222250" y="60325"/>
                  </a:cubicBezTo>
                  <a:cubicBezTo>
                    <a:pt x="213457" y="74393"/>
                    <a:pt x="217621" y="64688"/>
                    <a:pt x="212725" y="79375"/>
                  </a:cubicBezTo>
                  <a:cubicBezTo>
                    <a:pt x="215900" y="82550"/>
                    <a:pt x="217821" y="88162"/>
                    <a:pt x="222250" y="88900"/>
                  </a:cubicBezTo>
                  <a:cubicBezTo>
                    <a:pt x="225892" y="89507"/>
                    <a:pt x="240395" y="74131"/>
                    <a:pt x="241300" y="73025"/>
                  </a:cubicBezTo>
                  <a:cubicBezTo>
                    <a:pt x="248002" y="64834"/>
                    <a:pt x="254000" y="56092"/>
                    <a:pt x="260350" y="47625"/>
                  </a:cubicBezTo>
                  <a:cubicBezTo>
                    <a:pt x="263525" y="43392"/>
                    <a:pt x="273617" y="31183"/>
                    <a:pt x="269875" y="34925"/>
                  </a:cubicBezTo>
                  <a:cubicBezTo>
                    <a:pt x="266700" y="38100"/>
                    <a:pt x="263272" y="41041"/>
                    <a:pt x="260350" y="44450"/>
                  </a:cubicBezTo>
                  <a:cubicBezTo>
                    <a:pt x="256906" y="48468"/>
                    <a:pt x="253491" y="52579"/>
                    <a:pt x="250825" y="57150"/>
                  </a:cubicBezTo>
                  <a:cubicBezTo>
                    <a:pt x="246055" y="65327"/>
                    <a:pt x="243376" y="74674"/>
                    <a:pt x="238125" y="82550"/>
                  </a:cubicBezTo>
                  <a:lnTo>
                    <a:pt x="231775" y="92075"/>
                  </a:lnTo>
                  <a:cubicBezTo>
                    <a:pt x="230717" y="96308"/>
                    <a:pt x="226649" y="100872"/>
                    <a:pt x="228600" y="104775"/>
                  </a:cubicBezTo>
                  <a:cubicBezTo>
                    <a:pt x="234279" y="116134"/>
                    <a:pt x="254012" y="109006"/>
                    <a:pt x="260350" y="107950"/>
                  </a:cubicBezTo>
                  <a:cubicBezTo>
                    <a:pt x="263525" y="104775"/>
                    <a:pt x="267647" y="102324"/>
                    <a:pt x="269875" y="98425"/>
                  </a:cubicBezTo>
                  <a:cubicBezTo>
                    <a:pt x="272040" y="94636"/>
                    <a:pt x="272103" y="89985"/>
                    <a:pt x="273050" y="85725"/>
                  </a:cubicBezTo>
                  <a:cubicBezTo>
                    <a:pt x="281112" y="49448"/>
                    <a:pt x="271657" y="88123"/>
                    <a:pt x="279400" y="57150"/>
                  </a:cubicBezTo>
                  <a:cubicBezTo>
                    <a:pt x="278342" y="66675"/>
                    <a:pt x="276225" y="76141"/>
                    <a:pt x="276225" y="85725"/>
                  </a:cubicBezTo>
                  <a:cubicBezTo>
                    <a:pt x="276225" y="90089"/>
                    <a:pt x="278453" y="94165"/>
                    <a:pt x="279400" y="98425"/>
                  </a:cubicBezTo>
                  <a:cubicBezTo>
                    <a:pt x="280571" y="103693"/>
                    <a:pt x="281517" y="109008"/>
                    <a:pt x="282575" y="114300"/>
                  </a:cubicBezTo>
                  <a:cubicBezTo>
                    <a:pt x="283633" y="106892"/>
                    <a:pt x="285750" y="84591"/>
                    <a:pt x="285750" y="92075"/>
                  </a:cubicBezTo>
                  <a:cubicBezTo>
                    <a:pt x="285750" y="119612"/>
                    <a:pt x="282575" y="174625"/>
                    <a:pt x="282575" y="174625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522908" y="3385904"/>
              <a:ext cx="246242" cy="189146"/>
            </a:xfrm>
            <a:custGeom>
              <a:avLst/>
              <a:gdLst>
                <a:gd name="connsiteX0" fmla="*/ 1717 w 246242"/>
                <a:gd name="connsiteY0" fmla="*/ 11346 h 189146"/>
                <a:gd name="connsiteX1" fmla="*/ 4892 w 246242"/>
                <a:gd name="connsiteY1" fmla="*/ 87546 h 189146"/>
                <a:gd name="connsiteX2" fmla="*/ 11242 w 246242"/>
                <a:gd name="connsiteY2" fmla="*/ 36746 h 189146"/>
                <a:gd name="connsiteX3" fmla="*/ 14417 w 246242"/>
                <a:gd name="connsiteY3" fmla="*/ 52621 h 189146"/>
                <a:gd name="connsiteX4" fmla="*/ 17592 w 246242"/>
                <a:gd name="connsiteY4" fmla="*/ 93896 h 189146"/>
                <a:gd name="connsiteX5" fmla="*/ 23942 w 246242"/>
                <a:gd name="connsiteY5" fmla="*/ 62146 h 189146"/>
                <a:gd name="connsiteX6" fmla="*/ 30292 w 246242"/>
                <a:gd name="connsiteY6" fmla="*/ 36746 h 189146"/>
                <a:gd name="connsiteX7" fmla="*/ 33467 w 246242"/>
                <a:gd name="connsiteY7" fmla="*/ 24046 h 189146"/>
                <a:gd name="connsiteX8" fmla="*/ 36642 w 246242"/>
                <a:gd name="connsiteY8" fmla="*/ 33571 h 189146"/>
                <a:gd name="connsiteX9" fmla="*/ 42992 w 246242"/>
                <a:gd name="connsiteY9" fmla="*/ 74846 h 189146"/>
                <a:gd name="connsiteX10" fmla="*/ 46167 w 246242"/>
                <a:gd name="connsiteY10" fmla="*/ 43096 h 189146"/>
                <a:gd name="connsiteX11" fmla="*/ 49342 w 246242"/>
                <a:gd name="connsiteY11" fmla="*/ 84371 h 189146"/>
                <a:gd name="connsiteX12" fmla="*/ 52517 w 246242"/>
                <a:gd name="connsiteY12" fmla="*/ 43096 h 189146"/>
                <a:gd name="connsiteX13" fmla="*/ 55692 w 246242"/>
                <a:gd name="connsiteY13" fmla="*/ 52621 h 189146"/>
                <a:gd name="connsiteX14" fmla="*/ 58867 w 246242"/>
                <a:gd name="connsiteY14" fmla="*/ 74846 h 189146"/>
                <a:gd name="connsiteX15" fmla="*/ 65217 w 246242"/>
                <a:gd name="connsiteY15" fmla="*/ 62146 h 189146"/>
                <a:gd name="connsiteX16" fmla="*/ 68392 w 246242"/>
                <a:gd name="connsiteY16" fmla="*/ 30396 h 189146"/>
                <a:gd name="connsiteX17" fmla="*/ 65217 w 246242"/>
                <a:gd name="connsiteY17" fmla="*/ 20871 h 189146"/>
                <a:gd name="connsiteX18" fmla="*/ 55692 w 246242"/>
                <a:gd name="connsiteY18" fmla="*/ 24046 h 189146"/>
                <a:gd name="connsiteX19" fmla="*/ 49342 w 246242"/>
                <a:gd name="connsiteY19" fmla="*/ 14521 h 189146"/>
                <a:gd name="connsiteX20" fmla="*/ 58867 w 246242"/>
                <a:gd name="connsiteY20" fmla="*/ 8171 h 189146"/>
                <a:gd name="connsiteX21" fmla="*/ 96967 w 246242"/>
                <a:gd name="connsiteY21" fmla="*/ 4996 h 189146"/>
                <a:gd name="connsiteX22" fmla="*/ 150942 w 246242"/>
                <a:gd name="connsiteY22" fmla="*/ 4996 h 189146"/>
                <a:gd name="connsiteX23" fmla="*/ 169992 w 246242"/>
                <a:gd name="connsiteY23" fmla="*/ 11346 h 189146"/>
                <a:gd name="connsiteX24" fmla="*/ 179517 w 246242"/>
                <a:gd name="connsiteY24" fmla="*/ 14521 h 189146"/>
                <a:gd name="connsiteX25" fmla="*/ 189042 w 246242"/>
                <a:gd name="connsiteY25" fmla="*/ 17696 h 189146"/>
                <a:gd name="connsiteX26" fmla="*/ 217617 w 246242"/>
                <a:gd name="connsiteY26" fmla="*/ 14521 h 189146"/>
                <a:gd name="connsiteX27" fmla="*/ 227142 w 246242"/>
                <a:gd name="connsiteY27" fmla="*/ 11346 h 189146"/>
                <a:gd name="connsiteX28" fmla="*/ 236667 w 246242"/>
                <a:gd name="connsiteY28" fmla="*/ 14521 h 189146"/>
                <a:gd name="connsiteX29" fmla="*/ 239842 w 246242"/>
                <a:gd name="connsiteY29" fmla="*/ 24046 h 189146"/>
                <a:gd name="connsiteX30" fmla="*/ 246192 w 246242"/>
                <a:gd name="connsiteY30" fmla="*/ 33571 h 189146"/>
                <a:gd name="connsiteX31" fmla="*/ 239842 w 246242"/>
                <a:gd name="connsiteY31" fmla="*/ 65321 h 189146"/>
                <a:gd name="connsiteX32" fmla="*/ 233492 w 246242"/>
                <a:gd name="connsiteY32" fmla="*/ 74846 h 189146"/>
                <a:gd name="connsiteX33" fmla="*/ 230317 w 246242"/>
                <a:gd name="connsiteY33" fmla="*/ 84371 h 189146"/>
                <a:gd name="connsiteX34" fmla="*/ 217617 w 246242"/>
                <a:gd name="connsiteY34" fmla="*/ 103421 h 189146"/>
                <a:gd name="connsiteX35" fmla="*/ 211267 w 246242"/>
                <a:gd name="connsiteY35" fmla="*/ 122471 h 189146"/>
                <a:gd name="connsiteX36" fmla="*/ 198567 w 246242"/>
                <a:gd name="connsiteY36" fmla="*/ 141521 h 189146"/>
                <a:gd name="connsiteX37" fmla="*/ 189042 w 246242"/>
                <a:gd name="connsiteY37" fmla="*/ 160571 h 189146"/>
                <a:gd name="connsiteX38" fmla="*/ 182692 w 246242"/>
                <a:gd name="connsiteY38" fmla="*/ 179621 h 189146"/>
                <a:gd name="connsiteX39" fmla="*/ 179517 w 246242"/>
                <a:gd name="connsiteY39" fmla="*/ 189146 h 189146"/>
                <a:gd name="connsiteX40" fmla="*/ 176342 w 246242"/>
                <a:gd name="connsiteY40" fmla="*/ 173271 h 189146"/>
                <a:gd name="connsiteX41" fmla="*/ 147767 w 246242"/>
                <a:gd name="connsiteY41" fmla="*/ 160571 h 189146"/>
                <a:gd name="connsiteX42" fmla="*/ 119192 w 246242"/>
                <a:gd name="connsiteY42" fmla="*/ 147871 h 189146"/>
                <a:gd name="connsiteX43" fmla="*/ 109667 w 246242"/>
                <a:gd name="connsiteY43" fmla="*/ 144696 h 189146"/>
                <a:gd name="connsiteX44" fmla="*/ 100142 w 246242"/>
                <a:gd name="connsiteY44" fmla="*/ 141521 h 189146"/>
                <a:gd name="connsiteX45" fmla="*/ 62042 w 246242"/>
                <a:gd name="connsiteY45" fmla="*/ 135171 h 189146"/>
                <a:gd name="connsiteX46" fmla="*/ 58867 w 246242"/>
                <a:gd name="connsiteY46" fmla="*/ 90721 h 189146"/>
                <a:gd name="connsiteX47" fmla="*/ 62042 w 246242"/>
                <a:gd name="connsiteY47" fmla="*/ 71671 h 189146"/>
                <a:gd name="connsiteX48" fmla="*/ 71567 w 246242"/>
                <a:gd name="connsiteY48" fmla="*/ 62146 h 189146"/>
                <a:gd name="connsiteX49" fmla="*/ 87442 w 246242"/>
                <a:gd name="connsiteY49" fmla="*/ 39921 h 189146"/>
                <a:gd name="connsiteX50" fmla="*/ 84267 w 246242"/>
                <a:gd name="connsiteY50" fmla="*/ 71671 h 189146"/>
                <a:gd name="connsiteX51" fmla="*/ 81092 w 246242"/>
                <a:gd name="connsiteY51" fmla="*/ 81196 h 189146"/>
                <a:gd name="connsiteX52" fmla="*/ 77917 w 246242"/>
                <a:gd name="connsiteY52" fmla="*/ 112946 h 189146"/>
                <a:gd name="connsiteX53" fmla="*/ 90617 w 246242"/>
                <a:gd name="connsiteY53" fmla="*/ 93896 h 189146"/>
                <a:gd name="connsiteX54" fmla="*/ 96967 w 246242"/>
                <a:gd name="connsiteY54" fmla="*/ 84371 h 189146"/>
                <a:gd name="connsiteX55" fmla="*/ 100142 w 246242"/>
                <a:gd name="connsiteY55" fmla="*/ 58971 h 189146"/>
                <a:gd name="connsiteX56" fmla="*/ 90617 w 246242"/>
                <a:gd name="connsiteY56" fmla="*/ 90721 h 189146"/>
                <a:gd name="connsiteX57" fmla="*/ 87442 w 246242"/>
                <a:gd name="connsiteY57" fmla="*/ 100246 h 189146"/>
                <a:gd name="connsiteX58" fmla="*/ 100142 w 246242"/>
                <a:gd name="connsiteY58" fmla="*/ 78021 h 189146"/>
                <a:gd name="connsiteX59" fmla="*/ 106492 w 246242"/>
                <a:gd name="connsiteY59" fmla="*/ 65321 h 189146"/>
                <a:gd name="connsiteX60" fmla="*/ 112842 w 246242"/>
                <a:gd name="connsiteY60" fmla="*/ 36746 h 189146"/>
                <a:gd name="connsiteX61" fmla="*/ 119192 w 246242"/>
                <a:gd name="connsiteY61" fmla="*/ 17696 h 189146"/>
                <a:gd name="connsiteX62" fmla="*/ 122367 w 246242"/>
                <a:gd name="connsiteY62" fmla="*/ 55796 h 189146"/>
                <a:gd name="connsiteX63" fmla="*/ 128717 w 246242"/>
                <a:gd name="connsiteY63" fmla="*/ 39921 h 189146"/>
                <a:gd name="connsiteX64" fmla="*/ 125542 w 246242"/>
                <a:gd name="connsiteY64" fmla="*/ 90721 h 189146"/>
                <a:gd name="connsiteX65" fmla="*/ 122367 w 246242"/>
                <a:gd name="connsiteY65" fmla="*/ 100246 h 189146"/>
                <a:gd name="connsiteX66" fmla="*/ 128717 w 246242"/>
                <a:gd name="connsiteY66" fmla="*/ 90721 h 189146"/>
                <a:gd name="connsiteX67" fmla="*/ 131892 w 246242"/>
                <a:gd name="connsiteY67" fmla="*/ 78021 h 189146"/>
                <a:gd name="connsiteX68" fmla="*/ 135067 w 246242"/>
                <a:gd name="connsiteY68" fmla="*/ 68496 h 189146"/>
                <a:gd name="connsiteX69" fmla="*/ 131892 w 246242"/>
                <a:gd name="connsiteY69" fmla="*/ 106596 h 189146"/>
                <a:gd name="connsiteX70" fmla="*/ 128717 w 246242"/>
                <a:gd name="connsiteY70" fmla="*/ 119296 h 189146"/>
                <a:gd name="connsiteX71" fmla="*/ 131892 w 246242"/>
                <a:gd name="connsiteY71" fmla="*/ 109771 h 189146"/>
                <a:gd name="connsiteX72" fmla="*/ 138242 w 246242"/>
                <a:gd name="connsiteY72" fmla="*/ 93896 h 189146"/>
                <a:gd name="connsiteX73" fmla="*/ 141417 w 246242"/>
                <a:gd name="connsiteY73" fmla="*/ 84371 h 189146"/>
                <a:gd name="connsiteX74" fmla="*/ 144592 w 246242"/>
                <a:gd name="connsiteY74" fmla="*/ 71671 h 189146"/>
                <a:gd name="connsiteX75" fmla="*/ 150942 w 246242"/>
                <a:gd name="connsiteY75" fmla="*/ 62146 h 189146"/>
                <a:gd name="connsiteX76" fmla="*/ 144592 w 246242"/>
                <a:gd name="connsiteY76" fmla="*/ 97071 h 189146"/>
                <a:gd name="connsiteX77" fmla="*/ 141417 w 246242"/>
                <a:gd name="connsiteY77" fmla="*/ 112946 h 189146"/>
                <a:gd name="connsiteX78" fmla="*/ 138242 w 246242"/>
                <a:gd name="connsiteY78" fmla="*/ 122471 h 189146"/>
                <a:gd name="connsiteX79" fmla="*/ 144592 w 246242"/>
                <a:gd name="connsiteY79" fmla="*/ 97071 h 189146"/>
                <a:gd name="connsiteX80" fmla="*/ 147767 w 246242"/>
                <a:gd name="connsiteY80" fmla="*/ 81196 h 189146"/>
                <a:gd name="connsiteX81" fmla="*/ 154117 w 246242"/>
                <a:gd name="connsiteY81" fmla="*/ 68496 h 189146"/>
                <a:gd name="connsiteX82" fmla="*/ 157292 w 246242"/>
                <a:gd name="connsiteY82" fmla="*/ 52621 h 189146"/>
                <a:gd name="connsiteX83" fmla="*/ 160467 w 246242"/>
                <a:gd name="connsiteY83" fmla="*/ 62146 h 189146"/>
                <a:gd name="connsiteX84" fmla="*/ 154117 w 246242"/>
                <a:gd name="connsiteY84" fmla="*/ 90721 h 189146"/>
                <a:gd name="connsiteX85" fmla="*/ 150942 w 246242"/>
                <a:gd name="connsiteY85" fmla="*/ 106596 h 189146"/>
                <a:gd name="connsiteX86" fmla="*/ 160467 w 246242"/>
                <a:gd name="connsiteY86" fmla="*/ 84371 h 189146"/>
                <a:gd name="connsiteX87" fmla="*/ 163642 w 246242"/>
                <a:gd name="connsiteY87" fmla="*/ 74846 h 189146"/>
                <a:gd name="connsiteX88" fmla="*/ 173167 w 246242"/>
                <a:gd name="connsiteY88" fmla="*/ 49446 h 189146"/>
                <a:gd name="connsiteX89" fmla="*/ 169992 w 246242"/>
                <a:gd name="connsiteY89" fmla="*/ 84371 h 189146"/>
                <a:gd name="connsiteX90" fmla="*/ 166817 w 246242"/>
                <a:gd name="connsiteY90" fmla="*/ 93896 h 189146"/>
                <a:gd name="connsiteX91" fmla="*/ 163642 w 246242"/>
                <a:gd name="connsiteY91" fmla="*/ 116121 h 189146"/>
                <a:gd name="connsiteX92" fmla="*/ 176342 w 246242"/>
                <a:gd name="connsiteY92" fmla="*/ 87546 h 189146"/>
                <a:gd name="connsiteX93" fmla="*/ 182692 w 246242"/>
                <a:gd name="connsiteY93" fmla="*/ 68496 h 189146"/>
                <a:gd name="connsiteX94" fmla="*/ 185867 w 246242"/>
                <a:gd name="connsiteY94" fmla="*/ 58971 h 189146"/>
                <a:gd name="connsiteX95" fmla="*/ 182692 w 246242"/>
                <a:gd name="connsiteY95" fmla="*/ 97071 h 189146"/>
                <a:gd name="connsiteX96" fmla="*/ 189042 w 246242"/>
                <a:gd name="connsiteY96" fmla="*/ 84371 h 189146"/>
                <a:gd name="connsiteX97" fmla="*/ 201742 w 246242"/>
                <a:gd name="connsiteY97" fmla="*/ 52621 h 189146"/>
                <a:gd name="connsiteX98" fmla="*/ 208092 w 246242"/>
                <a:gd name="connsiteY98" fmla="*/ 68496 h 189146"/>
                <a:gd name="connsiteX99" fmla="*/ 217617 w 246242"/>
                <a:gd name="connsiteY99" fmla="*/ 55796 h 189146"/>
                <a:gd name="connsiteX100" fmla="*/ 220792 w 246242"/>
                <a:gd name="connsiteY100" fmla="*/ 43096 h 189146"/>
                <a:gd name="connsiteX101" fmla="*/ 211267 w 246242"/>
                <a:gd name="connsiteY101" fmla="*/ 36746 h 189146"/>
                <a:gd name="connsiteX102" fmla="*/ 195392 w 246242"/>
                <a:gd name="connsiteY102" fmla="*/ 24046 h 189146"/>
                <a:gd name="connsiteX103" fmla="*/ 169992 w 246242"/>
                <a:gd name="connsiteY103" fmla="*/ 27221 h 189146"/>
                <a:gd name="connsiteX104" fmla="*/ 160467 w 246242"/>
                <a:gd name="connsiteY104" fmla="*/ 33571 h 189146"/>
                <a:gd name="connsiteX105" fmla="*/ 150942 w 246242"/>
                <a:gd name="connsiteY105" fmla="*/ 36746 h 189146"/>
                <a:gd name="connsiteX106" fmla="*/ 141417 w 246242"/>
                <a:gd name="connsiteY106" fmla="*/ 43096 h 189146"/>
                <a:gd name="connsiteX107" fmla="*/ 122367 w 246242"/>
                <a:gd name="connsiteY107" fmla="*/ 49446 h 189146"/>
                <a:gd name="connsiteX108" fmla="*/ 150942 w 246242"/>
                <a:gd name="connsiteY108" fmla="*/ 55796 h 189146"/>
                <a:gd name="connsiteX109" fmla="*/ 192217 w 246242"/>
                <a:gd name="connsiteY109" fmla="*/ 52621 h 189146"/>
                <a:gd name="connsiteX110" fmla="*/ 189042 w 246242"/>
                <a:gd name="connsiteY110" fmla="*/ 68496 h 189146"/>
                <a:gd name="connsiteX111" fmla="*/ 179517 w 246242"/>
                <a:gd name="connsiteY111" fmla="*/ 74846 h 189146"/>
                <a:gd name="connsiteX112" fmla="*/ 173167 w 246242"/>
                <a:gd name="connsiteY112" fmla="*/ 84371 h 189146"/>
                <a:gd name="connsiteX113" fmla="*/ 163642 w 246242"/>
                <a:gd name="connsiteY113" fmla="*/ 93896 h 189146"/>
                <a:gd name="connsiteX114" fmla="*/ 160467 w 246242"/>
                <a:gd name="connsiteY114" fmla="*/ 106596 h 189146"/>
                <a:gd name="connsiteX115" fmla="*/ 163642 w 246242"/>
                <a:gd name="connsiteY115" fmla="*/ 122471 h 189146"/>
                <a:gd name="connsiteX116" fmla="*/ 195392 w 246242"/>
                <a:gd name="connsiteY116" fmla="*/ 116121 h 189146"/>
                <a:gd name="connsiteX117" fmla="*/ 185867 w 246242"/>
                <a:gd name="connsiteY117" fmla="*/ 109771 h 189146"/>
                <a:gd name="connsiteX118" fmla="*/ 176342 w 246242"/>
                <a:gd name="connsiteY118" fmla="*/ 116121 h 189146"/>
                <a:gd name="connsiteX119" fmla="*/ 166817 w 246242"/>
                <a:gd name="connsiteY119" fmla="*/ 138346 h 189146"/>
                <a:gd name="connsiteX120" fmla="*/ 169992 w 246242"/>
                <a:gd name="connsiteY120" fmla="*/ 160571 h 189146"/>
                <a:gd name="connsiteX121" fmla="*/ 166817 w 246242"/>
                <a:gd name="connsiteY121" fmla="*/ 131996 h 189146"/>
                <a:gd name="connsiteX122" fmla="*/ 157292 w 246242"/>
                <a:gd name="connsiteY122" fmla="*/ 125646 h 189146"/>
                <a:gd name="connsiteX123" fmla="*/ 138242 w 246242"/>
                <a:gd name="connsiteY123" fmla="*/ 116121 h 189146"/>
                <a:gd name="connsiteX124" fmla="*/ 65217 w 246242"/>
                <a:gd name="connsiteY124" fmla="*/ 119296 h 189146"/>
                <a:gd name="connsiteX125" fmla="*/ 84267 w 246242"/>
                <a:gd name="connsiteY125" fmla="*/ 116121 h 189146"/>
                <a:gd name="connsiteX126" fmla="*/ 103317 w 246242"/>
                <a:gd name="connsiteY126" fmla="*/ 109771 h 189146"/>
                <a:gd name="connsiteX127" fmla="*/ 125542 w 246242"/>
                <a:gd name="connsiteY127" fmla="*/ 87546 h 189146"/>
                <a:gd name="connsiteX128" fmla="*/ 131892 w 246242"/>
                <a:gd name="connsiteY128" fmla="*/ 62146 h 189146"/>
                <a:gd name="connsiteX129" fmla="*/ 141417 w 246242"/>
                <a:gd name="connsiteY129" fmla="*/ 52621 h 189146"/>
                <a:gd name="connsiteX130" fmla="*/ 154117 w 246242"/>
                <a:gd name="connsiteY130" fmla="*/ 46271 h 189146"/>
                <a:gd name="connsiteX131" fmla="*/ 160467 w 246242"/>
                <a:gd name="connsiteY131" fmla="*/ 33571 h 189146"/>
                <a:gd name="connsiteX132" fmla="*/ 147767 w 246242"/>
                <a:gd name="connsiteY132" fmla="*/ 30396 h 189146"/>
                <a:gd name="connsiteX133" fmla="*/ 138242 w 246242"/>
                <a:gd name="connsiteY133" fmla="*/ 24046 h 189146"/>
                <a:gd name="connsiteX134" fmla="*/ 112842 w 246242"/>
                <a:gd name="connsiteY134" fmla="*/ 17696 h 189146"/>
                <a:gd name="connsiteX135" fmla="*/ 100142 w 246242"/>
                <a:gd name="connsiteY135" fmla="*/ 14521 h 189146"/>
                <a:gd name="connsiteX136" fmla="*/ 30292 w 246242"/>
                <a:gd name="connsiteY136" fmla="*/ 4996 h 189146"/>
                <a:gd name="connsiteX137" fmla="*/ 14417 w 246242"/>
                <a:gd name="connsiteY137" fmla="*/ 8171 h 189146"/>
                <a:gd name="connsiteX138" fmla="*/ 11242 w 246242"/>
                <a:gd name="connsiteY138" fmla="*/ 17696 h 189146"/>
                <a:gd name="connsiteX139" fmla="*/ 4892 w 246242"/>
                <a:gd name="connsiteY139" fmla="*/ 65321 h 189146"/>
                <a:gd name="connsiteX140" fmla="*/ 33467 w 246242"/>
                <a:gd name="connsiteY140" fmla="*/ 81196 h 189146"/>
                <a:gd name="connsiteX141" fmla="*/ 42992 w 246242"/>
                <a:gd name="connsiteY141" fmla="*/ 87546 h 189146"/>
                <a:gd name="connsiteX142" fmla="*/ 55692 w 246242"/>
                <a:gd name="connsiteY142" fmla="*/ 93896 h 189146"/>
                <a:gd name="connsiteX143" fmla="*/ 62042 w 246242"/>
                <a:gd name="connsiteY143" fmla="*/ 97071 h 18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246242" h="189146">
                  <a:moveTo>
                    <a:pt x="1717" y="11346"/>
                  </a:moveTo>
                  <a:cubicBezTo>
                    <a:pt x="2775" y="36746"/>
                    <a:pt x="-4550" y="63942"/>
                    <a:pt x="4892" y="87546"/>
                  </a:cubicBezTo>
                  <a:cubicBezTo>
                    <a:pt x="17996" y="120306"/>
                    <a:pt x="78" y="-7909"/>
                    <a:pt x="11242" y="36746"/>
                  </a:cubicBezTo>
                  <a:cubicBezTo>
                    <a:pt x="12551" y="41981"/>
                    <a:pt x="13359" y="47329"/>
                    <a:pt x="14417" y="52621"/>
                  </a:cubicBezTo>
                  <a:cubicBezTo>
                    <a:pt x="15475" y="66379"/>
                    <a:pt x="7835" y="84139"/>
                    <a:pt x="17592" y="93896"/>
                  </a:cubicBezTo>
                  <a:cubicBezTo>
                    <a:pt x="25224" y="101528"/>
                    <a:pt x="21324" y="72617"/>
                    <a:pt x="23942" y="62146"/>
                  </a:cubicBezTo>
                  <a:lnTo>
                    <a:pt x="30292" y="36746"/>
                  </a:lnTo>
                  <a:lnTo>
                    <a:pt x="33467" y="24046"/>
                  </a:lnTo>
                  <a:cubicBezTo>
                    <a:pt x="34525" y="27221"/>
                    <a:pt x="36309" y="30241"/>
                    <a:pt x="36642" y="33571"/>
                  </a:cubicBezTo>
                  <a:cubicBezTo>
                    <a:pt x="41789" y="85040"/>
                    <a:pt x="35030" y="106692"/>
                    <a:pt x="42992" y="74846"/>
                  </a:cubicBezTo>
                  <a:cubicBezTo>
                    <a:pt x="44050" y="64263"/>
                    <a:pt x="40267" y="34246"/>
                    <a:pt x="46167" y="43096"/>
                  </a:cubicBezTo>
                  <a:cubicBezTo>
                    <a:pt x="53821" y="54577"/>
                    <a:pt x="35543" y="84371"/>
                    <a:pt x="49342" y="84371"/>
                  </a:cubicBezTo>
                  <a:cubicBezTo>
                    <a:pt x="63141" y="84371"/>
                    <a:pt x="51459" y="56854"/>
                    <a:pt x="52517" y="43096"/>
                  </a:cubicBezTo>
                  <a:cubicBezTo>
                    <a:pt x="53575" y="46271"/>
                    <a:pt x="55036" y="49339"/>
                    <a:pt x="55692" y="52621"/>
                  </a:cubicBezTo>
                  <a:cubicBezTo>
                    <a:pt x="57160" y="59959"/>
                    <a:pt x="53575" y="69554"/>
                    <a:pt x="58867" y="74846"/>
                  </a:cubicBezTo>
                  <a:cubicBezTo>
                    <a:pt x="62214" y="78193"/>
                    <a:pt x="63100" y="66379"/>
                    <a:pt x="65217" y="62146"/>
                  </a:cubicBezTo>
                  <a:cubicBezTo>
                    <a:pt x="66275" y="51563"/>
                    <a:pt x="68392" y="41032"/>
                    <a:pt x="68392" y="30396"/>
                  </a:cubicBezTo>
                  <a:cubicBezTo>
                    <a:pt x="68392" y="27049"/>
                    <a:pt x="68210" y="22368"/>
                    <a:pt x="65217" y="20871"/>
                  </a:cubicBezTo>
                  <a:cubicBezTo>
                    <a:pt x="62224" y="19374"/>
                    <a:pt x="58867" y="22988"/>
                    <a:pt x="55692" y="24046"/>
                  </a:cubicBezTo>
                  <a:cubicBezTo>
                    <a:pt x="53575" y="20871"/>
                    <a:pt x="48594" y="18263"/>
                    <a:pt x="49342" y="14521"/>
                  </a:cubicBezTo>
                  <a:cubicBezTo>
                    <a:pt x="50090" y="10779"/>
                    <a:pt x="55125" y="8919"/>
                    <a:pt x="58867" y="8171"/>
                  </a:cubicBezTo>
                  <a:cubicBezTo>
                    <a:pt x="71364" y="5672"/>
                    <a:pt x="84267" y="6054"/>
                    <a:pt x="96967" y="4996"/>
                  </a:cubicBezTo>
                  <a:cubicBezTo>
                    <a:pt x="118834" y="-2293"/>
                    <a:pt x="110922" y="-1007"/>
                    <a:pt x="150942" y="4996"/>
                  </a:cubicBezTo>
                  <a:cubicBezTo>
                    <a:pt x="157561" y="5989"/>
                    <a:pt x="163642" y="9229"/>
                    <a:pt x="169992" y="11346"/>
                  </a:cubicBezTo>
                  <a:lnTo>
                    <a:pt x="179517" y="14521"/>
                  </a:lnTo>
                  <a:lnTo>
                    <a:pt x="189042" y="17696"/>
                  </a:lnTo>
                  <a:cubicBezTo>
                    <a:pt x="198567" y="16638"/>
                    <a:pt x="208164" y="16097"/>
                    <a:pt x="217617" y="14521"/>
                  </a:cubicBezTo>
                  <a:cubicBezTo>
                    <a:pt x="220918" y="13971"/>
                    <a:pt x="223795" y="11346"/>
                    <a:pt x="227142" y="11346"/>
                  </a:cubicBezTo>
                  <a:cubicBezTo>
                    <a:pt x="230489" y="11346"/>
                    <a:pt x="233492" y="13463"/>
                    <a:pt x="236667" y="14521"/>
                  </a:cubicBezTo>
                  <a:cubicBezTo>
                    <a:pt x="237725" y="17696"/>
                    <a:pt x="238345" y="21053"/>
                    <a:pt x="239842" y="24046"/>
                  </a:cubicBezTo>
                  <a:cubicBezTo>
                    <a:pt x="241549" y="27459"/>
                    <a:pt x="245812" y="29774"/>
                    <a:pt x="246192" y="33571"/>
                  </a:cubicBezTo>
                  <a:cubicBezTo>
                    <a:pt x="246680" y="38446"/>
                    <a:pt x="243534" y="57937"/>
                    <a:pt x="239842" y="65321"/>
                  </a:cubicBezTo>
                  <a:cubicBezTo>
                    <a:pt x="238135" y="68734"/>
                    <a:pt x="235199" y="71433"/>
                    <a:pt x="233492" y="74846"/>
                  </a:cubicBezTo>
                  <a:cubicBezTo>
                    <a:pt x="231995" y="77839"/>
                    <a:pt x="231942" y="81445"/>
                    <a:pt x="230317" y="84371"/>
                  </a:cubicBezTo>
                  <a:cubicBezTo>
                    <a:pt x="226611" y="91042"/>
                    <a:pt x="220030" y="96181"/>
                    <a:pt x="217617" y="103421"/>
                  </a:cubicBezTo>
                  <a:cubicBezTo>
                    <a:pt x="215500" y="109771"/>
                    <a:pt x="214980" y="116902"/>
                    <a:pt x="211267" y="122471"/>
                  </a:cubicBezTo>
                  <a:cubicBezTo>
                    <a:pt x="207034" y="128821"/>
                    <a:pt x="200980" y="134281"/>
                    <a:pt x="198567" y="141521"/>
                  </a:cubicBezTo>
                  <a:cubicBezTo>
                    <a:pt x="186988" y="176259"/>
                    <a:pt x="205455" y="123642"/>
                    <a:pt x="189042" y="160571"/>
                  </a:cubicBezTo>
                  <a:cubicBezTo>
                    <a:pt x="186324" y="166688"/>
                    <a:pt x="184809" y="173271"/>
                    <a:pt x="182692" y="179621"/>
                  </a:cubicBezTo>
                  <a:lnTo>
                    <a:pt x="179517" y="189146"/>
                  </a:lnTo>
                  <a:cubicBezTo>
                    <a:pt x="178459" y="183854"/>
                    <a:pt x="179019" y="177956"/>
                    <a:pt x="176342" y="173271"/>
                  </a:cubicBezTo>
                  <a:cubicBezTo>
                    <a:pt x="172365" y="166312"/>
                    <a:pt x="150935" y="162683"/>
                    <a:pt x="147767" y="160571"/>
                  </a:cubicBezTo>
                  <a:cubicBezTo>
                    <a:pt x="132673" y="150508"/>
                    <a:pt x="141862" y="155428"/>
                    <a:pt x="119192" y="147871"/>
                  </a:cubicBezTo>
                  <a:lnTo>
                    <a:pt x="109667" y="144696"/>
                  </a:lnTo>
                  <a:cubicBezTo>
                    <a:pt x="106492" y="143638"/>
                    <a:pt x="103463" y="141936"/>
                    <a:pt x="100142" y="141521"/>
                  </a:cubicBezTo>
                  <a:cubicBezTo>
                    <a:pt x="70412" y="137805"/>
                    <a:pt x="83020" y="140415"/>
                    <a:pt x="62042" y="135171"/>
                  </a:cubicBezTo>
                  <a:cubicBezTo>
                    <a:pt x="49495" y="116351"/>
                    <a:pt x="54466" y="128126"/>
                    <a:pt x="58867" y="90721"/>
                  </a:cubicBezTo>
                  <a:cubicBezTo>
                    <a:pt x="59619" y="84328"/>
                    <a:pt x="59427" y="77554"/>
                    <a:pt x="62042" y="71671"/>
                  </a:cubicBezTo>
                  <a:cubicBezTo>
                    <a:pt x="63866" y="67568"/>
                    <a:pt x="68645" y="65555"/>
                    <a:pt x="71567" y="62146"/>
                  </a:cubicBezTo>
                  <a:cubicBezTo>
                    <a:pt x="77474" y="55254"/>
                    <a:pt x="82416" y="47459"/>
                    <a:pt x="87442" y="39921"/>
                  </a:cubicBezTo>
                  <a:cubicBezTo>
                    <a:pt x="86384" y="50504"/>
                    <a:pt x="85884" y="61159"/>
                    <a:pt x="84267" y="71671"/>
                  </a:cubicBezTo>
                  <a:cubicBezTo>
                    <a:pt x="83758" y="74979"/>
                    <a:pt x="81601" y="77888"/>
                    <a:pt x="81092" y="81196"/>
                  </a:cubicBezTo>
                  <a:cubicBezTo>
                    <a:pt x="79475" y="91708"/>
                    <a:pt x="71535" y="104437"/>
                    <a:pt x="77917" y="112946"/>
                  </a:cubicBezTo>
                  <a:cubicBezTo>
                    <a:pt x="82496" y="119051"/>
                    <a:pt x="86384" y="100246"/>
                    <a:pt x="90617" y="93896"/>
                  </a:cubicBezTo>
                  <a:lnTo>
                    <a:pt x="96967" y="84371"/>
                  </a:lnTo>
                  <a:cubicBezTo>
                    <a:pt x="98025" y="75904"/>
                    <a:pt x="103958" y="66603"/>
                    <a:pt x="100142" y="58971"/>
                  </a:cubicBezTo>
                  <a:cubicBezTo>
                    <a:pt x="98770" y="56227"/>
                    <a:pt x="91270" y="88434"/>
                    <a:pt x="90617" y="90721"/>
                  </a:cubicBezTo>
                  <a:cubicBezTo>
                    <a:pt x="89698" y="93939"/>
                    <a:pt x="85434" y="102923"/>
                    <a:pt x="87442" y="100246"/>
                  </a:cubicBezTo>
                  <a:cubicBezTo>
                    <a:pt x="92562" y="93420"/>
                    <a:pt x="96056" y="85512"/>
                    <a:pt x="100142" y="78021"/>
                  </a:cubicBezTo>
                  <a:cubicBezTo>
                    <a:pt x="102408" y="73866"/>
                    <a:pt x="104375" y="69554"/>
                    <a:pt x="106492" y="65321"/>
                  </a:cubicBezTo>
                  <a:cubicBezTo>
                    <a:pt x="108305" y="56257"/>
                    <a:pt x="110152" y="45714"/>
                    <a:pt x="112842" y="36746"/>
                  </a:cubicBezTo>
                  <a:cubicBezTo>
                    <a:pt x="114765" y="30335"/>
                    <a:pt x="119192" y="17696"/>
                    <a:pt x="119192" y="17696"/>
                  </a:cubicBezTo>
                  <a:cubicBezTo>
                    <a:pt x="120250" y="30396"/>
                    <a:pt x="117347" y="44082"/>
                    <a:pt x="122367" y="55796"/>
                  </a:cubicBezTo>
                  <a:cubicBezTo>
                    <a:pt x="124612" y="61034"/>
                    <a:pt x="128201" y="34245"/>
                    <a:pt x="128717" y="39921"/>
                  </a:cubicBezTo>
                  <a:cubicBezTo>
                    <a:pt x="130253" y="56818"/>
                    <a:pt x="127318" y="73848"/>
                    <a:pt x="125542" y="90721"/>
                  </a:cubicBezTo>
                  <a:cubicBezTo>
                    <a:pt x="125192" y="94049"/>
                    <a:pt x="119020" y="100246"/>
                    <a:pt x="122367" y="100246"/>
                  </a:cubicBezTo>
                  <a:cubicBezTo>
                    <a:pt x="126183" y="100246"/>
                    <a:pt x="126600" y="93896"/>
                    <a:pt x="128717" y="90721"/>
                  </a:cubicBezTo>
                  <a:cubicBezTo>
                    <a:pt x="129775" y="86488"/>
                    <a:pt x="130693" y="82217"/>
                    <a:pt x="131892" y="78021"/>
                  </a:cubicBezTo>
                  <a:cubicBezTo>
                    <a:pt x="132811" y="74803"/>
                    <a:pt x="135067" y="65149"/>
                    <a:pt x="135067" y="68496"/>
                  </a:cubicBezTo>
                  <a:cubicBezTo>
                    <a:pt x="135067" y="81240"/>
                    <a:pt x="133473" y="93950"/>
                    <a:pt x="131892" y="106596"/>
                  </a:cubicBezTo>
                  <a:cubicBezTo>
                    <a:pt x="131351" y="110926"/>
                    <a:pt x="128717" y="114932"/>
                    <a:pt x="128717" y="119296"/>
                  </a:cubicBezTo>
                  <a:cubicBezTo>
                    <a:pt x="128717" y="122643"/>
                    <a:pt x="130717" y="112905"/>
                    <a:pt x="131892" y="109771"/>
                  </a:cubicBezTo>
                  <a:cubicBezTo>
                    <a:pt x="133893" y="104435"/>
                    <a:pt x="136241" y="99232"/>
                    <a:pt x="138242" y="93896"/>
                  </a:cubicBezTo>
                  <a:cubicBezTo>
                    <a:pt x="139417" y="90762"/>
                    <a:pt x="140498" y="87589"/>
                    <a:pt x="141417" y="84371"/>
                  </a:cubicBezTo>
                  <a:cubicBezTo>
                    <a:pt x="142616" y="80175"/>
                    <a:pt x="142873" y="75682"/>
                    <a:pt x="144592" y="71671"/>
                  </a:cubicBezTo>
                  <a:cubicBezTo>
                    <a:pt x="146095" y="68164"/>
                    <a:pt x="148825" y="65321"/>
                    <a:pt x="150942" y="62146"/>
                  </a:cubicBezTo>
                  <a:cubicBezTo>
                    <a:pt x="143099" y="101360"/>
                    <a:pt x="152716" y="52387"/>
                    <a:pt x="144592" y="97071"/>
                  </a:cubicBezTo>
                  <a:cubicBezTo>
                    <a:pt x="143627" y="102380"/>
                    <a:pt x="142726" y="107711"/>
                    <a:pt x="141417" y="112946"/>
                  </a:cubicBezTo>
                  <a:cubicBezTo>
                    <a:pt x="140605" y="116193"/>
                    <a:pt x="137586" y="125753"/>
                    <a:pt x="138242" y="122471"/>
                  </a:cubicBezTo>
                  <a:cubicBezTo>
                    <a:pt x="139954" y="113913"/>
                    <a:pt x="142630" y="105575"/>
                    <a:pt x="144592" y="97071"/>
                  </a:cubicBezTo>
                  <a:cubicBezTo>
                    <a:pt x="145805" y="91813"/>
                    <a:pt x="146060" y="86316"/>
                    <a:pt x="147767" y="81196"/>
                  </a:cubicBezTo>
                  <a:cubicBezTo>
                    <a:pt x="149264" y="76706"/>
                    <a:pt x="152000" y="72729"/>
                    <a:pt x="154117" y="68496"/>
                  </a:cubicBezTo>
                  <a:cubicBezTo>
                    <a:pt x="155175" y="63204"/>
                    <a:pt x="153476" y="56437"/>
                    <a:pt x="157292" y="52621"/>
                  </a:cubicBezTo>
                  <a:cubicBezTo>
                    <a:pt x="159659" y="50254"/>
                    <a:pt x="160467" y="58799"/>
                    <a:pt x="160467" y="62146"/>
                  </a:cubicBezTo>
                  <a:cubicBezTo>
                    <a:pt x="160467" y="79619"/>
                    <a:pt x="157391" y="77625"/>
                    <a:pt x="154117" y="90721"/>
                  </a:cubicBezTo>
                  <a:cubicBezTo>
                    <a:pt x="152808" y="95956"/>
                    <a:pt x="147126" y="110412"/>
                    <a:pt x="150942" y="106596"/>
                  </a:cubicBezTo>
                  <a:cubicBezTo>
                    <a:pt x="156641" y="100897"/>
                    <a:pt x="157474" y="91855"/>
                    <a:pt x="160467" y="84371"/>
                  </a:cubicBezTo>
                  <a:cubicBezTo>
                    <a:pt x="161710" y="81264"/>
                    <a:pt x="162467" y="77980"/>
                    <a:pt x="163642" y="74846"/>
                  </a:cubicBezTo>
                  <a:cubicBezTo>
                    <a:pt x="175031" y="44474"/>
                    <a:pt x="165960" y="71066"/>
                    <a:pt x="173167" y="49446"/>
                  </a:cubicBezTo>
                  <a:cubicBezTo>
                    <a:pt x="172109" y="61088"/>
                    <a:pt x="171645" y="72799"/>
                    <a:pt x="169992" y="84371"/>
                  </a:cubicBezTo>
                  <a:cubicBezTo>
                    <a:pt x="169519" y="87684"/>
                    <a:pt x="167473" y="90614"/>
                    <a:pt x="166817" y="93896"/>
                  </a:cubicBezTo>
                  <a:cubicBezTo>
                    <a:pt x="165349" y="101234"/>
                    <a:pt x="157415" y="120272"/>
                    <a:pt x="163642" y="116121"/>
                  </a:cubicBezTo>
                  <a:cubicBezTo>
                    <a:pt x="172315" y="110339"/>
                    <a:pt x="172471" y="97224"/>
                    <a:pt x="176342" y="87546"/>
                  </a:cubicBezTo>
                  <a:cubicBezTo>
                    <a:pt x="178828" y="81331"/>
                    <a:pt x="180575" y="74846"/>
                    <a:pt x="182692" y="68496"/>
                  </a:cubicBezTo>
                  <a:lnTo>
                    <a:pt x="185867" y="58971"/>
                  </a:lnTo>
                  <a:cubicBezTo>
                    <a:pt x="184809" y="71671"/>
                    <a:pt x="181111" y="84425"/>
                    <a:pt x="182692" y="97071"/>
                  </a:cubicBezTo>
                  <a:cubicBezTo>
                    <a:pt x="183279" y="101767"/>
                    <a:pt x="187425" y="88819"/>
                    <a:pt x="189042" y="84371"/>
                  </a:cubicBezTo>
                  <a:cubicBezTo>
                    <a:pt x="200879" y="51818"/>
                    <a:pt x="188920" y="71854"/>
                    <a:pt x="201742" y="52621"/>
                  </a:cubicBezTo>
                  <a:cubicBezTo>
                    <a:pt x="207252" y="96700"/>
                    <a:pt x="201466" y="80092"/>
                    <a:pt x="208092" y="68496"/>
                  </a:cubicBezTo>
                  <a:cubicBezTo>
                    <a:pt x="210717" y="63902"/>
                    <a:pt x="214442" y="60029"/>
                    <a:pt x="217617" y="55796"/>
                  </a:cubicBezTo>
                  <a:cubicBezTo>
                    <a:pt x="218675" y="51563"/>
                    <a:pt x="222172" y="47236"/>
                    <a:pt x="220792" y="43096"/>
                  </a:cubicBezTo>
                  <a:cubicBezTo>
                    <a:pt x="219585" y="39476"/>
                    <a:pt x="213965" y="39444"/>
                    <a:pt x="211267" y="36746"/>
                  </a:cubicBezTo>
                  <a:cubicBezTo>
                    <a:pt x="196906" y="22385"/>
                    <a:pt x="213935" y="30227"/>
                    <a:pt x="195392" y="24046"/>
                  </a:cubicBezTo>
                  <a:cubicBezTo>
                    <a:pt x="186925" y="25104"/>
                    <a:pt x="178224" y="24976"/>
                    <a:pt x="169992" y="27221"/>
                  </a:cubicBezTo>
                  <a:cubicBezTo>
                    <a:pt x="166311" y="28225"/>
                    <a:pt x="163880" y="31864"/>
                    <a:pt x="160467" y="33571"/>
                  </a:cubicBezTo>
                  <a:cubicBezTo>
                    <a:pt x="157474" y="35068"/>
                    <a:pt x="153935" y="35249"/>
                    <a:pt x="150942" y="36746"/>
                  </a:cubicBezTo>
                  <a:cubicBezTo>
                    <a:pt x="147529" y="38453"/>
                    <a:pt x="144904" y="41546"/>
                    <a:pt x="141417" y="43096"/>
                  </a:cubicBezTo>
                  <a:cubicBezTo>
                    <a:pt x="135300" y="45814"/>
                    <a:pt x="122367" y="49446"/>
                    <a:pt x="122367" y="49446"/>
                  </a:cubicBezTo>
                  <a:cubicBezTo>
                    <a:pt x="127265" y="50671"/>
                    <a:pt x="146911" y="55796"/>
                    <a:pt x="150942" y="55796"/>
                  </a:cubicBezTo>
                  <a:cubicBezTo>
                    <a:pt x="164741" y="55796"/>
                    <a:pt x="178459" y="53679"/>
                    <a:pt x="192217" y="52621"/>
                  </a:cubicBezTo>
                  <a:cubicBezTo>
                    <a:pt x="203947" y="44801"/>
                    <a:pt x="214580" y="35661"/>
                    <a:pt x="189042" y="68496"/>
                  </a:cubicBezTo>
                  <a:cubicBezTo>
                    <a:pt x="186699" y="71508"/>
                    <a:pt x="182692" y="72729"/>
                    <a:pt x="179517" y="74846"/>
                  </a:cubicBezTo>
                  <a:cubicBezTo>
                    <a:pt x="177400" y="78021"/>
                    <a:pt x="175610" y="81440"/>
                    <a:pt x="173167" y="84371"/>
                  </a:cubicBezTo>
                  <a:cubicBezTo>
                    <a:pt x="170292" y="87820"/>
                    <a:pt x="165870" y="89997"/>
                    <a:pt x="163642" y="93896"/>
                  </a:cubicBezTo>
                  <a:cubicBezTo>
                    <a:pt x="161477" y="97685"/>
                    <a:pt x="161525" y="102363"/>
                    <a:pt x="160467" y="106596"/>
                  </a:cubicBezTo>
                  <a:cubicBezTo>
                    <a:pt x="161525" y="111888"/>
                    <a:pt x="158436" y="121051"/>
                    <a:pt x="163642" y="122471"/>
                  </a:cubicBezTo>
                  <a:cubicBezTo>
                    <a:pt x="174055" y="125311"/>
                    <a:pt x="186021" y="121476"/>
                    <a:pt x="195392" y="116121"/>
                  </a:cubicBezTo>
                  <a:cubicBezTo>
                    <a:pt x="198705" y="114228"/>
                    <a:pt x="189042" y="111888"/>
                    <a:pt x="185867" y="109771"/>
                  </a:cubicBezTo>
                  <a:cubicBezTo>
                    <a:pt x="182692" y="111888"/>
                    <a:pt x="179040" y="113423"/>
                    <a:pt x="176342" y="116121"/>
                  </a:cubicBezTo>
                  <a:cubicBezTo>
                    <a:pt x="169033" y="123430"/>
                    <a:pt x="169246" y="128630"/>
                    <a:pt x="166817" y="138346"/>
                  </a:cubicBezTo>
                  <a:cubicBezTo>
                    <a:pt x="167875" y="145754"/>
                    <a:pt x="169992" y="168055"/>
                    <a:pt x="169992" y="160571"/>
                  </a:cubicBezTo>
                  <a:cubicBezTo>
                    <a:pt x="169992" y="150987"/>
                    <a:pt x="170092" y="141003"/>
                    <a:pt x="166817" y="131996"/>
                  </a:cubicBezTo>
                  <a:cubicBezTo>
                    <a:pt x="165513" y="128410"/>
                    <a:pt x="160705" y="127353"/>
                    <a:pt x="157292" y="125646"/>
                  </a:cubicBezTo>
                  <a:cubicBezTo>
                    <a:pt x="131002" y="112501"/>
                    <a:pt x="165539" y="134319"/>
                    <a:pt x="138242" y="116121"/>
                  </a:cubicBezTo>
                  <a:cubicBezTo>
                    <a:pt x="113900" y="117179"/>
                    <a:pt x="89582" y="119296"/>
                    <a:pt x="65217" y="119296"/>
                  </a:cubicBezTo>
                  <a:cubicBezTo>
                    <a:pt x="58779" y="119296"/>
                    <a:pt x="78022" y="117682"/>
                    <a:pt x="84267" y="116121"/>
                  </a:cubicBezTo>
                  <a:cubicBezTo>
                    <a:pt x="90761" y="114498"/>
                    <a:pt x="103317" y="109771"/>
                    <a:pt x="103317" y="109771"/>
                  </a:cubicBezTo>
                  <a:cubicBezTo>
                    <a:pt x="112489" y="102892"/>
                    <a:pt x="120603" y="98659"/>
                    <a:pt x="125542" y="87546"/>
                  </a:cubicBezTo>
                  <a:cubicBezTo>
                    <a:pt x="127679" y="82737"/>
                    <a:pt x="128061" y="67892"/>
                    <a:pt x="131892" y="62146"/>
                  </a:cubicBezTo>
                  <a:cubicBezTo>
                    <a:pt x="134383" y="58410"/>
                    <a:pt x="137763" y="55231"/>
                    <a:pt x="141417" y="52621"/>
                  </a:cubicBezTo>
                  <a:cubicBezTo>
                    <a:pt x="145268" y="49870"/>
                    <a:pt x="149884" y="48388"/>
                    <a:pt x="154117" y="46271"/>
                  </a:cubicBezTo>
                  <a:cubicBezTo>
                    <a:pt x="156234" y="42038"/>
                    <a:pt x="162225" y="37965"/>
                    <a:pt x="160467" y="33571"/>
                  </a:cubicBezTo>
                  <a:cubicBezTo>
                    <a:pt x="158846" y="29519"/>
                    <a:pt x="151778" y="32115"/>
                    <a:pt x="147767" y="30396"/>
                  </a:cubicBezTo>
                  <a:cubicBezTo>
                    <a:pt x="144260" y="28893"/>
                    <a:pt x="141655" y="25753"/>
                    <a:pt x="138242" y="24046"/>
                  </a:cubicBezTo>
                  <a:cubicBezTo>
                    <a:pt x="131434" y="20642"/>
                    <a:pt x="119363" y="19145"/>
                    <a:pt x="112842" y="17696"/>
                  </a:cubicBezTo>
                  <a:cubicBezTo>
                    <a:pt x="108582" y="16749"/>
                    <a:pt x="104455" y="15185"/>
                    <a:pt x="100142" y="14521"/>
                  </a:cubicBezTo>
                  <a:cubicBezTo>
                    <a:pt x="76916" y="10948"/>
                    <a:pt x="30292" y="4996"/>
                    <a:pt x="30292" y="4996"/>
                  </a:cubicBezTo>
                  <a:cubicBezTo>
                    <a:pt x="25000" y="6054"/>
                    <a:pt x="18907" y="5178"/>
                    <a:pt x="14417" y="8171"/>
                  </a:cubicBezTo>
                  <a:cubicBezTo>
                    <a:pt x="11632" y="10027"/>
                    <a:pt x="11684" y="14379"/>
                    <a:pt x="11242" y="17696"/>
                  </a:cubicBezTo>
                  <a:cubicBezTo>
                    <a:pt x="4336" y="69490"/>
                    <a:pt x="13004" y="40986"/>
                    <a:pt x="4892" y="65321"/>
                  </a:cubicBezTo>
                  <a:cubicBezTo>
                    <a:pt x="11300" y="84546"/>
                    <a:pt x="3585" y="70330"/>
                    <a:pt x="33467" y="81196"/>
                  </a:cubicBezTo>
                  <a:cubicBezTo>
                    <a:pt x="37053" y="82500"/>
                    <a:pt x="39679" y="85653"/>
                    <a:pt x="42992" y="87546"/>
                  </a:cubicBezTo>
                  <a:cubicBezTo>
                    <a:pt x="47101" y="89894"/>
                    <a:pt x="51342" y="92032"/>
                    <a:pt x="55692" y="93896"/>
                  </a:cubicBezTo>
                  <a:cubicBezTo>
                    <a:pt x="63881" y="97406"/>
                    <a:pt x="69304" y="97071"/>
                    <a:pt x="62042" y="97071"/>
                  </a:cubicBezTo>
                </a:path>
              </a:pathLst>
            </a:custGeom>
            <a:ln>
              <a:solidFill>
                <a:srgbClr val="00FF0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6518275" y="3531848"/>
              <a:ext cx="152400" cy="74966"/>
            </a:xfrm>
            <a:custGeom>
              <a:avLst/>
              <a:gdLst>
                <a:gd name="connsiteX0" fmla="*/ 127000 w 152400"/>
                <a:gd name="connsiteY0" fmla="*/ 68602 h 74966"/>
                <a:gd name="connsiteX1" fmla="*/ 111125 w 152400"/>
                <a:gd name="connsiteY1" fmla="*/ 74952 h 74966"/>
                <a:gd name="connsiteX2" fmla="*/ 88900 w 152400"/>
                <a:gd name="connsiteY2" fmla="*/ 68602 h 74966"/>
                <a:gd name="connsiteX3" fmla="*/ 60325 w 152400"/>
                <a:gd name="connsiteY3" fmla="*/ 43202 h 74966"/>
                <a:gd name="connsiteX4" fmla="*/ 47625 w 152400"/>
                <a:gd name="connsiteY4" fmla="*/ 40027 h 74966"/>
                <a:gd name="connsiteX5" fmla="*/ 22225 w 152400"/>
                <a:gd name="connsiteY5" fmla="*/ 33677 h 74966"/>
                <a:gd name="connsiteX6" fmla="*/ 12700 w 152400"/>
                <a:gd name="connsiteY6" fmla="*/ 27327 h 74966"/>
                <a:gd name="connsiteX7" fmla="*/ 3175 w 152400"/>
                <a:gd name="connsiteY7" fmla="*/ 8277 h 74966"/>
                <a:gd name="connsiteX8" fmla="*/ 0 w 152400"/>
                <a:gd name="connsiteY8" fmla="*/ 17802 h 74966"/>
                <a:gd name="connsiteX9" fmla="*/ 3175 w 152400"/>
                <a:gd name="connsiteY9" fmla="*/ 36852 h 74966"/>
                <a:gd name="connsiteX10" fmla="*/ 12700 w 152400"/>
                <a:gd name="connsiteY10" fmla="*/ 55902 h 74966"/>
                <a:gd name="connsiteX11" fmla="*/ 31750 w 152400"/>
                <a:gd name="connsiteY11" fmla="*/ 65427 h 74966"/>
                <a:gd name="connsiteX12" fmla="*/ 69850 w 152400"/>
                <a:gd name="connsiteY12" fmla="*/ 62252 h 74966"/>
                <a:gd name="connsiteX13" fmla="*/ 152400 w 152400"/>
                <a:gd name="connsiteY13" fmla="*/ 55902 h 74966"/>
                <a:gd name="connsiteX14" fmla="*/ 120650 w 152400"/>
                <a:gd name="connsiteY14" fmla="*/ 43202 h 74966"/>
                <a:gd name="connsiteX15" fmla="*/ 101600 w 152400"/>
                <a:gd name="connsiteY15" fmla="*/ 36852 h 74966"/>
                <a:gd name="connsiteX16" fmla="*/ 57150 w 152400"/>
                <a:gd name="connsiteY16" fmla="*/ 33677 h 74966"/>
                <a:gd name="connsiteX17" fmla="*/ 38100 w 152400"/>
                <a:gd name="connsiteY17" fmla="*/ 24152 h 74966"/>
                <a:gd name="connsiteX18" fmla="*/ 19050 w 152400"/>
                <a:gd name="connsiteY18" fmla="*/ 14627 h 74966"/>
                <a:gd name="connsiteX19" fmla="*/ 12700 w 152400"/>
                <a:gd name="connsiteY19" fmla="*/ 5102 h 74966"/>
                <a:gd name="connsiteX20" fmla="*/ 3175 w 152400"/>
                <a:gd name="connsiteY20" fmla="*/ 5102 h 74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2400" h="74966">
                  <a:moveTo>
                    <a:pt x="127000" y="68602"/>
                  </a:moveTo>
                  <a:cubicBezTo>
                    <a:pt x="121708" y="70719"/>
                    <a:pt x="116789" y="74323"/>
                    <a:pt x="111125" y="74952"/>
                  </a:cubicBezTo>
                  <a:cubicBezTo>
                    <a:pt x="108135" y="75284"/>
                    <a:pt x="92627" y="69844"/>
                    <a:pt x="88900" y="68602"/>
                  </a:cubicBezTo>
                  <a:cubicBezTo>
                    <a:pt x="83819" y="63521"/>
                    <a:pt x="70240" y="47451"/>
                    <a:pt x="60325" y="43202"/>
                  </a:cubicBezTo>
                  <a:cubicBezTo>
                    <a:pt x="56314" y="41483"/>
                    <a:pt x="51821" y="41226"/>
                    <a:pt x="47625" y="40027"/>
                  </a:cubicBezTo>
                  <a:cubicBezTo>
                    <a:pt x="24845" y="33518"/>
                    <a:pt x="54500" y="40132"/>
                    <a:pt x="22225" y="33677"/>
                  </a:cubicBezTo>
                  <a:cubicBezTo>
                    <a:pt x="19050" y="31560"/>
                    <a:pt x="15398" y="30025"/>
                    <a:pt x="12700" y="27327"/>
                  </a:cubicBezTo>
                  <a:cubicBezTo>
                    <a:pt x="6545" y="21172"/>
                    <a:pt x="5757" y="16024"/>
                    <a:pt x="3175" y="8277"/>
                  </a:cubicBezTo>
                  <a:cubicBezTo>
                    <a:pt x="2117" y="11452"/>
                    <a:pt x="0" y="14455"/>
                    <a:pt x="0" y="17802"/>
                  </a:cubicBezTo>
                  <a:cubicBezTo>
                    <a:pt x="0" y="24240"/>
                    <a:pt x="1778" y="30568"/>
                    <a:pt x="3175" y="36852"/>
                  </a:cubicBezTo>
                  <a:cubicBezTo>
                    <a:pt x="4651" y="43492"/>
                    <a:pt x="7807" y="51009"/>
                    <a:pt x="12700" y="55902"/>
                  </a:cubicBezTo>
                  <a:cubicBezTo>
                    <a:pt x="18855" y="62057"/>
                    <a:pt x="24003" y="62845"/>
                    <a:pt x="31750" y="65427"/>
                  </a:cubicBezTo>
                  <a:cubicBezTo>
                    <a:pt x="44450" y="64369"/>
                    <a:pt x="57129" y="63023"/>
                    <a:pt x="69850" y="62252"/>
                  </a:cubicBezTo>
                  <a:cubicBezTo>
                    <a:pt x="148630" y="57477"/>
                    <a:pt x="113078" y="63766"/>
                    <a:pt x="152400" y="55902"/>
                  </a:cubicBezTo>
                  <a:cubicBezTo>
                    <a:pt x="145841" y="36224"/>
                    <a:pt x="153564" y="49785"/>
                    <a:pt x="120650" y="43202"/>
                  </a:cubicBezTo>
                  <a:cubicBezTo>
                    <a:pt x="114086" y="41889"/>
                    <a:pt x="108276" y="37329"/>
                    <a:pt x="101600" y="36852"/>
                  </a:cubicBezTo>
                  <a:lnTo>
                    <a:pt x="57150" y="33677"/>
                  </a:lnTo>
                  <a:cubicBezTo>
                    <a:pt x="29853" y="15479"/>
                    <a:pt x="64390" y="37297"/>
                    <a:pt x="38100" y="24152"/>
                  </a:cubicBezTo>
                  <a:cubicBezTo>
                    <a:pt x="13481" y="11842"/>
                    <a:pt x="42991" y="22607"/>
                    <a:pt x="19050" y="14627"/>
                  </a:cubicBezTo>
                  <a:cubicBezTo>
                    <a:pt x="16933" y="11452"/>
                    <a:pt x="15680" y="7486"/>
                    <a:pt x="12700" y="5102"/>
                  </a:cubicBezTo>
                  <a:cubicBezTo>
                    <a:pt x="2171" y="-3321"/>
                    <a:pt x="3175" y="134"/>
                    <a:pt x="3175" y="5102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196953" y="2808657"/>
              <a:ext cx="217974" cy="113407"/>
            </a:xfrm>
            <a:custGeom>
              <a:avLst/>
              <a:gdLst>
                <a:gd name="connsiteX0" fmla="*/ 41922 w 217974"/>
                <a:gd name="connsiteY0" fmla="*/ 17093 h 113407"/>
                <a:gd name="connsiteX1" fmla="*/ 26047 w 217974"/>
                <a:gd name="connsiteY1" fmla="*/ 13918 h 113407"/>
                <a:gd name="connsiteX2" fmla="*/ 16522 w 217974"/>
                <a:gd name="connsiteY2" fmla="*/ 13918 h 113407"/>
                <a:gd name="connsiteX3" fmla="*/ 19697 w 217974"/>
                <a:gd name="connsiteY3" fmla="*/ 29793 h 113407"/>
                <a:gd name="connsiteX4" fmla="*/ 22872 w 217974"/>
                <a:gd name="connsiteY4" fmla="*/ 20268 h 113407"/>
                <a:gd name="connsiteX5" fmla="*/ 26047 w 217974"/>
                <a:gd name="connsiteY5" fmla="*/ 29793 h 113407"/>
                <a:gd name="connsiteX6" fmla="*/ 32397 w 217974"/>
                <a:gd name="connsiteY6" fmla="*/ 48843 h 113407"/>
                <a:gd name="connsiteX7" fmla="*/ 38747 w 217974"/>
                <a:gd name="connsiteY7" fmla="*/ 39318 h 113407"/>
                <a:gd name="connsiteX8" fmla="*/ 45097 w 217974"/>
                <a:gd name="connsiteY8" fmla="*/ 55193 h 113407"/>
                <a:gd name="connsiteX9" fmla="*/ 51447 w 217974"/>
                <a:gd name="connsiteY9" fmla="*/ 39318 h 113407"/>
                <a:gd name="connsiteX10" fmla="*/ 48272 w 217974"/>
                <a:gd name="connsiteY10" fmla="*/ 74243 h 113407"/>
                <a:gd name="connsiteX11" fmla="*/ 45097 w 217974"/>
                <a:gd name="connsiteY11" fmla="*/ 90118 h 113407"/>
                <a:gd name="connsiteX12" fmla="*/ 35572 w 217974"/>
                <a:gd name="connsiteY12" fmla="*/ 86943 h 113407"/>
                <a:gd name="connsiteX13" fmla="*/ 48272 w 217974"/>
                <a:gd name="connsiteY13" fmla="*/ 80593 h 113407"/>
                <a:gd name="connsiteX14" fmla="*/ 127647 w 217974"/>
                <a:gd name="connsiteY14" fmla="*/ 80593 h 113407"/>
                <a:gd name="connsiteX15" fmla="*/ 137172 w 217974"/>
                <a:gd name="connsiteY15" fmla="*/ 83768 h 113407"/>
                <a:gd name="connsiteX16" fmla="*/ 187972 w 217974"/>
                <a:gd name="connsiteY16" fmla="*/ 80593 h 113407"/>
                <a:gd name="connsiteX17" fmla="*/ 178447 w 217974"/>
                <a:gd name="connsiteY17" fmla="*/ 90118 h 113407"/>
                <a:gd name="connsiteX18" fmla="*/ 153047 w 217974"/>
                <a:gd name="connsiteY18" fmla="*/ 96468 h 113407"/>
                <a:gd name="connsiteX19" fmla="*/ 108597 w 217974"/>
                <a:gd name="connsiteY19" fmla="*/ 93293 h 113407"/>
                <a:gd name="connsiteX20" fmla="*/ 99072 w 217974"/>
                <a:gd name="connsiteY20" fmla="*/ 90118 h 113407"/>
                <a:gd name="connsiteX21" fmla="*/ 60972 w 217974"/>
                <a:gd name="connsiteY21" fmla="*/ 86943 h 113407"/>
                <a:gd name="connsiteX22" fmla="*/ 51447 w 217974"/>
                <a:gd name="connsiteY22" fmla="*/ 80593 h 113407"/>
                <a:gd name="connsiteX23" fmla="*/ 38747 w 217974"/>
                <a:gd name="connsiteY23" fmla="*/ 77418 h 113407"/>
                <a:gd name="connsiteX24" fmla="*/ 29222 w 217974"/>
                <a:gd name="connsiteY24" fmla="*/ 74243 h 113407"/>
                <a:gd name="connsiteX25" fmla="*/ 19697 w 217974"/>
                <a:gd name="connsiteY25" fmla="*/ 77418 h 113407"/>
                <a:gd name="connsiteX26" fmla="*/ 29222 w 217974"/>
                <a:gd name="connsiteY26" fmla="*/ 83768 h 113407"/>
                <a:gd name="connsiteX27" fmla="*/ 45097 w 217974"/>
                <a:gd name="connsiteY27" fmla="*/ 86943 h 113407"/>
                <a:gd name="connsiteX28" fmla="*/ 54622 w 217974"/>
                <a:gd name="connsiteY28" fmla="*/ 90118 h 113407"/>
                <a:gd name="connsiteX29" fmla="*/ 86372 w 217974"/>
                <a:gd name="connsiteY29" fmla="*/ 83768 h 113407"/>
                <a:gd name="connsiteX30" fmla="*/ 95897 w 217974"/>
                <a:gd name="connsiteY30" fmla="*/ 80593 h 113407"/>
                <a:gd name="connsiteX31" fmla="*/ 137172 w 217974"/>
                <a:gd name="connsiteY31" fmla="*/ 77418 h 113407"/>
                <a:gd name="connsiteX32" fmla="*/ 172097 w 217974"/>
                <a:gd name="connsiteY32" fmla="*/ 74243 h 113407"/>
                <a:gd name="connsiteX33" fmla="*/ 153047 w 217974"/>
                <a:gd name="connsiteY33" fmla="*/ 83768 h 113407"/>
                <a:gd name="connsiteX34" fmla="*/ 121297 w 217974"/>
                <a:gd name="connsiteY34" fmla="*/ 93293 h 113407"/>
                <a:gd name="connsiteX35" fmla="*/ 89547 w 217974"/>
                <a:gd name="connsiteY35" fmla="*/ 83768 h 113407"/>
                <a:gd name="connsiteX36" fmla="*/ 45097 w 217974"/>
                <a:gd name="connsiteY36" fmla="*/ 90118 h 113407"/>
                <a:gd name="connsiteX37" fmla="*/ 32397 w 217974"/>
                <a:gd name="connsiteY37" fmla="*/ 86943 h 113407"/>
                <a:gd name="connsiteX38" fmla="*/ 38747 w 217974"/>
                <a:gd name="connsiteY38" fmla="*/ 77418 h 113407"/>
                <a:gd name="connsiteX39" fmla="*/ 54622 w 217974"/>
                <a:gd name="connsiteY39" fmla="*/ 58368 h 113407"/>
                <a:gd name="connsiteX40" fmla="*/ 60972 w 217974"/>
                <a:gd name="connsiteY40" fmla="*/ 26618 h 113407"/>
                <a:gd name="connsiteX41" fmla="*/ 67322 w 217974"/>
                <a:gd name="connsiteY41" fmla="*/ 17093 h 113407"/>
                <a:gd name="connsiteX42" fmla="*/ 70497 w 217974"/>
                <a:gd name="connsiteY42" fmla="*/ 26618 h 113407"/>
                <a:gd name="connsiteX43" fmla="*/ 64147 w 217974"/>
                <a:gd name="connsiteY43" fmla="*/ 83768 h 113407"/>
                <a:gd name="connsiteX44" fmla="*/ 60972 w 217974"/>
                <a:gd name="connsiteY44" fmla="*/ 74243 h 113407"/>
                <a:gd name="connsiteX45" fmla="*/ 57797 w 217974"/>
                <a:gd name="connsiteY45" fmla="*/ 55193 h 113407"/>
                <a:gd name="connsiteX46" fmla="*/ 54622 w 217974"/>
                <a:gd name="connsiteY46" fmla="*/ 42493 h 113407"/>
                <a:gd name="connsiteX47" fmla="*/ 45097 w 217974"/>
                <a:gd name="connsiteY47" fmla="*/ 64718 h 113407"/>
                <a:gd name="connsiteX48" fmla="*/ 41922 w 217974"/>
                <a:gd name="connsiteY48" fmla="*/ 77418 h 113407"/>
                <a:gd name="connsiteX49" fmla="*/ 32397 w 217974"/>
                <a:gd name="connsiteY49" fmla="*/ 105993 h 113407"/>
                <a:gd name="connsiteX50" fmla="*/ 29222 w 217974"/>
                <a:gd name="connsiteY50" fmla="*/ 45668 h 113407"/>
                <a:gd name="connsiteX51" fmla="*/ 19697 w 217974"/>
                <a:gd name="connsiteY51" fmla="*/ 32968 h 113407"/>
                <a:gd name="connsiteX52" fmla="*/ 3822 w 217974"/>
                <a:gd name="connsiteY52" fmla="*/ 42493 h 113407"/>
                <a:gd name="connsiteX53" fmla="*/ 3822 w 217974"/>
                <a:gd name="connsiteY53" fmla="*/ 86943 h 113407"/>
                <a:gd name="connsiteX54" fmla="*/ 10172 w 217974"/>
                <a:gd name="connsiteY54" fmla="*/ 74243 h 113407"/>
                <a:gd name="connsiteX55" fmla="*/ 16522 w 217974"/>
                <a:gd name="connsiteY55" fmla="*/ 55193 h 113407"/>
                <a:gd name="connsiteX56" fmla="*/ 19697 w 217974"/>
                <a:gd name="connsiteY56" fmla="*/ 42493 h 113407"/>
                <a:gd name="connsiteX57" fmla="*/ 13347 w 217974"/>
                <a:gd name="connsiteY57" fmla="*/ 77418 h 113407"/>
                <a:gd name="connsiteX58" fmla="*/ 6997 w 217974"/>
                <a:gd name="connsiteY58" fmla="*/ 112343 h 113407"/>
                <a:gd name="connsiteX59" fmla="*/ 16522 w 217974"/>
                <a:gd name="connsiteY59" fmla="*/ 109168 h 113407"/>
                <a:gd name="connsiteX60" fmla="*/ 29222 w 217974"/>
                <a:gd name="connsiteY60" fmla="*/ 83768 h 113407"/>
                <a:gd name="connsiteX61" fmla="*/ 35572 w 217974"/>
                <a:gd name="connsiteY61" fmla="*/ 52018 h 113407"/>
                <a:gd name="connsiteX62" fmla="*/ 38747 w 217974"/>
                <a:gd name="connsiteY62" fmla="*/ 83768 h 113407"/>
                <a:gd name="connsiteX63" fmla="*/ 51447 w 217974"/>
                <a:gd name="connsiteY63" fmla="*/ 39318 h 113407"/>
                <a:gd name="connsiteX64" fmla="*/ 54622 w 217974"/>
                <a:gd name="connsiteY64" fmla="*/ 29793 h 113407"/>
                <a:gd name="connsiteX65" fmla="*/ 51447 w 217974"/>
                <a:gd name="connsiteY65" fmla="*/ 71068 h 113407"/>
                <a:gd name="connsiteX66" fmla="*/ 48272 w 217974"/>
                <a:gd name="connsiteY66" fmla="*/ 90118 h 113407"/>
                <a:gd name="connsiteX67" fmla="*/ 54622 w 217974"/>
                <a:gd name="connsiteY67" fmla="*/ 64718 h 113407"/>
                <a:gd name="connsiteX68" fmla="*/ 67322 w 217974"/>
                <a:gd name="connsiteY68" fmla="*/ 26618 h 113407"/>
                <a:gd name="connsiteX69" fmla="*/ 70497 w 217974"/>
                <a:gd name="connsiteY69" fmla="*/ 36143 h 113407"/>
                <a:gd name="connsiteX70" fmla="*/ 73672 w 217974"/>
                <a:gd name="connsiteY70" fmla="*/ 52018 h 113407"/>
                <a:gd name="connsiteX71" fmla="*/ 83197 w 217974"/>
                <a:gd name="connsiteY71" fmla="*/ 20268 h 113407"/>
                <a:gd name="connsiteX72" fmla="*/ 86372 w 217974"/>
                <a:gd name="connsiteY72" fmla="*/ 29793 h 113407"/>
                <a:gd name="connsiteX73" fmla="*/ 89547 w 217974"/>
                <a:gd name="connsiteY73" fmla="*/ 55193 h 113407"/>
                <a:gd name="connsiteX74" fmla="*/ 92722 w 217974"/>
                <a:gd name="connsiteY74" fmla="*/ 42493 h 113407"/>
                <a:gd name="connsiteX75" fmla="*/ 95897 w 217974"/>
                <a:gd name="connsiteY75" fmla="*/ 26618 h 113407"/>
                <a:gd name="connsiteX76" fmla="*/ 99072 w 217974"/>
                <a:gd name="connsiteY76" fmla="*/ 42493 h 113407"/>
                <a:gd name="connsiteX77" fmla="*/ 105422 w 217974"/>
                <a:gd name="connsiteY77" fmla="*/ 42493 h 113407"/>
                <a:gd name="connsiteX78" fmla="*/ 108597 w 217974"/>
                <a:gd name="connsiteY78" fmla="*/ 55193 h 113407"/>
                <a:gd name="connsiteX79" fmla="*/ 111772 w 217974"/>
                <a:gd name="connsiteY79" fmla="*/ 64718 h 113407"/>
                <a:gd name="connsiteX80" fmla="*/ 118122 w 217974"/>
                <a:gd name="connsiteY80" fmla="*/ 52018 h 113407"/>
                <a:gd name="connsiteX81" fmla="*/ 127647 w 217974"/>
                <a:gd name="connsiteY81" fmla="*/ 17093 h 113407"/>
                <a:gd name="connsiteX82" fmla="*/ 130822 w 217974"/>
                <a:gd name="connsiteY82" fmla="*/ 29793 h 113407"/>
                <a:gd name="connsiteX83" fmla="*/ 127647 w 217974"/>
                <a:gd name="connsiteY83" fmla="*/ 61543 h 113407"/>
                <a:gd name="connsiteX84" fmla="*/ 133997 w 217974"/>
                <a:gd name="connsiteY84" fmla="*/ 71068 h 113407"/>
                <a:gd name="connsiteX85" fmla="*/ 137172 w 217974"/>
                <a:gd name="connsiteY85" fmla="*/ 58368 h 113407"/>
                <a:gd name="connsiteX86" fmla="*/ 143522 w 217974"/>
                <a:gd name="connsiteY86" fmla="*/ 45668 h 113407"/>
                <a:gd name="connsiteX87" fmla="*/ 146697 w 217974"/>
                <a:gd name="connsiteY87" fmla="*/ 32968 h 113407"/>
                <a:gd name="connsiteX88" fmla="*/ 149872 w 217974"/>
                <a:gd name="connsiteY88" fmla="*/ 23443 h 113407"/>
                <a:gd name="connsiteX89" fmla="*/ 153047 w 217974"/>
                <a:gd name="connsiteY89" fmla="*/ 32968 h 113407"/>
                <a:gd name="connsiteX90" fmla="*/ 156222 w 217974"/>
                <a:gd name="connsiteY90" fmla="*/ 64718 h 113407"/>
                <a:gd name="connsiteX91" fmla="*/ 172097 w 217974"/>
                <a:gd name="connsiteY91" fmla="*/ 23443 h 113407"/>
                <a:gd name="connsiteX92" fmla="*/ 175272 w 217974"/>
                <a:gd name="connsiteY92" fmla="*/ 13918 h 113407"/>
                <a:gd name="connsiteX93" fmla="*/ 172097 w 217974"/>
                <a:gd name="connsiteY93" fmla="*/ 55193 h 113407"/>
                <a:gd name="connsiteX94" fmla="*/ 172097 w 217974"/>
                <a:gd name="connsiteY94" fmla="*/ 61543 h 113407"/>
                <a:gd name="connsiteX95" fmla="*/ 175272 w 217974"/>
                <a:gd name="connsiteY95" fmla="*/ 48843 h 113407"/>
                <a:gd name="connsiteX96" fmla="*/ 184797 w 217974"/>
                <a:gd name="connsiteY96" fmla="*/ 26618 h 113407"/>
                <a:gd name="connsiteX97" fmla="*/ 187972 w 217974"/>
                <a:gd name="connsiteY97" fmla="*/ 17093 h 113407"/>
                <a:gd name="connsiteX98" fmla="*/ 184797 w 217974"/>
                <a:gd name="connsiteY98" fmla="*/ 74243 h 113407"/>
                <a:gd name="connsiteX99" fmla="*/ 194322 w 217974"/>
                <a:gd name="connsiteY99" fmla="*/ 61543 h 113407"/>
                <a:gd name="connsiteX100" fmla="*/ 200672 w 217974"/>
                <a:gd name="connsiteY100" fmla="*/ 45668 h 113407"/>
                <a:gd name="connsiteX101" fmla="*/ 200672 w 217974"/>
                <a:gd name="connsiteY101" fmla="*/ 61543 h 113407"/>
                <a:gd name="connsiteX102" fmla="*/ 203847 w 217974"/>
                <a:gd name="connsiteY102" fmla="*/ 48843 h 113407"/>
                <a:gd name="connsiteX103" fmla="*/ 210197 w 217974"/>
                <a:gd name="connsiteY103" fmla="*/ 39318 h 113407"/>
                <a:gd name="connsiteX104" fmla="*/ 207022 w 217974"/>
                <a:gd name="connsiteY104" fmla="*/ 55193 h 113407"/>
                <a:gd name="connsiteX105" fmla="*/ 213372 w 217974"/>
                <a:gd name="connsiteY105" fmla="*/ 86943 h 113407"/>
                <a:gd name="connsiteX106" fmla="*/ 213372 w 217974"/>
                <a:gd name="connsiteY106" fmla="*/ 48843 h 113407"/>
                <a:gd name="connsiteX107" fmla="*/ 203847 w 217974"/>
                <a:gd name="connsiteY107" fmla="*/ 61543 h 113407"/>
                <a:gd name="connsiteX108" fmla="*/ 200672 w 217974"/>
                <a:gd name="connsiteY108" fmla="*/ 74243 h 113407"/>
                <a:gd name="connsiteX109" fmla="*/ 191147 w 217974"/>
                <a:gd name="connsiteY109" fmla="*/ 77418 h 113407"/>
                <a:gd name="connsiteX110" fmla="*/ 172097 w 217974"/>
                <a:gd name="connsiteY110" fmla="*/ 86943 h 113407"/>
                <a:gd name="connsiteX111" fmla="*/ 140347 w 217974"/>
                <a:gd name="connsiteY111" fmla="*/ 90118 h 113407"/>
                <a:gd name="connsiteX112" fmla="*/ 64147 w 217974"/>
                <a:gd name="connsiteY112" fmla="*/ 96468 h 113407"/>
                <a:gd name="connsiteX113" fmla="*/ 51447 w 217974"/>
                <a:gd name="connsiteY113" fmla="*/ 99643 h 113407"/>
                <a:gd name="connsiteX114" fmla="*/ 48272 w 217974"/>
                <a:gd name="connsiteY114" fmla="*/ 109168 h 113407"/>
                <a:gd name="connsiteX115" fmla="*/ 26047 w 217974"/>
                <a:gd name="connsiteY115" fmla="*/ 105993 h 113407"/>
                <a:gd name="connsiteX116" fmla="*/ 16522 w 217974"/>
                <a:gd name="connsiteY116" fmla="*/ 102818 h 113407"/>
                <a:gd name="connsiteX117" fmla="*/ 19697 w 217974"/>
                <a:gd name="connsiteY117" fmla="*/ 74243 h 113407"/>
                <a:gd name="connsiteX118" fmla="*/ 38747 w 217974"/>
                <a:gd name="connsiteY118" fmla="*/ 71068 h 113407"/>
                <a:gd name="connsiteX119" fmla="*/ 48272 w 217974"/>
                <a:gd name="connsiteY119" fmla="*/ 64718 h 113407"/>
                <a:gd name="connsiteX120" fmla="*/ 60972 w 217974"/>
                <a:gd name="connsiteY120" fmla="*/ 74243 h 113407"/>
                <a:gd name="connsiteX121" fmla="*/ 86372 w 217974"/>
                <a:gd name="connsiteY121" fmla="*/ 80593 h 113407"/>
                <a:gd name="connsiteX122" fmla="*/ 92722 w 217974"/>
                <a:gd name="connsiteY122" fmla="*/ 67893 h 11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17974" h="113407">
                  <a:moveTo>
                    <a:pt x="41922" y="17093"/>
                  </a:moveTo>
                  <a:cubicBezTo>
                    <a:pt x="36630" y="16035"/>
                    <a:pt x="30193" y="17373"/>
                    <a:pt x="26047" y="13918"/>
                  </a:cubicBezTo>
                  <a:cubicBezTo>
                    <a:pt x="16893" y="6289"/>
                    <a:pt x="30064" y="-13166"/>
                    <a:pt x="16522" y="13918"/>
                  </a:cubicBezTo>
                  <a:cubicBezTo>
                    <a:pt x="17580" y="19210"/>
                    <a:pt x="15881" y="25977"/>
                    <a:pt x="19697" y="29793"/>
                  </a:cubicBezTo>
                  <a:cubicBezTo>
                    <a:pt x="22064" y="32160"/>
                    <a:pt x="19525" y="20268"/>
                    <a:pt x="22872" y="20268"/>
                  </a:cubicBezTo>
                  <a:cubicBezTo>
                    <a:pt x="26219" y="20268"/>
                    <a:pt x="24989" y="26618"/>
                    <a:pt x="26047" y="29793"/>
                  </a:cubicBezTo>
                  <a:cubicBezTo>
                    <a:pt x="31552" y="84840"/>
                    <a:pt x="25865" y="64085"/>
                    <a:pt x="32397" y="48843"/>
                  </a:cubicBezTo>
                  <a:cubicBezTo>
                    <a:pt x="33900" y="45336"/>
                    <a:pt x="36630" y="42493"/>
                    <a:pt x="38747" y="39318"/>
                  </a:cubicBezTo>
                  <a:cubicBezTo>
                    <a:pt x="43410" y="81288"/>
                    <a:pt x="39139" y="73066"/>
                    <a:pt x="45097" y="55193"/>
                  </a:cubicBezTo>
                  <a:cubicBezTo>
                    <a:pt x="46899" y="49786"/>
                    <a:pt x="49330" y="44610"/>
                    <a:pt x="51447" y="39318"/>
                  </a:cubicBezTo>
                  <a:cubicBezTo>
                    <a:pt x="50389" y="50960"/>
                    <a:pt x="49722" y="62644"/>
                    <a:pt x="48272" y="74243"/>
                  </a:cubicBezTo>
                  <a:cubicBezTo>
                    <a:pt x="47603" y="79598"/>
                    <a:pt x="48913" y="86302"/>
                    <a:pt x="45097" y="90118"/>
                  </a:cubicBezTo>
                  <a:cubicBezTo>
                    <a:pt x="42730" y="92485"/>
                    <a:pt x="38747" y="88001"/>
                    <a:pt x="35572" y="86943"/>
                  </a:cubicBezTo>
                  <a:cubicBezTo>
                    <a:pt x="39805" y="84826"/>
                    <a:pt x="43922" y="82457"/>
                    <a:pt x="48272" y="80593"/>
                  </a:cubicBezTo>
                  <a:cubicBezTo>
                    <a:pt x="73552" y="69759"/>
                    <a:pt x="98719" y="79278"/>
                    <a:pt x="127647" y="80593"/>
                  </a:cubicBezTo>
                  <a:cubicBezTo>
                    <a:pt x="130822" y="81651"/>
                    <a:pt x="133825" y="83768"/>
                    <a:pt x="137172" y="83768"/>
                  </a:cubicBezTo>
                  <a:cubicBezTo>
                    <a:pt x="154138" y="83768"/>
                    <a:pt x="171203" y="78013"/>
                    <a:pt x="187972" y="80593"/>
                  </a:cubicBezTo>
                  <a:cubicBezTo>
                    <a:pt x="192410" y="81276"/>
                    <a:pt x="182535" y="88260"/>
                    <a:pt x="178447" y="90118"/>
                  </a:cubicBezTo>
                  <a:cubicBezTo>
                    <a:pt x="170502" y="93729"/>
                    <a:pt x="153047" y="96468"/>
                    <a:pt x="153047" y="96468"/>
                  </a:cubicBezTo>
                  <a:cubicBezTo>
                    <a:pt x="138230" y="95410"/>
                    <a:pt x="123350" y="95029"/>
                    <a:pt x="108597" y="93293"/>
                  </a:cubicBezTo>
                  <a:cubicBezTo>
                    <a:pt x="105273" y="92902"/>
                    <a:pt x="102389" y="90560"/>
                    <a:pt x="99072" y="90118"/>
                  </a:cubicBezTo>
                  <a:cubicBezTo>
                    <a:pt x="86440" y="88434"/>
                    <a:pt x="73672" y="88001"/>
                    <a:pt x="60972" y="86943"/>
                  </a:cubicBezTo>
                  <a:cubicBezTo>
                    <a:pt x="57797" y="84826"/>
                    <a:pt x="54954" y="82096"/>
                    <a:pt x="51447" y="80593"/>
                  </a:cubicBezTo>
                  <a:cubicBezTo>
                    <a:pt x="47436" y="78874"/>
                    <a:pt x="42943" y="78617"/>
                    <a:pt x="38747" y="77418"/>
                  </a:cubicBezTo>
                  <a:cubicBezTo>
                    <a:pt x="35529" y="76499"/>
                    <a:pt x="32397" y="75301"/>
                    <a:pt x="29222" y="74243"/>
                  </a:cubicBezTo>
                  <a:cubicBezTo>
                    <a:pt x="26047" y="75301"/>
                    <a:pt x="19697" y="74071"/>
                    <a:pt x="19697" y="77418"/>
                  </a:cubicBezTo>
                  <a:cubicBezTo>
                    <a:pt x="19697" y="81234"/>
                    <a:pt x="25649" y="82428"/>
                    <a:pt x="29222" y="83768"/>
                  </a:cubicBezTo>
                  <a:cubicBezTo>
                    <a:pt x="34275" y="85663"/>
                    <a:pt x="39862" y="85634"/>
                    <a:pt x="45097" y="86943"/>
                  </a:cubicBezTo>
                  <a:cubicBezTo>
                    <a:pt x="48344" y="87755"/>
                    <a:pt x="51447" y="89060"/>
                    <a:pt x="54622" y="90118"/>
                  </a:cubicBezTo>
                  <a:cubicBezTo>
                    <a:pt x="76141" y="82945"/>
                    <a:pt x="49889" y="91065"/>
                    <a:pt x="86372" y="83768"/>
                  </a:cubicBezTo>
                  <a:cubicBezTo>
                    <a:pt x="89654" y="83112"/>
                    <a:pt x="92576" y="81008"/>
                    <a:pt x="95897" y="80593"/>
                  </a:cubicBezTo>
                  <a:cubicBezTo>
                    <a:pt x="109589" y="78881"/>
                    <a:pt x="123414" y="78476"/>
                    <a:pt x="137172" y="77418"/>
                  </a:cubicBezTo>
                  <a:cubicBezTo>
                    <a:pt x="161342" y="69361"/>
                    <a:pt x="149658" y="69755"/>
                    <a:pt x="172097" y="74243"/>
                  </a:cubicBezTo>
                  <a:cubicBezTo>
                    <a:pt x="137359" y="85822"/>
                    <a:pt x="189976" y="67355"/>
                    <a:pt x="153047" y="83768"/>
                  </a:cubicBezTo>
                  <a:cubicBezTo>
                    <a:pt x="143109" y="88185"/>
                    <a:pt x="131852" y="90654"/>
                    <a:pt x="121297" y="93293"/>
                  </a:cubicBezTo>
                  <a:cubicBezTo>
                    <a:pt x="120189" y="92924"/>
                    <a:pt x="94345" y="83768"/>
                    <a:pt x="89547" y="83768"/>
                  </a:cubicBezTo>
                  <a:cubicBezTo>
                    <a:pt x="74463" y="83768"/>
                    <a:pt x="59753" y="87187"/>
                    <a:pt x="45097" y="90118"/>
                  </a:cubicBezTo>
                  <a:cubicBezTo>
                    <a:pt x="40864" y="89060"/>
                    <a:pt x="34348" y="90846"/>
                    <a:pt x="32397" y="86943"/>
                  </a:cubicBezTo>
                  <a:cubicBezTo>
                    <a:pt x="30690" y="83530"/>
                    <a:pt x="36304" y="80349"/>
                    <a:pt x="38747" y="77418"/>
                  </a:cubicBezTo>
                  <a:cubicBezTo>
                    <a:pt x="59119" y="52972"/>
                    <a:pt x="38856" y="82017"/>
                    <a:pt x="54622" y="58368"/>
                  </a:cubicBezTo>
                  <a:cubicBezTo>
                    <a:pt x="55792" y="50178"/>
                    <a:pt x="56539" y="35484"/>
                    <a:pt x="60972" y="26618"/>
                  </a:cubicBezTo>
                  <a:cubicBezTo>
                    <a:pt x="62679" y="23205"/>
                    <a:pt x="65205" y="20268"/>
                    <a:pt x="67322" y="17093"/>
                  </a:cubicBezTo>
                  <a:cubicBezTo>
                    <a:pt x="68380" y="20268"/>
                    <a:pt x="70497" y="23271"/>
                    <a:pt x="70497" y="26618"/>
                  </a:cubicBezTo>
                  <a:cubicBezTo>
                    <a:pt x="70497" y="55329"/>
                    <a:pt x="68625" y="61380"/>
                    <a:pt x="64147" y="83768"/>
                  </a:cubicBezTo>
                  <a:cubicBezTo>
                    <a:pt x="63089" y="80593"/>
                    <a:pt x="61698" y="77510"/>
                    <a:pt x="60972" y="74243"/>
                  </a:cubicBezTo>
                  <a:cubicBezTo>
                    <a:pt x="59575" y="67959"/>
                    <a:pt x="59060" y="61506"/>
                    <a:pt x="57797" y="55193"/>
                  </a:cubicBezTo>
                  <a:cubicBezTo>
                    <a:pt x="56941" y="50914"/>
                    <a:pt x="55680" y="46726"/>
                    <a:pt x="54622" y="42493"/>
                  </a:cubicBezTo>
                  <a:cubicBezTo>
                    <a:pt x="45507" y="78954"/>
                    <a:pt x="58253" y="34021"/>
                    <a:pt x="45097" y="64718"/>
                  </a:cubicBezTo>
                  <a:cubicBezTo>
                    <a:pt x="43378" y="68729"/>
                    <a:pt x="43205" y="73247"/>
                    <a:pt x="41922" y="77418"/>
                  </a:cubicBezTo>
                  <a:cubicBezTo>
                    <a:pt x="38969" y="87014"/>
                    <a:pt x="32397" y="105993"/>
                    <a:pt x="32397" y="105993"/>
                  </a:cubicBezTo>
                  <a:cubicBezTo>
                    <a:pt x="31339" y="85885"/>
                    <a:pt x="32672" y="65506"/>
                    <a:pt x="29222" y="45668"/>
                  </a:cubicBezTo>
                  <a:cubicBezTo>
                    <a:pt x="28315" y="40455"/>
                    <a:pt x="24948" y="33624"/>
                    <a:pt x="19697" y="32968"/>
                  </a:cubicBezTo>
                  <a:cubicBezTo>
                    <a:pt x="13574" y="32203"/>
                    <a:pt x="9114" y="39318"/>
                    <a:pt x="3822" y="42493"/>
                  </a:cubicBezTo>
                  <a:cubicBezTo>
                    <a:pt x="1970" y="53607"/>
                    <a:pt x="-3764" y="76829"/>
                    <a:pt x="3822" y="86943"/>
                  </a:cubicBezTo>
                  <a:cubicBezTo>
                    <a:pt x="6662" y="90729"/>
                    <a:pt x="8414" y="78637"/>
                    <a:pt x="10172" y="74243"/>
                  </a:cubicBezTo>
                  <a:cubicBezTo>
                    <a:pt x="12658" y="68028"/>
                    <a:pt x="14599" y="61604"/>
                    <a:pt x="16522" y="55193"/>
                  </a:cubicBezTo>
                  <a:cubicBezTo>
                    <a:pt x="17776" y="51013"/>
                    <a:pt x="19697" y="38129"/>
                    <a:pt x="19697" y="42493"/>
                  </a:cubicBezTo>
                  <a:cubicBezTo>
                    <a:pt x="19697" y="58635"/>
                    <a:pt x="16126" y="63524"/>
                    <a:pt x="13347" y="77418"/>
                  </a:cubicBezTo>
                  <a:cubicBezTo>
                    <a:pt x="11026" y="89021"/>
                    <a:pt x="5820" y="100569"/>
                    <a:pt x="6997" y="112343"/>
                  </a:cubicBezTo>
                  <a:cubicBezTo>
                    <a:pt x="7330" y="115673"/>
                    <a:pt x="13347" y="110226"/>
                    <a:pt x="16522" y="109168"/>
                  </a:cubicBezTo>
                  <a:cubicBezTo>
                    <a:pt x="23144" y="99235"/>
                    <a:pt x="25770" y="96713"/>
                    <a:pt x="29222" y="83768"/>
                  </a:cubicBezTo>
                  <a:cubicBezTo>
                    <a:pt x="32003" y="73339"/>
                    <a:pt x="35572" y="52018"/>
                    <a:pt x="35572" y="52018"/>
                  </a:cubicBezTo>
                  <a:cubicBezTo>
                    <a:pt x="36630" y="62601"/>
                    <a:pt x="28428" y="81188"/>
                    <a:pt x="38747" y="83768"/>
                  </a:cubicBezTo>
                  <a:cubicBezTo>
                    <a:pt x="43642" y="84992"/>
                    <a:pt x="49709" y="46270"/>
                    <a:pt x="51447" y="39318"/>
                  </a:cubicBezTo>
                  <a:cubicBezTo>
                    <a:pt x="52259" y="36071"/>
                    <a:pt x="53564" y="32968"/>
                    <a:pt x="54622" y="29793"/>
                  </a:cubicBezTo>
                  <a:cubicBezTo>
                    <a:pt x="53564" y="43551"/>
                    <a:pt x="52892" y="57345"/>
                    <a:pt x="51447" y="71068"/>
                  </a:cubicBezTo>
                  <a:cubicBezTo>
                    <a:pt x="50773" y="77470"/>
                    <a:pt x="45393" y="95876"/>
                    <a:pt x="48272" y="90118"/>
                  </a:cubicBezTo>
                  <a:cubicBezTo>
                    <a:pt x="52175" y="82312"/>
                    <a:pt x="51381" y="72821"/>
                    <a:pt x="54622" y="64718"/>
                  </a:cubicBezTo>
                  <a:cubicBezTo>
                    <a:pt x="63833" y="41689"/>
                    <a:pt x="59406" y="54323"/>
                    <a:pt x="67322" y="26618"/>
                  </a:cubicBezTo>
                  <a:cubicBezTo>
                    <a:pt x="68380" y="29793"/>
                    <a:pt x="69685" y="32896"/>
                    <a:pt x="70497" y="36143"/>
                  </a:cubicBezTo>
                  <a:cubicBezTo>
                    <a:pt x="71806" y="41378"/>
                    <a:pt x="68552" y="53725"/>
                    <a:pt x="73672" y="52018"/>
                  </a:cubicBezTo>
                  <a:cubicBezTo>
                    <a:pt x="75780" y="51315"/>
                    <a:pt x="82064" y="24802"/>
                    <a:pt x="83197" y="20268"/>
                  </a:cubicBezTo>
                  <a:cubicBezTo>
                    <a:pt x="84255" y="23443"/>
                    <a:pt x="85773" y="26500"/>
                    <a:pt x="86372" y="29793"/>
                  </a:cubicBezTo>
                  <a:cubicBezTo>
                    <a:pt x="87898" y="38188"/>
                    <a:pt x="85731" y="47561"/>
                    <a:pt x="89547" y="55193"/>
                  </a:cubicBezTo>
                  <a:cubicBezTo>
                    <a:pt x="91498" y="59096"/>
                    <a:pt x="91775" y="46753"/>
                    <a:pt x="92722" y="42493"/>
                  </a:cubicBezTo>
                  <a:cubicBezTo>
                    <a:pt x="93893" y="37225"/>
                    <a:pt x="94839" y="31910"/>
                    <a:pt x="95897" y="26618"/>
                  </a:cubicBezTo>
                  <a:cubicBezTo>
                    <a:pt x="96955" y="31910"/>
                    <a:pt x="99072" y="37097"/>
                    <a:pt x="99072" y="42493"/>
                  </a:cubicBezTo>
                  <a:cubicBezTo>
                    <a:pt x="99072" y="73788"/>
                    <a:pt x="88416" y="104848"/>
                    <a:pt x="105422" y="42493"/>
                  </a:cubicBezTo>
                  <a:cubicBezTo>
                    <a:pt x="106480" y="46726"/>
                    <a:pt x="107398" y="50997"/>
                    <a:pt x="108597" y="55193"/>
                  </a:cubicBezTo>
                  <a:cubicBezTo>
                    <a:pt x="109516" y="58411"/>
                    <a:pt x="108597" y="65776"/>
                    <a:pt x="111772" y="64718"/>
                  </a:cubicBezTo>
                  <a:cubicBezTo>
                    <a:pt x="116262" y="63221"/>
                    <a:pt x="116005" y="56251"/>
                    <a:pt x="118122" y="52018"/>
                  </a:cubicBezTo>
                  <a:cubicBezTo>
                    <a:pt x="119112" y="47067"/>
                    <a:pt x="123929" y="19572"/>
                    <a:pt x="127647" y="17093"/>
                  </a:cubicBezTo>
                  <a:cubicBezTo>
                    <a:pt x="131278" y="14672"/>
                    <a:pt x="129764" y="25560"/>
                    <a:pt x="130822" y="29793"/>
                  </a:cubicBezTo>
                  <a:cubicBezTo>
                    <a:pt x="129764" y="40376"/>
                    <a:pt x="126831" y="50938"/>
                    <a:pt x="127647" y="61543"/>
                  </a:cubicBezTo>
                  <a:cubicBezTo>
                    <a:pt x="127940" y="65348"/>
                    <a:pt x="130377" y="72275"/>
                    <a:pt x="133997" y="71068"/>
                  </a:cubicBezTo>
                  <a:cubicBezTo>
                    <a:pt x="138137" y="69688"/>
                    <a:pt x="135640" y="62454"/>
                    <a:pt x="137172" y="58368"/>
                  </a:cubicBezTo>
                  <a:cubicBezTo>
                    <a:pt x="138834" y="53936"/>
                    <a:pt x="141860" y="50100"/>
                    <a:pt x="143522" y="45668"/>
                  </a:cubicBezTo>
                  <a:cubicBezTo>
                    <a:pt x="145054" y="41582"/>
                    <a:pt x="145498" y="37164"/>
                    <a:pt x="146697" y="32968"/>
                  </a:cubicBezTo>
                  <a:cubicBezTo>
                    <a:pt x="147616" y="29750"/>
                    <a:pt x="148814" y="26618"/>
                    <a:pt x="149872" y="23443"/>
                  </a:cubicBezTo>
                  <a:cubicBezTo>
                    <a:pt x="150930" y="26618"/>
                    <a:pt x="152538" y="29660"/>
                    <a:pt x="153047" y="32968"/>
                  </a:cubicBezTo>
                  <a:cubicBezTo>
                    <a:pt x="154664" y="43480"/>
                    <a:pt x="145792" y="62632"/>
                    <a:pt x="156222" y="64718"/>
                  </a:cubicBezTo>
                  <a:cubicBezTo>
                    <a:pt x="162952" y="66064"/>
                    <a:pt x="169635" y="32060"/>
                    <a:pt x="172097" y="23443"/>
                  </a:cubicBezTo>
                  <a:cubicBezTo>
                    <a:pt x="173016" y="20225"/>
                    <a:pt x="174214" y="17093"/>
                    <a:pt x="175272" y="13918"/>
                  </a:cubicBezTo>
                  <a:cubicBezTo>
                    <a:pt x="174214" y="27676"/>
                    <a:pt x="174048" y="41533"/>
                    <a:pt x="172097" y="55193"/>
                  </a:cubicBezTo>
                  <a:cubicBezTo>
                    <a:pt x="171727" y="57782"/>
                    <a:pt x="157156" y="111348"/>
                    <a:pt x="172097" y="61543"/>
                  </a:cubicBezTo>
                  <a:cubicBezTo>
                    <a:pt x="173351" y="57363"/>
                    <a:pt x="173781" y="52944"/>
                    <a:pt x="175272" y="48843"/>
                  </a:cubicBezTo>
                  <a:cubicBezTo>
                    <a:pt x="178026" y="41268"/>
                    <a:pt x="181804" y="34102"/>
                    <a:pt x="184797" y="26618"/>
                  </a:cubicBezTo>
                  <a:cubicBezTo>
                    <a:pt x="186040" y="23511"/>
                    <a:pt x="186914" y="20268"/>
                    <a:pt x="187972" y="17093"/>
                  </a:cubicBezTo>
                  <a:cubicBezTo>
                    <a:pt x="186914" y="36143"/>
                    <a:pt x="182099" y="55355"/>
                    <a:pt x="184797" y="74243"/>
                  </a:cubicBezTo>
                  <a:cubicBezTo>
                    <a:pt x="185545" y="79481"/>
                    <a:pt x="191752" y="66169"/>
                    <a:pt x="194322" y="61543"/>
                  </a:cubicBezTo>
                  <a:cubicBezTo>
                    <a:pt x="197090" y="56561"/>
                    <a:pt x="198555" y="50960"/>
                    <a:pt x="200672" y="45668"/>
                  </a:cubicBezTo>
                  <a:cubicBezTo>
                    <a:pt x="207879" y="-4779"/>
                    <a:pt x="200672" y="42561"/>
                    <a:pt x="200672" y="61543"/>
                  </a:cubicBezTo>
                  <a:cubicBezTo>
                    <a:pt x="200672" y="65907"/>
                    <a:pt x="202128" y="52854"/>
                    <a:pt x="203847" y="48843"/>
                  </a:cubicBezTo>
                  <a:cubicBezTo>
                    <a:pt x="205350" y="45336"/>
                    <a:pt x="208080" y="42493"/>
                    <a:pt x="210197" y="39318"/>
                  </a:cubicBezTo>
                  <a:cubicBezTo>
                    <a:pt x="209139" y="44610"/>
                    <a:pt x="207022" y="49797"/>
                    <a:pt x="207022" y="55193"/>
                  </a:cubicBezTo>
                  <a:cubicBezTo>
                    <a:pt x="207022" y="69786"/>
                    <a:pt x="209462" y="75213"/>
                    <a:pt x="213372" y="86943"/>
                  </a:cubicBezTo>
                  <a:cubicBezTo>
                    <a:pt x="215956" y="76608"/>
                    <a:pt x="222291" y="57762"/>
                    <a:pt x="213372" y="48843"/>
                  </a:cubicBezTo>
                  <a:cubicBezTo>
                    <a:pt x="209630" y="45101"/>
                    <a:pt x="207022" y="57310"/>
                    <a:pt x="203847" y="61543"/>
                  </a:cubicBezTo>
                  <a:cubicBezTo>
                    <a:pt x="202789" y="65776"/>
                    <a:pt x="203398" y="70836"/>
                    <a:pt x="200672" y="74243"/>
                  </a:cubicBezTo>
                  <a:cubicBezTo>
                    <a:pt x="198581" y="76856"/>
                    <a:pt x="194140" y="75921"/>
                    <a:pt x="191147" y="77418"/>
                  </a:cubicBezTo>
                  <a:cubicBezTo>
                    <a:pt x="166528" y="89728"/>
                    <a:pt x="196038" y="78963"/>
                    <a:pt x="172097" y="86943"/>
                  </a:cubicBezTo>
                  <a:cubicBezTo>
                    <a:pt x="143600" y="79819"/>
                    <a:pt x="177807" y="85956"/>
                    <a:pt x="140347" y="90118"/>
                  </a:cubicBezTo>
                  <a:cubicBezTo>
                    <a:pt x="95959" y="95050"/>
                    <a:pt x="121334" y="92656"/>
                    <a:pt x="64147" y="96468"/>
                  </a:cubicBezTo>
                  <a:cubicBezTo>
                    <a:pt x="59914" y="97526"/>
                    <a:pt x="54854" y="96917"/>
                    <a:pt x="51447" y="99643"/>
                  </a:cubicBezTo>
                  <a:cubicBezTo>
                    <a:pt x="48834" y="101734"/>
                    <a:pt x="51519" y="108356"/>
                    <a:pt x="48272" y="109168"/>
                  </a:cubicBezTo>
                  <a:cubicBezTo>
                    <a:pt x="41012" y="110983"/>
                    <a:pt x="33455" y="107051"/>
                    <a:pt x="26047" y="105993"/>
                  </a:cubicBezTo>
                  <a:cubicBezTo>
                    <a:pt x="22872" y="104935"/>
                    <a:pt x="18182" y="105724"/>
                    <a:pt x="16522" y="102818"/>
                  </a:cubicBezTo>
                  <a:cubicBezTo>
                    <a:pt x="12976" y="96613"/>
                    <a:pt x="9624" y="79280"/>
                    <a:pt x="19697" y="74243"/>
                  </a:cubicBezTo>
                  <a:cubicBezTo>
                    <a:pt x="25455" y="71364"/>
                    <a:pt x="32397" y="72126"/>
                    <a:pt x="38747" y="71068"/>
                  </a:cubicBezTo>
                  <a:cubicBezTo>
                    <a:pt x="41922" y="68951"/>
                    <a:pt x="44494" y="64178"/>
                    <a:pt x="48272" y="64718"/>
                  </a:cubicBezTo>
                  <a:cubicBezTo>
                    <a:pt x="53510" y="65466"/>
                    <a:pt x="56378" y="71618"/>
                    <a:pt x="60972" y="74243"/>
                  </a:cubicBezTo>
                  <a:cubicBezTo>
                    <a:pt x="66229" y="77247"/>
                    <a:pt x="82352" y="79789"/>
                    <a:pt x="86372" y="80593"/>
                  </a:cubicBezTo>
                  <a:lnTo>
                    <a:pt x="92722" y="67893"/>
                  </a:lnTo>
                </a:path>
              </a:pathLst>
            </a:custGeom>
            <a:ln>
              <a:solidFill>
                <a:srgbClr val="FFFF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Arrow Connector 2"/>
          <p:cNvCxnSpPr/>
          <p:nvPr/>
        </p:nvCxnSpPr>
        <p:spPr>
          <a:xfrm>
            <a:off x="3200400" y="5715000"/>
            <a:ext cx="381000" cy="381000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55173" y="541020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4000" dirty="0" smtClean="0"/>
              <a:t>…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122042" y="5761038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What </a:t>
            </a:r>
            <a:r>
              <a:rPr lang="en-US" sz="2400" dirty="0"/>
              <a:t>are the choice points?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4562" y="1295400"/>
            <a:ext cx="8804838" cy="430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[Demo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coloring -- backtracking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3" name="Freeform 2"/>
          <p:cNvSpPr/>
          <p:nvPr/>
        </p:nvSpPr>
        <p:spPr>
          <a:xfrm>
            <a:off x="2753360" y="3037840"/>
            <a:ext cx="3637280" cy="121920"/>
          </a:xfrm>
          <a:custGeom>
            <a:avLst/>
            <a:gdLst>
              <a:gd name="connsiteX0" fmla="*/ 0 w 3637280"/>
              <a:gd name="connsiteY0" fmla="*/ 60960 h 121920"/>
              <a:gd name="connsiteX1" fmla="*/ 50800 w 3637280"/>
              <a:gd name="connsiteY1" fmla="*/ 50800 h 121920"/>
              <a:gd name="connsiteX2" fmla="*/ 172720 w 3637280"/>
              <a:gd name="connsiteY2" fmla="*/ 60960 h 121920"/>
              <a:gd name="connsiteX3" fmla="*/ 203200 w 3637280"/>
              <a:gd name="connsiteY3" fmla="*/ 71120 h 121920"/>
              <a:gd name="connsiteX4" fmla="*/ 264160 w 3637280"/>
              <a:gd name="connsiteY4" fmla="*/ 81280 h 121920"/>
              <a:gd name="connsiteX5" fmla="*/ 406400 w 3637280"/>
              <a:gd name="connsiteY5" fmla="*/ 71120 h 121920"/>
              <a:gd name="connsiteX6" fmla="*/ 508000 w 3637280"/>
              <a:gd name="connsiteY6" fmla="*/ 50800 h 121920"/>
              <a:gd name="connsiteX7" fmla="*/ 589280 w 3637280"/>
              <a:gd name="connsiteY7" fmla="*/ 60960 h 121920"/>
              <a:gd name="connsiteX8" fmla="*/ 619760 w 3637280"/>
              <a:gd name="connsiteY8" fmla="*/ 81280 h 121920"/>
              <a:gd name="connsiteX9" fmla="*/ 650240 w 3637280"/>
              <a:gd name="connsiteY9" fmla="*/ 91440 h 121920"/>
              <a:gd name="connsiteX10" fmla="*/ 822960 w 3637280"/>
              <a:gd name="connsiteY10" fmla="*/ 81280 h 121920"/>
              <a:gd name="connsiteX11" fmla="*/ 894080 w 3637280"/>
              <a:gd name="connsiteY11" fmla="*/ 50800 h 121920"/>
              <a:gd name="connsiteX12" fmla="*/ 944880 w 3637280"/>
              <a:gd name="connsiteY12" fmla="*/ 40640 h 121920"/>
              <a:gd name="connsiteX13" fmla="*/ 975360 w 3637280"/>
              <a:gd name="connsiteY13" fmla="*/ 30480 h 121920"/>
              <a:gd name="connsiteX14" fmla="*/ 1127760 w 3637280"/>
              <a:gd name="connsiteY14" fmla="*/ 40640 h 121920"/>
              <a:gd name="connsiteX15" fmla="*/ 1158240 w 3637280"/>
              <a:gd name="connsiteY15" fmla="*/ 50800 h 121920"/>
              <a:gd name="connsiteX16" fmla="*/ 1798320 w 3637280"/>
              <a:gd name="connsiteY16" fmla="*/ 40640 h 121920"/>
              <a:gd name="connsiteX17" fmla="*/ 2032000 w 3637280"/>
              <a:gd name="connsiteY17" fmla="*/ 20320 h 121920"/>
              <a:gd name="connsiteX18" fmla="*/ 2133600 w 3637280"/>
              <a:gd name="connsiteY18" fmla="*/ 0 h 121920"/>
              <a:gd name="connsiteX19" fmla="*/ 2275840 w 3637280"/>
              <a:gd name="connsiteY19" fmla="*/ 10160 h 121920"/>
              <a:gd name="connsiteX20" fmla="*/ 2306320 w 3637280"/>
              <a:gd name="connsiteY20" fmla="*/ 20320 h 121920"/>
              <a:gd name="connsiteX21" fmla="*/ 2397760 w 3637280"/>
              <a:gd name="connsiteY21" fmla="*/ 30480 h 121920"/>
              <a:gd name="connsiteX22" fmla="*/ 2428240 w 3637280"/>
              <a:gd name="connsiteY22" fmla="*/ 50800 h 121920"/>
              <a:gd name="connsiteX23" fmla="*/ 2702560 w 3637280"/>
              <a:gd name="connsiteY23" fmla="*/ 50800 h 121920"/>
              <a:gd name="connsiteX24" fmla="*/ 3169920 w 3637280"/>
              <a:gd name="connsiteY24" fmla="*/ 60960 h 121920"/>
              <a:gd name="connsiteX25" fmla="*/ 3230880 w 3637280"/>
              <a:gd name="connsiteY25" fmla="*/ 81280 h 121920"/>
              <a:gd name="connsiteX26" fmla="*/ 3261360 w 3637280"/>
              <a:gd name="connsiteY26" fmla="*/ 91440 h 121920"/>
              <a:gd name="connsiteX27" fmla="*/ 3322320 w 3637280"/>
              <a:gd name="connsiteY27" fmla="*/ 121920 h 121920"/>
              <a:gd name="connsiteX28" fmla="*/ 3474720 w 3637280"/>
              <a:gd name="connsiteY28" fmla="*/ 101600 h 121920"/>
              <a:gd name="connsiteX29" fmla="*/ 3535680 w 3637280"/>
              <a:gd name="connsiteY29" fmla="*/ 81280 h 121920"/>
              <a:gd name="connsiteX30" fmla="*/ 3566160 w 3637280"/>
              <a:gd name="connsiteY30" fmla="*/ 71120 h 121920"/>
              <a:gd name="connsiteX31" fmla="*/ 3637280 w 3637280"/>
              <a:gd name="connsiteY31" fmla="*/ 81280 h 1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637280" h="121920">
                <a:moveTo>
                  <a:pt x="0" y="60960"/>
                </a:moveTo>
                <a:cubicBezTo>
                  <a:pt x="16933" y="57573"/>
                  <a:pt x="33531" y="50800"/>
                  <a:pt x="50800" y="50800"/>
                </a:cubicBezTo>
                <a:cubicBezTo>
                  <a:pt x="91581" y="50800"/>
                  <a:pt x="132297" y="55570"/>
                  <a:pt x="172720" y="60960"/>
                </a:cubicBezTo>
                <a:cubicBezTo>
                  <a:pt x="183336" y="62375"/>
                  <a:pt x="192745" y="68797"/>
                  <a:pt x="203200" y="71120"/>
                </a:cubicBezTo>
                <a:cubicBezTo>
                  <a:pt x="223310" y="75589"/>
                  <a:pt x="243840" y="77893"/>
                  <a:pt x="264160" y="81280"/>
                </a:cubicBezTo>
                <a:cubicBezTo>
                  <a:pt x="311573" y="77893"/>
                  <a:pt x="359233" y="77016"/>
                  <a:pt x="406400" y="71120"/>
                </a:cubicBezTo>
                <a:cubicBezTo>
                  <a:pt x="440671" y="66836"/>
                  <a:pt x="508000" y="50800"/>
                  <a:pt x="508000" y="50800"/>
                </a:cubicBezTo>
                <a:cubicBezTo>
                  <a:pt x="535093" y="54187"/>
                  <a:pt x="562938" y="53776"/>
                  <a:pt x="589280" y="60960"/>
                </a:cubicBezTo>
                <a:cubicBezTo>
                  <a:pt x="601061" y="64173"/>
                  <a:pt x="608838" y="75819"/>
                  <a:pt x="619760" y="81280"/>
                </a:cubicBezTo>
                <a:cubicBezTo>
                  <a:pt x="629339" y="86069"/>
                  <a:pt x="640080" y="88053"/>
                  <a:pt x="650240" y="91440"/>
                </a:cubicBezTo>
                <a:cubicBezTo>
                  <a:pt x="707813" y="88053"/>
                  <a:pt x="765547" y="86748"/>
                  <a:pt x="822960" y="81280"/>
                </a:cubicBezTo>
                <a:cubicBezTo>
                  <a:pt x="896601" y="74267"/>
                  <a:pt x="833482" y="73524"/>
                  <a:pt x="894080" y="50800"/>
                </a:cubicBezTo>
                <a:cubicBezTo>
                  <a:pt x="910249" y="44737"/>
                  <a:pt x="928127" y="44828"/>
                  <a:pt x="944880" y="40640"/>
                </a:cubicBezTo>
                <a:cubicBezTo>
                  <a:pt x="955270" y="38043"/>
                  <a:pt x="965200" y="33867"/>
                  <a:pt x="975360" y="30480"/>
                </a:cubicBezTo>
                <a:cubicBezTo>
                  <a:pt x="1026160" y="33867"/>
                  <a:pt x="1077159" y="35018"/>
                  <a:pt x="1127760" y="40640"/>
                </a:cubicBezTo>
                <a:cubicBezTo>
                  <a:pt x="1138404" y="41823"/>
                  <a:pt x="1147530" y="50800"/>
                  <a:pt x="1158240" y="50800"/>
                </a:cubicBezTo>
                <a:cubicBezTo>
                  <a:pt x="1371627" y="50800"/>
                  <a:pt x="1584960" y="44027"/>
                  <a:pt x="1798320" y="40640"/>
                </a:cubicBezTo>
                <a:cubicBezTo>
                  <a:pt x="1875564" y="35490"/>
                  <a:pt x="1955117" y="33134"/>
                  <a:pt x="2032000" y="20320"/>
                </a:cubicBezTo>
                <a:cubicBezTo>
                  <a:pt x="2066067" y="14642"/>
                  <a:pt x="2133600" y="0"/>
                  <a:pt x="2133600" y="0"/>
                </a:cubicBezTo>
                <a:cubicBezTo>
                  <a:pt x="2181013" y="3387"/>
                  <a:pt x="2228631" y="4606"/>
                  <a:pt x="2275840" y="10160"/>
                </a:cubicBezTo>
                <a:cubicBezTo>
                  <a:pt x="2286476" y="11411"/>
                  <a:pt x="2295756" y="18559"/>
                  <a:pt x="2306320" y="20320"/>
                </a:cubicBezTo>
                <a:cubicBezTo>
                  <a:pt x="2336570" y="25362"/>
                  <a:pt x="2367280" y="27093"/>
                  <a:pt x="2397760" y="30480"/>
                </a:cubicBezTo>
                <a:cubicBezTo>
                  <a:pt x="2407920" y="37253"/>
                  <a:pt x="2416544" y="47291"/>
                  <a:pt x="2428240" y="50800"/>
                </a:cubicBezTo>
                <a:cubicBezTo>
                  <a:pt x="2504422" y="73655"/>
                  <a:pt x="2651234" y="53366"/>
                  <a:pt x="2702560" y="50800"/>
                </a:cubicBezTo>
                <a:cubicBezTo>
                  <a:pt x="2858347" y="54187"/>
                  <a:pt x="3014355" y="51985"/>
                  <a:pt x="3169920" y="60960"/>
                </a:cubicBezTo>
                <a:cubicBezTo>
                  <a:pt x="3191304" y="62194"/>
                  <a:pt x="3210560" y="74507"/>
                  <a:pt x="3230880" y="81280"/>
                </a:cubicBezTo>
                <a:cubicBezTo>
                  <a:pt x="3241040" y="84667"/>
                  <a:pt x="3252449" y="85499"/>
                  <a:pt x="3261360" y="91440"/>
                </a:cubicBezTo>
                <a:cubicBezTo>
                  <a:pt x="3300751" y="117701"/>
                  <a:pt x="3280256" y="107899"/>
                  <a:pt x="3322320" y="121920"/>
                </a:cubicBezTo>
                <a:cubicBezTo>
                  <a:pt x="3398704" y="114976"/>
                  <a:pt x="3416186" y="119160"/>
                  <a:pt x="3474720" y="101600"/>
                </a:cubicBezTo>
                <a:cubicBezTo>
                  <a:pt x="3495236" y="95445"/>
                  <a:pt x="3515360" y="88053"/>
                  <a:pt x="3535680" y="81280"/>
                </a:cubicBezTo>
                <a:lnTo>
                  <a:pt x="3566160" y="71120"/>
                </a:lnTo>
                <a:lnTo>
                  <a:pt x="3637280" y="81280"/>
                </a:lnTo>
              </a:path>
            </a:pathLst>
          </a:custGeom>
          <a:ln w="3810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209800" y="3352800"/>
            <a:ext cx="2057400" cy="76200"/>
          </a:xfrm>
          <a:custGeom>
            <a:avLst/>
            <a:gdLst>
              <a:gd name="connsiteX0" fmla="*/ 0 w 3637280"/>
              <a:gd name="connsiteY0" fmla="*/ 60960 h 121920"/>
              <a:gd name="connsiteX1" fmla="*/ 50800 w 3637280"/>
              <a:gd name="connsiteY1" fmla="*/ 50800 h 121920"/>
              <a:gd name="connsiteX2" fmla="*/ 172720 w 3637280"/>
              <a:gd name="connsiteY2" fmla="*/ 60960 h 121920"/>
              <a:gd name="connsiteX3" fmla="*/ 203200 w 3637280"/>
              <a:gd name="connsiteY3" fmla="*/ 71120 h 121920"/>
              <a:gd name="connsiteX4" fmla="*/ 264160 w 3637280"/>
              <a:gd name="connsiteY4" fmla="*/ 81280 h 121920"/>
              <a:gd name="connsiteX5" fmla="*/ 406400 w 3637280"/>
              <a:gd name="connsiteY5" fmla="*/ 71120 h 121920"/>
              <a:gd name="connsiteX6" fmla="*/ 508000 w 3637280"/>
              <a:gd name="connsiteY6" fmla="*/ 50800 h 121920"/>
              <a:gd name="connsiteX7" fmla="*/ 589280 w 3637280"/>
              <a:gd name="connsiteY7" fmla="*/ 60960 h 121920"/>
              <a:gd name="connsiteX8" fmla="*/ 619760 w 3637280"/>
              <a:gd name="connsiteY8" fmla="*/ 81280 h 121920"/>
              <a:gd name="connsiteX9" fmla="*/ 650240 w 3637280"/>
              <a:gd name="connsiteY9" fmla="*/ 91440 h 121920"/>
              <a:gd name="connsiteX10" fmla="*/ 822960 w 3637280"/>
              <a:gd name="connsiteY10" fmla="*/ 81280 h 121920"/>
              <a:gd name="connsiteX11" fmla="*/ 894080 w 3637280"/>
              <a:gd name="connsiteY11" fmla="*/ 50800 h 121920"/>
              <a:gd name="connsiteX12" fmla="*/ 944880 w 3637280"/>
              <a:gd name="connsiteY12" fmla="*/ 40640 h 121920"/>
              <a:gd name="connsiteX13" fmla="*/ 975360 w 3637280"/>
              <a:gd name="connsiteY13" fmla="*/ 30480 h 121920"/>
              <a:gd name="connsiteX14" fmla="*/ 1127760 w 3637280"/>
              <a:gd name="connsiteY14" fmla="*/ 40640 h 121920"/>
              <a:gd name="connsiteX15" fmla="*/ 1158240 w 3637280"/>
              <a:gd name="connsiteY15" fmla="*/ 50800 h 121920"/>
              <a:gd name="connsiteX16" fmla="*/ 1798320 w 3637280"/>
              <a:gd name="connsiteY16" fmla="*/ 40640 h 121920"/>
              <a:gd name="connsiteX17" fmla="*/ 2032000 w 3637280"/>
              <a:gd name="connsiteY17" fmla="*/ 20320 h 121920"/>
              <a:gd name="connsiteX18" fmla="*/ 2133600 w 3637280"/>
              <a:gd name="connsiteY18" fmla="*/ 0 h 121920"/>
              <a:gd name="connsiteX19" fmla="*/ 2275840 w 3637280"/>
              <a:gd name="connsiteY19" fmla="*/ 10160 h 121920"/>
              <a:gd name="connsiteX20" fmla="*/ 2306320 w 3637280"/>
              <a:gd name="connsiteY20" fmla="*/ 20320 h 121920"/>
              <a:gd name="connsiteX21" fmla="*/ 2397760 w 3637280"/>
              <a:gd name="connsiteY21" fmla="*/ 30480 h 121920"/>
              <a:gd name="connsiteX22" fmla="*/ 2428240 w 3637280"/>
              <a:gd name="connsiteY22" fmla="*/ 50800 h 121920"/>
              <a:gd name="connsiteX23" fmla="*/ 2702560 w 3637280"/>
              <a:gd name="connsiteY23" fmla="*/ 50800 h 121920"/>
              <a:gd name="connsiteX24" fmla="*/ 3169920 w 3637280"/>
              <a:gd name="connsiteY24" fmla="*/ 60960 h 121920"/>
              <a:gd name="connsiteX25" fmla="*/ 3230880 w 3637280"/>
              <a:gd name="connsiteY25" fmla="*/ 81280 h 121920"/>
              <a:gd name="connsiteX26" fmla="*/ 3261360 w 3637280"/>
              <a:gd name="connsiteY26" fmla="*/ 91440 h 121920"/>
              <a:gd name="connsiteX27" fmla="*/ 3322320 w 3637280"/>
              <a:gd name="connsiteY27" fmla="*/ 121920 h 121920"/>
              <a:gd name="connsiteX28" fmla="*/ 3474720 w 3637280"/>
              <a:gd name="connsiteY28" fmla="*/ 101600 h 121920"/>
              <a:gd name="connsiteX29" fmla="*/ 3535680 w 3637280"/>
              <a:gd name="connsiteY29" fmla="*/ 81280 h 121920"/>
              <a:gd name="connsiteX30" fmla="*/ 3566160 w 3637280"/>
              <a:gd name="connsiteY30" fmla="*/ 71120 h 121920"/>
              <a:gd name="connsiteX31" fmla="*/ 3637280 w 3637280"/>
              <a:gd name="connsiteY31" fmla="*/ 81280 h 1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637280" h="121920">
                <a:moveTo>
                  <a:pt x="0" y="60960"/>
                </a:moveTo>
                <a:cubicBezTo>
                  <a:pt x="16933" y="57573"/>
                  <a:pt x="33531" y="50800"/>
                  <a:pt x="50800" y="50800"/>
                </a:cubicBezTo>
                <a:cubicBezTo>
                  <a:pt x="91581" y="50800"/>
                  <a:pt x="132297" y="55570"/>
                  <a:pt x="172720" y="60960"/>
                </a:cubicBezTo>
                <a:cubicBezTo>
                  <a:pt x="183336" y="62375"/>
                  <a:pt x="192745" y="68797"/>
                  <a:pt x="203200" y="71120"/>
                </a:cubicBezTo>
                <a:cubicBezTo>
                  <a:pt x="223310" y="75589"/>
                  <a:pt x="243840" y="77893"/>
                  <a:pt x="264160" y="81280"/>
                </a:cubicBezTo>
                <a:cubicBezTo>
                  <a:pt x="311573" y="77893"/>
                  <a:pt x="359233" y="77016"/>
                  <a:pt x="406400" y="71120"/>
                </a:cubicBezTo>
                <a:cubicBezTo>
                  <a:pt x="440671" y="66836"/>
                  <a:pt x="508000" y="50800"/>
                  <a:pt x="508000" y="50800"/>
                </a:cubicBezTo>
                <a:cubicBezTo>
                  <a:pt x="535093" y="54187"/>
                  <a:pt x="562938" y="53776"/>
                  <a:pt x="589280" y="60960"/>
                </a:cubicBezTo>
                <a:cubicBezTo>
                  <a:pt x="601061" y="64173"/>
                  <a:pt x="608838" y="75819"/>
                  <a:pt x="619760" y="81280"/>
                </a:cubicBezTo>
                <a:cubicBezTo>
                  <a:pt x="629339" y="86069"/>
                  <a:pt x="640080" y="88053"/>
                  <a:pt x="650240" y="91440"/>
                </a:cubicBezTo>
                <a:cubicBezTo>
                  <a:pt x="707813" y="88053"/>
                  <a:pt x="765547" y="86748"/>
                  <a:pt x="822960" y="81280"/>
                </a:cubicBezTo>
                <a:cubicBezTo>
                  <a:pt x="896601" y="74267"/>
                  <a:pt x="833482" y="73524"/>
                  <a:pt x="894080" y="50800"/>
                </a:cubicBezTo>
                <a:cubicBezTo>
                  <a:pt x="910249" y="44737"/>
                  <a:pt x="928127" y="44828"/>
                  <a:pt x="944880" y="40640"/>
                </a:cubicBezTo>
                <a:cubicBezTo>
                  <a:pt x="955270" y="38043"/>
                  <a:pt x="965200" y="33867"/>
                  <a:pt x="975360" y="30480"/>
                </a:cubicBezTo>
                <a:cubicBezTo>
                  <a:pt x="1026160" y="33867"/>
                  <a:pt x="1077159" y="35018"/>
                  <a:pt x="1127760" y="40640"/>
                </a:cubicBezTo>
                <a:cubicBezTo>
                  <a:pt x="1138404" y="41823"/>
                  <a:pt x="1147530" y="50800"/>
                  <a:pt x="1158240" y="50800"/>
                </a:cubicBezTo>
                <a:cubicBezTo>
                  <a:pt x="1371627" y="50800"/>
                  <a:pt x="1584960" y="44027"/>
                  <a:pt x="1798320" y="40640"/>
                </a:cubicBezTo>
                <a:cubicBezTo>
                  <a:pt x="1875564" y="35490"/>
                  <a:pt x="1955117" y="33134"/>
                  <a:pt x="2032000" y="20320"/>
                </a:cubicBezTo>
                <a:cubicBezTo>
                  <a:pt x="2066067" y="14642"/>
                  <a:pt x="2133600" y="0"/>
                  <a:pt x="2133600" y="0"/>
                </a:cubicBezTo>
                <a:cubicBezTo>
                  <a:pt x="2181013" y="3387"/>
                  <a:pt x="2228631" y="4606"/>
                  <a:pt x="2275840" y="10160"/>
                </a:cubicBezTo>
                <a:cubicBezTo>
                  <a:pt x="2286476" y="11411"/>
                  <a:pt x="2295756" y="18559"/>
                  <a:pt x="2306320" y="20320"/>
                </a:cubicBezTo>
                <a:cubicBezTo>
                  <a:pt x="2336570" y="25362"/>
                  <a:pt x="2367280" y="27093"/>
                  <a:pt x="2397760" y="30480"/>
                </a:cubicBezTo>
                <a:cubicBezTo>
                  <a:pt x="2407920" y="37253"/>
                  <a:pt x="2416544" y="47291"/>
                  <a:pt x="2428240" y="50800"/>
                </a:cubicBezTo>
                <a:cubicBezTo>
                  <a:pt x="2504422" y="73655"/>
                  <a:pt x="2651234" y="53366"/>
                  <a:pt x="2702560" y="50800"/>
                </a:cubicBezTo>
                <a:cubicBezTo>
                  <a:pt x="2858347" y="54187"/>
                  <a:pt x="3014355" y="51985"/>
                  <a:pt x="3169920" y="60960"/>
                </a:cubicBezTo>
                <a:cubicBezTo>
                  <a:pt x="3191304" y="62194"/>
                  <a:pt x="3210560" y="74507"/>
                  <a:pt x="3230880" y="81280"/>
                </a:cubicBezTo>
                <a:cubicBezTo>
                  <a:pt x="3241040" y="84667"/>
                  <a:pt x="3252449" y="85499"/>
                  <a:pt x="3261360" y="91440"/>
                </a:cubicBezTo>
                <a:cubicBezTo>
                  <a:pt x="3300751" y="117701"/>
                  <a:pt x="3280256" y="107899"/>
                  <a:pt x="3322320" y="121920"/>
                </a:cubicBezTo>
                <a:cubicBezTo>
                  <a:pt x="3398704" y="114976"/>
                  <a:pt x="3416186" y="119160"/>
                  <a:pt x="3474720" y="101600"/>
                </a:cubicBezTo>
                <a:cubicBezTo>
                  <a:pt x="3495236" y="95445"/>
                  <a:pt x="3515360" y="88053"/>
                  <a:pt x="3535680" y="81280"/>
                </a:cubicBezTo>
                <a:lnTo>
                  <a:pt x="3566160" y="71120"/>
                </a:lnTo>
                <a:lnTo>
                  <a:pt x="3637280" y="81280"/>
                </a:lnTo>
              </a:path>
            </a:pathLst>
          </a:custGeom>
          <a:ln w="38100" cmpd="sng">
            <a:solidFill>
              <a:srgbClr val="66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Backtracking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Kind of depth first search</a:t>
            </a:r>
          </a:p>
          <a:p>
            <a:r>
              <a:rPr lang="en-US" dirty="0" smtClean="0"/>
              <a:t>Is it </a:t>
            </a:r>
            <a:r>
              <a:rPr lang="en-US" b="1" i="1" dirty="0" smtClean="0"/>
              <a:t>complete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10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 = \frac{\mbox{number of constraints}}{\mbox{number of variables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2028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 - print</Template>
  <TotalTime>34350</TotalTime>
  <Words>2315</Words>
  <Application>Microsoft Macintosh PowerPoint</Application>
  <PresentationFormat>Widescreen</PresentationFormat>
  <Paragraphs>489</Paragraphs>
  <Slides>50</Slides>
  <Notes>13</Notes>
  <HiddenSlides>16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Arial Narrow</vt:lpstr>
      <vt:lpstr>Calibri</vt:lpstr>
      <vt:lpstr>Symbol</vt:lpstr>
      <vt:lpstr>Times New Roman</vt:lpstr>
      <vt:lpstr>Wingdings</vt:lpstr>
      <vt:lpstr>dan-berkeley-nlp-v1</vt:lpstr>
      <vt:lpstr>CSE 473: Artificial Intelligence </vt:lpstr>
      <vt:lpstr>What is Search For?</vt:lpstr>
      <vt:lpstr>Constraint Satisfaction Problems</vt:lpstr>
      <vt:lpstr>CSP Example: Map Coloring</vt:lpstr>
      <vt:lpstr>Systematic Search to Solve CSP</vt:lpstr>
      <vt:lpstr>Backtracking Search</vt:lpstr>
      <vt:lpstr>Backtracking Example</vt:lpstr>
      <vt:lpstr>Backtracking Search</vt:lpstr>
      <vt:lpstr>Backtracking Search</vt:lpstr>
      <vt:lpstr>Video of Demo Coloring – Backtracking</vt:lpstr>
      <vt:lpstr>Improving Backtracking</vt:lpstr>
      <vt:lpstr>Filtering</vt:lpstr>
      <vt:lpstr>Filtering: Forward Checking</vt:lpstr>
      <vt:lpstr>Video of Demo Coloring – Backtracking with Forward Checking</vt:lpstr>
      <vt:lpstr>Filtering: Constraint Propagation</vt:lpstr>
      <vt:lpstr>Consistency of a Single Arc</vt:lpstr>
      <vt:lpstr>Arc Consistency of an Entire CSP</vt:lpstr>
      <vt:lpstr>AC-3 algorithm for Arc Consistency</vt:lpstr>
      <vt:lpstr>Limitations of Arc Consistency</vt:lpstr>
      <vt:lpstr>Video of Demo Arc Consistency – CSP Applet – n Queens</vt:lpstr>
      <vt:lpstr>Video of Demo Coloring – Backtracking with Forward Checking – Complex Graph</vt:lpstr>
      <vt:lpstr>Video of Demo Coloring – Backtracking with Arc Consistency – Complex Graph</vt:lpstr>
      <vt:lpstr>K-Consistency</vt:lpstr>
      <vt:lpstr>K-Consistency</vt:lpstr>
      <vt:lpstr>Strong K-Consistency</vt:lpstr>
      <vt:lpstr>Ordering</vt:lpstr>
      <vt:lpstr>Backtracking Search</vt:lpstr>
      <vt:lpstr>Ordering: Minimum Remaining Values</vt:lpstr>
      <vt:lpstr>Ordering: Maximum Degree</vt:lpstr>
      <vt:lpstr>Ordering: Least Constraining Value</vt:lpstr>
      <vt:lpstr>Rationale for MRV, MD, LCV</vt:lpstr>
      <vt:lpstr>Demo: Coloring -- Backtracking + Forward Checking + Ordering</vt:lpstr>
      <vt:lpstr>Structure</vt:lpstr>
      <vt:lpstr>Problem Structure</vt:lpstr>
      <vt:lpstr>Tree-Structured CSPs</vt:lpstr>
      <vt:lpstr>Tree-Structured CSPs</vt:lpstr>
      <vt:lpstr>Tree-Structured CSPs</vt:lpstr>
      <vt:lpstr>Tree-Structured CSPs</vt:lpstr>
      <vt:lpstr>Improving Structure</vt:lpstr>
      <vt:lpstr>Nearly Tree-Structured CSPs</vt:lpstr>
      <vt:lpstr>Cutset Conditioning</vt:lpstr>
      <vt:lpstr>Cutset Quiz</vt:lpstr>
      <vt:lpstr>Tree Decomposition*</vt:lpstr>
      <vt:lpstr>Local Search for CSPs</vt:lpstr>
      <vt:lpstr>Iterative Algorithms for CSPs</vt:lpstr>
      <vt:lpstr>Example: 4-Queens</vt:lpstr>
      <vt:lpstr>Video of Demo Iterative Improvement – n Queens</vt:lpstr>
      <vt:lpstr>Video of Demo Iterative Improvement – Coloring</vt:lpstr>
      <vt:lpstr>Performance of Min-Conflicts</vt:lpstr>
      <vt:lpstr>Summary: CSPs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Dan Weld</cp:lastModifiedBy>
  <cp:revision>2190</cp:revision>
  <cp:lastPrinted>2016-01-14T21:58:07Z</cp:lastPrinted>
  <dcterms:created xsi:type="dcterms:W3CDTF">2004-08-27T04:16:05Z</dcterms:created>
  <dcterms:modified xsi:type="dcterms:W3CDTF">2016-10-14T18:27:23Z</dcterms:modified>
</cp:coreProperties>
</file>