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71"/>
  </p:notesMasterIdLst>
  <p:handoutMasterIdLst>
    <p:handoutMasterId r:id="rId72"/>
  </p:handoutMasterIdLst>
  <p:sldIdLst>
    <p:sldId id="256" r:id="rId3"/>
    <p:sldId id="488" r:id="rId4"/>
    <p:sldId id="489" r:id="rId5"/>
    <p:sldId id="308" r:id="rId6"/>
    <p:sldId id="485" r:id="rId7"/>
    <p:sldId id="426" r:id="rId8"/>
    <p:sldId id="427" r:id="rId9"/>
    <p:sldId id="428" r:id="rId10"/>
    <p:sldId id="429" r:id="rId11"/>
    <p:sldId id="430" r:id="rId12"/>
    <p:sldId id="438" r:id="rId13"/>
    <p:sldId id="431" r:id="rId14"/>
    <p:sldId id="432" r:id="rId15"/>
    <p:sldId id="433" r:id="rId16"/>
    <p:sldId id="434" r:id="rId17"/>
    <p:sldId id="435" r:id="rId18"/>
    <p:sldId id="436" r:id="rId19"/>
    <p:sldId id="437" r:id="rId20"/>
    <p:sldId id="313" r:id="rId21"/>
    <p:sldId id="391" r:id="rId22"/>
    <p:sldId id="392" r:id="rId23"/>
    <p:sldId id="393" r:id="rId24"/>
    <p:sldId id="394" r:id="rId25"/>
    <p:sldId id="442" r:id="rId26"/>
    <p:sldId id="417" r:id="rId27"/>
    <p:sldId id="443" r:id="rId28"/>
    <p:sldId id="444" r:id="rId29"/>
    <p:sldId id="445" r:id="rId30"/>
    <p:sldId id="446" r:id="rId31"/>
    <p:sldId id="447" r:id="rId32"/>
    <p:sldId id="490" r:id="rId33"/>
    <p:sldId id="448" r:id="rId34"/>
    <p:sldId id="449" r:id="rId35"/>
    <p:sldId id="450" r:id="rId36"/>
    <p:sldId id="420" r:id="rId37"/>
    <p:sldId id="451" r:id="rId38"/>
    <p:sldId id="452" r:id="rId39"/>
    <p:sldId id="454" r:id="rId40"/>
    <p:sldId id="486" r:id="rId41"/>
    <p:sldId id="453" r:id="rId42"/>
    <p:sldId id="455" r:id="rId43"/>
    <p:sldId id="456" r:id="rId44"/>
    <p:sldId id="457" r:id="rId45"/>
    <p:sldId id="458" r:id="rId46"/>
    <p:sldId id="459" r:id="rId47"/>
    <p:sldId id="460" r:id="rId48"/>
    <p:sldId id="461" r:id="rId49"/>
    <p:sldId id="462" r:id="rId50"/>
    <p:sldId id="463" r:id="rId51"/>
    <p:sldId id="464" r:id="rId52"/>
    <p:sldId id="465" r:id="rId53"/>
    <p:sldId id="466" r:id="rId54"/>
    <p:sldId id="467" r:id="rId55"/>
    <p:sldId id="468" r:id="rId56"/>
    <p:sldId id="469" r:id="rId57"/>
    <p:sldId id="470" r:id="rId58"/>
    <p:sldId id="471" r:id="rId59"/>
    <p:sldId id="472" r:id="rId60"/>
    <p:sldId id="473" r:id="rId61"/>
    <p:sldId id="474" r:id="rId62"/>
    <p:sldId id="424" r:id="rId63"/>
    <p:sldId id="425" r:id="rId64"/>
    <p:sldId id="479" r:id="rId65"/>
    <p:sldId id="480" r:id="rId66"/>
    <p:sldId id="481" r:id="rId67"/>
    <p:sldId id="482" r:id="rId68"/>
    <p:sldId id="483" r:id="rId69"/>
    <p:sldId id="487" r:id="rId70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0000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7010"/>
    <p:restoredTop sz="94631"/>
  </p:normalViewPr>
  <p:slideViewPr>
    <p:cSldViewPr>
      <p:cViewPr varScale="1">
        <p:scale>
          <a:sx n="97" d="100"/>
          <a:sy n="97" d="100"/>
        </p:scale>
        <p:origin x="640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6" d="100"/>
        <a:sy n="166" d="100"/>
      </p:scale>
      <p:origin x="0" y="114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slide" Target="slides/slide68.xml"/><Relationship Id="rId71" Type="http://schemas.openxmlformats.org/officeDocument/2006/relationships/notesMaster" Target="notesMasters/notesMaster1.xml"/><Relationship Id="rId72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 smtClean="0"/>
            </a:lvl1pPr>
          </a:lstStyle>
          <a:p>
            <a:pPr>
              <a:defRPr/>
            </a:pPr>
            <a:fld id="{5A806D95-FCB3-4EA4-B1AC-AF5F9D7A8CA7}" type="datetimeFigureOut">
              <a:rPr lang="en-US"/>
              <a:pPr>
                <a:defRPr/>
              </a:pPr>
              <a:t>10/7/16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 smtClean="0"/>
            </a:lvl1pPr>
          </a:lstStyle>
          <a:p>
            <a:pPr>
              <a:defRPr/>
            </a:pPr>
            <a:fld id="{7946FB74-464D-4251-B225-946CAB9481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1602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59967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7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Helvetica" charset="0"/>
                <a:cs typeface="Helvetica" charset="0"/>
                <a:sym typeface="Helvetica" charset="0"/>
              </a:rPr>
              <a:t>Good to hit DFS and BFS quickly, since they’ve seen it before.</a:t>
            </a:r>
          </a:p>
        </p:txBody>
      </p:sp>
    </p:spTree>
    <p:extLst>
      <p:ext uri="{BB962C8B-B14F-4D97-AF65-F5344CB8AC3E}">
        <p14:creationId xmlns:p14="http://schemas.microsoft.com/office/powerpoint/2010/main" val="1800022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ln/>
        </p:spPr>
        <p:txBody>
          <a:bodyPr lIns="96661" tIns="48331" rIns="96661" bIns="48331"/>
          <a:lstStyle/>
          <a:p>
            <a:fld id="{A7580DBD-F2BF-F142-A1B3-192D4DBAD364}" type="slidenum">
              <a:rPr lang="en-US"/>
              <a:pPr/>
              <a:t>25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63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53A54A1-5B2B-E947-8109-AFD8E6CD79DF}" type="slidenum">
              <a:rPr lang="en-US" sz="1300"/>
              <a:pPr eaLnBrk="1" hangingPunct="1"/>
              <a:t>27</a:t>
            </a:fld>
            <a:endParaRPr lang="en-US" sz="1300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70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F5E78C3-48E4-2C47-B650-DEF1DE21C047}" type="slidenum">
              <a:rPr lang="en-US" sz="1300"/>
              <a:pPr eaLnBrk="1" hangingPunct="1"/>
              <a:t>29</a:t>
            </a:fld>
            <a:endParaRPr lang="en-US" sz="130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7545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F6CD9B8-3567-7344-95D1-AD20F7F46663}" type="slidenum">
              <a:rPr lang="en-US" sz="1300"/>
              <a:pPr eaLnBrk="1" hangingPunct="1"/>
              <a:t>30</a:t>
            </a:fld>
            <a:endParaRPr lang="en-US" sz="130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3527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39F46DE-A32F-8B4E-9048-27EDEB459C79}" type="slidenum">
              <a:rPr lang="en-US" sz="1300"/>
              <a:pPr eaLnBrk="1" hangingPunct="1"/>
              <a:t>32</a:t>
            </a:fld>
            <a:endParaRPr lang="en-US" sz="130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517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1FD3A44-9EA2-0440-AA56-9EBCA629E9B1}" type="slidenum">
              <a:rPr lang="en-US" sz="1300"/>
              <a:pPr eaLnBrk="1" hangingPunct="1"/>
              <a:t>33</a:t>
            </a:fld>
            <a:endParaRPr lang="en-US" sz="130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684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EA57D60-FF4E-1541-9E01-03D1DFDF20FD}" type="slidenum">
              <a:rPr lang="en-US" sz="1300"/>
              <a:pPr eaLnBrk="1" hangingPunct="1"/>
              <a:t>34</a:t>
            </a:fld>
            <a:endParaRPr lang="en-US" sz="1300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098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ln/>
        </p:spPr>
        <p:txBody>
          <a:bodyPr lIns="96661" tIns="48331" rIns="96661" bIns="48331"/>
          <a:lstStyle/>
          <a:p>
            <a:fld id="{2805BE81-7851-1642-A5D4-CD7BD246D9D5}" type="slidenum">
              <a:rPr lang="en-US"/>
              <a:pPr/>
              <a:t>35</a:t>
            </a:fld>
            <a:endParaRPr 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78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E3A5E1F-4398-744F-81D2-D07669AF97DA}" type="slidenum">
              <a:rPr lang="en-US" sz="1300"/>
              <a:pPr eaLnBrk="1" hangingPunct="1"/>
              <a:t>36</a:t>
            </a:fld>
            <a:endParaRPr lang="en-US" sz="130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678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5CA92A-0F47-3548-ADE6-9E97446FE598}" type="slidenum">
              <a:rPr lang="en-US" sz="1300"/>
              <a:pPr eaLnBrk="1" hangingPunct="1"/>
              <a:t>37</a:t>
            </a:fld>
            <a:endParaRPr lang="en-US" sz="130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52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872729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5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7FAD216-99C8-8D42-A7D3-D232F315E15B}" type="slidenum">
              <a:rPr lang="en-US" sz="1300"/>
              <a:pPr eaLnBrk="1" hangingPunct="1"/>
              <a:t>38</a:t>
            </a:fld>
            <a:endParaRPr lang="en-US" sz="130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58904"/>
            <a:ext cx="5364480" cy="4322206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41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5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7FAD216-99C8-8D42-A7D3-D232F315E15B}" type="slidenum">
              <a:rPr lang="en-US" sz="1300"/>
              <a:pPr eaLnBrk="1" hangingPunct="1"/>
              <a:t>39</a:t>
            </a:fld>
            <a:endParaRPr lang="en-US" sz="130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58904"/>
            <a:ext cx="5364480" cy="4322206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8758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EB3777-D234-2049-90F0-338D5F6FB7DC}" type="slidenum">
              <a:rPr lang="en-US" sz="1300"/>
              <a:pPr eaLnBrk="1" hangingPunct="1"/>
              <a:t>40</a:t>
            </a:fld>
            <a:endParaRPr lang="en-US" sz="13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193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5FC7F2-964B-5F49-BEF9-0DD58183684E}" type="slidenum">
              <a:rPr lang="en-US" sz="1300"/>
              <a:pPr eaLnBrk="1" hangingPunct="1"/>
              <a:t>41</a:t>
            </a:fld>
            <a:endParaRPr lang="en-US" sz="130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099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D8F0356-FFC2-D344-8189-6F7B6904840E}" type="slidenum">
              <a:rPr lang="en-US" sz="1300"/>
              <a:pPr eaLnBrk="1" hangingPunct="1"/>
              <a:t>45</a:t>
            </a:fld>
            <a:endParaRPr lang="en-US" sz="1300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003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BBEAA6D-4082-4543-A1A1-9202C1F9C094}" type="slidenum">
              <a:rPr lang="en-US" sz="1300"/>
              <a:pPr eaLnBrk="1" hangingPunct="1"/>
              <a:t>46</a:t>
            </a:fld>
            <a:endParaRPr lang="en-US" sz="1300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8937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646B901-4092-DB4D-995A-39A84E435E02}" type="slidenum">
              <a:rPr lang="en-US" sz="1300"/>
              <a:pPr eaLnBrk="1" hangingPunct="1"/>
              <a:t>47</a:t>
            </a:fld>
            <a:endParaRPr lang="en-US" sz="1300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666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84B8013-0D58-8F40-849F-67FB73BE7FEB}" type="slidenum">
              <a:rPr lang="en-US" sz="1300"/>
              <a:pPr eaLnBrk="1" hangingPunct="1"/>
              <a:t>48</a:t>
            </a:fld>
            <a:endParaRPr lang="en-US" sz="1300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1550" cy="3586163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767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B989874-4EFC-794C-A662-6D74CF87CDB3}" type="slidenum">
              <a:rPr lang="en-US" sz="1300"/>
              <a:pPr eaLnBrk="1" hangingPunct="1"/>
              <a:t>49</a:t>
            </a:fld>
            <a:endParaRPr lang="en-US" sz="1300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1550" cy="3586163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0065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10CA769-7F6D-0C45-9515-376957F68464}" type="slidenum">
              <a:rPr lang="en-US" sz="1300"/>
              <a:pPr eaLnBrk="1" hangingPunct="1"/>
              <a:t>50</a:t>
            </a:fld>
            <a:endParaRPr lang="en-US" sz="130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1550" cy="3586163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65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6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2711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804A409-2AA3-954D-ADB9-04E3FAFF5E52}" type="slidenum">
              <a:rPr lang="en-US" sz="1300"/>
              <a:pPr eaLnBrk="1" hangingPunct="1"/>
              <a:t>51</a:t>
            </a:fld>
            <a:endParaRPr lang="en-US" sz="1300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1550" cy="3586163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776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BE85334-8931-7D46-A6AA-FF5416D47BF8}" type="slidenum">
              <a:rPr lang="en-US" sz="1300"/>
              <a:pPr eaLnBrk="1" hangingPunct="1"/>
              <a:t>52</a:t>
            </a:fld>
            <a:endParaRPr lang="en-US" sz="1300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1550" cy="3586163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603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A15B54A-BE8F-8D45-96A4-A2A10BC1E0ED}" type="slidenum">
              <a:rPr lang="en-US" sz="1300"/>
              <a:pPr eaLnBrk="1" hangingPunct="1"/>
              <a:t>53</a:t>
            </a:fld>
            <a:endParaRPr lang="en-US" sz="1300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1550" cy="3586163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1584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9A4D7B1-6762-0941-99ED-F6CF1E2B913F}" type="slidenum">
              <a:rPr lang="en-US" sz="1300"/>
              <a:pPr eaLnBrk="1" hangingPunct="1"/>
              <a:t>54</a:t>
            </a:fld>
            <a:endParaRPr lang="en-US" sz="1300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1550" cy="3586163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4905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F3B84CD-5BB0-2444-9972-D42D248F6694}" type="slidenum">
              <a:rPr lang="en-US" sz="1300"/>
              <a:pPr eaLnBrk="1" hangingPunct="1"/>
              <a:t>55</a:t>
            </a:fld>
            <a:endParaRPr lang="en-US" sz="1300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4907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05A799D-F1CE-4A4A-AA01-7EA37BFB76F3}" type="slidenum">
              <a:rPr lang="en-US" sz="1300"/>
              <a:pPr eaLnBrk="1" hangingPunct="1"/>
              <a:t>56</a:t>
            </a:fld>
            <a:endParaRPr lang="en-US" sz="1300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1550" cy="3586163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318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4BBB072-C432-D54B-B512-3D1A88F2B10D}" type="slidenum">
              <a:rPr lang="en-US" sz="1300"/>
              <a:pPr eaLnBrk="1" hangingPunct="1"/>
              <a:t>57</a:t>
            </a:fld>
            <a:endParaRPr lang="en-US" sz="1300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6921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ln/>
        </p:spPr>
        <p:txBody>
          <a:bodyPr lIns="96661" tIns="48331" rIns="96661" bIns="48331"/>
          <a:lstStyle/>
          <a:p>
            <a:fld id="{33FDD74C-52B8-2B4C-8C9A-4BD8E17D416F}" type="slidenum">
              <a:rPr lang="en-US"/>
              <a:pPr/>
              <a:t>61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874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ln/>
        </p:spPr>
        <p:txBody>
          <a:bodyPr lIns="96661" tIns="48331" rIns="96661" bIns="48331"/>
          <a:lstStyle/>
          <a:p>
            <a:fld id="{5437D8C5-D94C-4D4C-B0EA-DE82EC9460CF}" type="slidenum">
              <a:rPr lang="en-US"/>
              <a:pPr/>
              <a:t>62</a:t>
            </a:fld>
            <a:endParaRPr lang="en-US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8656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992D22-608F-0F4D-B4EA-3066621A6FCA}" type="slidenum">
              <a:rPr lang="en-US" sz="1300"/>
              <a:pPr eaLnBrk="1" hangingPunct="1"/>
              <a:t>63</a:t>
            </a:fld>
            <a:endParaRPr lang="en-US" sz="1300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590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5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32" tIns="45716" rIns="91432" bIns="45716"/>
          <a:lstStyle/>
          <a:p>
            <a:fld id="{98E3CFD5-DA38-4071-A9C2-E24B6F850981}" type="slidenum">
              <a:rPr lang="en-US"/>
              <a:pPr/>
              <a:t>4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78375" cy="3584575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7013" indent="-227013" eaLnBrk="1" hangingPunct="1"/>
            <a:r>
              <a:rPr lang="en-US" smtClean="0"/>
              <a:t>State Space Search is basically a GRAPH SEARCH PROBLEM</a:t>
            </a:r>
          </a:p>
          <a:p>
            <a:pPr marL="227013" indent="-227013" eaLnBrk="1" hangingPunct="1">
              <a:buFontTx/>
              <a:buAutoNum type="arabicPeriod"/>
            </a:pPr>
            <a:r>
              <a:rPr lang="en-US" smtClean="0"/>
              <a:t>STATES are whatever you like!</a:t>
            </a:r>
          </a:p>
          <a:p>
            <a:pPr marL="227013" indent="-227013" eaLnBrk="1" hangingPunct="1">
              <a:buFontTx/>
              <a:buAutoNum type="arabicPeriod"/>
            </a:pPr>
            <a:r>
              <a:rPr lang="en-US" smtClean="0"/>
              <a:t>OPERATORS are a compact DESCRIPTION of possible STATE TRANSITIONS – the EDGES of the GRAPH</a:t>
            </a:r>
          </a:p>
          <a:p>
            <a:pPr marL="227013" indent="-227013" eaLnBrk="1" hangingPunct="1"/>
            <a:r>
              <a:rPr lang="en-US" smtClean="0"/>
              <a:t>                 May have different COSTS or all be UNIT cost</a:t>
            </a:r>
          </a:p>
          <a:p>
            <a:pPr marL="227013" indent="-227013" eaLnBrk="1" hangingPunct="1">
              <a:buFontTx/>
              <a:buAutoNum type="arabicPeriod"/>
            </a:pPr>
            <a:r>
              <a:rPr lang="en-US" smtClean="0"/>
              <a:t>OUTPUT may be specified either as ANY PATH (REACHABILITY), or a SHORTEST PATH</a:t>
            </a:r>
          </a:p>
        </p:txBody>
      </p:sp>
    </p:spTree>
    <p:extLst>
      <p:ext uri="{BB962C8B-B14F-4D97-AF65-F5344CB8AC3E}">
        <p14:creationId xmlns:p14="http://schemas.microsoft.com/office/powerpoint/2010/main" val="507207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AC95E34-26A7-AB45-9635-CB395DF5446C}" type="slidenum">
              <a:rPr lang="en-US" sz="1300"/>
              <a:pPr eaLnBrk="1" hangingPunct="1"/>
              <a:t>64</a:t>
            </a:fld>
            <a:endParaRPr lang="en-US" sz="1300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881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B3A37F3-38D7-B442-9DF6-E1A51FCBDB5A}" type="slidenum">
              <a:rPr lang="en-US" sz="1300"/>
              <a:pPr eaLnBrk="1" hangingPunct="1"/>
              <a:t>67</a:t>
            </a:fld>
            <a:endParaRPr lang="en-US" sz="1300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83061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6499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FD57A2E-0C40-6A49-B634-6FF8A0DD26BA}" type="slidenum">
              <a:rPr lang="en-US" sz="1300"/>
              <a:pPr eaLnBrk="1" hangingPunct="1"/>
              <a:t>68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552277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5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32" tIns="45716" rIns="91432" bIns="45716"/>
          <a:lstStyle/>
          <a:p>
            <a:fld id="{40A39DB2-85AE-4828-AD5E-4FCF491E6231}" type="slidenum">
              <a:rPr lang="en-US"/>
              <a:pPr/>
              <a:t>19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78375" cy="3584575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0808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905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62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70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8160529-ED25-1E40-96E6-71A7739DA5E8}" type="slidenum">
              <a:rPr lang="en-US" sz="1300"/>
              <a:pPr eaLnBrk="1" hangingPunct="1"/>
              <a:t>24</a:t>
            </a:fld>
            <a:endParaRPr lang="en-US" sz="13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3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85194-3952-4041-81E5-CB7F463B40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94BE0-B369-4DD5-BD77-637F3171F4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74BC7-919D-493D-9916-BA5497919F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F1CE4-9B02-452D-97BB-9258CB9FFF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F047E-A184-4EA3-A698-784CFE382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E593E-BE08-4903-93CF-38C95A65A7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BAED1-A4C2-4271-BFAB-91F11E8250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166EC-A54F-4D3F-9CA4-11DCC2D8D0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F2C2E-EAFB-4A19-B1D3-C1D30E586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B8A55-50AD-42A9-A2E2-D2AC9AF470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3135A-4B57-4678-A1DA-06B7401C13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8686800" y="6400800"/>
            <a:ext cx="312737" cy="3048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1E5EB-6FE4-4CEF-9D98-6DB743C4F3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71026-E410-4374-A159-E412952D2E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8A17B-318B-4E44-9B7D-7A227EC39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20D96-D1F3-4D38-861A-338DD48BC1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950" y="230188"/>
            <a:ext cx="7191375" cy="901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1841500"/>
            <a:ext cx="35052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3600" y="1841500"/>
            <a:ext cx="35052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2672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6200" y="63246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© Daniel S. Weld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1934F7C-D251-4CCA-9BE8-EF29F11A31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88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75B32-FFA8-4727-8807-39433D39D9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76748-A6E4-442C-BD5B-9C41ADDC63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E67D9-F807-44FF-BCA5-E6541BFD5E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8831263" y="6553200"/>
            <a:ext cx="312737" cy="3048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8C7E7-9E1B-43C6-815B-40671F76FB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CC0A4-0D77-4C30-9942-64FF460EB7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E9EAF-685E-4840-BB6C-63DB1B0EF4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90C7E-3C30-4DFB-9D40-0594ED02B8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808" y="1066800"/>
            <a:ext cx="9036992" cy="525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Arial" charset="0"/>
              </a:rPr>
              <a:t>Second level</a:t>
            </a:r>
          </a:p>
          <a:p>
            <a:pPr lvl="2"/>
            <a:r>
              <a:rPr lang="en-US" dirty="0" smtClean="0">
                <a:sym typeface="Arial" charset="0"/>
              </a:rPr>
              <a:t>Third level</a:t>
            </a:r>
          </a:p>
          <a:p>
            <a:pPr lvl="3"/>
            <a:r>
              <a:rPr lang="en-US" dirty="0" smtClean="0">
                <a:sym typeface="Arial" charset="0"/>
              </a:rPr>
              <a:t>Fourth level</a:t>
            </a:r>
          </a:p>
          <a:p>
            <a:pPr lvl="4"/>
            <a:r>
              <a:rPr lang="en-US" dirty="0" smtClean="0">
                <a:sym typeface="Arial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763000" y="6477000"/>
            <a:ext cx="312737" cy="30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1pPr>
            <a:lvl2pPr>
              <a:defRPr sz="1200">
                <a:solidFill>
                  <a:schemeClr val="tx1"/>
                </a:solidFill>
                <a:latin typeface="+mn-lt"/>
              </a:defRPr>
            </a:lvl2pPr>
            <a:lvl3pPr>
              <a:defRPr sz="1200">
                <a:solidFill>
                  <a:schemeClr val="tx1"/>
                </a:solidFill>
                <a:latin typeface="+mn-lt"/>
              </a:defRPr>
            </a:lvl3pPr>
            <a:lvl4pPr>
              <a:defRPr sz="1200">
                <a:solidFill>
                  <a:schemeClr val="tx1"/>
                </a:solidFill>
                <a:latin typeface="+mn-lt"/>
              </a:defRPr>
            </a:lvl4pPr>
            <a:lvl5pPr>
              <a:defRPr sz="1200">
                <a:solidFill>
                  <a:schemeClr val="tx1"/>
                </a:solidFill>
                <a:latin typeface="+mn-lt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fld id="{B5F30F40-7034-4064-B476-C8280E249C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0066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Clr>
          <a:srgbClr val="333399"/>
        </a:buClr>
        <a:buSzPct val="100000"/>
        <a:buFont typeface="Wingdings" charset="2"/>
        <a:buChar char="§"/>
        <a:defRPr sz="3200">
          <a:solidFill>
            <a:srgbClr val="333399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Wingdings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333399"/>
        </a:buClr>
        <a:buSzPct val="100000"/>
        <a:buFont typeface="Wingdings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333399"/>
        </a:buClr>
        <a:buSzPct val="100000"/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333399"/>
        </a:buClr>
        <a:buSzPct val="100000"/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333399"/>
        </a:buClr>
        <a:buSzPct val="100000"/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333399"/>
        </a:buClr>
        <a:buSzPct val="100000"/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333399"/>
        </a:buClr>
        <a:buSzPct val="100000"/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160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rial" charset="0"/>
              </a:rPr>
              <a:t>Click to edit Master title style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rial" charset="0"/>
              </a:rPr>
              <a:t>Click to edit Master text styles</a:t>
            </a:r>
          </a:p>
          <a:p>
            <a:pPr lvl="1"/>
            <a:r>
              <a:rPr lang="en-US" smtClean="0">
                <a:sym typeface="Arial" charset="0"/>
              </a:rPr>
              <a:t>Second level</a:t>
            </a:r>
          </a:p>
          <a:p>
            <a:pPr lvl="2"/>
            <a:r>
              <a:rPr lang="en-US" smtClean="0">
                <a:sym typeface="Arial" charset="0"/>
              </a:rPr>
              <a:t>Third level</a:t>
            </a:r>
          </a:p>
          <a:p>
            <a:pPr lvl="3"/>
            <a:r>
              <a:rPr lang="en-US" smtClean="0">
                <a:sym typeface="Arial" charset="0"/>
              </a:rPr>
              <a:t>Fourth level</a:t>
            </a:r>
          </a:p>
          <a:p>
            <a:pPr lvl="4"/>
            <a:r>
              <a:rPr lang="en-US" smtClean="0">
                <a:sym typeface="Arial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1pPr>
            <a:lvl2pPr>
              <a:defRPr sz="1200">
                <a:solidFill>
                  <a:schemeClr val="tx1"/>
                </a:solidFill>
                <a:latin typeface="+mn-lt"/>
              </a:defRPr>
            </a:lvl2pPr>
            <a:lvl3pPr>
              <a:defRPr sz="1200">
                <a:solidFill>
                  <a:schemeClr val="tx1"/>
                </a:solidFill>
                <a:latin typeface="+mn-lt"/>
              </a:defRPr>
            </a:lvl3pPr>
            <a:lvl4pPr>
              <a:defRPr sz="1200">
                <a:solidFill>
                  <a:schemeClr val="tx1"/>
                </a:solidFill>
                <a:latin typeface="+mn-lt"/>
              </a:defRPr>
            </a:lvl4pPr>
            <a:lvl5pPr>
              <a:defRPr sz="1200">
                <a:solidFill>
                  <a:schemeClr val="tx1"/>
                </a:solidFill>
                <a:latin typeface="+mn-lt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fld id="{44CA14BB-D8E7-4C23-A011-00F4CD8B47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96" r:id="rId12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Clr>
          <a:srgbClr val="333399"/>
        </a:buClr>
        <a:buSzPct val="100000"/>
        <a:buFont typeface="Wingdings" charset="2"/>
        <a:buChar char="§"/>
        <a:defRPr sz="3200">
          <a:solidFill>
            <a:srgbClr val="333399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Wingdings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333399"/>
        </a:buClr>
        <a:buSzPct val="100000"/>
        <a:buFont typeface="Wingdings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333399"/>
        </a:buClr>
        <a:buSzPct val="100000"/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333399"/>
        </a:buClr>
        <a:buSzPct val="100000"/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333399"/>
        </a:buClr>
        <a:buSzPct val="100000"/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333399"/>
        </a:buClr>
        <a:buSzPct val="100000"/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333399"/>
        </a:buClr>
        <a:buSzPct val="100000"/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qiao.github.io/PathFinding.js/visual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Relationship Id="rId3" Type="http://schemas.openxmlformats.org/officeDocument/2006/relationships/hyperlink" Target="http://projecteuclid.org/download/pdf_1/euclid.aop/1176996718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hyperlink" Target="http://upload.wikimedia.org/wikipedia/commons/d/db/Gradient_ascent_(contour).png" TargetMode="External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26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emf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emf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3146425"/>
          </a:xfrm>
        </p:spPr>
        <p:txBody>
          <a:bodyPr rIns="132080"/>
          <a:lstStyle/>
          <a:p>
            <a:pPr indent="0" eaLnBrk="1" hangingPunct="1"/>
            <a:r>
              <a:rPr lang="en-US" dirty="0" smtClean="0">
                <a:solidFill>
                  <a:srgbClr val="333399"/>
                </a:solidFill>
              </a:rPr>
              <a:t>CSE 473: Artificial Intelligence</a:t>
            </a:r>
            <a:br>
              <a:rPr lang="en-US" dirty="0" smtClean="0">
                <a:solidFill>
                  <a:srgbClr val="333399"/>
                </a:solidFill>
              </a:rPr>
            </a:br>
            <a:r>
              <a:rPr lang="en-US" sz="3600" dirty="0" smtClean="0">
                <a:solidFill>
                  <a:srgbClr val="333399"/>
                </a:solidFill>
              </a:rPr>
              <a:t>Autumn 2016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71600" y="2895600"/>
            <a:ext cx="6400800" cy="1524000"/>
          </a:xfrm>
        </p:spPr>
        <p:txBody>
          <a:bodyPr rIns="132080"/>
          <a:lstStyle/>
          <a:p>
            <a:pPr marL="39688" indent="0" algn="ctr" eaLnBrk="1" hangingPunct="1">
              <a:buFont typeface="Wingdings" charset="2"/>
              <a:buNone/>
            </a:pPr>
            <a:r>
              <a:rPr lang="en-US" dirty="0" smtClean="0">
                <a:solidFill>
                  <a:schemeClr val="tx1"/>
                </a:solidFill>
              </a:rPr>
              <a:t>Local Search</a:t>
            </a:r>
          </a:p>
          <a:p>
            <a:pPr marL="39688" indent="0" algn="ctr" eaLnBrk="1" hangingPunct="1">
              <a:buFont typeface="Wingdings" charset="2"/>
              <a:buNone/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5125" name="Rectangle 4"/>
          <p:cNvSpPr>
            <a:spLocks/>
          </p:cNvSpPr>
          <p:nvPr/>
        </p:nvSpPr>
        <p:spPr bwMode="auto">
          <a:xfrm>
            <a:off x="152400" y="6172200"/>
            <a:ext cx="9663113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2500">
                <a:solidFill>
                  <a:schemeClr val="tx1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With slides from </a:t>
            </a:r>
          </a:p>
          <a:p>
            <a:r>
              <a:rPr lang="en-US" sz="2500">
                <a:solidFill>
                  <a:schemeClr val="tx1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Dan Klein, Stuart Russell,  Andrew Moore, Luke Zettlemoyer</a:t>
            </a:r>
          </a:p>
        </p:txBody>
      </p:sp>
      <p:sp>
        <p:nvSpPr>
          <p:cNvPr id="5126" name="Rectangle 5"/>
          <p:cNvSpPr>
            <a:spLocks/>
          </p:cNvSpPr>
          <p:nvPr/>
        </p:nvSpPr>
        <p:spPr bwMode="auto">
          <a:xfrm>
            <a:off x="-1371600" y="4114800"/>
            <a:ext cx="11798300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2500">
                <a:solidFill>
                  <a:schemeClr val="tx1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Dan Weld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alibri" charset="0"/>
              </a:rPr>
              <a:t>Soln</a:t>
            </a:r>
            <a:r>
              <a:rPr lang="en-US" dirty="0" smtClean="0">
                <a:latin typeface="Calibri" charset="0"/>
              </a:rPr>
              <a:t>: </a:t>
            </a:r>
            <a:r>
              <a:rPr lang="en-US" dirty="0"/>
              <a:t>R, D, D, R, R, U, </a:t>
            </a:r>
            <a:r>
              <a:rPr lang="en-US" dirty="0" smtClean="0"/>
              <a:t>U</a:t>
            </a:r>
            <a:endParaRPr lang="en-US" dirty="0">
              <a:latin typeface="Calibri" charset="0"/>
            </a:endParaRPr>
          </a:p>
        </p:txBody>
      </p:sp>
      <p:sp>
        <p:nvSpPr>
          <p:cNvPr id="21506" name="Content Placeholder 17"/>
          <p:cNvSpPr>
            <a:spLocks noGrp="1"/>
          </p:cNvSpPr>
          <p:nvPr>
            <p:ph idx="1"/>
          </p:nvPr>
        </p:nvSpPr>
        <p:spPr>
          <a:xfrm>
            <a:off x="457200" y="1600200"/>
            <a:ext cx="4343400" cy="4525963"/>
          </a:xfrm>
        </p:spPr>
        <p:txBody>
          <a:bodyPr/>
          <a:lstStyle/>
          <a:p>
            <a:r>
              <a:rPr lang="en-US">
                <a:solidFill>
                  <a:srgbClr val="660066"/>
                </a:solidFill>
                <a:latin typeface="Calibri" charset="0"/>
              </a:rPr>
              <a:t>States</a:t>
            </a:r>
          </a:p>
          <a:p>
            <a:pPr lvl="1"/>
            <a:endParaRPr lang="en-US">
              <a:solidFill>
                <a:srgbClr val="660066"/>
              </a:solidFill>
              <a:latin typeface="Calibri" charset="0"/>
            </a:endParaRPr>
          </a:p>
          <a:p>
            <a:endParaRPr lang="en-US">
              <a:solidFill>
                <a:srgbClr val="660066"/>
              </a:solidFill>
              <a:latin typeface="Calibri" charset="0"/>
            </a:endParaRPr>
          </a:p>
          <a:p>
            <a:r>
              <a:rPr lang="en-US">
                <a:solidFill>
                  <a:srgbClr val="660066"/>
                </a:solidFill>
                <a:latin typeface="Calibri" charset="0"/>
              </a:rPr>
              <a:t>Operators</a:t>
            </a:r>
          </a:p>
          <a:p>
            <a:pPr lvl="1"/>
            <a:r>
              <a:rPr lang="en-US">
                <a:latin typeface="Calibri" charset="0"/>
              </a:rPr>
              <a:t>Move actions</a:t>
            </a:r>
          </a:p>
          <a:p>
            <a:r>
              <a:rPr lang="en-US">
                <a:solidFill>
                  <a:srgbClr val="660066"/>
                </a:solidFill>
                <a:latin typeface="Calibri" charset="0"/>
              </a:rPr>
              <a:t>Initial State</a:t>
            </a:r>
          </a:p>
          <a:p>
            <a:endParaRPr lang="en-US">
              <a:solidFill>
                <a:srgbClr val="660066"/>
              </a:solidFill>
              <a:latin typeface="Calibri" charset="0"/>
            </a:endParaRPr>
          </a:p>
          <a:p>
            <a:r>
              <a:rPr lang="en-US">
                <a:solidFill>
                  <a:srgbClr val="660066"/>
                </a:solidFill>
                <a:latin typeface="Calibri" charset="0"/>
              </a:rPr>
              <a:t>Goal State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B026D2-7740-464E-8011-6538B31FC5AC}" type="slidenum">
              <a:rPr lang="en-US" sz="1200">
                <a:solidFill>
                  <a:srgbClr val="898989"/>
                </a:solidFill>
                <a:cs typeface="Arial" charset="0"/>
              </a:rPr>
              <a:pPr eaLnBrk="1" hangingPunct="1"/>
              <a:t>10</a:t>
            </a:fld>
            <a:endParaRPr lang="en-US" sz="1200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21508" name="Picture 7" descr="maze-3x3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743200"/>
            <a:ext cx="3324225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6"/>
          <p:cNvSpPr txBox="1">
            <a:spLocks noChangeArrowheads="1"/>
          </p:cNvSpPr>
          <p:nvPr/>
        </p:nvSpPr>
        <p:spPr bwMode="auto">
          <a:xfrm>
            <a:off x="990600" y="2209800"/>
            <a:ext cx="28892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− SETS of states</a:t>
            </a:r>
          </a:p>
          <a:p>
            <a:pPr eaLnBrk="1" hangingPunct="1"/>
            <a:r>
              <a:rPr lang="en-US" sz="2800"/>
              <a:t>− “Belief state”</a:t>
            </a:r>
          </a:p>
        </p:txBody>
      </p:sp>
      <p:sp>
        <p:nvSpPr>
          <p:cNvPr id="6" name="Rectangle 5"/>
          <p:cNvSpPr/>
          <p:nvPr/>
        </p:nvSpPr>
        <p:spPr>
          <a:xfrm>
            <a:off x="5562600" y="4876800"/>
            <a:ext cx="609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6477000" y="2895600"/>
            <a:ext cx="609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15200" y="2895600"/>
            <a:ext cx="6096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77000" y="3886200"/>
            <a:ext cx="609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467600" y="3886200"/>
            <a:ext cx="6096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77000" y="4876800"/>
            <a:ext cx="609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467600" y="4876800"/>
            <a:ext cx="6096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1517" name="TextBox 18"/>
          <p:cNvSpPr txBox="1">
            <a:spLocks noChangeArrowheads="1"/>
          </p:cNvSpPr>
          <p:nvPr/>
        </p:nvSpPr>
        <p:spPr bwMode="auto">
          <a:xfrm>
            <a:off x="990600" y="4953000"/>
            <a:ext cx="2949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− Set of all states</a:t>
            </a:r>
          </a:p>
        </p:txBody>
      </p:sp>
      <p:sp>
        <p:nvSpPr>
          <p:cNvPr id="21518" name="TextBox 19"/>
          <p:cNvSpPr txBox="1">
            <a:spLocks noChangeArrowheads="1"/>
          </p:cNvSpPr>
          <p:nvPr/>
        </p:nvSpPr>
        <p:spPr bwMode="auto">
          <a:xfrm>
            <a:off x="990600" y="6172200"/>
            <a:ext cx="3927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− Set of just goal states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562600" y="3886200"/>
            <a:ext cx="609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638800" y="2895600"/>
            <a:ext cx="609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62600" y="4876800"/>
            <a:ext cx="609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442154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Move Right</a:t>
            </a:r>
          </a:p>
        </p:txBody>
      </p:sp>
      <p:sp>
        <p:nvSpPr>
          <p:cNvPr id="21506" name="Content Placeholder 17"/>
          <p:cNvSpPr>
            <a:spLocks noGrp="1"/>
          </p:cNvSpPr>
          <p:nvPr>
            <p:ph idx="1"/>
          </p:nvPr>
        </p:nvSpPr>
        <p:spPr>
          <a:xfrm>
            <a:off x="457200" y="1600200"/>
            <a:ext cx="4343400" cy="4525963"/>
          </a:xfrm>
        </p:spPr>
        <p:txBody>
          <a:bodyPr/>
          <a:lstStyle/>
          <a:p>
            <a:r>
              <a:rPr lang="en-US">
                <a:solidFill>
                  <a:srgbClr val="660066"/>
                </a:solidFill>
                <a:latin typeface="Calibri" charset="0"/>
              </a:rPr>
              <a:t>States</a:t>
            </a:r>
          </a:p>
          <a:p>
            <a:pPr lvl="1"/>
            <a:endParaRPr lang="en-US">
              <a:solidFill>
                <a:srgbClr val="660066"/>
              </a:solidFill>
              <a:latin typeface="Calibri" charset="0"/>
            </a:endParaRPr>
          </a:p>
          <a:p>
            <a:endParaRPr lang="en-US">
              <a:solidFill>
                <a:srgbClr val="660066"/>
              </a:solidFill>
              <a:latin typeface="Calibri" charset="0"/>
            </a:endParaRPr>
          </a:p>
          <a:p>
            <a:r>
              <a:rPr lang="en-US">
                <a:solidFill>
                  <a:srgbClr val="660066"/>
                </a:solidFill>
                <a:latin typeface="Calibri" charset="0"/>
              </a:rPr>
              <a:t>Operators</a:t>
            </a:r>
          </a:p>
          <a:p>
            <a:pPr lvl="1"/>
            <a:r>
              <a:rPr lang="en-US">
                <a:latin typeface="Calibri" charset="0"/>
              </a:rPr>
              <a:t>Move actions</a:t>
            </a:r>
          </a:p>
          <a:p>
            <a:r>
              <a:rPr lang="en-US">
                <a:solidFill>
                  <a:srgbClr val="660066"/>
                </a:solidFill>
                <a:latin typeface="Calibri" charset="0"/>
              </a:rPr>
              <a:t>Initial State</a:t>
            </a:r>
          </a:p>
          <a:p>
            <a:endParaRPr lang="en-US">
              <a:solidFill>
                <a:srgbClr val="660066"/>
              </a:solidFill>
              <a:latin typeface="Calibri" charset="0"/>
            </a:endParaRPr>
          </a:p>
          <a:p>
            <a:r>
              <a:rPr lang="en-US">
                <a:solidFill>
                  <a:srgbClr val="660066"/>
                </a:solidFill>
                <a:latin typeface="Calibri" charset="0"/>
              </a:rPr>
              <a:t>Goal State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B026D2-7740-464E-8011-6538B31FC5AC}" type="slidenum">
              <a:rPr lang="en-US" sz="1200">
                <a:solidFill>
                  <a:srgbClr val="898989"/>
                </a:solidFill>
                <a:cs typeface="Arial" charset="0"/>
              </a:rPr>
              <a:pPr eaLnBrk="1" hangingPunct="1"/>
              <a:t>11</a:t>
            </a:fld>
            <a:endParaRPr lang="en-US" sz="1200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21508" name="Picture 7" descr="maze-3x3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743200"/>
            <a:ext cx="3324225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6"/>
          <p:cNvSpPr txBox="1">
            <a:spLocks noChangeArrowheads="1"/>
          </p:cNvSpPr>
          <p:nvPr/>
        </p:nvSpPr>
        <p:spPr bwMode="auto">
          <a:xfrm>
            <a:off x="990600" y="2209800"/>
            <a:ext cx="28892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− SETS of states</a:t>
            </a:r>
          </a:p>
          <a:p>
            <a:pPr eaLnBrk="1" hangingPunct="1"/>
            <a:r>
              <a:rPr lang="en-US" sz="2800"/>
              <a:t>− “Belief state”</a:t>
            </a:r>
          </a:p>
        </p:txBody>
      </p:sp>
      <p:sp>
        <p:nvSpPr>
          <p:cNvPr id="6" name="Rectangle 5"/>
          <p:cNvSpPr/>
          <p:nvPr/>
        </p:nvSpPr>
        <p:spPr>
          <a:xfrm>
            <a:off x="5562600" y="4876800"/>
            <a:ext cx="609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6477000" y="2895600"/>
            <a:ext cx="609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15200" y="2895600"/>
            <a:ext cx="6096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77000" y="3886200"/>
            <a:ext cx="609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467600" y="3886200"/>
            <a:ext cx="6096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77000" y="4876800"/>
            <a:ext cx="609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467600" y="4876800"/>
            <a:ext cx="6096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1517" name="TextBox 18"/>
          <p:cNvSpPr txBox="1">
            <a:spLocks noChangeArrowheads="1"/>
          </p:cNvSpPr>
          <p:nvPr/>
        </p:nvSpPr>
        <p:spPr bwMode="auto">
          <a:xfrm>
            <a:off x="990600" y="4953000"/>
            <a:ext cx="2949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− Set of all states</a:t>
            </a:r>
          </a:p>
        </p:txBody>
      </p:sp>
      <p:sp>
        <p:nvSpPr>
          <p:cNvPr id="21518" name="TextBox 19"/>
          <p:cNvSpPr txBox="1">
            <a:spLocks noChangeArrowheads="1"/>
          </p:cNvSpPr>
          <p:nvPr/>
        </p:nvSpPr>
        <p:spPr bwMode="auto">
          <a:xfrm>
            <a:off x="990600" y="6172200"/>
            <a:ext cx="3927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− Set of just goal states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562600" y="3886200"/>
            <a:ext cx="609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502216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Move Down</a:t>
            </a:r>
          </a:p>
        </p:txBody>
      </p:sp>
      <p:sp>
        <p:nvSpPr>
          <p:cNvPr id="22530" name="Content Placeholder 17"/>
          <p:cNvSpPr>
            <a:spLocks noGrp="1"/>
          </p:cNvSpPr>
          <p:nvPr>
            <p:ph idx="1"/>
          </p:nvPr>
        </p:nvSpPr>
        <p:spPr>
          <a:xfrm>
            <a:off x="457200" y="1600200"/>
            <a:ext cx="4343400" cy="4525963"/>
          </a:xfrm>
        </p:spPr>
        <p:txBody>
          <a:bodyPr/>
          <a:lstStyle/>
          <a:p>
            <a:r>
              <a:rPr lang="en-US">
                <a:solidFill>
                  <a:srgbClr val="660066"/>
                </a:solidFill>
                <a:latin typeface="Calibri" charset="0"/>
              </a:rPr>
              <a:t>States</a:t>
            </a:r>
          </a:p>
          <a:p>
            <a:pPr lvl="1"/>
            <a:endParaRPr lang="en-US">
              <a:solidFill>
                <a:srgbClr val="660066"/>
              </a:solidFill>
              <a:latin typeface="Calibri" charset="0"/>
            </a:endParaRPr>
          </a:p>
          <a:p>
            <a:endParaRPr lang="en-US">
              <a:solidFill>
                <a:srgbClr val="660066"/>
              </a:solidFill>
              <a:latin typeface="Calibri" charset="0"/>
            </a:endParaRPr>
          </a:p>
          <a:p>
            <a:r>
              <a:rPr lang="en-US">
                <a:solidFill>
                  <a:srgbClr val="660066"/>
                </a:solidFill>
                <a:latin typeface="Calibri" charset="0"/>
              </a:rPr>
              <a:t>Operators</a:t>
            </a:r>
          </a:p>
          <a:p>
            <a:pPr lvl="1"/>
            <a:r>
              <a:rPr lang="en-US">
                <a:latin typeface="Calibri" charset="0"/>
              </a:rPr>
              <a:t>Move actions</a:t>
            </a:r>
          </a:p>
          <a:p>
            <a:r>
              <a:rPr lang="en-US">
                <a:solidFill>
                  <a:srgbClr val="660066"/>
                </a:solidFill>
                <a:latin typeface="Calibri" charset="0"/>
              </a:rPr>
              <a:t>Initial State</a:t>
            </a:r>
          </a:p>
          <a:p>
            <a:endParaRPr lang="en-US">
              <a:solidFill>
                <a:srgbClr val="660066"/>
              </a:solidFill>
              <a:latin typeface="Calibri" charset="0"/>
            </a:endParaRPr>
          </a:p>
          <a:p>
            <a:r>
              <a:rPr lang="en-US">
                <a:solidFill>
                  <a:srgbClr val="660066"/>
                </a:solidFill>
                <a:latin typeface="Calibri" charset="0"/>
              </a:rPr>
              <a:t>Goal State</a:t>
            </a: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B090A28-33AF-4041-BFFD-8AC18A3C6941}" type="slidenum">
              <a:rPr lang="en-US" sz="1200">
                <a:solidFill>
                  <a:srgbClr val="898989"/>
                </a:solidFill>
                <a:cs typeface="Arial" charset="0"/>
              </a:rPr>
              <a:pPr eaLnBrk="1" hangingPunct="1"/>
              <a:t>12</a:t>
            </a:fld>
            <a:endParaRPr lang="en-US" sz="1200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22532" name="Picture 7" descr="maze-3x3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743200"/>
            <a:ext cx="3324225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6"/>
          <p:cNvSpPr txBox="1">
            <a:spLocks noChangeArrowheads="1"/>
          </p:cNvSpPr>
          <p:nvPr/>
        </p:nvSpPr>
        <p:spPr bwMode="auto">
          <a:xfrm>
            <a:off x="990600" y="2209800"/>
            <a:ext cx="28892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− SETS of states</a:t>
            </a:r>
          </a:p>
          <a:p>
            <a:pPr eaLnBrk="1" hangingPunct="1"/>
            <a:r>
              <a:rPr lang="en-US" sz="2800"/>
              <a:t>− “Belief state”</a:t>
            </a:r>
          </a:p>
        </p:txBody>
      </p:sp>
      <p:sp>
        <p:nvSpPr>
          <p:cNvPr id="6" name="Rectangle 5"/>
          <p:cNvSpPr/>
          <p:nvPr/>
        </p:nvSpPr>
        <p:spPr>
          <a:xfrm>
            <a:off x="5562600" y="4876800"/>
            <a:ext cx="609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6477000" y="4876800"/>
            <a:ext cx="609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77000" y="3886200"/>
            <a:ext cx="609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467600" y="3886200"/>
            <a:ext cx="6096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467600" y="4876800"/>
            <a:ext cx="6096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2539" name="TextBox 18"/>
          <p:cNvSpPr txBox="1">
            <a:spLocks noChangeArrowheads="1"/>
          </p:cNvSpPr>
          <p:nvPr/>
        </p:nvSpPr>
        <p:spPr bwMode="auto">
          <a:xfrm>
            <a:off x="990600" y="4953000"/>
            <a:ext cx="2949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− Set of all states</a:t>
            </a:r>
          </a:p>
        </p:txBody>
      </p:sp>
      <p:sp>
        <p:nvSpPr>
          <p:cNvPr id="22540" name="TextBox 19"/>
          <p:cNvSpPr txBox="1">
            <a:spLocks noChangeArrowheads="1"/>
          </p:cNvSpPr>
          <p:nvPr/>
        </p:nvSpPr>
        <p:spPr bwMode="auto">
          <a:xfrm>
            <a:off x="990600" y="6172200"/>
            <a:ext cx="3927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− Set of just goal states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562600" y="4876800"/>
            <a:ext cx="609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044054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Move Down</a:t>
            </a:r>
          </a:p>
        </p:txBody>
      </p:sp>
      <p:sp>
        <p:nvSpPr>
          <p:cNvPr id="23554" name="Content Placeholder 17"/>
          <p:cNvSpPr>
            <a:spLocks noGrp="1"/>
          </p:cNvSpPr>
          <p:nvPr>
            <p:ph idx="1"/>
          </p:nvPr>
        </p:nvSpPr>
        <p:spPr>
          <a:xfrm>
            <a:off x="457200" y="1600200"/>
            <a:ext cx="4343400" cy="4525963"/>
          </a:xfrm>
        </p:spPr>
        <p:txBody>
          <a:bodyPr/>
          <a:lstStyle/>
          <a:p>
            <a:r>
              <a:rPr lang="en-US">
                <a:solidFill>
                  <a:srgbClr val="660066"/>
                </a:solidFill>
                <a:latin typeface="Calibri" charset="0"/>
              </a:rPr>
              <a:t>States</a:t>
            </a:r>
          </a:p>
          <a:p>
            <a:pPr lvl="1"/>
            <a:endParaRPr lang="en-US">
              <a:solidFill>
                <a:srgbClr val="660066"/>
              </a:solidFill>
              <a:latin typeface="Calibri" charset="0"/>
            </a:endParaRPr>
          </a:p>
          <a:p>
            <a:endParaRPr lang="en-US">
              <a:solidFill>
                <a:srgbClr val="660066"/>
              </a:solidFill>
              <a:latin typeface="Calibri" charset="0"/>
            </a:endParaRPr>
          </a:p>
          <a:p>
            <a:r>
              <a:rPr lang="en-US">
                <a:solidFill>
                  <a:srgbClr val="660066"/>
                </a:solidFill>
                <a:latin typeface="Calibri" charset="0"/>
              </a:rPr>
              <a:t>Operators</a:t>
            </a:r>
          </a:p>
          <a:p>
            <a:pPr lvl="1"/>
            <a:r>
              <a:rPr lang="en-US">
                <a:latin typeface="Calibri" charset="0"/>
              </a:rPr>
              <a:t>Move actions</a:t>
            </a:r>
          </a:p>
          <a:p>
            <a:r>
              <a:rPr lang="en-US">
                <a:solidFill>
                  <a:srgbClr val="660066"/>
                </a:solidFill>
                <a:latin typeface="Calibri" charset="0"/>
              </a:rPr>
              <a:t>Initial State</a:t>
            </a:r>
          </a:p>
          <a:p>
            <a:endParaRPr lang="en-US">
              <a:solidFill>
                <a:srgbClr val="660066"/>
              </a:solidFill>
              <a:latin typeface="Calibri" charset="0"/>
            </a:endParaRPr>
          </a:p>
          <a:p>
            <a:r>
              <a:rPr lang="en-US">
                <a:solidFill>
                  <a:srgbClr val="660066"/>
                </a:solidFill>
                <a:latin typeface="Calibri" charset="0"/>
              </a:rPr>
              <a:t>Goal State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C07362E-784E-F647-ADFB-749725D6B207}" type="slidenum">
              <a:rPr lang="en-US" sz="1200">
                <a:solidFill>
                  <a:srgbClr val="898989"/>
                </a:solidFill>
                <a:cs typeface="Arial" charset="0"/>
              </a:rPr>
              <a:pPr eaLnBrk="1" hangingPunct="1"/>
              <a:t>13</a:t>
            </a:fld>
            <a:endParaRPr lang="en-US" sz="1200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23556" name="Picture 7" descr="maze-3x3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743200"/>
            <a:ext cx="3324225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Box 6"/>
          <p:cNvSpPr txBox="1">
            <a:spLocks noChangeArrowheads="1"/>
          </p:cNvSpPr>
          <p:nvPr/>
        </p:nvSpPr>
        <p:spPr bwMode="auto">
          <a:xfrm>
            <a:off x="990600" y="2209800"/>
            <a:ext cx="28892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− SETS of states</a:t>
            </a:r>
          </a:p>
          <a:p>
            <a:pPr eaLnBrk="1" hangingPunct="1"/>
            <a:r>
              <a:rPr lang="en-US" sz="2800"/>
              <a:t>− “Belief state”</a:t>
            </a:r>
          </a:p>
        </p:txBody>
      </p:sp>
      <p:sp>
        <p:nvSpPr>
          <p:cNvPr id="6" name="Rectangle 5"/>
          <p:cNvSpPr/>
          <p:nvPr/>
        </p:nvSpPr>
        <p:spPr>
          <a:xfrm>
            <a:off x="5562600" y="4876800"/>
            <a:ext cx="609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6477000" y="4876800"/>
            <a:ext cx="609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467600" y="4876800"/>
            <a:ext cx="6096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3561" name="TextBox 18"/>
          <p:cNvSpPr txBox="1">
            <a:spLocks noChangeArrowheads="1"/>
          </p:cNvSpPr>
          <p:nvPr/>
        </p:nvSpPr>
        <p:spPr bwMode="auto">
          <a:xfrm>
            <a:off x="990600" y="4953000"/>
            <a:ext cx="2949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− Set of all states</a:t>
            </a:r>
          </a:p>
        </p:txBody>
      </p:sp>
      <p:sp>
        <p:nvSpPr>
          <p:cNvPr id="23562" name="TextBox 19"/>
          <p:cNvSpPr txBox="1">
            <a:spLocks noChangeArrowheads="1"/>
          </p:cNvSpPr>
          <p:nvPr/>
        </p:nvSpPr>
        <p:spPr bwMode="auto">
          <a:xfrm>
            <a:off x="990600" y="6172200"/>
            <a:ext cx="3927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− Set of just goal states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38800" y="4876800"/>
            <a:ext cx="609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246370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Move Right</a:t>
            </a:r>
          </a:p>
        </p:txBody>
      </p:sp>
      <p:sp>
        <p:nvSpPr>
          <p:cNvPr id="24578" name="Content Placeholder 17"/>
          <p:cNvSpPr>
            <a:spLocks noGrp="1"/>
          </p:cNvSpPr>
          <p:nvPr>
            <p:ph idx="1"/>
          </p:nvPr>
        </p:nvSpPr>
        <p:spPr>
          <a:xfrm>
            <a:off x="457200" y="1600200"/>
            <a:ext cx="4343400" cy="4525963"/>
          </a:xfrm>
        </p:spPr>
        <p:txBody>
          <a:bodyPr/>
          <a:lstStyle/>
          <a:p>
            <a:r>
              <a:rPr lang="en-US">
                <a:solidFill>
                  <a:srgbClr val="660066"/>
                </a:solidFill>
                <a:latin typeface="Calibri" charset="0"/>
              </a:rPr>
              <a:t>States</a:t>
            </a:r>
          </a:p>
          <a:p>
            <a:pPr lvl="1"/>
            <a:endParaRPr lang="en-US">
              <a:solidFill>
                <a:srgbClr val="660066"/>
              </a:solidFill>
              <a:latin typeface="Calibri" charset="0"/>
            </a:endParaRPr>
          </a:p>
          <a:p>
            <a:endParaRPr lang="en-US">
              <a:solidFill>
                <a:srgbClr val="660066"/>
              </a:solidFill>
              <a:latin typeface="Calibri" charset="0"/>
            </a:endParaRPr>
          </a:p>
          <a:p>
            <a:r>
              <a:rPr lang="en-US">
                <a:solidFill>
                  <a:srgbClr val="660066"/>
                </a:solidFill>
                <a:latin typeface="Calibri" charset="0"/>
              </a:rPr>
              <a:t>Operators</a:t>
            </a:r>
          </a:p>
          <a:p>
            <a:pPr lvl="1"/>
            <a:r>
              <a:rPr lang="en-US">
                <a:latin typeface="Calibri" charset="0"/>
              </a:rPr>
              <a:t>Move actions</a:t>
            </a:r>
          </a:p>
          <a:p>
            <a:r>
              <a:rPr lang="en-US">
                <a:solidFill>
                  <a:srgbClr val="660066"/>
                </a:solidFill>
                <a:latin typeface="Calibri" charset="0"/>
              </a:rPr>
              <a:t>Initial State</a:t>
            </a:r>
          </a:p>
          <a:p>
            <a:endParaRPr lang="en-US">
              <a:solidFill>
                <a:srgbClr val="660066"/>
              </a:solidFill>
              <a:latin typeface="Calibri" charset="0"/>
            </a:endParaRPr>
          </a:p>
          <a:p>
            <a:r>
              <a:rPr lang="en-US">
                <a:solidFill>
                  <a:srgbClr val="660066"/>
                </a:solidFill>
                <a:latin typeface="Calibri" charset="0"/>
              </a:rPr>
              <a:t>Goal State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464456A-658D-3E4B-BB03-7F1CEBDF4027}" type="slidenum">
              <a:rPr lang="en-US" sz="1200">
                <a:solidFill>
                  <a:srgbClr val="898989"/>
                </a:solidFill>
                <a:cs typeface="Arial" charset="0"/>
              </a:rPr>
              <a:pPr eaLnBrk="1" hangingPunct="1"/>
              <a:t>14</a:t>
            </a:fld>
            <a:endParaRPr lang="en-US" sz="1200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24580" name="Picture 7" descr="maze-3x3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743200"/>
            <a:ext cx="3324225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6"/>
          <p:cNvSpPr txBox="1">
            <a:spLocks noChangeArrowheads="1"/>
          </p:cNvSpPr>
          <p:nvPr/>
        </p:nvSpPr>
        <p:spPr bwMode="auto">
          <a:xfrm>
            <a:off x="990600" y="2209800"/>
            <a:ext cx="28892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− SETS of states</a:t>
            </a:r>
          </a:p>
          <a:p>
            <a:pPr eaLnBrk="1" hangingPunct="1"/>
            <a:r>
              <a:rPr lang="en-US" sz="2800"/>
              <a:t>− “Belief state”</a:t>
            </a:r>
          </a:p>
        </p:txBody>
      </p:sp>
      <p:sp>
        <p:nvSpPr>
          <p:cNvPr id="6" name="Rectangle 5"/>
          <p:cNvSpPr/>
          <p:nvPr/>
        </p:nvSpPr>
        <p:spPr>
          <a:xfrm>
            <a:off x="5562600" y="4876800"/>
            <a:ext cx="609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6477000" y="4876800"/>
            <a:ext cx="609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467600" y="4876800"/>
            <a:ext cx="6096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4585" name="TextBox 18"/>
          <p:cNvSpPr txBox="1">
            <a:spLocks noChangeArrowheads="1"/>
          </p:cNvSpPr>
          <p:nvPr/>
        </p:nvSpPr>
        <p:spPr bwMode="auto">
          <a:xfrm>
            <a:off x="990600" y="4953000"/>
            <a:ext cx="2949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− Set of all states</a:t>
            </a:r>
          </a:p>
        </p:txBody>
      </p:sp>
      <p:sp>
        <p:nvSpPr>
          <p:cNvPr id="24586" name="TextBox 19"/>
          <p:cNvSpPr txBox="1">
            <a:spLocks noChangeArrowheads="1"/>
          </p:cNvSpPr>
          <p:nvPr/>
        </p:nvSpPr>
        <p:spPr bwMode="auto">
          <a:xfrm>
            <a:off x="990600" y="6172200"/>
            <a:ext cx="3927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− Set of just goal states</a:t>
            </a:r>
          </a:p>
        </p:txBody>
      </p:sp>
    </p:spTree>
    <p:extLst>
      <p:ext uri="{BB962C8B-B14F-4D97-AF65-F5344CB8AC3E}">
        <p14:creationId xmlns:p14="http://schemas.microsoft.com/office/powerpoint/2010/main" val="27755069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Move Right</a:t>
            </a:r>
          </a:p>
        </p:txBody>
      </p:sp>
      <p:sp>
        <p:nvSpPr>
          <p:cNvPr id="25602" name="Content Placeholder 17"/>
          <p:cNvSpPr>
            <a:spLocks noGrp="1"/>
          </p:cNvSpPr>
          <p:nvPr>
            <p:ph idx="1"/>
          </p:nvPr>
        </p:nvSpPr>
        <p:spPr>
          <a:xfrm>
            <a:off x="457200" y="1600200"/>
            <a:ext cx="4343400" cy="4525963"/>
          </a:xfrm>
        </p:spPr>
        <p:txBody>
          <a:bodyPr/>
          <a:lstStyle/>
          <a:p>
            <a:r>
              <a:rPr lang="en-US">
                <a:solidFill>
                  <a:srgbClr val="660066"/>
                </a:solidFill>
                <a:latin typeface="Calibri" charset="0"/>
              </a:rPr>
              <a:t>States</a:t>
            </a:r>
          </a:p>
          <a:p>
            <a:pPr lvl="1"/>
            <a:endParaRPr lang="en-US">
              <a:solidFill>
                <a:srgbClr val="660066"/>
              </a:solidFill>
              <a:latin typeface="Calibri" charset="0"/>
            </a:endParaRPr>
          </a:p>
          <a:p>
            <a:endParaRPr lang="en-US">
              <a:solidFill>
                <a:srgbClr val="660066"/>
              </a:solidFill>
              <a:latin typeface="Calibri" charset="0"/>
            </a:endParaRPr>
          </a:p>
          <a:p>
            <a:r>
              <a:rPr lang="en-US">
                <a:solidFill>
                  <a:srgbClr val="660066"/>
                </a:solidFill>
                <a:latin typeface="Calibri" charset="0"/>
              </a:rPr>
              <a:t>Operators</a:t>
            </a:r>
          </a:p>
          <a:p>
            <a:pPr lvl="1"/>
            <a:r>
              <a:rPr lang="en-US">
                <a:latin typeface="Calibri" charset="0"/>
              </a:rPr>
              <a:t>Move actions</a:t>
            </a:r>
          </a:p>
          <a:p>
            <a:r>
              <a:rPr lang="en-US">
                <a:solidFill>
                  <a:srgbClr val="660066"/>
                </a:solidFill>
                <a:latin typeface="Calibri" charset="0"/>
              </a:rPr>
              <a:t>Initial State</a:t>
            </a:r>
          </a:p>
          <a:p>
            <a:endParaRPr lang="en-US">
              <a:solidFill>
                <a:srgbClr val="660066"/>
              </a:solidFill>
              <a:latin typeface="Calibri" charset="0"/>
            </a:endParaRPr>
          </a:p>
          <a:p>
            <a:r>
              <a:rPr lang="en-US">
                <a:solidFill>
                  <a:srgbClr val="660066"/>
                </a:solidFill>
                <a:latin typeface="Calibri" charset="0"/>
              </a:rPr>
              <a:t>Goal State</a:t>
            </a: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B11F718-8D71-0642-8DE7-3A73BC342BC0}" type="slidenum">
              <a:rPr lang="en-US" sz="1200">
                <a:solidFill>
                  <a:srgbClr val="898989"/>
                </a:solidFill>
                <a:cs typeface="Arial" charset="0"/>
              </a:rPr>
              <a:pPr eaLnBrk="1" hangingPunct="1"/>
              <a:t>15</a:t>
            </a:fld>
            <a:endParaRPr lang="en-US" sz="1200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25604" name="Picture 7" descr="maze-3x3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743200"/>
            <a:ext cx="3324225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Box 6"/>
          <p:cNvSpPr txBox="1">
            <a:spLocks noChangeArrowheads="1"/>
          </p:cNvSpPr>
          <p:nvPr/>
        </p:nvSpPr>
        <p:spPr bwMode="auto">
          <a:xfrm>
            <a:off x="990600" y="2209800"/>
            <a:ext cx="28892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− SETS of states</a:t>
            </a:r>
          </a:p>
          <a:p>
            <a:pPr eaLnBrk="1" hangingPunct="1"/>
            <a:r>
              <a:rPr lang="en-US" sz="2800"/>
              <a:t>− “Belief state”</a:t>
            </a:r>
          </a:p>
        </p:txBody>
      </p:sp>
      <p:sp>
        <p:nvSpPr>
          <p:cNvPr id="6" name="Rectangle 5"/>
          <p:cNvSpPr/>
          <p:nvPr/>
        </p:nvSpPr>
        <p:spPr>
          <a:xfrm>
            <a:off x="5562600" y="4876800"/>
            <a:ext cx="609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800" dirty="0"/>
          </a:p>
        </p:txBody>
      </p:sp>
      <p:sp>
        <p:nvSpPr>
          <p:cNvPr id="17" name="Rectangle 16"/>
          <p:cNvSpPr/>
          <p:nvPr/>
        </p:nvSpPr>
        <p:spPr>
          <a:xfrm>
            <a:off x="7467600" y="4876800"/>
            <a:ext cx="6096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5608" name="TextBox 18"/>
          <p:cNvSpPr txBox="1">
            <a:spLocks noChangeArrowheads="1"/>
          </p:cNvSpPr>
          <p:nvPr/>
        </p:nvSpPr>
        <p:spPr bwMode="auto">
          <a:xfrm>
            <a:off x="990600" y="4953000"/>
            <a:ext cx="2949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− Set of all states</a:t>
            </a:r>
          </a:p>
        </p:txBody>
      </p:sp>
      <p:sp>
        <p:nvSpPr>
          <p:cNvPr id="25609" name="TextBox 19"/>
          <p:cNvSpPr txBox="1">
            <a:spLocks noChangeArrowheads="1"/>
          </p:cNvSpPr>
          <p:nvPr/>
        </p:nvSpPr>
        <p:spPr bwMode="auto">
          <a:xfrm>
            <a:off x="990600" y="6172200"/>
            <a:ext cx="3927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− Set of just goal states</a:t>
            </a:r>
          </a:p>
        </p:txBody>
      </p:sp>
    </p:spTree>
    <p:extLst>
      <p:ext uri="{BB962C8B-B14F-4D97-AF65-F5344CB8AC3E}">
        <p14:creationId xmlns:p14="http://schemas.microsoft.com/office/powerpoint/2010/main" val="21556641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Move Up</a:t>
            </a:r>
          </a:p>
        </p:txBody>
      </p:sp>
      <p:sp>
        <p:nvSpPr>
          <p:cNvPr id="26626" name="Content Placeholder 17"/>
          <p:cNvSpPr>
            <a:spLocks noGrp="1"/>
          </p:cNvSpPr>
          <p:nvPr>
            <p:ph idx="1"/>
          </p:nvPr>
        </p:nvSpPr>
        <p:spPr>
          <a:xfrm>
            <a:off x="457200" y="1600200"/>
            <a:ext cx="4343400" cy="4525963"/>
          </a:xfrm>
        </p:spPr>
        <p:txBody>
          <a:bodyPr/>
          <a:lstStyle/>
          <a:p>
            <a:r>
              <a:rPr lang="en-US">
                <a:solidFill>
                  <a:srgbClr val="660066"/>
                </a:solidFill>
                <a:latin typeface="Calibri" charset="0"/>
              </a:rPr>
              <a:t>States</a:t>
            </a:r>
          </a:p>
          <a:p>
            <a:pPr lvl="1"/>
            <a:endParaRPr lang="en-US">
              <a:solidFill>
                <a:srgbClr val="660066"/>
              </a:solidFill>
              <a:latin typeface="Calibri" charset="0"/>
            </a:endParaRPr>
          </a:p>
          <a:p>
            <a:endParaRPr lang="en-US">
              <a:solidFill>
                <a:srgbClr val="660066"/>
              </a:solidFill>
              <a:latin typeface="Calibri" charset="0"/>
            </a:endParaRPr>
          </a:p>
          <a:p>
            <a:r>
              <a:rPr lang="en-US">
                <a:solidFill>
                  <a:srgbClr val="660066"/>
                </a:solidFill>
                <a:latin typeface="Calibri" charset="0"/>
              </a:rPr>
              <a:t>Operators</a:t>
            </a:r>
          </a:p>
          <a:p>
            <a:pPr lvl="1"/>
            <a:r>
              <a:rPr lang="en-US">
                <a:latin typeface="Calibri" charset="0"/>
              </a:rPr>
              <a:t>Move actions</a:t>
            </a:r>
          </a:p>
          <a:p>
            <a:r>
              <a:rPr lang="en-US">
                <a:solidFill>
                  <a:srgbClr val="660066"/>
                </a:solidFill>
                <a:latin typeface="Calibri" charset="0"/>
              </a:rPr>
              <a:t>Initial State</a:t>
            </a:r>
          </a:p>
          <a:p>
            <a:endParaRPr lang="en-US">
              <a:solidFill>
                <a:srgbClr val="660066"/>
              </a:solidFill>
              <a:latin typeface="Calibri" charset="0"/>
            </a:endParaRPr>
          </a:p>
          <a:p>
            <a:r>
              <a:rPr lang="en-US">
                <a:solidFill>
                  <a:srgbClr val="660066"/>
                </a:solidFill>
                <a:latin typeface="Calibri" charset="0"/>
              </a:rPr>
              <a:t>Goal State</a:t>
            </a: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5730B52-05FC-AA40-86C9-5B45FCBE75E4}" type="slidenum">
              <a:rPr lang="en-US" sz="1200">
                <a:solidFill>
                  <a:srgbClr val="898989"/>
                </a:solidFill>
                <a:cs typeface="Arial" charset="0"/>
              </a:rPr>
              <a:pPr eaLnBrk="1" hangingPunct="1"/>
              <a:t>16</a:t>
            </a:fld>
            <a:endParaRPr lang="en-US" sz="1200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26628" name="Picture 7" descr="maze-3x3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743200"/>
            <a:ext cx="3324225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990600" y="2209800"/>
            <a:ext cx="28892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− SETS of states</a:t>
            </a:r>
          </a:p>
          <a:p>
            <a:pPr eaLnBrk="1" hangingPunct="1"/>
            <a:r>
              <a:rPr lang="en-US" sz="2800"/>
              <a:t>− “Belief state”</a:t>
            </a:r>
          </a:p>
        </p:txBody>
      </p:sp>
      <p:sp>
        <p:nvSpPr>
          <p:cNvPr id="6" name="Rectangle 5"/>
          <p:cNvSpPr/>
          <p:nvPr/>
        </p:nvSpPr>
        <p:spPr>
          <a:xfrm>
            <a:off x="5562600" y="4876800"/>
            <a:ext cx="609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800" dirty="0"/>
          </a:p>
        </p:txBody>
      </p:sp>
      <p:sp>
        <p:nvSpPr>
          <p:cNvPr id="17" name="Rectangle 16"/>
          <p:cNvSpPr/>
          <p:nvPr/>
        </p:nvSpPr>
        <p:spPr>
          <a:xfrm>
            <a:off x="7467600" y="3962400"/>
            <a:ext cx="6096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6632" name="TextBox 18"/>
          <p:cNvSpPr txBox="1">
            <a:spLocks noChangeArrowheads="1"/>
          </p:cNvSpPr>
          <p:nvPr/>
        </p:nvSpPr>
        <p:spPr bwMode="auto">
          <a:xfrm>
            <a:off x="990600" y="4953000"/>
            <a:ext cx="2949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− Set of all states</a:t>
            </a:r>
          </a:p>
        </p:txBody>
      </p:sp>
      <p:sp>
        <p:nvSpPr>
          <p:cNvPr id="26633" name="TextBox 19"/>
          <p:cNvSpPr txBox="1">
            <a:spLocks noChangeArrowheads="1"/>
          </p:cNvSpPr>
          <p:nvPr/>
        </p:nvSpPr>
        <p:spPr bwMode="auto">
          <a:xfrm>
            <a:off x="990600" y="6172200"/>
            <a:ext cx="3927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− Set of just goal states</a:t>
            </a:r>
          </a:p>
        </p:txBody>
      </p:sp>
    </p:spTree>
    <p:extLst>
      <p:ext uri="{BB962C8B-B14F-4D97-AF65-F5344CB8AC3E}">
        <p14:creationId xmlns:p14="http://schemas.microsoft.com/office/powerpoint/2010/main" val="25388722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Move Up</a:t>
            </a:r>
          </a:p>
        </p:txBody>
      </p:sp>
      <p:sp>
        <p:nvSpPr>
          <p:cNvPr id="27650" name="Content Placeholder 17"/>
          <p:cNvSpPr>
            <a:spLocks noGrp="1"/>
          </p:cNvSpPr>
          <p:nvPr>
            <p:ph idx="1"/>
          </p:nvPr>
        </p:nvSpPr>
        <p:spPr>
          <a:xfrm>
            <a:off x="457200" y="1600200"/>
            <a:ext cx="4343400" cy="4525963"/>
          </a:xfrm>
        </p:spPr>
        <p:txBody>
          <a:bodyPr/>
          <a:lstStyle/>
          <a:p>
            <a:r>
              <a:rPr lang="en-US">
                <a:solidFill>
                  <a:srgbClr val="660066"/>
                </a:solidFill>
                <a:latin typeface="Calibri" charset="0"/>
              </a:rPr>
              <a:t>States</a:t>
            </a:r>
          </a:p>
          <a:p>
            <a:pPr lvl="1"/>
            <a:endParaRPr lang="en-US">
              <a:solidFill>
                <a:srgbClr val="660066"/>
              </a:solidFill>
              <a:latin typeface="Calibri" charset="0"/>
            </a:endParaRPr>
          </a:p>
          <a:p>
            <a:endParaRPr lang="en-US">
              <a:solidFill>
                <a:srgbClr val="660066"/>
              </a:solidFill>
              <a:latin typeface="Calibri" charset="0"/>
            </a:endParaRPr>
          </a:p>
          <a:p>
            <a:r>
              <a:rPr lang="en-US">
                <a:solidFill>
                  <a:srgbClr val="660066"/>
                </a:solidFill>
                <a:latin typeface="Calibri" charset="0"/>
              </a:rPr>
              <a:t>Operators</a:t>
            </a:r>
          </a:p>
          <a:p>
            <a:pPr lvl="1"/>
            <a:r>
              <a:rPr lang="en-US">
                <a:latin typeface="Calibri" charset="0"/>
              </a:rPr>
              <a:t>Move actions</a:t>
            </a:r>
          </a:p>
          <a:p>
            <a:r>
              <a:rPr lang="en-US">
                <a:solidFill>
                  <a:srgbClr val="660066"/>
                </a:solidFill>
                <a:latin typeface="Calibri" charset="0"/>
              </a:rPr>
              <a:t>Initial State</a:t>
            </a:r>
          </a:p>
          <a:p>
            <a:endParaRPr lang="en-US">
              <a:solidFill>
                <a:srgbClr val="660066"/>
              </a:solidFill>
              <a:latin typeface="Calibri" charset="0"/>
            </a:endParaRPr>
          </a:p>
          <a:p>
            <a:r>
              <a:rPr lang="en-US">
                <a:solidFill>
                  <a:srgbClr val="660066"/>
                </a:solidFill>
                <a:latin typeface="Calibri" charset="0"/>
              </a:rPr>
              <a:t>Goal State</a:t>
            </a: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95995C0-BFED-F344-9AF2-F9FDB5C9B76C}" type="slidenum">
              <a:rPr lang="en-US" sz="1200">
                <a:solidFill>
                  <a:srgbClr val="898989"/>
                </a:solidFill>
                <a:cs typeface="Arial" charset="0"/>
              </a:rPr>
              <a:pPr eaLnBrk="1" hangingPunct="1"/>
              <a:t>17</a:t>
            </a:fld>
            <a:endParaRPr lang="en-US" sz="1200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27652" name="Picture 7" descr="maze-3x3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743200"/>
            <a:ext cx="3324225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Box 6"/>
          <p:cNvSpPr txBox="1">
            <a:spLocks noChangeArrowheads="1"/>
          </p:cNvSpPr>
          <p:nvPr/>
        </p:nvSpPr>
        <p:spPr bwMode="auto">
          <a:xfrm>
            <a:off x="990600" y="2209800"/>
            <a:ext cx="28892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− SETS of states</a:t>
            </a:r>
          </a:p>
          <a:p>
            <a:pPr eaLnBrk="1" hangingPunct="1"/>
            <a:r>
              <a:rPr lang="en-US" sz="2800"/>
              <a:t>− “Belief state”</a:t>
            </a:r>
          </a:p>
        </p:txBody>
      </p:sp>
      <p:sp>
        <p:nvSpPr>
          <p:cNvPr id="6" name="Rectangle 5"/>
          <p:cNvSpPr/>
          <p:nvPr/>
        </p:nvSpPr>
        <p:spPr>
          <a:xfrm>
            <a:off x="5562600" y="4876800"/>
            <a:ext cx="609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800" dirty="0"/>
          </a:p>
        </p:txBody>
      </p:sp>
      <p:sp>
        <p:nvSpPr>
          <p:cNvPr id="17" name="Rectangle 16"/>
          <p:cNvSpPr/>
          <p:nvPr/>
        </p:nvSpPr>
        <p:spPr>
          <a:xfrm>
            <a:off x="7467600" y="2971800"/>
            <a:ext cx="76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7656" name="TextBox 18"/>
          <p:cNvSpPr txBox="1">
            <a:spLocks noChangeArrowheads="1"/>
          </p:cNvSpPr>
          <p:nvPr/>
        </p:nvSpPr>
        <p:spPr bwMode="auto">
          <a:xfrm>
            <a:off x="990600" y="4953000"/>
            <a:ext cx="2949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− Set of all states</a:t>
            </a:r>
          </a:p>
        </p:txBody>
      </p:sp>
      <p:sp>
        <p:nvSpPr>
          <p:cNvPr id="27657" name="TextBox 19"/>
          <p:cNvSpPr txBox="1">
            <a:spLocks noChangeArrowheads="1"/>
          </p:cNvSpPr>
          <p:nvPr/>
        </p:nvSpPr>
        <p:spPr bwMode="auto">
          <a:xfrm>
            <a:off x="990600" y="6172200"/>
            <a:ext cx="3927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− Set of just goal states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91400" y="2971800"/>
            <a:ext cx="9144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i="1" dirty="0">
                <a:solidFill>
                  <a:srgbClr val="FF0000"/>
                </a:solidFill>
              </a:rPr>
              <a:t>Yay!</a:t>
            </a:r>
          </a:p>
        </p:txBody>
      </p:sp>
    </p:spTree>
    <p:extLst>
      <p:ext uri="{BB962C8B-B14F-4D97-AF65-F5344CB8AC3E}">
        <p14:creationId xmlns:p14="http://schemas.microsoft.com/office/powerpoint/2010/main" val="36193598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4114800" y="152400"/>
            <a:ext cx="4343400" cy="3048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660066"/>
                </a:solidFill>
              </a:rPr>
              <a:t>States</a:t>
            </a:r>
          </a:p>
          <a:p>
            <a:pPr lvl="1">
              <a:defRPr/>
            </a:pPr>
            <a:endParaRPr lang="en-US" dirty="0" smtClean="0">
              <a:solidFill>
                <a:srgbClr val="660066"/>
              </a:solidFill>
            </a:endParaRPr>
          </a:p>
          <a:p>
            <a:pPr marL="0" indent="0">
              <a:buFont typeface="Arial" charset="0"/>
              <a:buNone/>
              <a:defRPr/>
            </a:pPr>
            <a:endParaRPr lang="en-US" dirty="0" smtClean="0">
              <a:solidFill>
                <a:srgbClr val="660066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660066"/>
                </a:solidFill>
              </a:rPr>
              <a:t>Goal State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8C8520A-BC82-E441-9725-9FB6DDEE97AA}" type="slidenum">
              <a:rPr lang="en-US" sz="1200">
                <a:solidFill>
                  <a:srgbClr val="898989"/>
                </a:solidFill>
                <a:cs typeface="Arial" charset="0"/>
              </a:rPr>
              <a:pPr eaLnBrk="1" hangingPunct="1"/>
              <a:t>18</a:t>
            </a:fld>
            <a:endParaRPr lang="en-US" sz="1200">
              <a:solidFill>
                <a:srgbClr val="898989"/>
              </a:solidFill>
              <a:cs typeface="Arial" charset="0"/>
            </a:endParaRPr>
          </a:p>
        </p:txBody>
      </p:sp>
      <p:sp>
        <p:nvSpPr>
          <p:cNvPr id="28675" name="TextBox 6"/>
          <p:cNvSpPr txBox="1">
            <a:spLocks noChangeArrowheads="1"/>
          </p:cNvSpPr>
          <p:nvPr/>
        </p:nvSpPr>
        <p:spPr bwMode="auto">
          <a:xfrm>
            <a:off x="4648200" y="838200"/>
            <a:ext cx="28892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− SETS of states</a:t>
            </a:r>
          </a:p>
          <a:p>
            <a:pPr eaLnBrk="1" hangingPunct="1"/>
            <a:r>
              <a:rPr lang="en-US" sz="2800"/>
              <a:t>− “Belief state”</a:t>
            </a:r>
          </a:p>
        </p:txBody>
      </p:sp>
      <p:grpSp>
        <p:nvGrpSpPr>
          <p:cNvPr id="28676" name="Group 2"/>
          <p:cNvGrpSpPr>
            <a:grpSpLocks/>
          </p:cNvGrpSpPr>
          <p:nvPr/>
        </p:nvGrpSpPr>
        <p:grpSpPr bwMode="auto">
          <a:xfrm>
            <a:off x="228600" y="152400"/>
            <a:ext cx="3324225" cy="3509963"/>
            <a:chOff x="4800600" y="3043253"/>
            <a:chExt cx="3323578" cy="3509947"/>
          </a:xfrm>
        </p:grpSpPr>
        <p:pic>
          <p:nvPicPr>
            <p:cNvPr id="28683" name="Picture 7" descr="maze-3x3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3043253"/>
              <a:ext cx="3323578" cy="3509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5333896" y="5176843"/>
              <a:ext cx="609481" cy="6857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8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248118" y="5176843"/>
              <a:ext cx="609481" cy="6857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248118" y="4186248"/>
              <a:ext cx="609481" cy="6857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238525" y="4186248"/>
              <a:ext cx="609481" cy="6857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238525" y="5176843"/>
              <a:ext cx="609481" cy="6857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57200" y="4114800"/>
            <a:ext cx="3560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solidFill>
                  <a:srgbClr val="660066"/>
                </a:solidFill>
              </a:rPr>
              <a:t>Relaxed Problem?</a:t>
            </a:r>
          </a:p>
        </p:txBody>
      </p:sp>
      <p:sp>
        <p:nvSpPr>
          <p:cNvPr id="28678" name="TextBox 19"/>
          <p:cNvSpPr txBox="1">
            <a:spLocks noChangeArrowheads="1"/>
          </p:cNvSpPr>
          <p:nvPr/>
        </p:nvSpPr>
        <p:spPr bwMode="auto">
          <a:xfrm>
            <a:off x="4606925" y="2362200"/>
            <a:ext cx="4167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− Set of just goal state(s)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85800" y="4648200"/>
            <a:ext cx="72199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/>
              <a:t>− What if </a:t>
            </a:r>
            <a:r>
              <a:rPr lang="en-US" sz="2800" dirty="0" smtClean="0"/>
              <a:t>it weren’t </a:t>
            </a:r>
            <a:r>
              <a:rPr lang="en-US" sz="2800" dirty="0"/>
              <a:t>blind?</a:t>
            </a:r>
          </a:p>
          <a:p>
            <a:pPr eaLnBrk="1" hangingPunct="1"/>
            <a:r>
              <a:rPr lang="en-US" sz="2800" dirty="0"/>
              <a:t>− Max # moves from any state in belief state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57200" y="5562600"/>
            <a:ext cx="408457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660066"/>
                </a:solidFill>
              </a:rPr>
              <a:t>Also… (</a:t>
            </a:r>
            <a:r>
              <a:rPr lang="en-US" sz="3200" dirty="0" err="1" smtClean="0">
                <a:solidFill>
                  <a:srgbClr val="660066"/>
                </a:solidFill>
              </a:rPr>
              <a:t>admissable</a:t>
            </a:r>
            <a:r>
              <a:rPr lang="en-US" sz="3200" dirty="0" smtClean="0">
                <a:solidFill>
                  <a:srgbClr val="660066"/>
                </a:solidFill>
              </a:rPr>
              <a:t>?) </a:t>
            </a:r>
            <a:endParaRPr lang="en-US" sz="3200" dirty="0">
              <a:solidFill>
                <a:srgbClr val="660066"/>
              </a:solidFill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85800" y="6172200"/>
            <a:ext cx="54435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− Number of states in belief state</a:t>
            </a:r>
          </a:p>
          <a:p>
            <a:pPr eaLnBrk="1" hangingPunct="1"/>
            <a:endParaRPr lang="en-US" sz="2800"/>
          </a:p>
        </p:txBody>
      </p:sp>
      <p:sp>
        <p:nvSpPr>
          <p:cNvPr id="28682" name="Title 1"/>
          <p:cNvSpPr>
            <a:spLocks noGrp="1"/>
          </p:cNvSpPr>
          <p:nvPr>
            <p:ph type="title"/>
          </p:nvPr>
        </p:nvSpPr>
        <p:spPr>
          <a:xfrm>
            <a:off x="685800" y="3200400"/>
            <a:ext cx="7620000" cy="914400"/>
          </a:xfrm>
          <a:solidFill>
            <a:srgbClr val="FFFFFF"/>
          </a:solidFill>
        </p:spPr>
        <p:txBody>
          <a:bodyPr/>
          <a:lstStyle/>
          <a:p>
            <a:r>
              <a:rPr lang="en-US">
                <a:latin typeface="Calibri" charset="0"/>
              </a:rPr>
              <a:t>Heuristics?</a:t>
            </a:r>
          </a:p>
        </p:txBody>
      </p:sp>
    </p:spTree>
    <p:extLst>
      <p:ext uri="{BB962C8B-B14F-4D97-AF65-F5344CB8AC3E}">
        <p14:creationId xmlns:p14="http://schemas.microsoft.com/office/powerpoint/2010/main" val="20423044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6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534400" y="6400800"/>
            <a:ext cx="1905000" cy="457200"/>
          </a:xfrm>
        </p:spPr>
        <p:txBody>
          <a:bodyPr/>
          <a:lstStyle/>
          <a:p>
            <a:pPr>
              <a:defRPr/>
            </a:pPr>
            <a:fld id="{ABF9873D-5DEE-4FED-A8D3-1426DD357252}" type="slidenum">
              <a:rPr lang="en-US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996950" y="230188"/>
            <a:ext cx="7191375" cy="684212"/>
          </a:xfrm>
        </p:spPr>
        <p:txBody>
          <a:bodyPr/>
          <a:lstStyle/>
          <a:p>
            <a:pPr indent="0" eaLnBrk="1" hangingPunct="1"/>
            <a:r>
              <a:rPr lang="en-US" dirty="0" smtClean="0"/>
              <a:t>Previous Search Methods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02681" y="1752600"/>
            <a:ext cx="7467600" cy="5257800"/>
          </a:xfrm>
        </p:spPr>
        <p:txBody>
          <a:bodyPr/>
          <a:lstStyle/>
          <a:p>
            <a:pPr marL="471487" indent="-457200">
              <a:lnSpc>
                <a:spcPct val="9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en-US" dirty="0">
                <a:solidFill>
                  <a:srgbClr val="000090"/>
                </a:solidFill>
              </a:rPr>
              <a:t>Blind Search</a:t>
            </a:r>
          </a:p>
          <a:p>
            <a:pPr marL="820737" lvl="1" indent="-457200">
              <a:lnSpc>
                <a:spcPct val="9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en-US" dirty="0">
                <a:solidFill>
                  <a:srgbClr val="AE1A95"/>
                </a:solidFill>
              </a:rPr>
              <a:t>Depth first search</a:t>
            </a:r>
          </a:p>
          <a:p>
            <a:pPr marL="800100" lvl="1" indent="-436563">
              <a:lnSpc>
                <a:spcPct val="90000"/>
              </a:lnSpc>
              <a:spcBef>
                <a:spcPts val="0"/>
              </a:spcBef>
              <a:buFontTx/>
              <a:buChar char="•"/>
              <a:defRPr/>
            </a:pPr>
            <a:r>
              <a:rPr lang="en-US" dirty="0">
                <a:solidFill>
                  <a:srgbClr val="AE1A95"/>
                </a:solidFill>
              </a:rPr>
              <a:t>Breadth first search</a:t>
            </a:r>
          </a:p>
          <a:p>
            <a:pPr marL="800100" lvl="1" indent="-436563">
              <a:lnSpc>
                <a:spcPct val="90000"/>
              </a:lnSpc>
              <a:spcBef>
                <a:spcPts val="0"/>
              </a:spcBef>
              <a:buFontTx/>
              <a:buChar char="•"/>
              <a:defRPr/>
            </a:pPr>
            <a:r>
              <a:rPr lang="en-US" dirty="0">
                <a:solidFill>
                  <a:srgbClr val="AE1A95"/>
                </a:solidFill>
              </a:rPr>
              <a:t>Iterative deepening search</a:t>
            </a:r>
          </a:p>
          <a:p>
            <a:pPr marL="800100" lvl="1" indent="-436563">
              <a:lnSpc>
                <a:spcPct val="90000"/>
              </a:lnSpc>
              <a:spcBef>
                <a:spcPts val="0"/>
              </a:spcBef>
              <a:buFontTx/>
              <a:buChar char="•"/>
              <a:defRPr/>
            </a:pPr>
            <a:r>
              <a:rPr lang="en-US" dirty="0">
                <a:solidFill>
                  <a:srgbClr val="AE1A95"/>
                </a:solidFill>
              </a:rPr>
              <a:t>Uniform cost </a:t>
            </a:r>
            <a:r>
              <a:rPr lang="en-US" dirty="0" smtClean="0">
                <a:solidFill>
                  <a:srgbClr val="AE1A95"/>
                </a:solidFill>
              </a:rPr>
              <a:t>search</a:t>
            </a:r>
          </a:p>
          <a:p>
            <a:pPr marL="450850" indent="-436563">
              <a:lnSpc>
                <a:spcPct val="90000"/>
              </a:lnSpc>
              <a:spcBef>
                <a:spcPts val="0"/>
              </a:spcBef>
              <a:buFontTx/>
              <a:buChar char="•"/>
              <a:defRPr/>
            </a:pPr>
            <a:r>
              <a:rPr lang="en-US" dirty="0" smtClean="0">
                <a:solidFill>
                  <a:srgbClr val="000090"/>
                </a:solidFill>
              </a:rPr>
              <a:t>Informed Search</a:t>
            </a:r>
          </a:p>
          <a:p>
            <a:pPr marL="800100" lvl="1" indent="-436563">
              <a:lnSpc>
                <a:spcPct val="90000"/>
              </a:lnSpc>
              <a:spcBef>
                <a:spcPts val="0"/>
              </a:spcBef>
              <a:buFontTx/>
              <a:buChar char="•"/>
              <a:defRPr/>
            </a:pPr>
            <a:r>
              <a:rPr lang="en-US" dirty="0" smtClean="0">
                <a:solidFill>
                  <a:srgbClr val="AE1A95"/>
                </a:solidFill>
              </a:rPr>
              <a:t>Best First</a:t>
            </a:r>
          </a:p>
          <a:p>
            <a:pPr marL="800100" lvl="1" indent="-436563">
              <a:lnSpc>
                <a:spcPct val="90000"/>
              </a:lnSpc>
              <a:spcBef>
                <a:spcPts val="0"/>
              </a:spcBef>
              <a:buFontTx/>
              <a:buChar char="•"/>
              <a:defRPr/>
            </a:pPr>
            <a:r>
              <a:rPr lang="en-US" dirty="0" smtClean="0">
                <a:solidFill>
                  <a:srgbClr val="AE1A95"/>
                </a:solidFill>
              </a:rPr>
              <a:t>A*</a:t>
            </a:r>
          </a:p>
          <a:p>
            <a:pPr marL="800100" lvl="1" indent="-436563">
              <a:lnSpc>
                <a:spcPct val="90000"/>
              </a:lnSpc>
              <a:spcBef>
                <a:spcPts val="0"/>
              </a:spcBef>
              <a:buFontTx/>
              <a:buChar char="•"/>
              <a:defRPr/>
            </a:pPr>
            <a:r>
              <a:rPr lang="en-US" dirty="0" smtClean="0">
                <a:solidFill>
                  <a:srgbClr val="AE1A95"/>
                </a:solidFill>
              </a:rPr>
              <a:t>Beam Search</a:t>
            </a:r>
          </a:p>
          <a:p>
            <a:pPr marL="800100" lvl="1" indent="-436563">
              <a:lnSpc>
                <a:spcPct val="90000"/>
              </a:lnSpc>
              <a:spcBef>
                <a:spcPts val="0"/>
              </a:spcBef>
              <a:buFontTx/>
              <a:buChar char="•"/>
              <a:defRPr/>
            </a:pPr>
            <a:r>
              <a:rPr lang="en-US" dirty="0" smtClean="0">
                <a:solidFill>
                  <a:srgbClr val="AE1A95"/>
                </a:solidFill>
              </a:rPr>
              <a:t>Hill Climbing</a:t>
            </a:r>
            <a:endParaRPr lang="en-US" dirty="0">
              <a:solidFill>
                <a:srgbClr val="AE1A9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925379">
            <a:off x="5438200" y="4719434"/>
            <a:ext cx="35204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Heuristic =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E</a:t>
            </a:r>
            <a:r>
              <a:rPr lang="en-US" sz="2400" dirty="0" smtClean="0">
                <a:solidFill>
                  <a:srgbClr val="FF0000"/>
                </a:solidFill>
              </a:rPr>
              <a:t>stimate of solution cost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729624" y="1218899"/>
            <a:ext cx="6890375" cy="525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>
            <a:lvl1pPr marL="382588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Wingdings" charset="2"/>
              <a:buChar char="§"/>
              <a:defRPr sz="3200">
                <a:solidFill>
                  <a:srgbClr val="333399"/>
                </a:solidFill>
                <a:latin typeface="+mn-lt"/>
                <a:ea typeface="+mn-ea"/>
                <a:cs typeface="+mn-cs"/>
                <a:sym typeface="Arial" charset="0"/>
              </a:defRPr>
            </a:lvl1pPr>
            <a:lvl2pPr marL="731838" indent="-2857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2pPr>
            <a:lvl3pPr marL="1131888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3pPr>
            <a:lvl4pPr marL="1589088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4pPr>
            <a:lvl5pPr marL="2046288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5pPr>
            <a:lvl6pPr marL="2503488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6pPr>
            <a:lvl7pPr marL="2960688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7pPr>
            <a:lvl8pPr marL="3417888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8pPr>
            <a:lvl9pPr marL="3875088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9pPr>
          </a:lstStyle>
          <a:p>
            <a:pPr marL="14287" indent="0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Systematic</a:t>
            </a:r>
          </a:p>
          <a:p>
            <a:pPr marL="14287" indent="0">
              <a:lnSpc>
                <a:spcPct val="90000"/>
              </a:lnSpc>
              <a:spcBef>
                <a:spcPts val="0"/>
              </a:spcBef>
              <a:buNone/>
              <a:defRPr/>
            </a:pPr>
            <a:endParaRPr lang="en-US" kern="0" dirty="0">
              <a:solidFill>
                <a:schemeClr val="tx1"/>
              </a:solidFill>
            </a:endParaRPr>
          </a:p>
          <a:p>
            <a:pPr marL="14287" indent="0">
              <a:lnSpc>
                <a:spcPct val="90000"/>
              </a:lnSpc>
              <a:spcBef>
                <a:spcPts val="0"/>
              </a:spcBef>
              <a:buNone/>
              <a:defRPr/>
            </a:pPr>
            <a:endParaRPr lang="en-US" kern="0" dirty="0" smtClean="0">
              <a:solidFill>
                <a:schemeClr val="tx1"/>
              </a:solidFill>
            </a:endParaRPr>
          </a:p>
          <a:p>
            <a:pPr marL="14287" indent="0">
              <a:lnSpc>
                <a:spcPct val="90000"/>
              </a:lnSpc>
              <a:spcBef>
                <a:spcPts val="0"/>
              </a:spcBef>
              <a:buNone/>
              <a:defRPr/>
            </a:pPr>
            <a:endParaRPr lang="en-US" kern="0" dirty="0">
              <a:solidFill>
                <a:schemeClr val="tx1"/>
              </a:solidFill>
            </a:endParaRPr>
          </a:p>
          <a:p>
            <a:pPr marL="14287" indent="0">
              <a:lnSpc>
                <a:spcPct val="90000"/>
              </a:lnSpc>
              <a:spcBef>
                <a:spcPts val="0"/>
              </a:spcBef>
              <a:buNone/>
              <a:defRPr/>
            </a:pPr>
            <a:endParaRPr lang="en-US" kern="0" dirty="0" smtClean="0">
              <a:solidFill>
                <a:schemeClr val="tx1"/>
              </a:solidFill>
            </a:endParaRPr>
          </a:p>
          <a:p>
            <a:pPr marL="14287" indent="0">
              <a:lnSpc>
                <a:spcPct val="90000"/>
              </a:lnSpc>
              <a:spcBef>
                <a:spcPts val="0"/>
              </a:spcBef>
              <a:buNone/>
              <a:defRPr/>
            </a:pPr>
            <a:endParaRPr lang="en-US" kern="0" dirty="0">
              <a:solidFill>
                <a:schemeClr val="tx1"/>
              </a:solidFill>
            </a:endParaRPr>
          </a:p>
          <a:p>
            <a:pPr marL="14287" indent="0">
              <a:lnSpc>
                <a:spcPct val="90000"/>
              </a:lnSpc>
              <a:spcBef>
                <a:spcPts val="0"/>
              </a:spcBef>
              <a:buNone/>
              <a:defRPr/>
            </a:pPr>
            <a:endParaRPr lang="en-US" kern="0" dirty="0" smtClean="0">
              <a:solidFill>
                <a:schemeClr val="tx1"/>
              </a:solidFill>
            </a:endParaRPr>
          </a:p>
          <a:p>
            <a:pPr marL="14287" indent="0">
              <a:lnSpc>
                <a:spcPct val="90000"/>
              </a:lnSpc>
              <a:spcBef>
                <a:spcPts val="0"/>
              </a:spcBef>
              <a:buNone/>
              <a:defRPr/>
            </a:pPr>
            <a:endParaRPr lang="en-US" kern="0" dirty="0">
              <a:solidFill>
                <a:schemeClr val="tx1"/>
              </a:solidFill>
            </a:endParaRPr>
          </a:p>
          <a:p>
            <a:pPr marL="14287" indent="0">
              <a:lnSpc>
                <a:spcPct val="90000"/>
              </a:lnSpc>
              <a:spcBef>
                <a:spcPts val="0"/>
              </a:spcBef>
              <a:buNone/>
              <a:defRPr/>
            </a:pPr>
            <a:endParaRPr lang="en-US" kern="0" dirty="0" smtClean="0">
              <a:solidFill>
                <a:schemeClr val="tx1"/>
              </a:solidFill>
            </a:endParaRPr>
          </a:p>
          <a:p>
            <a:pPr marL="14287" indent="0">
              <a:lnSpc>
                <a:spcPct val="90000"/>
              </a:lnSpc>
              <a:spcBef>
                <a:spcPts val="0"/>
              </a:spcBef>
              <a:buNone/>
              <a:defRPr/>
            </a:pPr>
            <a:endParaRPr lang="en-US" sz="1200" kern="0" dirty="0" smtClean="0">
              <a:solidFill>
                <a:schemeClr val="tx1"/>
              </a:solidFill>
            </a:endParaRPr>
          </a:p>
          <a:p>
            <a:pPr marL="14287" indent="0">
              <a:lnSpc>
                <a:spcPct val="90000"/>
              </a:lnSpc>
              <a:spcBef>
                <a:spcPts val="0"/>
              </a:spcBef>
              <a:buNone/>
              <a:defRPr/>
            </a:pPr>
            <a:endParaRPr lang="en-US" kern="0" dirty="0" smtClean="0">
              <a:solidFill>
                <a:schemeClr val="tx1"/>
              </a:solidFill>
            </a:endParaRPr>
          </a:p>
          <a:p>
            <a:pPr marL="14287" indent="0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Local</a:t>
            </a:r>
            <a:r>
              <a:rPr lang="en-US" kern="0" dirty="0">
                <a:solidFill>
                  <a:schemeClr val="tx1"/>
                </a:solidFill>
              </a:rPr>
              <a:t> </a:t>
            </a:r>
            <a:r>
              <a:rPr lang="en-US" kern="0" dirty="0" smtClean="0">
                <a:solidFill>
                  <a:schemeClr val="tx1"/>
                </a:solidFill>
              </a:rPr>
              <a:t>(Randomized)</a:t>
            </a:r>
          </a:p>
          <a:p>
            <a:pPr marL="14287" indent="0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Constraint Satisfaction (Factored)</a:t>
            </a:r>
            <a:endParaRPr lang="en-US" kern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/>
          </p:cNvSpPr>
          <p:nvPr/>
        </p:nvSpPr>
        <p:spPr bwMode="auto">
          <a:xfrm>
            <a:off x="457200" y="1219200"/>
            <a:ext cx="8229600" cy="76200"/>
          </a:xfrm>
          <a:prstGeom prst="rect">
            <a:avLst/>
          </a:prstGeom>
          <a:gradFill rotWithShape="0">
            <a:gsLst>
              <a:gs pos="0">
                <a:srgbClr val="0000CC"/>
              </a:gs>
              <a:gs pos="100000">
                <a:srgbClr val="0000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Goal Based Agents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720850"/>
            <a:ext cx="4495800" cy="5137150"/>
          </a:xfrm>
        </p:spPr>
        <p:txBody>
          <a:bodyPr rIns="132080"/>
          <a:lstStyle/>
          <a:p>
            <a:pPr marL="433388" eaLnBrk="1" hangingPunct="1">
              <a:lnSpc>
                <a:spcPct val="90000"/>
              </a:lnSpc>
            </a:pPr>
            <a:r>
              <a:rPr lang="en-US" sz="2400" dirty="0" smtClean="0"/>
              <a:t>Plan ahead</a:t>
            </a:r>
          </a:p>
          <a:p>
            <a:pPr marL="433388" eaLnBrk="1" hangingPunct="1">
              <a:lnSpc>
                <a:spcPct val="90000"/>
              </a:lnSpc>
            </a:pPr>
            <a:r>
              <a:rPr lang="en-US" sz="2400" dirty="0" smtClean="0"/>
              <a:t>Ask “what if”</a:t>
            </a:r>
          </a:p>
          <a:p>
            <a:pPr marL="433388" eaLnBrk="1" hangingPunct="1">
              <a:lnSpc>
                <a:spcPct val="90000"/>
              </a:lnSpc>
            </a:pPr>
            <a:endParaRPr lang="en-US" sz="2000" dirty="0" smtClean="0"/>
          </a:p>
          <a:p>
            <a:pPr marL="433388" eaLnBrk="1" hangingPunct="1">
              <a:lnSpc>
                <a:spcPct val="90000"/>
              </a:lnSpc>
            </a:pPr>
            <a:r>
              <a:rPr lang="en-US" sz="2400" dirty="0" smtClean="0"/>
              <a:t>Decisions based on (hypothesized) consequences of actions</a:t>
            </a:r>
          </a:p>
          <a:p>
            <a:pPr marL="433388" eaLnBrk="1" hangingPunct="1">
              <a:lnSpc>
                <a:spcPct val="90000"/>
              </a:lnSpc>
            </a:pPr>
            <a:r>
              <a:rPr lang="en-US" sz="2400" dirty="0" smtClean="0"/>
              <a:t>Must have a model of how the world evolves in response to actions</a:t>
            </a:r>
          </a:p>
          <a:p>
            <a:pPr marL="433388" eaLnBrk="1" hangingPunct="1">
              <a:lnSpc>
                <a:spcPct val="90000"/>
              </a:lnSpc>
            </a:pPr>
            <a:endParaRPr lang="en-US" sz="2000" dirty="0" smtClean="0"/>
          </a:p>
          <a:p>
            <a:pPr marL="433388" eaLnBrk="1" hangingPunct="1">
              <a:lnSpc>
                <a:spcPct val="90000"/>
              </a:lnSpc>
            </a:pPr>
            <a:r>
              <a:rPr lang="en-US" sz="2400" dirty="0" smtClean="0">
                <a:solidFill>
                  <a:srgbClr val="FF0000"/>
                </a:solidFill>
              </a:rPr>
              <a:t>Act on how the world WOULD BE</a:t>
            </a:r>
          </a:p>
        </p:txBody>
      </p:sp>
      <p:pic>
        <p:nvPicPr>
          <p:cNvPr id="11269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4675" y="4135438"/>
            <a:ext cx="4595813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1663" y="1797050"/>
            <a:ext cx="4579937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07393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" b="11885"/>
          <a:stretch>
            <a:fillRect/>
          </a:stretch>
        </p:blipFill>
        <p:spPr bwMode="auto">
          <a:xfrm>
            <a:off x="298450" y="2236788"/>
            <a:ext cx="8402638" cy="387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>
              <a:defRPr sz="1200">
                <a:solidFill>
                  <a:schemeClr val="tx1"/>
                </a:solidFill>
                <a:latin typeface="Arial" charset="0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</a:defRPr>
            </a:lvl3pPr>
            <a:lvl4pPr>
              <a:defRPr sz="1200">
                <a:solidFill>
                  <a:schemeClr val="tx1"/>
                </a:solidFill>
                <a:latin typeface="Arial" charset="0"/>
              </a:defRPr>
            </a:lvl4pPr>
            <a:lvl5pPr>
              <a:defRPr sz="1200"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fld id="{668E2715-9ACD-40B0-BC15-B4D4F3208509}" type="slidenum">
              <a:rPr lang="en-US" sz="1400">
                <a:cs typeface="Arial" charset="0"/>
              </a:rPr>
              <a:pPr algn="ctr"/>
              <a:t>20</a:t>
            </a:fld>
            <a:endParaRPr lang="en-US" sz="1400">
              <a:cs typeface="Arial" charset="0"/>
            </a:endParaRPr>
          </a:p>
        </p:txBody>
      </p:sp>
      <p:sp>
        <p:nvSpPr>
          <p:cNvPr id="34819" name="Rectangle 3"/>
          <p:cNvSpPr>
            <a:spLocks/>
          </p:cNvSpPr>
          <p:nvPr/>
        </p:nvSpPr>
        <p:spPr bwMode="auto">
          <a:xfrm>
            <a:off x="457200" y="1219200"/>
            <a:ext cx="8229600" cy="76200"/>
          </a:xfrm>
          <a:prstGeom prst="rect">
            <a:avLst/>
          </a:prstGeom>
          <a:gradFill rotWithShape="0">
            <a:gsLst>
              <a:gs pos="0">
                <a:srgbClr val="0000CC"/>
              </a:gs>
              <a:gs pos="100000">
                <a:srgbClr val="000000"/>
              </a:gs>
            </a:gsLst>
            <a:lin ang="0" scaled="1"/>
          </a:gra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Which Algorithm?</a:t>
            </a:r>
          </a:p>
        </p:txBody>
      </p:sp>
      <p:sp>
        <p:nvSpPr>
          <p:cNvPr id="34821" name="Rectangle 5"/>
          <p:cNvSpPr>
            <a:spLocks/>
          </p:cNvSpPr>
          <p:nvPr/>
        </p:nvSpPr>
        <p:spPr bwMode="auto">
          <a:xfrm>
            <a:off x="403225" y="1600200"/>
            <a:ext cx="86995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638"/>
              </a:spcBef>
              <a:buClr>
                <a:srgbClr val="333399"/>
              </a:buClr>
              <a:buSzPct val="100000"/>
              <a:buFont typeface="Wingdings" charset="2"/>
              <a:buChar char="§"/>
            </a:pPr>
            <a:r>
              <a:rPr lang="en-US" sz="2800" dirty="0">
                <a:solidFill>
                  <a:srgbClr val="333399"/>
                </a:solidFill>
                <a:cs typeface="Arial" charset="0"/>
              </a:rPr>
              <a:t>Uniform cost search (UCS):</a:t>
            </a:r>
          </a:p>
        </p:txBody>
      </p:sp>
    </p:spTree>
    <p:extLst>
      <p:ext uri="{BB962C8B-B14F-4D97-AF65-F5344CB8AC3E}">
        <p14:creationId xmlns:p14="http://schemas.microsoft.com/office/powerpoint/2010/main" val="16439957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00300"/>
            <a:ext cx="83693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5842" name="Rectangle 2"/>
          <p:cNvSpPr>
            <a:spLocks/>
          </p:cNvSpPr>
          <p:nvPr/>
        </p:nvSpPr>
        <p:spPr bwMode="auto">
          <a:xfrm>
            <a:off x="457200" y="1219200"/>
            <a:ext cx="8229600" cy="76200"/>
          </a:xfrm>
          <a:prstGeom prst="rect">
            <a:avLst/>
          </a:prstGeom>
          <a:gradFill rotWithShape="0">
            <a:gsLst>
              <a:gs pos="0">
                <a:srgbClr val="0000CC"/>
              </a:gs>
              <a:gs pos="100000">
                <a:srgbClr val="000000"/>
              </a:gs>
            </a:gsLst>
            <a:lin ang="0" scaled="1"/>
          </a:gra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Which Algorithm?</a:t>
            </a:r>
          </a:p>
        </p:txBody>
      </p:sp>
      <p:sp>
        <p:nvSpPr>
          <p:cNvPr id="35844" name="Rectangle 4"/>
          <p:cNvSpPr>
            <a:spLocks/>
          </p:cNvSpPr>
          <p:nvPr/>
        </p:nvSpPr>
        <p:spPr bwMode="auto">
          <a:xfrm>
            <a:off x="403225" y="1600200"/>
            <a:ext cx="86995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638"/>
              </a:spcBef>
              <a:buClr>
                <a:srgbClr val="333399"/>
              </a:buClr>
              <a:buSzPct val="100000"/>
              <a:buFont typeface="Wingdings" charset="2"/>
              <a:buChar char="§"/>
            </a:pPr>
            <a:r>
              <a:rPr lang="en-US" sz="2800">
                <a:solidFill>
                  <a:srgbClr val="333399"/>
                </a:solidFill>
                <a:cs typeface="Arial" charset="0"/>
              </a:rPr>
              <a:t>A*, Manhattan Heuristic:</a:t>
            </a:r>
          </a:p>
        </p:txBody>
      </p:sp>
    </p:spTree>
    <p:extLst>
      <p:ext uri="{BB962C8B-B14F-4D97-AF65-F5344CB8AC3E}">
        <p14:creationId xmlns:p14="http://schemas.microsoft.com/office/powerpoint/2010/main" val="22740178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2425700"/>
            <a:ext cx="83439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6866" name="Rectangle 2"/>
          <p:cNvSpPr>
            <a:spLocks/>
          </p:cNvSpPr>
          <p:nvPr/>
        </p:nvSpPr>
        <p:spPr bwMode="auto">
          <a:xfrm>
            <a:off x="457200" y="1219200"/>
            <a:ext cx="8229600" cy="76200"/>
          </a:xfrm>
          <a:prstGeom prst="rect">
            <a:avLst/>
          </a:prstGeom>
          <a:gradFill rotWithShape="0">
            <a:gsLst>
              <a:gs pos="0">
                <a:srgbClr val="0000CC"/>
              </a:gs>
              <a:gs pos="100000">
                <a:srgbClr val="000000"/>
              </a:gs>
            </a:gsLst>
            <a:lin ang="0" scaled="1"/>
          </a:gra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Which Algorithm?</a:t>
            </a:r>
          </a:p>
        </p:txBody>
      </p:sp>
      <p:sp>
        <p:nvSpPr>
          <p:cNvPr id="36868" name="Rectangle 4"/>
          <p:cNvSpPr>
            <a:spLocks/>
          </p:cNvSpPr>
          <p:nvPr/>
        </p:nvSpPr>
        <p:spPr bwMode="auto">
          <a:xfrm>
            <a:off x="403225" y="1600200"/>
            <a:ext cx="86995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638"/>
              </a:spcBef>
              <a:buClr>
                <a:srgbClr val="333399"/>
              </a:buClr>
              <a:buSzPct val="100000"/>
              <a:buFont typeface="Wingdings" charset="2"/>
              <a:buChar char="§"/>
            </a:pPr>
            <a:r>
              <a:rPr lang="en-US" sz="2800">
                <a:solidFill>
                  <a:srgbClr val="333399"/>
                </a:solidFill>
                <a:cs typeface="Arial" charset="0"/>
              </a:rPr>
              <a:t>Best First / Greedy, Manhattan Heuristic:</a:t>
            </a:r>
          </a:p>
        </p:txBody>
      </p:sp>
    </p:spTree>
    <p:extLst>
      <p:ext uri="{BB962C8B-B14F-4D97-AF65-F5344CB8AC3E}">
        <p14:creationId xmlns:p14="http://schemas.microsoft.com/office/powerpoint/2010/main" val="35053415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447800"/>
          </a:xfrm>
        </p:spPr>
        <p:txBody>
          <a:bodyPr/>
          <a:lstStyle/>
          <a:p>
            <a:pPr marL="39688" indent="0">
              <a:buNone/>
            </a:pPr>
            <a:r>
              <a:rPr lang="en-US" dirty="0">
                <a:hlinkClick r:id="rId2"/>
              </a:rPr>
              <a:t>http://qiao.github.io/PathFinding.js/visual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marL="39688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CF047E-A184-4EA3-A698-784CFE38260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62200" y="5638800"/>
            <a:ext cx="4271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SUGGESTED BY </a:t>
            </a:r>
            <a:r>
              <a:rPr lang="en-US" b="1" dirty="0"/>
              <a:t>Fernando Centurion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5890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Goal State vs Path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 charset="0"/>
              <a:buChar char="•"/>
              <a:defRPr/>
            </a:pPr>
            <a:r>
              <a:rPr lang="en-US" dirty="0" smtClean="0">
                <a:ea typeface="+mn-ea"/>
              </a:rPr>
              <a:t>Previously: Search to find best path to goal </a:t>
            </a:r>
          </a:p>
          <a:p>
            <a:pPr marL="742950" lvl="2" indent="-342900">
              <a:defRPr/>
            </a:pPr>
            <a:r>
              <a:rPr lang="en-US" dirty="0">
                <a:ea typeface="+mn-ea"/>
              </a:rPr>
              <a:t>S</a:t>
            </a:r>
            <a:r>
              <a:rPr lang="en-US" dirty="0" smtClean="0">
                <a:ea typeface="+mn-ea"/>
              </a:rPr>
              <a:t>ystematic </a:t>
            </a:r>
            <a:r>
              <a:rPr lang="en-US" dirty="0">
                <a:ea typeface="+mn-ea"/>
              </a:rPr>
              <a:t>exploration of search space.</a:t>
            </a:r>
          </a:p>
          <a:p>
            <a:pPr lvl="1">
              <a:defRPr/>
            </a:pPr>
            <a:endParaRPr lang="en-US" sz="2000" dirty="0">
              <a:ea typeface="+mn-ea"/>
            </a:endParaRPr>
          </a:p>
          <a:p>
            <a:pPr>
              <a:defRPr/>
            </a:pPr>
            <a:r>
              <a:rPr lang="en-US" sz="2800" dirty="0" smtClean="0">
                <a:ea typeface="+mn-ea"/>
                <a:cs typeface="+mn-cs"/>
              </a:rPr>
              <a:t>Today: a state is solution to problem</a:t>
            </a:r>
          </a:p>
          <a:p>
            <a:pPr lvl="1">
              <a:defRPr/>
            </a:pPr>
            <a:r>
              <a:rPr lang="en-US" sz="2400" dirty="0" smtClean="0">
                <a:ea typeface="+mn-ea"/>
              </a:rPr>
              <a:t>for </a:t>
            </a:r>
            <a:r>
              <a:rPr lang="en-US" sz="2400" dirty="0">
                <a:ea typeface="+mn-ea"/>
              </a:rPr>
              <a:t>some problems path is irrelevant.</a:t>
            </a:r>
          </a:p>
          <a:p>
            <a:pPr lvl="1">
              <a:defRPr/>
            </a:pPr>
            <a:r>
              <a:rPr lang="en-US" sz="2400" dirty="0" smtClean="0">
                <a:ea typeface="+mn-ea"/>
              </a:rPr>
              <a:t>E.g., </a:t>
            </a:r>
            <a:r>
              <a:rPr lang="en-US" sz="2400" dirty="0">
                <a:ea typeface="+mn-ea"/>
              </a:rPr>
              <a:t>8-queens</a:t>
            </a:r>
          </a:p>
          <a:p>
            <a:pPr lvl="1">
              <a:defRPr/>
            </a:pPr>
            <a:endParaRPr lang="en-US" sz="2400" dirty="0">
              <a:ea typeface="+mn-ea"/>
            </a:endParaRPr>
          </a:p>
          <a:p>
            <a:pPr>
              <a:defRPr/>
            </a:pPr>
            <a:r>
              <a:rPr lang="en-US" sz="2800" dirty="0">
                <a:ea typeface="+mn-ea"/>
                <a:cs typeface="+mn-cs"/>
              </a:rPr>
              <a:t>Different algorithms can be used</a:t>
            </a:r>
          </a:p>
          <a:p>
            <a:pPr lvl="1">
              <a:defRPr/>
            </a:pPr>
            <a:r>
              <a:rPr lang="en-US" sz="2400" dirty="0" smtClean="0">
                <a:ea typeface="+mn-ea"/>
              </a:rPr>
              <a:t>Systematic Search</a:t>
            </a:r>
          </a:p>
          <a:p>
            <a:pPr lvl="1">
              <a:defRPr/>
            </a:pPr>
            <a:r>
              <a:rPr lang="en-US" sz="2400" dirty="0" smtClean="0">
                <a:ea typeface="+mn-ea"/>
              </a:rPr>
              <a:t>Local Search</a:t>
            </a:r>
          </a:p>
          <a:p>
            <a:pPr lvl="1">
              <a:defRPr/>
            </a:pPr>
            <a:r>
              <a:rPr lang="en-US" sz="2400" dirty="0" smtClean="0">
                <a:ea typeface="+mn-ea"/>
              </a:rPr>
              <a:t>Constraint Satisfaction</a:t>
            </a:r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10000"/>
            <a:ext cx="2895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5430388-2593-0C42-B4C0-4213367C6BD7}" type="slidenum">
              <a:rPr lang="en-US" sz="1200">
                <a:solidFill>
                  <a:srgbClr val="898989"/>
                </a:solidFill>
              </a:rPr>
              <a:pPr eaLnBrk="1" hangingPunct="1"/>
              <a:t>24</a:t>
            </a:fld>
            <a:endParaRPr 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6389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Local search algorithms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0"/>
            <a:ext cx="8650288" cy="4114800"/>
          </a:xfrm>
        </p:spPr>
        <p:txBody>
          <a:bodyPr/>
          <a:lstStyle/>
          <a:p>
            <a:pPr>
              <a:buFont typeface="Wingdings" charset="0"/>
              <a:buNone/>
            </a:pPr>
            <a:endParaRPr lang="en-US" sz="2800" dirty="0"/>
          </a:p>
          <a:p>
            <a:r>
              <a:rPr lang="en-US" sz="2800" dirty="0"/>
              <a:t>State space = set of "complete" configurations</a:t>
            </a:r>
          </a:p>
          <a:p>
            <a:r>
              <a:rPr lang="en-US" sz="2800" dirty="0"/>
              <a:t>Find configuration satisfying constraints, </a:t>
            </a:r>
            <a:endParaRPr lang="en-US" sz="2800" dirty="0" smtClean="0"/>
          </a:p>
          <a:p>
            <a:pPr lvl="1"/>
            <a:r>
              <a:rPr lang="en-US" sz="2400" dirty="0" smtClean="0"/>
              <a:t>e.g</a:t>
            </a:r>
            <a:r>
              <a:rPr lang="en-US" sz="2400" dirty="0"/>
              <a:t>., </a:t>
            </a:r>
            <a:r>
              <a:rPr lang="en-US" sz="2400" dirty="0" smtClean="0"/>
              <a:t>all n-queens on board, no attacks</a:t>
            </a:r>
            <a:endParaRPr lang="en-US" sz="2400" dirty="0"/>
          </a:p>
          <a:p>
            <a:r>
              <a:rPr lang="en-US" sz="2800" dirty="0"/>
              <a:t>In such cases, we can use </a:t>
            </a:r>
            <a:r>
              <a:rPr lang="en-US" sz="2800" dirty="0">
                <a:solidFill>
                  <a:srgbClr val="FF0000"/>
                </a:solidFill>
              </a:rPr>
              <a:t>local search algorithms</a:t>
            </a:r>
            <a:endParaRPr lang="en-US" sz="2800" dirty="0"/>
          </a:p>
          <a:p>
            <a:r>
              <a:rPr lang="en-US" sz="2800" dirty="0"/>
              <a:t>keep a single "current" state, try to improve it.</a:t>
            </a:r>
          </a:p>
          <a:p>
            <a:r>
              <a:rPr lang="en-US" sz="2800" dirty="0"/>
              <a:t>Very memory efficient </a:t>
            </a:r>
            <a:endParaRPr lang="en-US" sz="2800" dirty="0" smtClean="0"/>
          </a:p>
          <a:p>
            <a:pPr lvl="1"/>
            <a:r>
              <a:rPr lang="en-US" sz="2400" i="1" dirty="0" smtClean="0"/>
              <a:t>duh</a:t>
            </a:r>
            <a:r>
              <a:rPr lang="en-US" sz="2400" dirty="0" smtClean="0"/>
              <a:t> - only </a:t>
            </a:r>
            <a:r>
              <a:rPr lang="en-US" sz="2400" dirty="0"/>
              <a:t>remember current </a:t>
            </a:r>
            <a:r>
              <a:rPr lang="en-US" sz="2400" dirty="0" smtClean="0"/>
              <a:t>state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660615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85800" y="1447800"/>
            <a:ext cx="2667000" cy="914400"/>
          </a:xfrm>
          <a:prstGeom prst="ellipse">
            <a:avLst/>
          </a:prstGeom>
          <a:solidFill>
            <a:srgbClr val="33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Goal Satisfaction</a:t>
            </a:r>
          </a:p>
        </p:txBody>
      </p:sp>
      <p:sp>
        <p:nvSpPr>
          <p:cNvPr id="5" name="Oval 4"/>
          <p:cNvSpPr/>
          <p:nvPr/>
        </p:nvSpPr>
        <p:spPr>
          <a:xfrm>
            <a:off x="5562600" y="1447800"/>
            <a:ext cx="2971800" cy="914400"/>
          </a:xfrm>
          <a:prstGeom prst="ellipse">
            <a:avLst/>
          </a:prstGeom>
          <a:solidFill>
            <a:srgbClr val="33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Optimization</a:t>
            </a:r>
          </a:p>
        </p:txBody>
      </p:sp>
      <p:sp>
        <p:nvSpPr>
          <p:cNvPr id="33795" name="TextBox 5"/>
          <p:cNvSpPr txBox="1">
            <a:spLocks noChangeArrowheads="1"/>
          </p:cNvSpPr>
          <p:nvPr/>
        </p:nvSpPr>
        <p:spPr bwMode="auto">
          <a:xfrm>
            <a:off x="838200" y="2514600"/>
            <a:ext cx="245451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 smtClean="0"/>
              <a:t>Constraint satisfaction</a:t>
            </a:r>
          </a:p>
          <a:p>
            <a:pPr algn="ctr" eaLnBrk="1" hangingPunct="1"/>
            <a:r>
              <a:rPr lang="en-US" sz="1800" dirty="0">
                <a:solidFill>
                  <a:srgbClr val="FF0000"/>
                </a:solidFill>
              </a:rPr>
              <a:t>reach the goal </a:t>
            </a:r>
            <a:r>
              <a:rPr lang="en-US" sz="1800" dirty="0" smtClean="0">
                <a:solidFill>
                  <a:srgbClr val="FF0000"/>
                </a:solidFill>
              </a:rPr>
              <a:t>node</a:t>
            </a:r>
            <a:endParaRPr lang="en-US" sz="1800" dirty="0"/>
          </a:p>
          <a:p>
            <a:pPr algn="ctr" eaLnBrk="1" hangingPunct="1"/>
            <a:r>
              <a:rPr lang="en-US" sz="1800" dirty="0">
                <a:solidFill>
                  <a:srgbClr val="FF0000"/>
                </a:solidFill>
              </a:rPr>
              <a:t>g</a:t>
            </a:r>
            <a:r>
              <a:rPr lang="en-US" sz="1800" dirty="0" smtClean="0">
                <a:solidFill>
                  <a:srgbClr val="FF0000"/>
                </a:solidFill>
              </a:rPr>
              <a:t>uided by heuristic </a:t>
            </a:r>
            <a:r>
              <a:rPr lang="en-US" sz="1800" dirty="0" err="1" smtClean="0">
                <a:solidFill>
                  <a:srgbClr val="FF0000"/>
                </a:solidFill>
              </a:rPr>
              <a:t>fn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3796" name="TextBox 6"/>
          <p:cNvSpPr txBox="1">
            <a:spLocks noChangeArrowheads="1"/>
          </p:cNvSpPr>
          <p:nvPr/>
        </p:nvSpPr>
        <p:spPr bwMode="auto">
          <a:xfrm>
            <a:off x="5867400" y="2514600"/>
            <a:ext cx="25827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 smtClean="0"/>
              <a:t>Constraint Optimization</a:t>
            </a:r>
          </a:p>
          <a:p>
            <a:pPr algn="ctr" eaLnBrk="1" hangingPunct="1"/>
            <a:r>
              <a:rPr lang="en-US" sz="1800" dirty="0">
                <a:solidFill>
                  <a:srgbClr val="FF0000"/>
                </a:solidFill>
              </a:rPr>
              <a:t>optimize(objective </a:t>
            </a:r>
            <a:r>
              <a:rPr lang="en-US" sz="1800" dirty="0" err="1">
                <a:solidFill>
                  <a:srgbClr val="FF0000"/>
                </a:solidFill>
              </a:rPr>
              <a:t>fn</a:t>
            </a:r>
            <a:r>
              <a:rPr lang="en-US" sz="1800" dirty="0" smtClean="0">
                <a:solidFill>
                  <a:srgbClr val="FF0000"/>
                </a:solidFill>
              </a:rPr>
              <a:t>)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3797" name="TextBox 7"/>
          <p:cNvSpPr txBox="1">
            <a:spLocks noChangeArrowheads="1"/>
          </p:cNvSpPr>
          <p:nvPr/>
        </p:nvSpPr>
        <p:spPr bwMode="auto">
          <a:xfrm>
            <a:off x="796925" y="4343400"/>
            <a:ext cx="74310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You can go back and forth between the two problems</a:t>
            </a:r>
          </a:p>
          <a:p>
            <a:pPr algn="ctr" eaLnBrk="1" hangingPunct="1"/>
            <a:r>
              <a:rPr lang="en-US"/>
              <a:t>Typically in the same complexity class</a:t>
            </a:r>
          </a:p>
        </p:txBody>
      </p:sp>
      <p:sp>
        <p:nvSpPr>
          <p:cNvPr id="33798" name="Footer Placeholder 3"/>
          <p:cNvSpPr txBox="1">
            <a:spLocks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© Mausam</a:t>
            </a:r>
          </a:p>
        </p:txBody>
      </p:sp>
      <p:sp>
        <p:nvSpPr>
          <p:cNvPr id="33799" name="Slide Number Placeholder 7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8ED562C-6DA9-774C-9916-B0E8576564F6}" type="slidenum">
              <a:rPr lang="en-US" sz="1200">
                <a:solidFill>
                  <a:srgbClr val="898989"/>
                </a:solidFill>
              </a:rPr>
              <a:pPr eaLnBrk="1" hangingPunct="1"/>
              <a:t>26</a:t>
            </a:fld>
            <a:endParaRPr 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9665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Local Search and Optimization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942975"/>
            <a:ext cx="82296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Calibri" charset="0"/>
              </a:rPr>
              <a:t>Local search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 charset="0"/>
              </a:rPr>
              <a:t>Keep track of single current state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 charset="0"/>
              </a:rPr>
              <a:t>Move only to </a:t>
            </a:r>
            <a:r>
              <a:rPr lang="en-US" sz="2400" dirty="0" smtClean="0">
                <a:latin typeface="Calibri" charset="0"/>
              </a:rPr>
              <a:t>“neighboring” state</a:t>
            </a:r>
          </a:p>
          <a:p>
            <a:pPr marL="903288" lvl="2" indent="0">
              <a:lnSpc>
                <a:spcPct val="90000"/>
              </a:lnSpc>
              <a:buNone/>
            </a:pPr>
            <a:r>
              <a:rPr lang="en-US" sz="2000" dirty="0" smtClean="0">
                <a:latin typeface="Calibri" charset="0"/>
              </a:rPr>
              <a:t>Defined by operators</a:t>
            </a:r>
            <a:endParaRPr lang="en-US" sz="2000" dirty="0">
              <a:latin typeface="Calibri" charset="0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 charset="0"/>
              </a:rPr>
              <a:t>Ignore previous states, path </a:t>
            </a:r>
            <a:r>
              <a:rPr lang="en-US" sz="2400" dirty="0" smtClean="0">
                <a:latin typeface="Calibri" charset="0"/>
              </a:rPr>
              <a:t>taken</a:t>
            </a:r>
            <a:endParaRPr lang="en-US" sz="1200" dirty="0">
              <a:latin typeface="Calibri" charset="0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latin typeface="Calibri" charset="0"/>
              </a:rPr>
              <a:t>Advantages: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 charset="0"/>
              </a:rPr>
              <a:t>Use very little memory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 charset="0"/>
              </a:rPr>
              <a:t>Can often find reasonable solutions in large or infinite (continuous) state spaces</a:t>
            </a:r>
            <a:r>
              <a:rPr lang="en-US" sz="1400" dirty="0" smtClean="0">
                <a:latin typeface="Calibri" charset="0"/>
              </a:rPr>
              <a:t>.</a:t>
            </a:r>
            <a:endParaRPr lang="en-US" sz="1050" dirty="0">
              <a:latin typeface="Calibri" charset="0"/>
            </a:endParaRPr>
          </a:p>
          <a:p>
            <a:pPr>
              <a:lnSpc>
                <a:spcPct val="90000"/>
              </a:lnSpc>
            </a:pPr>
            <a:r>
              <a:rPr lang="ja-JP" altLang="en-US" sz="2800" dirty="0">
                <a:latin typeface="Calibri" charset="0"/>
              </a:rPr>
              <a:t>“</a:t>
            </a:r>
            <a:r>
              <a:rPr lang="en-US" altLang="ja-JP" sz="2800" dirty="0">
                <a:latin typeface="Calibri" charset="0"/>
              </a:rPr>
              <a:t>Pure optimization</a:t>
            </a:r>
            <a:r>
              <a:rPr lang="ja-JP" altLang="en-US" sz="2800" dirty="0">
                <a:latin typeface="Calibri" charset="0"/>
              </a:rPr>
              <a:t>”</a:t>
            </a:r>
            <a:r>
              <a:rPr lang="en-US" altLang="ja-JP" sz="2800" dirty="0">
                <a:latin typeface="Calibri" charset="0"/>
              </a:rPr>
              <a:t> problems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 charset="0"/>
              </a:rPr>
              <a:t>All states have an objective function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 charset="0"/>
              </a:rPr>
              <a:t>Goal is to find state with max (or min) objective value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 charset="0"/>
              </a:rPr>
              <a:t>Does not quite fit into path-cost/goal-state formulation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 charset="0"/>
              </a:rPr>
              <a:t>Local search can do quite well on these problems.</a:t>
            </a: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65D127F-E50F-714B-A3AA-F8E0CC82CE07}" type="slidenum">
              <a:rPr lang="en-US" sz="1200">
                <a:solidFill>
                  <a:srgbClr val="898989"/>
                </a:solidFill>
              </a:rPr>
              <a:pPr eaLnBrk="1" hangingPunct="1"/>
              <a:t>27</a:t>
            </a:fld>
            <a:endParaRPr 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7876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371600"/>
            <a:ext cx="49514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30163"/>
            <a:ext cx="8229600" cy="1112837"/>
          </a:xfrm>
        </p:spPr>
        <p:txBody>
          <a:bodyPr/>
          <a:lstStyle/>
          <a:p>
            <a:r>
              <a:rPr lang="en-US">
                <a:latin typeface="Calibri" charset="0"/>
              </a:rPr>
              <a:t>Trivial Algorithms</a:t>
            </a:r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228600" y="1570038"/>
            <a:ext cx="8229600" cy="4525962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660066"/>
                </a:solidFill>
                <a:latin typeface="Calibri" charset="0"/>
              </a:rPr>
              <a:t>Random Sampling</a:t>
            </a:r>
          </a:p>
          <a:p>
            <a:pPr lvl="1">
              <a:defRPr/>
            </a:pPr>
            <a:r>
              <a:rPr lang="en-US" dirty="0">
                <a:latin typeface="Calibri" charset="0"/>
              </a:rPr>
              <a:t>Generate a state randomly</a:t>
            </a:r>
          </a:p>
          <a:p>
            <a:pPr marL="457200" lvl="1" indent="0">
              <a:buFont typeface="Arial" charset="0"/>
              <a:buNone/>
              <a:defRPr/>
            </a:pPr>
            <a:endParaRPr lang="en-US" dirty="0">
              <a:latin typeface="Calibri" charset="0"/>
            </a:endParaRPr>
          </a:p>
          <a:p>
            <a:pPr>
              <a:defRPr/>
            </a:pPr>
            <a:r>
              <a:rPr lang="en-US" dirty="0">
                <a:solidFill>
                  <a:srgbClr val="660066"/>
                </a:solidFill>
                <a:latin typeface="Calibri" charset="0"/>
              </a:rPr>
              <a:t>Random Walk</a:t>
            </a:r>
          </a:p>
          <a:p>
            <a:pPr lvl="1">
              <a:defRPr/>
            </a:pPr>
            <a:r>
              <a:rPr lang="en-US" dirty="0">
                <a:latin typeface="Calibri" charset="0"/>
              </a:rPr>
              <a:t>Randomly pick a neighbor of the current state</a:t>
            </a:r>
          </a:p>
          <a:p>
            <a:pPr lvl="1">
              <a:defRPr/>
            </a:pPr>
            <a:endParaRPr lang="en-US" dirty="0">
              <a:latin typeface="Calibri" charset="0"/>
            </a:endParaRPr>
          </a:p>
          <a:p>
            <a:pPr>
              <a:defRPr/>
            </a:pPr>
            <a:r>
              <a:rPr lang="en-US" dirty="0" smtClean="0">
                <a:latin typeface="Calibri" charset="0"/>
              </a:rPr>
              <a:t>Why even mention these?</a:t>
            </a:r>
          </a:p>
          <a:p>
            <a:pPr lvl="1">
              <a:defRPr/>
            </a:pPr>
            <a:r>
              <a:rPr lang="en-US" dirty="0" smtClean="0">
                <a:latin typeface="Calibri" charset="0"/>
              </a:rPr>
              <a:t>Both </a:t>
            </a:r>
            <a:r>
              <a:rPr lang="en-US" dirty="0">
                <a:latin typeface="Calibri" charset="0"/>
              </a:rPr>
              <a:t>algorithms asymptotically complete</a:t>
            </a:r>
            <a:r>
              <a:rPr lang="en-US" dirty="0" smtClean="0">
                <a:latin typeface="Calibri" charset="0"/>
              </a:rPr>
              <a:t>.</a:t>
            </a:r>
          </a:p>
          <a:p>
            <a:pPr lvl="1">
              <a:defRPr/>
            </a:pPr>
            <a:endParaRPr lang="en-US" sz="1600" dirty="0" smtClean="0">
              <a:latin typeface="Calibri" charset="0"/>
              <a:hlinkClick r:id="rId3"/>
            </a:endParaRPr>
          </a:p>
          <a:p>
            <a:pPr lvl="1">
              <a:defRPr/>
            </a:pPr>
            <a:r>
              <a:rPr lang="en-US" sz="1600" dirty="0" smtClean="0">
                <a:latin typeface="Calibri" charset="0"/>
                <a:hlinkClick r:id="rId3"/>
              </a:rPr>
              <a:t>http://projecteuclid.org/download/pdf_1/euclid.aop/1176996718</a:t>
            </a:r>
            <a:r>
              <a:rPr lang="en-US" sz="1600" dirty="0" smtClean="0">
                <a:latin typeface="Calibri" charset="0"/>
              </a:rPr>
              <a:t> for Random Walk</a:t>
            </a:r>
            <a:endParaRPr lang="en-US" sz="1600" dirty="0">
              <a:latin typeface="Calibri" charset="0"/>
            </a:endParaRPr>
          </a:p>
        </p:txBody>
      </p:sp>
      <p:sp>
        <p:nvSpPr>
          <p:cNvPr id="36868" name="Footer Placeholder 3"/>
          <p:cNvSpPr txBox="1">
            <a:spLocks/>
          </p:cNvSpPr>
          <p:nvPr/>
        </p:nvSpPr>
        <p:spPr bwMode="auto">
          <a:xfrm>
            <a:off x="457200" y="649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© Mausam</a:t>
            </a:r>
          </a:p>
        </p:txBody>
      </p:sp>
      <p:sp>
        <p:nvSpPr>
          <p:cNvPr id="36869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6F1831C-D1F1-954B-8ED9-21B9AEB91E9F}" type="slidenum">
              <a:rPr lang="en-US" sz="1200">
                <a:solidFill>
                  <a:srgbClr val="898989"/>
                </a:solidFill>
              </a:rPr>
              <a:pPr eaLnBrk="1" hangingPunct="1"/>
              <a:t>28</a:t>
            </a:fld>
            <a:endParaRPr 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2849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Hill-climbing (Greedy Local Search)</a:t>
            </a:r>
            <a:br>
              <a:rPr lang="en-US">
                <a:latin typeface="Calibri" charset="0"/>
              </a:rPr>
            </a:br>
            <a:r>
              <a:rPr lang="en-US">
                <a:solidFill>
                  <a:srgbClr val="660066"/>
                </a:solidFill>
                <a:latin typeface="Calibri" charset="0"/>
              </a:rPr>
              <a:t>review from last time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981200"/>
            <a:ext cx="8915400" cy="3886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200" b="1">
                <a:latin typeface="Calibri" charset="0"/>
              </a:rPr>
              <a:t>function</a:t>
            </a:r>
            <a:r>
              <a:rPr lang="en-US" sz="2200">
                <a:latin typeface="Calibri" charset="0"/>
              </a:rPr>
              <a:t> HILL-CLIMBING( </a:t>
            </a:r>
            <a:r>
              <a:rPr lang="en-US" sz="2200" i="1">
                <a:latin typeface="Calibri" charset="0"/>
              </a:rPr>
              <a:t>problem</a:t>
            </a:r>
            <a:r>
              <a:rPr lang="en-US" sz="2200">
                <a:latin typeface="Calibri" charset="0"/>
              </a:rPr>
              <a:t>) </a:t>
            </a:r>
            <a:r>
              <a:rPr lang="en-US" sz="2200" b="1">
                <a:latin typeface="Calibri" charset="0"/>
              </a:rPr>
              <a:t>return</a:t>
            </a:r>
            <a:r>
              <a:rPr lang="en-US" sz="2200">
                <a:latin typeface="Calibri" charset="0"/>
              </a:rPr>
              <a:t> a state that is a local maximum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200">
                <a:latin typeface="Calibri" charset="0"/>
              </a:rPr>
              <a:t>	</a:t>
            </a:r>
            <a:r>
              <a:rPr lang="en-US" sz="2200" b="1">
                <a:latin typeface="Calibri" charset="0"/>
              </a:rPr>
              <a:t>input:</a:t>
            </a:r>
            <a:r>
              <a:rPr lang="en-US" sz="2200">
                <a:latin typeface="Calibri" charset="0"/>
              </a:rPr>
              <a:t> </a:t>
            </a:r>
            <a:r>
              <a:rPr lang="en-US" sz="2200" i="1">
                <a:latin typeface="Calibri" charset="0"/>
              </a:rPr>
              <a:t>problem</a:t>
            </a:r>
            <a:r>
              <a:rPr lang="en-US" sz="2200">
                <a:latin typeface="Calibri" charset="0"/>
              </a:rPr>
              <a:t>, a problem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200" i="1">
                <a:latin typeface="Calibri" charset="0"/>
              </a:rPr>
              <a:t>	</a:t>
            </a:r>
            <a:r>
              <a:rPr lang="en-US" sz="2200" b="1">
                <a:latin typeface="Calibri" charset="0"/>
              </a:rPr>
              <a:t>local variables: </a:t>
            </a:r>
            <a:r>
              <a:rPr lang="en-US" sz="2200" i="1">
                <a:latin typeface="Calibri" charset="0"/>
              </a:rPr>
              <a:t>current</a:t>
            </a:r>
            <a:r>
              <a:rPr lang="en-US" sz="2200" b="1">
                <a:latin typeface="Calibri" charset="0"/>
              </a:rPr>
              <a:t>, a node.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200" b="1">
                <a:latin typeface="Calibri" charset="0"/>
              </a:rPr>
              <a:t>			 </a:t>
            </a:r>
            <a:r>
              <a:rPr lang="en-US" sz="2200" i="1">
                <a:latin typeface="Calibri" charset="0"/>
              </a:rPr>
              <a:t>neighbor</a:t>
            </a:r>
            <a:r>
              <a:rPr lang="en-US" sz="2200" b="1">
                <a:latin typeface="Calibri" charset="0"/>
              </a:rPr>
              <a:t>, a node.</a:t>
            </a:r>
            <a:endParaRPr lang="en-US" sz="2200" i="1">
              <a:latin typeface="Calibri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200" i="1">
                <a:latin typeface="Calibri" charset="0"/>
              </a:rPr>
              <a:t>	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200" i="1">
                <a:latin typeface="Calibri" charset="0"/>
              </a:rPr>
              <a:t>	current </a:t>
            </a:r>
            <a:r>
              <a:rPr lang="en-US" sz="2200" i="1">
                <a:latin typeface="Calibri" charset="0"/>
                <a:sym typeface="Symbol" charset="0"/>
              </a:rPr>
              <a:t> </a:t>
            </a:r>
            <a:r>
              <a:rPr lang="en-US" sz="2200">
                <a:latin typeface="Calibri" charset="0"/>
              </a:rPr>
              <a:t>MAKE-NODE(INITIAL-STATE[</a:t>
            </a:r>
            <a:r>
              <a:rPr lang="en-US" sz="2200" i="1">
                <a:latin typeface="Calibri" charset="0"/>
              </a:rPr>
              <a:t>problem</a:t>
            </a:r>
            <a:r>
              <a:rPr lang="en-US" sz="2200">
                <a:latin typeface="Calibri" charset="0"/>
              </a:rPr>
              <a:t>])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200">
                <a:latin typeface="Calibri" charset="0"/>
              </a:rPr>
              <a:t>	</a:t>
            </a:r>
            <a:r>
              <a:rPr lang="en-US" sz="2200" b="1">
                <a:latin typeface="Calibri" charset="0"/>
              </a:rPr>
              <a:t>loop do</a:t>
            </a:r>
            <a:endParaRPr lang="en-US" sz="2200">
              <a:latin typeface="Calibri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200" b="1">
                <a:latin typeface="Calibri" charset="0"/>
              </a:rPr>
              <a:t>		</a:t>
            </a:r>
            <a:r>
              <a:rPr lang="en-US" sz="2200" i="1">
                <a:latin typeface="Calibri" charset="0"/>
              </a:rPr>
              <a:t>neighbor</a:t>
            </a:r>
            <a:r>
              <a:rPr lang="en-US" sz="2200">
                <a:latin typeface="Calibri" charset="0"/>
              </a:rPr>
              <a:t> </a:t>
            </a:r>
            <a:r>
              <a:rPr lang="en-US" sz="2200">
                <a:latin typeface="Calibri" charset="0"/>
                <a:sym typeface="Symbol" charset="0"/>
              </a:rPr>
              <a:t> </a:t>
            </a:r>
            <a:r>
              <a:rPr lang="en-US" sz="2200">
                <a:latin typeface="Calibri" charset="0"/>
              </a:rPr>
              <a:t>a highest valued successor of </a:t>
            </a:r>
            <a:r>
              <a:rPr lang="en-US" sz="2200" i="1">
                <a:latin typeface="Calibri" charset="0"/>
              </a:rPr>
              <a:t>current</a:t>
            </a:r>
            <a:endParaRPr lang="en-US" sz="2200" b="1">
              <a:latin typeface="Calibri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200">
                <a:latin typeface="Calibri" charset="0"/>
              </a:rPr>
              <a:t>		</a:t>
            </a:r>
            <a:r>
              <a:rPr lang="en-US" sz="2200" b="1">
                <a:latin typeface="Calibri" charset="0"/>
              </a:rPr>
              <a:t>if</a:t>
            </a:r>
            <a:r>
              <a:rPr lang="en-US" sz="2200">
                <a:latin typeface="Calibri" charset="0"/>
              </a:rPr>
              <a:t> VALUE</a:t>
            </a:r>
            <a:r>
              <a:rPr lang="en-US" sz="2200" i="1">
                <a:latin typeface="Calibri" charset="0"/>
              </a:rPr>
              <a:t> </a:t>
            </a:r>
            <a:r>
              <a:rPr lang="en-US" sz="2200">
                <a:latin typeface="Calibri" charset="0"/>
              </a:rPr>
              <a:t>[</a:t>
            </a:r>
            <a:r>
              <a:rPr lang="en-US" sz="2200" i="1">
                <a:latin typeface="Calibri" charset="0"/>
              </a:rPr>
              <a:t>neighbor</a:t>
            </a:r>
            <a:r>
              <a:rPr lang="en-US" sz="2200">
                <a:latin typeface="Calibri" charset="0"/>
              </a:rPr>
              <a:t>]</a:t>
            </a:r>
            <a:r>
              <a:rPr lang="en-US" sz="2200" i="1">
                <a:latin typeface="Calibri" charset="0"/>
              </a:rPr>
              <a:t> ≤ </a:t>
            </a:r>
            <a:r>
              <a:rPr lang="en-US" sz="2200">
                <a:latin typeface="Calibri" charset="0"/>
              </a:rPr>
              <a:t>VALUE[</a:t>
            </a:r>
            <a:r>
              <a:rPr lang="en-US" sz="2200" i="1">
                <a:latin typeface="Calibri" charset="0"/>
              </a:rPr>
              <a:t>current</a:t>
            </a:r>
            <a:r>
              <a:rPr lang="en-US" sz="2200">
                <a:latin typeface="Calibri" charset="0"/>
              </a:rPr>
              <a:t>] </a:t>
            </a:r>
            <a:r>
              <a:rPr lang="en-US" sz="2200" b="1">
                <a:latin typeface="Calibri" charset="0"/>
              </a:rPr>
              <a:t>then return</a:t>
            </a:r>
            <a:r>
              <a:rPr lang="en-US" sz="2200">
                <a:latin typeface="Calibri" charset="0"/>
              </a:rPr>
              <a:t> STATE[</a:t>
            </a:r>
            <a:r>
              <a:rPr lang="en-US" sz="2200" i="1">
                <a:latin typeface="Calibri" charset="0"/>
              </a:rPr>
              <a:t>current</a:t>
            </a:r>
            <a:r>
              <a:rPr lang="en-US" sz="2200">
                <a:latin typeface="Calibri" charset="0"/>
              </a:rPr>
              <a:t>]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200">
                <a:latin typeface="Calibri" charset="0"/>
              </a:rPr>
              <a:t>		</a:t>
            </a:r>
            <a:r>
              <a:rPr lang="en-US" sz="2200" i="1">
                <a:latin typeface="Calibri" charset="0"/>
              </a:rPr>
              <a:t>current</a:t>
            </a:r>
            <a:r>
              <a:rPr lang="en-US" sz="2200">
                <a:latin typeface="Calibri" charset="0"/>
              </a:rPr>
              <a:t> </a:t>
            </a:r>
            <a:r>
              <a:rPr lang="en-US" sz="2200">
                <a:latin typeface="Calibri" charset="0"/>
                <a:sym typeface="Symbol" charset="0"/>
              </a:rPr>
              <a:t> </a:t>
            </a:r>
            <a:r>
              <a:rPr lang="en-US" sz="2200" i="1">
                <a:latin typeface="Calibri" charset="0"/>
              </a:rPr>
              <a:t>neighbor</a:t>
            </a:r>
            <a:endParaRPr lang="en-US" sz="2200">
              <a:latin typeface="Calibri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2200">
              <a:latin typeface="Calibri" charset="0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6A57E49-F357-A142-8A1B-0295DAF5D308}" type="slidenum">
              <a:rPr lang="en-US" sz="1200">
                <a:solidFill>
                  <a:srgbClr val="898989"/>
                </a:solidFill>
              </a:rPr>
              <a:pPr eaLnBrk="1" hangingPunct="1"/>
              <a:t>29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543800" y="1676400"/>
            <a:ext cx="13954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0000"/>
                </a:solidFill>
              </a:rPr>
              <a:t>(minimum)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743200" y="4343400"/>
            <a:ext cx="1082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0000"/>
                </a:solidFill>
              </a:rPr>
              <a:t>(lowest)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352800" y="4724400"/>
            <a:ext cx="325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0000"/>
                </a:solidFill>
              </a:rPr>
              <a:t>≥</a:t>
            </a:r>
          </a:p>
        </p:txBody>
      </p:sp>
    </p:spTree>
    <p:extLst>
      <p:ext uri="{BB962C8B-B14F-4D97-AF65-F5344CB8AC3E}">
        <p14:creationId xmlns:p14="http://schemas.microsoft.com/office/powerpoint/2010/main" val="2191508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1"/>
          <p:cNvSpPr>
            <a:spLocks noGrp="1" noChangeArrowheads="1"/>
          </p:cNvSpPr>
          <p:nvPr>
            <p:ph type="title"/>
          </p:nvPr>
        </p:nvSpPr>
        <p:spPr>
          <a:xfrm>
            <a:off x="893763" y="179388"/>
            <a:ext cx="7358062" cy="847725"/>
          </a:xfrm>
        </p:spPr>
        <p:txBody>
          <a:bodyPr/>
          <a:lstStyle/>
          <a:p>
            <a:pPr eaLnBrk="1" hangingPunct="1"/>
            <a:r>
              <a:rPr lang="en-US" sz="4600">
                <a:latin typeface="Arial" charset="0"/>
                <a:ea typeface="ヒラギノ角ゴ ProN W3" charset="0"/>
                <a:cs typeface="ヒラギノ角ゴ ProN W3" charset="0"/>
              </a:rPr>
              <a:t>Types of Environments</a:t>
            </a:r>
          </a:p>
        </p:txBody>
      </p:sp>
      <p:sp>
        <p:nvSpPr>
          <p:cNvPr id="1024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1676400"/>
            <a:ext cx="8893175" cy="4510088"/>
          </a:xfrm>
        </p:spPr>
        <p:txBody>
          <a:bodyPr/>
          <a:lstStyle/>
          <a:p>
            <a:pPr marL="623888" eaLnBrk="1" hangingPunct="1"/>
            <a:r>
              <a:rPr lang="en-US" b="1" dirty="0">
                <a:latin typeface="Arial" charset="0"/>
                <a:ea typeface="ヒラギノ角ゴ ProN W3" charset="0"/>
                <a:cs typeface="ヒラギノ角ゴ ProN W3" charset="0"/>
              </a:rPr>
              <a:t>Fully observable </a:t>
            </a:r>
            <a:r>
              <a:rPr lang="en-US" i="1" dirty="0">
                <a:solidFill>
                  <a:srgbClr val="FF0000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vs.</a:t>
            </a:r>
            <a:r>
              <a:rPr lang="en-US" dirty="0">
                <a:latin typeface="Arial" charset="0"/>
                <a:ea typeface="ヒラギノ角ゴ ProN W3" charset="0"/>
                <a:cs typeface="ヒラギノ角ゴ ProN W3" charset="0"/>
              </a:rPr>
              <a:t> partially observable</a:t>
            </a:r>
          </a:p>
          <a:p>
            <a:pPr marL="623888" eaLnBrk="1" hangingPunct="1"/>
            <a:r>
              <a:rPr lang="en-US" b="1" dirty="0">
                <a:latin typeface="Arial" charset="0"/>
                <a:ea typeface="ヒラギノ角ゴ ProN W3" charset="0"/>
                <a:cs typeface="ヒラギノ角ゴ ProN W3" charset="0"/>
              </a:rPr>
              <a:t>Single agent </a:t>
            </a:r>
            <a:r>
              <a:rPr lang="en-US" i="1" dirty="0">
                <a:solidFill>
                  <a:srgbClr val="FF0000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vs.</a:t>
            </a:r>
            <a:r>
              <a:rPr lang="en-US" dirty="0">
                <a:latin typeface="Arial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dirty="0" err="1">
                <a:latin typeface="Arial" charset="0"/>
                <a:ea typeface="ヒラギノ角ゴ ProN W3" charset="0"/>
                <a:cs typeface="ヒラギノ角ゴ ProN W3" charset="0"/>
              </a:rPr>
              <a:t>multiagent</a:t>
            </a:r>
            <a:endParaRPr lang="en-US" dirty="0">
              <a:latin typeface="Arial" charset="0"/>
              <a:ea typeface="ヒラギノ角ゴ ProN W3" charset="0"/>
              <a:cs typeface="ヒラギノ角ゴ ProN W3" charset="0"/>
            </a:endParaRPr>
          </a:p>
          <a:p>
            <a:pPr marL="623888" eaLnBrk="1" hangingPunct="1"/>
            <a:r>
              <a:rPr lang="en-US" b="1" dirty="0">
                <a:latin typeface="Arial" charset="0"/>
                <a:ea typeface="ヒラギノ角ゴ ProN W3" charset="0"/>
                <a:cs typeface="ヒラギノ角ゴ ProN W3" charset="0"/>
              </a:rPr>
              <a:t>Deterministic</a:t>
            </a:r>
            <a:r>
              <a:rPr lang="en-US" dirty="0">
                <a:latin typeface="Arial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i="1" dirty="0">
                <a:solidFill>
                  <a:srgbClr val="FF0000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vs. </a:t>
            </a:r>
            <a:r>
              <a:rPr lang="en-US" dirty="0">
                <a:latin typeface="Arial" charset="0"/>
                <a:ea typeface="ヒラギノ角ゴ ProN W3" charset="0"/>
                <a:cs typeface="ヒラギノ角ゴ ProN W3" charset="0"/>
              </a:rPr>
              <a:t>stochastic</a:t>
            </a:r>
          </a:p>
          <a:p>
            <a:pPr marL="623888" eaLnBrk="1" hangingPunct="1"/>
            <a:r>
              <a:rPr lang="en-US" b="1" dirty="0">
                <a:latin typeface="Arial" charset="0"/>
                <a:ea typeface="ヒラギノ角ゴ ProN W3" charset="0"/>
                <a:cs typeface="ヒラギノ角ゴ ProN W3" charset="0"/>
              </a:rPr>
              <a:t>Episodic</a:t>
            </a:r>
            <a:r>
              <a:rPr lang="en-US" dirty="0">
                <a:latin typeface="Arial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i="1" dirty="0">
                <a:solidFill>
                  <a:srgbClr val="FF0000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vs.</a:t>
            </a:r>
            <a:r>
              <a:rPr lang="en-US" dirty="0">
                <a:latin typeface="Arial" charset="0"/>
                <a:ea typeface="ヒラギノ角ゴ ProN W3" charset="0"/>
                <a:cs typeface="ヒラギノ角ゴ ProN W3" charset="0"/>
              </a:rPr>
              <a:t> sequential</a:t>
            </a:r>
          </a:p>
          <a:p>
            <a:pPr marL="623888" eaLnBrk="1" hangingPunct="1"/>
            <a:r>
              <a:rPr lang="en-US" b="1" dirty="0">
                <a:latin typeface="Arial" charset="0"/>
                <a:ea typeface="ヒラギノ角ゴ ProN W3" charset="0"/>
                <a:cs typeface="ヒラギノ角ゴ ProN W3" charset="0"/>
              </a:rPr>
              <a:t>Discrete</a:t>
            </a:r>
            <a:r>
              <a:rPr lang="en-US" dirty="0">
                <a:latin typeface="Arial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i="1" dirty="0">
                <a:solidFill>
                  <a:srgbClr val="FF0000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vs.</a:t>
            </a:r>
            <a:r>
              <a:rPr lang="en-US" dirty="0">
                <a:latin typeface="Arial" charset="0"/>
                <a:ea typeface="ヒラギノ角ゴ ProN W3" charset="0"/>
                <a:cs typeface="ヒラギノ角ゴ ProN W3" charset="0"/>
              </a:rPr>
              <a:t> continuous</a:t>
            </a:r>
          </a:p>
        </p:txBody>
      </p:sp>
    </p:spTree>
    <p:extLst>
      <p:ext uri="{BB962C8B-B14F-4D97-AF65-F5344CB8AC3E}">
        <p14:creationId xmlns:p14="http://schemas.microsoft.com/office/powerpoint/2010/main" val="776832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Hill-climbing search</a:t>
            </a:r>
          </a:p>
        </p:txBody>
      </p:sp>
      <p:sp>
        <p:nvSpPr>
          <p:cNvPr id="3993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ja-JP" altLang="en-US" sz="2400">
                <a:latin typeface="Calibri" charset="0"/>
              </a:rPr>
              <a:t>“</a:t>
            </a:r>
            <a:r>
              <a:rPr lang="en-US" altLang="ja-JP" sz="2400">
                <a:latin typeface="Calibri" charset="0"/>
              </a:rPr>
              <a:t>a loop that continuously moves towards increasing value</a:t>
            </a:r>
            <a:r>
              <a:rPr lang="ja-JP" altLang="en-US" sz="2400">
                <a:latin typeface="Calibri" charset="0"/>
              </a:rPr>
              <a:t>”</a:t>
            </a:r>
            <a:endParaRPr lang="en-US" altLang="ja-JP" sz="2400">
              <a:latin typeface="Calibri" charset="0"/>
            </a:endParaRPr>
          </a:p>
          <a:p>
            <a:pPr lvl="1">
              <a:lnSpc>
                <a:spcPct val="90000"/>
              </a:lnSpc>
            </a:pPr>
            <a:r>
              <a:rPr lang="en-US" sz="2000">
                <a:latin typeface="Calibri" charset="0"/>
              </a:rPr>
              <a:t>terminates when a peak is reached</a:t>
            </a:r>
          </a:p>
          <a:p>
            <a:pPr lvl="1">
              <a:lnSpc>
                <a:spcPct val="90000"/>
              </a:lnSpc>
            </a:pPr>
            <a:r>
              <a:rPr lang="en-US" sz="2000">
                <a:latin typeface="Calibri" charset="0"/>
              </a:rPr>
              <a:t>Aka greedy local search</a:t>
            </a:r>
          </a:p>
          <a:p>
            <a:pPr>
              <a:lnSpc>
                <a:spcPct val="90000"/>
              </a:lnSpc>
            </a:pPr>
            <a:r>
              <a:rPr lang="en-US" sz="2400">
                <a:latin typeface="Calibri" charset="0"/>
              </a:rPr>
              <a:t>Value can be either</a:t>
            </a:r>
          </a:p>
          <a:p>
            <a:pPr lvl="1">
              <a:lnSpc>
                <a:spcPct val="90000"/>
              </a:lnSpc>
            </a:pPr>
            <a:r>
              <a:rPr lang="en-US" sz="2000">
                <a:latin typeface="Calibri" charset="0"/>
              </a:rPr>
              <a:t>Objective function value</a:t>
            </a:r>
          </a:p>
          <a:p>
            <a:pPr lvl="1">
              <a:lnSpc>
                <a:spcPct val="90000"/>
              </a:lnSpc>
            </a:pPr>
            <a:r>
              <a:rPr lang="en-US" sz="2000">
                <a:latin typeface="Calibri" charset="0"/>
              </a:rPr>
              <a:t>Heuristic function value (minimized)</a:t>
            </a:r>
          </a:p>
          <a:p>
            <a:pPr lvl="1">
              <a:lnSpc>
                <a:spcPct val="90000"/>
              </a:lnSpc>
            </a:pPr>
            <a:endParaRPr lang="en-US" sz="2000">
              <a:latin typeface="Calibri" charset="0"/>
            </a:endParaRPr>
          </a:p>
          <a:p>
            <a:pPr>
              <a:lnSpc>
                <a:spcPct val="90000"/>
              </a:lnSpc>
            </a:pPr>
            <a:r>
              <a:rPr lang="en-US" sz="2400">
                <a:latin typeface="Calibri" charset="0"/>
              </a:rPr>
              <a:t>Hill climbing does not look ahead of the immediate neighbors </a:t>
            </a:r>
          </a:p>
          <a:p>
            <a:pPr>
              <a:lnSpc>
                <a:spcPct val="90000"/>
              </a:lnSpc>
            </a:pPr>
            <a:r>
              <a:rPr lang="en-US" sz="2400">
                <a:latin typeface="Calibri" charset="0"/>
              </a:rPr>
              <a:t>Can randomly choose among the set of best successors </a:t>
            </a:r>
          </a:p>
          <a:p>
            <a:pPr lvl="1">
              <a:lnSpc>
                <a:spcPct val="90000"/>
              </a:lnSpc>
            </a:pPr>
            <a:r>
              <a:rPr lang="en-US" sz="2000">
                <a:latin typeface="Calibri" charset="0"/>
              </a:rPr>
              <a:t>if multiple have the best value</a:t>
            </a:r>
          </a:p>
          <a:p>
            <a:pPr lvl="1">
              <a:lnSpc>
                <a:spcPct val="90000"/>
              </a:lnSpc>
            </a:pPr>
            <a:endParaRPr lang="en-US" sz="1800" i="1">
              <a:latin typeface="Calibri" charset="0"/>
            </a:endParaRPr>
          </a:p>
          <a:p>
            <a:pPr>
              <a:lnSpc>
                <a:spcPct val="90000"/>
              </a:lnSpc>
            </a:pPr>
            <a:r>
              <a:rPr lang="ja-JP" altLang="en-US" sz="2800">
                <a:solidFill>
                  <a:srgbClr val="C00000"/>
                </a:solidFill>
                <a:latin typeface="Calibri" charset="0"/>
              </a:rPr>
              <a:t>“</a:t>
            </a:r>
            <a:r>
              <a:rPr lang="en-US" altLang="ja-JP" sz="2800">
                <a:solidFill>
                  <a:srgbClr val="C00000"/>
                </a:solidFill>
                <a:latin typeface="Calibri" charset="0"/>
              </a:rPr>
              <a:t>climbing Mount Everest in a thick fog with amnesia</a:t>
            </a:r>
            <a:r>
              <a:rPr lang="ja-JP" altLang="en-US" sz="2800">
                <a:solidFill>
                  <a:srgbClr val="C00000"/>
                </a:solidFill>
                <a:latin typeface="Calibri" charset="0"/>
              </a:rPr>
              <a:t>”</a:t>
            </a:r>
            <a:endParaRPr lang="en-US" sz="2800">
              <a:solidFill>
                <a:srgbClr val="C00000"/>
              </a:solidFill>
              <a:latin typeface="Calibri" charset="0"/>
            </a:endParaRP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F92B3FD-0CCE-2342-910C-9699728C04AE}" type="slidenum">
              <a:rPr lang="en-US" sz="1200">
                <a:solidFill>
                  <a:srgbClr val="898989"/>
                </a:solidFill>
              </a:rPr>
              <a:pPr eaLnBrk="1" hangingPunct="1"/>
              <a:t>30</a:t>
            </a:fld>
            <a:endParaRPr 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9685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Next slides disorganized and repetitious</a:t>
            </a:r>
          </a:p>
          <a:p>
            <a:r>
              <a:rPr lang="en-US" dirty="0" smtClean="0"/>
              <a:t>Move </a:t>
            </a:r>
            <a:r>
              <a:rPr lang="en-US" dirty="0" err="1" smtClean="0"/>
              <a:t>plateeau</a:t>
            </a:r>
            <a:r>
              <a:rPr lang="en-US" dirty="0" smtClean="0"/>
              <a:t> local max sooner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CF047E-A184-4EA3-A698-784CFE38260A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541505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ja-JP" altLang="en-US">
                <a:latin typeface="Calibri" charset="0"/>
              </a:rPr>
              <a:t>“</a:t>
            </a:r>
            <a:r>
              <a:rPr lang="en-US" altLang="ja-JP">
                <a:latin typeface="Calibri" charset="0"/>
              </a:rPr>
              <a:t>Landscape</a:t>
            </a:r>
            <a:r>
              <a:rPr lang="ja-JP" altLang="en-US">
                <a:latin typeface="Calibri" charset="0"/>
              </a:rPr>
              <a:t>”</a:t>
            </a:r>
            <a:r>
              <a:rPr lang="en-US" altLang="ja-JP">
                <a:latin typeface="Calibri" charset="0"/>
              </a:rPr>
              <a:t> of search  </a:t>
            </a:r>
            <a:endParaRPr lang="en-US">
              <a:latin typeface="Calibri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371600" y="5638800"/>
            <a:ext cx="6470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C00000"/>
                </a:solidFill>
              </a:rPr>
              <a:t>Hill Climbing gets stuck in local maxima</a:t>
            </a:r>
          </a:p>
        </p:txBody>
      </p:sp>
      <p:pic>
        <p:nvPicPr>
          <p:cNvPr id="41987" name="Picture 4" descr="hill-climb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66838"/>
            <a:ext cx="6934200" cy="389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82B59F9-3BD6-2C4E-937F-0578F690DD92}" type="slidenum">
              <a:rPr lang="en-US" sz="1200">
                <a:solidFill>
                  <a:srgbClr val="898989"/>
                </a:solidFill>
              </a:rPr>
              <a:pPr eaLnBrk="1" hangingPunct="1"/>
              <a:t>32</a:t>
            </a:fld>
            <a:endParaRPr 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124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Example: </a:t>
            </a:r>
            <a:r>
              <a:rPr lang="en-US" i="1">
                <a:latin typeface="Calibri" charset="0"/>
              </a:rPr>
              <a:t>n</a:t>
            </a:r>
            <a:r>
              <a:rPr lang="en-US">
                <a:latin typeface="Calibri" charset="0"/>
              </a:rPr>
              <a:t>-queens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8991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Calibri" charset="0"/>
              </a:rPr>
              <a:t>Put </a:t>
            </a:r>
            <a:r>
              <a:rPr lang="en-US" i="1" dirty="0">
                <a:latin typeface="Calibri" charset="0"/>
              </a:rPr>
              <a:t>n</a:t>
            </a:r>
            <a:r>
              <a:rPr lang="en-US" dirty="0">
                <a:latin typeface="Calibri" charset="0"/>
              </a:rPr>
              <a:t> queens on an </a:t>
            </a:r>
            <a:r>
              <a:rPr lang="en-US" i="1" dirty="0">
                <a:latin typeface="Calibri" charset="0"/>
              </a:rPr>
              <a:t>n </a:t>
            </a:r>
            <a:r>
              <a:rPr lang="en-US" dirty="0">
                <a:latin typeface="Calibri" charset="0"/>
                <a:cs typeface="Arial" charset="0"/>
              </a:rPr>
              <a:t>x</a:t>
            </a:r>
            <a:r>
              <a:rPr lang="en-US" i="1" dirty="0">
                <a:latin typeface="Calibri" charset="0"/>
                <a:cs typeface="Arial" charset="0"/>
              </a:rPr>
              <a:t> </a:t>
            </a:r>
            <a:r>
              <a:rPr lang="en-US" i="1" dirty="0">
                <a:latin typeface="Calibri" charset="0"/>
              </a:rPr>
              <a:t>n</a:t>
            </a:r>
            <a:r>
              <a:rPr lang="en-US" dirty="0">
                <a:latin typeface="Calibri" charset="0"/>
              </a:rPr>
              <a:t> board with no two queens on the same row, column, or </a:t>
            </a:r>
            <a:r>
              <a:rPr lang="en-US" dirty="0" smtClean="0">
                <a:latin typeface="Calibri" charset="0"/>
              </a:rPr>
              <a:t>diagonal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660066"/>
                </a:solidFill>
                <a:latin typeface="Calibri" charset="0"/>
              </a:rPr>
              <a:t>Note different search space… all states have N queens</a:t>
            </a:r>
            <a:endParaRPr lang="en-US" dirty="0">
              <a:solidFill>
                <a:srgbClr val="660066"/>
              </a:solidFill>
              <a:latin typeface="Calibri" charset="0"/>
            </a:endParaRPr>
          </a:p>
          <a:p>
            <a:pPr eaLnBrk="1" hangingPunct="1">
              <a:defRPr/>
            </a:pPr>
            <a:endParaRPr lang="en-US" dirty="0">
              <a:latin typeface="Calibri" charset="0"/>
            </a:endParaRPr>
          </a:p>
          <a:p>
            <a:pPr eaLnBrk="1" hangingPunct="1">
              <a:defRPr/>
            </a:pPr>
            <a:endParaRPr lang="en-US" dirty="0">
              <a:latin typeface="Calibri" charset="0"/>
            </a:endParaRPr>
          </a:p>
          <a:p>
            <a:pPr eaLnBrk="1" hangingPunct="1">
              <a:defRPr/>
            </a:pPr>
            <a:endParaRPr lang="en-US" dirty="0">
              <a:latin typeface="Calibri" charset="0"/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>
              <a:latin typeface="Calibri" charset="0"/>
            </a:endParaRPr>
          </a:p>
          <a:p>
            <a:pPr eaLnBrk="1" hangingPunct="1">
              <a:defRPr/>
            </a:pPr>
            <a:r>
              <a:rPr lang="en-US" dirty="0">
                <a:latin typeface="Calibri" charset="0"/>
              </a:rPr>
              <a:t>Is it a satisfaction problem or optimization?</a:t>
            </a:r>
          </a:p>
        </p:txBody>
      </p:sp>
      <p:pic>
        <p:nvPicPr>
          <p:cNvPr id="44035" name="Picture 4" descr="4queens-sequ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05200"/>
            <a:ext cx="7467600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503066-C920-684C-9FC6-23F843557465}" type="slidenum">
              <a:rPr lang="en-US" sz="1200">
                <a:solidFill>
                  <a:srgbClr val="898989"/>
                </a:solidFill>
              </a:rPr>
              <a:pPr eaLnBrk="1" hangingPunct="1"/>
              <a:t>33</a:t>
            </a:fld>
            <a:endParaRPr 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2994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>
                <a:latin typeface="Calibri" charset="0"/>
              </a:rPr>
              <a:t>Hill-climbing search: 8-queens problem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4602163"/>
            <a:ext cx="8458200" cy="13255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2800">
              <a:latin typeface="Calibri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>
                <a:latin typeface="Calibri" charset="0"/>
              </a:rPr>
              <a:t>Need heuristic function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>
                <a:latin typeface="Calibri" charset="0"/>
              </a:rPr>
              <a:t> Convert to an optimization problem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i="1">
                <a:latin typeface="Calibri" charset="0"/>
              </a:rPr>
              <a:t>h</a:t>
            </a:r>
            <a:r>
              <a:rPr lang="en-US" sz="2800">
                <a:latin typeface="Calibri" charset="0"/>
              </a:rPr>
              <a:t> = number of </a:t>
            </a:r>
            <a:r>
              <a:rPr lang="en-US" sz="2800" b="1" i="1">
                <a:latin typeface="Calibri" charset="0"/>
              </a:rPr>
              <a:t>pairs</a:t>
            </a:r>
            <a:r>
              <a:rPr lang="en-US" sz="2800">
                <a:latin typeface="Calibri" charset="0"/>
              </a:rPr>
              <a:t> of queens attacking each other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i="1">
                <a:latin typeface="Calibri" charset="0"/>
              </a:rPr>
              <a:t>h = 17</a:t>
            </a:r>
            <a:r>
              <a:rPr lang="en-US" sz="2800">
                <a:latin typeface="Calibri" charset="0"/>
              </a:rPr>
              <a:t> for the above state</a:t>
            </a:r>
          </a:p>
        </p:txBody>
      </p:sp>
      <p:pic>
        <p:nvPicPr>
          <p:cNvPr id="4608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020763"/>
            <a:ext cx="3867150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1579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A249CE7-37A8-1844-A04A-4D81986766D3}" type="slidenum">
              <a:rPr lang="en-US" sz="1200">
                <a:solidFill>
                  <a:srgbClr val="898989"/>
                </a:solidFill>
              </a:rPr>
              <a:pPr eaLnBrk="1" hangingPunct="1"/>
              <a:t>34</a:t>
            </a:fld>
            <a:endParaRPr 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1743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Hill-climbing search: 8-</a:t>
            </a:r>
            <a:r>
              <a:rPr lang="en-US" sz="3600" dirty="0" smtClean="0"/>
              <a:t>queens</a:t>
            </a:r>
            <a:endParaRPr lang="en-US" sz="3600" dirty="0"/>
          </a:p>
        </p:txBody>
      </p:sp>
      <p:pic>
        <p:nvPicPr>
          <p:cNvPr id="37892" name="Picture 4" descr="8queens-local-minim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71600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457200" y="4800600"/>
            <a:ext cx="8229600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0"/>
              <a:buChar char="n"/>
            </a:pPr>
            <a:endParaRPr lang="en-US" sz="2800" dirty="0"/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3200" dirty="0"/>
              <a:t>A local minimum with </a:t>
            </a:r>
            <a:r>
              <a:rPr lang="en-US" sz="3200" i="1" dirty="0"/>
              <a:t>h = 1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 rot="20107805">
            <a:off x="1752600" y="2819400"/>
            <a:ext cx="1801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Oooops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5846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>
                <a:latin typeface="Calibri" charset="0"/>
              </a:rPr>
              <a:t>Search Space Recap</a:t>
            </a:r>
          </a:p>
        </p:txBody>
      </p:sp>
      <p:sp>
        <p:nvSpPr>
          <p:cNvPr id="48130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295400"/>
            <a:ext cx="8991600" cy="4525963"/>
          </a:xfrm>
        </p:spPr>
        <p:txBody>
          <a:bodyPr/>
          <a:lstStyle/>
          <a:p>
            <a:r>
              <a:rPr lang="en-US">
                <a:solidFill>
                  <a:srgbClr val="660066"/>
                </a:solidFill>
                <a:latin typeface="Calibri" charset="0"/>
              </a:rPr>
              <a:t>State</a:t>
            </a:r>
          </a:p>
          <a:p>
            <a:pPr lvl="1"/>
            <a:r>
              <a:rPr lang="en-US">
                <a:latin typeface="Calibri" charset="0"/>
              </a:rPr>
              <a:t>All N queens on the board in some configuration</a:t>
            </a:r>
          </a:p>
          <a:p>
            <a:endParaRPr lang="en-US" sz="1200">
              <a:latin typeface="Calibri" charset="0"/>
            </a:endParaRPr>
          </a:p>
          <a:p>
            <a:r>
              <a:rPr lang="en-US">
                <a:solidFill>
                  <a:srgbClr val="660066"/>
                </a:solidFill>
                <a:latin typeface="Calibri" charset="0"/>
              </a:rPr>
              <a:t>Successor function</a:t>
            </a:r>
          </a:p>
          <a:p>
            <a:pPr lvl="1"/>
            <a:r>
              <a:rPr lang="en-US">
                <a:latin typeface="Calibri" charset="0"/>
              </a:rPr>
              <a:t>Move single queen to another square in same column.</a:t>
            </a:r>
          </a:p>
          <a:p>
            <a:endParaRPr lang="en-US" sz="1200">
              <a:latin typeface="Calibri" charset="0"/>
            </a:endParaRPr>
          </a:p>
          <a:p>
            <a:r>
              <a:rPr lang="en-US">
                <a:solidFill>
                  <a:srgbClr val="660066"/>
                </a:solidFill>
                <a:latin typeface="Calibri" charset="0"/>
              </a:rPr>
              <a:t>Example of a heuristic function </a:t>
            </a:r>
            <a:r>
              <a:rPr lang="en-US" i="1">
                <a:solidFill>
                  <a:srgbClr val="660066"/>
                </a:solidFill>
                <a:latin typeface="Calibri" charset="0"/>
              </a:rPr>
              <a:t>h(n)</a:t>
            </a:r>
            <a:r>
              <a:rPr lang="en-US">
                <a:latin typeface="Calibri" charset="0"/>
              </a:rPr>
              <a:t>: </a:t>
            </a:r>
          </a:p>
          <a:p>
            <a:pPr lvl="1"/>
            <a:r>
              <a:rPr lang="en-US">
                <a:latin typeface="Calibri" charset="0"/>
              </a:rPr>
              <a:t>the # of queens-pairs that are attacking each other</a:t>
            </a:r>
          </a:p>
          <a:p>
            <a:pPr lvl="1"/>
            <a:r>
              <a:rPr lang="en-US">
                <a:latin typeface="Calibri" charset="0"/>
              </a:rPr>
              <a:t>(we want to minimize this)</a:t>
            </a: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9EEC9BC-11DF-0B44-BA8F-24EEBBCCD190}" type="slidenum">
              <a:rPr lang="en-US" sz="1200">
                <a:solidFill>
                  <a:srgbClr val="898989"/>
                </a:solidFill>
              </a:rPr>
              <a:pPr eaLnBrk="1" hangingPunct="1"/>
              <a:t>36</a:t>
            </a:fld>
            <a:endParaRPr 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9370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>
                <a:latin typeface="Calibri" charset="0"/>
              </a:rPr>
              <a:t>Hill-climbing search: 8-queens problem</a:t>
            </a:r>
          </a:p>
        </p:txBody>
      </p:sp>
      <p:pic>
        <p:nvPicPr>
          <p:cNvPr id="50178" name="Picture 4" descr="8queens-local-minim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143000"/>
            <a:ext cx="3733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6"/>
          <p:cNvSpPr>
            <a:spLocks noChangeArrowheads="1"/>
          </p:cNvSpPr>
          <p:nvPr/>
        </p:nvSpPr>
        <p:spPr bwMode="auto">
          <a:xfrm>
            <a:off x="457200" y="4648200"/>
            <a:ext cx="8229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endParaRPr lang="en-US" sz="2800" dirty="0"/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3200" dirty="0"/>
              <a:t>Is this a solution?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3200" dirty="0"/>
              <a:t>What is h?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3200" dirty="0"/>
              <a:t>Is any successor better?</a:t>
            </a:r>
          </a:p>
        </p:txBody>
      </p:sp>
      <p:sp>
        <p:nvSpPr>
          <p:cNvPr id="50180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83A1EA1-D223-274F-BBD9-018281E32301}" type="slidenum">
              <a:rPr lang="en-US" sz="1200">
                <a:solidFill>
                  <a:srgbClr val="898989"/>
                </a:solidFill>
              </a:rPr>
              <a:pPr eaLnBrk="1" hangingPunct="1"/>
              <a:t>37</a:t>
            </a:fld>
            <a:endParaRPr lang="en-US" sz="1200">
              <a:solidFill>
                <a:srgbClr val="898989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4572000" y="1600200"/>
            <a:ext cx="990600" cy="99060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06955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3DFBECC-4E31-2C4E-BC26-0D03B06644AB}" type="slidenum">
              <a:rPr lang="en-US" sz="1200">
                <a:solidFill>
                  <a:srgbClr val="898989"/>
                </a:solidFill>
              </a:rPr>
              <a:pPr eaLnBrk="1" hangingPunct="1"/>
              <a:t>38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44600" y="230188"/>
            <a:ext cx="6375400" cy="901700"/>
          </a:xfrm>
        </p:spPr>
        <p:txBody>
          <a:bodyPr/>
          <a:lstStyle/>
          <a:p>
            <a:r>
              <a:rPr lang="en-US">
                <a:latin typeface="Calibri" charset="0"/>
              </a:rPr>
              <a:t>Hill Climbing Drawbacks</a:t>
            </a:r>
          </a:p>
        </p:txBody>
      </p:sp>
      <p:sp>
        <p:nvSpPr>
          <p:cNvPr id="54275" name="Rectangle 4"/>
          <p:cNvSpPr>
            <a:spLocks noChangeArrowheads="1"/>
          </p:cNvSpPr>
          <p:nvPr/>
        </p:nvSpPr>
        <p:spPr bwMode="auto">
          <a:xfrm>
            <a:off x="-36513" y="2316163"/>
            <a:ext cx="3957638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917575" lvl="1" indent="-228600" eaLnBrk="0" hangingPunct="0">
              <a:lnSpc>
                <a:spcPct val="90000"/>
              </a:lnSpc>
              <a:spcBef>
                <a:spcPct val="30000"/>
              </a:spcBef>
              <a:buSzPct val="100000"/>
              <a:buFontTx/>
              <a:buChar char="•"/>
            </a:pPr>
            <a:r>
              <a:rPr lang="en-US" sz="2800">
                <a:latin typeface="Comic Sans MS" charset="0"/>
              </a:rPr>
              <a:t>Local maxima</a:t>
            </a:r>
          </a:p>
          <a:p>
            <a:pPr marL="1260475" lvl="2" indent="-228600" eaLnBrk="0" hangingPunct="0">
              <a:lnSpc>
                <a:spcPct val="90000"/>
              </a:lnSpc>
              <a:spcBef>
                <a:spcPct val="30000"/>
              </a:spcBef>
              <a:buSzPct val="100000"/>
              <a:buFontTx/>
              <a:buChar char="–"/>
            </a:pPr>
            <a:endParaRPr lang="en-US" sz="2000">
              <a:latin typeface="Comic Sans MS" charset="0"/>
            </a:endParaRPr>
          </a:p>
          <a:p>
            <a:pPr marL="1260475" lvl="2" indent="-228600" eaLnBrk="0" hangingPunct="0">
              <a:lnSpc>
                <a:spcPct val="90000"/>
              </a:lnSpc>
              <a:spcBef>
                <a:spcPct val="30000"/>
              </a:spcBef>
              <a:buSzPct val="100000"/>
              <a:buFontTx/>
              <a:buChar char="–"/>
            </a:pPr>
            <a:endParaRPr lang="en-US" sz="2000">
              <a:latin typeface="Comic Sans MS" charset="0"/>
            </a:endParaRPr>
          </a:p>
          <a:p>
            <a:pPr marL="917575" lvl="1" indent="-228600" eaLnBrk="0" hangingPunct="0">
              <a:lnSpc>
                <a:spcPct val="90000"/>
              </a:lnSpc>
              <a:spcBef>
                <a:spcPct val="30000"/>
              </a:spcBef>
              <a:buSzPct val="100000"/>
              <a:buFontTx/>
              <a:buChar char="•"/>
            </a:pPr>
            <a:endParaRPr lang="en-US" sz="2800">
              <a:latin typeface="Comic Sans MS" charset="0"/>
            </a:endParaRPr>
          </a:p>
          <a:p>
            <a:pPr marL="917575" lvl="1" indent="-228600" eaLnBrk="0" hangingPunct="0">
              <a:lnSpc>
                <a:spcPct val="90000"/>
              </a:lnSpc>
              <a:spcBef>
                <a:spcPct val="30000"/>
              </a:spcBef>
              <a:buSzPct val="100000"/>
              <a:buFontTx/>
              <a:buChar char="•"/>
            </a:pPr>
            <a:r>
              <a:rPr lang="en-US" sz="2800">
                <a:latin typeface="Comic Sans MS" charset="0"/>
              </a:rPr>
              <a:t>Plateaus</a:t>
            </a:r>
          </a:p>
          <a:p>
            <a:pPr marL="917575" lvl="1" indent="-228600" eaLnBrk="0" hangingPunct="0">
              <a:lnSpc>
                <a:spcPct val="90000"/>
              </a:lnSpc>
              <a:spcBef>
                <a:spcPct val="30000"/>
              </a:spcBef>
              <a:buSzPct val="100000"/>
              <a:buFontTx/>
              <a:buChar char="•"/>
            </a:pPr>
            <a:endParaRPr lang="en-US" sz="2800">
              <a:latin typeface="Comic Sans MS" charset="0"/>
            </a:endParaRPr>
          </a:p>
          <a:p>
            <a:pPr marL="917575" lvl="1" indent="-228600" eaLnBrk="0" hangingPunct="0">
              <a:lnSpc>
                <a:spcPct val="90000"/>
              </a:lnSpc>
              <a:spcBef>
                <a:spcPct val="30000"/>
              </a:spcBef>
              <a:buSzPct val="100000"/>
              <a:buFontTx/>
              <a:buChar char="•"/>
            </a:pPr>
            <a:endParaRPr lang="en-US" sz="2800">
              <a:latin typeface="Comic Sans MS" charset="0"/>
            </a:endParaRPr>
          </a:p>
          <a:p>
            <a:pPr marL="917575" lvl="1" indent="-228600" eaLnBrk="0" hangingPunct="0">
              <a:lnSpc>
                <a:spcPct val="90000"/>
              </a:lnSpc>
              <a:spcBef>
                <a:spcPct val="30000"/>
              </a:spcBef>
              <a:buSzPct val="100000"/>
              <a:buFontTx/>
              <a:buChar char="•"/>
            </a:pPr>
            <a:r>
              <a:rPr lang="en-US" sz="2800">
                <a:latin typeface="Comic Sans MS" charset="0"/>
              </a:rPr>
              <a:t>Diagonal ridges </a:t>
            </a:r>
          </a:p>
          <a:p>
            <a:pPr marL="1260475" lvl="2" indent="-228600" eaLnBrk="0" hangingPunct="0">
              <a:lnSpc>
                <a:spcPct val="90000"/>
              </a:lnSpc>
              <a:spcBef>
                <a:spcPct val="30000"/>
              </a:spcBef>
              <a:buSzPct val="100000"/>
            </a:pPr>
            <a:endParaRPr lang="en-US" sz="2000">
              <a:latin typeface="Comic Sans MS" charset="0"/>
            </a:endParaRPr>
          </a:p>
          <a:p>
            <a:pPr marL="225425" indent="-225425" eaLnBrk="0" hangingPunct="0">
              <a:lnSpc>
                <a:spcPct val="90000"/>
              </a:lnSpc>
              <a:spcBef>
                <a:spcPct val="30000"/>
              </a:spcBef>
              <a:buFontTx/>
              <a:buChar char="•"/>
            </a:pPr>
            <a:endParaRPr lang="en-US" sz="2800">
              <a:latin typeface="Comic Sans MS" charset="0"/>
            </a:endParaRPr>
          </a:p>
        </p:txBody>
      </p:sp>
      <p:sp>
        <p:nvSpPr>
          <p:cNvPr id="54276" name="Freeform 5"/>
          <p:cNvSpPr>
            <a:spLocks/>
          </p:cNvSpPr>
          <p:nvPr/>
        </p:nvSpPr>
        <p:spPr bwMode="auto">
          <a:xfrm>
            <a:off x="5072063" y="2303463"/>
            <a:ext cx="3355975" cy="1047750"/>
          </a:xfrm>
          <a:custGeom>
            <a:avLst/>
            <a:gdLst>
              <a:gd name="T0" fmla="*/ 0 w 2114"/>
              <a:gd name="T1" fmla="*/ 2147483647 h 660"/>
              <a:gd name="T2" fmla="*/ 2147483647 w 2114"/>
              <a:gd name="T3" fmla="*/ 2147483647 h 660"/>
              <a:gd name="T4" fmla="*/ 2147483647 w 2114"/>
              <a:gd name="T5" fmla="*/ 2147483647 h 660"/>
              <a:gd name="T6" fmla="*/ 2147483647 w 2114"/>
              <a:gd name="T7" fmla="*/ 2147483647 h 660"/>
              <a:gd name="T8" fmla="*/ 2147483647 w 2114"/>
              <a:gd name="T9" fmla="*/ 2147483647 h 660"/>
              <a:gd name="T10" fmla="*/ 2147483647 w 2114"/>
              <a:gd name="T11" fmla="*/ 2147483647 h 660"/>
              <a:gd name="T12" fmla="*/ 2147483647 w 2114"/>
              <a:gd name="T13" fmla="*/ 2147483647 h 660"/>
              <a:gd name="T14" fmla="*/ 2147483647 w 2114"/>
              <a:gd name="T15" fmla="*/ 2147483647 h 660"/>
              <a:gd name="T16" fmla="*/ 2147483647 w 2114"/>
              <a:gd name="T17" fmla="*/ 2147483647 h 660"/>
              <a:gd name="T18" fmla="*/ 2147483647 w 2114"/>
              <a:gd name="T19" fmla="*/ 2147483647 h 660"/>
              <a:gd name="T20" fmla="*/ 2147483647 w 2114"/>
              <a:gd name="T21" fmla="*/ 2147483647 h 660"/>
              <a:gd name="T22" fmla="*/ 2147483647 w 2114"/>
              <a:gd name="T23" fmla="*/ 2147483647 h 660"/>
              <a:gd name="T24" fmla="*/ 2147483647 w 2114"/>
              <a:gd name="T25" fmla="*/ 2147483647 h 660"/>
              <a:gd name="T26" fmla="*/ 2147483647 w 2114"/>
              <a:gd name="T27" fmla="*/ 2147483647 h 660"/>
              <a:gd name="T28" fmla="*/ 2147483647 w 2114"/>
              <a:gd name="T29" fmla="*/ 2147483647 h 660"/>
              <a:gd name="T30" fmla="*/ 2147483647 w 2114"/>
              <a:gd name="T31" fmla="*/ 2147483647 h 660"/>
              <a:gd name="T32" fmla="*/ 2147483647 w 2114"/>
              <a:gd name="T33" fmla="*/ 2147483647 h 660"/>
              <a:gd name="T34" fmla="*/ 2147483647 w 2114"/>
              <a:gd name="T35" fmla="*/ 2147483647 h 660"/>
              <a:gd name="T36" fmla="*/ 2147483647 w 2114"/>
              <a:gd name="T37" fmla="*/ 2147483647 h 660"/>
              <a:gd name="T38" fmla="*/ 2147483647 w 2114"/>
              <a:gd name="T39" fmla="*/ 2147483647 h 660"/>
              <a:gd name="T40" fmla="*/ 2147483647 w 2114"/>
              <a:gd name="T41" fmla="*/ 2147483647 h 660"/>
              <a:gd name="T42" fmla="*/ 2147483647 w 2114"/>
              <a:gd name="T43" fmla="*/ 2147483647 h 660"/>
              <a:gd name="T44" fmla="*/ 2147483647 w 2114"/>
              <a:gd name="T45" fmla="*/ 2147483647 h 660"/>
              <a:gd name="T46" fmla="*/ 2147483647 w 2114"/>
              <a:gd name="T47" fmla="*/ 0 h 660"/>
              <a:gd name="T48" fmla="*/ 2147483647 w 2114"/>
              <a:gd name="T49" fmla="*/ 2147483647 h 660"/>
              <a:gd name="T50" fmla="*/ 2147483647 w 2114"/>
              <a:gd name="T51" fmla="*/ 2147483647 h 660"/>
              <a:gd name="T52" fmla="*/ 2147483647 w 2114"/>
              <a:gd name="T53" fmla="*/ 2147483647 h 660"/>
              <a:gd name="T54" fmla="*/ 2147483647 w 2114"/>
              <a:gd name="T55" fmla="*/ 2147483647 h 660"/>
              <a:gd name="T56" fmla="*/ 2147483647 w 2114"/>
              <a:gd name="T57" fmla="*/ 2147483647 h 660"/>
              <a:gd name="T58" fmla="*/ 2147483647 w 2114"/>
              <a:gd name="T59" fmla="*/ 2147483647 h 660"/>
              <a:gd name="T60" fmla="*/ 2147483647 w 2114"/>
              <a:gd name="T61" fmla="*/ 2147483647 h 660"/>
              <a:gd name="T62" fmla="*/ 2147483647 w 2114"/>
              <a:gd name="T63" fmla="*/ 2147483647 h 660"/>
              <a:gd name="T64" fmla="*/ 2147483647 w 2114"/>
              <a:gd name="T65" fmla="*/ 2147483647 h 660"/>
              <a:gd name="T66" fmla="*/ 2147483647 w 2114"/>
              <a:gd name="T67" fmla="*/ 2147483647 h 660"/>
              <a:gd name="T68" fmla="*/ 2147483647 w 2114"/>
              <a:gd name="T69" fmla="*/ 2147483647 h 660"/>
              <a:gd name="T70" fmla="*/ 2147483647 w 2114"/>
              <a:gd name="T71" fmla="*/ 2147483647 h 660"/>
              <a:gd name="T72" fmla="*/ 2147483647 w 2114"/>
              <a:gd name="T73" fmla="*/ 2147483647 h 660"/>
              <a:gd name="T74" fmla="*/ 2147483647 w 2114"/>
              <a:gd name="T75" fmla="*/ 2147483647 h 660"/>
              <a:gd name="T76" fmla="*/ 2147483647 w 2114"/>
              <a:gd name="T77" fmla="*/ 2147483647 h 660"/>
              <a:gd name="T78" fmla="*/ 2147483647 w 2114"/>
              <a:gd name="T79" fmla="*/ 2147483647 h 660"/>
              <a:gd name="T80" fmla="*/ 2147483647 w 2114"/>
              <a:gd name="T81" fmla="*/ 2147483647 h 660"/>
              <a:gd name="T82" fmla="*/ 2147483647 w 2114"/>
              <a:gd name="T83" fmla="*/ 2147483647 h 660"/>
              <a:gd name="T84" fmla="*/ 2147483647 w 2114"/>
              <a:gd name="T85" fmla="*/ 2147483647 h 660"/>
              <a:gd name="T86" fmla="*/ 2147483647 w 2114"/>
              <a:gd name="T87" fmla="*/ 2147483647 h 660"/>
              <a:gd name="T88" fmla="*/ 2147483647 w 2114"/>
              <a:gd name="T89" fmla="*/ 2147483647 h 660"/>
              <a:gd name="T90" fmla="*/ 2147483647 w 2114"/>
              <a:gd name="T91" fmla="*/ 2147483647 h 660"/>
              <a:gd name="T92" fmla="*/ 2147483647 w 2114"/>
              <a:gd name="T93" fmla="*/ 2147483647 h 660"/>
              <a:gd name="T94" fmla="*/ 2147483647 w 2114"/>
              <a:gd name="T95" fmla="*/ 2147483647 h 660"/>
              <a:gd name="T96" fmla="*/ 2147483647 w 2114"/>
              <a:gd name="T97" fmla="*/ 2147483647 h 660"/>
              <a:gd name="T98" fmla="*/ 2147483647 w 2114"/>
              <a:gd name="T99" fmla="*/ 2147483647 h 660"/>
              <a:gd name="T100" fmla="*/ 2147483647 w 2114"/>
              <a:gd name="T101" fmla="*/ 2147483647 h 660"/>
              <a:gd name="T102" fmla="*/ 2147483647 w 2114"/>
              <a:gd name="T103" fmla="*/ 2147483647 h 660"/>
              <a:gd name="T104" fmla="*/ 2147483647 w 2114"/>
              <a:gd name="T105" fmla="*/ 2147483647 h 660"/>
              <a:gd name="T106" fmla="*/ 2147483647 w 2114"/>
              <a:gd name="T107" fmla="*/ 2147483647 h 660"/>
              <a:gd name="T108" fmla="*/ 2147483647 w 2114"/>
              <a:gd name="T109" fmla="*/ 2147483647 h 660"/>
              <a:gd name="T110" fmla="*/ 2147483647 w 2114"/>
              <a:gd name="T111" fmla="*/ 2147483647 h 660"/>
              <a:gd name="T112" fmla="*/ 2147483647 w 2114"/>
              <a:gd name="T113" fmla="*/ 2147483647 h 660"/>
              <a:gd name="T114" fmla="*/ 2147483647 w 2114"/>
              <a:gd name="T115" fmla="*/ 2147483647 h 660"/>
              <a:gd name="T116" fmla="*/ 2147483647 w 2114"/>
              <a:gd name="T117" fmla="*/ 2147483647 h 660"/>
              <a:gd name="T118" fmla="*/ 2147483647 w 2114"/>
              <a:gd name="T119" fmla="*/ 2147483647 h 66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114"/>
              <a:gd name="T181" fmla="*/ 0 h 660"/>
              <a:gd name="T182" fmla="*/ 2114 w 2114"/>
              <a:gd name="T183" fmla="*/ 660 h 660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114" h="660">
                <a:moveTo>
                  <a:pt x="0" y="649"/>
                </a:moveTo>
                <a:cubicBezTo>
                  <a:pt x="55" y="660"/>
                  <a:pt x="44" y="660"/>
                  <a:pt x="129" y="649"/>
                </a:cubicBezTo>
                <a:cubicBezTo>
                  <a:pt x="142" y="647"/>
                  <a:pt x="166" y="637"/>
                  <a:pt x="166" y="637"/>
                </a:cubicBezTo>
                <a:cubicBezTo>
                  <a:pt x="200" y="614"/>
                  <a:pt x="218" y="579"/>
                  <a:pt x="251" y="557"/>
                </a:cubicBezTo>
                <a:cubicBezTo>
                  <a:pt x="270" y="530"/>
                  <a:pt x="284" y="494"/>
                  <a:pt x="307" y="471"/>
                </a:cubicBezTo>
                <a:cubicBezTo>
                  <a:pt x="317" y="441"/>
                  <a:pt x="338" y="407"/>
                  <a:pt x="368" y="398"/>
                </a:cubicBezTo>
                <a:cubicBezTo>
                  <a:pt x="410" y="412"/>
                  <a:pt x="394" y="468"/>
                  <a:pt x="411" y="502"/>
                </a:cubicBezTo>
                <a:cubicBezTo>
                  <a:pt x="422" y="525"/>
                  <a:pt x="438" y="526"/>
                  <a:pt x="460" y="533"/>
                </a:cubicBezTo>
                <a:cubicBezTo>
                  <a:pt x="523" y="524"/>
                  <a:pt x="506" y="527"/>
                  <a:pt x="546" y="490"/>
                </a:cubicBezTo>
                <a:cubicBezTo>
                  <a:pt x="561" y="445"/>
                  <a:pt x="567" y="378"/>
                  <a:pt x="619" y="361"/>
                </a:cubicBezTo>
                <a:cubicBezTo>
                  <a:pt x="629" y="363"/>
                  <a:pt x="641" y="361"/>
                  <a:pt x="650" y="367"/>
                </a:cubicBezTo>
                <a:cubicBezTo>
                  <a:pt x="662" y="375"/>
                  <a:pt x="658" y="396"/>
                  <a:pt x="662" y="410"/>
                </a:cubicBezTo>
                <a:cubicBezTo>
                  <a:pt x="669" y="434"/>
                  <a:pt x="682" y="461"/>
                  <a:pt x="699" y="478"/>
                </a:cubicBezTo>
                <a:cubicBezTo>
                  <a:pt x="716" y="528"/>
                  <a:pt x="702" y="510"/>
                  <a:pt x="748" y="527"/>
                </a:cubicBezTo>
                <a:cubicBezTo>
                  <a:pt x="763" y="480"/>
                  <a:pt x="741" y="534"/>
                  <a:pt x="772" y="496"/>
                </a:cubicBezTo>
                <a:cubicBezTo>
                  <a:pt x="776" y="491"/>
                  <a:pt x="775" y="483"/>
                  <a:pt x="778" y="478"/>
                </a:cubicBezTo>
                <a:cubicBezTo>
                  <a:pt x="781" y="473"/>
                  <a:pt x="787" y="469"/>
                  <a:pt x="791" y="465"/>
                </a:cubicBezTo>
                <a:cubicBezTo>
                  <a:pt x="793" y="459"/>
                  <a:pt x="794" y="453"/>
                  <a:pt x="797" y="447"/>
                </a:cubicBezTo>
                <a:cubicBezTo>
                  <a:pt x="800" y="441"/>
                  <a:pt x="806" y="436"/>
                  <a:pt x="809" y="429"/>
                </a:cubicBezTo>
                <a:cubicBezTo>
                  <a:pt x="824" y="394"/>
                  <a:pt x="816" y="400"/>
                  <a:pt x="827" y="373"/>
                </a:cubicBezTo>
                <a:cubicBezTo>
                  <a:pt x="834" y="355"/>
                  <a:pt x="846" y="318"/>
                  <a:pt x="846" y="318"/>
                </a:cubicBezTo>
                <a:cubicBezTo>
                  <a:pt x="848" y="300"/>
                  <a:pt x="851" y="281"/>
                  <a:pt x="852" y="263"/>
                </a:cubicBezTo>
                <a:cubicBezTo>
                  <a:pt x="855" y="230"/>
                  <a:pt x="855" y="198"/>
                  <a:pt x="858" y="165"/>
                </a:cubicBezTo>
                <a:cubicBezTo>
                  <a:pt x="861" y="121"/>
                  <a:pt x="882" y="16"/>
                  <a:pt x="932" y="0"/>
                </a:cubicBezTo>
                <a:cubicBezTo>
                  <a:pt x="936" y="12"/>
                  <a:pt x="940" y="24"/>
                  <a:pt x="944" y="36"/>
                </a:cubicBezTo>
                <a:cubicBezTo>
                  <a:pt x="946" y="42"/>
                  <a:pt x="948" y="49"/>
                  <a:pt x="950" y="55"/>
                </a:cubicBezTo>
                <a:cubicBezTo>
                  <a:pt x="952" y="61"/>
                  <a:pt x="956" y="73"/>
                  <a:pt x="956" y="73"/>
                </a:cubicBezTo>
                <a:cubicBezTo>
                  <a:pt x="963" y="124"/>
                  <a:pt x="970" y="177"/>
                  <a:pt x="999" y="220"/>
                </a:cubicBezTo>
                <a:cubicBezTo>
                  <a:pt x="1026" y="307"/>
                  <a:pt x="1023" y="402"/>
                  <a:pt x="1048" y="490"/>
                </a:cubicBezTo>
                <a:cubicBezTo>
                  <a:pt x="1060" y="534"/>
                  <a:pt x="1057" y="573"/>
                  <a:pt x="1097" y="600"/>
                </a:cubicBezTo>
                <a:cubicBezTo>
                  <a:pt x="1104" y="589"/>
                  <a:pt x="1115" y="580"/>
                  <a:pt x="1122" y="569"/>
                </a:cubicBezTo>
                <a:cubicBezTo>
                  <a:pt x="1125" y="564"/>
                  <a:pt x="1125" y="557"/>
                  <a:pt x="1128" y="551"/>
                </a:cubicBezTo>
                <a:cubicBezTo>
                  <a:pt x="1131" y="545"/>
                  <a:pt x="1136" y="539"/>
                  <a:pt x="1140" y="533"/>
                </a:cubicBezTo>
                <a:cubicBezTo>
                  <a:pt x="1151" y="500"/>
                  <a:pt x="1157" y="469"/>
                  <a:pt x="1177" y="441"/>
                </a:cubicBezTo>
                <a:cubicBezTo>
                  <a:pt x="1223" y="456"/>
                  <a:pt x="1207" y="491"/>
                  <a:pt x="1213" y="539"/>
                </a:cubicBezTo>
                <a:cubicBezTo>
                  <a:pt x="1217" y="566"/>
                  <a:pt x="1229" y="574"/>
                  <a:pt x="1250" y="588"/>
                </a:cubicBezTo>
                <a:cubicBezTo>
                  <a:pt x="1265" y="611"/>
                  <a:pt x="1273" y="615"/>
                  <a:pt x="1299" y="606"/>
                </a:cubicBezTo>
                <a:cubicBezTo>
                  <a:pt x="1313" y="585"/>
                  <a:pt x="1315" y="571"/>
                  <a:pt x="1336" y="557"/>
                </a:cubicBezTo>
                <a:cubicBezTo>
                  <a:pt x="1342" y="539"/>
                  <a:pt x="1348" y="520"/>
                  <a:pt x="1354" y="502"/>
                </a:cubicBezTo>
                <a:cubicBezTo>
                  <a:pt x="1358" y="488"/>
                  <a:pt x="1367" y="459"/>
                  <a:pt x="1367" y="459"/>
                </a:cubicBezTo>
                <a:cubicBezTo>
                  <a:pt x="1422" y="473"/>
                  <a:pt x="1400" y="465"/>
                  <a:pt x="1434" y="478"/>
                </a:cubicBezTo>
                <a:cubicBezTo>
                  <a:pt x="1442" y="490"/>
                  <a:pt x="1451" y="502"/>
                  <a:pt x="1459" y="514"/>
                </a:cubicBezTo>
                <a:cubicBezTo>
                  <a:pt x="1466" y="524"/>
                  <a:pt x="1463" y="539"/>
                  <a:pt x="1465" y="551"/>
                </a:cubicBezTo>
                <a:cubicBezTo>
                  <a:pt x="1470" y="579"/>
                  <a:pt x="1476" y="604"/>
                  <a:pt x="1495" y="625"/>
                </a:cubicBezTo>
                <a:cubicBezTo>
                  <a:pt x="1539" y="609"/>
                  <a:pt x="1527" y="610"/>
                  <a:pt x="1557" y="582"/>
                </a:cubicBezTo>
                <a:cubicBezTo>
                  <a:pt x="1564" y="559"/>
                  <a:pt x="1574" y="542"/>
                  <a:pt x="1593" y="527"/>
                </a:cubicBezTo>
                <a:cubicBezTo>
                  <a:pt x="1605" y="518"/>
                  <a:pt x="1630" y="502"/>
                  <a:pt x="1630" y="502"/>
                </a:cubicBezTo>
                <a:cubicBezTo>
                  <a:pt x="1693" y="511"/>
                  <a:pt x="1661" y="505"/>
                  <a:pt x="1698" y="539"/>
                </a:cubicBezTo>
                <a:cubicBezTo>
                  <a:pt x="1716" y="595"/>
                  <a:pt x="1705" y="600"/>
                  <a:pt x="1765" y="612"/>
                </a:cubicBezTo>
                <a:cubicBezTo>
                  <a:pt x="1775" y="610"/>
                  <a:pt x="1789" y="613"/>
                  <a:pt x="1796" y="606"/>
                </a:cubicBezTo>
                <a:cubicBezTo>
                  <a:pt x="1805" y="597"/>
                  <a:pt x="1804" y="581"/>
                  <a:pt x="1808" y="569"/>
                </a:cubicBezTo>
                <a:cubicBezTo>
                  <a:pt x="1823" y="524"/>
                  <a:pt x="1825" y="442"/>
                  <a:pt x="1875" y="422"/>
                </a:cubicBezTo>
                <a:cubicBezTo>
                  <a:pt x="1879" y="426"/>
                  <a:pt x="1882" y="432"/>
                  <a:pt x="1887" y="435"/>
                </a:cubicBezTo>
                <a:cubicBezTo>
                  <a:pt x="1893" y="438"/>
                  <a:pt x="1901" y="436"/>
                  <a:pt x="1906" y="441"/>
                </a:cubicBezTo>
                <a:cubicBezTo>
                  <a:pt x="1911" y="445"/>
                  <a:pt x="1908" y="454"/>
                  <a:pt x="1912" y="459"/>
                </a:cubicBezTo>
                <a:cubicBezTo>
                  <a:pt x="1917" y="465"/>
                  <a:pt x="1924" y="467"/>
                  <a:pt x="1930" y="471"/>
                </a:cubicBezTo>
                <a:cubicBezTo>
                  <a:pt x="1941" y="501"/>
                  <a:pt x="1955" y="537"/>
                  <a:pt x="1973" y="563"/>
                </a:cubicBezTo>
                <a:cubicBezTo>
                  <a:pt x="1974" y="566"/>
                  <a:pt x="1983" y="598"/>
                  <a:pt x="1986" y="600"/>
                </a:cubicBezTo>
                <a:cubicBezTo>
                  <a:pt x="1991" y="604"/>
                  <a:pt x="1998" y="603"/>
                  <a:pt x="2004" y="606"/>
                </a:cubicBezTo>
                <a:cubicBezTo>
                  <a:pt x="2040" y="624"/>
                  <a:pt x="2072" y="637"/>
                  <a:pt x="2114" y="637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4277" name="Freeform 6"/>
          <p:cNvSpPr>
            <a:spLocks/>
          </p:cNvSpPr>
          <p:nvPr/>
        </p:nvSpPr>
        <p:spPr bwMode="auto">
          <a:xfrm>
            <a:off x="4611688" y="3716338"/>
            <a:ext cx="4376737" cy="949325"/>
          </a:xfrm>
          <a:custGeom>
            <a:avLst/>
            <a:gdLst>
              <a:gd name="T0" fmla="*/ 0 w 2757"/>
              <a:gd name="T1" fmla="*/ 2147483647 h 598"/>
              <a:gd name="T2" fmla="*/ 2147483647 w 2757"/>
              <a:gd name="T3" fmla="*/ 2147483647 h 598"/>
              <a:gd name="T4" fmla="*/ 2147483647 w 2757"/>
              <a:gd name="T5" fmla="*/ 2147483647 h 598"/>
              <a:gd name="T6" fmla="*/ 2147483647 w 2757"/>
              <a:gd name="T7" fmla="*/ 2147483647 h 598"/>
              <a:gd name="T8" fmla="*/ 2147483647 w 2757"/>
              <a:gd name="T9" fmla="*/ 2147483647 h 598"/>
              <a:gd name="T10" fmla="*/ 2147483647 w 2757"/>
              <a:gd name="T11" fmla="*/ 0 h 598"/>
              <a:gd name="T12" fmla="*/ 2147483647 w 2757"/>
              <a:gd name="T13" fmla="*/ 2147483647 h 598"/>
              <a:gd name="T14" fmla="*/ 2147483647 w 2757"/>
              <a:gd name="T15" fmla="*/ 2147483647 h 598"/>
              <a:gd name="T16" fmla="*/ 2147483647 w 2757"/>
              <a:gd name="T17" fmla="*/ 2147483647 h 598"/>
              <a:gd name="T18" fmla="*/ 2147483647 w 2757"/>
              <a:gd name="T19" fmla="*/ 2147483647 h 598"/>
              <a:gd name="T20" fmla="*/ 2147483647 w 2757"/>
              <a:gd name="T21" fmla="*/ 2147483647 h 598"/>
              <a:gd name="T22" fmla="*/ 2147483647 w 2757"/>
              <a:gd name="T23" fmla="*/ 2147483647 h 598"/>
              <a:gd name="T24" fmla="*/ 2147483647 w 2757"/>
              <a:gd name="T25" fmla="*/ 2147483647 h 59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757"/>
              <a:gd name="T40" fmla="*/ 0 h 598"/>
              <a:gd name="T41" fmla="*/ 2757 w 2757"/>
              <a:gd name="T42" fmla="*/ 598 h 59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757" h="598">
                <a:moveTo>
                  <a:pt x="0" y="527"/>
                </a:moveTo>
                <a:cubicBezTo>
                  <a:pt x="73" y="535"/>
                  <a:pt x="147" y="536"/>
                  <a:pt x="220" y="545"/>
                </a:cubicBezTo>
                <a:cubicBezTo>
                  <a:pt x="384" y="534"/>
                  <a:pt x="544" y="513"/>
                  <a:pt x="710" y="508"/>
                </a:cubicBezTo>
                <a:cubicBezTo>
                  <a:pt x="856" y="484"/>
                  <a:pt x="1042" y="598"/>
                  <a:pt x="1152" y="496"/>
                </a:cubicBezTo>
                <a:cubicBezTo>
                  <a:pt x="1174" y="427"/>
                  <a:pt x="1195" y="359"/>
                  <a:pt x="1213" y="288"/>
                </a:cubicBezTo>
                <a:cubicBezTo>
                  <a:pt x="1225" y="192"/>
                  <a:pt x="1241" y="97"/>
                  <a:pt x="1250" y="0"/>
                </a:cubicBezTo>
                <a:cubicBezTo>
                  <a:pt x="1256" y="4"/>
                  <a:pt x="1264" y="6"/>
                  <a:pt x="1268" y="12"/>
                </a:cubicBezTo>
                <a:cubicBezTo>
                  <a:pt x="1275" y="23"/>
                  <a:pt x="1280" y="49"/>
                  <a:pt x="1280" y="49"/>
                </a:cubicBezTo>
                <a:cubicBezTo>
                  <a:pt x="1285" y="181"/>
                  <a:pt x="1278" y="335"/>
                  <a:pt x="1311" y="465"/>
                </a:cubicBezTo>
                <a:cubicBezTo>
                  <a:pt x="1313" y="481"/>
                  <a:pt x="1305" y="503"/>
                  <a:pt x="1317" y="514"/>
                </a:cubicBezTo>
                <a:cubicBezTo>
                  <a:pt x="1327" y="522"/>
                  <a:pt x="1354" y="502"/>
                  <a:pt x="1354" y="502"/>
                </a:cubicBezTo>
                <a:cubicBezTo>
                  <a:pt x="1530" y="506"/>
                  <a:pt x="1706" y="515"/>
                  <a:pt x="1881" y="496"/>
                </a:cubicBezTo>
                <a:cubicBezTo>
                  <a:pt x="2186" y="506"/>
                  <a:pt x="2418" y="514"/>
                  <a:pt x="2757" y="514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graphicFrame>
        <p:nvGraphicFramePr>
          <p:cNvPr id="54278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5494338" y="4878388"/>
          <a:ext cx="2449512" cy="197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44" name="Bitmap Image" r:id="rId4" imgW="3552381" imgH="3419952" progId="Paint.Picture">
                  <p:embed/>
                </p:oleObj>
              </mc:Choice>
              <mc:Fallback>
                <p:oleObj name="Bitmap Image" r:id="rId4" imgW="3552381" imgH="341995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4338" y="4878388"/>
                        <a:ext cx="2449512" cy="1979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419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3DFBECC-4E31-2C4E-BC26-0D03B06644AB}" type="slidenum">
              <a:rPr lang="en-US" sz="1200">
                <a:solidFill>
                  <a:srgbClr val="898989"/>
                </a:solidFill>
              </a:rPr>
              <a:pPr eaLnBrk="1" hangingPunct="1"/>
              <a:t>39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54275" name="Rectangle 4"/>
          <p:cNvSpPr>
            <a:spLocks noChangeArrowheads="1"/>
          </p:cNvSpPr>
          <p:nvPr/>
        </p:nvSpPr>
        <p:spPr bwMode="auto">
          <a:xfrm>
            <a:off x="-36514" y="1905000"/>
            <a:ext cx="7885114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917575" lvl="1" indent="-228600" eaLnBrk="0" hangingPunct="0">
              <a:lnSpc>
                <a:spcPct val="90000"/>
              </a:lnSpc>
              <a:spcBef>
                <a:spcPct val="30000"/>
              </a:spcBef>
              <a:buSzPct val="100000"/>
              <a:buFontTx/>
              <a:buChar char="•"/>
            </a:pPr>
            <a:r>
              <a:rPr lang="en-US" sz="2800" dirty="0" smtClean="0">
                <a:latin typeface="Comic Sans MS" charset="0"/>
              </a:rPr>
              <a:t>Not Complete</a:t>
            </a:r>
            <a:endParaRPr lang="en-US" sz="2800" dirty="0">
              <a:latin typeface="Comic Sans MS" charset="0"/>
            </a:endParaRPr>
          </a:p>
          <a:p>
            <a:pPr marL="1260475" lvl="2" indent="-228600" eaLnBrk="0" hangingPunct="0">
              <a:lnSpc>
                <a:spcPct val="90000"/>
              </a:lnSpc>
              <a:spcBef>
                <a:spcPct val="30000"/>
              </a:spcBef>
              <a:buSzPct val="100000"/>
              <a:buFontTx/>
              <a:buChar char="–"/>
            </a:pPr>
            <a:endParaRPr lang="en-US" sz="2000" dirty="0">
              <a:latin typeface="Comic Sans MS" charset="0"/>
            </a:endParaRPr>
          </a:p>
          <a:p>
            <a:pPr marL="1260475" lvl="2" indent="-228600" eaLnBrk="0" hangingPunct="0">
              <a:lnSpc>
                <a:spcPct val="90000"/>
              </a:lnSpc>
              <a:spcBef>
                <a:spcPct val="30000"/>
              </a:spcBef>
              <a:buSzPct val="100000"/>
              <a:buFontTx/>
              <a:buChar char="–"/>
            </a:pPr>
            <a:endParaRPr lang="en-US" sz="2000" dirty="0">
              <a:latin typeface="Comic Sans MS" charset="0"/>
            </a:endParaRPr>
          </a:p>
          <a:p>
            <a:pPr marL="917575" lvl="1" indent="-228600" eaLnBrk="0" hangingPunct="0">
              <a:lnSpc>
                <a:spcPct val="90000"/>
              </a:lnSpc>
              <a:spcBef>
                <a:spcPct val="30000"/>
              </a:spcBef>
              <a:buSzPct val="100000"/>
              <a:buFontTx/>
              <a:buChar char="•"/>
            </a:pPr>
            <a:endParaRPr lang="en-US" sz="2800" dirty="0">
              <a:latin typeface="Comic Sans MS" charset="0"/>
            </a:endParaRPr>
          </a:p>
          <a:p>
            <a:pPr marL="917575" lvl="1" indent="-228600" eaLnBrk="0" hangingPunct="0">
              <a:lnSpc>
                <a:spcPct val="90000"/>
              </a:lnSpc>
              <a:spcBef>
                <a:spcPct val="30000"/>
              </a:spcBef>
              <a:buSzPct val="100000"/>
              <a:buFontTx/>
              <a:buChar char="•"/>
            </a:pPr>
            <a:r>
              <a:rPr lang="en-US" sz="2800" dirty="0" smtClean="0">
                <a:latin typeface="Comic Sans MS" charset="0"/>
              </a:rPr>
              <a:t>Worst Case Exponential Time</a:t>
            </a:r>
            <a:endParaRPr lang="en-US" sz="2800" dirty="0">
              <a:latin typeface="Comic Sans MS" charset="0"/>
            </a:endParaRPr>
          </a:p>
          <a:p>
            <a:pPr marL="917575" lvl="1" indent="-228600" eaLnBrk="0" hangingPunct="0">
              <a:lnSpc>
                <a:spcPct val="90000"/>
              </a:lnSpc>
              <a:spcBef>
                <a:spcPct val="30000"/>
              </a:spcBef>
              <a:buSzPct val="100000"/>
              <a:buFontTx/>
              <a:buChar char="•"/>
            </a:pPr>
            <a:endParaRPr lang="en-US" sz="2800" dirty="0">
              <a:latin typeface="Comic Sans MS" charset="0"/>
            </a:endParaRPr>
          </a:p>
          <a:p>
            <a:pPr marL="917575" lvl="1" indent="-228600" eaLnBrk="0" hangingPunct="0">
              <a:lnSpc>
                <a:spcPct val="90000"/>
              </a:lnSpc>
              <a:spcBef>
                <a:spcPct val="30000"/>
              </a:spcBef>
              <a:buSzPct val="100000"/>
              <a:buFontTx/>
              <a:buChar char="•"/>
            </a:pPr>
            <a:endParaRPr lang="en-US" sz="2800" dirty="0">
              <a:latin typeface="Comic Sans MS" charset="0"/>
            </a:endParaRPr>
          </a:p>
          <a:p>
            <a:pPr marL="917575" lvl="1" indent="-228600" eaLnBrk="0" hangingPunct="0">
              <a:lnSpc>
                <a:spcPct val="90000"/>
              </a:lnSpc>
              <a:spcBef>
                <a:spcPct val="30000"/>
              </a:spcBef>
              <a:buSzPct val="100000"/>
              <a:buFontTx/>
              <a:buChar char="•"/>
            </a:pPr>
            <a:r>
              <a:rPr lang="en-US" sz="2800" dirty="0" smtClean="0">
                <a:latin typeface="Comic Sans MS" charset="0"/>
              </a:rPr>
              <a:t>Simple, O(1) Space &amp; Often Very Fast!</a:t>
            </a:r>
            <a:endParaRPr lang="en-US" sz="2800" dirty="0">
              <a:latin typeface="Comic Sans MS" charset="0"/>
            </a:endParaRPr>
          </a:p>
          <a:p>
            <a:pPr marL="1260475" lvl="2" indent="-228600" eaLnBrk="0" hangingPunct="0">
              <a:lnSpc>
                <a:spcPct val="90000"/>
              </a:lnSpc>
              <a:spcBef>
                <a:spcPct val="30000"/>
              </a:spcBef>
              <a:buSzPct val="100000"/>
            </a:pPr>
            <a:endParaRPr lang="en-US" sz="2000" dirty="0">
              <a:latin typeface="Comic Sans MS" charset="0"/>
            </a:endParaRPr>
          </a:p>
          <a:p>
            <a:pPr marL="225425" indent="-225425" eaLnBrk="0" hangingPunct="0">
              <a:lnSpc>
                <a:spcPct val="90000"/>
              </a:lnSpc>
              <a:spcBef>
                <a:spcPct val="30000"/>
              </a:spcBef>
              <a:buFontTx/>
              <a:buChar char="•"/>
            </a:pPr>
            <a:endParaRPr lang="en-US" sz="2800" dirty="0">
              <a:latin typeface="Comic Sans M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Hill Climbing Properties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29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8686800" y="6400800"/>
            <a:ext cx="1905000" cy="457200"/>
          </a:xfrm>
        </p:spPr>
        <p:txBody>
          <a:bodyPr/>
          <a:lstStyle/>
          <a:p>
            <a:pPr>
              <a:defRPr/>
            </a:pPr>
            <a:fld id="{47EA1E4D-401A-4A88-A830-6CC5C3DDFE27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1700"/>
          </a:xfrm>
        </p:spPr>
        <p:txBody>
          <a:bodyPr/>
          <a:lstStyle/>
          <a:p>
            <a:pPr indent="0" eaLnBrk="1" hangingPunct="1">
              <a:defRPr/>
            </a:pPr>
            <a:r>
              <a:rPr lang="en-US" dirty="0">
                <a:latin typeface="+mn-lt"/>
              </a:rPr>
              <a:t>Search thru a 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828800"/>
            <a:ext cx="8496300" cy="1905000"/>
          </a:xfrm>
        </p:spPr>
        <p:txBody>
          <a:bodyPr/>
          <a:lstStyle/>
          <a:p>
            <a:pPr lvl="1" eaLnBrk="1" hangingPunct="1"/>
            <a:r>
              <a:rPr lang="en-US" dirty="0" smtClean="0"/>
              <a:t>Set of states</a:t>
            </a:r>
          </a:p>
          <a:p>
            <a:pPr lvl="1" eaLnBrk="1" hangingPunct="1"/>
            <a:r>
              <a:rPr lang="en-US" dirty="0" smtClean="0"/>
              <a:t>Operators </a:t>
            </a:r>
            <a:r>
              <a:rPr lang="en-US" i="1" dirty="0" smtClean="0"/>
              <a:t>[and costs]</a:t>
            </a:r>
          </a:p>
          <a:p>
            <a:pPr lvl="1" eaLnBrk="1" hangingPunct="1"/>
            <a:r>
              <a:rPr lang="en-US" dirty="0" smtClean="0"/>
              <a:t>Start state</a:t>
            </a:r>
          </a:p>
          <a:p>
            <a:pPr lvl="1" eaLnBrk="1" hangingPunct="1"/>
            <a:r>
              <a:rPr lang="en-US" dirty="0" smtClean="0"/>
              <a:t>Goal state </a:t>
            </a:r>
            <a:r>
              <a:rPr lang="en-US" i="1" dirty="0" smtClean="0"/>
              <a:t>[or test]</a:t>
            </a:r>
          </a:p>
          <a:p>
            <a:pPr eaLnBrk="1" hangingPunct="1"/>
            <a:endParaRPr lang="en-US" dirty="0" smtClean="0"/>
          </a:p>
        </p:txBody>
      </p:sp>
      <p:sp>
        <p:nvSpPr>
          <p:cNvPr id="128004" name="Rectangle 4"/>
          <p:cNvSpPr>
            <a:spLocks noChangeArrowheads="1"/>
          </p:cNvSpPr>
          <p:nvPr/>
        </p:nvSpPr>
        <p:spPr bwMode="auto">
          <a:xfrm>
            <a:off x="241300" y="4267200"/>
            <a:ext cx="8750300" cy="1600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/>
          <a:lstStyle/>
          <a:p>
            <a:pPr marL="225425" indent="-225425" eaLnBrk="0" hangingPunct="0">
              <a:lnSpc>
                <a:spcPct val="90000"/>
              </a:lnSpc>
              <a:spcBef>
                <a:spcPct val="30000"/>
              </a:spcBef>
              <a:buFontTx/>
              <a:buChar char="•"/>
              <a:defRPr/>
            </a:pPr>
            <a:endParaRPr lang="en-US" sz="2800" dirty="0">
              <a:latin typeface="+mn-lt"/>
            </a:endParaRPr>
          </a:p>
          <a:p>
            <a:pPr marL="917575" lvl="1" indent="-228600" eaLnBrk="0" hangingPunct="0">
              <a:lnSpc>
                <a:spcPct val="90000"/>
              </a:lnSpc>
              <a:spcBef>
                <a:spcPct val="30000"/>
              </a:spcBef>
              <a:buSzPct val="100000"/>
              <a:buFontTx/>
              <a:buChar char="•"/>
              <a:defRPr/>
            </a:pPr>
            <a:r>
              <a:rPr lang="en-US" sz="2800" dirty="0">
                <a:solidFill>
                  <a:schemeClr val="tx1"/>
                </a:solidFill>
                <a:latin typeface="+mn-lt"/>
              </a:rPr>
              <a:t>Path: start </a:t>
            </a:r>
            <a:r>
              <a:rPr lang="en-US" sz="2800" dirty="0">
                <a:solidFill>
                  <a:schemeClr val="tx1"/>
                </a:solidFill>
                <a:latin typeface="+mn-lt"/>
                <a:sym typeface="Symbol" pitchFamily="18" charset="2"/>
              </a:rPr>
              <a:t> a </a:t>
            </a:r>
            <a:r>
              <a:rPr lang="en-US" sz="2800" dirty="0">
                <a:solidFill>
                  <a:schemeClr val="tx1"/>
                </a:solidFill>
                <a:latin typeface="+mn-lt"/>
              </a:rPr>
              <a:t>state satisfying goal test</a:t>
            </a:r>
          </a:p>
          <a:p>
            <a:pPr marL="688975" lvl="1" eaLnBrk="0" hangingPunct="0">
              <a:lnSpc>
                <a:spcPct val="90000"/>
              </a:lnSpc>
              <a:spcBef>
                <a:spcPct val="30000"/>
              </a:spcBef>
              <a:buSzPct val="100000"/>
              <a:defRPr/>
            </a:pPr>
            <a:r>
              <a:rPr lang="en-US" sz="2800" dirty="0" smtClean="0">
                <a:solidFill>
                  <a:schemeClr val="tx1"/>
                </a:solidFill>
                <a:latin typeface="+mn-lt"/>
              </a:rPr>
              <a:t>   </a:t>
            </a:r>
            <a:r>
              <a:rPr lang="en-US" sz="2800" i="1" dirty="0" smtClean="0">
                <a:solidFill>
                  <a:schemeClr val="tx1"/>
                </a:solidFill>
                <a:latin typeface="+mn-lt"/>
              </a:rPr>
              <a:t>[</a:t>
            </a:r>
            <a:r>
              <a:rPr lang="en-US" sz="2800" i="1" dirty="0">
                <a:solidFill>
                  <a:schemeClr val="tx1"/>
                </a:solidFill>
                <a:latin typeface="+mn-lt"/>
              </a:rPr>
              <a:t>May require shortest path]</a:t>
            </a:r>
          </a:p>
          <a:p>
            <a:pPr marL="688975" lvl="1" eaLnBrk="0" hangingPunct="0">
              <a:lnSpc>
                <a:spcPct val="90000"/>
              </a:lnSpc>
              <a:spcBef>
                <a:spcPct val="30000"/>
              </a:spcBef>
              <a:buSzPct val="100000"/>
              <a:defRPr/>
            </a:pPr>
            <a:r>
              <a:rPr lang="en-US" sz="2800" i="1" dirty="0" smtClean="0">
                <a:solidFill>
                  <a:schemeClr val="tx1"/>
                </a:solidFill>
                <a:latin typeface="+mn-lt"/>
              </a:rPr>
              <a:t>   [</a:t>
            </a:r>
            <a:r>
              <a:rPr lang="en-US" sz="2800" i="1" dirty="0">
                <a:solidFill>
                  <a:schemeClr val="tx1"/>
                </a:solidFill>
                <a:latin typeface="+mn-lt"/>
              </a:rPr>
              <a:t>Sometimes just need </a:t>
            </a:r>
            <a:r>
              <a:rPr lang="en-US" sz="2800" i="1" dirty="0" smtClean="0">
                <a:solidFill>
                  <a:schemeClr val="tx1"/>
                </a:solidFill>
                <a:latin typeface="+mn-lt"/>
              </a:rPr>
              <a:t>a state that passes </a:t>
            </a:r>
            <a:r>
              <a:rPr lang="en-US" sz="2800" i="1" dirty="0">
                <a:solidFill>
                  <a:schemeClr val="tx1"/>
                </a:solidFill>
                <a:latin typeface="+mn-lt"/>
              </a:rPr>
              <a:t>test]</a:t>
            </a:r>
          </a:p>
          <a:p>
            <a:pPr marL="225425" indent="-225425" eaLnBrk="0" hangingPunct="0">
              <a:lnSpc>
                <a:spcPct val="90000"/>
              </a:lnSpc>
              <a:spcBef>
                <a:spcPct val="30000"/>
              </a:spcBef>
              <a:buFontTx/>
              <a:buChar char="•"/>
              <a:defRPr/>
            </a:pPr>
            <a:endParaRPr lang="en-US" sz="2800" i="1" dirty="0">
              <a:latin typeface="+mn-lt"/>
            </a:endParaRPr>
          </a:p>
        </p:txBody>
      </p:sp>
      <p:sp>
        <p:nvSpPr>
          <p:cNvPr id="128005" name="Rectangle 5"/>
          <p:cNvSpPr>
            <a:spLocks noChangeArrowheads="1"/>
          </p:cNvSpPr>
          <p:nvPr/>
        </p:nvSpPr>
        <p:spPr bwMode="auto">
          <a:xfrm>
            <a:off x="279400" y="1371600"/>
            <a:ext cx="7162800" cy="533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/>
          <a:lstStyle/>
          <a:p>
            <a:pPr marL="225425" indent="-225425" eaLnBrk="0" hangingPunct="0">
              <a:lnSpc>
                <a:spcPct val="90000"/>
              </a:lnSpc>
              <a:spcBef>
                <a:spcPct val="30000"/>
              </a:spcBef>
              <a:buFontTx/>
              <a:buChar char="•"/>
              <a:defRPr/>
            </a:pPr>
            <a:r>
              <a:rPr lang="en-US" sz="2800" dirty="0">
                <a:solidFill>
                  <a:srgbClr val="7030A0"/>
                </a:solidFill>
                <a:latin typeface="+mn-lt"/>
              </a:rPr>
              <a:t>Input:</a:t>
            </a:r>
          </a:p>
          <a:p>
            <a:pPr marL="225425" indent="-225425" eaLnBrk="0" hangingPunct="0">
              <a:lnSpc>
                <a:spcPct val="90000"/>
              </a:lnSpc>
              <a:spcBef>
                <a:spcPct val="30000"/>
              </a:spcBef>
              <a:buFontTx/>
              <a:buChar char="•"/>
              <a:defRPr/>
            </a:pPr>
            <a:endParaRPr lang="en-US" sz="2800" dirty="0">
              <a:latin typeface="+mn-lt"/>
            </a:endParaRPr>
          </a:p>
        </p:txBody>
      </p:sp>
      <p:sp>
        <p:nvSpPr>
          <p:cNvPr id="128006" name="Rectangle 6"/>
          <p:cNvSpPr>
            <a:spLocks noChangeArrowheads="1"/>
          </p:cNvSpPr>
          <p:nvPr/>
        </p:nvSpPr>
        <p:spPr bwMode="auto">
          <a:xfrm>
            <a:off x="431800" y="4178300"/>
            <a:ext cx="7162800" cy="533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/>
          <a:lstStyle/>
          <a:p>
            <a:pPr marL="225425" indent="-225425" eaLnBrk="0" hangingPunct="0">
              <a:lnSpc>
                <a:spcPct val="90000"/>
              </a:lnSpc>
              <a:spcBef>
                <a:spcPct val="30000"/>
              </a:spcBef>
              <a:buFontTx/>
              <a:buChar char="•"/>
              <a:defRPr/>
            </a:pPr>
            <a:r>
              <a:rPr lang="en-US" sz="2800" dirty="0">
                <a:solidFill>
                  <a:srgbClr val="7030A0"/>
                </a:solidFill>
                <a:latin typeface="+mn-lt"/>
              </a:rPr>
              <a:t>Output:</a:t>
            </a:r>
          </a:p>
          <a:p>
            <a:pPr marL="225425" indent="-225425" eaLnBrk="0" hangingPunct="0">
              <a:lnSpc>
                <a:spcPct val="90000"/>
              </a:lnSpc>
              <a:spcBef>
                <a:spcPct val="30000"/>
              </a:spcBef>
              <a:buFontTx/>
              <a:buChar char="•"/>
              <a:defRPr/>
            </a:pPr>
            <a:endParaRPr lang="en-US" sz="2800" dirty="0">
              <a:latin typeface="+mn-lt"/>
            </a:endParaRPr>
          </a:p>
        </p:txBody>
      </p:sp>
      <p:sp>
        <p:nvSpPr>
          <p:cNvPr id="128007" name="Rectangle 7"/>
          <p:cNvSpPr>
            <a:spLocks noChangeArrowheads="1"/>
          </p:cNvSpPr>
          <p:nvPr/>
        </p:nvSpPr>
        <p:spPr bwMode="auto">
          <a:xfrm>
            <a:off x="838200" y="609600"/>
            <a:ext cx="9144000" cy="901700"/>
          </a:xfrm>
          <a:prstGeom prst="rect">
            <a:avLst/>
          </a:prstGeom>
          <a:noFill/>
          <a:ln>
            <a:noFill/>
          </a:ln>
          <a:effectLst>
            <a:outerShdw dist="17961" dir="18900000" algn="ctr" rotWithShape="0">
              <a:schemeClr val="tx1"/>
            </a:outerShdw>
          </a:effectLst>
          <a:extLst/>
        </p:spPr>
        <p:txBody>
          <a:bodyPr lIns="92075" tIns="46038" rIns="92075" bIns="46038" anchor="ctr"/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4000" dirty="0">
                <a:solidFill>
                  <a:srgbClr val="FF0000"/>
                </a:solidFill>
                <a:latin typeface="+mn-lt"/>
              </a:rPr>
              <a:t>Problem Space </a:t>
            </a:r>
            <a:r>
              <a:rPr lang="en-US" sz="4000" dirty="0" smtClean="0">
                <a:solidFill>
                  <a:srgbClr val="FF0000"/>
                </a:solidFill>
                <a:latin typeface="+mn-lt"/>
              </a:rPr>
              <a:t>(aka </a:t>
            </a:r>
            <a:r>
              <a:rPr lang="en-US" sz="4000" dirty="0">
                <a:solidFill>
                  <a:srgbClr val="FF0000"/>
                </a:solidFill>
                <a:latin typeface="+mn-lt"/>
              </a:rPr>
              <a:t>State </a:t>
            </a:r>
            <a:r>
              <a:rPr lang="en-US" sz="4000" dirty="0" smtClean="0">
                <a:solidFill>
                  <a:srgbClr val="FF0000"/>
                </a:solidFill>
                <a:latin typeface="+mn-lt"/>
              </a:rPr>
              <a:t>Space) </a:t>
            </a:r>
            <a:endParaRPr lang="en-US" sz="4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Rectangular Callout 1"/>
          <p:cNvSpPr/>
          <p:nvPr/>
        </p:nvSpPr>
        <p:spPr bwMode="auto">
          <a:xfrm>
            <a:off x="5029200" y="2089484"/>
            <a:ext cx="4114800" cy="1524000"/>
          </a:xfrm>
          <a:prstGeom prst="wedgeRectCallout">
            <a:avLst>
              <a:gd name="adj1" fmla="val -98255"/>
              <a:gd name="adj2" fmla="val 2168"/>
            </a:avLst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Functions: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  States 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0"/>
                <a:cs typeface="ヒラギノ角ゴ ProN W3" charset="0"/>
                <a:sym typeface="Wingdings"/>
              </a:rPr>
              <a:t> States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baseline="0" dirty="0">
              <a:sym typeface="Wingding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0"/>
                <a:cs typeface="ヒラギノ角ゴ ProN W3" charset="0"/>
                <a:sym typeface="Wingdings"/>
              </a:rPr>
              <a:t>Aka Actions &amp; “Successor Function”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Hill-climbing on 8-queens</a:t>
            </a:r>
          </a:p>
        </p:txBody>
      </p:sp>
      <p:sp>
        <p:nvSpPr>
          <p:cNvPr id="5222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>
                <a:latin typeface="Calibri" charset="0"/>
              </a:rPr>
              <a:t>Randomly generated 8-queens starting states…</a:t>
            </a:r>
          </a:p>
          <a:p>
            <a:r>
              <a:rPr lang="en-US">
                <a:latin typeface="Calibri" charset="0"/>
              </a:rPr>
              <a:t>14% the time it solves the problem</a:t>
            </a:r>
          </a:p>
          <a:p>
            <a:r>
              <a:rPr lang="en-US">
                <a:latin typeface="Calibri" charset="0"/>
              </a:rPr>
              <a:t>86% of the time it get stuck at a local minimum</a:t>
            </a:r>
          </a:p>
          <a:p>
            <a:pPr>
              <a:buFont typeface="Arial" charset="0"/>
              <a:buNone/>
            </a:pPr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However…</a:t>
            </a:r>
          </a:p>
          <a:p>
            <a:pPr lvl="1"/>
            <a:r>
              <a:rPr lang="en-US">
                <a:latin typeface="Calibri" charset="0"/>
              </a:rPr>
              <a:t>Takes only 4 steps on average when it succeeds </a:t>
            </a:r>
          </a:p>
          <a:p>
            <a:pPr lvl="1"/>
            <a:r>
              <a:rPr lang="en-US">
                <a:latin typeface="Calibri" charset="0"/>
              </a:rPr>
              <a:t>And 3 on average when it gets stuck</a:t>
            </a:r>
          </a:p>
          <a:p>
            <a:pPr lvl="1"/>
            <a:r>
              <a:rPr lang="en-US">
                <a:latin typeface="Calibri" charset="0"/>
              </a:rPr>
              <a:t>(for a state space with 8^8  =~17 million states)</a:t>
            </a:r>
          </a:p>
          <a:p>
            <a:pPr lvl="1"/>
            <a:endParaRPr lang="en-US">
              <a:latin typeface="Calibri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4951FF3-8780-B04A-A138-20310992F857}" type="slidenum">
              <a:rPr lang="en-US" sz="1200">
                <a:solidFill>
                  <a:srgbClr val="898989"/>
                </a:solidFill>
              </a:rPr>
              <a:pPr eaLnBrk="1" hangingPunct="1"/>
              <a:t>40</a:t>
            </a:fld>
            <a:endParaRPr 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454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 charset="0"/>
              </a:rPr>
              <a:t>Escaping Shoulders: Sideways Move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5334000"/>
          </a:xfrm>
        </p:spPr>
        <p:txBody>
          <a:bodyPr/>
          <a:lstStyle/>
          <a:p>
            <a:r>
              <a:rPr lang="en-US" sz="2800">
                <a:latin typeface="Calibri" charset="0"/>
              </a:rPr>
              <a:t>If no downhill (uphill) moves, allow sideways moves in hope that algorithm can escape</a:t>
            </a:r>
          </a:p>
          <a:p>
            <a:pPr lvl="1"/>
            <a:r>
              <a:rPr lang="en-US" sz="2400">
                <a:latin typeface="Calibri" charset="0"/>
              </a:rPr>
              <a:t>Must limit the number of possible sideways moves to avoid infinite loops</a:t>
            </a:r>
          </a:p>
          <a:p>
            <a:r>
              <a:rPr lang="en-US" sz="2800">
                <a:latin typeface="Calibri" charset="0"/>
              </a:rPr>
              <a:t>For 8-queens</a:t>
            </a:r>
          </a:p>
          <a:p>
            <a:pPr lvl="1"/>
            <a:r>
              <a:rPr lang="en-US" sz="2400">
                <a:latin typeface="Calibri" charset="0"/>
              </a:rPr>
              <a:t>Allow sideways moves with limit of 100</a:t>
            </a:r>
          </a:p>
          <a:p>
            <a:pPr lvl="1"/>
            <a:r>
              <a:rPr lang="en-US" sz="2400">
                <a:solidFill>
                  <a:srgbClr val="660066"/>
                </a:solidFill>
                <a:latin typeface="Calibri" charset="0"/>
              </a:rPr>
              <a:t>Raises percentage of problems solved  from 14 to 94%</a:t>
            </a:r>
          </a:p>
          <a:p>
            <a:pPr lvl="1"/>
            <a:endParaRPr lang="en-US" sz="2400">
              <a:latin typeface="Calibri" charset="0"/>
            </a:endParaRPr>
          </a:p>
          <a:p>
            <a:pPr lvl="1"/>
            <a:r>
              <a:rPr lang="en-US" sz="2400">
                <a:latin typeface="Calibri" charset="0"/>
              </a:rPr>
              <a:t>However….</a:t>
            </a:r>
          </a:p>
          <a:p>
            <a:pPr lvl="2"/>
            <a:r>
              <a:rPr lang="en-US">
                <a:solidFill>
                  <a:srgbClr val="660066"/>
                </a:solidFill>
                <a:latin typeface="Calibri" charset="0"/>
              </a:rPr>
              <a:t>21 steps for every successful solution</a:t>
            </a:r>
          </a:p>
          <a:p>
            <a:pPr lvl="2"/>
            <a:r>
              <a:rPr lang="en-US">
                <a:solidFill>
                  <a:srgbClr val="660066"/>
                </a:solidFill>
                <a:latin typeface="Calibri" charset="0"/>
              </a:rPr>
              <a:t>64 for each failure</a:t>
            </a: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8BFB9E1-E3D6-7E43-BDA4-25DD3E9B327C}" type="slidenum">
              <a:rPr lang="en-US" sz="1200">
                <a:solidFill>
                  <a:srgbClr val="898989"/>
                </a:solidFill>
              </a:rPr>
              <a:pPr eaLnBrk="1" hangingPunct="1"/>
              <a:t>41</a:t>
            </a:fld>
            <a:endParaRPr 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8917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>
                <a:latin typeface="Calibri" charset="0"/>
              </a:rPr>
              <a:t>Tabu Search</a:t>
            </a:r>
          </a:p>
        </p:txBody>
      </p:sp>
      <p:sp>
        <p:nvSpPr>
          <p:cNvPr id="46082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534400" cy="4525963"/>
          </a:xfrm>
        </p:spPr>
        <p:txBody>
          <a:bodyPr/>
          <a:lstStyle/>
          <a:p>
            <a:r>
              <a:rPr lang="en-US" sz="2800" dirty="0">
                <a:latin typeface="Calibri" charset="0"/>
              </a:rPr>
              <a:t>Prevent returning quickly to the same state</a:t>
            </a:r>
          </a:p>
          <a:p>
            <a:r>
              <a:rPr lang="en-US" sz="2800" dirty="0">
                <a:latin typeface="Calibri" charset="0"/>
              </a:rPr>
              <a:t>Keep fixed length queue (</a:t>
            </a:r>
            <a:r>
              <a:rPr lang="ja-JP" altLang="en-US" sz="2800" dirty="0">
                <a:latin typeface="Calibri" charset="0"/>
              </a:rPr>
              <a:t>“</a:t>
            </a:r>
            <a:r>
              <a:rPr lang="en-US" altLang="ja-JP" sz="2800" dirty="0" err="1">
                <a:latin typeface="Calibri" charset="0"/>
              </a:rPr>
              <a:t>tabu</a:t>
            </a:r>
            <a:r>
              <a:rPr lang="en-US" altLang="ja-JP" sz="2800" dirty="0">
                <a:latin typeface="Calibri" charset="0"/>
              </a:rPr>
              <a:t> list</a:t>
            </a:r>
            <a:r>
              <a:rPr lang="ja-JP" altLang="en-US" sz="2800" dirty="0">
                <a:latin typeface="Calibri" charset="0"/>
              </a:rPr>
              <a:t>”</a:t>
            </a:r>
            <a:r>
              <a:rPr lang="en-US" altLang="ja-JP" sz="2800" dirty="0">
                <a:latin typeface="Calibri" charset="0"/>
              </a:rPr>
              <a:t>)</a:t>
            </a:r>
          </a:p>
          <a:p>
            <a:r>
              <a:rPr lang="en-US" sz="2800" dirty="0">
                <a:latin typeface="Calibri" charset="0"/>
              </a:rPr>
              <a:t>Add most recent state to queue; drop oldest</a:t>
            </a:r>
          </a:p>
          <a:p>
            <a:r>
              <a:rPr lang="en-US" sz="2800" dirty="0">
                <a:latin typeface="Calibri" charset="0"/>
              </a:rPr>
              <a:t>Never </a:t>
            </a:r>
            <a:r>
              <a:rPr lang="en-US" sz="2800" dirty="0" smtClean="0">
                <a:latin typeface="Calibri" charset="0"/>
              </a:rPr>
              <a:t>move to a </a:t>
            </a:r>
            <a:r>
              <a:rPr lang="en-US" sz="2800" dirty="0" err="1" smtClean="0">
                <a:latin typeface="Calibri" charset="0"/>
              </a:rPr>
              <a:t>tabu</a:t>
            </a:r>
            <a:r>
              <a:rPr lang="en-US" sz="2800" dirty="0" smtClean="0">
                <a:latin typeface="Calibri" charset="0"/>
              </a:rPr>
              <a:t> state</a:t>
            </a:r>
            <a:endParaRPr lang="en-US" altLang="ja-JP" sz="2800" dirty="0">
              <a:latin typeface="Calibri" charset="0"/>
            </a:endParaRPr>
          </a:p>
          <a:p>
            <a:endParaRPr lang="en-US" sz="2800" dirty="0">
              <a:latin typeface="Calibri" charset="0"/>
            </a:endParaRPr>
          </a:p>
          <a:p>
            <a:r>
              <a:rPr lang="en-US" sz="2800" dirty="0">
                <a:latin typeface="Calibri" charset="0"/>
              </a:rPr>
              <a:t>Properties: </a:t>
            </a:r>
          </a:p>
          <a:p>
            <a:pPr lvl="1"/>
            <a:r>
              <a:rPr lang="en-US" sz="2400" dirty="0">
                <a:latin typeface="Calibri" charset="0"/>
              </a:rPr>
              <a:t>As the size of the </a:t>
            </a:r>
            <a:r>
              <a:rPr lang="en-US" sz="2400" dirty="0" err="1">
                <a:latin typeface="Calibri" charset="0"/>
              </a:rPr>
              <a:t>tabu</a:t>
            </a:r>
            <a:r>
              <a:rPr lang="en-US" sz="2400" dirty="0">
                <a:latin typeface="Calibri" charset="0"/>
              </a:rPr>
              <a:t> list grows, hill-climbing will asymptotically become </a:t>
            </a:r>
            <a:r>
              <a:rPr lang="ja-JP" altLang="en-US" sz="2400" dirty="0">
                <a:latin typeface="Calibri" charset="0"/>
              </a:rPr>
              <a:t>“</a:t>
            </a:r>
            <a:r>
              <a:rPr lang="en-US" altLang="ja-JP" sz="2400" dirty="0">
                <a:latin typeface="Calibri" charset="0"/>
              </a:rPr>
              <a:t>non-redundant</a:t>
            </a:r>
            <a:r>
              <a:rPr lang="ja-JP" altLang="en-US" sz="2400" dirty="0">
                <a:latin typeface="Calibri" charset="0"/>
              </a:rPr>
              <a:t>”</a:t>
            </a:r>
            <a:r>
              <a:rPr lang="en-US" altLang="ja-JP" sz="2400" dirty="0">
                <a:latin typeface="Calibri" charset="0"/>
              </a:rPr>
              <a:t> (won’t look at the same state twice)</a:t>
            </a:r>
          </a:p>
          <a:p>
            <a:pPr lvl="1"/>
            <a:r>
              <a:rPr lang="en-US" sz="2400" dirty="0">
                <a:latin typeface="Calibri" charset="0"/>
              </a:rPr>
              <a:t>In practice, a reasonable sized </a:t>
            </a:r>
            <a:r>
              <a:rPr lang="en-US" sz="2400" dirty="0" err="1">
                <a:latin typeface="Calibri" charset="0"/>
              </a:rPr>
              <a:t>tabu</a:t>
            </a:r>
            <a:r>
              <a:rPr lang="en-US" sz="2400" dirty="0">
                <a:latin typeface="Calibri" charset="0"/>
              </a:rPr>
              <a:t> list (say 100 or so) improves the performance of hill climbing in many problems</a:t>
            </a:r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FDCB6E6-4017-6B45-8A2D-BAB593C36093}" type="slidenum">
              <a:rPr lang="en-US" sz="1200">
                <a:solidFill>
                  <a:srgbClr val="898989"/>
                </a:solidFill>
              </a:rPr>
              <a:pPr eaLnBrk="1" hangingPunct="1"/>
              <a:t>42</a:t>
            </a:fld>
            <a:endParaRPr 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1912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sz="3600">
                <a:latin typeface="Calibri" charset="0"/>
              </a:rPr>
              <a:t>Escaping Local Optima - Enforced Hill Climbing</a:t>
            </a:r>
          </a:p>
        </p:txBody>
      </p:sp>
      <p:sp>
        <p:nvSpPr>
          <p:cNvPr id="59394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534400" cy="4525963"/>
          </a:xfrm>
        </p:spPr>
        <p:txBody>
          <a:bodyPr/>
          <a:lstStyle/>
          <a:p>
            <a:r>
              <a:rPr lang="en-US">
                <a:latin typeface="Calibri" charset="0"/>
              </a:rPr>
              <a:t>Perform breadth first search from a local optima</a:t>
            </a:r>
          </a:p>
          <a:p>
            <a:pPr lvl="1"/>
            <a:r>
              <a:rPr lang="en-US">
                <a:latin typeface="Calibri" charset="0"/>
              </a:rPr>
              <a:t>to find the next state with better h function</a:t>
            </a:r>
          </a:p>
          <a:p>
            <a:pPr lvl="1"/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Typically, </a:t>
            </a:r>
          </a:p>
          <a:p>
            <a:pPr lvl="1"/>
            <a:r>
              <a:rPr lang="en-US">
                <a:latin typeface="Calibri" charset="0"/>
              </a:rPr>
              <a:t>prolonged periods of exhaustive search</a:t>
            </a:r>
          </a:p>
          <a:p>
            <a:pPr lvl="1"/>
            <a:r>
              <a:rPr lang="en-US">
                <a:latin typeface="Calibri" charset="0"/>
              </a:rPr>
              <a:t>bridged by relatively quick periods of hill-climbing</a:t>
            </a:r>
          </a:p>
          <a:p>
            <a:pPr lvl="1"/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Middle ground b/w local and systematic search</a:t>
            </a:r>
          </a:p>
        </p:txBody>
      </p:sp>
      <p:sp>
        <p:nvSpPr>
          <p:cNvPr id="59395" name="Footer Placeholder 3"/>
          <p:cNvSpPr txBox="1">
            <a:spLocks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© Mausam</a:t>
            </a:r>
          </a:p>
        </p:txBody>
      </p:sp>
      <p:sp>
        <p:nvSpPr>
          <p:cNvPr id="59396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CB182F5-29D1-9246-8E06-9FCDEB28EAA6}" type="slidenum">
              <a:rPr lang="en-US" sz="1200">
                <a:solidFill>
                  <a:srgbClr val="898989"/>
                </a:solidFill>
              </a:rPr>
              <a:pPr eaLnBrk="1" hangingPunct="1"/>
              <a:t>43</a:t>
            </a:fld>
            <a:endParaRPr 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181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Hill Climbing: stochastic variations</a:t>
            </a:r>
          </a:p>
        </p:txBody>
      </p:sp>
      <p:sp>
        <p:nvSpPr>
          <p:cNvPr id="60418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4525963"/>
          </a:xfrm>
        </p:spPr>
        <p:txBody>
          <a:bodyPr/>
          <a:lstStyle/>
          <a:p>
            <a:pPr>
              <a:buFont typeface="Wingdings" charset="0"/>
              <a:buChar char="à"/>
            </a:pPr>
            <a:r>
              <a:rPr lang="en-US" dirty="0">
                <a:latin typeface="Calibri" charset="0"/>
                <a:sym typeface="Wingdings" charset="0"/>
              </a:rPr>
              <a:t>When the state-space landscape has </a:t>
            </a:r>
            <a:r>
              <a:rPr lang="en-US" dirty="0">
                <a:latin typeface="Calibri" charset="0"/>
              </a:rPr>
              <a:t>local minima, any search that moves only in the greedy direction cannot be complete</a:t>
            </a:r>
          </a:p>
          <a:p>
            <a:pPr>
              <a:buFont typeface="Wingdings" charset="0"/>
              <a:buNone/>
            </a:pPr>
            <a:endParaRPr lang="en-US" dirty="0">
              <a:latin typeface="Calibri" charset="0"/>
            </a:endParaRPr>
          </a:p>
          <a:p>
            <a:pPr>
              <a:buFont typeface="Wingdings" charset="0"/>
              <a:buChar char="à"/>
            </a:pPr>
            <a:r>
              <a:rPr lang="en-US" dirty="0">
                <a:latin typeface="Calibri" charset="0"/>
                <a:sym typeface="Wingdings" charset="0"/>
              </a:rPr>
              <a:t>Random walk, on the other hand, </a:t>
            </a:r>
            <a:r>
              <a:rPr lang="en-US" i="1" dirty="0">
                <a:latin typeface="Calibri" charset="0"/>
                <a:sym typeface="Wingdings" charset="0"/>
              </a:rPr>
              <a:t>is</a:t>
            </a:r>
          </a:p>
          <a:p>
            <a:pPr>
              <a:buFont typeface="Wingdings" charset="0"/>
              <a:buNone/>
            </a:pPr>
            <a:r>
              <a:rPr lang="en-US" dirty="0">
                <a:latin typeface="Calibri" charset="0"/>
              </a:rPr>
              <a:t>    asymptotically complete</a:t>
            </a:r>
          </a:p>
          <a:p>
            <a:pPr>
              <a:buFont typeface="Wingdings" charset="0"/>
              <a:buNone/>
            </a:pPr>
            <a:endParaRPr lang="en-US" dirty="0">
              <a:latin typeface="Calibri" charset="0"/>
            </a:endParaRPr>
          </a:p>
          <a:p>
            <a:pPr>
              <a:buFont typeface="Wingdings" charset="0"/>
              <a:buNone/>
            </a:pPr>
            <a:r>
              <a:rPr lang="en-US" b="1" i="1" dirty="0">
                <a:solidFill>
                  <a:srgbClr val="660066"/>
                </a:solidFill>
                <a:latin typeface="Calibri" charset="0"/>
              </a:rPr>
              <a:t>Idea: </a:t>
            </a:r>
            <a:r>
              <a:rPr lang="en-US" dirty="0">
                <a:solidFill>
                  <a:srgbClr val="660066"/>
                </a:solidFill>
                <a:latin typeface="Calibri" charset="0"/>
              </a:rPr>
              <a:t>Combine random walk &amp; greedy hill-climbing</a:t>
            </a: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302A1E1-6663-984E-BBDD-F9891F174D62}" type="slidenum">
              <a:rPr lang="en-US" sz="1200">
                <a:solidFill>
                  <a:srgbClr val="898989"/>
                </a:solidFill>
              </a:rPr>
              <a:pPr eaLnBrk="1" hangingPunct="1"/>
              <a:t>44</a:t>
            </a:fld>
            <a:endParaRPr 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4519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>
                <a:latin typeface="Calibri" charset="0"/>
              </a:rPr>
              <a:t>Hill-climbing: stochastic variations</a:t>
            </a:r>
          </a:p>
        </p:txBody>
      </p:sp>
      <p:sp>
        <p:nvSpPr>
          <p:cNvPr id="61442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417638"/>
            <a:ext cx="89154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600">
                <a:solidFill>
                  <a:srgbClr val="660066"/>
                </a:solidFill>
                <a:latin typeface="Calibri" charset="0"/>
              </a:rPr>
              <a:t>Stochastic hill-climbing</a:t>
            </a:r>
          </a:p>
          <a:p>
            <a:pPr lvl="1">
              <a:lnSpc>
                <a:spcPct val="90000"/>
              </a:lnSpc>
            </a:pPr>
            <a:r>
              <a:rPr lang="en-US">
                <a:latin typeface="Calibri" charset="0"/>
              </a:rPr>
              <a:t>Random selection among moves.</a:t>
            </a:r>
          </a:p>
          <a:p>
            <a:pPr lvl="1">
              <a:lnSpc>
                <a:spcPct val="90000"/>
              </a:lnSpc>
            </a:pPr>
            <a:r>
              <a:rPr lang="en-US">
                <a:latin typeface="Calibri" charset="0"/>
              </a:rPr>
              <a:t>Selection probability varies with move steepness</a:t>
            </a:r>
          </a:p>
          <a:p>
            <a:pPr lvl="1">
              <a:lnSpc>
                <a:spcPct val="90000"/>
              </a:lnSpc>
            </a:pPr>
            <a:r>
              <a:rPr lang="en-US">
                <a:latin typeface="Calibri" charset="0"/>
              </a:rPr>
              <a:t>Alternatively </a:t>
            </a:r>
          </a:p>
          <a:p>
            <a:pPr lvl="2">
              <a:lnSpc>
                <a:spcPct val="90000"/>
              </a:lnSpc>
            </a:pPr>
            <a:r>
              <a:rPr lang="en-US">
                <a:latin typeface="Calibri" charset="0"/>
              </a:rPr>
              <a:t>With probability p, choose best move</a:t>
            </a:r>
          </a:p>
          <a:p>
            <a:pPr lvl="2">
              <a:lnSpc>
                <a:spcPct val="90000"/>
              </a:lnSpc>
            </a:pPr>
            <a:r>
              <a:rPr lang="en-US">
                <a:latin typeface="Calibri" charset="0"/>
              </a:rPr>
              <a:t>Else choose move at random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US" sz="2800">
              <a:latin typeface="Calibri" charset="0"/>
            </a:endParaRPr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2318E79-6A1B-E549-A4B2-31A925EC1BEE}" type="slidenum">
              <a:rPr lang="en-US" sz="1200">
                <a:solidFill>
                  <a:srgbClr val="898989"/>
                </a:solidFill>
              </a:rPr>
              <a:pPr eaLnBrk="1" hangingPunct="1"/>
              <a:t>45</a:t>
            </a:fld>
            <a:endParaRPr 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723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229600" cy="914400"/>
          </a:xfrm>
        </p:spPr>
        <p:txBody>
          <a:bodyPr/>
          <a:lstStyle/>
          <a:p>
            <a:r>
              <a:rPr lang="en-US">
                <a:latin typeface="Calibri" charset="0"/>
              </a:rPr>
              <a:t>Hill-climbing with random restarts</a:t>
            </a:r>
          </a:p>
        </p:txBody>
      </p:sp>
      <p:sp>
        <p:nvSpPr>
          <p:cNvPr id="63490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066800"/>
            <a:ext cx="8839200" cy="5105400"/>
          </a:xfrm>
        </p:spPr>
        <p:txBody>
          <a:bodyPr/>
          <a:lstStyle/>
          <a:p>
            <a:r>
              <a:rPr lang="en-US" sz="2800" dirty="0">
                <a:solidFill>
                  <a:srgbClr val="660066"/>
                </a:solidFill>
                <a:latin typeface="Calibri" charset="0"/>
              </a:rPr>
              <a:t>If at first you don’</a:t>
            </a:r>
            <a:r>
              <a:rPr lang="en-US" altLang="ja-JP" sz="2800" dirty="0">
                <a:solidFill>
                  <a:srgbClr val="660066"/>
                </a:solidFill>
                <a:latin typeface="Calibri" charset="0"/>
              </a:rPr>
              <a:t>t succeed, try, try again!</a:t>
            </a:r>
          </a:p>
          <a:p>
            <a:r>
              <a:rPr lang="en-US" sz="2800" dirty="0">
                <a:latin typeface="Calibri" charset="0"/>
              </a:rPr>
              <a:t>Different variations</a:t>
            </a:r>
          </a:p>
          <a:p>
            <a:pPr lvl="1"/>
            <a:r>
              <a:rPr lang="en-US" sz="2400" dirty="0">
                <a:latin typeface="Calibri" charset="0"/>
              </a:rPr>
              <a:t>For each restart: run until termination vs. run for a fixed time</a:t>
            </a:r>
          </a:p>
          <a:p>
            <a:pPr lvl="1"/>
            <a:r>
              <a:rPr lang="en-US" sz="2400" dirty="0">
                <a:latin typeface="Calibri" charset="0"/>
              </a:rPr>
              <a:t>Run a fixed number of restarts or run indefinitely</a:t>
            </a:r>
          </a:p>
          <a:p>
            <a:pPr lvl="1"/>
            <a:endParaRPr lang="en-US" sz="1200" dirty="0">
              <a:latin typeface="Calibri" charset="0"/>
            </a:endParaRPr>
          </a:p>
          <a:p>
            <a:r>
              <a:rPr lang="en-US" sz="2800" dirty="0">
                <a:latin typeface="Calibri" charset="0"/>
              </a:rPr>
              <a:t>Analysis</a:t>
            </a:r>
          </a:p>
          <a:p>
            <a:pPr lvl="1"/>
            <a:r>
              <a:rPr lang="en-US" sz="2400" dirty="0">
                <a:latin typeface="Calibri" charset="0"/>
              </a:rPr>
              <a:t>Say each search has probability p of success</a:t>
            </a:r>
          </a:p>
          <a:p>
            <a:pPr lvl="2"/>
            <a:r>
              <a:rPr lang="en-US" sz="2000" dirty="0">
                <a:latin typeface="Calibri" charset="0"/>
              </a:rPr>
              <a:t>E.g., for 8-queens, p = 0.14 with no sideways moves</a:t>
            </a:r>
          </a:p>
          <a:p>
            <a:pPr lvl="2"/>
            <a:endParaRPr lang="en-US" sz="1100" dirty="0">
              <a:latin typeface="Calibri" charset="0"/>
            </a:endParaRPr>
          </a:p>
          <a:p>
            <a:pPr lvl="1"/>
            <a:r>
              <a:rPr lang="en-US" sz="2400" dirty="0">
                <a:latin typeface="Calibri" charset="0"/>
              </a:rPr>
              <a:t>Expected number of restarts?</a:t>
            </a:r>
          </a:p>
          <a:p>
            <a:pPr lvl="1"/>
            <a:endParaRPr lang="en-US" sz="2400" dirty="0">
              <a:latin typeface="Calibri" charset="0"/>
            </a:endParaRPr>
          </a:p>
          <a:p>
            <a:pPr lvl="1"/>
            <a:endParaRPr lang="en-US" sz="2400" dirty="0">
              <a:latin typeface="Calibri" charset="0"/>
            </a:endParaRPr>
          </a:p>
          <a:p>
            <a:pPr lvl="1"/>
            <a:r>
              <a:rPr lang="en-US" sz="2400" dirty="0">
                <a:latin typeface="Calibri" charset="0"/>
              </a:rPr>
              <a:t>Expected number of steps taken?</a:t>
            </a:r>
          </a:p>
          <a:p>
            <a:pPr lvl="1"/>
            <a:endParaRPr lang="en-US" sz="1200" dirty="0">
              <a:latin typeface="Calibri" charset="0"/>
            </a:endParaRPr>
          </a:p>
        </p:txBody>
      </p:sp>
      <p:pic>
        <p:nvPicPr>
          <p:cNvPr id="91140" name="Picture 4" descr="C:\Users\mausam\AppData\Local\Microsoft\Windows\Temporary Internet Files\Content.IE5\GXDIPLSM\MC910217050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275" y="152400"/>
            <a:ext cx="7207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645D586-69FC-1845-A99E-A148C7E2EDEF}" type="slidenum">
              <a:rPr lang="en-US" sz="1200">
                <a:solidFill>
                  <a:srgbClr val="898989"/>
                </a:solidFill>
              </a:rPr>
              <a:pPr eaLnBrk="1" hangingPunct="1"/>
              <a:t>46</a:t>
            </a:fld>
            <a:endParaRPr lang="en-US" sz="1200">
              <a:solidFill>
                <a:srgbClr val="898989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2428978"/>
              </p:ext>
            </p:extLst>
          </p:nvPr>
        </p:nvGraphicFramePr>
        <p:xfrm>
          <a:off x="914400" y="5257800"/>
          <a:ext cx="7543800" cy="741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666750"/>
                <a:gridCol w="942975"/>
                <a:gridCol w="942975"/>
                <a:gridCol w="942975"/>
                <a:gridCol w="942975"/>
                <a:gridCol w="742950"/>
                <a:gridCol w="1143000"/>
              </a:tblGrid>
              <a:tr h="37068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Restarts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16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32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64</a:t>
                      </a:r>
                      <a:endParaRPr lang="en-US" sz="1800" dirty="0"/>
                    </a:p>
                  </a:txBody>
                  <a:tcPr marT="45700" marB="45700"/>
                </a:tc>
              </a:tr>
              <a:tr h="37068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Success?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14%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36%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53%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74%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92%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99%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99.994%</a:t>
                      </a:r>
                      <a:endParaRPr lang="en-US" sz="1800" dirty="0"/>
                    </a:p>
                  </a:txBody>
                  <a:tcPr marT="45700" marB="45700"/>
                </a:tc>
              </a:tr>
            </a:tbl>
          </a:graphicData>
        </a:graphic>
      </p:graphicFrame>
      <p:sp>
        <p:nvSpPr>
          <p:cNvPr id="4" name="TextBox 3"/>
          <p:cNvSpPr txBox="1">
            <a:spLocks noChangeArrowheads="1"/>
          </p:cNvSpPr>
          <p:nvPr/>
        </p:nvSpPr>
        <p:spPr bwMode="auto">
          <a:xfrm rot="1500091">
            <a:off x="5524500" y="3462338"/>
            <a:ext cx="3159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0000"/>
                </a:solidFill>
              </a:rPr>
              <a:t>Use this algorithm!</a:t>
            </a:r>
          </a:p>
        </p:txBody>
      </p:sp>
    </p:spTree>
    <p:extLst>
      <p:ext uri="{BB962C8B-B14F-4D97-AF65-F5344CB8AC3E}">
        <p14:creationId xmlns:p14="http://schemas.microsoft.com/office/powerpoint/2010/main" val="35589629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Hill-climbing with random walk</a:t>
            </a:r>
          </a:p>
        </p:txBody>
      </p:sp>
      <p:sp>
        <p:nvSpPr>
          <p:cNvPr id="6553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458200" cy="1447800"/>
          </a:xfrm>
        </p:spPr>
        <p:txBody>
          <a:bodyPr/>
          <a:lstStyle/>
          <a:p>
            <a:r>
              <a:rPr lang="en-US" sz="2800">
                <a:latin typeface="Calibri" charset="0"/>
              </a:rPr>
              <a:t>At each step do one of the two</a:t>
            </a:r>
          </a:p>
          <a:p>
            <a:pPr lvl="1"/>
            <a:r>
              <a:rPr lang="en-US" sz="2400">
                <a:latin typeface="Calibri" charset="0"/>
              </a:rPr>
              <a:t>Greedy: With prob p move to the neighbor with largest value</a:t>
            </a:r>
          </a:p>
          <a:p>
            <a:pPr lvl="1"/>
            <a:r>
              <a:rPr lang="en-US" sz="2400">
                <a:latin typeface="Calibri" charset="0"/>
              </a:rPr>
              <a:t>Random: With prob 1-p move to a random neighbor</a:t>
            </a:r>
          </a:p>
          <a:p>
            <a:pPr lvl="1"/>
            <a:endParaRPr lang="en-US" sz="2400">
              <a:latin typeface="Calibri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3322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Hill-climbing with both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419600"/>
            <a:ext cx="8458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800" dirty="0">
                <a:latin typeface="+mn-lt"/>
                <a:ea typeface="+mn-ea"/>
                <a:cs typeface="+mn-cs"/>
              </a:rPr>
              <a:t>At each step do one of the three</a:t>
            </a:r>
          </a:p>
          <a:p>
            <a:pPr marL="742950" lvl="1" indent="-285750" eaLnBrk="0" hangingPunct="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sz="24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Greedy: </a:t>
            </a:r>
            <a:r>
              <a:rPr lang="en-US" sz="2400" dirty="0">
                <a:latin typeface="+mn-lt"/>
                <a:ea typeface="+mn-ea"/>
                <a:cs typeface="+mn-cs"/>
              </a:rPr>
              <a:t>move to the neighbor with largest value</a:t>
            </a:r>
          </a:p>
          <a:p>
            <a:pPr marL="742950" lvl="1" indent="-285750" eaLnBrk="0" hangingPunct="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sz="24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Random Walk: </a:t>
            </a:r>
            <a:r>
              <a:rPr lang="en-US" sz="2400" dirty="0">
                <a:latin typeface="+mn-lt"/>
                <a:ea typeface="+mn-ea"/>
                <a:cs typeface="+mn-cs"/>
              </a:rPr>
              <a:t>move to a random neighbor</a:t>
            </a:r>
          </a:p>
          <a:p>
            <a:pPr marL="742950" lvl="1" indent="-285750" eaLnBrk="0" hangingPunct="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sz="24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Random Restart: </a:t>
            </a:r>
            <a:r>
              <a:rPr lang="en-US" sz="2400" dirty="0" smtClean="0">
                <a:latin typeface="+mn-lt"/>
                <a:ea typeface="+mn-ea"/>
                <a:cs typeface="+mn-cs"/>
              </a:rPr>
              <a:t>Start over from a new, random state</a:t>
            </a:r>
            <a:endParaRPr lang="en-US" sz="2400" dirty="0">
              <a:latin typeface="+mn-lt"/>
              <a:ea typeface="+mn-ea"/>
              <a:cs typeface="+mn-cs"/>
            </a:endParaRPr>
          </a:p>
          <a:p>
            <a:pPr marL="742950" lvl="1" indent="-285750" eaLnBrk="0" hangingPunct="0">
              <a:spcBef>
                <a:spcPct val="20000"/>
              </a:spcBef>
              <a:buFont typeface="Arial" charset="0"/>
              <a:buChar char="–"/>
              <a:defRPr/>
            </a:pPr>
            <a:endParaRPr lang="en-US" sz="2400" dirty="0">
              <a:latin typeface="+mn-lt"/>
              <a:ea typeface="+mn-ea"/>
              <a:cs typeface="+mn-cs"/>
            </a:endParaRPr>
          </a:p>
        </p:txBody>
      </p:sp>
      <p:sp>
        <p:nvSpPr>
          <p:cNvPr id="65541" name="Footer Placeholder 3"/>
          <p:cNvSpPr txBox="1">
            <a:spLocks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© Mausam</a:t>
            </a:r>
          </a:p>
        </p:txBody>
      </p:sp>
      <p:sp>
        <p:nvSpPr>
          <p:cNvPr id="65542" name="Slide Number Placeholder 6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153400" y="6400800"/>
            <a:ext cx="8382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F9952C3-97D0-0A4D-8784-C073B3976772}" type="slidenum">
              <a:rPr lang="en-US" sz="1200">
                <a:solidFill>
                  <a:srgbClr val="898989"/>
                </a:solidFill>
              </a:rPr>
              <a:pPr eaLnBrk="1" hangingPunct="1"/>
              <a:t>47</a:t>
            </a:fld>
            <a:endParaRPr 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9038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7772400" cy="609600"/>
          </a:xfrm>
          <a:noFill/>
        </p:spPr>
        <p:txBody>
          <a:bodyPr/>
          <a:lstStyle/>
          <a:p>
            <a:r>
              <a:rPr lang="en-US">
                <a:latin typeface="Calibri" charset="0"/>
              </a:rPr>
              <a:t>Simulated Annealing</a:t>
            </a:r>
          </a:p>
        </p:txBody>
      </p:sp>
      <p:sp>
        <p:nvSpPr>
          <p:cNvPr id="55298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8634413" cy="5029200"/>
          </a:xfrm>
        </p:spPr>
        <p:txBody>
          <a:bodyPr/>
          <a:lstStyle/>
          <a:p>
            <a:r>
              <a:rPr lang="en-US" sz="2400" dirty="0">
                <a:latin typeface="Calibri" charset="0"/>
              </a:rPr>
              <a:t>Simulated Annealing = physics inspired twist on random walk</a:t>
            </a:r>
            <a:endParaRPr lang="en-US" sz="2000" dirty="0">
              <a:latin typeface="Calibri" charset="0"/>
            </a:endParaRPr>
          </a:p>
          <a:p>
            <a:r>
              <a:rPr lang="en-US" sz="2400" dirty="0">
                <a:latin typeface="Calibri" charset="0"/>
              </a:rPr>
              <a:t>Basic ideas:</a:t>
            </a:r>
          </a:p>
          <a:p>
            <a:pPr lvl="1"/>
            <a:r>
              <a:rPr lang="en-US" sz="2000" dirty="0">
                <a:latin typeface="Calibri" charset="0"/>
              </a:rPr>
              <a:t>like hill-</a:t>
            </a:r>
            <a:r>
              <a:rPr lang="en-US" sz="2000" dirty="0" smtClean="0">
                <a:latin typeface="Calibri" charset="0"/>
              </a:rPr>
              <a:t>climbing, </a:t>
            </a:r>
            <a:r>
              <a:rPr lang="en-US" sz="2000" dirty="0">
                <a:latin typeface="Calibri" charset="0"/>
              </a:rPr>
              <a:t>identify the quality of the local improvements</a:t>
            </a:r>
          </a:p>
          <a:p>
            <a:pPr lvl="1"/>
            <a:r>
              <a:rPr lang="en-US" sz="2000" dirty="0">
                <a:latin typeface="Calibri" charset="0"/>
              </a:rPr>
              <a:t>instead of picking the best move, pick one randomly </a:t>
            </a:r>
          </a:p>
          <a:p>
            <a:pPr lvl="1"/>
            <a:r>
              <a:rPr lang="en-US" sz="2000" dirty="0">
                <a:latin typeface="Calibri" charset="0"/>
              </a:rPr>
              <a:t>say the change in objective function is </a:t>
            </a:r>
            <a:r>
              <a:rPr lang="en-US" sz="2000" dirty="0">
                <a:latin typeface="Symbol" charset="0"/>
              </a:rPr>
              <a:t>d</a:t>
            </a:r>
          </a:p>
          <a:p>
            <a:pPr lvl="1"/>
            <a:r>
              <a:rPr lang="en-US" sz="2000" dirty="0">
                <a:latin typeface="Calibri" charset="0"/>
              </a:rPr>
              <a:t>if </a:t>
            </a:r>
            <a:r>
              <a:rPr lang="en-US" sz="2000" dirty="0">
                <a:latin typeface="Symbol" charset="0"/>
              </a:rPr>
              <a:t>d</a:t>
            </a:r>
            <a:r>
              <a:rPr lang="en-US" sz="2000" dirty="0">
                <a:latin typeface="Calibri" charset="0"/>
              </a:rPr>
              <a:t> is positive, then move to that state</a:t>
            </a:r>
          </a:p>
          <a:p>
            <a:pPr lvl="1"/>
            <a:r>
              <a:rPr lang="en-US" sz="2000" dirty="0">
                <a:latin typeface="Calibri" charset="0"/>
              </a:rPr>
              <a:t>otherwise: </a:t>
            </a:r>
          </a:p>
          <a:p>
            <a:pPr lvl="2"/>
            <a:r>
              <a:rPr lang="en-US" sz="1800" dirty="0">
                <a:latin typeface="Calibri" charset="0"/>
              </a:rPr>
              <a:t>move to this state with probability proportional to </a:t>
            </a:r>
            <a:r>
              <a:rPr lang="en-US" sz="1800" dirty="0">
                <a:latin typeface="Symbol" charset="0"/>
              </a:rPr>
              <a:t>d</a:t>
            </a:r>
          </a:p>
          <a:p>
            <a:pPr lvl="2"/>
            <a:r>
              <a:rPr lang="en-US" sz="1800" dirty="0">
                <a:latin typeface="Calibri" charset="0"/>
              </a:rPr>
              <a:t>thus: worse moves (very large negative </a:t>
            </a:r>
            <a:r>
              <a:rPr lang="en-US" sz="1800" dirty="0">
                <a:latin typeface="Symbol" charset="0"/>
              </a:rPr>
              <a:t>d</a:t>
            </a:r>
            <a:r>
              <a:rPr lang="en-US" sz="1800" dirty="0">
                <a:latin typeface="Calibri" charset="0"/>
              </a:rPr>
              <a:t>) are executed less often</a:t>
            </a:r>
          </a:p>
          <a:p>
            <a:pPr lvl="1"/>
            <a:endParaRPr lang="en-US" sz="2000" dirty="0" smtClean="0">
              <a:latin typeface="Calibri" charset="0"/>
            </a:endParaRPr>
          </a:p>
          <a:p>
            <a:pPr lvl="1"/>
            <a:r>
              <a:rPr lang="en-US" sz="2000" dirty="0" smtClean="0">
                <a:latin typeface="Calibri" charset="0"/>
              </a:rPr>
              <a:t>always </a:t>
            </a:r>
            <a:r>
              <a:rPr lang="en-US" sz="2000" dirty="0">
                <a:latin typeface="Calibri" charset="0"/>
              </a:rPr>
              <a:t>a chance of escaping from local maxima</a:t>
            </a:r>
          </a:p>
          <a:p>
            <a:pPr lvl="1"/>
            <a:r>
              <a:rPr lang="en-US" sz="2000" dirty="0">
                <a:latin typeface="Calibri" charset="0"/>
              </a:rPr>
              <a:t>over time, make it less likely to accept locally bad moves</a:t>
            </a:r>
          </a:p>
          <a:p>
            <a:pPr lvl="1"/>
            <a:r>
              <a:rPr lang="en-US" sz="2000" dirty="0">
                <a:latin typeface="Calibri" charset="0"/>
              </a:rPr>
              <a:t>(Can also make the size of the move random as well, i.e., allow </a:t>
            </a:r>
            <a:r>
              <a:rPr lang="ja-JP" altLang="en-US" sz="2000" dirty="0">
                <a:latin typeface="Calibri" charset="0"/>
              </a:rPr>
              <a:t>“</a:t>
            </a:r>
            <a:r>
              <a:rPr lang="en-US" altLang="ja-JP" sz="2000" dirty="0">
                <a:latin typeface="Calibri" charset="0"/>
              </a:rPr>
              <a:t>large</a:t>
            </a:r>
            <a:r>
              <a:rPr lang="ja-JP" altLang="en-US" sz="2000" dirty="0">
                <a:latin typeface="Calibri" charset="0"/>
              </a:rPr>
              <a:t>”</a:t>
            </a:r>
            <a:r>
              <a:rPr lang="en-US" altLang="ja-JP" sz="2000" dirty="0">
                <a:latin typeface="Calibri" charset="0"/>
              </a:rPr>
              <a:t> steps in state space)</a:t>
            </a:r>
            <a:endParaRPr lang="en-US" sz="2000" dirty="0">
              <a:latin typeface="Calibri" charset="0"/>
            </a:endParaRP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382000" y="6400800"/>
            <a:ext cx="5334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AC71024-903B-FB4B-B894-87B01B27465B}" type="slidenum">
              <a:rPr lang="en-US" sz="1200">
                <a:solidFill>
                  <a:srgbClr val="898989"/>
                </a:solidFill>
              </a:rPr>
              <a:pPr eaLnBrk="1" hangingPunct="1"/>
              <a:t>48</a:t>
            </a:fld>
            <a:endParaRPr 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9152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30163"/>
            <a:ext cx="9144000" cy="1036637"/>
          </a:xfrm>
          <a:noFill/>
        </p:spPr>
        <p:txBody>
          <a:bodyPr/>
          <a:lstStyle/>
          <a:p>
            <a:r>
              <a:rPr lang="en-US" sz="3600">
                <a:latin typeface="Calibri" charset="0"/>
              </a:rPr>
              <a:t>Physical Interpretation of Simulated Annealing</a:t>
            </a:r>
          </a:p>
        </p:txBody>
      </p:sp>
      <p:sp>
        <p:nvSpPr>
          <p:cNvPr id="69634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295400"/>
            <a:ext cx="9067800" cy="5257800"/>
          </a:xfrm>
        </p:spPr>
        <p:txBody>
          <a:bodyPr/>
          <a:lstStyle/>
          <a:p>
            <a:r>
              <a:rPr lang="en-US" sz="2800">
                <a:latin typeface="Calibri" charset="0"/>
              </a:rPr>
              <a:t>A Physical Analogy:</a:t>
            </a:r>
          </a:p>
          <a:p>
            <a:pPr lvl="2"/>
            <a:r>
              <a:rPr lang="en-US">
                <a:latin typeface="Calibri" charset="0"/>
              </a:rPr>
              <a:t>Imagine letting a ball roll </a:t>
            </a:r>
            <a:r>
              <a:rPr lang="en-US">
                <a:solidFill>
                  <a:srgbClr val="660066"/>
                </a:solidFill>
                <a:latin typeface="Calibri" charset="0"/>
              </a:rPr>
              <a:t>downhill</a:t>
            </a:r>
            <a:r>
              <a:rPr lang="en-US">
                <a:latin typeface="Calibri" charset="0"/>
              </a:rPr>
              <a:t> on the function surface </a:t>
            </a:r>
          </a:p>
          <a:p>
            <a:pPr lvl="2"/>
            <a:r>
              <a:rPr lang="en-US">
                <a:latin typeface="Calibri" charset="0"/>
              </a:rPr>
              <a:t>Now shake the surface, while the ball rolls, </a:t>
            </a:r>
          </a:p>
          <a:p>
            <a:pPr lvl="2"/>
            <a:r>
              <a:rPr lang="en-US">
                <a:latin typeface="Calibri" charset="0"/>
              </a:rPr>
              <a:t>Gradually reducing the amount of shaking</a:t>
            </a:r>
          </a:p>
          <a:p>
            <a:pPr marL="1371600" lvl="3" indent="0">
              <a:buFont typeface="Arial" charset="0"/>
              <a:buNone/>
            </a:pPr>
            <a:r>
              <a:rPr lang="en-US" sz="1600">
                <a:latin typeface="Calibri" charset="0"/>
              </a:rPr>
              <a:t/>
            </a:r>
            <a:br>
              <a:rPr lang="en-US" sz="1600">
                <a:latin typeface="Calibri" charset="0"/>
              </a:rPr>
            </a:br>
            <a:endParaRPr lang="en-US" sz="1600">
              <a:latin typeface="Calibri" charset="0"/>
            </a:endParaRPr>
          </a:p>
          <a:p>
            <a:endParaRPr lang="en-US" sz="2800">
              <a:latin typeface="Calibri" charset="0"/>
            </a:endParaRPr>
          </a:p>
          <a:p>
            <a:endParaRPr lang="en-US" sz="2800">
              <a:latin typeface="Calibri" charset="0"/>
            </a:endParaRPr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3726AE-38ED-1B45-B9B5-8FFBCD2C6503}" type="slidenum">
              <a:rPr lang="en-US" sz="1200">
                <a:solidFill>
                  <a:srgbClr val="898989"/>
                </a:solidFill>
              </a:rPr>
              <a:pPr eaLnBrk="1" hangingPunct="1"/>
              <a:t>49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69636" name="TextBox 1"/>
          <p:cNvSpPr txBox="1">
            <a:spLocks noChangeArrowheads="1"/>
          </p:cNvSpPr>
          <p:nvPr/>
        </p:nvSpPr>
        <p:spPr bwMode="auto">
          <a:xfrm rot="-960906">
            <a:off x="4800600" y="1128713"/>
            <a:ext cx="3279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660066"/>
                </a:solidFill>
              </a:rPr>
              <a:t>Minimization (not max)</a:t>
            </a:r>
          </a:p>
        </p:txBody>
      </p:sp>
      <p:sp>
        <p:nvSpPr>
          <p:cNvPr id="3" name="Freeform 2"/>
          <p:cNvSpPr/>
          <p:nvPr/>
        </p:nvSpPr>
        <p:spPr>
          <a:xfrm>
            <a:off x="4333875" y="3217863"/>
            <a:ext cx="3913188" cy="1277937"/>
          </a:xfrm>
          <a:custGeom>
            <a:avLst/>
            <a:gdLst>
              <a:gd name="connsiteX0" fmla="*/ 3913451 w 3913451"/>
              <a:gd name="connsiteY0" fmla="*/ 281633 h 1278489"/>
              <a:gd name="connsiteX1" fmla="*/ 3714086 w 3913451"/>
              <a:gd name="connsiteY1" fmla="*/ 289017 h 1278489"/>
              <a:gd name="connsiteX2" fmla="*/ 3640248 w 3913451"/>
              <a:gd name="connsiteY2" fmla="*/ 303786 h 1278489"/>
              <a:gd name="connsiteX3" fmla="*/ 3603328 w 3913451"/>
              <a:gd name="connsiteY3" fmla="*/ 311170 h 1278489"/>
              <a:gd name="connsiteX4" fmla="*/ 3529490 w 3913451"/>
              <a:gd name="connsiteY4" fmla="*/ 325938 h 1278489"/>
              <a:gd name="connsiteX5" fmla="*/ 3485186 w 3913451"/>
              <a:gd name="connsiteY5" fmla="*/ 348090 h 1278489"/>
              <a:gd name="connsiteX6" fmla="*/ 3440883 w 3913451"/>
              <a:gd name="connsiteY6" fmla="*/ 362858 h 1278489"/>
              <a:gd name="connsiteX7" fmla="*/ 3418731 w 3913451"/>
              <a:gd name="connsiteY7" fmla="*/ 370243 h 1278489"/>
              <a:gd name="connsiteX8" fmla="*/ 3396580 w 3913451"/>
              <a:gd name="connsiteY8" fmla="*/ 377627 h 1278489"/>
              <a:gd name="connsiteX9" fmla="*/ 3352277 w 3913451"/>
              <a:gd name="connsiteY9" fmla="*/ 399779 h 1278489"/>
              <a:gd name="connsiteX10" fmla="*/ 3307973 w 3913451"/>
              <a:gd name="connsiteY10" fmla="*/ 421931 h 1278489"/>
              <a:gd name="connsiteX11" fmla="*/ 3293206 w 3913451"/>
              <a:gd name="connsiteY11" fmla="*/ 436700 h 1278489"/>
              <a:gd name="connsiteX12" fmla="*/ 3263670 w 3913451"/>
              <a:gd name="connsiteY12" fmla="*/ 481004 h 1278489"/>
              <a:gd name="connsiteX13" fmla="*/ 3248902 w 3913451"/>
              <a:gd name="connsiteY13" fmla="*/ 495773 h 1278489"/>
              <a:gd name="connsiteX14" fmla="*/ 3204599 w 3913451"/>
              <a:gd name="connsiteY14" fmla="*/ 554846 h 1278489"/>
              <a:gd name="connsiteX15" fmla="*/ 3182448 w 3913451"/>
              <a:gd name="connsiteY15" fmla="*/ 569614 h 1278489"/>
              <a:gd name="connsiteX16" fmla="*/ 3145528 w 3913451"/>
              <a:gd name="connsiteY16" fmla="*/ 599150 h 1278489"/>
              <a:gd name="connsiteX17" fmla="*/ 3130761 w 3913451"/>
              <a:gd name="connsiteY17" fmla="*/ 613919 h 1278489"/>
              <a:gd name="connsiteX18" fmla="*/ 3086457 w 3913451"/>
              <a:gd name="connsiteY18" fmla="*/ 643455 h 1278489"/>
              <a:gd name="connsiteX19" fmla="*/ 3020003 w 3913451"/>
              <a:gd name="connsiteY19" fmla="*/ 695144 h 1278489"/>
              <a:gd name="connsiteX20" fmla="*/ 2997851 w 3913451"/>
              <a:gd name="connsiteY20" fmla="*/ 709912 h 1278489"/>
              <a:gd name="connsiteX21" fmla="*/ 2953548 w 3913451"/>
              <a:gd name="connsiteY21" fmla="*/ 724680 h 1278489"/>
              <a:gd name="connsiteX22" fmla="*/ 2828022 w 3913451"/>
              <a:gd name="connsiteY22" fmla="*/ 717296 h 1278489"/>
              <a:gd name="connsiteX23" fmla="*/ 2805870 w 3913451"/>
              <a:gd name="connsiteY23" fmla="*/ 709912 h 1278489"/>
              <a:gd name="connsiteX24" fmla="*/ 2783719 w 3913451"/>
              <a:gd name="connsiteY24" fmla="*/ 687760 h 1278489"/>
              <a:gd name="connsiteX25" fmla="*/ 2761567 w 3913451"/>
              <a:gd name="connsiteY25" fmla="*/ 672991 h 1278489"/>
              <a:gd name="connsiteX26" fmla="*/ 2746799 w 3913451"/>
              <a:gd name="connsiteY26" fmla="*/ 650839 h 1278489"/>
              <a:gd name="connsiteX27" fmla="*/ 2702496 w 3913451"/>
              <a:gd name="connsiteY27" fmla="*/ 636071 h 1278489"/>
              <a:gd name="connsiteX28" fmla="*/ 2680344 w 3913451"/>
              <a:gd name="connsiteY28" fmla="*/ 621303 h 1278489"/>
              <a:gd name="connsiteX29" fmla="*/ 2658193 w 3913451"/>
              <a:gd name="connsiteY29" fmla="*/ 576998 h 1278489"/>
              <a:gd name="connsiteX30" fmla="*/ 2636041 w 3913451"/>
              <a:gd name="connsiteY30" fmla="*/ 562230 h 1278489"/>
              <a:gd name="connsiteX31" fmla="*/ 2621274 w 3913451"/>
              <a:gd name="connsiteY31" fmla="*/ 547461 h 1278489"/>
              <a:gd name="connsiteX32" fmla="*/ 2576970 w 3913451"/>
              <a:gd name="connsiteY32" fmla="*/ 532693 h 1278489"/>
              <a:gd name="connsiteX33" fmla="*/ 2473596 w 3913451"/>
              <a:gd name="connsiteY33" fmla="*/ 547461 h 1278489"/>
              <a:gd name="connsiteX34" fmla="*/ 2458828 w 3913451"/>
              <a:gd name="connsiteY34" fmla="*/ 562230 h 1278489"/>
              <a:gd name="connsiteX35" fmla="*/ 2436677 w 3913451"/>
              <a:gd name="connsiteY35" fmla="*/ 569614 h 1278489"/>
              <a:gd name="connsiteX36" fmla="*/ 2392374 w 3913451"/>
              <a:gd name="connsiteY36" fmla="*/ 606534 h 1278489"/>
              <a:gd name="connsiteX37" fmla="*/ 2377606 w 3913451"/>
              <a:gd name="connsiteY37" fmla="*/ 621303 h 1278489"/>
              <a:gd name="connsiteX38" fmla="*/ 2362838 w 3913451"/>
              <a:gd name="connsiteY38" fmla="*/ 643455 h 1278489"/>
              <a:gd name="connsiteX39" fmla="*/ 2340686 w 3913451"/>
              <a:gd name="connsiteY39" fmla="*/ 650839 h 1278489"/>
              <a:gd name="connsiteX40" fmla="*/ 2274232 w 3913451"/>
              <a:gd name="connsiteY40" fmla="*/ 695144 h 1278489"/>
              <a:gd name="connsiteX41" fmla="*/ 2252080 w 3913451"/>
              <a:gd name="connsiteY41" fmla="*/ 709912 h 1278489"/>
              <a:gd name="connsiteX42" fmla="*/ 2222545 w 3913451"/>
              <a:gd name="connsiteY42" fmla="*/ 724680 h 1278489"/>
              <a:gd name="connsiteX43" fmla="*/ 2185625 w 3913451"/>
              <a:gd name="connsiteY43" fmla="*/ 754217 h 1278489"/>
              <a:gd name="connsiteX44" fmla="*/ 2163474 w 3913451"/>
              <a:gd name="connsiteY44" fmla="*/ 776369 h 1278489"/>
              <a:gd name="connsiteX45" fmla="*/ 2126554 w 3913451"/>
              <a:gd name="connsiteY45" fmla="*/ 805906 h 1278489"/>
              <a:gd name="connsiteX46" fmla="*/ 2082251 w 3913451"/>
              <a:gd name="connsiteY46" fmla="*/ 828058 h 1278489"/>
              <a:gd name="connsiteX47" fmla="*/ 2037948 w 3913451"/>
              <a:gd name="connsiteY47" fmla="*/ 850210 h 1278489"/>
              <a:gd name="connsiteX48" fmla="*/ 1978877 w 3913451"/>
              <a:gd name="connsiteY48" fmla="*/ 894515 h 1278489"/>
              <a:gd name="connsiteX49" fmla="*/ 1956725 w 3913451"/>
              <a:gd name="connsiteY49" fmla="*/ 901899 h 1278489"/>
              <a:gd name="connsiteX50" fmla="*/ 1897654 w 3913451"/>
              <a:gd name="connsiteY50" fmla="*/ 946204 h 1278489"/>
              <a:gd name="connsiteX51" fmla="*/ 1875503 w 3913451"/>
              <a:gd name="connsiteY51" fmla="*/ 953588 h 1278489"/>
              <a:gd name="connsiteX52" fmla="*/ 1831199 w 3913451"/>
              <a:gd name="connsiteY52" fmla="*/ 983124 h 1278489"/>
              <a:gd name="connsiteX53" fmla="*/ 1809048 w 3913451"/>
              <a:gd name="connsiteY53" fmla="*/ 997893 h 1278489"/>
              <a:gd name="connsiteX54" fmla="*/ 1786896 w 3913451"/>
              <a:gd name="connsiteY54" fmla="*/ 1005277 h 1278489"/>
              <a:gd name="connsiteX55" fmla="*/ 1764745 w 3913451"/>
              <a:gd name="connsiteY55" fmla="*/ 1027429 h 1278489"/>
              <a:gd name="connsiteX56" fmla="*/ 1742593 w 3913451"/>
              <a:gd name="connsiteY56" fmla="*/ 1034813 h 1278489"/>
              <a:gd name="connsiteX57" fmla="*/ 1713058 w 3913451"/>
              <a:gd name="connsiteY57" fmla="*/ 1049581 h 1278489"/>
              <a:gd name="connsiteX58" fmla="*/ 1698290 w 3913451"/>
              <a:gd name="connsiteY58" fmla="*/ 1064350 h 1278489"/>
              <a:gd name="connsiteX59" fmla="*/ 1653987 w 3913451"/>
              <a:gd name="connsiteY59" fmla="*/ 1086502 h 1278489"/>
              <a:gd name="connsiteX60" fmla="*/ 1631835 w 3913451"/>
              <a:gd name="connsiteY60" fmla="*/ 1108654 h 1278489"/>
              <a:gd name="connsiteX61" fmla="*/ 1609683 w 3913451"/>
              <a:gd name="connsiteY61" fmla="*/ 1123423 h 1278489"/>
              <a:gd name="connsiteX62" fmla="*/ 1587532 w 3913451"/>
              <a:gd name="connsiteY62" fmla="*/ 1145575 h 1278489"/>
              <a:gd name="connsiteX63" fmla="*/ 1550612 w 3913451"/>
              <a:gd name="connsiteY63" fmla="*/ 1175112 h 1278489"/>
              <a:gd name="connsiteX64" fmla="*/ 1528461 w 3913451"/>
              <a:gd name="connsiteY64" fmla="*/ 1219416 h 1278489"/>
              <a:gd name="connsiteX65" fmla="*/ 1506309 w 3913451"/>
              <a:gd name="connsiteY65" fmla="*/ 1241569 h 1278489"/>
              <a:gd name="connsiteX66" fmla="*/ 1491541 w 3913451"/>
              <a:gd name="connsiteY66" fmla="*/ 1263721 h 1278489"/>
              <a:gd name="connsiteX67" fmla="*/ 1447238 w 3913451"/>
              <a:gd name="connsiteY67" fmla="*/ 1278489 h 1278489"/>
              <a:gd name="connsiteX68" fmla="*/ 1255258 w 3913451"/>
              <a:gd name="connsiteY68" fmla="*/ 1263721 h 1278489"/>
              <a:gd name="connsiteX69" fmla="*/ 1203570 w 3913451"/>
              <a:gd name="connsiteY69" fmla="*/ 1256337 h 1278489"/>
              <a:gd name="connsiteX70" fmla="*/ 1151883 w 3913451"/>
              <a:gd name="connsiteY70" fmla="*/ 1241569 h 1278489"/>
              <a:gd name="connsiteX71" fmla="*/ 1114964 w 3913451"/>
              <a:gd name="connsiteY71" fmla="*/ 1212032 h 1278489"/>
              <a:gd name="connsiteX72" fmla="*/ 1085429 w 3913451"/>
              <a:gd name="connsiteY72" fmla="*/ 1189880 h 1278489"/>
              <a:gd name="connsiteX73" fmla="*/ 1041125 w 3913451"/>
              <a:gd name="connsiteY73" fmla="*/ 1160343 h 1278489"/>
              <a:gd name="connsiteX74" fmla="*/ 982054 w 3913451"/>
              <a:gd name="connsiteY74" fmla="*/ 1108654 h 1278489"/>
              <a:gd name="connsiteX75" fmla="*/ 930367 w 3913451"/>
              <a:gd name="connsiteY75" fmla="*/ 1064350 h 1278489"/>
              <a:gd name="connsiteX76" fmla="*/ 878680 w 3913451"/>
              <a:gd name="connsiteY76" fmla="*/ 1005277 h 1278489"/>
              <a:gd name="connsiteX77" fmla="*/ 841761 w 3913451"/>
              <a:gd name="connsiteY77" fmla="*/ 960972 h 1278489"/>
              <a:gd name="connsiteX78" fmla="*/ 826993 w 3913451"/>
              <a:gd name="connsiteY78" fmla="*/ 938820 h 1278489"/>
              <a:gd name="connsiteX79" fmla="*/ 790074 w 3913451"/>
              <a:gd name="connsiteY79" fmla="*/ 901899 h 1278489"/>
              <a:gd name="connsiteX80" fmla="*/ 782690 w 3913451"/>
              <a:gd name="connsiteY80" fmla="*/ 879747 h 1278489"/>
              <a:gd name="connsiteX81" fmla="*/ 738387 w 3913451"/>
              <a:gd name="connsiteY81" fmla="*/ 842826 h 1278489"/>
              <a:gd name="connsiteX82" fmla="*/ 716235 w 3913451"/>
              <a:gd name="connsiteY82" fmla="*/ 791137 h 1278489"/>
              <a:gd name="connsiteX83" fmla="*/ 694083 w 3913451"/>
              <a:gd name="connsiteY83" fmla="*/ 761601 h 1278489"/>
              <a:gd name="connsiteX84" fmla="*/ 642396 w 3913451"/>
              <a:gd name="connsiteY84" fmla="*/ 717296 h 1278489"/>
              <a:gd name="connsiteX85" fmla="*/ 620245 w 3913451"/>
              <a:gd name="connsiteY85" fmla="*/ 695144 h 1278489"/>
              <a:gd name="connsiteX86" fmla="*/ 553790 w 3913451"/>
              <a:gd name="connsiteY86" fmla="*/ 643455 h 1278489"/>
              <a:gd name="connsiteX87" fmla="*/ 531638 w 3913451"/>
              <a:gd name="connsiteY87" fmla="*/ 621303 h 1278489"/>
              <a:gd name="connsiteX88" fmla="*/ 509487 w 3913451"/>
              <a:gd name="connsiteY88" fmla="*/ 606534 h 1278489"/>
              <a:gd name="connsiteX89" fmla="*/ 465183 w 3913451"/>
              <a:gd name="connsiteY89" fmla="*/ 562230 h 1278489"/>
              <a:gd name="connsiteX90" fmla="*/ 457800 w 3913451"/>
              <a:gd name="connsiteY90" fmla="*/ 540077 h 1278489"/>
              <a:gd name="connsiteX91" fmla="*/ 428264 w 3913451"/>
              <a:gd name="connsiteY91" fmla="*/ 495773 h 1278489"/>
              <a:gd name="connsiteX92" fmla="*/ 413496 w 3913451"/>
              <a:gd name="connsiteY92" fmla="*/ 473620 h 1278489"/>
              <a:gd name="connsiteX93" fmla="*/ 398729 w 3913451"/>
              <a:gd name="connsiteY93" fmla="*/ 451468 h 1278489"/>
              <a:gd name="connsiteX94" fmla="*/ 383961 w 3913451"/>
              <a:gd name="connsiteY94" fmla="*/ 399779 h 1278489"/>
              <a:gd name="connsiteX95" fmla="*/ 376577 w 3913451"/>
              <a:gd name="connsiteY95" fmla="*/ 377627 h 1278489"/>
              <a:gd name="connsiteX96" fmla="*/ 347042 w 3913451"/>
              <a:gd name="connsiteY96" fmla="*/ 340706 h 1278489"/>
              <a:gd name="connsiteX97" fmla="*/ 332274 w 3913451"/>
              <a:gd name="connsiteY97" fmla="*/ 303786 h 1278489"/>
              <a:gd name="connsiteX98" fmla="*/ 302738 w 3913451"/>
              <a:gd name="connsiteY98" fmla="*/ 237328 h 1278489"/>
              <a:gd name="connsiteX99" fmla="*/ 206748 w 3913451"/>
              <a:gd name="connsiteY99" fmla="*/ 148719 h 1278489"/>
              <a:gd name="connsiteX100" fmla="*/ 184596 w 3913451"/>
              <a:gd name="connsiteY100" fmla="*/ 126567 h 1278489"/>
              <a:gd name="connsiteX101" fmla="*/ 155061 w 3913451"/>
              <a:gd name="connsiteY101" fmla="*/ 111798 h 1278489"/>
              <a:gd name="connsiteX102" fmla="*/ 103374 w 3913451"/>
              <a:gd name="connsiteY102" fmla="*/ 67494 h 1278489"/>
              <a:gd name="connsiteX103" fmla="*/ 81222 w 3913451"/>
              <a:gd name="connsiteY103" fmla="*/ 52726 h 1278489"/>
              <a:gd name="connsiteX104" fmla="*/ 22151 w 3913451"/>
              <a:gd name="connsiteY104" fmla="*/ 1037 h 1278489"/>
              <a:gd name="connsiteX105" fmla="*/ 0 w 3913451"/>
              <a:gd name="connsiteY105" fmla="*/ 1037 h 1278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3913451" h="1278489">
                <a:moveTo>
                  <a:pt x="3913451" y="281633"/>
                </a:moveTo>
                <a:cubicBezTo>
                  <a:pt x="3846996" y="284094"/>
                  <a:pt x="3780369" y="283642"/>
                  <a:pt x="3714086" y="289017"/>
                </a:cubicBezTo>
                <a:cubicBezTo>
                  <a:pt x="3689068" y="291046"/>
                  <a:pt x="3664861" y="298863"/>
                  <a:pt x="3640248" y="303786"/>
                </a:cubicBezTo>
                <a:cubicBezTo>
                  <a:pt x="3627941" y="306247"/>
                  <a:pt x="3615708" y="309107"/>
                  <a:pt x="3603328" y="311170"/>
                </a:cubicBezTo>
                <a:cubicBezTo>
                  <a:pt x="3568513" y="316973"/>
                  <a:pt x="3560333" y="317126"/>
                  <a:pt x="3529490" y="325938"/>
                </a:cubicBezTo>
                <a:cubicBezTo>
                  <a:pt x="3472938" y="342096"/>
                  <a:pt x="3543437" y="322200"/>
                  <a:pt x="3485186" y="348090"/>
                </a:cubicBezTo>
                <a:cubicBezTo>
                  <a:pt x="3470961" y="354412"/>
                  <a:pt x="3455651" y="357935"/>
                  <a:pt x="3440883" y="362858"/>
                </a:cubicBezTo>
                <a:lnTo>
                  <a:pt x="3418731" y="370243"/>
                </a:lnTo>
                <a:cubicBezTo>
                  <a:pt x="3411347" y="372704"/>
                  <a:pt x="3403056" y="373310"/>
                  <a:pt x="3396580" y="377627"/>
                </a:cubicBezTo>
                <a:cubicBezTo>
                  <a:pt x="3333094" y="419951"/>
                  <a:pt x="3413418" y="369208"/>
                  <a:pt x="3352277" y="399779"/>
                </a:cubicBezTo>
                <a:cubicBezTo>
                  <a:pt x="3295024" y="428406"/>
                  <a:pt x="3363649" y="403372"/>
                  <a:pt x="3307973" y="421931"/>
                </a:cubicBezTo>
                <a:cubicBezTo>
                  <a:pt x="3303051" y="426854"/>
                  <a:pt x="3297383" y="431131"/>
                  <a:pt x="3293206" y="436700"/>
                </a:cubicBezTo>
                <a:cubicBezTo>
                  <a:pt x="3282557" y="450899"/>
                  <a:pt x="3276220" y="468453"/>
                  <a:pt x="3263670" y="481004"/>
                </a:cubicBezTo>
                <a:cubicBezTo>
                  <a:pt x="3258747" y="485927"/>
                  <a:pt x="3253079" y="490203"/>
                  <a:pt x="3248902" y="495773"/>
                </a:cubicBezTo>
                <a:cubicBezTo>
                  <a:pt x="3231188" y="519393"/>
                  <a:pt x="3225765" y="537912"/>
                  <a:pt x="3204599" y="554846"/>
                </a:cubicBezTo>
                <a:cubicBezTo>
                  <a:pt x="3197670" y="560390"/>
                  <a:pt x="3189832" y="564691"/>
                  <a:pt x="3182448" y="569614"/>
                </a:cubicBezTo>
                <a:cubicBezTo>
                  <a:pt x="3153033" y="613737"/>
                  <a:pt x="3185159" y="575370"/>
                  <a:pt x="3145528" y="599150"/>
                </a:cubicBezTo>
                <a:cubicBezTo>
                  <a:pt x="3139559" y="602732"/>
                  <a:pt x="3136330" y="609742"/>
                  <a:pt x="3130761" y="613919"/>
                </a:cubicBezTo>
                <a:cubicBezTo>
                  <a:pt x="3116562" y="624569"/>
                  <a:pt x="3099007" y="630904"/>
                  <a:pt x="3086457" y="643455"/>
                </a:cubicBezTo>
                <a:cubicBezTo>
                  <a:pt x="3051757" y="678156"/>
                  <a:pt x="3072992" y="659816"/>
                  <a:pt x="3020003" y="695144"/>
                </a:cubicBezTo>
                <a:cubicBezTo>
                  <a:pt x="3012619" y="700067"/>
                  <a:pt x="3006270" y="707106"/>
                  <a:pt x="2997851" y="709912"/>
                </a:cubicBezTo>
                <a:lnTo>
                  <a:pt x="2953548" y="724680"/>
                </a:lnTo>
                <a:cubicBezTo>
                  <a:pt x="2911706" y="722219"/>
                  <a:pt x="2869728" y="721467"/>
                  <a:pt x="2828022" y="717296"/>
                </a:cubicBezTo>
                <a:cubicBezTo>
                  <a:pt x="2820277" y="716522"/>
                  <a:pt x="2812346" y="714230"/>
                  <a:pt x="2805870" y="709912"/>
                </a:cubicBezTo>
                <a:cubicBezTo>
                  <a:pt x="2797182" y="704120"/>
                  <a:pt x="2791741" y="694445"/>
                  <a:pt x="2783719" y="687760"/>
                </a:cubicBezTo>
                <a:cubicBezTo>
                  <a:pt x="2776901" y="682078"/>
                  <a:pt x="2768951" y="677914"/>
                  <a:pt x="2761567" y="672991"/>
                </a:cubicBezTo>
                <a:cubicBezTo>
                  <a:pt x="2756644" y="665607"/>
                  <a:pt x="2754324" y="655543"/>
                  <a:pt x="2746799" y="650839"/>
                </a:cubicBezTo>
                <a:cubicBezTo>
                  <a:pt x="2733599" y="642589"/>
                  <a:pt x="2715448" y="644706"/>
                  <a:pt x="2702496" y="636071"/>
                </a:cubicBezTo>
                <a:lnTo>
                  <a:pt x="2680344" y="621303"/>
                </a:lnTo>
                <a:cubicBezTo>
                  <a:pt x="2674339" y="603284"/>
                  <a:pt x="2672508" y="591313"/>
                  <a:pt x="2658193" y="576998"/>
                </a:cubicBezTo>
                <a:cubicBezTo>
                  <a:pt x="2651918" y="570723"/>
                  <a:pt x="2642971" y="567774"/>
                  <a:pt x="2636041" y="562230"/>
                </a:cubicBezTo>
                <a:cubicBezTo>
                  <a:pt x="2630605" y="557881"/>
                  <a:pt x="2627501" y="550574"/>
                  <a:pt x="2621274" y="547461"/>
                </a:cubicBezTo>
                <a:cubicBezTo>
                  <a:pt x="2607351" y="540499"/>
                  <a:pt x="2576970" y="532693"/>
                  <a:pt x="2576970" y="532693"/>
                </a:cubicBezTo>
                <a:cubicBezTo>
                  <a:pt x="2573597" y="533115"/>
                  <a:pt x="2484242" y="543469"/>
                  <a:pt x="2473596" y="547461"/>
                </a:cubicBezTo>
                <a:cubicBezTo>
                  <a:pt x="2467077" y="549906"/>
                  <a:pt x="2464798" y="558648"/>
                  <a:pt x="2458828" y="562230"/>
                </a:cubicBezTo>
                <a:cubicBezTo>
                  <a:pt x="2452154" y="566235"/>
                  <a:pt x="2444061" y="567153"/>
                  <a:pt x="2436677" y="569614"/>
                </a:cubicBezTo>
                <a:cubicBezTo>
                  <a:pt x="2384047" y="622244"/>
                  <a:pt x="2443781" y="565406"/>
                  <a:pt x="2392374" y="606534"/>
                </a:cubicBezTo>
                <a:cubicBezTo>
                  <a:pt x="2386938" y="610883"/>
                  <a:pt x="2381955" y="615867"/>
                  <a:pt x="2377606" y="621303"/>
                </a:cubicBezTo>
                <a:cubicBezTo>
                  <a:pt x="2372062" y="628233"/>
                  <a:pt x="2369768" y="637911"/>
                  <a:pt x="2362838" y="643455"/>
                </a:cubicBezTo>
                <a:cubicBezTo>
                  <a:pt x="2356760" y="648317"/>
                  <a:pt x="2348070" y="648378"/>
                  <a:pt x="2340686" y="650839"/>
                </a:cubicBezTo>
                <a:lnTo>
                  <a:pt x="2274232" y="695144"/>
                </a:lnTo>
                <a:cubicBezTo>
                  <a:pt x="2266848" y="700067"/>
                  <a:pt x="2260018" y="705943"/>
                  <a:pt x="2252080" y="709912"/>
                </a:cubicBezTo>
                <a:lnTo>
                  <a:pt x="2222545" y="724680"/>
                </a:lnTo>
                <a:cubicBezTo>
                  <a:pt x="2179584" y="767644"/>
                  <a:pt x="2241509" y="707646"/>
                  <a:pt x="2185625" y="754217"/>
                </a:cubicBezTo>
                <a:cubicBezTo>
                  <a:pt x="2177603" y="760902"/>
                  <a:pt x="2171333" y="769493"/>
                  <a:pt x="2163474" y="776369"/>
                </a:cubicBezTo>
                <a:cubicBezTo>
                  <a:pt x="2151613" y="786748"/>
                  <a:pt x="2139162" y="796450"/>
                  <a:pt x="2126554" y="805906"/>
                </a:cubicBezTo>
                <a:cubicBezTo>
                  <a:pt x="2084234" y="837647"/>
                  <a:pt x="2124831" y="806768"/>
                  <a:pt x="2082251" y="828058"/>
                </a:cubicBezTo>
                <a:cubicBezTo>
                  <a:pt x="2024993" y="856687"/>
                  <a:pt x="2093628" y="831649"/>
                  <a:pt x="2037948" y="850210"/>
                </a:cubicBezTo>
                <a:cubicBezTo>
                  <a:pt x="2020455" y="867704"/>
                  <a:pt x="2003926" y="886165"/>
                  <a:pt x="1978877" y="894515"/>
                </a:cubicBezTo>
                <a:lnTo>
                  <a:pt x="1956725" y="901899"/>
                </a:lnTo>
                <a:cubicBezTo>
                  <a:pt x="1937035" y="916667"/>
                  <a:pt x="1921004" y="938420"/>
                  <a:pt x="1897654" y="946204"/>
                </a:cubicBezTo>
                <a:cubicBezTo>
                  <a:pt x="1890270" y="948665"/>
                  <a:pt x="1882307" y="949808"/>
                  <a:pt x="1875503" y="953588"/>
                </a:cubicBezTo>
                <a:cubicBezTo>
                  <a:pt x="1859988" y="962208"/>
                  <a:pt x="1845967" y="973278"/>
                  <a:pt x="1831199" y="983124"/>
                </a:cubicBezTo>
                <a:cubicBezTo>
                  <a:pt x="1823815" y="988047"/>
                  <a:pt x="1817467" y="995087"/>
                  <a:pt x="1809048" y="997893"/>
                </a:cubicBezTo>
                <a:lnTo>
                  <a:pt x="1786896" y="1005277"/>
                </a:lnTo>
                <a:cubicBezTo>
                  <a:pt x="1779512" y="1012661"/>
                  <a:pt x="1773433" y="1021637"/>
                  <a:pt x="1764745" y="1027429"/>
                </a:cubicBezTo>
                <a:cubicBezTo>
                  <a:pt x="1758269" y="1031747"/>
                  <a:pt x="1749747" y="1031747"/>
                  <a:pt x="1742593" y="1034813"/>
                </a:cubicBezTo>
                <a:cubicBezTo>
                  <a:pt x="1732476" y="1039149"/>
                  <a:pt x="1722903" y="1044658"/>
                  <a:pt x="1713058" y="1049581"/>
                </a:cubicBezTo>
                <a:cubicBezTo>
                  <a:pt x="1708135" y="1054504"/>
                  <a:pt x="1704260" y="1060768"/>
                  <a:pt x="1698290" y="1064350"/>
                </a:cubicBezTo>
                <a:cubicBezTo>
                  <a:pt x="1650710" y="1092899"/>
                  <a:pt x="1702007" y="1046485"/>
                  <a:pt x="1653987" y="1086502"/>
                </a:cubicBezTo>
                <a:cubicBezTo>
                  <a:pt x="1645965" y="1093187"/>
                  <a:pt x="1639857" y="1101969"/>
                  <a:pt x="1631835" y="1108654"/>
                </a:cubicBezTo>
                <a:cubicBezTo>
                  <a:pt x="1625017" y="1114336"/>
                  <a:pt x="1616501" y="1117741"/>
                  <a:pt x="1609683" y="1123423"/>
                </a:cubicBezTo>
                <a:cubicBezTo>
                  <a:pt x="1601661" y="1130108"/>
                  <a:pt x="1595554" y="1138890"/>
                  <a:pt x="1587532" y="1145575"/>
                </a:cubicBezTo>
                <a:cubicBezTo>
                  <a:pt x="1564502" y="1164767"/>
                  <a:pt x="1567799" y="1153627"/>
                  <a:pt x="1550612" y="1175112"/>
                </a:cubicBezTo>
                <a:cubicBezTo>
                  <a:pt x="1480896" y="1262262"/>
                  <a:pt x="1583059" y="1137517"/>
                  <a:pt x="1528461" y="1219416"/>
                </a:cubicBezTo>
                <a:cubicBezTo>
                  <a:pt x="1522668" y="1228105"/>
                  <a:pt x="1512994" y="1233547"/>
                  <a:pt x="1506309" y="1241569"/>
                </a:cubicBezTo>
                <a:cubicBezTo>
                  <a:pt x="1500628" y="1248387"/>
                  <a:pt x="1499066" y="1259017"/>
                  <a:pt x="1491541" y="1263721"/>
                </a:cubicBezTo>
                <a:cubicBezTo>
                  <a:pt x="1478341" y="1271971"/>
                  <a:pt x="1447238" y="1278489"/>
                  <a:pt x="1447238" y="1278489"/>
                </a:cubicBezTo>
                <a:cubicBezTo>
                  <a:pt x="1319214" y="1271376"/>
                  <a:pt x="1347312" y="1275995"/>
                  <a:pt x="1255258" y="1263721"/>
                </a:cubicBezTo>
                <a:cubicBezTo>
                  <a:pt x="1238006" y="1261421"/>
                  <a:pt x="1220694" y="1259450"/>
                  <a:pt x="1203570" y="1256337"/>
                </a:cubicBezTo>
                <a:cubicBezTo>
                  <a:pt x="1183174" y="1252629"/>
                  <a:pt x="1170861" y="1247895"/>
                  <a:pt x="1151883" y="1241569"/>
                </a:cubicBezTo>
                <a:cubicBezTo>
                  <a:pt x="1127188" y="1216871"/>
                  <a:pt x="1147565" y="1235319"/>
                  <a:pt x="1114964" y="1212032"/>
                </a:cubicBezTo>
                <a:cubicBezTo>
                  <a:pt x="1104950" y="1204879"/>
                  <a:pt x="1095511" y="1196937"/>
                  <a:pt x="1085429" y="1189880"/>
                </a:cubicBezTo>
                <a:cubicBezTo>
                  <a:pt x="1070889" y="1179701"/>
                  <a:pt x="1053675" y="1172894"/>
                  <a:pt x="1041125" y="1160343"/>
                </a:cubicBezTo>
                <a:cubicBezTo>
                  <a:pt x="983942" y="1103157"/>
                  <a:pt x="1063182" y="1180770"/>
                  <a:pt x="982054" y="1108654"/>
                </a:cubicBezTo>
                <a:cubicBezTo>
                  <a:pt x="928340" y="1060907"/>
                  <a:pt x="975515" y="1094449"/>
                  <a:pt x="930367" y="1064350"/>
                </a:cubicBezTo>
                <a:cubicBezTo>
                  <a:pt x="895910" y="1012661"/>
                  <a:pt x="915600" y="1029890"/>
                  <a:pt x="878680" y="1005277"/>
                </a:cubicBezTo>
                <a:cubicBezTo>
                  <a:pt x="842017" y="950280"/>
                  <a:pt x="889135" y="1017822"/>
                  <a:pt x="841761" y="960972"/>
                </a:cubicBezTo>
                <a:cubicBezTo>
                  <a:pt x="836080" y="954154"/>
                  <a:pt x="832837" y="945499"/>
                  <a:pt x="826993" y="938820"/>
                </a:cubicBezTo>
                <a:cubicBezTo>
                  <a:pt x="815532" y="925722"/>
                  <a:pt x="790074" y="901899"/>
                  <a:pt x="790074" y="901899"/>
                </a:cubicBezTo>
                <a:cubicBezTo>
                  <a:pt x="787613" y="894515"/>
                  <a:pt x="787007" y="886223"/>
                  <a:pt x="782690" y="879747"/>
                </a:cubicBezTo>
                <a:cubicBezTo>
                  <a:pt x="771319" y="862690"/>
                  <a:pt x="754733" y="853724"/>
                  <a:pt x="738387" y="842826"/>
                </a:cubicBezTo>
                <a:cubicBezTo>
                  <a:pt x="684634" y="762197"/>
                  <a:pt x="763916" y="886500"/>
                  <a:pt x="716235" y="791137"/>
                </a:cubicBezTo>
                <a:cubicBezTo>
                  <a:pt x="710731" y="780130"/>
                  <a:pt x="702187" y="770863"/>
                  <a:pt x="694083" y="761601"/>
                </a:cubicBezTo>
                <a:cubicBezTo>
                  <a:pt x="646294" y="706983"/>
                  <a:pt x="683768" y="751774"/>
                  <a:pt x="642396" y="717296"/>
                </a:cubicBezTo>
                <a:cubicBezTo>
                  <a:pt x="634374" y="710611"/>
                  <a:pt x="628267" y="701829"/>
                  <a:pt x="620245" y="695144"/>
                </a:cubicBezTo>
                <a:cubicBezTo>
                  <a:pt x="598686" y="677178"/>
                  <a:pt x="573634" y="663299"/>
                  <a:pt x="553790" y="643455"/>
                </a:cubicBezTo>
                <a:cubicBezTo>
                  <a:pt x="546406" y="636071"/>
                  <a:pt x="539660" y="627988"/>
                  <a:pt x="531638" y="621303"/>
                </a:cubicBezTo>
                <a:cubicBezTo>
                  <a:pt x="524821" y="615622"/>
                  <a:pt x="516120" y="612430"/>
                  <a:pt x="509487" y="606534"/>
                </a:cubicBezTo>
                <a:cubicBezTo>
                  <a:pt x="493877" y="592658"/>
                  <a:pt x="465183" y="562230"/>
                  <a:pt x="465183" y="562230"/>
                </a:cubicBezTo>
                <a:cubicBezTo>
                  <a:pt x="462722" y="554846"/>
                  <a:pt x="461580" y="546881"/>
                  <a:pt x="457800" y="540077"/>
                </a:cubicBezTo>
                <a:cubicBezTo>
                  <a:pt x="449181" y="524561"/>
                  <a:pt x="438109" y="510541"/>
                  <a:pt x="428264" y="495773"/>
                </a:cubicBezTo>
                <a:lnTo>
                  <a:pt x="413496" y="473620"/>
                </a:lnTo>
                <a:cubicBezTo>
                  <a:pt x="408574" y="466236"/>
                  <a:pt x="401535" y="459887"/>
                  <a:pt x="398729" y="451468"/>
                </a:cubicBezTo>
                <a:cubicBezTo>
                  <a:pt x="381025" y="398356"/>
                  <a:pt x="402504" y="464682"/>
                  <a:pt x="383961" y="399779"/>
                </a:cubicBezTo>
                <a:cubicBezTo>
                  <a:pt x="381823" y="392295"/>
                  <a:pt x="380581" y="384301"/>
                  <a:pt x="376577" y="377627"/>
                </a:cubicBezTo>
                <a:cubicBezTo>
                  <a:pt x="335371" y="308949"/>
                  <a:pt x="391372" y="429369"/>
                  <a:pt x="347042" y="340706"/>
                </a:cubicBezTo>
                <a:cubicBezTo>
                  <a:pt x="341114" y="328851"/>
                  <a:pt x="336928" y="316197"/>
                  <a:pt x="332274" y="303786"/>
                </a:cubicBezTo>
                <a:cubicBezTo>
                  <a:pt x="322559" y="277878"/>
                  <a:pt x="322241" y="263333"/>
                  <a:pt x="302738" y="237328"/>
                </a:cubicBezTo>
                <a:cubicBezTo>
                  <a:pt x="282666" y="210564"/>
                  <a:pt x="230530" y="170123"/>
                  <a:pt x="206748" y="148719"/>
                </a:cubicBezTo>
                <a:cubicBezTo>
                  <a:pt x="198986" y="141733"/>
                  <a:pt x="193093" y="132637"/>
                  <a:pt x="184596" y="126567"/>
                </a:cubicBezTo>
                <a:cubicBezTo>
                  <a:pt x="175639" y="120169"/>
                  <a:pt x="164395" y="117632"/>
                  <a:pt x="155061" y="111798"/>
                </a:cubicBezTo>
                <a:cubicBezTo>
                  <a:pt x="110806" y="84137"/>
                  <a:pt x="139628" y="97706"/>
                  <a:pt x="103374" y="67494"/>
                </a:cubicBezTo>
                <a:cubicBezTo>
                  <a:pt x="96557" y="61813"/>
                  <a:pt x="87901" y="58570"/>
                  <a:pt x="81222" y="52726"/>
                </a:cubicBezTo>
                <a:cubicBezTo>
                  <a:pt x="72267" y="44890"/>
                  <a:pt x="41326" y="7429"/>
                  <a:pt x="22151" y="1037"/>
                </a:cubicBezTo>
                <a:cubicBezTo>
                  <a:pt x="15146" y="-1298"/>
                  <a:pt x="7384" y="1037"/>
                  <a:pt x="0" y="1037"/>
                </a:cubicBezTo>
              </a:path>
            </a:pathLst>
          </a:cu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620000" y="3429000"/>
            <a:ext cx="152400" cy="152400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7518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 smtClean="0"/>
              <a:t>N Queens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3276600" cy="5257800"/>
          </a:xfrm>
        </p:spPr>
        <p:txBody>
          <a:bodyPr/>
          <a:lstStyle/>
          <a:p>
            <a:r>
              <a:rPr lang="en-US" dirty="0" smtClean="0"/>
              <a:t>States</a:t>
            </a:r>
          </a:p>
          <a:p>
            <a:endParaRPr lang="en-US" dirty="0" smtClean="0"/>
          </a:p>
          <a:p>
            <a:r>
              <a:rPr lang="en-US" dirty="0" smtClean="0"/>
              <a:t>Operators</a:t>
            </a:r>
          </a:p>
          <a:p>
            <a:endParaRPr lang="en-US" dirty="0" smtClean="0"/>
          </a:p>
          <a:p>
            <a:r>
              <a:rPr lang="en-US" dirty="0" smtClean="0"/>
              <a:t>Initial</a:t>
            </a:r>
          </a:p>
          <a:p>
            <a:endParaRPr lang="en-US" dirty="0" smtClean="0"/>
          </a:p>
          <a:p>
            <a:r>
              <a:rPr lang="en-US" dirty="0" smtClean="0"/>
              <a:t>Goal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CF047E-A184-4EA3-A698-784CFE38260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10000"/>
            <a:ext cx="2895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848727" y="2209800"/>
            <a:ext cx="3276600" cy="525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>
            <a:lvl1pPr marL="382588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Wingdings" charset="2"/>
              <a:buChar char="§"/>
              <a:defRPr sz="3200">
                <a:solidFill>
                  <a:srgbClr val="333399"/>
                </a:solidFill>
                <a:latin typeface="+mn-lt"/>
                <a:ea typeface="+mn-ea"/>
                <a:cs typeface="+mn-cs"/>
                <a:sym typeface="Arial" charset="0"/>
              </a:defRPr>
            </a:lvl1pPr>
            <a:lvl2pPr marL="731838" indent="-2857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2pPr>
            <a:lvl3pPr marL="1131888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3pPr>
            <a:lvl4pPr marL="1589088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4pPr>
            <a:lvl5pPr marL="2046288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5pPr>
            <a:lvl6pPr marL="2503488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6pPr>
            <a:lvl7pPr marL="2960688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7pPr>
            <a:lvl8pPr marL="3417888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8pPr>
            <a:lvl9pPr marL="3875088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9pPr>
          </a:lstStyle>
          <a:p>
            <a:pPr marL="39688" indent="0">
              <a:buNone/>
            </a:pPr>
            <a:r>
              <a:rPr lang="en-US" sz="2800" kern="0" dirty="0" smtClean="0">
                <a:solidFill>
                  <a:schemeClr val="tx1"/>
                </a:solidFill>
              </a:rPr>
              <a:t>Chess board with  0 or more queens</a:t>
            </a:r>
          </a:p>
          <a:p>
            <a:pPr marL="39688" indent="0">
              <a:buNone/>
            </a:pPr>
            <a:endParaRPr lang="en-US" sz="3600" kern="0" dirty="0" smtClean="0">
              <a:solidFill>
                <a:schemeClr val="tx1"/>
              </a:solidFill>
            </a:endParaRPr>
          </a:p>
          <a:p>
            <a:pPr marL="39688" indent="0">
              <a:buNone/>
            </a:pPr>
            <a:r>
              <a:rPr lang="en-US" sz="2800" kern="0" dirty="0" smtClean="0">
                <a:solidFill>
                  <a:schemeClr val="tx1"/>
                </a:solidFill>
              </a:rPr>
              <a:t>Add a queen</a:t>
            </a:r>
          </a:p>
          <a:p>
            <a:pPr marL="39688" indent="0">
              <a:buNone/>
            </a:pPr>
            <a:endParaRPr lang="en-US" sz="3600" kern="0" dirty="0" smtClean="0">
              <a:solidFill>
                <a:schemeClr val="tx1"/>
              </a:solidFill>
            </a:endParaRPr>
          </a:p>
          <a:p>
            <a:pPr marL="39688" indent="0">
              <a:buNone/>
            </a:pPr>
            <a:r>
              <a:rPr lang="en-US" sz="2800" kern="0" dirty="0" smtClean="0">
                <a:solidFill>
                  <a:schemeClr val="tx1"/>
                </a:solidFill>
              </a:rPr>
              <a:t>No queens</a:t>
            </a:r>
          </a:p>
          <a:p>
            <a:pPr marL="39688" indent="0">
              <a:buNone/>
            </a:pPr>
            <a:endParaRPr lang="en-US" sz="3600" kern="0" dirty="0" smtClean="0">
              <a:solidFill>
                <a:schemeClr val="tx1"/>
              </a:solidFill>
            </a:endParaRPr>
          </a:p>
          <a:p>
            <a:pPr marL="39688" indent="0">
              <a:buNone/>
            </a:pPr>
            <a:r>
              <a:rPr lang="en-US" sz="2800" kern="0" dirty="0" smtClean="0">
                <a:solidFill>
                  <a:schemeClr val="tx1"/>
                </a:solidFill>
              </a:rPr>
              <a:t>N queens</a:t>
            </a:r>
            <a:endParaRPr lang="en-US" sz="2800" kern="0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91359" y="762000"/>
            <a:ext cx="8229600" cy="121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>
            <a:lvl1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  <a:sym typeface="Arial" charset="0"/>
              </a:defRPr>
            </a:lvl1pPr>
            <a:lvl2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49688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95408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141128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186848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en-US" sz="2400" kern="0" dirty="0" smtClean="0"/>
              <a:t>Place N queens so they don’t attack each other (same row, same col, same diagonal)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1129451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30163"/>
            <a:ext cx="9144000" cy="1143000"/>
          </a:xfrm>
          <a:noFill/>
        </p:spPr>
        <p:txBody>
          <a:bodyPr/>
          <a:lstStyle/>
          <a:p>
            <a:r>
              <a:rPr lang="en-US" sz="3600">
                <a:latin typeface="Calibri" charset="0"/>
              </a:rPr>
              <a:t>Physical Interpretation of Simulated Annealing</a:t>
            </a:r>
          </a:p>
        </p:txBody>
      </p:sp>
      <p:sp>
        <p:nvSpPr>
          <p:cNvPr id="71682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295400"/>
            <a:ext cx="9067800" cy="5257800"/>
          </a:xfrm>
        </p:spPr>
        <p:txBody>
          <a:bodyPr/>
          <a:lstStyle/>
          <a:p>
            <a:r>
              <a:rPr lang="en-US" sz="2800">
                <a:latin typeface="Calibri" charset="0"/>
              </a:rPr>
              <a:t>A Physical Analogy:</a:t>
            </a:r>
          </a:p>
          <a:p>
            <a:pPr lvl="2"/>
            <a:r>
              <a:rPr lang="en-US">
                <a:latin typeface="Calibri" charset="0"/>
              </a:rPr>
              <a:t>Imagine letting a ball roll </a:t>
            </a:r>
            <a:r>
              <a:rPr lang="en-US">
                <a:solidFill>
                  <a:srgbClr val="660066"/>
                </a:solidFill>
                <a:latin typeface="Calibri" charset="0"/>
              </a:rPr>
              <a:t>downhill</a:t>
            </a:r>
            <a:r>
              <a:rPr lang="en-US">
                <a:latin typeface="Calibri" charset="0"/>
              </a:rPr>
              <a:t> on the function surface </a:t>
            </a:r>
          </a:p>
          <a:p>
            <a:pPr lvl="2"/>
            <a:r>
              <a:rPr lang="en-US">
                <a:latin typeface="Calibri" charset="0"/>
              </a:rPr>
              <a:t>Now shake the surface, while the ball rolls, </a:t>
            </a:r>
          </a:p>
          <a:p>
            <a:pPr lvl="2"/>
            <a:r>
              <a:rPr lang="en-US">
                <a:latin typeface="Calibri" charset="0"/>
              </a:rPr>
              <a:t>Gradually reducing the </a:t>
            </a:r>
            <a:r>
              <a:rPr lang="en-US">
                <a:solidFill>
                  <a:srgbClr val="FF0000"/>
                </a:solidFill>
                <a:latin typeface="Calibri" charset="0"/>
              </a:rPr>
              <a:t>amount of shaking</a:t>
            </a:r>
          </a:p>
          <a:p>
            <a:pPr marL="1371600" lvl="3" indent="0">
              <a:buFont typeface="Arial" charset="0"/>
              <a:buNone/>
            </a:pPr>
            <a:r>
              <a:rPr lang="en-US" sz="1600">
                <a:latin typeface="Calibri" charset="0"/>
              </a:rPr>
              <a:t/>
            </a:r>
            <a:br>
              <a:rPr lang="en-US" sz="1600">
                <a:latin typeface="Calibri" charset="0"/>
              </a:rPr>
            </a:br>
            <a:endParaRPr lang="en-US" sz="1600">
              <a:latin typeface="Calibri" charset="0"/>
            </a:endParaRPr>
          </a:p>
          <a:p>
            <a:endParaRPr lang="en-US" sz="2800">
              <a:latin typeface="Calibri" charset="0"/>
            </a:endParaRPr>
          </a:p>
          <a:p>
            <a:endParaRPr lang="en-US" sz="2800">
              <a:latin typeface="Calibri" charset="0"/>
            </a:endParaRPr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F23394-C49A-CB41-B55E-20541A7D12B3}" type="slidenum">
              <a:rPr lang="en-US" sz="1200">
                <a:solidFill>
                  <a:srgbClr val="898989"/>
                </a:solidFill>
              </a:rPr>
              <a:pPr eaLnBrk="1" hangingPunct="1"/>
              <a:t>50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333875" y="3217863"/>
            <a:ext cx="3913188" cy="1277937"/>
          </a:xfrm>
          <a:custGeom>
            <a:avLst/>
            <a:gdLst>
              <a:gd name="connsiteX0" fmla="*/ 3913451 w 3913451"/>
              <a:gd name="connsiteY0" fmla="*/ 281633 h 1278489"/>
              <a:gd name="connsiteX1" fmla="*/ 3714086 w 3913451"/>
              <a:gd name="connsiteY1" fmla="*/ 289017 h 1278489"/>
              <a:gd name="connsiteX2" fmla="*/ 3640248 w 3913451"/>
              <a:gd name="connsiteY2" fmla="*/ 303786 h 1278489"/>
              <a:gd name="connsiteX3" fmla="*/ 3603328 w 3913451"/>
              <a:gd name="connsiteY3" fmla="*/ 311170 h 1278489"/>
              <a:gd name="connsiteX4" fmla="*/ 3529490 w 3913451"/>
              <a:gd name="connsiteY4" fmla="*/ 325938 h 1278489"/>
              <a:gd name="connsiteX5" fmla="*/ 3485186 w 3913451"/>
              <a:gd name="connsiteY5" fmla="*/ 348090 h 1278489"/>
              <a:gd name="connsiteX6" fmla="*/ 3440883 w 3913451"/>
              <a:gd name="connsiteY6" fmla="*/ 362858 h 1278489"/>
              <a:gd name="connsiteX7" fmla="*/ 3418731 w 3913451"/>
              <a:gd name="connsiteY7" fmla="*/ 370243 h 1278489"/>
              <a:gd name="connsiteX8" fmla="*/ 3396580 w 3913451"/>
              <a:gd name="connsiteY8" fmla="*/ 377627 h 1278489"/>
              <a:gd name="connsiteX9" fmla="*/ 3352277 w 3913451"/>
              <a:gd name="connsiteY9" fmla="*/ 399779 h 1278489"/>
              <a:gd name="connsiteX10" fmla="*/ 3307973 w 3913451"/>
              <a:gd name="connsiteY10" fmla="*/ 421931 h 1278489"/>
              <a:gd name="connsiteX11" fmla="*/ 3293206 w 3913451"/>
              <a:gd name="connsiteY11" fmla="*/ 436700 h 1278489"/>
              <a:gd name="connsiteX12" fmla="*/ 3263670 w 3913451"/>
              <a:gd name="connsiteY12" fmla="*/ 481004 h 1278489"/>
              <a:gd name="connsiteX13" fmla="*/ 3248902 w 3913451"/>
              <a:gd name="connsiteY13" fmla="*/ 495773 h 1278489"/>
              <a:gd name="connsiteX14" fmla="*/ 3204599 w 3913451"/>
              <a:gd name="connsiteY14" fmla="*/ 554846 h 1278489"/>
              <a:gd name="connsiteX15" fmla="*/ 3182448 w 3913451"/>
              <a:gd name="connsiteY15" fmla="*/ 569614 h 1278489"/>
              <a:gd name="connsiteX16" fmla="*/ 3145528 w 3913451"/>
              <a:gd name="connsiteY16" fmla="*/ 599150 h 1278489"/>
              <a:gd name="connsiteX17" fmla="*/ 3130761 w 3913451"/>
              <a:gd name="connsiteY17" fmla="*/ 613919 h 1278489"/>
              <a:gd name="connsiteX18" fmla="*/ 3086457 w 3913451"/>
              <a:gd name="connsiteY18" fmla="*/ 643455 h 1278489"/>
              <a:gd name="connsiteX19" fmla="*/ 3020003 w 3913451"/>
              <a:gd name="connsiteY19" fmla="*/ 695144 h 1278489"/>
              <a:gd name="connsiteX20" fmla="*/ 2997851 w 3913451"/>
              <a:gd name="connsiteY20" fmla="*/ 709912 h 1278489"/>
              <a:gd name="connsiteX21" fmla="*/ 2953548 w 3913451"/>
              <a:gd name="connsiteY21" fmla="*/ 724680 h 1278489"/>
              <a:gd name="connsiteX22" fmla="*/ 2828022 w 3913451"/>
              <a:gd name="connsiteY22" fmla="*/ 717296 h 1278489"/>
              <a:gd name="connsiteX23" fmla="*/ 2805870 w 3913451"/>
              <a:gd name="connsiteY23" fmla="*/ 709912 h 1278489"/>
              <a:gd name="connsiteX24" fmla="*/ 2783719 w 3913451"/>
              <a:gd name="connsiteY24" fmla="*/ 687760 h 1278489"/>
              <a:gd name="connsiteX25" fmla="*/ 2761567 w 3913451"/>
              <a:gd name="connsiteY25" fmla="*/ 672991 h 1278489"/>
              <a:gd name="connsiteX26" fmla="*/ 2746799 w 3913451"/>
              <a:gd name="connsiteY26" fmla="*/ 650839 h 1278489"/>
              <a:gd name="connsiteX27" fmla="*/ 2702496 w 3913451"/>
              <a:gd name="connsiteY27" fmla="*/ 636071 h 1278489"/>
              <a:gd name="connsiteX28" fmla="*/ 2680344 w 3913451"/>
              <a:gd name="connsiteY28" fmla="*/ 621303 h 1278489"/>
              <a:gd name="connsiteX29" fmla="*/ 2658193 w 3913451"/>
              <a:gd name="connsiteY29" fmla="*/ 576998 h 1278489"/>
              <a:gd name="connsiteX30" fmla="*/ 2636041 w 3913451"/>
              <a:gd name="connsiteY30" fmla="*/ 562230 h 1278489"/>
              <a:gd name="connsiteX31" fmla="*/ 2621274 w 3913451"/>
              <a:gd name="connsiteY31" fmla="*/ 547461 h 1278489"/>
              <a:gd name="connsiteX32" fmla="*/ 2576970 w 3913451"/>
              <a:gd name="connsiteY32" fmla="*/ 532693 h 1278489"/>
              <a:gd name="connsiteX33" fmla="*/ 2473596 w 3913451"/>
              <a:gd name="connsiteY33" fmla="*/ 547461 h 1278489"/>
              <a:gd name="connsiteX34" fmla="*/ 2458828 w 3913451"/>
              <a:gd name="connsiteY34" fmla="*/ 562230 h 1278489"/>
              <a:gd name="connsiteX35" fmla="*/ 2436677 w 3913451"/>
              <a:gd name="connsiteY35" fmla="*/ 569614 h 1278489"/>
              <a:gd name="connsiteX36" fmla="*/ 2392374 w 3913451"/>
              <a:gd name="connsiteY36" fmla="*/ 606534 h 1278489"/>
              <a:gd name="connsiteX37" fmla="*/ 2377606 w 3913451"/>
              <a:gd name="connsiteY37" fmla="*/ 621303 h 1278489"/>
              <a:gd name="connsiteX38" fmla="*/ 2362838 w 3913451"/>
              <a:gd name="connsiteY38" fmla="*/ 643455 h 1278489"/>
              <a:gd name="connsiteX39" fmla="*/ 2340686 w 3913451"/>
              <a:gd name="connsiteY39" fmla="*/ 650839 h 1278489"/>
              <a:gd name="connsiteX40" fmla="*/ 2274232 w 3913451"/>
              <a:gd name="connsiteY40" fmla="*/ 695144 h 1278489"/>
              <a:gd name="connsiteX41" fmla="*/ 2252080 w 3913451"/>
              <a:gd name="connsiteY41" fmla="*/ 709912 h 1278489"/>
              <a:gd name="connsiteX42" fmla="*/ 2222545 w 3913451"/>
              <a:gd name="connsiteY42" fmla="*/ 724680 h 1278489"/>
              <a:gd name="connsiteX43" fmla="*/ 2185625 w 3913451"/>
              <a:gd name="connsiteY43" fmla="*/ 754217 h 1278489"/>
              <a:gd name="connsiteX44" fmla="*/ 2163474 w 3913451"/>
              <a:gd name="connsiteY44" fmla="*/ 776369 h 1278489"/>
              <a:gd name="connsiteX45" fmla="*/ 2126554 w 3913451"/>
              <a:gd name="connsiteY45" fmla="*/ 805906 h 1278489"/>
              <a:gd name="connsiteX46" fmla="*/ 2082251 w 3913451"/>
              <a:gd name="connsiteY46" fmla="*/ 828058 h 1278489"/>
              <a:gd name="connsiteX47" fmla="*/ 2037948 w 3913451"/>
              <a:gd name="connsiteY47" fmla="*/ 850210 h 1278489"/>
              <a:gd name="connsiteX48" fmla="*/ 1978877 w 3913451"/>
              <a:gd name="connsiteY48" fmla="*/ 894515 h 1278489"/>
              <a:gd name="connsiteX49" fmla="*/ 1956725 w 3913451"/>
              <a:gd name="connsiteY49" fmla="*/ 901899 h 1278489"/>
              <a:gd name="connsiteX50" fmla="*/ 1897654 w 3913451"/>
              <a:gd name="connsiteY50" fmla="*/ 946204 h 1278489"/>
              <a:gd name="connsiteX51" fmla="*/ 1875503 w 3913451"/>
              <a:gd name="connsiteY51" fmla="*/ 953588 h 1278489"/>
              <a:gd name="connsiteX52" fmla="*/ 1831199 w 3913451"/>
              <a:gd name="connsiteY52" fmla="*/ 983124 h 1278489"/>
              <a:gd name="connsiteX53" fmla="*/ 1809048 w 3913451"/>
              <a:gd name="connsiteY53" fmla="*/ 997893 h 1278489"/>
              <a:gd name="connsiteX54" fmla="*/ 1786896 w 3913451"/>
              <a:gd name="connsiteY54" fmla="*/ 1005277 h 1278489"/>
              <a:gd name="connsiteX55" fmla="*/ 1764745 w 3913451"/>
              <a:gd name="connsiteY55" fmla="*/ 1027429 h 1278489"/>
              <a:gd name="connsiteX56" fmla="*/ 1742593 w 3913451"/>
              <a:gd name="connsiteY56" fmla="*/ 1034813 h 1278489"/>
              <a:gd name="connsiteX57" fmla="*/ 1713058 w 3913451"/>
              <a:gd name="connsiteY57" fmla="*/ 1049581 h 1278489"/>
              <a:gd name="connsiteX58" fmla="*/ 1698290 w 3913451"/>
              <a:gd name="connsiteY58" fmla="*/ 1064350 h 1278489"/>
              <a:gd name="connsiteX59" fmla="*/ 1653987 w 3913451"/>
              <a:gd name="connsiteY59" fmla="*/ 1086502 h 1278489"/>
              <a:gd name="connsiteX60" fmla="*/ 1631835 w 3913451"/>
              <a:gd name="connsiteY60" fmla="*/ 1108654 h 1278489"/>
              <a:gd name="connsiteX61" fmla="*/ 1609683 w 3913451"/>
              <a:gd name="connsiteY61" fmla="*/ 1123423 h 1278489"/>
              <a:gd name="connsiteX62" fmla="*/ 1587532 w 3913451"/>
              <a:gd name="connsiteY62" fmla="*/ 1145575 h 1278489"/>
              <a:gd name="connsiteX63" fmla="*/ 1550612 w 3913451"/>
              <a:gd name="connsiteY63" fmla="*/ 1175112 h 1278489"/>
              <a:gd name="connsiteX64" fmla="*/ 1528461 w 3913451"/>
              <a:gd name="connsiteY64" fmla="*/ 1219416 h 1278489"/>
              <a:gd name="connsiteX65" fmla="*/ 1506309 w 3913451"/>
              <a:gd name="connsiteY65" fmla="*/ 1241569 h 1278489"/>
              <a:gd name="connsiteX66" fmla="*/ 1491541 w 3913451"/>
              <a:gd name="connsiteY66" fmla="*/ 1263721 h 1278489"/>
              <a:gd name="connsiteX67" fmla="*/ 1447238 w 3913451"/>
              <a:gd name="connsiteY67" fmla="*/ 1278489 h 1278489"/>
              <a:gd name="connsiteX68" fmla="*/ 1255258 w 3913451"/>
              <a:gd name="connsiteY68" fmla="*/ 1263721 h 1278489"/>
              <a:gd name="connsiteX69" fmla="*/ 1203570 w 3913451"/>
              <a:gd name="connsiteY69" fmla="*/ 1256337 h 1278489"/>
              <a:gd name="connsiteX70" fmla="*/ 1151883 w 3913451"/>
              <a:gd name="connsiteY70" fmla="*/ 1241569 h 1278489"/>
              <a:gd name="connsiteX71" fmla="*/ 1114964 w 3913451"/>
              <a:gd name="connsiteY71" fmla="*/ 1212032 h 1278489"/>
              <a:gd name="connsiteX72" fmla="*/ 1085429 w 3913451"/>
              <a:gd name="connsiteY72" fmla="*/ 1189880 h 1278489"/>
              <a:gd name="connsiteX73" fmla="*/ 1041125 w 3913451"/>
              <a:gd name="connsiteY73" fmla="*/ 1160343 h 1278489"/>
              <a:gd name="connsiteX74" fmla="*/ 982054 w 3913451"/>
              <a:gd name="connsiteY74" fmla="*/ 1108654 h 1278489"/>
              <a:gd name="connsiteX75" fmla="*/ 930367 w 3913451"/>
              <a:gd name="connsiteY75" fmla="*/ 1064350 h 1278489"/>
              <a:gd name="connsiteX76" fmla="*/ 878680 w 3913451"/>
              <a:gd name="connsiteY76" fmla="*/ 1005277 h 1278489"/>
              <a:gd name="connsiteX77" fmla="*/ 841761 w 3913451"/>
              <a:gd name="connsiteY77" fmla="*/ 960972 h 1278489"/>
              <a:gd name="connsiteX78" fmla="*/ 826993 w 3913451"/>
              <a:gd name="connsiteY78" fmla="*/ 938820 h 1278489"/>
              <a:gd name="connsiteX79" fmla="*/ 790074 w 3913451"/>
              <a:gd name="connsiteY79" fmla="*/ 901899 h 1278489"/>
              <a:gd name="connsiteX80" fmla="*/ 782690 w 3913451"/>
              <a:gd name="connsiteY80" fmla="*/ 879747 h 1278489"/>
              <a:gd name="connsiteX81" fmla="*/ 738387 w 3913451"/>
              <a:gd name="connsiteY81" fmla="*/ 842826 h 1278489"/>
              <a:gd name="connsiteX82" fmla="*/ 716235 w 3913451"/>
              <a:gd name="connsiteY82" fmla="*/ 791137 h 1278489"/>
              <a:gd name="connsiteX83" fmla="*/ 694083 w 3913451"/>
              <a:gd name="connsiteY83" fmla="*/ 761601 h 1278489"/>
              <a:gd name="connsiteX84" fmla="*/ 642396 w 3913451"/>
              <a:gd name="connsiteY84" fmla="*/ 717296 h 1278489"/>
              <a:gd name="connsiteX85" fmla="*/ 620245 w 3913451"/>
              <a:gd name="connsiteY85" fmla="*/ 695144 h 1278489"/>
              <a:gd name="connsiteX86" fmla="*/ 553790 w 3913451"/>
              <a:gd name="connsiteY86" fmla="*/ 643455 h 1278489"/>
              <a:gd name="connsiteX87" fmla="*/ 531638 w 3913451"/>
              <a:gd name="connsiteY87" fmla="*/ 621303 h 1278489"/>
              <a:gd name="connsiteX88" fmla="*/ 509487 w 3913451"/>
              <a:gd name="connsiteY88" fmla="*/ 606534 h 1278489"/>
              <a:gd name="connsiteX89" fmla="*/ 465183 w 3913451"/>
              <a:gd name="connsiteY89" fmla="*/ 562230 h 1278489"/>
              <a:gd name="connsiteX90" fmla="*/ 457800 w 3913451"/>
              <a:gd name="connsiteY90" fmla="*/ 540077 h 1278489"/>
              <a:gd name="connsiteX91" fmla="*/ 428264 w 3913451"/>
              <a:gd name="connsiteY91" fmla="*/ 495773 h 1278489"/>
              <a:gd name="connsiteX92" fmla="*/ 413496 w 3913451"/>
              <a:gd name="connsiteY92" fmla="*/ 473620 h 1278489"/>
              <a:gd name="connsiteX93" fmla="*/ 398729 w 3913451"/>
              <a:gd name="connsiteY93" fmla="*/ 451468 h 1278489"/>
              <a:gd name="connsiteX94" fmla="*/ 383961 w 3913451"/>
              <a:gd name="connsiteY94" fmla="*/ 399779 h 1278489"/>
              <a:gd name="connsiteX95" fmla="*/ 376577 w 3913451"/>
              <a:gd name="connsiteY95" fmla="*/ 377627 h 1278489"/>
              <a:gd name="connsiteX96" fmla="*/ 347042 w 3913451"/>
              <a:gd name="connsiteY96" fmla="*/ 340706 h 1278489"/>
              <a:gd name="connsiteX97" fmla="*/ 332274 w 3913451"/>
              <a:gd name="connsiteY97" fmla="*/ 303786 h 1278489"/>
              <a:gd name="connsiteX98" fmla="*/ 302738 w 3913451"/>
              <a:gd name="connsiteY98" fmla="*/ 237328 h 1278489"/>
              <a:gd name="connsiteX99" fmla="*/ 206748 w 3913451"/>
              <a:gd name="connsiteY99" fmla="*/ 148719 h 1278489"/>
              <a:gd name="connsiteX100" fmla="*/ 184596 w 3913451"/>
              <a:gd name="connsiteY100" fmla="*/ 126567 h 1278489"/>
              <a:gd name="connsiteX101" fmla="*/ 155061 w 3913451"/>
              <a:gd name="connsiteY101" fmla="*/ 111798 h 1278489"/>
              <a:gd name="connsiteX102" fmla="*/ 103374 w 3913451"/>
              <a:gd name="connsiteY102" fmla="*/ 67494 h 1278489"/>
              <a:gd name="connsiteX103" fmla="*/ 81222 w 3913451"/>
              <a:gd name="connsiteY103" fmla="*/ 52726 h 1278489"/>
              <a:gd name="connsiteX104" fmla="*/ 22151 w 3913451"/>
              <a:gd name="connsiteY104" fmla="*/ 1037 h 1278489"/>
              <a:gd name="connsiteX105" fmla="*/ 0 w 3913451"/>
              <a:gd name="connsiteY105" fmla="*/ 1037 h 1278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3913451" h="1278489">
                <a:moveTo>
                  <a:pt x="3913451" y="281633"/>
                </a:moveTo>
                <a:cubicBezTo>
                  <a:pt x="3846996" y="284094"/>
                  <a:pt x="3780369" y="283642"/>
                  <a:pt x="3714086" y="289017"/>
                </a:cubicBezTo>
                <a:cubicBezTo>
                  <a:pt x="3689068" y="291046"/>
                  <a:pt x="3664861" y="298863"/>
                  <a:pt x="3640248" y="303786"/>
                </a:cubicBezTo>
                <a:cubicBezTo>
                  <a:pt x="3627941" y="306247"/>
                  <a:pt x="3615708" y="309107"/>
                  <a:pt x="3603328" y="311170"/>
                </a:cubicBezTo>
                <a:cubicBezTo>
                  <a:pt x="3568513" y="316973"/>
                  <a:pt x="3560333" y="317126"/>
                  <a:pt x="3529490" y="325938"/>
                </a:cubicBezTo>
                <a:cubicBezTo>
                  <a:pt x="3472938" y="342096"/>
                  <a:pt x="3543437" y="322200"/>
                  <a:pt x="3485186" y="348090"/>
                </a:cubicBezTo>
                <a:cubicBezTo>
                  <a:pt x="3470961" y="354412"/>
                  <a:pt x="3455651" y="357935"/>
                  <a:pt x="3440883" y="362858"/>
                </a:cubicBezTo>
                <a:lnTo>
                  <a:pt x="3418731" y="370243"/>
                </a:lnTo>
                <a:cubicBezTo>
                  <a:pt x="3411347" y="372704"/>
                  <a:pt x="3403056" y="373310"/>
                  <a:pt x="3396580" y="377627"/>
                </a:cubicBezTo>
                <a:cubicBezTo>
                  <a:pt x="3333094" y="419951"/>
                  <a:pt x="3413418" y="369208"/>
                  <a:pt x="3352277" y="399779"/>
                </a:cubicBezTo>
                <a:cubicBezTo>
                  <a:pt x="3295024" y="428406"/>
                  <a:pt x="3363649" y="403372"/>
                  <a:pt x="3307973" y="421931"/>
                </a:cubicBezTo>
                <a:cubicBezTo>
                  <a:pt x="3303051" y="426854"/>
                  <a:pt x="3297383" y="431131"/>
                  <a:pt x="3293206" y="436700"/>
                </a:cubicBezTo>
                <a:cubicBezTo>
                  <a:pt x="3282557" y="450899"/>
                  <a:pt x="3276220" y="468453"/>
                  <a:pt x="3263670" y="481004"/>
                </a:cubicBezTo>
                <a:cubicBezTo>
                  <a:pt x="3258747" y="485927"/>
                  <a:pt x="3253079" y="490203"/>
                  <a:pt x="3248902" y="495773"/>
                </a:cubicBezTo>
                <a:cubicBezTo>
                  <a:pt x="3231188" y="519393"/>
                  <a:pt x="3225765" y="537912"/>
                  <a:pt x="3204599" y="554846"/>
                </a:cubicBezTo>
                <a:cubicBezTo>
                  <a:pt x="3197670" y="560390"/>
                  <a:pt x="3189832" y="564691"/>
                  <a:pt x="3182448" y="569614"/>
                </a:cubicBezTo>
                <a:cubicBezTo>
                  <a:pt x="3153033" y="613737"/>
                  <a:pt x="3185159" y="575370"/>
                  <a:pt x="3145528" y="599150"/>
                </a:cubicBezTo>
                <a:cubicBezTo>
                  <a:pt x="3139559" y="602732"/>
                  <a:pt x="3136330" y="609742"/>
                  <a:pt x="3130761" y="613919"/>
                </a:cubicBezTo>
                <a:cubicBezTo>
                  <a:pt x="3116562" y="624569"/>
                  <a:pt x="3099007" y="630904"/>
                  <a:pt x="3086457" y="643455"/>
                </a:cubicBezTo>
                <a:cubicBezTo>
                  <a:pt x="3051757" y="678156"/>
                  <a:pt x="3072992" y="659816"/>
                  <a:pt x="3020003" y="695144"/>
                </a:cubicBezTo>
                <a:cubicBezTo>
                  <a:pt x="3012619" y="700067"/>
                  <a:pt x="3006270" y="707106"/>
                  <a:pt x="2997851" y="709912"/>
                </a:cubicBezTo>
                <a:lnTo>
                  <a:pt x="2953548" y="724680"/>
                </a:lnTo>
                <a:cubicBezTo>
                  <a:pt x="2911706" y="722219"/>
                  <a:pt x="2869728" y="721467"/>
                  <a:pt x="2828022" y="717296"/>
                </a:cubicBezTo>
                <a:cubicBezTo>
                  <a:pt x="2820277" y="716522"/>
                  <a:pt x="2812346" y="714230"/>
                  <a:pt x="2805870" y="709912"/>
                </a:cubicBezTo>
                <a:cubicBezTo>
                  <a:pt x="2797182" y="704120"/>
                  <a:pt x="2791741" y="694445"/>
                  <a:pt x="2783719" y="687760"/>
                </a:cubicBezTo>
                <a:cubicBezTo>
                  <a:pt x="2776901" y="682078"/>
                  <a:pt x="2768951" y="677914"/>
                  <a:pt x="2761567" y="672991"/>
                </a:cubicBezTo>
                <a:cubicBezTo>
                  <a:pt x="2756644" y="665607"/>
                  <a:pt x="2754324" y="655543"/>
                  <a:pt x="2746799" y="650839"/>
                </a:cubicBezTo>
                <a:cubicBezTo>
                  <a:pt x="2733599" y="642589"/>
                  <a:pt x="2715448" y="644706"/>
                  <a:pt x="2702496" y="636071"/>
                </a:cubicBezTo>
                <a:lnTo>
                  <a:pt x="2680344" y="621303"/>
                </a:lnTo>
                <a:cubicBezTo>
                  <a:pt x="2674339" y="603284"/>
                  <a:pt x="2672508" y="591313"/>
                  <a:pt x="2658193" y="576998"/>
                </a:cubicBezTo>
                <a:cubicBezTo>
                  <a:pt x="2651918" y="570723"/>
                  <a:pt x="2642971" y="567774"/>
                  <a:pt x="2636041" y="562230"/>
                </a:cubicBezTo>
                <a:cubicBezTo>
                  <a:pt x="2630605" y="557881"/>
                  <a:pt x="2627501" y="550574"/>
                  <a:pt x="2621274" y="547461"/>
                </a:cubicBezTo>
                <a:cubicBezTo>
                  <a:pt x="2607351" y="540499"/>
                  <a:pt x="2576970" y="532693"/>
                  <a:pt x="2576970" y="532693"/>
                </a:cubicBezTo>
                <a:cubicBezTo>
                  <a:pt x="2573597" y="533115"/>
                  <a:pt x="2484242" y="543469"/>
                  <a:pt x="2473596" y="547461"/>
                </a:cubicBezTo>
                <a:cubicBezTo>
                  <a:pt x="2467077" y="549906"/>
                  <a:pt x="2464798" y="558648"/>
                  <a:pt x="2458828" y="562230"/>
                </a:cubicBezTo>
                <a:cubicBezTo>
                  <a:pt x="2452154" y="566235"/>
                  <a:pt x="2444061" y="567153"/>
                  <a:pt x="2436677" y="569614"/>
                </a:cubicBezTo>
                <a:cubicBezTo>
                  <a:pt x="2384047" y="622244"/>
                  <a:pt x="2443781" y="565406"/>
                  <a:pt x="2392374" y="606534"/>
                </a:cubicBezTo>
                <a:cubicBezTo>
                  <a:pt x="2386938" y="610883"/>
                  <a:pt x="2381955" y="615867"/>
                  <a:pt x="2377606" y="621303"/>
                </a:cubicBezTo>
                <a:cubicBezTo>
                  <a:pt x="2372062" y="628233"/>
                  <a:pt x="2369768" y="637911"/>
                  <a:pt x="2362838" y="643455"/>
                </a:cubicBezTo>
                <a:cubicBezTo>
                  <a:pt x="2356760" y="648317"/>
                  <a:pt x="2348070" y="648378"/>
                  <a:pt x="2340686" y="650839"/>
                </a:cubicBezTo>
                <a:lnTo>
                  <a:pt x="2274232" y="695144"/>
                </a:lnTo>
                <a:cubicBezTo>
                  <a:pt x="2266848" y="700067"/>
                  <a:pt x="2260018" y="705943"/>
                  <a:pt x="2252080" y="709912"/>
                </a:cubicBezTo>
                <a:lnTo>
                  <a:pt x="2222545" y="724680"/>
                </a:lnTo>
                <a:cubicBezTo>
                  <a:pt x="2179584" y="767644"/>
                  <a:pt x="2241509" y="707646"/>
                  <a:pt x="2185625" y="754217"/>
                </a:cubicBezTo>
                <a:cubicBezTo>
                  <a:pt x="2177603" y="760902"/>
                  <a:pt x="2171333" y="769493"/>
                  <a:pt x="2163474" y="776369"/>
                </a:cubicBezTo>
                <a:cubicBezTo>
                  <a:pt x="2151613" y="786748"/>
                  <a:pt x="2139162" y="796450"/>
                  <a:pt x="2126554" y="805906"/>
                </a:cubicBezTo>
                <a:cubicBezTo>
                  <a:pt x="2084234" y="837647"/>
                  <a:pt x="2124831" y="806768"/>
                  <a:pt x="2082251" y="828058"/>
                </a:cubicBezTo>
                <a:cubicBezTo>
                  <a:pt x="2024993" y="856687"/>
                  <a:pt x="2093628" y="831649"/>
                  <a:pt x="2037948" y="850210"/>
                </a:cubicBezTo>
                <a:cubicBezTo>
                  <a:pt x="2020455" y="867704"/>
                  <a:pt x="2003926" y="886165"/>
                  <a:pt x="1978877" y="894515"/>
                </a:cubicBezTo>
                <a:lnTo>
                  <a:pt x="1956725" y="901899"/>
                </a:lnTo>
                <a:cubicBezTo>
                  <a:pt x="1937035" y="916667"/>
                  <a:pt x="1921004" y="938420"/>
                  <a:pt x="1897654" y="946204"/>
                </a:cubicBezTo>
                <a:cubicBezTo>
                  <a:pt x="1890270" y="948665"/>
                  <a:pt x="1882307" y="949808"/>
                  <a:pt x="1875503" y="953588"/>
                </a:cubicBezTo>
                <a:cubicBezTo>
                  <a:pt x="1859988" y="962208"/>
                  <a:pt x="1845967" y="973278"/>
                  <a:pt x="1831199" y="983124"/>
                </a:cubicBezTo>
                <a:cubicBezTo>
                  <a:pt x="1823815" y="988047"/>
                  <a:pt x="1817467" y="995087"/>
                  <a:pt x="1809048" y="997893"/>
                </a:cubicBezTo>
                <a:lnTo>
                  <a:pt x="1786896" y="1005277"/>
                </a:lnTo>
                <a:cubicBezTo>
                  <a:pt x="1779512" y="1012661"/>
                  <a:pt x="1773433" y="1021637"/>
                  <a:pt x="1764745" y="1027429"/>
                </a:cubicBezTo>
                <a:cubicBezTo>
                  <a:pt x="1758269" y="1031747"/>
                  <a:pt x="1749747" y="1031747"/>
                  <a:pt x="1742593" y="1034813"/>
                </a:cubicBezTo>
                <a:cubicBezTo>
                  <a:pt x="1732476" y="1039149"/>
                  <a:pt x="1722903" y="1044658"/>
                  <a:pt x="1713058" y="1049581"/>
                </a:cubicBezTo>
                <a:cubicBezTo>
                  <a:pt x="1708135" y="1054504"/>
                  <a:pt x="1704260" y="1060768"/>
                  <a:pt x="1698290" y="1064350"/>
                </a:cubicBezTo>
                <a:cubicBezTo>
                  <a:pt x="1650710" y="1092899"/>
                  <a:pt x="1702007" y="1046485"/>
                  <a:pt x="1653987" y="1086502"/>
                </a:cubicBezTo>
                <a:cubicBezTo>
                  <a:pt x="1645965" y="1093187"/>
                  <a:pt x="1639857" y="1101969"/>
                  <a:pt x="1631835" y="1108654"/>
                </a:cubicBezTo>
                <a:cubicBezTo>
                  <a:pt x="1625017" y="1114336"/>
                  <a:pt x="1616501" y="1117741"/>
                  <a:pt x="1609683" y="1123423"/>
                </a:cubicBezTo>
                <a:cubicBezTo>
                  <a:pt x="1601661" y="1130108"/>
                  <a:pt x="1595554" y="1138890"/>
                  <a:pt x="1587532" y="1145575"/>
                </a:cubicBezTo>
                <a:cubicBezTo>
                  <a:pt x="1564502" y="1164767"/>
                  <a:pt x="1567799" y="1153627"/>
                  <a:pt x="1550612" y="1175112"/>
                </a:cubicBezTo>
                <a:cubicBezTo>
                  <a:pt x="1480896" y="1262262"/>
                  <a:pt x="1583059" y="1137517"/>
                  <a:pt x="1528461" y="1219416"/>
                </a:cubicBezTo>
                <a:cubicBezTo>
                  <a:pt x="1522668" y="1228105"/>
                  <a:pt x="1512994" y="1233547"/>
                  <a:pt x="1506309" y="1241569"/>
                </a:cubicBezTo>
                <a:cubicBezTo>
                  <a:pt x="1500628" y="1248387"/>
                  <a:pt x="1499066" y="1259017"/>
                  <a:pt x="1491541" y="1263721"/>
                </a:cubicBezTo>
                <a:cubicBezTo>
                  <a:pt x="1478341" y="1271971"/>
                  <a:pt x="1447238" y="1278489"/>
                  <a:pt x="1447238" y="1278489"/>
                </a:cubicBezTo>
                <a:cubicBezTo>
                  <a:pt x="1319214" y="1271376"/>
                  <a:pt x="1347312" y="1275995"/>
                  <a:pt x="1255258" y="1263721"/>
                </a:cubicBezTo>
                <a:cubicBezTo>
                  <a:pt x="1238006" y="1261421"/>
                  <a:pt x="1220694" y="1259450"/>
                  <a:pt x="1203570" y="1256337"/>
                </a:cubicBezTo>
                <a:cubicBezTo>
                  <a:pt x="1183174" y="1252629"/>
                  <a:pt x="1170861" y="1247895"/>
                  <a:pt x="1151883" y="1241569"/>
                </a:cubicBezTo>
                <a:cubicBezTo>
                  <a:pt x="1127188" y="1216871"/>
                  <a:pt x="1147565" y="1235319"/>
                  <a:pt x="1114964" y="1212032"/>
                </a:cubicBezTo>
                <a:cubicBezTo>
                  <a:pt x="1104950" y="1204879"/>
                  <a:pt x="1095511" y="1196937"/>
                  <a:pt x="1085429" y="1189880"/>
                </a:cubicBezTo>
                <a:cubicBezTo>
                  <a:pt x="1070889" y="1179701"/>
                  <a:pt x="1053675" y="1172894"/>
                  <a:pt x="1041125" y="1160343"/>
                </a:cubicBezTo>
                <a:cubicBezTo>
                  <a:pt x="983942" y="1103157"/>
                  <a:pt x="1063182" y="1180770"/>
                  <a:pt x="982054" y="1108654"/>
                </a:cubicBezTo>
                <a:cubicBezTo>
                  <a:pt x="928340" y="1060907"/>
                  <a:pt x="975515" y="1094449"/>
                  <a:pt x="930367" y="1064350"/>
                </a:cubicBezTo>
                <a:cubicBezTo>
                  <a:pt x="895910" y="1012661"/>
                  <a:pt x="915600" y="1029890"/>
                  <a:pt x="878680" y="1005277"/>
                </a:cubicBezTo>
                <a:cubicBezTo>
                  <a:pt x="842017" y="950280"/>
                  <a:pt x="889135" y="1017822"/>
                  <a:pt x="841761" y="960972"/>
                </a:cubicBezTo>
                <a:cubicBezTo>
                  <a:pt x="836080" y="954154"/>
                  <a:pt x="832837" y="945499"/>
                  <a:pt x="826993" y="938820"/>
                </a:cubicBezTo>
                <a:cubicBezTo>
                  <a:pt x="815532" y="925722"/>
                  <a:pt x="790074" y="901899"/>
                  <a:pt x="790074" y="901899"/>
                </a:cubicBezTo>
                <a:cubicBezTo>
                  <a:pt x="787613" y="894515"/>
                  <a:pt x="787007" y="886223"/>
                  <a:pt x="782690" y="879747"/>
                </a:cubicBezTo>
                <a:cubicBezTo>
                  <a:pt x="771319" y="862690"/>
                  <a:pt x="754733" y="853724"/>
                  <a:pt x="738387" y="842826"/>
                </a:cubicBezTo>
                <a:cubicBezTo>
                  <a:pt x="684634" y="762197"/>
                  <a:pt x="763916" y="886500"/>
                  <a:pt x="716235" y="791137"/>
                </a:cubicBezTo>
                <a:cubicBezTo>
                  <a:pt x="710731" y="780130"/>
                  <a:pt x="702187" y="770863"/>
                  <a:pt x="694083" y="761601"/>
                </a:cubicBezTo>
                <a:cubicBezTo>
                  <a:pt x="646294" y="706983"/>
                  <a:pt x="683768" y="751774"/>
                  <a:pt x="642396" y="717296"/>
                </a:cubicBezTo>
                <a:cubicBezTo>
                  <a:pt x="634374" y="710611"/>
                  <a:pt x="628267" y="701829"/>
                  <a:pt x="620245" y="695144"/>
                </a:cubicBezTo>
                <a:cubicBezTo>
                  <a:pt x="598686" y="677178"/>
                  <a:pt x="573634" y="663299"/>
                  <a:pt x="553790" y="643455"/>
                </a:cubicBezTo>
                <a:cubicBezTo>
                  <a:pt x="546406" y="636071"/>
                  <a:pt x="539660" y="627988"/>
                  <a:pt x="531638" y="621303"/>
                </a:cubicBezTo>
                <a:cubicBezTo>
                  <a:pt x="524821" y="615622"/>
                  <a:pt x="516120" y="612430"/>
                  <a:pt x="509487" y="606534"/>
                </a:cubicBezTo>
                <a:cubicBezTo>
                  <a:pt x="493877" y="592658"/>
                  <a:pt x="465183" y="562230"/>
                  <a:pt x="465183" y="562230"/>
                </a:cubicBezTo>
                <a:cubicBezTo>
                  <a:pt x="462722" y="554846"/>
                  <a:pt x="461580" y="546881"/>
                  <a:pt x="457800" y="540077"/>
                </a:cubicBezTo>
                <a:cubicBezTo>
                  <a:pt x="449181" y="524561"/>
                  <a:pt x="438109" y="510541"/>
                  <a:pt x="428264" y="495773"/>
                </a:cubicBezTo>
                <a:lnTo>
                  <a:pt x="413496" y="473620"/>
                </a:lnTo>
                <a:cubicBezTo>
                  <a:pt x="408574" y="466236"/>
                  <a:pt x="401535" y="459887"/>
                  <a:pt x="398729" y="451468"/>
                </a:cubicBezTo>
                <a:cubicBezTo>
                  <a:pt x="381025" y="398356"/>
                  <a:pt x="402504" y="464682"/>
                  <a:pt x="383961" y="399779"/>
                </a:cubicBezTo>
                <a:cubicBezTo>
                  <a:pt x="381823" y="392295"/>
                  <a:pt x="380581" y="384301"/>
                  <a:pt x="376577" y="377627"/>
                </a:cubicBezTo>
                <a:cubicBezTo>
                  <a:pt x="335371" y="308949"/>
                  <a:pt x="391372" y="429369"/>
                  <a:pt x="347042" y="340706"/>
                </a:cubicBezTo>
                <a:cubicBezTo>
                  <a:pt x="341114" y="328851"/>
                  <a:pt x="336928" y="316197"/>
                  <a:pt x="332274" y="303786"/>
                </a:cubicBezTo>
                <a:cubicBezTo>
                  <a:pt x="322559" y="277878"/>
                  <a:pt x="322241" y="263333"/>
                  <a:pt x="302738" y="237328"/>
                </a:cubicBezTo>
                <a:cubicBezTo>
                  <a:pt x="282666" y="210564"/>
                  <a:pt x="230530" y="170123"/>
                  <a:pt x="206748" y="148719"/>
                </a:cubicBezTo>
                <a:cubicBezTo>
                  <a:pt x="198986" y="141733"/>
                  <a:pt x="193093" y="132637"/>
                  <a:pt x="184596" y="126567"/>
                </a:cubicBezTo>
                <a:cubicBezTo>
                  <a:pt x="175639" y="120169"/>
                  <a:pt x="164395" y="117632"/>
                  <a:pt x="155061" y="111798"/>
                </a:cubicBezTo>
                <a:cubicBezTo>
                  <a:pt x="110806" y="84137"/>
                  <a:pt x="139628" y="97706"/>
                  <a:pt x="103374" y="67494"/>
                </a:cubicBezTo>
                <a:cubicBezTo>
                  <a:pt x="96557" y="61813"/>
                  <a:pt x="87901" y="58570"/>
                  <a:pt x="81222" y="52726"/>
                </a:cubicBezTo>
                <a:cubicBezTo>
                  <a:pt x="72267" y="44890"/>
                  <a:pt x="41326" y="7429"/>
                  <a:pt x="22151" y="1037"/>
                </a:cubicBezTo>
                <a:cubicBezTo>
                  <a:pt x="15146" y="-1298"/>
                  <a:pt x="7384" y="1037"/>
                  <a:pt x="0" y="1037"/>
                </a:cubicBezTo>
              </a:path>
            </a:pathLst>
          </a:cu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162800" y="3733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4343400" y="3505200"/>
            <a:ext cx="3886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96933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30163"/>
            <a:ext cx="9144000" cy="1143000"/>
          </a:xfrm>
          <a:noFill/>
        </p:spPr>
        <p:txBody>
          <a:bodyPr/>
          <a:lstStyle/>
          <a:p>
            <a:r>
              <a:rPr lang="en-US" sz="3600">
                <a:latin typeface="Calibri" charset="0"/>
              </a:rPr>
              <a:t>Physical Interpretation of Simulated Annealing</a:t>
            </a:r>
          </a:p>
        </p:txBody>
      </p:sp>
      <p:sp>
        <p:nvSpPr>
          <p:cNvPr id="73730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295400"/>
            <a:ext cx="9067800" cy="5257800"/>
          </a:xfrm>
        </p:spPr>
        <p:txBody>
          <a:bodyPr/>
          <a:lstStyle/>
          <a:p>
            <a:r>
              <a:rPr lang="en-US" sz="2800">
                <a:latin typeface="Calibri" charset="0"/>
              </a:rPr>
              <a:t>A Physical Analogy:</a:t>
            </a:r>
          </a:p>
          <a:p>
            <a:pPr lvl="2"/>
            <a:r>
              <a:rPr lang="en-US">
                <a:latin typeface="Calibri" charset="0"/>
              </a:rPr>
              <a:t>Imagine letting a ball roll </a:t>
            </a:r>
            <a:r>
              <a:rPr lang="en-US">
                <a:solidFill>
                  <a:srgbClr val="660066"/>
                </a:solidFill>
                <a:latin typeface="Calibri" charset="0"/>
              </a:rPr>
              <a:t>downhill</a:t>
            </a:r>
            <a:r>
              <a:rPr lang="en-US">
                <a:latin typeface="Calibri" charset="0"/>
              </a:rPr>
              <a:t> on the function surface </a:t>
            </a:r>
          </a:p>
          <a:p>
            <a:pPr lvl="2"/>
            <a:r>
              <a:rPr lang="en-US">
                <a:latin typeface="Calibri" charset="0"/>
              </a:rPr>
              <a:t>Now shake the surface, while the ball rolls, </a:t>
            </a:r>
          </a:p>
          <a:p>
            <a:pPr lvl="2"/>
            <a:r>
              <a:rPr lang="en-US">
                <a:latin typeface="Calibri" charset="0"/>
              </a:rPr>
              <a:t>Gradually reducing the </a:t>
            </a:r>
            <a:r>
              <a:rPr lang="en-US">
                <a:solidFill>
                  <a:srgbClr val="FF0000"/>
                </a:solidFill>
                <a:latin typeface="Calibri" charset="0"/>
              </a:rPr>
              <a:t>amount of shaking</a:t>
            </a:r>
          </a:p>
          <a:p>
            <a:pPr marL="1371600" lvl="3" indent="0">
              <a:buFont typeface="Arial" charset="0"/>
              <a:buNone/>
            </a:pPr>
            <a:r>
              <a:rPr lang="en-US" sz="1600">
                <a:latin typeface="Calibri" charset="0"/>
              </a:rPr>
              <a:t/>
            </a:r>
            <a:br>
              <a:rPr lang="en-US" sz="1600">
                <a:latin typeface="Calibri" charset="0"/>
              </a:rPr>
            </a:br>
            <a:endParaRPr lang="en-US" sz="1600">
              <a:latin typeface="Calibri" charset="0"/>
            </a:endParaRPr>
          </a:p>
          <a:p>
            <a:endParaRPr lang="en-US" sz="2800">
              <a:latin typeface="Calibri" charset="0"/>
            </a:endParaRPr>
          </a:p>
          <a:p>
            <a:endParaRPr lang="en-US" sz="2800">
              <a:latin typeface="Calibri" charset="0"/>
            </a:endParaRPr>
          </a:p>
        </p:txBody>
      </p:sp>
      <p:sp>
        <p:nvSpPr>
          <p:cNvPr id="73731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E2E36A3-62A8-474E-B906-FEE9A1EAEE10}" type="slidenum">
              <a:rPr lang="en-US" sz="1200">
                <a:solidFill>
                  <a:srgbClr val="898989"/>
                </a:solidFill>
              </a:rPr>
              <a:pPr eaLnBrk="1" hangingPunct="1"/>
              <a:t>51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333875" y="3217863"/>
            <a:ext cx="3913188" cy="1277937"/>
          </a:xfrm>
          <a:custGeom>
            <a:avLst/>
            <a:gdLst>
              <a:gd name="connsiteX0" fmla="*/ 3913451 w 3913451"/>
              <a:gd name="connsiteY0" fmla="*/ 281633 h 1278489"/>
              <a:gd name="connsiteX1" fmla="*/ 3714086 w 3913451"/>
              <a:gd name="connsiteY1" fmla="*/ 289017 h 1278489"/>
              <a:gd name="connsiteX2" fmla="*/ 3640248 w 3913451"/>
              <a:gd name="connsiteY2" fmla="*/ 303786 h 1278489"/>
              <a:gd name="connsiteX3" fmla="*/ 3603328 w 3913451"/>
              <a:gd name="connsiteY3" fmla="*/ 311170 h 1278489"/>
              <a:gd name="connsiteX4" fmla="*/ 3529490 w 3913451"/>
              <a:gd name="connsiteY4" fmla="*/ 325938 h 1278489"/>
              <a:gd name="connsiteX5" fmla="*/ 3485186 w 3913451"/>
              <a:gd name="connsiteY5" fmla="*/ 348090 h 1278489"/>
              <a:gd name="connsiteX6" fmla="*/ 3440883 w 3913451"/>
              <a:gd name="connsiteY6" fmla="*/ 362858 h 1278489"/>
              <a:gd name="connsiteX7" fmla="*/ 3418731 w 3913451"/>
              <a:gd name="connsiteY7" fmla="*/ 370243 h 1278489"/>
              <a:gd name="connsiteX8" fmla="*/ 3396580 w 3913451"/>
              <a:gd name="connsiteY8" fmla="*/ 377627 h 1278489"/>
              <a:gd name="connsiteX9" fmla="*/ 3352277 w 3913451"/>
              <a:gd name="connsiteY9" fmla="*/ 399779 h 1278489"/>
              <a:gd name="connsiteX10" fmla="*/ 3307973 w 3913451"/>
              <a:gd name="connsiteY10" fmla="*/ 421931 h 1278489"/>
              <a:gd name="connsiteX11" fmla="*/ 3293206 w 3913451"/>
              <a:gd name="connsiteY11" fmla="*/ 436700 h 1278489"/>
              <a:gd name="connsiteX12" fmla="*/ 3263670 w 3913451"/>
              <a:gd name="connsiteY12" fmla="*/ 481004 h 1278489"/>
              <a:gd name="connsiteX13" fmla="*/ 3248902 w 3913451"/>
              <a:gd name="connsiteY13" fmla="*/ 495773 h 1278489"/>
              <a:gd name="connsiteX14" fmla="*/ 3204599 w 3913451"/>
              <a:gd name="connsiteY14" fmla="*/ 554846 h 1278489"/>
              <a:gd name="connsiteX15" fmla="*/ 3182448 w 3913451"/>
              <a:gd name="connsiteY15" fmla="*/ 569614 h 1278489"/>
              <a:gd name="connsiteX16" fmla="*/ 3145528 w 3913451"/>
              <a:gd name="connsiteY16" fmla="*/ 599150 h 1278489"/>
              <a:gd name="connsiteX17" fmla="*/ 3130761 w 3913451"/>
              <a:gd name="connsiteY17" fmla="*/ 613919 h 1278489"/>
              <a:gd name="connsiteX18" fmla="*/ 3086457 w 3913451"/>
              <a:gd name="connsiteY18" fmla="*/ 643455 h 1278489"/>
              <a:gd name="connsiteX19" fmla="*/ 3020003 w 3913451"/>
              <a:gd name="connsiteY19" fmla="*/ 695144 h 1278489"/>
              <a:gd name="connsiteX20" fmla="*/ 2997851 w 3913451"/>
              <a:gd name="connsiteY20" fmla="*/ 709912 h 1278489"/>
              <a:gd name="connsiteX21" fmla="*/ 2953548 w 3913451"/>
              <a:gd name="connsiteY21" fmla="*/ 724680 h 1278489"/>
              <a:gd name="connsiteX22" fmla="*/ 2828022 w 3913451"/>
              <a:gd name="connsiteY22" fmla="*/ 717296 h 1278489"/>
              <a:gd name="connsiteX23" fmla="*/ 2805870 w 3913451"/>
              <a:gd name="connsiteY23" fmla="*/ 709912 h 1278489"/>
              <a:gd name="connsiteX24" fmla="*/ 2783719 w 3913451"/>
              <a:gd name="connsiteY24" fmla="*/ 687760 h 1278489"/>
              <a:gd name="connsiteX25" fmla="*/ 2761567 w 3913451"/>
              <a:gd name="connsiteY25" fmla="*/ 672991 h 1278489"/>
              <a:gd name="connsiteX26" fmla="*/ 2746799 w 3913451"/>
              <a:gd name="connsiteY26" fmla="*/ 650839 h 1278489"/>
              <a:gd name="connsiteX27" fmla="*/ 2702496 w 3913451"/>
              <a:gd name="connsiteY27" fmla="*/ 636071 h 1278489"/>
              <a:gd name="connsiteX28" fmla="*/ 2680344 w 3913451"/>
              <a:gd name="connsiteY28" fmla="*/ 621303 h 1278489"/>
              <a:gd name="connsiteX29" fmla="*/ 2658193 w 3913451"/>
              <a:gd name="connsiteY29" fmla="*/ 576998 h 1278489"/>
              <a:gd name="connsiteX30" fmla="*/ 2636041 w 3913451"/>
              <a:gd name="connsiteY30" fmla="*/ 562230 h 1278489"/>
              <a:gd name="connsiteX31" fmla="*/ 2621274 w 3913451"/>
              <a:gd name="connsiteY31" fmla="*/ 547461 h 1278489"/>
              <a:gd name="connsiteX32" fmla="*/ 2576970 w 3913451"/>
              <a:gd name="connsiteY32" fmla="*/ 532693 h 1278489"/>
              <a:gd name="connsiteX33" fmla="*/ 2473596 w 3913451"/>
              <a:gd name="connsiteY33" fmla="*/ 547461 h 1278489"/>
              <a:gd name="connsiteX34" fmla="*/ 2458828 w 3913451"/>
              <a:gd name="connsiteY34" fmla="*/ 562230 h 1278489"/>
              <a:gd name="connsiteX35" fmla="*/ 2436677 w 3913451"/>
              <a:gd name="connsiteY35" fmla="*/ 569614 h 1278489"/>
              <a:gd name="connsiteX36" fmla="*/ 2392374 w 3913451"/>
              <a:gd name="connsiteY36" fmla="*/ 606534 h 1278489"/>
              <a:gd name="connsiteX37" fmla="*/ 2377606 w 3913451"/>
              <a:gd name="connsiteY37" fmla="*/ 621303 h 1278489"/>
              <a:gd name="connsiteX38" fmla="*/ 2362838 w 3913451"/>
              <a:gd name="connsiteY38" fmla="*/ 643455 h 1278489"/>
              <a:gd name="connsiteX39" fmla="*/ 2340686 w 3913451"/>
              <a:gd name="connsiteY39" fmla="*/ 650839 h 1278489"/>
              <a:gd name="connsiteX40" fmla="*/ 2274232 w 3913451"/>
              <a:gd name="connsiteY40" fmla="*/ 695144 h 1278489"/>
              <a:gd name="connsiteX41" fmla="*/ 2252080 w 3913451"/>
              <a:gd name="connsiteY41" fmla="*/ 709912 h 1278489"/>
              <a:gd name="connsiteX42" fmla="*/ 2222545 w 3913451"/>
              <a:gd name="connsiteY42" fmla="*/ 724680 h 1278489"/>
              <a:gd name="connsiteX43" fmla="*/ 2185625 w 3913451"/>
              <a:gd name="connsiteY43" fmla="*/ 754217 h 1278489"/>
              <a:gd name="connsiteX44" fmla="*/ 2163474 w 3913451"/>
              <a:gd name="connsiteY44" fmla="*/ 776369 h 1278489"/>
              <a:gd name="connsiteX45" fmla="*/ 2126554 w 3913451"/>
              <a:gd name="connsiteY45" fmla="*/ 805906 h 1278489"/>
              <a:gd name="connsiteX46" fmla="*/ 2082251 w 3913451"/>
              <a:gd name="connsiteY46" fmla="*/ 828058 h 1278489"/>
              <a:gd name="connsiteX47" fmla="*/ 2037948 w 3913451"/>
              <a:gd name="connsiteY47" fmla="*/ 850210 h 1278489"/>
              <a:gd name="connsiteX48" fmla="*/ 1978877 w 3913451"/>
              <a:gd name="connsiteY48" fmla="*/ 894515 h 1278489"/>
              <a:gd name="connsiteX49" fmla="*/ 1956725 w 3913451"/>
              <a:gd name="connsiteY49" fmla="*/ 901899 h 1278489"/>
              <a:gd name="connsiteX50" fmla="*/ 1897654 w 3913451"/>
              <a:gd name="connsiteY50" fmla="*/ 946204 h 1278489"/>
              <a:gd name="connsiteX51" fmla="*/ 1875503 w 3913451"/>
              <a:gd name="connsiteY51" fmla="*/ 953588 h 1278489"/>
              <a:gd name="connsiteX52" fmla="*/ 1831199 w 3913451"/>
              <a:gd name="connsiteY52" fmla="*/ 983124 h 1278489"/>
              <a:gd name="connsiteX53" fmla="*/ 1809048 w 3913451"/>
              <a:gd name="connsiteY53" fmla="*/ 997893 h 1278489"/>
              <a:gd name="connsiteX54" fmla="*/ 1786896 w 3913451"/>
              <a:gd name="connsiteY54" fmla="*/ 1005277 h 1278489"/>
              <a:gd name="connsiteX55" fmla="*/ 1764745 w 3913451"/>
              <a:gd name="connsiteY55" fmla="*/ 1027429 h 1278489"/>
              <a:gd name="connsiteX56" fmla="*/ 1742593 w 3913451"/>
              <a:gd name="connsiteY56" fmla="*/ 1034813 h 1278489"/>
              <a:gd name="connsiteX57" fmla="*/ 1713058 w 3913451"/>
              <a:gd name="connsiteY57" fmla="*/ 1049581 h 1278489"/>
              <a:gd name="connsiteX58" fmla="*/ 1698290 w 3913451"/>
              <a:gd name="connsiteY58" fmla="*/ 1064350 h 1278489"/>
              <a:gd name="connsiteX59" fmla="*/ 1653987 w 3913451"/>
              <a:gd name="connsiteY59" fmla="*/ 1086502 h 1278489"/>
              <a:gd name="connsiteX60" fmla="*/ 1631835 w 3913451"/>
              <a:gd name="connsiteY60" fmla="*/ 1108654 h 1278489"/>
              <a:gd name="connsiteX61" fmla="*/ 1609683 w 3913451"/>
              <a:gd name="connsiteY61" fmla="*/ 1123423 h 1278489"/>
              <a:gd name="connsiteX62" fmla="*/ 1587532 w 3913451"/>
              <a:gd name="connsiteY62" fmla="*/ 1145575 h 1278489"/>
              <a:gd name="connsiteX63" fmla="*/ 1550612 w 3913451"/>
              <a:gd name="connsiteY63" fmla="*/ 1175112 h 1278489"/>
              <a:gd name="connsiteX64" fmla="*/ 1528461 w 3913451"/>
              <a:gd name="connsiteY64" fmla="*/ 1219416 h 1278489"/>
              <a:gd name="connsiteX65" fmla="*/ 1506309 w 3913451"/>
              <a:gd name="connsiteY65" fmla="*/ 1241569 h 1278489"/>
              <a:gd name="connsiteX66" fmla="*/ 1491541 w 3913451"/>
              <a:gd name="connsiteY66" fmla="*/ 1263721 h 1278489"/>
              <a:gd name="connsiteX67" fmla="*/ 1447238 w 3913451"/>
              <a:gd name="connsiteY67" fmla="*/ 1278489 h 1278489"/>
              <a:gd name="connsiteX68" fmla="*/ 1255258 w 3913451"/>
              <a:gd name="connsiteY68" fmla="*/ 1263721 h 1278489"/>
              <a:gd name="connsiteX69" fmla="*/ 1203570 w 3913451"/>
              <a:gd name="connsiteY69" fmla="*/ 1256337 h 1278489"/>
              <a:gd name="connsiteX70" fmla="*/ 1151883 w 3913451"/>
              <a:gd name="connsiteY70" fmla="*/ 1241569 h 1278489"/>
              <a:gd name="connsiteX71" fmla="*/ 1114964 w 3913451"/>
              <a:gd name="connsiteY71" fmla="*/ 1212032 h 1278489"/>
              <a:gd name="connsiteX72" fmla="*/ 1085429 w 3913451"/>
              <a:gd name="connsiteY72" fmla="*/ 1189880 h 1278489"/>
              <a:gd name="connsiteX73" fmla="*/ 1041125 w 3913451"/>
              <a:gd name="connsiteY73" fmla="*/ 1160343 h 1278489"/>
              <a:gd name="connsiteX74" fmla="*/ 982054 w 3913451"/>
              <a:gd name="connsiteY74" fmla="*/ 1108654 h 1278489"/>
              <a:gd name="connsiteX75" fmla="*/ 930367 w 3913451"/>
              <a:gd name="connsiteY75" fmla="*/ 1064350 h 1278489"/>
              <a:gd name="connsiteX76" fmla="*/ 878680 w 3913451"/>
              <a:gd name="connsiteY76" fmla="*/ 1005277 h 1278489"/>
              <a:gd name="connsiteX77" fmla="*/ 841761 w 3913451"/>
              <a:gd name="connsiteY77" fmla="*/ 960972 h 1278489"/>
              <a:gd name="connsiteX78" fmla="*/ 826993 w 3913451"/>
              <a:gd name="connsiteY78" fmla="*/ 938820 h 1278489"/>
              <a:gd name="connsiteX79" fmla="*/ 790074 w 3913451"/>
              <a:gd name="connsiteY79" fmla="*/ 901899 h 1278489"/>
              <a:gd name="connsiteX80" fmla="*/ 782690 w 3913451"/>
              <a:gd name="connsiteY80" fmla="*/ 879747 h 1278489"/>
              <a:gd name="connsiteX81" fmla="*/ 738387 w 3913451"/>
              <a:gd name="connsiteY81" fmla="*/ 842826 h 1278489"/>
              <a:gd name="connsiteX82" fmla="*/ 716235 w 3913451"/>
              <a:gd name="connsiteY82" fmla="*/ 791137 h 1278489"/>
              <a:gd name="connsiteX83" fmla="*/ 694083 w 3913451"/>
              <a:gd name="connsiteY83" fmla="*/ 761601 h 1278489"/>
              <a:gd name="connsiteX84" fmla="*/ 642396 w 3913451"/>
              <a:gd name="connsiteY84" fmla="*/ 717296 h 1278489"/>
              <a:gd name="connsiteX85" fmla="*/ 620245 w 3913451"/>
              <a:gd name="connsiteY85" fmla="*/ 695144 h 1278489"/>
              <a:gd name="connsiteX86" fmla="*/ 553790 w 3913451"/>
              <a:gd name="connsiteY86" fmla="*/ 643455 h 1278489"/>
              <a:gd name="connsiteX87" fmla="*/ 531638 w 3913451"/>
              <a:gd name="connsiteY87" fmla="*/ 621303 h 1278489"/>
              <a:gd name="connsiteX88" fmla="*/ 509487 w 3913451"/>
              <a:gd name="connsiteY88" fmla="*/ 606534 h 1278489"/>
              <a:gd name="connsiteX89" fmla="*/ 465183 w 3913451"/>
              <a:gd name="connsiteY89" fmla="*/ 562230 h 1278489"/>
              <a:gd name="connsiteX90" fmla="*/ 457800 w 3913451"/>
              <a:gd name="connsiteY90" fmla="*/ 540077 h 1278489"/>
              <a:gd name="connsiteX91" fmla="*/ 428264 w 3913451"/>
              <a:gd name="connsiteY91" fmla="*/ 495773 h 1278489"/>
              <a:gd name="connsiteX92" fmla="*/ 413496 w 3913451"/>
              <a:gd name="connsiteY92" fmla="*/ 473620 h 1278489"/>
              <a:gd name="connsiteX93" fmla="*/ 398729 w 3913451"/>
              <a:gd name="connsiteY93" fmla="*/ 451468 h 1278489"/>
              <a:gd name="connsiteX94" fmla="*/ 383961 w 3913451"/>
              <a:gd name="connsiteY94" fmla="*/ 399779 h 1278489"/>
              <a:gd name="connsiteX95" fmla="*/ 376577 w 3913451"/>
              <a:gd name="connsiteY95" fmla="*/ 377627 h 1278489"/>
              <a:gd name="connsiteX96" fmla="*/ 347042 w 3913451"/>
              <a:gd name="connsiteY96" fmla="*/ 340706 h 1278489"/>
              <a:gd name="connsiteX97" fmla="*/ 332274 w 3913451"/>
              <a:gd name="connsiteY97" fmla="*/ 303786 h 1278489"/>
              <a:gd name="connsiteX98" fmla="*/ 302738 w 3913451"/>
              <a:gd name="connsiteY98" fmla="*/ 237328 h 1278489"/>
              <a:gd name="connsiteX99" fmla="*/ 206748 w 3913451"/>
              <a:gd name="connsiteY99" fmla="*/ 148719 h 1278489"/>
              <a:gd name="connsiteX100" fmla="*/ 184596 w 3913451"/>
              <a:gd name="connsiteY100" fmla="*/ 126567 h 1278489"/>
              <a:gd name="connsiteX101" fmla="*/ 155061 w 3913451"/>
              <a:gd name="connsiteY101" fmla="*/ 111798 h 1278489"/>
              <a:gd name="connsiteX102" fmla="*/ 103374 w 3913451"/>
              <a:gd name="connsiteY102" fmla="*/ 67494 h 1278489"/>
              <a:gd name="connsiteX103" fmla="*/ 81222 w 3913451"/>
              <a:gd name="connsiteY103" fmla="*/ 52726 h 1278489"/>
              <a:gd name="connsiteX104" fmla="*/ 22151 w 3913451"/>
              <a:gd name="connsiteY104" fmla="*/ 1037 h 1278489"/>
              <a:gd name="connsiteX105" fmla="*/ 0 w 3913451"/>
              <a:gd name="connsiteY105" fmla="*/ 1037 h 1278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3913451" h="1278489">
                <a:moveTo>
                  <a:pt x="3913451" y="281633"/>
                </a:moveTo>
                <a:cubicBezTo>
                  <a:pt x="3846996" y="284094"/>
                  <a:pt x="3780369" y="283642"/>
                  <a:pt x="3714086" y="289017"/>
                </a:cubicBezTo>
                <a:cubicBezTo>
                  <a:pt x="3689068" y="291046"/>
                  <a:pt x="3664861" y="298863"/>
                  <a:pt x="3640248" y="303786"/>
                </a:cubicBezTo>
                <a:cubicBezTo>
                  <a:pt x="3627941" y="306247"/>
                  <a:pt x="3615708" y="309107"/>
                  <a:pt x="3603328" y="311170"/>
                </a:cubicBezTo>
                <a:cubicBezTo>
                  <a:pt x="3568513" y="316973"/>
                  <a:pt x="3560333" y="317126"/>
                  <a:pt x="3529490" y="325938"/>
                </a:cubicBezTo>
                <a:cubicBezTo>
                  <a:pt x="3472938" y="342096"/>
                  <a:pt x="3543437" y="322200"/>
                  <a:pt x="3485186" y="348090"/>
                </a:cubicBezTo>
                <a:cubicBezTo>
                  <a:pt x="3470961" y="354412"/>
                  <a:pt x="3455651" y="357935"/>
                  <a:pt x="3440883" y="362858"/>
                </a:cubicBezTo>
                <a:lnTo>
                  <a:pt x="3418731" y="370243"/>
                </a:lnTo>
                <a:cubicBezTo>
                  <a:pt x="3411347" y="372704"/>
                  <a:pt x="3403056" y="373310"/>
                  <a:pt x="3396580" y="377627"/>
                </a:cubicBezTo>
                <a:cubicBezTo>
                  <a:pt x="3333094" y="419951"/>
                  <a:pt x="3413418" y="369208"/>
                  <a:pt x="3352277" y="399779"/>
                </a:cubicBezTo>
                <a:cubicBezTo>
                  <a:pt x="3295024" y="428406"/>
                  <a:pt x="3363649" y="403372"/>
                  <a:pt x="3307973" y="421931"/>
                </a:cubicBezTo>
                <a:cubicBezTo>
                  <a:pt x="3303051" y="426854"/>
                  <a:pt x="3297383" y="431131"/>
                  <a:pt x="3293206" y="436700"/>
                </a:cubicBezTo>
                <a:cubicBezTo>
                  <a:pt x="3282557" y="450899"/>
                  <a:pt x="3276220" y="468453"/>
                  <a:pt x="3263670" y="481004"/>
                </a:cubicBezTo>
                <a:cubicBezTo>
                  <a:pt x="3258747" y="485927"/>
                  <a:pt x="3253079" y="490203"/>
                  <a:pt x="3248902" y="495773"/>
                </a:cubicBezTo>
                <a:cubicBezTo>
                  <a:pt x="3231188" y="519393"/>
                  <a:pt x="3225765" y="537912"/>
                  <a:pt x="3204599" y="554846"/>
                </a:cubicBezTo>
                <a:cubicBezTo>
                  <a:pt x="3197670" y="560390"/>
                  <a:pt x="3189832" y="564691"/>
                  <a:pt x="3182448" y="569614"/>
                </a:cubicBezTo>
                <a:cubicBezTo>
                  <a:pt x="3153033" y="613737"/>
                  <a:pt x="3185159" y="575370"/>
                  <a:pt x="3145528" y="599150"/>
                </a:cubicBezTo>
                <a:cubicBezTo>
                  <a:pt x="3139559" y="602732"/>
                  <a:pt x="3136330" y="609742"/>
                  <a:pt x="3130761" y="613919"/>
                </a:cubicBezTo>
                <a:cubicBezTo>
                  <a:pt x="3116562" y="624569"/>
                  <a:pt x="3099007" y="630904"/>
                  <a:pt x="3086457" y="643455"/>
                </a:cubicBezTo>
                <a:cubicBezTo>
                  <a:pt x="3051757" y="678156"/>
                  <a:pt x="3072992" y="659816"/>
                  <a:pt x="3020003" y="695144"/>
                </a:cubicBezTo>
                <a:cubicBezTo>
                  <a:pt x="3012619" y="700067"/>
                  <a:pt x="3006270" y="707106"/>
                  <a:pt x="2997851" y="709912"/>
                </a:cubicBezTo>
                <a:lnTo>
                  <a:pt x="2953548" y="724680"/>
                </a:lnTo>
                <a:cubicBezTo>
                  <a:pt x="2911706" y="722219"/>
                  <a:pt x="2869728" y="721467"/>
                  <a:pt x="2828022" y="717296"/>
                </a:cubicBezTo>
                <a:cubicBezTo>
                  <a:pt x="2820277" y="716522"/>
                  <a:pt x="2812346" y="714230"/>
                  <a:pt x="2805870" y="709912"/>
                </a:cubicBezTo>
                <a:cubicBezTo>
                  <a:pt x="2797182" y="704120"/>
                  <a:pt x="2791741" y="694445"/>
                  <a:pt x="2783719" y="687760"/>
                </a:cubicBezTo>
                <a:cubicBezTo>
                  <a:pt x="2776901" y="682078"/>
                  <a:pt x="2768951" y="677914"/>
                  <a:pt x="2761567" y="672991"/>
                </a:cubicBezTo>
                <a:cubicBezTo>
                  <a:pt x="2756644" y="665607"/>
                  <a:pt x="2754324" y="655543"/>
                  <a:pt x="2746799" y="650839"/>
                </a:cubicBezTo>
                <a:cubicBezTo>
                  <a:pt x="2733599" y="642589"/>
                  <a:pt x="2715448" y="644706"/>
                  <a:pt x="2702496" y="636071"/>
                </a:cubicBezTo>
                <a:lnTo>
                  <a:pt x="2680344" y="621303"/>
                </a:lnTo>
                <a:cubicBezTo>
                  <a:pt x="2674339" y="603284"/>
                  <a:pt x="2672508" y="591313"/>
                  <a:pt x="2658193" y="576998"/>
                </a:cubicBezTo>
                <a:cubicBezTo>
                  <a:pt x="2651918" y="570723"/>
                  <a:pt x="2642971" y="567774"/>
                  <a:pt x="2636041" y="562230"/>
                </a:cubicBezTo>
                <a:cubicBezTo>
                  <a:pt x="2630605" y="557881"/>
                  <a:pt x="2627501" y="550574"/>
                  <a:pt x="2621274" y="547461"/>
                </a:cubicBezTo>
                <a:cubicBezTo>
                  <a:pt x="2607351" y="540499"/>
                  <a:pt x="2576970" y="532693"/>
                  <a:pt x="2576970" y="532693"/>
                </a:cubicBezTo>
                <a:cubicBezTo>
                  <a:pt x="2573597" y="533115"/>
                  <a:pt x="2484242" y="543469"/>
                  <a:pt x="2473596" y="547461"/>
                </a:cubicBezTo>
                <a:cubicBezTo>
                  <a:pt x="2467077" y="549906"/>
                  <a:pt x="2464798" y="558648"/>
                  <a:pt x="2458828" y="562230"/>
                </a:cubicBezTo>
                <a:cubicBezTo>
                  <a:pt x="2452154" y="566235"/>
                  <a:pt x="2444061" y="567153"/>
                  <a:pt x="2436677" y="569614"/>
                </a:cubicBezTo>
                <a:cubicBezTo>
                  <a:pt x="2384047" y="622244"/>
                  <a:pt x="2443781" y="565406"/>
                  <a:pt x="2392374" y="606534"/>
                </a:cubicBezTo>
                <a:cubicBezTo>
                  <a:pt x="2386938" y="610883"/>
                  <a:pt x="2381955" y="615867"/>
                  <a:pt x="2377606" y="621303"/>
                </a:cubicBezTo>
                <a:cubicBezTo>
                  <a:pt x="2372062" y="628233"/>
                  <a:pt x="2369768" y="637911"/>
                  <a:pt x="2362838" y="643455"/>
                </a:cubicBezTo>
                <a:cubicBezTo>
                  <a:pt x="2356760" y="648317"/>
                  <a:pt x="2348070" y="648378"/>
                  <a:pt x="2340686" y="650839"/>
                </a:cubicBezTo>
                <a:lnTo>
                  <a:pt x="2274232" y="695144"/>
                </a:lnTo>
                <a:cubicBezTo>
                  <a:pt x="2266848" y="700067"/>
                  <a:pt x="2260018" y="705943"/>
                  <a:pt x="2252080" y="709912"/>
                </a:cubicBezTo>
                <a:lnTo>
                  <a:pt x="2222545" y="724680"/>
                </a:lnTo>
                <a:cubicBezTo>
                  <a:pt x="2179584" y="767644"/>
                  <a:pt x="2241509" y="707646"/>
                  <a:pt x="2185625" y="754217"/>
                </a:cubicBezTo>
                <a:cubicBezTo>
                  <a:pt x="2177603" y="760902"/>
                  <a:pt x="2171333" y="769493"/>
                  <a:pt x="2163474" y="776369"/>
                </a:cubicBezTo>
                <a:cubicBezTo>
                  <a:pt x="2151613" y="786748"/>
                  <a:pt x="2139162" y="796450"/>
                  <a:pt x="2126554" y="805906"/>
                </a:cubicBezTo>
                <a:cubicBezTo>
                  <a:pt x="2084234" y="837647"/>
                  <a:pt x="2124831" y="806768"/>
                  <a:pt x="2082251" y="828058"/>
                </a:cubicBezTo>
                <a:cubicBezTo>
                  <a:pt x="2024993" y="856687"/>
                  <a:pt x="2093628" y="831649"/>
                  <a:pt x="2037948" y="850210"/>
                </a:cubicBezTo>
                <a:cubicBezTo>
                  <a:pt x="2020455" y="867704"/>
                  <a:pt x="2003926" y="886165"/>
                  <a:pt x="1978877" y="894515"/>
                </a:cubicBezTo>
                <a:lnTo>
                  <a:pt x="1956725" y="901899"/>
                </a:lnTo>
                <a:cubicBezTo>
                  <a:pt x="1937035" y="916667"/>
                  <a:pt x="1921004" y="938420"/>
                  <a:pt x="1897654" y="946204"/>
                </a:cubicBezTo>
                <a:cubicBezTo>
                  <a:pt x="1890270" y="948665"/>
                  <a:pt x="1882307" y="949808"/>
                  <a:pt x="1875503" y="953588"/>
                </a:cubicBezTo>
                <a:cubicBezTo>
                  <a:pt x="1859988" y="962208"/>
                  <a:pt x="1845967" y="973278"/>
                  <a:pt x="1831199" y="983124"/>
                </a:cubicBezTo>
                <a:cubicBezTo>
                  <a:pt x="1823815" y="988047"/>
                  <a:pt x="1817467" y="995087"/>
                  <a:pt x="1809048" y="997893"/>
                </a:cubicBezTo>
                <a:lnTo>
                  <a:pt x="1786896" y="1005277"/>
                </a:lnTo>
                <a:cubicBezTo>
                  <a:pt x="1779512" y="1012661"/>
                  <a:pt x="1773433" y="1021637"/>
                  <a:pt x="1764745" y="1027429"/>
                </a:cubicBezTo>
                <a:cubicBezTo>
                  <a:pt x="1758269" y="1031747"/>
                  <a:pt x="1749747" y="1031747"/>
                  <a:pt x="1742593" y="1034813"/>
                </a:cubicBezTo>
                <a:cubicBezTo>
                  <a:pt x="1732476" y="1039149"/>
                  <a:pt x="1722903" y="1044658"/>
                  <a:pt x="1713058" y="1049581"/>
                </a:cubicBezTo>
                <a:cubicBezTo>
                  <a:pt x="1708135" y="1054504"/>
                  <a:pt x="1704260" y="1060768"/>
                  <a:pt x="1698290" y="1064350"/>
                </a:cubicBezTo>
                <a:cubicBezTo>
                  <a:pt x="1650710" y="1092899"/>
                  <a:pt x="1702007" y="1046485"/>
                  <a:pt x="1653987" y="1086502"/>
                </a:cubicBezTo>
                <a:cubicBezTo>
                  <a:pt x="1645965" y="1093187"/>
                  <a:pt x="1639857" y="1101969"/>
                  <a:pt x="1631835" y="1108654"/>
                </a:cubicBezTo>
                <a:cubicBezTo>
                  <a:pt x="1625017" y="1114336"/>
                  <a:pt x="1616501" y="1117741"/>
                  <a:pt x="1609683" y="1123423"/>
                </a:cubicBezTo>
                <a:cubicBezTo>
                  <a:pt x="1601661" y="1130108"/>
                  <a:pt x="1595554" y="1138890"/>
                  <a:pt x="1587532" y="1145575"/>
                </a:cubicBezTo>
                <a:cubicBezTo>
                  <a:pt x="1564502" y="1164767"/>
                  <a:pt x="1567799" y="1153627"/>
                  <a:pt x="1550612" y="1175112"/>
                </a:cubicBezTo>
                <a:cubicBezTo>
                  <a:pt x="1480896" y="1262262"/>
                  <a:pt x="1583059" y="1137517"/>
                  <a:pt x="1528461" y="1219416"/>
                </a:cubicBezTo>
                <a:cubicBezTo>
                  <a:pt x="1522668" y="1228105"/>
                  <a:pt x="1512994" y="1233547"/>
                  <a:pt x="1506309" y="1241569"/>
                </a:cubicBezTo>
                <a:cubicBezTo>
                  <a:pt x="1500628" y="1248387"/>
                  <a:pt x="1499066" y="1259017"/>
                  <a:pt x="1491541" y="1263721"/>
                </a:cubicBezTo>
                <a:cubicBezTo>
                  <a:pt x="1478341" y="1271971"/>
                  <a:pt x="1447238" y="1278489"/>
                  <a:pt x="1447238" y="1278489"/>
                </a:cubicBezTo>
                <a:cubicBezTo>
                  <a:pt x="1319214" y="1271376"/>
                  <a:pt x="1347312" y="1275995"/>
                  <a:pt x="1255258" y="1263721"/>
                </a:cubicBezTo>
                <a:cubicBezTo>
                  <a:pt x="1238006" y="1261421"/>
                  <a:pt x="1220694" y="1259450"/>
                  <a:pt x="1203570" y="1256337"/>
                </a:cubicBezTo>
                <a:cubicBezTo>
                  <a:pt x="1183174" y="1252629"/>
                  <a:pt x="1170861" y="1247895"/>
                  <a:pt x="1151883" y="1241569"/>
                </a:cubicBezTo>
                <a:cubicBezTo>
                  <a:pt x="1127188" y="1216871"/>
                  <a:pt x="1147565" y="1235319"/>
                  <a:pt x="1114964" y="1212032"/>
                </a:cubicBezTo>
                <a:cubicBezTo>
                  <a:pt x="1104950" y="1204879"/>
                  <a:pt x="1095511" y="1196937"/>
                  <a:pt x="1085429" y="1189880"/>
                </a:cubicBezTo>
                <a:cubicBezTo>
                  <a:pt x="1070889" y="1179701"/>
                  <a:pt x="1053675" y="1172894"/>
                  <a:pt x="1041125" y="1160343"/>
                </a:cubicBezTo>
                <a:cubicBezTo>
                  <a:pt x="983942" y="1103157"/>
                  <a:pt x="1063182" y="1180770"/>
                  <a:pt x="982054" y="1108654"/>
                </a:cubicBezTo>
                <a:cubicBezTo>
                  <a:pt x="928340" y="1060907"/>
                  <a:pt x="975515" y="1094449"/>
                  <a:pt x="930367" y="1064350"/>
                </a:cubicBezTo>
                <a:cubicBezTo>
                  <a:pt x="895910" y="1012661"/>
                  <a:pt x="915600" y="1029890"/>
                  <a:pt x="878680" y="1005277"/>
                </a:cubicBezTo>
                <a:cubicBezTo>
                  <a:pt x="842017" y="950280"/>
                  <a:pt x="889135" y="1017822"/>
                  <a:pt x="841761" y="960972"/>
                </a:cubicBezTo>
                <a:cubicBezTo>
                  <a:pt x="836080" y="954154"/>
                  <a:pt x="832837" y="945499"/>
                  <a:pt x="826993" y="938820"/>
                </a:cubicBezTo>
                <a:cubicBezTo>
                  <a:pt x="815532" y="925722"/>
                  <a:pt x="790074" y="901899"/>
                  <a:pt x="790074" y="901899"/>
                </a:cubicBezTo>
                <a:cubicBezTo>
                  <a:pt x="787613" y="894515"/>
                  <a:pt x="787007" y="886223"/>
                  <a:pt x="782690" y="879747"/>
                </a:cubicBezTo>
                <a:cubicBezTo>
                  <a:pt x="771319" y="862690"/>
                  <a:pt x="754733" y="853724"/>
                  <a:pt x="738387" y="842826"/>
                </a:cubicBezTo>
                <a:cubicBezTo>
                  <a:pt x="684634" y="762197"/>
                  <a:pt x="763916" y="886500"/>
                  <a:pt x="716235" y="791137"/>
                </a:cubicBezTo>
                <a:cubicBezTo>
                  <a:pt x="710731" y="780130"/>
                  <a:pt x="702187" y="770863"/>
                  <a:pt x="694083" y="761601"/>
                </a:cubicBezTo>
                <a:cubicBezTo>
                  <a:pt x="646294" y="706983"/>
                  <a:pt x="683768" y="751774"/>
                  <a:pt x="642396" y="717296"/>
                </a:cubicBezTo>
                <a:cubicBezTo>
                  <a:pt x="634374" y="710611"/>
                  <a:pt x="628267" y="701829"/>
                  <a:pt x="620245" y="695144"/>
                </a:cubicBezTo>
                <a:cubicBezTo>
                  <a:pt x="598686" y="677178"/>
                  <a:pt x="573634" y="663299"/>
                  <a:pt x="553790" y="643455"/>
                </a:cubicBezTo>
                <a:cubicBezTo>
                  <a:pt x="546406" y="636071"/>
                  <a:pt x="539660" y="627988"/>
                  <a:pt x="531638" y="621303"/>
                </a:cubicBezTo>
                <a:cubicBezTo>
                  <a:pt x="524821" y="615622"/>
                  <a:pt x="516120" y="612430"/>
                  <a:pt x="509487" y="606534"/>
                </a:cubicBezTo>
                <a:cubicBezTo>
                  <a:pt x="493877" y="592658"/>
                  <a:pt x="465183" y="562230"/>
                  <a:pt x="465183" y="562230"/>
                </a:cubicBezTo>
                <a:cubicBezTo>
                  <a:pt x="462722" y="554846"/>
                  <a:pt x="461580" y="546881"/>
                  <a:pt x="457800" y="540077"/>
                </a:cubicBezTo>
                <a:cubicBezTo>
                  <a:pt x="449181" y="524561"/>
                  <a:pt x="438109" y="510541"/>
                  <a:pt x="428264" y="495773"/>
                </a:cubicBezTo>
                <a:lnTo>
                  <a:pt x="413496" y="473620"/>
                </a:lnTo>
                <a:cubicBezTo>
                  <a:pt x="408574" y="466236"/>
                  <a:pt x="401535" y="459887"/>
                  <a:pt x="398729" y="451468"/>
                </a:cubicBezTo>
                <a:cubicBezTo>
                  <a:pt x="381025" y="398356"/>
                  <a:pt x="402504" y="464682"/>
                  <a:pt x="383961" y="399779"/>
                </a:cubicBezTo>
                <a:cubicBezTo>
                  <a:pt x="381823" y="392295"/>
                  <a:pt x="380581" y="384301"/>
                  <a:pt x="376577" y="377627"/>
                </a:cubicBezTo>
                <a:cubicBezTo>
                  <a:pt x="335371" y="308949"/>
                  <a:pt x="391372" y="429369"/>
                  <a:pt x="347042" y="340706"/>
                </a:cubicBezTo>
                <a:cubicBezTo>
                  <a:pt x="341114" y="328851"/>
                  <a:pt x="336928" y="316197"/>
                  <a:pt x="332274" y="303786"/>
                </a:cubicBezTo>
                <a:cubicBezTo>
                  <a:pt x="322559" y="277878"/>
                  <a:pt x="322241" y="263333"/>
                  <a:pt x="302738" y="237328"/>
                </a:cubicBezTo>
                <a:cubicBezTo>
                  <a:pt x="282666" y="210564"/>
                  <a:pt x="230530" y="170123"/>
                  <a:pt x="206748" y="148719"/>
                </a:cubicBezTo>
                <a:cubicBezTo>
                  <a:pt x="198986" y="141733"/>
                  <a:pt x="193093" y="132637"/>
                  <a:pt x="184596" y="126567"/>
                </a:cubicBezTo>
                <a:cubicBezTo>
                  <a:pt x="175639" y="120169"/>
                  <a:pt x="164395" y="117632"/>
                  <a:pt x="155061" y="111798"/>
                </a:cubicBezTo>
                <a:cubicBezTo>
                  <a:pt x="110806" y="84137"/>
                  <a:pt x="139628" y="97706"/>
                  <a:pt x="103374" y="67494"/>
                </a:cubicBezTo>
                <a:cubicBezTo>
                  <a:pt x="96557" y="61813"/>
                  <a:pt x="87901" y="58570"/>
                  <a:pt x="81222" y="52726"/>
                </a:cubicBezTo>
                <a:cubicBezTo>
                  <a:pt x="72267" y="44890"/>
                  <a:pt x="41326" y="7429"/>
                  <a:pt x="22151" y="1037"/>
                </a:cubicBezTo>
                <a:cubicBezTo>
                  <a:pt x="15146" y="-1298"/>
                  <a:pt x="7384" y="1037"/>
                  <a:pt x="0" y="1037"/>
                </a:cubicBezTo>
              </a:path>
            </a:pathLst>
          </a:cu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324600" y="3810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4343400" y="3505200"/>
            <a:ext cx="3886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66523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30163"/>
            <a:ext cx="9144000" cy="1143000"/>
          </a:xfrm>
          <a:noFill/>
        </p:spPr>
        <p:txBody>
          <a:bodyPr/>
          <a:lstStyle/>
          <a:p>
            <a:r>
              <a:rPr lang="en-US" sz="3600">
                <a:latin typeface="Calibri" charset="0"/>
              </a:rPr>
              <a:t>Physical Interpretation of Simulated Annealing</a:t>
            </a:r>
          </a:p>
        </p:txBody>
      </p:sp>
      <p:sp>
        <p:nvSpPr>
          <p:cNvPr id="75778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295400"/>
            <a:ext cx="9067800" cy="5257800"/>
          </a:xfrm>
        </p:spPr>
        <p:txBody>
          <a:bodyPr/>
          <a:lstStyle/>
          <a:p>
            <a:r>
              <a:rPr lang="en-US" sz="2800">
                <a:latin typeface="Calibri" charset="0"/>
              </a:rPr>
              <a:t>A Physical Analogy:</a:t>
            </a:r>
          </a:p>
          <a:p>
            <a:pPr lvl="2"/>
            <a:r>
              <a:rPr lang="en-US">
                <a:latin typeface="Calibri" charset="0"/>
              </a:rPr>
              <a:t>Imagine letting a ball roll </a:t>
            </a:r>
            <a:r>
              <a:rPr lang="en-US">
                <a:solidFill>
                  <a:srgbClr val="660066"/>
                </a:solidFill>
                <a:latin typeface="Calibri" charset="0"/>
              </a:rPr>
              <a:t>downhill</a:t>
            </a:r>
            <a:r>
              <a:rPr lang="en-US">
                <a:latin typeface="Calibri" charset="0"/>
              </a:rPr>
              <a:t> on the function surface </a:t>
            </a:r>
          </a:p>
          <a:p>
            <a:pPr lvl="2"/>
            <a:r>
              <a:rPr lang="en-US">
                <a:latin typeface="Calibri" charset="0"/>
              </a:rPr>
              <a:t>Now shake the surface, while the ball rolls, </a:t>
            </a:r>
          </a:p>
          <a:p>
            <a:pPr lvl="2"/>
            <a:r>
              <a:rPr lang="en-US">
                <a:latin typeface="Calibri" charset="0"/>
              </a:rPr>
              <a:t>Gradually reducing the </a:t>
            </a:r>
            <a:r>
              <a:rPr lang="en-US">
                <a:solidFill>
                  <a:srgbClr val="FF0000"/>
                </a:solidFill>
                <a:latin typeface="Calibri" charset="0"/>
              </a:rPr>
              <a:t>amount of shaking</a:t>
            </a:r>
          </a:p>
          <a:p>
            <a:pPr marL="1371600" lvl="3" indent="0">
              <a:buFont typeface="Arial" charset="0"/>
              <a:buNone/>
            </a:pPr>
            <a:r>
              <a:rPr lang="en-US" sz="1600">
                <a:latin typeface="Calibri" charset="0"/>
              </a:rPr>
              <a:t/>
            </a:r>
            <a:br>
              <a:rPr lang="en-US" sz="1600">
                <a:latin typeface="Calibri" charset="0"/>
              </a:rPr>
            </a:br>
            <a:endParaRPr lang="en-US" sz="1600">
              <a:latin typeface="Calibri" charset="0"/>
            </a:endParaRPr>
          </a:p>
          <a:p>
            <a:endParaRPr lang="en-US" sz="2800">
              <a:latin typeface="Calibri" charset="0"/>
            </a:endParaRPr>
          </a:p>
          <a:p>
            <a:endParaRPr lang="en-US" sz="2800">
              <a:latin typeface="Calibri" charset="0"/>
            </a:endParaRPr>
          </a:p>
        </p:txBody>
      </p:sp>
      <p:sp>
        <p:nvSpPr>
          <p:cNvPr id="75779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3EEAE1B-19DA-F543-AD27-B4011F26007C}" type="slidenum">
              <a:rPr lang="en-US" sz="1200">
                <a:solidFill>
                  <a:srgbClr val="898989"/>
                </a:solidFill>
              </a:rPr>
              <a:pPr eaLnBrk="1" hangingPunct="1"/>
              <a:t>52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333875" y="3217863"/>
            <a:ext cx="3913188" cy="1277937"/>
          </a:xfrm>
          <a:custGeom>
            <a:avLst/>
            <a:gdLst>
              <a:gd name="connsiteX0" fmla="*/ 3913451 w 3913451"/>
              <a:gd name="connsiteY0" fmla="*/ 281633 h 1278489"/>
              <a:gd name="connsiteX1" fmla="*/ 3714086 w 3913451"/>
              <a:gd name="connsiteY1" fmla="*/ 289017 h 1278489"/>
              <a:gd name="connsiteX2" fmla="*/ 3640248 w 3913451"/>
              <a:gd name="connsiteY2" fmla="*/ 303786 h 1278489"/>
              <a:gd name="connsiteX3" fmla="*/ 3603328 w 3913451"/>
              <a:gd name="connsiteY3" fmla="*/ 311170 h 1278489"/>
              <a:gd name="connsiteX4" fmla="*/ 3529490 w 3913451"/>
              <a:gd name="connsiteY4" fmla="*/ 325938 h 1278489"/>
              <a:gd name="connsiteX5" fmla="*/ 3485186 w 3913451"/>
              <a:gd name="connsiteY5" fmla="*/ 348090 h 1278489"/>
              <a:gd name="connsiteX6" fmla="*/ 3440883 w 3913451"/>
              <a:gd name="connsiteY6" fmla="*/ 362858 h 1278489"/>
              <a:gd name="connsiteX7" fmla="*/ 3418731 w 3913451"/>
              <a:gd name="connsiteY7" fmla="*/ 370243 h 1278489"/>
              <a:gd name="connsiteX8" fmla="*/ 3396580 w 3913451"/>
              <a:gd name="connsiteY8" fmla="*/ 377627 h 1278489"/>
              <a:gd name="connsiteX9" fmla="*/ 3352277 w 3913451"/>
              <a:gd name="connsiteY9" fmla="*/ 399779 h 1278489"/>
              <a:gd name="connsiteX10" fmla="*/ 3307973 w 3913451"/>
              <a:gd name="connsiteY10" fmla="*/ 421931 h 1278489"/>
              <a:gd name="connsiteX11" fmla="*/ 3293206 w 3913451"/>
              <a:gd name="connsiteY11" fmla="*/ 436700 h 1278489"/>
              <a:gd name="connsiteX12" fmla="*/ 3263670 w 3913451"/>
              <a:gd name="connsiteY12" fmla="*/ 481004 h 1278489"/>
              <a:gd name="connsiteX13" fmla="*/ 3248902 w 3913451"/>
              <a:gd name="connsiteY13" fmla="*/ 495773 h 1278489"/>
              <a:gd name="connsiteX14" fmla="*/ 3204599 w 3913451"/>
              <a:gd name="connsiteY14" fmla="*/ 554846 h 1278489"/>
              <a:gd name="connsiteX15" fmla="*/ 3182448 w 3913451"/>
              <a:gd name="connsiteY15" fmla="*/ 569614 h 1278489"/>
              <a:gd name="connsiteX16" fmla="*/ 3145528 w 3913451"/>
              <a:gd name="connsiteY16" fmla="*/ 599150 h 1278489"/>
              <a:gd name="connsiteX17" fmla="*/ 3130761 w 3913451"/>
              <a:gd name="connsiteY17" fmla="*/ 613919 h 1278489"/>
              <a:gd name="connsiteX18" fmla="*/ 3086457 w 3913451"/>
              <a:gd name="connsiteY18" fmla="*/ 643455 h 1278489"/>
              <a:gd name="connsiteX19" fmla="*/ 3020003 w 3913451"/>
              <a:gd name="connsiteY19" fmla="*/ 695144 h 1278489"/>
              <a:gd name="connsiteX20" fmla="*/ 2997851 w 3913451"/>
              <a:gd name="connsiteY20" fmla="*/ 709912 h 1278489"/>
              <a:gd name="connsiteX21" fmla="*/ 2953548 w 3913451"/>
              <a:gd name="connsiteY21" fmla="*/ 724680 h 1278489"/>
              <a:gd name="connsiteX22" fmla="*/ 2828022 w 3913451"/>
              <a:gd name="connsiteY22" fmla="*/ 717296 h 1278489"/>
              <a:gd name="connsiteX23" fmla="*/ 2805870 w 3913451"/>
              <a:gd name="connsiteY23" fmla="*/ 709912 h 1278489"/>
              <a:gd name="connsiteX24" fmla="*/ 2783719 w 3913451"/>
              <a:gd name="connsiteY24" fmla="*/ 687760 h 1278489"/>
              <a:gd name="connsiteX25" fmla="*/ 2761567 w 3913451"/>
              <a:gd name="connsiteY25" fmla="*/ 672991 h 1278489"/>
              <a:gd name="connsiteX26" fmla="*/ 2746799 w 3913451"/>
              <a:gd name="connsiteY26" fmla="*/ 650839 h 1278489"/>
              <a:gd name="connsiteX27" fmla="*/ 2702496 w 3913451"/>
              <a:gd name="connsiteY27" fmla="*/ 636071 h 1278489"/>
              <a:gd name="connsiteX28" fmla="*/ 2680344 w 3913451"/>
              <a:gd name="connsiteY28" fmla="*/ 621303 h 1278489"/>
              <a:gd name="connsiteX29" fmla="*/ 2658193 w 3913451"/>
              <a:gd name="connsiteY29" fmla="*/ 576998 h 1278489"/>
              <a:gd name="connsiteX30" fmla="*/ 2636041 w 3913451"/>
              <a:gd name="connsiteY30" fmla="*/ 562230 h 1278489"/>
              <a:gd name="connsiteX31" fmla="*/ 2621274 w 3913451"/>
              <a:gd name="connsiteY31" fmla="*/ 547461 h 1278489"/>
              <a:gd name="connsiteX32" fmla="*/ 2576970 w 3913451"/>
              <a:gd name="connsiteY32" fmla="*/ 532693 h 1278489"/>
              <a:gd name="connsiteX33" fmla="*/ 2473596 w 3913451"/>
              <a:gd name="connsiteY33" fmla="*/ 547461 h 1278489"/>
              <a:gd name="connsiteX34" fmla="*/ 2458828 w 3913451"/>
              <a:gd name="connsiteY34" fmla="*/ 562230 h 1278489"/>
              <a:gd name="connsiteX35" fmla="*/ 2436677 w 3913451"/>
              <a:gd name="connsiteY35" fmla="*/ 569614 h 1278489"/>
              <a:gd name="connsiteX36" fmla="*/ 2392374 w 3913451"/>
              <a:gd name="connsiteY36" fmla="*/ 606534 h 1278489"/>
              <a:gd name="connsiteX37" fmla="*/ 2377606 w 3913451"/>
              <a:gd name="connsiteY37" fmla="*/ 621303 h 1278489"/>
              <a:gd name="connsiteX38" fmla="*/ 2362838 w 3913451"/>
              <a:gd name="connsiteY38" fmla="*/ 643455 h 1278489"/>
              <a:gd name="connsiteX39" fmla="*/ 2340686 w 3913451"/>
              <a:gd name="connsiteY39" fmla="*/ 650839 h 1278489"/>
              <a:gd name="connsiteX40" fmla="*/ 2274232 w 3913451"/>
              <a:gd name="connsiteY40" fmla="*/ 695144 h 1278489"/>
              <a:gd name="connsiteX41" fmla="*/ 2252080 w 3913451"/>
              <a:gd name="connsiteY41" fmla="*/ 709912 h 1278489"/>
              <a:gd name="connsiteX42" fmla="*/ 2222545 w 3913451"/>
              <a:gd name="connsiteY42" fmla="*/ 724680 h 1278489"/>
              <a:gd name="connsiteX43" fmla="*/ 2185625 w 3913451"/>
              <a:gd name="connsiteY43" fmla="*/ 754217 h 1278489"/>
              <a:gd name="connsiteX44" fmla="*/ 2163474 w 3913451"/>
              <a:gd name="connsiteY44" fmla="*/ 776369 h 1278489"/>
              <a:gd name="connsiteX45" fmla="*/ 2126554 w 3913451"/>
              <a:gd name="connsiteY45" fmla="*/ 805906 h 1278489"/>
              <a:gd name="connsiteX46" fmla="*/ 2082251 w 3913451"/>
              <a:gd name="connsiteY46" fmla="*/ 828058 h 1278489"/>
              <a:gd name="connsiteX47" fmla="*/ 2037948 w 3913451"/>
              <a:gd name="connsiteY47" fmla="*/ 850210 h 1278489"/>
              <a:gd name="connsiteX48" fmla="*/ 1978877 w 3913451"/>
              <a:gd name="connsiteY48" fmla="*/ 894515 h 1278489"/>
              <a:gd name="connsiteX49" fmla="*/ 1956725 w 3913451"/>
              <a:gd name="connsiteY49" fmla="*/ 901899 h 1278489"/>
              <a:gd name="connsiteX50" fmla="*/ 1897654 w 3913451"/>
              <a:gd name="connsiteY50" fmla="*/ 946204 h 1278489"/>
              <a:gd name="connsiteX51" fmla="*/ 1875503 w 3913451"/>
              <a:gd name="connsiteY51" fmla="*/ 953588 h 1278489"/>
              <a:gd name="connsiteX52" fmla="*/ 1831199 w 3913451"/>
              <a:gd name="connsiteY52" fmla="*/ 983124 h 1278489"/>
              <a:gd name="connsiteX53" fmla="*/ 1809048 w 3913451"/>
              <a:gd name="connsiteY53" fmla="*/ 997893 h 1278489"/>
              <a:gd name="connsiteX54" fmla="*/ 1786896 w 3913451"/>
              <a:gd name="connsiteY54" fmla="*/ 1005277 h 1278489"/>
              <a:gd name="connsiteX55" fmla="*/ 1764745 w 3913451"/>
              <a:gd name="connsiteY55" fmla="*/ 1027429 h 1278489"/>
              <a:gd name="connsiteX56" fmla="*/ 1742593 w 3913451"/>
              <a:gd name="connsiteY56" fmla="*/ 1034813 h 1278489"/>
              <a:gd name="connsiteX57" fmla="*/ 1713058 w 3913451"/>
              <a:gd name="connsiteY57" fmla="*/ 1049581 h 1278489"/>
              <a:gd name="connsiteX58" fmla="*/ 1698290 w 3913451"/>
              <a:gd name="connsiteY58" fmla="*/ 1064350 h 1278489"/>
              <a:gd name="connsiteX59" fmla="*/ 1653987 w 3913451"/>
              <a:gd name="connsiteY59" fmla="*/ 1086502 h 1278489"/>
              <a:gd name="connsiteX60" fmla="*/ 1631835 w 3913451"/>
              <a:gd name="connsiteY60" fmla="*/ 1108654 h 1278489"/>
              <a:gd name="connsiteX61" fmla="*/ 1609683 w 3913451"/>
              <a:gd name="connsiteY61" fmla="*/ 1123423 h 1278489"/>
              <a:gd name="connsiteX62" fmla="*/ 1587532 w 3913451"/>
              <a:gd name="connsiteY62" fmla="*/ 1145575 h 1278489"/>
              <a:gd name="connsiteX63" fmla="*/ 1550612 w 3913451"/>
              <a:gd name="connsiteY63" fmla="*/ 1175112 h 1278489"/>
              <a:gd name="connsiteX64" fmla="*/ 1528461 w 3913451"/>
              <a:gd name="connsiteY64" fmla="*/ 1219416 h 1278489"/>
              <a:gd name="connsiteX65" fmla="*/ 1506309 w 3913451"/>
              <a:gd name="connsiteY65" fmla="*/ 1241569 h 1278489"/>
              <a:gd name="connsiteX66" fmla="*/ 1491541 w 3913451"/>
              <a:gd name="connsiteY66" fmla="*/ 1263721 h 1278489"/>
              <a:gd name="connsiteX67" fmla="*/ 1447238 w 3913451"/>
              <a:gd name="connsiteY67" fmla="*/ 1278489 h 1278489"/>
              <a:gd name="connsiteX68" fmla="*/ 1255258 w 3913451"/>
              <a:gd name="connsiteY68" fmla="*/ 1263721 h 1278489"/>
              <a:gd name="connsiteX69" fmla="*/ 1203570 w 3913451"/>
              <a:gd name="connsiteY69" fmla="*/ 1256337 h 1278489"/>
              <a:gd name="connsiteX70" fmla="*/ 1151883 w 3913451"/>
              <a:gd name="connsiteY70" fmla="*/ 1241569 h 1278489"/>
              <a:gd name="connsiteX71" fmla="*/ 1114964 w 3913451"/>
              <a:gd name="connsiteY71" fmla="*/ 1212032 h 1278489"/>
              <a:gd name="connsiteX72" fmla="*/ 1085429 w 3913451"/>
              <a:gd name="connsiteY72" fmla="*/ 1189880 h 1278489"/>
              <a:gd name="connsiteX73" fmla="*/ 1041125 w 3913451"/>
              <a:gd name="connsiteY73" fmla="*/ 1160343 h 1278489"/>
              <a:gd name="connsiteX74" fmla="*/ 982054 w 3913451"/>
              <a:gd name="connsiteY74" fmla="*/ 1108654 h 1278489"/>
              <a:gd name="connsiteX75" fmla="*/ 930367 w 3913451"/>
              <a:gd name="connsiteY75" fmla="*/ 1064350 h 1278489"/>
              <a:gd name="connsiteX76" fmla="*/ 878680 w 3913451"/>
              <a:gd name="connsiteY76" fmla="*/ 1005277 h 1278489"/>
              <a:gd name="connsiteX77" fmla="*/ 841761 w 3913451"/>
              <a:gd name="connsiteY77" fmla="*/ 960972 h 1278489"/>
              <a:gd name="connsiteX78" fmla="*/ 826993 w 3913451"/>
              <a:gd name="connsiteY78" fmla="*/ 938820 h 1278489"/>
              <a:gd name="connsiteX79" fmla="*/ 790074 w 3913451"/>
              <a:gd name="connsiteY79" fmla="*/ 901899 h 1278489"/>
              <a:gd name="connsiteX80" fmla="*/ 782690 w 3913451"/>
              <a:gd name="connsiteY80" fmla="*/ 879747 h 1278489"/>
              <a:gd name="connsiteX81" fmla="*/ 738387 w 3913451"/>
              <a:gd name="connsiteY81" fmla="*/ 842826 h 1278489"/>
              <a:gd name="connsiteX82" fmla="*/ 716235 w 3913451"/>
              <a:gd name="connsiteY82" fmla="*/ 791137 h 1278489"/>
              <a:gd name="connsiteX83" fmla="*/ 694083 w 3913451"/>
              <a:gd name="connsiteY83" fmla="*/ 761601 h 1278489"/>
              <a:gd name="connsiteX84" fmla="*/ 642396 w 3913451"/>
              <a:gd name="connsiteY84" fmla="*/ 717296 h 1278489"/>
              <a:gd name="connsiteX85" fmla="*/ 620245 w 3913451"/>
              <a:gd name="connsiteY85" fmla="*/ 695144 h 1278489"/>
              <a:gd name="connsiteX86" fmla="*/ 553790 w 3913451"/>
              <a:gd name="connsiteY86" fmla="*/ 643455 h 1278489"/>
              <a:gd name="connsiteX87" fmla="*/ 531638 w 3913451"/>
              <a:gd name="connsiteY87" fmla="*/ 621303 h 1278489"/>
              <a:gd name="connsiteX88" fmla="*/ 509487 w 3913451"/>
              <a:gd name="connsiteY88" fmla="*/ 606534 h 1278489"/>
              <a:gd name="connsiteX89" fmla="*/ 465183 w 3913451"/>
              <a:gd name="connsiteY89" fmla="*/ 562230 h 1278489"/>
              <a:gd name="connsiteX90" fmla="*/ 457800 w 3913451"/>
              <a:gd name="connsiteY90" fmla="*/ 540077 h 1278489"/>
              <a:gd name="connsiteX91" fmla="*/ 428264 w 3913451"/>
              <a:gd name="connsiteY91" fmla="*/ 495773 h 1278489"/>
              <a:gd name="connsiteX92" fmla="*/ 413496 w 3913451"/>
              <a:gd name="connsiteY92" fmla="*/ 473620 h 1278489"/>
              <a:gd name="connsiteX93" fmla="*/ 398729 w 3913451"/>
              <a:gd name="connsiteY93" fmla="*/ 451468 h 1278489"/>
              <a:gd name="connsiteX94" fmla="*/ 383961 w 3913451"/>
              <a:gd name="connsiteY94" fmla="*/ 399779 h 1278489"/>
              <a:gd name="connsiteX95" fmla="*/ 376577 w 3913451"/>
              <a:gd name="connsiteY95" fmla="*/ 377627 h 1278489"/>
              <a:gd name="connsiteX96" fmla="*/ 347042 w 3913451"/>
              <a:gd name="connsiteY96" fmla="*/ 340706 h 1278489"/>
              <a:gd name="connsiteX97" fmla="*/ 332274 w 3913451"/>
              <a:gd name="connsiteY97" fmla="*/ 303786 h 1278489"/>
              <a:gd name="connsiteX98" fmla="*/ 302738 w 3913451"/>
              <a:gd name="connsiteY98" fmla="*/ 237328 h 1278489"/>
              <a:gd name="connsiteX99" fmla="*/ 206748 w 3913451"/>
              <a:gd name="connsiteY99" fmla="*/ 148719 h 1278489"/>
              <a:gd name="connsiteX100" fmla="*/ 184596 w 3913451"/>
              <a:gd name="connsiteY100" fmla="*/ 126567 h 1278489"/>
              <a:gd name="connsiteX101" fmla="*/ 155061 w 3913451"/>
              <a:gd name="connsiteY101" fmla="*/ 111798 h 1278489"/>
              <a:gd name="connsiteX102" fmla="*/ 103374 w 3913451"/>
              <a:gd name="connsiteY102" fmla="*/ 67494 h 1278489"/>
              <a:gd name="connsiteX103" fmla="*/ 81222 w 3913451"/>
              <a:gd name="connsiteY103" fmla="*/ 52726 h 1278489"/>
              <a:gd name="connsiteX104" fmla="*/ 22151 w 3913451"/>
              <a:gd name="connsiteY104" fmla="*/ 1037 h 1278489"/>
              <a:gd name="connsiteX105" fmla="*/ 0 w 3913451"/>
              <a:gd name="connsiteY105" fmla="*/ 1037 h 1278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3913451" h="1278489">
                <a:moveTo>
                  <a:pt x="3913451" y="281633"/>
                </a:moveTo>
                <a:cubicBezTo>
                  <a:pt x="3846996" y="284094"/>
                  <a:pt x="3780369" y="283642"/>
                  <a:pt x="3714086" y="289017"/>
                </a:cubicBezTo>
                <a:cubicBezTo>
                  <a:pt x="3689068" y="291046"/>
                  <a:pt x="3664861" y="298863"/>
                  <a:pt x="3640248" y="303786"/>
                </a:cubicBezTo>
                <a:cubicBezTo>
                  <a:pt x="3627941" y="306247"/>
                  <a:pt x="3615708" y="309107"/>
                  <a:pt x="3603328" y="311170"/>
                </a:cubicBezTo>
                <a:cubicBezTo>
                  <a:pt x="3568513" y="316973"/>
                  <a:pt x="3560333" y="317126"/>
                  <a:pt x="3529490" y="325938"/>
                </a:cubicBezTo>
                <a:cubicBezTo>
                  <a:pt x="3472938" y="342096"/>
                  <a:pt x="3543437" y="322200"/>
                  <a:pt x="3485186" y="348090"/>
                </a:cubicBezTo>
                <a:cubicBezTo>
                  <a:pt x="3470961" y="354412"/>
                  <a:pt x="3455651" y="357935"/>
                  <a:pt x="3440883" y="362858"/>
                </a:cubicBezTo>
                <a:lnTo>
                  <a:pt x="3418731" y="370243"/>
                </a:lnTo>
                <a:cubicBezTo>
                  <a:pt x="3411347" y="372704"/>
                  <a:pt x="3403056" y="373310"/>
                  <a:pt x="3396580" y="377627"/>
                </a:cubicBezTo>
                <a:cubicBezTo>
                  <a:pt x="3333094" y="419951"/>
                  <a:pt x="3413418" y="369208"/>
                  <a:pt x="3352277" y="399779"/>
                </a:cubicBezTo>
                <a:cubicBezTo>
                  <a:pt x="3295024" y="428406"/>
                  <a:pt x="3363649" y="403372"/>
                  <a:pt x="3307973" y="421931"/>
                </a:cubicBezTo>
                <a:cubicBezTo>
                  <a:pt x="3303051" y="426854"/>
                  <a:pt x="3297383" y="431131"/>
                  <a:pt x="3293206" y="436700"/>
                </a:cubicBezTo>
                <a:cubicBezTo>
                  <a:pt x="3282557" y="450899"/>
                  <a:pt x="3276220" y="468453"/>
                  <a:pt x="3263670" y="481004"/>
                </a:cubicBezTo>
                <a:cubicBezTo>
                  <a:pt x="3258747" y="485927"/>
                  <a:pt x="3253079" y="490203"/>
                  <a:pt x="3248902" y="495773"/>
                </a:cubicBezTo>
                <a:cubicBezTo>
                  <a:pt x="3231188" y="519393"/>
                  <a:pt x="3225765" y="537912"/>
                  <a:pt x="3204599" y="554846"/>
                </a:cubicBezTo>
                <a:cubicBezTo>
                  <a:pt x="3197670" y="560390"/>
                  <a:pt x="3189832" y="564691"/>
                  <a:pt x="3182448" y="569614"/>
                </a:cubicBezTo>
                <a:cubicBezTo>
                  <a:pt x="3153033" y="613737"/>
                  <a:pt x="3185159" y="575370"/>
                  <a:pt x="3145528" y="599150"/>
                </a:cubicBezTo>
                <a:cubicBezTo>
                  <a:pt x="3139559" y="602732"/>
                  <a:pt x="3136330" y="609742"/>
                  <a:pt x="3130761" y="613919"/>
                </a:cubicBezTo>
                <a:cubicBezTo>
                  <a:pt x="3116562" y="624569"/>
                  <a:pt x="3099007" y="630904"/>
                  <a:pt x="3086457" y="643455"/>
                </a:cubicBezTo>
                <a:cubicBezTo>
                  <a:pt x="3051757" y="678156"/>
                  <a:pt x="3072992" y="659816"/>
                  <a:pt x="3020003" y="695144"/>
                </a:cubicBezTo>
                <a:cubicBezTo>
                  <a:pt x="3012619" y="700067"/>
                  <a:pt x="3006270" y="707106"/>
                  <a:pt x="2997851" y="709912"/>
                </a:cubicBezTo>
                <a:lnTo>
                  <a:pt x="2953548" y="724680"/>
                </a:lnTo>
                <a:cubicBezTo>
                  <a:pt x="2911706" y="722219"/>
                  <a:pt x="2869728" y="721467"/>
                  <a:pt x="2828022" y="717296"/>
                </a:cubicBezTo>
                <a:cubicBezTo>
                  <a:pt x="2820277" y="716522"/>
                  <a:pt x="2812346" y="714230"/>
                  <a:pt x="2805870" y="709912"/>
                </a:cubicBezTo>
                <a:cubicBezTo>
                  <a:pt x="2797182" y="704120"/>
                  <a:pt x="2791741" y="694445"/>
                  <a:pt x="2783719" y="687760"/>
                </a:cubicBezTo>
                <a:cubicBezTo>
                  <a:pt x="2776901" y="682078"/>
                  <a:pt x="2768951" y="677914"/>
                  <a:pt x="2761567" y="672991"/>
                </a:cubicBezTo>
                <a:cubicBezTo>
                  <a:pt x="2756644" y="665607"/>
                  <a:pt x="2754324" y="655543"/>
                  <a:pt x="2746799" y="650839"/>
                </a:cubicBezTo>
                <a:cubicBezTo>
                  <a:pt x="2733599" y="642589"/>
                  <a:pt x="2715448" y="644706"/>
                  <a:pt x="2702496" y="636071"/>
                </a:cubicBezTo>
                <a:lnTo>
                  <a:pt x="2680344" y="621303"/>
                </a:lnTo>
                <a:cubicBezTo>
                  <a:pt x="2674339" y="603284"/>
                  <a:pt x="2672508" y="591313"/>
                  <a:pt x="2658193" y="576998"/>
                </a:cubicBezTo>
                <a:cubicBezTo>
                  <a:pt x="2651918" y="570723"/>
                  <a:pt x="2642971" y="567774"/>
                  <a:pt x="2636041" y="562230"/>
                </a:cubicBezTo>
                <a:cubicBezTo>
                  <a:pt x="2630605" y="557881"/>
                  <a:pt x="2627501" y="550574"/>
                  <a:pt x="2621274" y="547461"/>
                </a:cubicBezTo>
                <a:cubicBezTo>
                  <a:pt x="2607351" y="540499"/>
                  <a:pt x="2576970" y="532693"/>
                  <a:pt x="2576970" y="532693"/>
                </a:cubicBezTo>
                <a:cubicBezTo>
                  <a:pt x="2573597" y="533115"/>
                  <a:pt x="2484242" y="543469"/>
                  <a:pt x="2473596" y="547461"/>
                </a:cubicBezTo>
                <a:cubicBezTo>
                  <a:pt x="2467077" y="549906"/>
                  <a:pt x="2464798" y="558648"/>
                  <a:pt x="2458828" y="562230"/>
                </a:cubicBezTo>
                <a:cubicBezTo>
                  <a:pt x="2452154" y="566235"/>
                  <a:pt x="2444061" y="567153"/>
                  <a:pt x="2436677" y="569614"/>
                </a:cubicBezTo>
                <a:cubicBezTo>
                  <a:pt x="2384047" y="622244"/>
                  <a:pt x="2443781" y="565406"/>
                  <a:pt x="2392374" y="606534"/>
                </a:cubicBezTo>
                <a:cubicBezTo>
                  <a:pt x="2386938" y="610883"/>
                  <a:pt x="2381955" y="615867"/>
                  <a:pt x="2377606" y="621303"/>
                </a:cubicBezTo>
                <a:cubicBezTo>
                  <a:pt x="2372062" y="628233"/>
                  <a:pt x="2369768" y="637911"/>
                  <a:pt x="2362838" y="643455"/>
                </a:cubicBezTo>
                <a:cubicBezTo>
                  <a:pt x="2356760" y="648317"/>
                  <a:pt x="2348070" y="648378"/>
                  <a:pt x="2340686" y="650839"/>
                </a:cubicBezTo>
                <a:lnTo>
                  <a:pt x="2274232" y="695144"/>
                </a:lnTo>
                <a:cubicBezTo>
                  <a:pt x="2266848" y="700067"/>
                  <a:pt x="2260018" y="705943"/>
                  <a:pt x="2252080" y="709912"/>
                </a:cubicBezTo>
                <a:lnTo>
                  <a:pt x="2222545" y="724680"/>
                </a:lnTo>
                <a:cubicBezTo>
                  <a:pt x="2179584" y="767644"/>
                  <a:pt x="2241509" y="707646"/>
                  <a:pt x="2185625" y="754217"/>
                </a:cubicBezTo>
                <a:cubicBezTo>
                  <a:pt x="2177603" y="760902"/>
                  <a:pt x="2171333" y="769493"/>
                  <a:pt x="2163474" y="776369"/>
                </a:cubicBezTo>
                <a:cubicBezTo>
                  <a:pt x="2151613" y="786748"/>
                  <a:pt x="2139162" y="796450"/>
                  <a:pt x="2126554" y="805906"/>
                </a:cubicBezTo>
                <a:cubicBezTo>
                  <a:pt x="2084234" y="837647"/>
                  <a:pt x="2124831" y="806768"/>
                  <a:pt x="2082251" y="828058"/>
                </a:cubicBezTo>
                <a:cubicBezTo>
                  <a:pt x="2024993" y="856687"/>
                  <a:pt x="2093628" y="831649"/>
                  <a:pt x="2037948" y="850210"/>
                </a:cubicBezTo>
                <a:cubicBezTo>
                  <a:pt x="2020455" y="867704"/>
                  <a:pt x="2003926" y="886165"/>
                  <a:pt x="1978877" y="894515"/>
                </a:cubicBezTo>
                <a:lnTo>
                  <a:pt x="1956725" y="901899"/>
                </a:lnTo>
                <a:cubicBezTo>
                  <a:pt x="1937035" y="916667"/>
                  <a:pt x="1921004" y="938420"/>
                  <a:pt x="1897654" y="946204"/>
                </a:cubicBezTo>
                <a:cubicBezTo>
                  <a:pt x="1890270" y="948665"/>
                  <a:pt x="1882307" y="949808"/>
                  <a:pt x="1875503" y="953588"/>
                </a:cubicBezTo>
                <a:cubicBezTo>
                  <a:pt x="1859988" y="962208"/>
                  <a:pt x="1845967" y="973278"/>
                  <a:pt x="1831199" y="983124"/>
                </a:cubicBezTo>
                <a:cubicBezTo>
                  <a:pt x="1823815" y="988047"/>
                  <a:pt x="1817467" y="995087"/>
                  <a:pt x="1809048" y="997893"/>
                </a:cubicBezTo>
                <a:lnTo>
                  <a:pt x="1786896" y="1005277"/>
                </a:lnTo>
                <a:cubicBezTo>
                  <a:pt x="1779512" y="1012661"/>
                  <a:pt x="1773433" y="1021637"/>
                  <a:pt x="1764745" y="1027429"/>
                </a:cubicBezTo>
                <a:cubicBezTo>
                  <a:pt x="1758269" y="1031747"/>
                  <a:pt x="1749747" y="1031747"/>
                  <a:pt x="1742593" y="1034813"/>
                </a:cubicBezTo>
                <a:cubicBezTo>
                  <a:pt x="1732476" y="1039149"/>
                  <a:pt x="1722903" y="1044658"/>
                  <a:pt x="1713058" y="1049581"/>
                </a:cubicBezTo>
                <a:cubicBezTo>
                  <a:pt x="1708135" y="1054504"/>
                  <a:pt x="1704260" y="1060768"/>
                  <a:pt x="1698290" y="1064350"/>
                </a:cubicBezTo>
                <a:cubicBezTo>
                  <a:pt x="1650710" y="1092899"/>
                  <a:pt x="1702007" y="1046485"/>
                  <a:pt x="1653987" y="1086502"/>
                </a:cubicBezTo>
                <a:cubicBezTo>
                  <a:pt x="1645965" y="1093187"/>
                  <a:pt x="1639857" y="1101969"/>
                  <a:pt x="1631835" y="1108654"/>
                </a:cubicBezTo>
                <a:cubicBezTo>
                  <a:pt x="1625017" y="1114336"/>
                  <a:pt x="1616501" y="1117741"/>
                  <a:pt x="1609683" y="1123423"/>
                </a:cubicBezTo>
                <a:cubicBezTo>
                  <a:pt x="1601661" y="1130108"/>
                  <a:pt x="1595554" y="1138890"/>
                  <a:pt x="1587532" y="1145575"/>
                </a:cubicBezTo>
                <a:cubicBezTo>
                  <a:pt x="1564502" y="1164767"/>
                  <a:pt x="1567799" y="1153627"/>
                  <a:pt x="1550612" y="1175112"/>
                </a:cubicBezTo>
                <a:cubicBezTo>
                  <a:pt x="1480896" y="1262262"/>
                  <a:pt x="1583059" y="1137517"/>
                  <a:pt x="1528461" y="1219416"/>
                </a:cubicBezTo>
                <a:cubicBezTo>
                  <a:pt x="1522668" y="1228105"/>
                  <a:pt x="1512994" y="1233547"/>
                  <a:pt x="1506309" y="1241569"/>
                </a:cubicBezTo>
                <a:cubicBezTo>
                  <a:pt x="1500628" y="1248387"/>
                  <a:pt x="1499066" y="1259017"/>
                  <a:pt x="1491541" y="1263721"/>
                </a:cubicBezTo>
                <a:cubicBezTo>
                  <a:pt x="1478341" y="1271971"/>
                  <a:pt x="1447238" y="1278489"/>
                  <a:pt x="1447238" y="1278489"/>
                </a:cubicBezTo>
                <a:cubicBezTo>
                  <a:pt x="1319214" y="1271376"/>
                  <a:pt x="1347312" y="1275995"/>
                  <a:pt x="1255258" y="1263721"/>
                </a:cubicBezTo>
                <a:cubicBezTo>
                  <a:pt x="1238006" y="1261421"/>
                  <a:pt x="1220694" y="1259450"/>
                  <a:pt x="1203570" y="1256337"/>
                </a:cubicBezTo>
                <a:cubicBezTo>
                  <a:pt x="1183174" y="1252629"/>
                  <a:pt x="1170861" y="1247895"/>
                  <a:pt x="1151883" y="1241569"/>
                </a:cubicBezTo>
                <a:cubicBezTo>
                  <a:pt x="1127188" y="1216871"/>
                  <a:pt x="1147565" y="1235319"/>
                  <a:pt x="1114964" y="1212032"/>
                </a:cubicBezTo>
                <a:cubicBezTo>
                  <a:pt x="1104950" y="1204879"/>
                  <a:pt x="1095511" y="1196937"/>
                  <a:pt x="1085429" y="1189880"/>
                </a:cubicBezTo>
                <a:cubicBezTo>
                  <a:pt x="1070889" y="1179701"/>
                  <a:pt x="1053675" y="1172894"/>
                  <a:pt x="1041125" y="1160343"/>
                </a:cubicBezTo>
                <a:cubicBezTo>
                  <a:pt x="983942" y="1103157"/>
                  <a:pt x="1063182" y="1180770"/>
                  <a:pt x="982054" y="1108654"/>
                </a:cubicBezTo>
                <a:cubicBezTo>
                  <a:pt x="928340" y="1060907"/>
                  <a:pt x="975515" y="1094449"/>
                  <a:pt x="930367" y="1064350"/>
                </a:cubicBezTo>
                <a:cubicBezTo>
                  <a:pt x="895910" y="1012661"/>
                  <a:pt x="915600" y="1029890"/>
                  <a:pt x="878680" y="1005277"/>
                </a:cubicBezTo>
                <a:cubicBezTo>
                  <a:pt x="842017" y="950280"/>
                  <a:pt x="889135" y="1017822"/>
                  <a:pt x="841761" y="960972"/>
                </a:cubicBezTo>
                <a:cubicBezTo>
                  <a:pt x="836080" y="954154"/>
                  <a:pt x="832837" y="945499"/>
                  <a:pt x="826993" y="938820"/>
                </a:cubicBezTo>
                <a:cubicBezTo>
                  <a:pt x="815532" y="925722"/>
                  <a:pt x="790074" y="901899"/>
                  <a:pt x="790074" y="901899"/>
                </a:cubicBezTo>
                <a:cubicBezTo>
                  <a:pt x="787613" y="894515"/>
                  <a:pt x="787007" y="886223"/>
                  <a:pt x="782690" y="879747"/>
                </a:cubicBezTo>
                <a:cubicBezTo>
                  <a:pt x="771319" y="862690"/>
                  <a:pt x="754733" y="853724"/>
                  <a:pt x="738387" y="842826"/>
                </a:cubicBezTo>
                <a:cubicBezTo>
                  <a:pt x="684634" y="762197"/>
                  <a:pt x="763916" y="886500"/>
                  <a:pt x="716235" y="791137"/>
                </a:cubicBezTo>
                <a:cubicBezTo>
                  <a:pt x="710731" y="780130"/>
                  <a:pt x="702187" y="770863"/>
                  <a:pt x="694083" y="761601"/>
                </a:cubicBezTo>
                <a:cubicBezTo>
                  <a:pt x="646294" y="706983"/>
                  <a:pt x="683768" y="751774"/>
                  <a:pt x="642396" y="717296"/>
                </a:cubicBezTo>
                <a:cubicBezTo>
                  <a:pt x="634374" y="710611"/>
                  <a:pt x="628267" y="701829"/>
                  <a:pt x="620245" y="695144"/>
                </a:cubicBezTo>
                <a:cubicBezTo>
                  <a:pt x="598686" y="677178"/>
                  <a:pt x="573634" y="663299"/>
                  <a:pt x="553790" y="643455"/>
                </a:cubicBezTo>
                <a:cubicBezTo>
                  <a:pt x="546406" y="636071"/>
                  <a:pt x="539660" y="627988"/>
                  <a:pt x="531638" y="621303"/>
                </a:cubicBezTo>
                <a:cubicBezTo>
                  <a:pt x="524821" y="615622"/>
                  <a:pt x="516120" y="612430"/>
                  <a:pt x="509487" y="606534"/>
                </a:cubicBezTo>
                <a:cubicBezTo>
                  <a:pt x="493877" y="592658"/>
                  <a:pt x="465183" y="562230"/>
                  <a:pt x="465183" y="562230"/>
                </a:cubicBezTo>
                <a:cubicBezTo>
                  <a:pt x="462722" y="554846"/>
                  <a:pt x="461580" y="546881"/>
                  <a:pt x="457800" y="540077"/>
                </a:cubicBezTo>
                <a:cubicBezTo>
                  <a:pt x="449181" y="524561"/>
                  <a:pt x="438109" y="510541"/>
                  <a:pt x="428264" y="495773"/>
                </a:cubicBezTo>
                <a:lnTo>
                  <a:pt x="413496" y="473620"/>
                </a:lnTo>
                <a:cubicBezTo>
                  <a:pt x="408574" y="466236"/>
                  <a:pt x="401535" y="459887"/>
                  <a:pt x="398729" y="451468"/>
                </a:cubicBezTo>
                <a:cubicBezTo>
                  <a:pt x="381025" y="398356"/>
                  <a:pt x="402504" y="464682"/>
                  <a:pt x="383961" y="399779"/>
                </a:cubicBezTo>
                <a:cubicBezTo>
                  <a:pt x="381823" y="392295"/>
                  <a:pt x="380581" y="384301"/>
                  <a:pt x="376577" y="377627"/>
                </a:cubicBezTo>
                <a:cubicBezTo>
                  <a:pt x="335371" y="308949"/>
                  <a:pt x="391372" y="429369"/>
                  <a:pt x="347042" y="340706"/>
                </a:cubicBezTo>
                <a:cubicBezTo>
                  <a:pt x="341114" y="328851"/>
                  <a:pt x="336928" y="316197"/>
                  <a:pt x="332274" y="303786"/>
                </a:cubicBezTo>
                <a:cubicBezTo>
                  <a:pt x="322559" y="277878"/>
                  <a:pt x="322241" y="263333"/>
                  <a:pt x="302738" y="237328"/>
                </a:cubicBezTo>
                <a:cubicBezTo>
                  <a:pt x="282666" y="210564"/>
                  <a:pt x="230530" y="170123"/>
                  <a:pt x="206748" y="148719"/>
                </a:cubicBezTo>
                <a:cubicBezTo>
                  <a:pt x="198986" y="141733"/>
                  <a:pt x="193093" y="132637"/>
                  <a:pt x="184596" y="126567"/>
                </a:cubicBezTo>
                <a:cubicBezTo>
                  <a:pt x="175639" y="120169"/>
                  <a:pt x="164395" y="117632"/>
                  <a:pt x="155061" y="111798"/>
                </a:cubicBezTo>
                <a:cubicBezTo>
                  <a:pt x="110806" y="84137"/>
                  <a:pt x="139628" y="97706"/>
                  <a:pt x="103374" y="67494"/>
                </a:cubicBezTo>
                <a:cubicBezTo>
                  <a:pt x="96557" y="61813"/>
                  <a:pt x="87901" y="58570"/>
                  <a:pt x="81222" y="52726"/>
                </a:cubicBezTo>
                <a:cubicBezTo>
                  <a:pt x="72267" y="44890"/>
                  <a:pt x="41326" y="7429"/>
                  <a:pt x="22151" y="1037"/>
                </a:cubicBezTo>
                <a:cubicBezTo>
                  <a:pt x="15146" y="-1298"/>
                  <a:pt x="7384" y="1037"/>
                  <a:pt x="0" y="1037"/>
                </a:cubicBezTo>
              </a:path>
            </a:pathLst>
          </a:cu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172200" y="3962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4343400" y="3810000"/>
            <a:ext cx="3886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30955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30163"/>
            <a:ext cx="9144000" cy="1143000"/>
          </a:xfrm>
          <a:noFill/>
        </p:spPr>
        <p:txBody>
          <a:bodyPr/>
          <a:lstStyle/>
          <a:p>
            <a:r>
              <a:rPr lang="en-US" sz="3600">
                <a:latin typeface="Calibri" charset="0"/>
              </a:rPr>
              <a:t>Physical Interpretation of Simulated Annealing</a:t>
            </a:r>
          </a:p>
        </p:txBody>
      </p:sp>
      <p:sp>
        <p:nvSpPr>
          <p:cNvPr id="57346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295400"/>
            <a:ext cx="9067800" cy="52578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latin typeface="Calibri" charset="0"/>
              </a:rPr>
              <a:t>A Physical Analogy:</a:t>
            </a:r>
          </a:p>
          <a:p>
            <a:pPr lvl="2">
              <a:defRPr/>
            </a:pPr>
            <a:r>
              <a:rPr lang="en-US" dirty="0" smtClean="0">
                <a:latin typeface="Calibri" charset="0"/>
              </a:rPr>
              <a:t>Imagine </a:t>
            </a:r>
            <a:r>
              <a:rPr lang="en-US" dirty="0">
                <a:latin typeface="Calibri" charset="0"/>
              </a:rPr>
              <a:t>letting a ball roll </a:t>
            </a:r>
            <a:r>
              <a:rPr lang="en-US" dirty="0">
                <a:solidFill>
                  <a:srgbClr val="660066"/>
                </a:solidFill>
                <a:latin typeface="Calibri" charset="0"/>
              </a:rPr>
              <a:t>downhill</a:t>
            </a:r>
            <a:r>
              <a:rPr lang="en-US" dirty="0">
                <a:latin typeface="Calibri" charset="0"/>
              </a:rPr>
              <a:t> on the function surface </a:t>
            </a:r>
          </a:p>
          <a:p>
            <a:pPr lvl="2">
              <a:defRPr/>
            </a:pPr>
            <a:r>
              <a:rPr lang="en-US" dirty="0" smtClean="0">
                <a:latin typeface="Calibri" charset="0"/>
              </a:rPr>
              <a:t>Now shake </a:t>
            </a:r>
            <a:r>
              <a:rPr lang="en-US" dirty="0">
                <a:latin typeface="Calibri" charset="0"/>
              </a:rPr>
              <a:t>the surface, while the ball rolls, </a:t>
            </a:r>
            <a:endParaRPr lang="en-US" dirty="0" smtClean="0">
              <a:latin typeface="Calibri" charset="0"/>
            </a:endParaRPr>
          </a:p>
          <a:p>
            <a:pPr lvl="2">
              <a:defRPr/>
            </a:pPr>
            <a:r>
              <a:rPr lang="en-US" dirty="0" smtClean="0">
                <a:latin typeface="Calibri" charset="0"/>
              </a:rPr>
              <a:t>Gradually </a:t>
            </a:r>
            <a:r>
              <a:rPr lang="en-US" dirty="0">
                <a:latin typeface="Calibri" charset="0"/>
              </a:rPr>
              <a:t>reducing the </a:t>
            </a:r>
            <a:r>
              <a:rPr lang="en-US" dirty="0">
                <a:solidFill>
                  <a:srgbClr val="FF0000"/>
                </a:solidFill>
                <a:latin typeface="Calibri" charset="0"/>
              </a:rPr>
              <a:t>amount of shaking</a:t>
            </a:r>
          </a:p>
          <a:p>
            <a:pPr marL="1371600" lvl="3" indent="0">
              <a:buFont typeface="Arial" charset="0"/>
              <a:buNone/>
              <a:defRPr/>
            </a:pPr>
            <a:r>
              <a:rPr lang="en-US" sz="1600" dirty="0">
                <a:latin typeface="Calibri" charset="0"/>
              </a:rPr>
              <a:t/>
            </a:r>
            <a:br>
              <a:rPr lang="en-US" sz="1600" dirty="0">
                <a:latin typeface="Calibri" charset="0"/>
              </a:rPr>
            </a:br>
            <a:endParaRPr lang="en-US" sz="1600" dirty="0">
              <a:latin typeface="Calibri" charset="0"/>
            </a:endParaRPr>
          </a:p>
          <a:p>
            <a:pPr>
              <a:defRPr/>
            </a:pPr>
            <a:endParaRPr lang="en-US" sz="2800" dirty="0" smtClean="0">
              <a:latin typeface="Calibri" charset="0"/>
            </a:endParaRPr>
          </a:p>
          <a:p>
            <a:pPr>
              <a:defRPr/>
            </a:pPr>
            <a:endParaRPr lang="en-US" sz="2800" dirty="0">
              <a:latin typeface="Calibri" charset="0"/>
            </a:endParaRPr>
          </a:p>
          <a:p>
            <a:pPr>
              <a:defRPr/>
            </a:pPr>
            <a:r>
              <a:rPr lang="en-US" sz="2800" dirty="0" smtClean="0">
                <a:latin typeface="Calibri" charset="0"/>
              </a:rPr>
              <a:t>Annealing </a:t>
            </a:r>
            <a:r>
              <a:rPr lang="en-US" sz="2800" dirty="0">
                <a:latin typeface="Calibri" charset="0"/>
              </a:rPr>
              <a:t>= physical process of cooling a liquid </a:t>
            </a:r>
            <a:r>
              <a:rPr lang="en-US" sz="2800" dirty="0" smtClean="0">
                <a:latin typeface="Calibri" charset="0"/>
                <a:sym typeface="Wingdings"/>
              </a:rPr>
              <a:t></a:t>
            </a:r>
            <a:r>
              <a:rPr lang="en-US" sz="2800" dirty="0" smtClean="0">
                <a:latin typeface="Calibri" charset="0"/>
              </a:rPr>
              <a:t> frozen</a:t>
            </a:r>
            <a:endParaRPr lang="en-US" sz="2800" dirty="0">
              <a:latin typeface="Calibri" charset="0"/>
            </a:endParaRPr>
          </a:p>
          <a:p>
            <a:pPr lvl="2">
              <a:defRPr/>
            </a:pPr>
            <a:r>
              <a:rPr lang="en-US" dirty="0">
                <a:latin typeface="Calibri" charset="0"/>
              </a:rPr>
              <a:t>simulated annealing:</a:t>
            </a:r>
          </a:p>
          <a:p>
            <a:pPr lvl="3">
              <a:defRPr/>
            </a:pPr>
            <a:r>
              <a:rPr lang="en-US" dirty="0">
                <a:latin typeface="Calibri" charset="0"/>
              </a:rPr>
              <a:t> free variables are like particles</a:t>
            </a:r>
          </a:p>
          <a:p>
            <a:pPr lvl="3">
              <a:defRPr/>
            </a:pPr>
            <a:r>
              <a:rPr lang="en-US" dirty="0">
                <a:latin typeface="Calibri" charset="0"/>
              </a:rPr>
              <a:t> seek </a:t>
            </a:r>
            <a:r>
              <a:rPr lang="ja-JP" altLang="en-US" dirty="0">
                <a:latin typeface="Calibri" charset="0"/>
              </a:rPr>
              <a:t>“</a:t>
            </a:r>
            <a:r>
              <a:rPr lang="en-US" altLang="ja-JP" dirty="0">
                <a:latin typeface="Calibri" charset="0"/>
              </a:rPr>
              <a:t>low energy</a:t>
            </a:r>
            <a:r>
              <a:rPr lang="ja-JP" altLang="en-US" dirty="0">
                <a:latin typeface="Calibri" charset="0"/>
              </a:rPr>
              <a:t>”</a:t>
            </a:r>
            <a:r>
              <a:rPr lang="en-US" altLang="ja-JP" dirty="0">
                <a:latin typeface="Calibri" charset="0"/>
              </a:rPr>
              <a:t> (high quality) configuration</a:t>
            </a:r>
          </a:p>
          <a:p>
            <a:pPr lvl="3">
              <a:defRPr/>
            </a:pPr>
            <a:r>
              <a:rPr lang="en-US" dirty="0">
                <a:latin typeface="Calibri" charset="0"/>
              </a:rPr>
              <a:t>slowly reducing temp. T with particles moving around randomly</a:t>
            </a:r>
          </a:p>
        </p:txBody>
      </p:sp>
      <p:sp>
        <p:nvSpPr>
          <p:cNvPr id="77827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BBC7640-ACB8-1844-A0BF-4EE2E8A17927}" type="slidenum">
              <a:rPr lang="en-US" sz="1200">
                <a:solidFill>
                  <a:srgbClr val="898989"/>
                </a:solidFill>
              </a:rPr>
              <a:pPr eaLnBrk="1" hangingPunct="1"/>
              <a:t>53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333875" y="3276600"/>
            <a:ext cx="3913188" cy="1277938"/>
          </a:xfrm>
          <a:custGeom>
            <a:avLst/>
            <a:gdLst>
              <a:gd name="connsiteX0" fmla="*/ 3913451 w 3913451"/>
              <a:gd name="connsiteY0" fmla="*/ 281633 h 1278489"/>
              <a:gd name="connsiteX1" fmla="*/ 3714086 w 3913451"/>
              <a:gd name="connsiteY1" fmla="*/ 289017 h 1278489"/>
              <a:gd name="connsiteX2" fmla="*/ 3640248 w 3913451"/>
              <a:gd name="connsiteY2" fmla="*/ 303786 h 1278489"/>
              <a:gd name="connsiteX3" fmla="*/ 3603328 w 3913451"/>
              <a:gd name="connsiteY3" fmla="*/ 311170 h 1278489"/>
              <a:gd name="connsiteX4" fmla="*/ 3529490 w 3913451"/>
              <a:gd name="connsiteY4" fmla="*/ 325938 h 1278489"/>
              <a:gd name="connsiteX5" fmla="*/ 3485186 w 3913451"/>
              <a:gd name="connsiteY5" fmla="*/ 348090 h 1278489"/>
              <a:gd name="connsiteX6" fmla="*/ 3440883 w 3913451"/>
              <a:gd name="connsiteY6" fmla="*/ 362858 h 1278489"/>
              <a:gd name="connsiteX7" fmla="*/ 3418731 w 3913451"/>
              <a:gd name="connsiteY7" fmla="*/ 370243 h 1278489"/>
              <a:gd name="connsiteX8" fmla="*/ 3396580 w 3913451"/>
              <a:gd name="connsiteY8" fmla="*/ 377627 h 1278489"/>
              <a:gd name="connsiteX9" fmla="*/ 3352277 w 3913451"/>
              <a:gd name="connsiteY9" fmla="*/ 399779 h 1278489"/>
              <a:gd name="connsiteX10" fmla="*/ 3307973 w 3913451"/>
              <a:gd name="connsiteY10" fmla="*/ 421931 h 1278489"/>
              <a:gd name="connsiteX11" fmla="*/ 3293206 w 3913451"/>
              <a:gd name="connsiteY11" fmla="*/ 436700 h 1278489"/>
              <a:gd name="connsiteX12" fmla="*/ 3263670 w 3913451"/>
              <a:gd name="connsiteY12" fmla="*/ 481004 h 1278489"/>
              <a:gd name="connsiteX13" fmla="*/ 3248902 w 3913451"/>
              <a:gd name="connsiteY13" fmla="*/ 495773 h 1278489"/>
              <a:gd name="connsiteX14" fmla="*/ 3204599 w 3913451"/>
              <a:gd name="connsiteY14" fmla="*/ 554846 h 1278489"/>
              <a:gd name="connsiteX15" fmla="*/ 3182448 w 3913451"/>
              <a:gd name="connsiteY15" fmla="*/ 569614 h 1278489"/>
              <a:gd name="connsiteX16" fmla="*/ 3145528 w 3913451"/>
              <a:gd name="connsiteY16" fmla="*/ 599150 h 1278489"/>
              <a:gd name="connsiteX17" fmla="*/ 3130761 w 3913451"/>
              <a:gd name="connsiteY17" fmla="*/ 613919 h 1278489"/>
              <a:gd name="connsiteX18" fmla="*/ 3086457 w 3913451"/>
              <a:gd name="connsiteY18" fmla="*/ 643455 h 1278489"/>
              <a:gd name="connsiteX19" fmla="*/ 3020003 w 3913451"/>
              <a:gd name="connsiteY19" fmla="*/ 695144 h 1278489"/>
              <a:gd name="connsiteX20" fmla="*/ 2997851 w 3913451"/>
              <a:gd name="connsiteY20" fmla="*/ 709912 h 1278489"/>
              <a:gd name="connsiteX21" fmla="*/ 2953548 w 3913451"/>
              <a:gd name="connsiteY21" fmla="*/ 724680 h 1278489"/>
              <a:gd name="connsiteX22" fmla="*/ 2828022 w 3913451"/>
              <a:gd name="connsiteY22" fmla="*/ 717296 h 1278489"/>
              <a:gd name="connsiteX23" fmla="*/ 2805870 w 3913451"/>
              <a:gd name="connsiteY23" fmla="*/ 709912 h 1278489"/>
              <a:gd name="connsiteX24" fmla="*/ 2783719 w 3913451"/>
              <a:gd name="connsiteY24" fmla="*/ 687760 h 1278489"/>
              <a:gd name="connsiteX25" fmla="*/ 2761567 w 3913451"/>
              <a:gd name="connsiteY25" fmla="*/ 672991 h 1278489"/>
              <a:gd name="connsiteX26" fmla="*/ 2746799 w 3913451"/>
              <a:gd name="connsiteY26" fmla="*/ 650839 h 1278489"/>
              <a:gd name="connsiteX27" fmla="*/ 2702496 w 3913451"/>
              <a:gd name="connsiteY27" fmla="*/ 636071 h 1278489"/>
              <a:gd name="connsiteX28" fmla="*/ 2680344 w 3913451"/>
              <a:gd name="connsiteY28" fmla="*/ 621303 h 1278489"/>
              <a:gd name="connsiteX29" fmla="*/ 2658193 w 3913451"/>
              <a:gd name="connsiteY29" fmla="*/ 576998 h 1278489"/>
              <a:gd name="connsiteX30" fmla="*/ 2636041 w 3913451"/>
              <a:gd name="connsiteY30" fmla="*/ 562230 h 1278489"/>
              <a:gd name="connsiteX31" fmla="*/ 2621274 w 3913451"/>
              <a:gd name="connsiteY31" fmla="*/ 547461 h 1278489"/>
              <a:gd name="connsiteX32" fmla="*/ 2576970 w 3913451"/>
              <a:gd name="connsiteY32" fmla="*/ 532693 h 1278489"/>
              <a:gd name="connsiteX33" fmla="*/ 2473596 w 3913451"/>
              <a:gd name="connsiteY33" fmla="*/ 547461 h 1278489"/>
              <a:gd name="connsiteX34" fmla="*/ 2458828 w 3913451"/>
              <a:gd name="connsiteY34" fmla="*/ 562230 h 1278489"/>
              <a:gd name="connsiteX35" fmla="*/ 2436677 w 3913451"/>
              <a:gd name="connsiteY35" fmla="*/ 569614 h 1278489"/>
              <a:gd name="connsiteX36" fmla="*/ 2392374 w 3913451"/>
              <a:gd name="connsiteY36" fmla="*/ 606534 h 1278489"/>
              <a:gd name="connsiteX37" fmla="*/ 2377606 w 3913451"/>
              <a:gd name="connsiteY37" fmla="*/ 621303 h 1278489"/>
              <a:gd name="connsiteX38" fmla="*/ 2362838 w 3913451"/>
              <a:gd name="connsiteY38" fmla="*/ 643455 h 1278489"/>
              <a:gd name="connsiteX39" fmla="*/ 2340686 w 3913451"/>
              <a:gd name="connsiteY39" fmla="*/ 650839 h 1278489"/>
              <a:gd name="connsiteX40" fmla="*/ 2274232 w 3913451"/>
              <a:gd name="connsiteY40" fmla="*/ 695144 h 1278489"/>
              <a:gd name="connsiteX41" fmla="*/ 2252080 w 3913451"/>
              <a:gd name="connsiteY41" fmla="*/ 709912 h 1278489"/>
              <a:gd name="connsiteX42" fmla="*/ 2222545 w 3913451"/>
              <a:gd name="connsiteY42" fmla="*/ 724680 h 1278489"/>
              <a:gd name="connsiteX43" fmla="*/ 2185625 w 3913451"/>
              <a:gd name="connsiteY43" fmla="*/ 754217 h 1278489"/>
              <a:gd name="connsiteX44" fmla="*/ 2163474 w 3913451"/>
              <a:gd name="connsiteY44" fmla="*/ 776369 h 1278489"/>
              <a:gd name="connsiteX45" fmla="*/ 2126554 w 3913451"/>
              <a:gd name="connsiteY45" fmla="*/ 805906 h 1278489"/>
              <a:gd name="connsiteX46" fmla="*/ 2082251 w 3913451"/>
              <a:gd name="connsiteY46" fmla="*/ 828058 h 1278489"/>
              <a:gd name="connsiteX47" fmla="*/ 2037948 w 3913451"/>
              <a:gd name="connsiteY47" fmla="*/ 850210 h 1278489"/>
              <a:gd name="connsiteX48" fmla="*/ 1978877 w 3913451"/>
              <a:gd name="connsiteY48" fmla="*/ 894515 h 1278489"/>
              <a:gd name="connsiteX49" fmla="*/ 1956725 w 3913451"/>
              <a:gd name="connsiteY49" fmla="*/ 901899 h 1278489"/>
              <a:gd name="connsiteX50" fmla="*/ 1897654 w 3913451"/>
              <a:gd name="connsiteY50" fmla="*/ 946204 h 1278489"/>
              <a:gd name="connsiteX51" fmla="*/ 1875503 w 3913451"/>
              <a:gd name="connsiteY51" fmla="*/ 953588 h 1278489"/>
              <a:gd name="connsiteX52" fmla="*/ 1831199 w 3913451"/>
              <a:gd name="connsiteY52" fmla="*/ 983124 h 1278489"/>
              <a:gd name="connsiteX53" fmla="*/ 1809048 w 3913451"/>
              <a:gd name="connsiteY53" fmla="*/ 997893 h 1278489"/>
              <a:gd name="connsiteX54" fmla="*/ 1786896 w 3913451"/>
              <a:gd name="connsiteY54" fmla="*/ 1005277 h 1278489"/>
              <a:gd name="connsiteX55" fmla="*/ 1764745 w 3913451"/>
              <a:gd name="connsiteY55" fmla="*/ 1027429 h 1278489"/>
              <a:gd name="connsiteX56" fmla="*/ 1742593 w 3913451"/>
              <a:gd name="connsiteY56" fmla="*/ 1034813 h 1278489"/>
              <a:gd name="connsiteX57" fmla="*/ 1713058 w 3913451"/>
              <a:gd name="connsiteY57" fmla="*/ 1049581 h 1278489"/>
              <a:gd name="connsiteX58" fmla="*/ 1698290 w 3913451"/>
              <a:gd name="connsiteY58" fmla="*/ 1064350 h 1278489"/>
              <a:gd name="connsiteX59" fmla="*/ 1653987 w 3913451"/>
              <a:gd name="connsiteY59" fmla="*/ 1086502 h 1278489"/>
              <a:gd name="connsiteX60" fmla="*/ 1631835 w 3913451"/>
              <a:gd name="connsiteY60" fmla="*/ 1108654 h 1278489"/>
              <a:gd name="connsiteX61" fmla="*/ 1609683 w 3913451"/>
              <a:gd name="connsiteY61" fmla="*/ 1123423 h 1278489"/>
              <a:gd name="connsiteX62" fmla="*/ 1587532 w 3913451"/>
              <a:gd name="connsiteY62" fmla="*/ 1145575 h 1278489"/>
              <a:gd name="connsiteX63" fmla="*/ 1550612 w 3913451"/>
              <a:gd name="connsiteY63" fmla="*/ 1175112 h 1278489"/>
              <a:gd name="connsiteX64" fmla="*/ 1528461 w 3913451"/>
              <a:gd name="connsiteY64" fmla="*/ 1219416 h 1278489"/>
              <a:gd name="connsiteX65" fmla="*/ 1506309 w 3913451"/>
              <a:gd name="connsiteY65" fmla="*/ 1241569 h 1278489"/>
              <a:gd name="connsiteX66" fmla="*/ 1491541 w 3913451"/>
              <a:gd name="connsiteY66" fmla="*/ 1263721 h 1278489"/>
              <a:gd name="connsiteX67" fmla="*/ 1447238 w 3913451"/>
              <a:gd name="connsiteY67" fmla="*/ 1278489 h 1278489"/>
              <a:gd name="connsiteX68" fmla="*/ 1255258 w 3913451"/>
              <a:gd name="connsiteY68" fmla="*/ 1263721 h 1278489"/>
              <a:gd name="connsiteX69" fmla="*/ 1203570 w 3913451"/>
              <a:gd name="connsiteY69" fmla="*/ 1256337 h 1278489"/>
              <a:gd name="connsiteX70" fmla="*/ 1151883 w 3913451"/>
              <a:gd name="connsiteY70" fmla="*/ 1241569 h 1278489"/>
              <a:gd name="connsiteX71" fmla="*/ 1114964 w 3913451"/>
              <a:gd name="connsiteY71" fmla="*/ 1212032 h 1278489"/>
              <a:gd name="connsiteX72" fmla="*/ 1085429 w 3913451"/>
              <a:gd name="connsiteY72" fmla="*/ 1189880 h 1278489"/>
              <a:gd name="connsiteX73" fmla="*/ 1041125 w 3913451"/>
              <a:gd name="connsiteY73" fmla="*/ 1160343 h 1278489"/>
              <a:gd name="connsiteX74" fmla="*/ 982054 w 3913451"/>
              <a:gd name="connsiteY74" fmla="*/ 1108654 h 1278489"/>
              <a:gd name="connsiteX75" fmla="*/ 930367 w 3913451"/>
              <a:gd name="connsiteY75" fmla="*/ 1064350 h 1278489"/>
              <a:gd name="connsiteX76" fmla="*/ 878680 w 3913451"/>
              <a:gd name="connsiteY76" fmla="*/ 1005277 h 1278489"/>
              <a:gd name="connsiteX77" fmla="*/ 841761 w 3913451"/>
              <a:gd name="connsiteY77" fmla="*/ 960972 h 1278489"/>
              <a:gd name="connsiteX78" fmla="*/ 826993 w 3913451"/>
              <a:gd name="connsiteY78" fmla="*/ 938820 h 1278489"/>
              <a:gd name="connsiteX79" fmla="*/ 790074 w 3913451"/>
              <a:gd name="connsiteY79" fmla="*/ 901899 h 1278489"/>
              <a:gd name="connsiteX80" fmla="*/ 782690 w 3913451"/>
              <a:gd name="connsiteY80" fmla="*/ 879747 h 1278489"/>
              <a:gd name="connsiteX81" fmla="*/ 738387 w 3913451"/>
              <a:gd name="connsiteY81" fmla="*/ 842826 h 1278489"/>
              <a:gd name="connsiteX82" fmla="*/ 716235 w 3913451"/>
              <a:gd name="connsiteY82" fmla="*/ 791137 h 1278489"/>
              <a:gd name="connsiteX83" fmla="*/ 694083 w 3913451"/>
              <a:gd name="connsiteY83" fmla="*/ 761601 h 1278489"/>
              <a:gd name="connsiteX84" fmla="*/ 642396 w 3913451"/>
              <a:gd name="connsiteY84" fmla="*/ 717296 h 1278489"/>
              <a:gd name="connsiteX85" fmla="*/ 620245 w 3913451"/>
              <a:gd name="connsiteY85" fmla="*/ 695144 h 1278489"/>
              <a:gd name="connsiteX86" fmla="*/ 553790 w 3913451"/>
              <a:gd name="connsiteY86" fmla="*/ 643455 h 1278489"/>
              <a:gd name="connsiteX87" fmla="*/ 531638 w 3913451"/>
              <a:gd name="connsiteY87" fmla="*/ 621303 h 1278489"/>
              <a:gd name="connsiteX88" fmla="*/ 509487 w 3913451"/>
              <a:gd name="connsiteY88" fmla="*/ 606534 h 1278489"/>
              <a:gd name="connsiteX89" fmla="*/ 465183 w 3913451"/>
              <a:gd name="connsiteY89" fmla="*/ 562230 h 1278489"/>
              <a:gd name="connsiteX90" fmla="*/ 457800 w 3913451"/>
              <a:gd name="connsiteY90" fmla="*/ 540077 h 1278489"/>
              <a:gd name="connsiteX91" fmla="*/ 428264 w 3913451"/>
              <a:gd name="connsiteY91" fmla="*/ 495773 h 1278489"/>
              <a:gd name="connsiteX92" fmla="*/ 413496 w 3913451"/>
              <a:gd name="connsiteY92" fmla="*/ 473620 h 1278489"/>
              <a:gd name="connsiteX93" fmla="*/ 398729 w 3913451"/>
              <a:gd name="connsiteY93" fmla="*/ 451468 h 1278489"/>
              <a:gd name="connsiteX94" fmla="*/ 383961 w 3913451"/>
              <a:gd name="connsiteY94" fmla="*/ 399779 h 1278489"/>
              <a:gd name="connsiteX95" fmla="*/ 376577 w 3913451"/>
              <a:gd name="connsiteY95" fmla="*/ 377627 h 1278489"/>
              <a:gd name="connsiteX96" fmla="*/ 347042 w 3913451"/>
              <a:gd name="connsiteY96" fmla="*/ 340706 h 1278489"/>
              <a:gd name="connsiteX97" fmla="*/ 332274 w 3913451"/>
              <a:gd name="connsiteY97" fmla="*/ 303786 h 1278489"/>
              <a:gd name="connsiteX98" fmla="*/ 302738 w 3913451"/>
              <a:gd name="connsiteY98" fmla="*/ 237328 h 1278489"/>
              <a:gd name="connsiteX99" fmla="*/ 206748 w 3913451"/>
              <a:gd name="connsiteY99" fmla="*/ 148719 h 1278489"/>
              <a:gd name="connsiteX100" fmla="*/ 184596 w 3913451"/>
              <a:gd name="connsiteY100" fmla="*/ 126567 h 1278489"/>
              <a:gd name="connsiteX101" fmla="*/ 155061 w 3913451"/>
              <a:gd name="connsiteY101" fmla="*/ 111798 h 1278489"/>
              <a:gd name="connsiteX102" fmla="*/ 103374 w 3913451"/>
              <a:gd name="connsiteY102" fmla="*/ 67494 h 1278489"/>
              <a:gd name="connsiteX103" fmla="*/ 81222 w 3913451"/>
              <a:gd name="connsiteY103" fmla="*/ 52726 h 1278489"/>
              <a:gd name="connsiteX104" fmla="*/ 22151 w 3913451"/>
              <a:gd name="connsiteY104" fmla="*/ 1037 h 1278489"/>
              <a:gd name="connsiteX105" fmla="*/ 0 w 3913451"/>
              <a:gd name="connsiteY105" fmla="*/ 1037 h 1278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3913451" h="1278489">
                <a:moveTo>
                  <a:pt x="3913451" y="281633"/>
                </a:moveTo>
                <a:cubicBezTo>
                  <a:pt x="3846996" y="284094"/>
                  <a:pt x="3780369" y="283642"/>
                  <a:pt x="3714086" y="289017"/>
                </a:cubicBezTo>
                <a:cubicBezTo>
                  <a:pt x="3689068" y="291046"/>
                  <a:pt x="3664861" y="298863"/>
                  <a:pt x="3640248" y="303786"/>
                </a:cubicBezTo>
                <a:cubicBezTo>
                  <a:pt x="3627941" y="306247"/>
                  <a:pt x="3615708" y="309107"/>
                  <a:pt x="3603328" y="311170"/>
                </a:cubicBezTo>
                <a:cubicBezTo>
                  <a:pt x="3568513" y="316973"/>
                  <a:pt x="3560333" y="317126"/>
                  <a:pt x="3529490" y="325938"/>
                </a:cubicBezTo>
                <a:cubicBezTo>
                  <a:pt x="3472938" y="342096"/>
                  <a:pt x="3543437" y="322200"/>
                  <a:pt x="3485186" y="348090"/>
                </a:cubicBezTo>
                <a:cubicBezTo>
                  <a:pt x="3470961" y="354412"/>
                  <a:pt x="3455651" y="357935"/>
                  <a:pt x="3440883" y="362858"/>
                </a:cubicBezTo>
                <a:lnTo>
                  <a:pt x="3418731" y="370243"/>
                </a:lnTo>
                <a:cubicBezTo>
                  <a:pt x="3411347" y="372704"/>
                  <a:pt x="3403056" y="373310"/>
                  <a:pt x="3396580" y="377627"/>
                </a:cubicBezTo>
                <a:cubicBezTo>
                  <a:pt x="3333094" y="419951"/>
                  <a:pt x="3413418" y="369208"/>
                  <a:pt x="3352277" y="399779"/>
                </a:cubicBezTo>
                <a:cubicBezTo>
                  <a:pt x="3295024" y="428406"/>
                  <a:pt x="3363649" y="403372"/>
                  <a:pt x="3307973" y="421931"/>
                </a:cubicBezTo>
                <a:cubicBezTo>
                  <a:pt x="3303051" y="426854"/>
                  <a:pt x="3297383" y="431131"/>
                  <a:pt x="3293206" y="436700"/>
                </a:cubicBezTo>
                <a:cubicBezTo>
                  <a:pt x="3282557" y="450899"/>
                  <a:pt x="3276220" y="468453"/>
                  <a:pt x="3263670" y="481004"/>
                </a:cubicBezTo>
                <a:cubicBezTo>
                  <a:pt x="3258747" y="485927"/>
                  <a:pt x="3253079" y="490203"/>
                  <a:pt x="3248902" y="495773"/>
                </a:cubicBezTo>
                <a:cubicBezTo>
                  <a:pt x="3231188" y="519393"/>
                  <a:pt x="3225765" y="537912"/>
                  <a:pt x="3204599" y="554846"/>
                </a:cubicBezTo>
                <a:cubicBezTo>
                  <a:pt x="3197670" y="560390"/>
                  <a:pt x="3189832" y="564691"/>
                  <a:pt x="3182448" y="569614"/>
                </a:cubicBezTo>
                <a:cubicBezTo>
                  <a:pt x="3153033" y="613737"/>
                  <a:pt x="3185159" y="575370"/>
                  <a:pt x="3145528" y="599150"/>
                </a:cubicBezTo>
                <a:cubicBezTo>
                  <a:pt x="3139559" y="602732"/>
                  <a:pt x="3136330" y="609742"/>
                  <a:pt x="3130761" y="613919"/>
                </a:cubicBezTo>
                <a:cubicBezTo>
                  <a:pt x="3116562" y="624569"/>
                  <a:pt x="3099007" y="630904"/>
                  <a:pt x="3086457" y="643455"/>
                </a:cubicBezTo>
                <a:cubicBezTo>
                  <a:pt x="3051757" y="678156"/>
                  <a:pt x="3072992" y="659816"/>
                  <a:pt x="3020003" y="695144"/>
                </a:cubicBezTo>
                <a:cubicBezTo>
                  <a:pt x="3012619" y="700067"/>
                  <a:pt x="3006270" y="707106"/>
                  <a:pt x="2997851" y="709912"/>
                </a:cubicBezTo>
                <a:lnTo>
                  <a:pt x="2953548" y="724680"/>
                </a:lnTo>
                <a:cubicBezTo>
                  <a:pt x="2911706" y="722219"/>
                  <a:pt x="2869728" y="721467"/>
                  <a:pt x="2828022" y="717296"/>
                </a:cubicBezTo>
                <a:cubicBezTo>
                  <a:pt x="2820277" y="716522"/>
                  <a:pt x="2812346" y="714230"/>
                  <a:pt x="2805870" y="709912"/>
                </a:cubicBezTo>
                <a:cubicBezTo>
                  <a:pt x="2797182" y="704120"/>
                  <a:pt x="2791741" y="694445"/>
                  <a:pt x="2783719" y="687760"/>
                </a:cubicBezTo>
                <a:cubicBezTo>
                  <a:pt x="2776901" y="682078"/>
                  <a:pt x="2768951" y="677914"/>
                  <a:pt x="2761567" y="672991"/>
                </a:cubicBezTo>
                <a:cubicBezTo>
                  <a:pt x="2756644" y="665607"/>
                  <a:pt x="2754324" y="655543"/>
                  <a:pt x="2746799" y="650839"/>
                </a:cubicBezTo>
                <a:cubicBezTo>
                  <a:pt x="2733599" y="642589"/>
                  <a:pt x="2715448" y="644706"/>
                  <a:pt x="2702496" y="636071"/>
                </a:cubicBezTo>
                <a:lnTo>
                  <a:pt x="2680344" y="621303"/>
                </a:lnTo>
                <a:cubicBezTo>
                  <a:pt x="2674339" y="603284"/>
                  <a:pt x="2672508" y="591313"/>
                  <a:pt x="2658193" y="576998"/>
                </a:cubicBezTo>
                <a:cubicBezTo>
                  <a:pt x="2651918" y="570723"/>
                  <a:pt x="2642971" y="567774"/>
                  <a:pt x="2636041" y="562230"/>
                </a:cubicBezTo>
                <a:cubicBezTo>
                  <a:pt x="2630605" y="557881"/>
                  <a:pt x="2627501" y="550574"/>
                  <a:pt x="2621274" y="547461"/>
                </a:cubicBezTo>
                <a:cubicBezTo>
                  <a:pt x="2607351" y="540499"/>
                  <a:pt x="2576970" y="532693"/>
                  <a:pt x="2576970" y="532693"/>
                </a:cubicBezTo>
                <a:cubicBezTo>
                  <a:pt x="2573597" y="533115"/>
                  <a:pt x="2484242" y="543469"/>
                  <a:pt x="2473596" y="547461"/>
                </a:cubicBezTo>
                <a:cubicBezTo>
                  <a:pt x="2467077" y="549906"/>
                  <a:pt x="2464798" y="558648"/>
                  <a:pt x="2458828" y="562230"/>
                </a:cubicBezTo>
                <a:cubicBezTo>
                  <a:pt x="2452154" y="566235"/>
                  <a:pt x="2444061" y="567153"/>
                  <a:pt x="2436677" y="569614"/>
                </a:cubicBezTo>
                <a:cubicBezTo>
                  <a:pt x="2384047" y="622244"/>
                  <a:pt x="2443781" y="565406"/>
                  <a:pt x="2392374" y="606534"/>
                </a:cubicBezTo>
                <a:cubicBezTo>
                  <a:pt x="2386938" y="610883"/>
                  <a:pt x="2381955" y="615867"/>
                  <a:pt x="2377606" y="621303"/>
                </a:cubicBezTo>
                <a:cubicBezTo>
                  <a:pt x="2372062" y="628233"/>
                  <a:pt x="2369768" y="637911"/>
                  <a:pt x="2362838" y="643455"/>
                </a:cubicBezTo>
                <a:cubicBezTo>
                  <a:pt x="2356760" y="648317"/>
                  <a:pt x="2348070" y="648378"/>
                  <a:pt x="2340686" y="650839"/>
                </a:cubicBezTo>
                <a:lnTo>
                  <a:pt x="2274232" y="695144"/>
                </a:lnTo>
                <a:cubicBezTo>
                  <a:pt x="2266848" y="700067"/>
                  <a:pt x="2260018" y="705943"/>
                  <a:pt x="2252080" y="709912"/>
                </a:cubicBezTo>
                <a:lnTo>
                  <a:pt x="2222545" y="724680"/>
                </a:lnTo>
                <a:cubicBezTo>
                  <a:pt x="2179584" y="767644"/>
                  <a:pt x="2241509" y="707646"/>
                  <a:pt x="2185625" y="754217"/>
                </a:cubicBezTo>
                <a:cubicBezTo>
                  <a:pt x="2177603" y="760902"/>
                  <a:pt x="2171333" y="769493"/>
                  <a:pt x="2163474" y="776369"/>
                </a:cubicBezTo>
                <a:cubicBezTo>
                  <a:pt x="2151613" y="786748"/>
                  <a:pt x="2139162" y="796450"/>
                  <a:pt x="2126554" y="805906"/>
                </a:cubicBezTo>
                <a:cubicBezTo>
                  <a:pt x="2084234" y="837647"/>
                  <a:pt x="2124831" y="806768"/>
                  <a:pt x="2082251" y="828058"/>
                </a:cubicBezTo>
                <a:cubicBezTo>
                  <a:pt x="2024993" y="856687"/>
                  <a:pt x="2093628" y="831649"/>
                  <a:pt x="2037948" y="850210"/>
                </a:cubicBezTo>
                <a:cubicBezTo>
                  <a:pt x="2020455" y="867704"/>
                  <a:pt x="2003926" y="886165"/>
                  <a:pt x="1978877" y="894515"/>
                </a:cubicBezTo>
                <a:lnTo>
                  <a:pt x="1956725" y="901899"/>
                </a:lnTo>
                <a:cubicBezTo>
                  <a:pt x="1937035" y="916667"/>
                  <a:pt x="1921004" y="938420"/>
                  <a:pt x="1897654" y="946204"/>
                </a:cubicBezTo>
                <a:cubicBezTo>
                  <a:pt x="1890270" y="948665"/>
                  <a:pt x="1882307" y="949808"/>
                  <a:pt x="1875503" y="953588"/>
                </a:cubicBezTo>
                <a:cubicBezTo>
                  <a:pt x="1859988" y="962208"/>
                  <a:pt x="1845967" y="973278"/>
                  <a:pt x="1831199" y="983124"/>
                </a:cubicBezTo>
                <a:cubicBezTo>
                  <a:pt x="1823815" y="988047"/>
                  <a:pt x="1817467" y="995087"/>
                  <a:pt x="1809048" y="997893"/>
                </a:cubicBezTo>
                <a:lnTo>
                  <a:pt x="1786896" y="1005277"/>
                </a:lnTo>
                <a:cubicBezTo>
                  <a:pt x="1779512" y="1012661"/>
                  <a:pt x="1773433" y="1021637"/>
                  <a:pt x="1764745" y="1027429"/>
                </a:cubicBezTo>
                <a:cubicBezTo>
                  <a:pt x="1758269" y="1031747"/>
                  <a:pt x="1749747" y="1031747"/>
                  <a:pt x="1742593" y="1034813"/>
                </a:cubicBezTo>
                <a:cubicBezTo>
                  <a:pt x="1732476" y="1039149"/>
                  <a:pt x="1722903" y="1044658"/>
                  <a:pt x="1713058" y="1049581"/>
                </a:cubicBezTo>
                <a:cubicBezTo>
                  <a:pt x="1708135" y="1054504"/>
                  <a:pt x="1704260" y="1060768"/>
                  <a:pt x="1698290" y="1064350"/>
                </a:cubicBezTo>
                <a:cubicBezTo>
                  <a:pt x="1650710" y="1092899"/>
                  <a:pt x="1702007" y="1046485"/>
                  <a:pt x="1653987" y="1086502"/>
                </a:cubicBezTo>
                <a:cubicBezTo>
                  <a:pt x="1645965" y="1093187"/>
                  <a:pt x="1639857" y="1101969"/>
                  <a:pt x="1631835" y="1108654"/>
                </a:cubicBezTo>
                <a:cubicBezTo>
                  <a:pt x="1625017" y="1114336"/>
                  <a:pt x="1616501" y="1117741"/>
                  <a:pt x="1609683" y="1123423"/>
                </a:cubicBezTo>
                <a:cubicBezTo>
                  <a:pt x="1601661" y="1130108"/>
                  <a:pt x="1595554" y="1138890"/>
                  <a:pt x="1587532" y="1145575"/>
                </a:cubicBezTo>
                <a:cubicBezTo>
                  <a:pt x="1564502" y="1164767"/>
                  <a:pt x="1567799" y="1153627"/>
                  <a:pt x="1550612" y="1175112"/>
                </a:cubicBezTo>
                <a:cubicBezTo>
                  <a:pt x="1480896" y="1262262"/>
                  <a:pt x="1583059" y="1137517"/>
                  <a:pt x="1528461" y="1219416"/>
                </a:cubicBezTo>
                <a:cubicBezTo>
                  <a:pt x="1522668" y="1228105"/>
                  <a:pt x="1512994" y="1233547"/>
                  <a:pt x="1506309" y="1241569"/>
                </a:cubicBezTo>
                <a:cubicBezTo>
                  <a:pt x="1500628" y="1248387"/>
                  <a:pt x="1499066" y="1259017"/>
                  <a:pt x="1491541" y="1263721"/>
                </a:cubicBezTo>
                <a:cubicBezTo>
                  <a:pt x="1478341" y="1271971"/>
                  <a:pt x="1447238" y="1278489"/>
                  <a:pt x="1447238" y="1278489"/>
                </a:cubicBezTo>
                <a:cubicBezTo>
                  <a:pt x="1319214" y="1271376"/>
                  <a:pt x="1347312" y="1275995"/>
                  <a:pt x="1255258" y="1263721"/>
                </a:cubicBezTo>
                <a:cubicBezTo>
                  <a:pt x="1238006" y="1261421"/>
                  <a:pt x="1220694" y="1259450"/>
                  <a:pt x="1203570" y="1256337"/>
                </a:cubicBezTo>
                <a:cubicBezTo>
                  <a:pt x="1183174" y="1252629"/>
                  <a:pt x="1170861" y="1247895"/>
                  <a:pt x="1151883" y="1241569"/>
                </a:cubicBezTo>
                <a:cubicBezTo>
                  <a:pt x="1127188" y="1216871"/>
                  <a:pt x="1147565" y="1235319"/>
                  <a:pt x="1114964" y="1212032"/>
                </a:cubicBezTo>
                <a:cubicBezTo>
                  <a:pt x="1104950" y="1204879"/>
                  <a:pt x="1095511" y="1196937"/>
                  <a:pt x="1085429" y="1189880"/>
                </a:cubicBezTo>
                <a:cubicBezTo>
                  <a:pt x="1070889" y="1179701"/>
                  <a:pt x="1053675" y="1172894"/>
                  <a:pt x="1041125" y="1160343"/>
                </a:cubicBezTo>
                <a:cubicBezTo>
                  <a:pt x="983942" y="1103157"/>
                  <a:pt x="1063182" y="1180770"/>
                  <a:pt x="982054" y="1108654"/>
                </a:cubicBezTo>
                <a:cubicBezTo>
                  <a:pt x="928340" y="1060907"/>
                  <a:pt x="975515" y="1094449"/>
                  <a:pt x="930367" y="1064350"/>
                </a:cubicBezTo>
                <a:cubicBezTo>
                  <a:pt x="895910" y="1012661"/>
                  <a:pt x="915600" y="1029890"/>
                  <a:pt x="878680" y="1005277"/>
                </a:cubicBezTo>
                <a:cubicBezTo>
                  <a:pt x="842017" y="950280"/>
                  <a:pt x="889135" y="1017822"/>
                  <a:pt x="841761" y="960972"/>
                </a:cubicBezTo>
                <a:cubicBezTo>
                  <a:pt x="836080" y="954154"/>
                  <a:pt x="832837" y="945499"/>
                  <a:pt x="826993" y="938820"/>
                </a:cubicBezTo>
                <a:cubicBezTo>
                  <a:pt x="815532" y="925722"/>
                  <a:pt x="790074" y="901899"/>
                  <a:pt x="790074" y="901899"/>
                </a:cubicBezTo>
                <a:cubicBezTo>
                  <a:pt x="787613" y="894515"/>
                  <a:pt x="787007" y="886223"/>
                  <a:pt x="782690" y="879747"/>
                </a:cubicBezTo>
                <a:cubicBezTo>
                  <a:pt x="771319" y="862690"/>
                  <a:pt x="754733" y="853724"/>
                  <a:pt x="738387" y="842826"/>
                </a:cubicBezTo>
                <a:cubicBezTo>
                  <a:pt x="684634" y="762197"/>
                  <a:pt x="763916" y="886500"/>
                  <a:pt x="716235" y="791137"/>
                </a:cubicBezTo>
                <a:cubicBezTo>
                  <a:pt x="710731" y="780130"/>
                  <a:pt x="702187" y="770863"/>
                  <a:pt x="694083" y="761601"/>
                </a:cubicBezTo>
                <a:cubicBezTo>
                  <a:pt x="646294" y="706983"/>
                  <a:pt x="683768" y="751774"/>
                  <a:pt x="642396" y="717296"/>
                </a:cubicBezTo>
                <a:cubicBezTo>
                  <a:pt x="634374" y="710611"/>
                  <a:pt x="628267" y="701829"/>
                  <a:pt x="620245" y="695144"/>
                </a:cubicBezTo>
                <a:cubicBezTo>
                  <a:pt x="598686" y="677178"/>
                  <a:pt x="573634" y="663299"/>
                  <a:pt x="553790" y="643455"/>
                </a:cubicBezTo>
                <a:cubicBezTo>
                  <a:pt x="546406" y="636071"/>
                  <a:pt x="539660" y="627988"/>
                  <a:pt x="531638" y="621303"/>
                </a:cubicBezTo>
                <a:cubicBezTo>
                  <a:pt x="524821" y="615622"/>
                  <a:pt x="516120" y="612430"/>
                  <a:pt x="509487" y="606534"/>
                </a:cubicBezTo>
                <a:cubicBezTo>
                  <a:pt x="493877" y="592658"/>
                  <a:pt x="465183" y="562230"/>
                  <a:pt x="465183" y="562230"/>
                </a:cubicBezTo>
                <a:cubicBezTo>
                  <a:pt x="462722" y="554846"/>
                  <a:pt x="461580" y="546881"/>
                  <a:pt x="457800" y="540077"/>
                </a:cubicBezTo>
                <a:cubicBezTo>
                  <a:pt x="449181" y="524561"/>
                  <a:pt x="438109" y="510541"/>
                  <a:pt x="428264" y="495773"/>
                </a:cubicBezTo>
                <a:lnTo>
                  <a:pt x="413496" y="473620"/>
                </a:lnTo>
                <a:cubicBezTo>
                  <a:pt x="408574" y="466236"/>
                  <a:pt x="401535" y="459887"/>
                  <a:pt x="398729" y="451468"/>
                </a:cubicBezTo>
                <a:cubicBezTo>
                  <a:pt x="381025" y="398356"/>
                  <a:pt x="402504" y="464682"/>
                  <a:pt x="383961" y="399779"/>
                </a:cubicBezTo>
                <a:cubicBezTo>
                  <a:pt x="381823" y="392295"/>
                  <a:pt x="380581" y="384301"/>
                  <a:pt x="376577" y="377627"/>
                </a:cubicBezTo>
                <a:cubicBezTo>
                  <a:pt x="335371" y="308949"/>
                  <a:pt x="391372" y="429369"/>
                  <a:pt x="347042" y="340706"/>
                </a:cubicBezTo>
                <a:cubicBezTo>
                  <a:pt x="341114" y="328851"/>
                  <a:pt x="336928" y="316197"/>
                  <a:pt x="332274" y="303786"/>
                </a:cubicBezTo>
                <a:cubicBezTo>
                  <a:pt x="322559" y="277878"/>
                  <a:pt x="322241" y="263333"/>
                  <a:pt x="302738" y="237328"/>
                </a:cubicBezTo>
                <a:cubicBezTo>
                  <a:pt x="282666" y="210564"/>
                  <a:pt x="230530" y="170123"/>
                  <a:pt x="206748" y="148719"/>
                </a:cubicBezTo>
                <a:cubicBezTo>
                  <a:pt x="198986" y="141733"/>
                  <a:pt x="193093" y="132637"/>
                  <a:pt x="184596" y="126567"/>
                </a:cubicBezTo>
                <a:cubicBezTo>
                  <a:pt x="175639" y="120169"/>
                  <a:pt x="164395" y="117632"/>
                  <a:pt x="155061" y="111798"/>
                </a:cubicBezTo>
                <a:cubicBezTo>
                  <a:pt x="110806" y="84137"/>
                  <a:pt x="139628" y="97706"/>
                  <a:pt x="103374" y="67494"/>
                </a:cubicBezTo>
                <a:cubicBezTo>
                  <a:pt x="96557" y="61813"/>
                  <a:pt x="87901" y="58570"/>
                  <a:pt x="81222" y="52726"/>
                </a:cubicBezTo>
                <a:cubicBezTo>
                  <a:pt x="72267" y="44890"/>
                  <a:pt x="41326" y="7429"/>
                  <a:pt x="22151" y="1037"/>
                </a:cubicBezTo>
                <a:cubicBezTo>
                  <a:pt x="15146" y="-1298"/>
                  <a:pt x="7384" y="1037"/>
                  <a:pt x="0" y="1037"/>
                </a:cubicBezTo>
              </a:path>
            </a:pathLst>
          </a:cu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5638800" y="4402138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4343400" y="4325938"/>
            <a:ext cx="3886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49470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FF0000"/>
                </a:solidFill>
                <a:latin typeface="Calibri" charset="0"/>
              </a:rPr>
              <a:t>Temperature T</a:t>
            </a:r>
          </a:p>
        </p:txBody>
      </p:sp>
      <p:sp>
        <p:nvSpPr>
          <p:cNvPr id="7987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>
                <a:latin typeface="Calibri" charset="0"/>
              </a:rPr>
              <a:t>high T: probability of </a:t>
            </a:r>
            <a:r>
              <a:rPr lang="ja-JP" altLang="en-US" sz="2800">
                <a:latin typeface="Calibri" charset="0"/>
              </a:rPr>
              <a:t>“</a:t>
            </a:r>
            <a:r>
              <a:rPr lang="en-US" altLang="ja-JP" sz="2800">
                <a:latin typeface="Calibri" charset="0"/>
              </a:rPr>
              <a:t>locally bad</a:t>
            </a:r>
            <a:r>
              <a:rPr lang="ja-JP" altLang="en-US" sz="2800">
                <a:latin typeface="Calibri" charset="0"/>
              </a:rPr>
              <a:t>”</a:t>
            </a:r>
            <a:r>
              <a:rPr lang="en-US" altLang="ja-JP" sz="2800">
                <a:latin typeface="Calibri" charset="0"/>
              </a:rPr>
              <a:t> move is higher</a:t>
            </a:r>
          </a:p>
          <a:p>
            <a:r>
              <a:rPr lang="en-US" sz="2800">
                <a:latin typeface="Calibri" charset="0"/>
              </a:rPr>
              <a:t>low T: probability of </a:t>
            </a:r>
            <a:r>
              <a:rPr lang="ja-JP" altLang="en-US" sz="2800">
                <a:latin typeface="Calibri" charset="0"/>
              </a:rPr>
              <a:t>“</a:t>
            </a:r>
            <a:r>
              <a:rPr lang="en-US" altLang="ja-JP" sz="2800">
                <a:latin typeface="Calibri" charset="0"/>
              </a:rPr>
              <a:t>locally bad</a:t>
            </a:r>
            <a:r>
              <a:rPr lang="ja-JP" altLang="en-US" sz="2800">
                <a:latin typeface="Calibri" charset="0"/>
              </a:rPr>
              <a:t>”</a:t>
            </a:r>
            <a:r>
              <a:rPr lang="en-US" altLang="ja-JP" sz="2800">
                <a:latin typeface="Calibri" charset="0"/>
              </a:rPr>
              <a:t> move is lower</a:t>
            </a:r>
          </a:p>
          <a:p>
            <a:r>
              <a:rPr lang="en-US" sz="2800">
                <a:latin typeface="Calibri" charset="0"/>
              </a:rPr>
              <a:t>typically, T is decreased as the algorithm runs longer</a:t>
            </a:r>
          </a:p>
          <a:p>
            <a:r>
              <a:rPr lang="en-US" sz="2800">
                <a:latin typeface="Calibri" charset="0"/>
              </a:rPr>
              <a:t>i.e., there is a </a:t>
            </a:r>
            <a:r>
              <a:rPr lang="ja-JP" altLang="en-US" sz="2800">
                <a:latin typeface="Calibri" charset="0"/>
              </a:rPr>
              <a:t>“</a:t>
            </a:r>
            <a:r>
              <a:rPr lang="en-US" altLang="ja-JP" sz="2800">
                <a:latin typeface="Calibri" charset="0"/>
              </a:rPr>
              <a:t>temperature schedule</a:t>
            </a:r>
            <a:r>
              <a:rPr lang="ja-JP" altLang="en-US" sz="2800">
                <a:latin typeface="Calibri" charset="0"/>
              </a:rPr>
              <a:t>”</a:t>
            </a:r>
            <a:endParaRPr lang="en-US" altLang="ja-JP" sz="2800">
              <a:latin typeface="Calibri" charset="0"/>
            </a:endParaRPr>
          </a:p>
          <a:p>
            <a:endParaRPr lang="en-US" sz="2800">
              <a:latin typeface="Calibri" charset="0"/>
            </a:endParaRPr>
          </a:p>
        </p:txBody>
      </p:sp>
      <p:sp>
        <p:nvSpPr>
          <p:cNvPr id="79875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654A64B-E071-EE48-9899-085B7C5FDFD3}" type="slidenum">
              <a:rPr lang="en-US" sz="1200">
                <a:solidFill>
                  <a:srgbClr val="898989"/>
                </a:solidFill>
              </a:rPr>
              <a:pPr eaLnBrk="1" hangingPunct="1"/>
              <a:t>54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200400" y="4284663"/>
            <a:ext cx="3913188" cy="1277937"/>
          </a:xfrm>
          <a:custGeom>
            <a:avLst/>
            <a:gdLst>
              <a:gd name="connsiteX0" fmla="*/ 3913451 w 3913451"/>
              <a:gd name="connsiteY0" fmla="*/ 281633 h 1278489"/>
              <a:gd name="connsiteX1" fmla="*/ 3714086 w 3913451"/>
              <a:gd name="connsiteY1" fmla="*/ 289017 h 1278489"/>
              <a:gd name="connsiteX2" fmla="*/ 3640248 w 3913451"/>
              <a:gd name="connsiteY2" fmla="*/ 303786 h 1278489"/>
              <a:gd name="connsiteX3" fmla="*/ 3603328 w 3913451"/>
              <a:gd name="connsiteY3" fmla="*/ 311170 h 1278489"/>
              <a:gd name="connsiteX4" fmla="*/ 3529490 w 3913451"/>
              <a:gd name="connsiteY4" fmla="*/ 325938 h 1278489"/>
              <a:gd name="connsiteX5" fmla="*/ 3485186 w 3913451"/>
              <a:gd name="connsiteY5" fmla="*/ 348090 h 1278489"/>
              <a:gd name="connsiteX6" fmla="*/ 3440883 w 3913451"/>
              <a:gd name="connsiteY6" fmla="*/ 362858 h 1278489"/>
              <a:gd name="connsiteX7" fmla="*/ 3418731 w 3913451"/>
              <a:gd name="connsiteY7" fmla="*/ 370243 h 1278489"/>
              <a:gd name="connsiteX8" fmla="*/ 3396580 w 3913451"/>
              <a:gd name="connsiteY8" fmla="*/ 377627 h 1278489"/>
              <a:gd name="connsiteX9" fmla="*/ 3352277 w 3913451"/>
              <a:gd name="connsiteY9" fmla="*/ 399779 h 1278489"/>
              <a:gd name="connsiteX10" fmla="*/ 3307973 w 3913451"/>
              <a:gd name="connsiteY10" fmla="*/ 421931 h 1278489"/>
              <a:gd name="connsiteX11" fmla="*/ 3293206 w 3913451"/>
              <a:gd name="connsiteY11" fmla="*/ 436700 h 1278489"/>
              <a:gd name="connsiteX12" fmla="*/ 3263670 w 3913451"/>
              <a:gd name="connsiteY12" fmla="*/ 481004 h 1278489"/>
              <a:gd name="connsiteX13" fmla="*/ 3248902 w 3913451"/>
              <a:gd name="connsiteY13" fmla="*/ 495773 h 1278489"/>
              <a:gd name="connsiteX14" fmla="*/ 3204599 w 3913451"/>
              <a:gd name="connsiteY14" fmla="*/ 554846 h 1278489"/>
              <a:gd name="connsiteX15" fmla="*/ 3182448 w 3913451"/>
              <a:gd name="connsiteY15" fmla="*/ 569614 h 1278489"/>
              <a:gd name="connsiteX16" fmla="*/ 3145528 w 3913451"/>
              <a:gd name="connsiteY16" fmla="*/ 599150 h 1278489"/>
              <a:gd name="connsiteX17" fmla="*/ 3130761 w 3913451"/>
              <a:gd name="connsiteY17" fmla="*/ 613919 h 1278489"/>
              <a:gd name="connsiteX18" fmla="*/ 3086457 w 3913451"/>
              <a:gd name="connsiteY18" fmla="*/ 643455 h 1278489"/>
              <a:gd name="connsiteX19" fmla="*/ 3020003 w 3913451"/>
              <a:gd name="connsiteY19" fmla="*/ 695144 h 1278489"/>
              <a:gd name="connsiteX20" fmla="*/ 2997851 w 3913451"/>
              <a:gd name="connsiteY20" fmla="*/ 709912 h 1278489"/>
              <a:gd name="connsiteX21" fmla="*/ 2953548 w 3913451"/>
              <a:gd name="connsiteY21" fmla="*/ 724680 h 1278489"/>
              <a:gd name="connsiteX22" fmla="*/ 2828022 w 3913451"/>
              <a:gd name="connsiteY22" fmla="*/ 717296 h 1278489"/>
              <a:gd name="connsiteX23" fmla="*/ 2805870 w 3913451"/>
              <a:gd name="connsiteY23" fmla="*/ 709912 h 1278489"/>
              <a:gd name="connsiteX24" fmla="*/ 2783719 w 3913451"/>
              <a:gd name="connsiteY24" fmla="*/ 687760 h 1278489"/>
              <a:gd name="connsiteX25" fmla="*/ 2761567 w 3913451"/>
              <a:gd name="connsiteY25" fmla="*/ 672991 h 1278489"/>
              <a:gd name="connsiteX26" fmla="*/ 2746799 w 3913451"/>
              <a:gd name="connsiteY26" fmla="*/ 650839 h 1278489"/>
              <a:gd name="connsiteX27" fmla="*/ 2702496 w 3913451"/>
              <a:gd name="connsiteY27" fmla="*/ 636071 h 1278489"/>
              <a:gd name="connsiteX28" fmla="*/ 2680344 w 3913451"/>
              <a:gd name="connsiteY28" fmla="*/ 621303 h 1278489"/>
              <a:gd name="connsiteX29" fmla="*/ 2658193 w 3913451"/>
              <a:gd name="connsiteY29" fmla="*/ 576998 h 1278489"/>
              <a:gd name="connsiteX30" fmla="*/ 2636041 w 3913451"/>
              <a:gd name="connsiteY30" fmla="*/ 562230 h 1278489"/>
              <a:gd name="connsiteX31" fmla="*/ 2621274 w 3913451"/>
              <a:gd name="connsiteY31" fmla="*/ 547461 h 1278489"/>
              <a:gd name="connsiteX32" fmla="*/ 2576970 w 3913451"/>
              <a:gd name="connsiteY32" fmla="*/ 532693 h 1278489"/>
              <a:gd name="connsiteX33" fmla="*/ 2473596 w 3913451"/>
              <a:gd name="connsiteY33" fmla="*/ 547461 h 1278489"/>
              <a:gd name="connsiteX34" fmla="*/ 2458828 w 3913451"/>
              <a:gd name="connsiteY34" fmla="*/ 562230 h 1278489"/>
              <a:gd name="connsiteX35" fmla="*/ 2436677 w 3913451"/>
              <a:gd name="connsiteY35" fmla="*/ 569614 h 1278489"/>
              <a:gd name="connsiteX36" fmla="*/ 2392374 w 3913451"/>
              <a:gd name="connsiteY36" fmla="*/ 606534 h 1278489"/>
              <a:gd name="connsiteX37" fmla="*/ 2377606 w 3913451"/>
              <a:gd name="connsiteY37" fmla="*/ 621303 h 1278489"/>
              <a:gd name="connsiteX38" fmla="*/ 2362838 w 3913451"/>
              <a:gd name="connsiteY38" fmla="*/ 643455 h 1278489"/>
              <a:gd name="connsiteX39" fmla="*/ 2340686 w 3913451"/>
              <a:gd name="connsiteY39" fmla="*/ 650839 h 1278489"/>
              <a:gd name="connsiteX40" fmla="*/ 2274232 w 3913451"/>
              <a:gd name="connsiteY40" fmla="*/ 695144 h 1278489"/>
              <a:gd name="connsiteX41" fmla="*/ 2252080 w 3913451"/>
              <a:gd name="connsiteY41" fmla="*/ 709912 h 1278489"/>
              <a:gd name="connsiteX42" fmla="*/ 2222545 w 3913451"/>
              <a:gd name="connsiteY42" fmla="*/ 724680 h 1278489"/>
              <a:gd name="connsiteX43" fmla="*/ 2185625 w 3913451"/>
              <a:gd name="connsiteY43" fmla="*/ 754217 h 1278489"/>
              <a:gd name="connsiteX44" fmla="*/ 2163474 w 3913451"/>
              <a:gd name="connsiteY44" fmla="*/ 776369 h 1278489"/>
              <a:gd name="connsiteX45" fmla="*/ 2126554 w 3913451"/>
              <a:gd name="connsiteY45" fmla="*/ 805906 h 1278489"/>
              <a:gd name="connsiteX46" fmla="*/ 2082251 w 3913451"/>
              <a:gd name="connsiteY46" fmla="*/ 828058 h 1278489"/>
              <a:gd name="connsiteX47" fmla="*/ 2037948 w 3913451"/>
              <a:gd name="connsiteY47" fmla="*/ 850210 h 1278489"/>
              <a:gd name="connsiteX48" fmla="*/ 1978877 w 3913451"/>
              <a:gd name="connsiteY48" fmla="*/ 894515 h 1278489"/>
              <a:gd name="connsiteX49" fmla="*/ 1956725 w 3913451"/>
              <a:gd name="connsiteY49" fmla="*/ 901899 h 1278489"/>
              <a:gd name="connsiteX50" fmla="*/ 1897654 w 3913451"/>
              <a:gd name="connsiteY50" fmla="*/ 946204 h 1278489"/>
              <a:gd name="connsiteX51" fmla="*/ 1875503 w 3913451"/>
              <a:gd name="connsiteY51" fmla="*/ 953588 h 1278489"/>
              <a:gd name="connsiteX52" fmla="*/ 1831199 w 3913451"/>
              <a:gd name="connsiteY52" fmla="*/ 983124 h 1278489"/>
              <a:gd name="connsiteX53" fmla="*/ 1809048 w 3913451"/>
              <a:gd name="connsiteY53" fmla="*/ 997893 h 1278489"/>
              <a:gd name="connsiteX54" fmla="*/ 1786896 w 3913451"/>
              <a:gd name="connsiteY54" fmla="*/ 1005277 h 1278489"/>
              <a:gd name="connsiteX55" fmla="*/ 1764745 w 3913451"/>
              <a:gd name="connsiteY55" fmla="*/ 1027429 h 1278489"/>
              <a:gd name="connsiteX56" fmla="*/ 1742593 w 3913451"/>
              <a:gd name="connsiteY56" fmla="*/ 1034813 h 1278489"/>
              <a:gd name="connsiteX57" fmla="*/ 1713058 w 3913451"/>
              <a:gd name="connsiteY57" fmla="*/ 1049581 h 1278489"/>
              <a:gd name="connsiteX58" fmla="*/ 1698290 w 3913451"/>
              <a:gd name="connsiteY58" fmla="*/ 1064350 h 1278489"/>
              <a:gd name="connsiteX59" fmla="*/ 1653987 w 3913451"/>
              <a:gd name="connsiteY59" fmla="*/ 1086502 h 1278489"/>
              <a:gd name="connsiteX60" fmla="*/ 1631835 w 3913451"/>
              <a:gd name="connsiteY60" fmla="*/ 1108654 h 1278489"/>
              <a:gd name="connsiteX61" fmla="*/ 1609683 w 3913451"/>
              <a:gd name="connsiteY61" fmla="*/ 1123423 h 1278489"/>
              <a:gd name="connsiteX62" fmla="*/ 1587532 w 3913451"/>
              <a:gd name="connsiteY62" fmla="*/ 1145575 h 1278489"/>
              <a:gd name="connsiteX63" fmla="*/ 1550612 w 3913451"/>
              <a:gd name="connsiteY63" fmla="*/ 1175112 h 1278489"/>
              <a:gd name="connsiteX64" fmla="*/ 1528461 w 3913451"/>
              <a:gd name="connsiteY64" fmla="*/ 1219416 h 1278489"/>
              <a:gd name="connsiteX65" fmla="*/ 1506309 w 3913451"/>
              <a:gd name="connsiteY65" fmla="*/ 1241569 h 1278489"/>
              <a:gd name="connsiteX66" fmla="*/ 1491541 w 3913451"/>
              <a:gd name="connsiteY66" fmla="*/ 1263721 h 1278489"/>
              <a:gd name="connsiteX67" fmla="*/ 1447238 w 3913451"/>
              <a:gd name="connsiteY67" fmla="*/ 1278489 h 1278489"/>
              <a:gd name="connsiteX68" fmla="*/ 1255258 w 3913451"/>
              <a:gd name="connsiteY68" fmla="*/ 1263721 h 1278489"/>
              <a:gd name="connsiteX69" fmla="*/ 1203570 w 3913451"/>
              <a:gd name="connsiteY69" fmla="*/ 1256337 h 1278489"/>
              <a:gd name="connsiteX70" fmla="*/ 1151883 w 3913451"/>
              <a:gd name="connsiteY70" fmla="*/ 1241569 h 1278489"/>
              <a:gd name="connsiteX71" fmla="*/ 1114964 w 3913451"/>
              <a:gd name="connsiteY71" fmla="*/ 1212032 h 1278489"/>
              <a:gd name="connsiteX72" fmla="*/ 1085429 w 3913451"/>
              <a:gd name="connsiteY72" fmla="*/ 1189880 h 1278489"/>
              <a:gd name="connsiteX73" fmla="*/ 1041125 w 3913451"/>
              <a:gd name="connsiteY73" fmla="*/ 1160343 h 1278489"/>
              <a:gd name="connsiteX74" fmla="*/ 982054 w 3913451"/>
              <a:gd name="connsiteY74" fmla="*/ 1108654 h 1278489"/>
              <a:gd name="connsiteX75" fmla="*/ 930367 w 3913451"/>
              <a:gd name="connsiteY75" fmla="*/ 1064350 h 1278489"/>
              <a:gd name="connsiteX76" fmla="*/ 878680 w 3913451"/>
              <a:gd name="connsiteY76" fmla="*/ 1005277 h 1278489"/>
              <a:gd name="connsiteX77" fmla="*/ 841761 w 3913451"/>
              <a:gd name="connsiteY77" fmla="*/ 960972 h 1278489"/>
              <a:gd name="connsiteX78" fmla="*/ 826993 w 3913451"/>
              <a:gd name="connsiteY78" fmla="*/ 938820 h 1278489"/>
              <a:gd name="connsiteX79" fmla="*/ 790074 w 3913451"/>
              <a:gd name="connsiteY79" fmla="*/ 901899 h 1278489"/>
              <a:gd name="connsiteX80" fmla="*/ 782690 w 3913451"/>
              <a:gd name="connsiteY80" fmla="*/ 879747 h 1278489"/>
              <a:gd name="connsiteX81" fmla="*/ 738387 w 3913451"/>
              <a:gd name="connsiteY81" fmla="*/ 842826 h 1278489"/>
              <a:gd name="connsiteX82" fmla="*/ 716235 w 3913451"/>
              <a:gd name="connsiteY82" fmla="*/ 791137 h 1278489"/>
              <a:gd name="connsiteX83" fmla="*/ 694083 w 3913451"/>
              <a:gd name="connsiteY83" fmla="*/ 761601 h 1278489"/>
              <a:gd name="connsiteX84" fmla="*/ 642396 w 3913451"/>
              <a:gd name="connsiteY84" fmla="*/ 717296 h 1278489"/>
              <a:gd name="connsiteX85" fmla="*/ 620245 w 3913451"/>
              <a:gd name="connsiteY85" fmla="*/ 695144 h 1278489"/>
              <a:gd name="connsiteX86" fmla="*/ 553790 w 3913451"/>
              <a:gd name="connsiteY86" fmla="*/ 643455 h 1278489"/>
              <a:gd name="connsiteX87" fmla="*/ 531638 w 3913451"/>
              <a:gd name="connsiteY87" fmla="*/ 621303 h 1278489"/>
              <a:gd name="connsiteX88" fmla="*/ 509487 w 3913451"/>
              <a:gd name="connsiteY88" fmla="*/ 606534 h 1278489"/>
              <a:gd name="connsiteX89" fmla="*/ 465183 w 3913451"/>
              <a:gd name="connsiteY89" fmla="*/ 562230 h 1278489"/>
              <a:gd name="connsiteX90" fmla="*/ 457800 w 3913451"/>
              <a:gd name="connsiteY90" fmla="*/ 540077 h 1278489"/>
              <a:gd name="connsiteX91" fmla="*/ 428264 w 3913451"/>
              <a:gd name="connsiteY91" fmla="*/ 495773 h 1278489"/>
              <a:gd name="connsiteX92" fmla="*/ 413496 w 3913451"/>
              <a:gd name="connsiteY92" fmla="*/ 473620 h 1278489"/>
              <a:gd name="connsiteX93" fmla="*/ 398729 w 3913451"/>
              <a:gd name="connsiteY93" fmla="*/ 451468 h 1278489"/>
              <a:gd name="connsiteX94" fmla="*/ 383961 w 3913451"/>
              <a:gd name="connsiteY94" fmla="*/ 399779 h 1278489"/>
              <a:gd name="connsiteX95" fmla="*/ 376577 w 3913451"/>
              <a:gd name="connsiteY95" fmla="*/ 377627 h 1278489"/>
              <a:gd name="connsiteX96" fmla="*/ 347042 w 3913451"/>
              <a:gd name="connsiteY96" fmla="*/ 340706 h 1278489"/>
              <a:gd name="connsiteX97" fmla="*/ 332274 w 3913451"/>
              <a:gd name="connsiteY97" fmla="*/ 303786 h 1278489"/>
              <a:gd name="connsiteX98" fmla="*/ 302738 w 3913451"/>
              <a:gd name="connsiteY98" fmla="*/ 237328 h 1278489"/>
              <a:gd name="connsiteX99" fmla="*/ 206748 w 3913451"/>
              <a:gd name="connsiteY99" fmla="*/ 148719 h 1278489"/>
              <a:gd name="connsiteX100" fmla="*/ 184596 w 3913451"/>
              <a:gd name="connsiteY100" fmla="*/ 126567 h 1278489"/>
              <a:gd name="connsiteX101" fmla="*/ 155061 w 3913451"/>
              <a:gd name="connsiteY101" fmla="*/ 111798 h 1278489"/>
              <a:gd name="connsiteX102" fmla="*/ 103374 w 3913451"/>
              <a:gd name="connsiteY102" fmla="*/ 67494 h 1278489"/>
              <a:gd name="connsiteX103" fmla="*/ 81222 w 3913451"/>
              <a:gd name="connsiteY103" fmla="*/ 52726 h 1278489"/>
              <a:gd name="connsiteX104" fmla="*/ 22151 w 3913451"/>
              <a:gd name="connsiteY104" fmla="*/ 1037 h 1278489"/>
              <a:gd name="connsiteX105" fmla="*/ 0 w 3913451"/>
              <a:gd name="connsiteY105" fmla="*/ 1037 h 1278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3913451" h="1278489">
                <a:moveTo>
                  <a:pt x="3913451" y="281633"/>
                </a:moveTo>
                <a:cubicBezTo>
                  <a:pt x="3846996" y="284094"/>
                  <a:pt x="3780369" y="283642"/>
                  <a:pt x="3714086" y="289017"/>
                </a:cubicBezTo>
                <a:cubicBezTo>
                  <a:pt x="3689068" y="291046"/>
                  <a:pt x="3664861" y="298863"/>
                  <a:pt x="3640248" y="303786"/>
                </a:cubicBezTo>
                <a:cubicBezTo>
                  <a:pt x="3627941" y="306247"/>
                  <a:pt x="3615708" y="309107"/>
                  <a:pt x="3603328" y="311170"/>
                </a:cubicBezTo>
                <a:cubicBezTo>
                  <a:pt x="3568513" y="316973"/>
                  <a:pt x="3560333" y="317126"/>
                  <a:pt x="3529490" y="325938"/>
                </a:cubicBezTo>
                <a:cubicBezTo>
                  <a:pt x="3472938" y="342096"/>
                  <a:pt x="3543437" y="322200"/>
                  <a:pt x="3485186" y="348090"/>
                </a:cubicBezTo>
                <a:cubicBezTo>
                  <a:pt x="3470961" y="354412"/>
                  <a:pt x="3455651" y="357935"/>
                  <a:pt x="3440883" y="362858"/>
                </a:cubicBezTo>
                <a:lnTo>
                  <a:pt x="3418731" y="370243"/>
                </a:lnTo>
                <a:cubicBezTo>
                  <a:pt x="3411347" y="372704"/>
                  <a:pt x="3403056" y="373310"/>
                  <a:pt x="3396580" y="377627"/>
                </a:cubicBezTo>
                <a:cubicBezTo>
                  <a:pt x="3333094" y="419951"/>
                  <a:pt x="3413418" y="369208"/>
                  <a:pt x="3352277" y="399779"/>
                </a:cubicBezTo>
                <a:cubicBezTo>
                  <a:pt x="3295024" y="428406"/>
                  <a:pt x="3363649" y="403372"/>
                  <a:pt x="3307973" y="421931"/>
                </a:cubicBezTo>
                <a:cubicBezTo>
                  <a:pt x="3303051" y="426854"/>
                  <a:pt x="3297383" y="431131"/>
                  <a:pt x="3293206" y="436700"/>
                </a:cubicBezTo>
                <a:cubicBezTo>
                  <a:pt x="3282557" y="450899"/>
                  <a:pt x="3276220" y="468453"/>
                  <a:pt x="3263670" y="481004"/>
                </a:cubicBezTo>
                <a:cubicBezTo>
                  <a:pt x="3258747" y="485927"/>
                  <a:pt x="3253079" y="490203"/>
                  <a:pt x="3248902" y="495773"/>
                </a:cubicBezTo>
                <a:cubicBezTo>
                  <a:pt x="3231188" y="519393"/>
                  <a:pt x="3225765" y="537912"/>
                  <a:pt x="3204599" y="554846"/>
                </a:cubicBezTo>
                <a:cubicBezTo>
                  <a:pt x="3197670" y="560390"/>
                  <a:pt x="3189832" y="564691"/>
                  <a:pt x="3182448" y="569614"/>
                </a:cubicBezTo>
                <a:cubicBezTo>
                  <a:pt x="3153033" y="613737"/>
                  <a:pt x="3185159" y="575370"/>
                  <a:pt x="3145528" y="599150"/>
                </a:cubicBezTo>
                <a:cubicBezTo>
                  <a:pt x="3139559" y="602732"/>
                  <a:pt x="3136330" y="609742"/>
                  <a:pt x="3130761" y="613919"/>
                </a:cubicBezTo>
                <a:cubicBezTo>
                  <a:pt x="3116562" y="624569"/>
                  <a:pt x="3099007" y="630904"/>
                  <a:pt x="3086457" y="643455"/>
                </a:cubicBezTo>
                <a:cubicBezTo>
                  <a:pt x="3051757" y="678156"/>
                  <a:pt x="3072992" y="659816"/>
                  <a:pt x="3020003" y="695144"/>
                </a:cubicBezTo>
                <a:cubicBezTo>
                  <a:pt x="3012619" y="700067"/>
                  <a:pt x="3006270" y="707106"/>
                  <a:pt x="2997851" y="709912"/>
                </a:cubicBezTo>
                <a:lnTo>
                  <a:pt x="2953548" y="724680"/>
                </a:lnTo>
                <a:cubicBezTo>
                  <a:pt x="2911706" y="722219"/>
                  <a:pt x="2869728" y="721467"/>
                  <a:pt x="2828022" y="717296"/>
                </a:cubicBezTo>
                <a:cubicBezTo>
                  <a:pt x="2820277" y="716522"/>
                  <a:pt x="2812346" y="714230"/>
                  <a:pt x="2805870" y="709912"/>
                </a:cubicBezTo>
                <a:cubicBezTo>
                  <a:pt x="2797182" y="704120"/>
                  <a:pt x="2791741" y="694445"/>
                  <a:pt x="2783719" y="687760"/>
                </a:cubicBezTo>
                <a:cubicBezTo>
                  <a:pt x="2776901" y="682078"/>
                  <a:pt x="2768951" y="677914"/>
                  <a:pt x="2761567" y="672991"/>
                </a:cubicBezTo>
                <a:cubicBezTo>
                  <a:pt x="2756644" y="665607"/>
                  <a:pt x="2754324" y="655543"/>
                  <a:pt x="2746799" y="650839"/>
                </a:cubicBezTo>
                <a:cubicBezTo>
                  <a:pt x="2733599" y="642589"/>
                  <a:pt x="2715448" y="644706"/>
                  <a:pt x="2702496" y="636071"/>
                </a:cubicBezTo>
                <a:lnTo>
                  <a:pt x="2680344" y="621303"/>
                </a:lnTo>
                <a:cubicBezTo>
                  <a:pt x="2674339" y="603284"/>
                  <a:pt x="2672508" y="591313"/>
                  <a:pt x="2658193" y="576998"/>
                </a:cubicBezTo>
                <a:cubicBezTo>
                  <a:pt x="2651918" y="570723"/>
                  <a:pt x="2642971" y="567774"/>
                  <a:pt x="2636041" y="562230"/>
                </a:cubicBezTo>
                <a:cubicBezTo>
                  <a:pt x="2630605" y="557881"/>
                  <a:pt x="2627501" y="550574"/>
                  <a:pt x="2621274" y="547461"/>
                </a:cubicBezTo>
                <a:cubicBezTo>
                  <a:pt x="2607351" y="540499"/>
                  <a:pt x="2576970" y="532693"/>
                  <a:pt x="2576970" y="532693"/>
                </a:cubicBezTo>
                <a:cubicBezTo>
                  <a:pt x="2573597" y="533115"/>
                  <a:pt x="2484242" y="543469"/>
                  <a:pt x="2473596" y="547461"/>
                </a:cubicBezTo>
                <a:cubicBezTo>
                  <a:pt x="2467077" y="549906"/>
                  <a:pt x="2464798" y="558648"/>
                  <a:pt x="2458828" y="562230"/>
                </a:cubicBezTo>
                <a:cubicBezTo>
                  <a:pt x="2452154" y="566235"/>
                  <a:pt x="2444061" y="567153"/>
                  <a:pt x="2436677" y="569614"/>
                </a:cubicBezTo>
                <a:cubicBezTo>
                  <a:pt x="2384047" y="622244"/>
                  <a:pt x="2443781" y="565406"/>
                  <a:pt x="2392374" y="606534"/>
                </a:cubicBezTo>
                <a:cubicBezTo>
                  <a:pt x="2386938" y="610883"/>
                  <a:pt x="2381955" y="615867"/>
                  <a:pt x="2377606" y="621303"/>
                </a:cubicBezTo>
                <a:cubicBezTo>
                  <a:pt x="2372062" y="628233"/>
                  <a:pt x="2369768" y="637911"/>
                  <a:pt x="2362838" y="643455"/>
                </a:cubicBezTo>
                <a:cubicBezTo>
                  <a:pt x="2356760" y="648317"/>
                  <a:pt x="2348070" y="648378"/>
                  <a:pt x="2340686" y="650839"/>
                </a:cubicBezTo>
                <a:lnTo>
                  <a:pt x="2274232" y="695144"/>
                </a:lnTo>
                <a:cubicBezTo>
                  <a:pt x="2266848" y="700067"/>
                  <a:pt x="2260018" y="705943"/>
                  <a:pt x="2252080" y="709912"/>
                </a:cubicBezTo>
                <a:lnTo>
                  <a:pt x="2222545" y="724680"/>
                </a:lnTo>
                <a:cubicBezTo>
                  <a:pt x="2179584" y="767644"/>
                  <a:pt x="2241509" y="707646"/>
                  <a:pt x="2185625" y="754217"/>
                </a:cubicBezTo>
                <a:cubicBezTo>
                  <a:pt x="2177603" y="760902"/>
                  <a:pt x="2171333" y="769493"/>
                  <a:pt x="2163474" y="776369"/>
                </a:cubicBezTo>
                <a:cubicBezTo>
                  <a:pt x="2151613" y="786748"/>
                  <a:pt x="2139162" y="796450"/>
                  <a:pt x="2126554" y="805906"/>
                </a:cubicBezTo>
                <a:cubicBezTo>
                  <a:pt x="2084234" y="837647"/>
                  <a:pt x="2124831" y="806768"/>
                  <a:pt x="2082251" y="828058"/>
                </a:cubicBezTo>
                <a:cubicBezTo>
                  <a:pt x="2024993" y="856687"/>
                  <a:pt x="2093628" y="831649"/>
                  <a:pt x="2037948" y="850210"/>
                </a:cubicBezTo>
                <a:cubicBezTo>
                  <a:pt x="2020455" y="867704"/>
                  <a:pt x="2003926" y="886165"/>
                  <a:pt x="1978877" y="894515"/>
                </a:cubicBezTo>
                <a:lnTo>
                  <a:pt x="1956725" y="901899"/>
                </a:lnTo>
                <a:cubicBezTo>
                  <a:pt x="1937035" y="916667"/>
                  <a:pt x="1921004" y="938420"/>
                  <a:pt x="1897654" y="946204"/>
                </a:cubicBezTo>
                <a:cubicBezTo>
                  <a:pt x="1890270" y="948665"/>
                  <a:pt x="1882307" y="949808"/>
                  <a:pt x="1875503" y="953588"/>
                </a:cubicBezTo>
                <a:cubicBezTo>
                  <a:pt x="1859988" y="962208"/>
                  <a:pt x="1845967" y="973278"/>
                  <a:pt x="1831199" y="983124"/>
                </a:cubicBezTo>
                <a:cubicBezTo>
                  <a:pt x="1823815" y="988047"/>
                  <a:pt x="1817467" y="995087"/>
                  <a:pt x="1809048" y="997893"/>
                </a:cubicBezTo>
                <a:lnTo>
                  <a:pt x="1786896" y="1005277"/>
                </a:lnTo>
                <a:cubicBezTo>
                  <a:pt x="1779512" y="1012661"/>
                  <a:pt x="1773433" y="1021637"/>
                  <a:pt x="1764745" y="1027429"/>
                </a:cubicBezTo>
                <a:cubicBezTo>
                  <a:pt x="1758269" y="1031747"/>
                  <a:pt x="1749747" y="1031747"/>
                  <a:pt x="1742593" y="1034813"/>
                </a:cubicBezTo>
                <a:cubicBezTo>
                  <a:pt x="1732476" y="1039149"/>
                  <a:pt x="1722903" y="1044658"/>
                  <a:pt x="1713058" y="1049581"/>
                </a:cubicBezTo>
                <a:cubicBezTo>
                  <a:pt x="1708135" y="1054504"/>
                  <a:pt x="1704260" y="1060768"/>
                  <a:pt x="1698290" y="1064350"/>
                </a:cubicBezTo>
                <a:cubicBezTo>
                  <a:pt x="1650710" y="1092899"/>
                  <a:pt x="1702007" y="1046485"/>
                  <a:pt x="1653987" y="1086502"/>
                </a:cubicBezTo>
                <a:cubicBezTo>
                  <a:pt x="1645965" y="1093187"/>
                  <a:pt x="1639857" y="1101969"/>
                  <a:pt x="1631835" y="1108654"/>
                </a:cubicBezTo>
                <a:cubicBezTo>
                  <a:pt x="1625017" y="1114336"/>
                  <a:pt x="1616501" y="1117741"/>
                  <a:pt x="1609683" y="1123423"/>
                </a:cubicBezTo>
                <a:cubicBezTo>
                  <a:pt x="1601661" y="1130108"/>
                  <a:pt x="1595554" y="1138890"/>
                  <a:pt x="1587532" y="1145575"/>
                </a:cubicBezTo>
                <a:cubicBezTo>
                  <a:pt x="1564502" y="1164767"/>
                  <a:pt x="1567799" y="1153627"/>
                  <a:pt x="1550612" y="1175112"/>
                </a:cubicBezTo>
                <a:cubicBezTo>
                  <a:pt x="1480896" y="1262262"/>
                  <a:pt x="1583059" y="1137517"/>
                  <a:pt x="1528461" y="1219416"/>
                </a:cubicBezTo>
                <a:cubicBezTo>
                  <a:pt x="1522668" y="1228105"/>
                  <a:pt x="1512994" y="1233547"/>
                  <a:pt x="1506309" y="1241569"/>
                </a:cubicBezTo>
                <a:cubicBezTo>
                  <a:pt x="1500628" y="1248387"/>
                  <a:pt x="1499066" y="1259017"/>
                  <a:pt x="1491541" y="1263721"/>
                </a:cubicBezTo>
                <a:cubicBezTo>
                  <a:pt x="1478341" y="1271971"/>
                  <a:pt x="1447238" y="1278489"/>
                  <a:pt x="1447238" y="1278489"/>
                </a:cubicBezTo>
                <a:cubicBezTo>
                  <a:pt x="1319214" y="1271376"/>
                  <a:pt x="1347312" y="1275995"/>
                  <a:pt x="1255258" y="1263721"/>
                </a:cubicBezTo>
                <a:cubicBezTo>
                  <a:pt x="1238006" y="1261421"/>
                  <a:pt x="1220694" y="1259450"/>
                  <a:pt x="1203570" y="1256337"/>
                </a:cubicBezTo>
                <a:cubicBezTo>
                  <a:pt x="1183174" y="1252629"/>
                  <a:pt x="1170861" y="1247895"/>
                  <a:pt x="1151883" y="1241569"/>
                </a:cubicBezTo>
                <a:cubicBezTo>
                  <a:pt x="1127188" y="1216871"/>
                  <a:pt x="1147565" y="1235319"/>
                  <a:pt x="1114964" y="1212032"/>
                </a:cubicBezTo>
                <a:cubicBezTo>
                  <a:pt x="1104950" y="1204879"/>
                  <a:pt x="1095511" y="1196937"/>
                  <a:pt x="1085429" y="1189880"/>
                </a:cubicBezTo>
                <a:cubicBezTo>
                  <a:pt x="1070889" y="1179701"/>
                  <a:pt x="1053675" y="1172894"/>
                  <a:pt x="1041125" y="1160343"/>
                </a:cubicBezTo>
                <a:cubicBezTo>
                  <a:pt x="983942" y="1103157"/>
                  <a:pt x="1063182" y="1180770"/>
                  <a:pt x="982054" y="1108654"/>
                </a:cubicBezTo>
                <a:cubicBezTo>
                  <a:pt x="928340" y="1060907"/>
                  <a:pt x="975515" y="1094449"/>
                  <a:pt x="930367" y="1064350"/>
                </a:cubicBezTo>
                <a:cubicBezTo>
                  <a:pt x="895910" y="1012661"/>
                  <a:pt x="915600" y="1029890"/>
                  <a:pt x="878680" y="1005277"/>
                </a:cubicBezTo>
                <a:cubicBezTo>
                  <a:pt x="842017" y="950280"/>
                  <a:pt x="889135" y="1017822"/>
                  <a:pt x="841761" y="960972"/>
                </a:cubicBezTo>
                <a:cubicBezTo>
                  <a:pt x="836080" y="954154"/>
                  <a:pt x="832837" y="945499"/>
                  <a:pt x="826993" y="938820"/>
                </a:cubicBezTo>
                <a:cubicBezTo>
                  <a:pt x="815532" y="925722"/>
                  <a:pt x="790074" y="901899"/>
                  <a:pt x="790074" y="901899"/>
                </a:cubicBezTo>
                <a:cubicBezTo>
                  <a:pt x="787613" y="894515"/>
                  <a:pt x="787007" y="886223"/>
                  <a:pt x="782690" y="879747"/>
                </a:cubicBezTo>
                <a:cubicBezTo>
                  <a:pt x="771319" y="862690"/>
                  <a:pt x="754733" y="853724"/>
                  <a:pt x="738387" y="842826"/>
                </a:cubicBezTo>
                <a:cubicBezTo>
                  <a:pt x="684634" y="762197"/>
                  <a:pt x="763916" y="886500"/>
                  <a:pt x="716235" y="791137"/>
                </a:cubicBezTo>
                <a:cubicBezTo>
                  <a:pt x="710731" y="780130"/>
                  <a:pt x="702187" y="770863"/>
                  <a:pt x="694083" y="761601"/>
                </a:cubicBezTo>
                <a:cubicBezTo>
                  <a:pt x="646294" y="706983"/>
                  <a:pt x="683768" y="751774"/>
                  <a:pt x="642396" y="717296"/>
                </a:cubicBezTo>
                <a:cubicBezTo>
                  <a:pt x="634374" y="710611"/>
                  <a:pt x="628267" y="701829"/>
                  <a:pt x="620245" y="695144"/>
                </a:cubicBezTo>
                <a:cubicBezTo>
                  <a:pt x="598686" y="677178"/>
                  <a:pt x="573634" y="663299"/>
                  <a:pt x="553790" y="643455"/>
                </a:cubicBezTo>
                <a:cubicBezTo>
                  <a:pt x="546406" y="636071"/>
                  <a:pt x="539660" y="627988"/>
                  <a:pt x="531638" y="621303"/>
                </a:cubicBezTo>
                <a:cubicBezTo>
                  <a:pt x="524821" y="615622"/>
                  <a:pt x="516120" y="612430"/>
                  <a:pt x="509487" y="606534"/>
                </a:cubicBezTo>
                <a:cubicBezTo>
                  <a:pt x="493877" y="592658"/>
                  <a:pt x="465183" y="562230"/>
                  <a:pt x="465183" y="562230"/>
                </a:cubicBezTo>
                <a:cubicBezTo>
                  <a:pt x="462722" y="554846"/>
                  <a:pt x="461580" y="546881"/>
                  <a:pt x="457800" y="540077"/>
                </a:cubicBezTo>
                <a:cubicBezTo>
                  <a:pt x="449181" y="524561"/>
                  <a:pt x="438109" y="510541"/>
                  <a:pt x="428264" y="495773"/>
                </a:cubicBezTo>
                <a:lnTo>
                  <a:pt x="413496" y="473620"/>
                </a:lnTo>
                <a:cubicBezTo>
                  <a:pt x="408574" y="466236"/>
                  <a:pt x="401535" y="459887"/>
                  <a:pt x="398729" y="451468"/>
                </a:cubicBezTo>
                <a:cubicBezTo>
                  <a:pt x="381025" y="398356"/>
                  <a:pt x="402504" y="464682"/>
                  <a:pt x="383961" y="399779"/>
                </a:cubicBezTo>
                <a:cubicBezTo>
                  <a:pt x="381823" y="392295"/>
                  <a:pt x="380581" y="384301"/>
                  <a:pt x="376577" y="377627"/>
                </a:cubicBezTo>
                <a:cubicBezTo>
                  <a:pt x="335371" y="308949"/>
                  <a:pt x="391372" y="429369"/>
                  <a:pt x="347042" y="340706"/>
                </a:cubicBezTo>
                <a:cubicBezTo>
                  <a:pt x="341114" y="328851"/>
                  <a:pt x="336928" y="316197"/>
                  <a:pt x="332274" y="303786"/>
                </a:cubicBezTo>
                <a:cubicBezTo>
                  <a:pt x="322559" y="277878"/>
                  <a:pt x="322241" y="263333"/>
                  <a:pt x="302738" y="237328"/>
                </a:cubicBezTo>
                <a:cubicBezTo>
                  <a:pt x="282666" y="210564"/>
                  <a:pt x="230530" y="170123"/>
                  <a:pt x="206748" y="148719"/>
                </a:cubicBezTo>
                <a:cubicBezTo>
                  <a:pt x="198986" y="141733"/>
                  <a:pt x="193093" y="132637"/>
                  <a:pt x="184596" y="126567"/>
                </a:cubicBezTo>
                <a:cubicBezTo>
                  <a:pt x="175639" y="120169"/>
                  <a:pt x="164395" y="117632"/>
                  <a:pt x="155061" y="111798"/>
                </a:cubicBezTo>
                <a:cubicBezTo>
                  <a:pt x="110806" y="84137"/>
                  <a:pt x="139628" y="97706"/>
                  <a:pt x="103374" y="67494"/>
                </a:cubicBezTo>
                <a:cubicBezTo>
                  <a:pt x="96557" y="61813"/>
                  <a:pt x="87901" y="58570"/>
                  <a:pt x="81222" y="52726"/>
                </a:cubicBezTo>
                <a:cubicBezTo>
                  <a:pt x="72267" y="44890"/>
                  <a:pt x="41326" y="7429"/>
                  <a:pt x="22151" y="1037"/>
                </a:cubicBezTo>
                <a:cubicBezTo>
                  <a:pt x="15146" y="-1298"/>
                  <a:pt x="7384" y="1037"/>
                  <a:pt x="0" y="1037"/>
                </a:cubicBezTo>
              </a:path>
            </a:pathLst>
          </a:cu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505325" y="5410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3209925" y="5334000"/>
            <a:ext cx="3886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46425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Simulated annealing</a:t>
            </a:r>
          </a:p>
        </p:txBody>
      </p:sp>
      <p:sp>
        <p:nvSpPr>
          <p:cNvPr id="8192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686800" cy="4525963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000" b="1">
                <a:latin typeface="Calibri" charset="0"/>
              </a:rPr>
              <a:t>function</a:t>
            </a:r>
            <a:r>
              <a:rPr lang="en-US" sz="2000">
                <a:latin typeface="Calibri" charset="0"/>
              </a:rPr>
              <a:t> SIMULATED-ANNEALING( </a:t>
            </a:r>
            <a:r>
              <a:rPr lang="en-US" sz="2000" i="1">
                <a:latin typeface="Calibri" charset="0"/>
              </a:rPr>
              <a:t>problem, schedule</a:t>
            </a:r>
            <a:r>
              <a:rPr lang="en-US" sz="2000">
                <a:latin typeface="Calibri" charset="0"/>
              </a:rPr>
              <a:t>) </a:t>
            </a:r>
            <a:r>
              <a:rPr lang="en-US" sz="2000" b="1">
                <a:latin typeface="Calibri" charset="0"/>
              </a:rPr>
              <a:t>return</a:t>
            </a:r>
            <a:r>
              <a:rPr lang="en-US" sz="2000">
                <a:latin typeface="Calibri" charset="0"/>
              </a:rPr>
              <a:t> a solution state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>
                <a:latin typeface="Calibri" charset="0"/>
              </a:rPr>
              <a:t>	</a:t>
            </a:r>
            <a:r>
              <a:rPr lang="en-US" sz="2000" b="1">
                <a:latin typeface="Calibri" charset="0"/>
              </a:rPr>
              <a:t>input:</a:t>
            </a:r>
            <a:r>
              <a:rPr lang="en-US" sz="2000">
                <a:latin typeface="Calibri" charset="0"/>
              </a:rPr>
              <a:t> </a:t>
            </a:r>
            <a:r>
              <a:rPr lang="en-US" sz="2000" i="1">
                <a:latin typeface="Calibri" charset="0"/>
              </a:rPr>
              <a:t>problem</a:t>
            </a:r>
            <a:r>
              <a:rPr lang="en-US" sz="2000">
                <a:latin typeface="Calibri" charset="0"/>
              </a:rPr>
              <a:t>, a problem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>
                <a:latin typeface="Calibri" charset="0"/>
              </a:rPr>
              <a:t>		</a:t>
            </a:r>
            <a:r>
              <a:rPr lang="en-US" sz="2000" i="1">
                <a:latin typeface="Calibri" charset="0"/>
              </a:rPr>
              <a:t>schedule</a:t>
            </a:r>
            <a:r>
              <a:rPr lang="en-US" sz="2000">
                <a:latin typeface="Calibri" charset="0"/>
              </a:rPr>
              <a:t>, a mapping from time to temperature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i="1">
                <a:latin typeface="Calibri" charset="0"/>
              </a:rPr>
              <a:t>	</a:t>
            </a:r>
            <a:r>
              <a:rPr lang="en-US" sz="2000" b="1">
                <a:latin typeface="Calibri" charset="0"/>
              </a:rPr>
              <a:t>local variables: </a:t>
            </a:r>
            <a:r>
              <a:rPr lang="en-US" sz="2000" i="1">
                <a:latin typeface="Calibri" charset="0"/>
              </a:rPr>
              <a:t>current</a:t>
            </a:r>
            <a:r>
              <a:rPr lang="en-US" sz="2000" b="1">
                <a:latin typeface="Calibri" charset="0"/>
              </a:rPr>
              <a:t>, </a:t>
            </a:r>
            <a:r>
              <a:rPr lang="en-US" sz="2000">
                <a:latin typeface="Calibri" charset="0"/>
              </a:rPr>
              <a:t>a node.</a:t>
            </a:r>
            <a:endParaRPr lang="en-US" sz="2000" b="1">
              <a:latin typeface="Calibri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b="1">
                <a:latin typeface="Calibri" charset="0"/>
              </a:rPr>
              <a:t>			 </a:t>
            </a:r>
            <a:r>
              <a:rPr lang="en-US" sz="2000" i="1">
                <a:latin typeface="Calibri" charset="0"/>
              </a:rPr>
              <a:t>next</a:t>
            </a:r>
            <a:r>
              <a:rPr lang="en-US" sz="2000" b="1">
                <a:latin typeface="Calibri" charset="0"/>
              </a:rPr>
              <a:t>, </a:t>
            </a:r>
            <a:r>
              <a:rPr lang="en-US" sz="2000">
                <a:latin typeface="Calibri" charset="0"/>
              </a:rPr>
              <a:t>a node.</a:t>
            </a:r>
            <a:endParaRPr lang="en-US" sz="2000" b="1">
              <a:latin typeface="Calibri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b="1">
                <a:latin typeface="Calibri" charset="0"/>
              </a:rPr>
              <a:t>			</a:t>
            </a:r>
            <a:r>
              <a:rPr lang="en-US" sz="2000" i="1">
                <a:latin typeface="Calibri" charset="0"/>
              </a:rPr>
              <a:t>T</a:t>
            </a:r>
            <a:r>
              <a:rPr lang="en-US" sz="2000" b="1">
                <a:latin typeface="Calibri" charset="0"/>
              </a:rPr>
              <a:t>, </a:t>
            </a:r>
            <a:r>
              <a:rPr lang="en-US" sz="2000">
                <a:latin typeface="Calibri" charset="0"/>
              </a:rPr>
              <a:t>a </a:t>
            </a:r>
            <a:r>
              <a:rPr lang="ja-JP" altLang="en-US" sz="2000">
                <a:latin typeface="Calibri" charset="0"/>
              </a:rPr>
              <a:t>“</a:t>
            </a:r>
            <a:r>
              <a:rPr lang="en-US" altLang="ja-JP" sz="2000">
                <a:latin typeface="Calibri" charset="0"/>
              </a:rPr>
              <a:t>temperature</a:t>
            </a:r>
            <a:r>
              <a:rPr lang="ja-JP" altLang="en-US" sz="2000">
                <a:latin typeface="Calibri" charset="0"/>
              </a:rPr>
              <a:t>”</a:t>
            </a:r>
            <a:r>
              <a:rPr lang="en-US" altLang="ja-JP" sz="2000">
                <a:latin typeface="Calibri" charset="0"/>
              </a:rPr>
              <a:t> controlling the prob. of downward steps</a:t>
            </a:r>
            <a:endParaRPr lang="en-US" altLang="ja-JP" sz="2000" i="1">
              <a:latin typeface="Calibri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i="1">
                <a:latin typeface="Calibri" charset="0"/>
              </a:rPr>
              <a:t>	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i="1">
                <a:latin typeface="Calibri" charset="0"/>
              </a:rPr>
              <a:t>	current </a:t>
            </a:r>
            <a:r>
              <a:rPr lang="en-US" sz="2000" i="1">
                <a:latin typeface="Calibri" charset="0"/>
                <a:sym typeface="Symbol" charset="0"/>
              </a:rPr>
              <a:t> </a:t>
            </a:r>
            <a:r>
              <a:rPr lang="en-US" sz="2000">
                <a:latin typeface="Calibri" charset="0"/>
              </a:rPr>
              <a:t>MAKE-NODE(INITIAL-STATE[</a:t>
            </a:r>
            <a:r>
              <a:rPr lang="en-US" sz="2000" i="1">
                <a:latin typeface="Calibri" charset="0"/>
              </a:rPr>
              <a:t>problem</a:t>
            </a:r>
            <a:r>
              <a:rPr lang="en-US" sz="2000">
                <a:latin typeface="Calibri" charset="0"/>
              </a:rPr>
              <a:t>])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>
                <a:latin typeface="Calibri" charset="0"/>
              </a:rPr>
              <a:t>	</a:t>
            </a:r>
            <a:r>
              <a:rPr lang="en-US" sz="2000" b="1">
                <a:latin typeface="Calibri" charset="0"/>
              </a:rPr>
              <a:t>for t </a:t>
            </a:r>
            <a:r>
              <a:rPr lang="en-US" sz="2000" b="1">
                <a:latin typeface="Calibri" charset="0"/>
                <a:sym typeface="Symbol" charset="0"/>
              </a:rPr>
              <a:t> </a:t>
            </a:r>
            <a:r>
              <a:rPr lang="en-US" sz="2000" b="1">
                <a:latin typeface="Calibri" charset="0"/>
              </a:rPr>
              <a:t>1 to ∞ do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b="1">
                <a:latin typeface="Calibri" charset="0"/>
              </a:rPr>
              <a:t>		</a:t>
            </a:r>
            <a:r>
              <a:rPr lang="en-US" sz="2000" i="1">
                <a:latin typeface="Calibri" charset="0"/>
              </a:rPr>
              <a:t>T </a:t>
            </a:r>
            <a:r>
              <a:rPr lang="en-US" sz="2000" i="1">
                <a:latin typeface="Calibri" charset="0"/>
                <a:sym typeface="Symbol" charset="0"/>
              </a:rPr>
              <a:t> </a:t>
            </a:r>
            <a:r>
              <a:rPr lang="en-US" sz="2000" i="1">
                <a:latin typeface="Calibri" charset="0"/>
              </a:rPr>
              <a:t>schedule</a:t>
            </a:r>
            <a:r>
              <a:rPr lang="en-US" sz="2000">
                <a:latin typeface="Calibri" charset="0"/>
              </a:rPr>
              <a:t>[</a:t>
            </a:r>
            <a:r>
              <a:rPr lang="en-US" sz="2000" i="1">
                <a:latin typeface="Calibri" charset="0"/>
              </a:rPr>
              <a:t>t</a:t>
            </a:r>
            <a:r>
              <a:rPr lang="en-US" sz="2000">
                <a:latin typeface="Calibri" charset="0"/>
              </a:rPr>
              <a:t>]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>
                <a:latin typeface="Calibri" charset="0"/>
              </a:rPr>
              <a:t>		</a:t>
            </a:r>
            <a:r>
              <a:rPr lang="en-US" sz="2000" b="1">
                <a:latin typeface="Calibri" charset="0"/>
              </a:rPr>
              <a:t>if</a:t>
            </a:r>
            <a:r>
              <a:rPr lang="en-US" sz="2000">
                <a:latin typeface="Calibri" charset="0"/>
              </a:rPr>
              <a:t> </a:t>
            </a:r>
            <a:r>
              <a:rPr lang="en-US" sz="2000" i="1">
                <a:latin typeface="Calibri" charset="0"/>
              </a:rPr>
              <a:t>T = 0</a:t>
            </a:r>
            <a:r>
              <a:rPr lang="en-US" sz="2000">
                <a:latin typeface="Calibri" charset="0"/>
              </a:rPr>
              <a:t> </a:t>
            </a:r>
            <a:r>
              <a:rPr lang="en-US" sz="2000" b="1">
                <a:latin typeface="Calibri" charset="0"/>
              </a:rPr>
              <a:t>then return</a:t>
            </a:r>
            <a:r>
              <a:rPr lang="en-US" sz="2000">
                <a:latin typeface="Calibri" charset="0"/>
              </a:rPr>
              <a:t> </a:t>
            </a:r>
            <a:r>
              <a:rPr lang="en-US" sz="2000" i="1">
                <a:latin typeface="Calibri" charset="0"/>
              </a:rPr>
              <a:t>current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b="1">
                <a:latin typeface="Calibri" charset="0"/>
              </a:rPr>
              <a:t>		</a:t>
            </a:r>
            <a:r>
              <a:rPr lang="en-US" sz="2000" i="1">
                <a:latin typeface="Calibri" charset="0"/>
              </a:rPr>
              <a:t>next</a:t>
            </a:r>
            <a:r>
              <a:rPr lang="en-US" sz="2000">
                <a:latin typeface="Calibri" charset="0"/>
              </a:rPr>
              <a:t> </a:t>
            </a:r>
            <a:r>
              <a:rPr lang="en-US" sz="2000">
                <a:latin typeface="Calibri" charset="0"/>
                <a:sym typeface="Symbol" charset="0"/>
              </a:rPr>
              <a:t> </a:t>
            </a:r>
            <a:r>
              <a:rPr lang="en-US" sz="2000">
                <a:latin typeface="Calibri" charset="0"/>
              </a:rPr>
              <a:t>a randomly selected successor of </a:t>
            </a:r>
            <a:r>
              <a:rPr lang="en-US" sz="2000" i="1">
                <a:latin typeface="Calibri" charset="0"/>
              </a:rPr>
              <a:t>current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i="1">
                <a:latin typeface="Calibri" charset="0"/>
              </a:rPr>
              <a:t>		∆E</a:t>
            </a:r>
            <a:r>
              <a:rPr lang="en-US" sz="2000">
                <a:latin typeface="Calibri" charset="0"/>
              </a:rPr>
              <a:t> </a:t>
            </a:r>
            <a:r>
              <a:rPr lang="en-US" sz="2000">
                <a:latin typeface="Calibri" charset="0"/>
                <a:sym typeface="Symbol" charset="0"/>
              </a:rPr>
              <a:t> </a:t>
            </a:r>
            <a:r>
              <a:rPr lang="en-US" sz="2000" i="1">
                <a:latin typeface="Calibri" charset="0"/>
              </a:rPr>
              <a:t> </a:t>
            </a:r>
            <a:r>
              <a:rPr lang="en-US" sz="2000">
                <a:latin typeface="Calibri" charset="0"/>
              </a:rPr>
              <a:t>VALUE[</a:t>
            </a:r>
            <a:r>
              <a:rPr lang="en-US" sz="2000" i="1">
                <a:latin typeface="Calibri" charset="0"/>
              </a:rPr>
              <a:t>next</a:t>
            </a:r>
            <a:r>
              <a:rPr lang="en-US" sz="2000">
                <a:latin typeface="Calibri" charset="0"/>
              </a:rPr>
              <a:t>] - VALUE[</a:t>
            </a:r>
            <a:r>
              <a:rPr lang="en-US" sz="2000" i="1">
                <a:latin typeface="Calibri" charset="0"/>
              </a:rPr>
              <a:t>current</a:t>
            </a:r>
            <a:r>
              <a:rPr lang="en-US" sz="2000">
                <a:latin typeface="Calibri" charset="0"/>
              </a:rPr>
              <a:t>]</a:t>
            </a:r>
            <a:endParaRPr lang="en-US" sz="2000" b="1">
              <a:latin typeface="Calibri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>
                <a:latin typeface="Calibri" charset="0"/>
              </a:rPr>
              <a:t>		</a:t>
            </a:r>
            <a:r>
              <a:rPr lang="en-US" sz="2000" b="1">
                <a:latin typeface="Calibri" charset="0"/>
              </a:rPr>
              <a:t>if</a:t>
            </a:r>
            <a:r>
              <a:rPr lang="en-US" sz="2000">
                <a:latin typeface="Calibri" charset="0"/>
              </a:rPr>
              <a:t> </a:t>
            </a:r>
            <a:r>
              <a:rPr lang="en-US" sz="2000" i="1">
                <a:latin typeface="Calibri" charset="0"/>
              </a:rPr>
              <a:t>∆E &gt; </a:t>
            </a:r>
            <a:r>
              <a:rPr lang="en-US" sz="2000">
                <a:latin typeface="Calibri" charset="0"/>
              </a:rPr>
              <a:t>0 </a:t>
            </a:r>
            <a:r>
              <a:rPr lang="en-US" sz="2000" b="1">
                <a:latin typeface="Calibri" charset="0"/>
              </a:rPr>
              <a:t>then </a:t>
            </a:r>
            <a:r>
              <a:rPr lang="en-US" sz="2000" i="1">
                <a:latin typeface="Calibri" charset="0"/>
              </a:rPr>
              <a:t>current</a:t>
            </a:r>
            <a:r>
              <a:rPr lang="en-US" sz="2000">
                <a:latin typeface="Calibri" charset="0"/>
              </a:rPr>
              <a:t> </a:t>
            </a:r>
            <a:r>
              <a:rPr lang="en-US" sz="2000">
                <a:latin typeface="Calibri" charset="0"/>
                <a:sym typeface="Symbol" charset="0"/>
              </a:rPr>
              <a:t> </a:t>
            </a:r>
            <a:r>
              <a:rPr lang="en-US" sz="2000" i="1">
                <a:latin typeface="Calibri" charset="0"/>
              </a:rPr>
              <a:t>next </a:t>
            </a:r>
            <a:endParaRPr lang="en-US" sz="2000">
              <a:latin typeface="Calibri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>
                <a:latin typeface="Calibri" charset="0"/>
              </a:rPr>
              <a:t>		</a:t>
            </a:r>
            <a:r>
              <a:rPr lang="en-US" sz="2000" b="1">
                <a:latin typeface="Calibri" charset="0"/>
              </a:rPr>
              <a:t>else</a:t>
            </a:r>
            <a:r>
              <a:rPr lang="en-US" sz="2000">
                <a:latin typeface="Calibri" charset="0"/>
              </a:rPr>
              <a:t> </a:t>
            </a:r>
            <a:r>
              <a:rPr lang="en-US" sz="2000" i="1">
                <a:latin typeface="Calibri" charset="0"/>
              </a:rPr>
              <a:t>current</a:t>
            </a:r>
            <a:r>
              <a:rPr lang="en-US" sz="2000">
                <a:latin typeface="Calibri" charset="0"/>
              </a:rPr>
              <a:t> </a:t>
            </a:r>
            <a:r>
              <a:rPr lang="en-US" sz="2000">
                <a:latin typeface="Calibri" charset="0"/>
                <a:sym typeface="Symbol" charset="0"/>
              </a:rPr>
              <a:t> </a:t>
            </a:r>
            <a:r>
              <a:rPr lang="en-US" sz="2000" i="1">
                <a:latin typeface="Calibri" charset="0"/>
              </a:rPr>
              <a:t>next </a:t>
            </a:r>
            <a:r>
              <a:rPr lang="en-US" sz="2000">
                <a:latin typeface="Calibri" charset="0"/>
              </a:rPr>
              <a:t>only with probability </a:t>
            </a:r>
            <a:r>
              <a:rPr lang="en-US" sz="2000" i="1">
                <a:latin typeface="Calibri" charset="0"/>
              </a:rPr>
              <a:t>e</a:t>
            </a:r>
            <a:r>
              <a:rPr lang="en-US" sz="2000" i="1" baseline="30000">
                <a:latin typeface="Calibri" charset="0"/>
              </a:rPr>
              <a:t>∆E /T</a:t>
            </a:r>
            <a:endParaRPr lang="en-US" sz="2000">
              <a:latin typeface="Calibri" charset="0"/>
            </a:endParaRPr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3802F65-69D7-994D-8CBD-0AF385EECE6A}" type="slidenum">
              <a:rPr lang="en-US" sz="1200">
                <a:solidFill>
                  <a:srgbClr val="898989"/>
                </a:solidFill>
              </a:rPr>
              <a:pPr eaLnBrk="1" hangingPunct="1"/>
              <a:t>55</a:t>
            </a:fld>
            <a:endParaRPr 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67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>
                <a:latin typeface="Calibri" charset="0"/>
              </a:rPr>
              <a:t>Simulated Annealing in Practice</a:t>
            </a:r>
          </a:p>
        </p:txBody>
      </p:sp>
      <p:sp>
        <p:nvSpPr>
          <p:cNvPr id="8397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lvl="1"/>
            <a:r>
              <a:rPr lang="en-US">
                <a:latin typeface="Calibri" charset="0"/>
              </a:rPr>
              <a:t>method proposed in 1983 by IBM researchers for solving VLSI layout problems (Kirkpatrick et al, </a:t>
            </a:r>
            <a:r>
              <a:rPr lang="en-US" i="1">
                <a:latin typeface="Calibri" charset="0"/>
              </a:rPr>
              <a:t>Science</a:t>
            </a:r>
            <a:r>
              <a:rPr lang="en-US">
                <a:latin typeface="Calibri" charset="0"/>
              </a:rPr>
              <a:t>, 220:671-680, 1983).</a:t>
            </a:r>
          </a:p>
          <a:p>
            <a:pPr lvl="2"/>
            <a:r>
              <a:rPr lang="en-US">
                <a:latin typeface="Calibri" charset="0"/>
              </a:rPr>
              <a:t>theoretically will always find the global optimum</a:t>
            </a:r>
          </a:p>
          <a:p>
            <a:pPr lvl="1" eaLnBrk="1" hangingPunct="1">
              <a:lnSpc>
                <a:spcPct val="80000"/>
              </a:lnSpc>
            </a:pPr>
            <a:endParaRPr lang="en-US">
              <a:latin typeface="Calibri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>
                <a:latin typeface="Calibri" charset="0"/>
              </a:rPr>
              <a:t>Other applications: Traveling salesman, Graph partitioning, Graph coloring, Scheduling, Facility Layout, Image Processing, …</a:t>
            </a:r>
          </a:p>
          <a:p>
            <a:pPr lvl="1" eaLnBrk="1" hangingPunct="1">
              <a:lnSpc>
                <a:spcPct val="80000"/>
              </a:lnSpc>
            </a:pPr>
            <a:endParaRPr lang="en-US">
              <a:latin typeface="Calibri" charset="0"/>
            </a:endParaRPr>
          </a:p>
          <a:p>
            <a:pPr lvl="1"/>
            <a:r>
              <a:rPr lang="en-US">
                <a:latin typeface="Calibri" charset="0"/>
              </a:rPr>
              <a:t>useful for some problems, but can be very slow</a:t>
            </a:r>
          </a:p>
          <a:p>
            <a:pPr lvl="2"/>
            <a:r>
              <a:rPr lang="en-US">
                <a:latin typeface="Calibri" charset="0"/>
              </a:rPr>
              <a:t>slowness comes about because T must be decreased very gradually to retain optimality</a:t>
            </a:r>
          </a:p>
          <a:p>
            <a:pPr lvl="1">
              <a:buFontTx/>
              <a:buNone/>
            </a:pPr>
            <a:endParaRPr lang="en-US">
              <a:latin typeface="Calibri" charset="0"/>
            </a:endParaRPr>
          </a:p>
        </p:txBody>
      </p:sp>
      <p:sp>
        <p:nvSpPr>
          <p:cNvPr id="83971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E9647AA-91F3-8A4A-8AAC-07995A4D267F}" type="slidenum">
              <a:rPr lang="en-US" sz="1200">
                <a:solidFill>
                  <a:srgbClr val="898989"/>
                </a:solidFill>
              </a:rPr>
              <a:pPr eaLnBrk="1" hangingPunct="1"/>
              <a:t>56</a:t>
            </a:fld>
            <a:endParaRPr 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4042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Local beam search</a:t>
            </a:r>
          </a:p>
        </p:txBody>
      </p:sp>
      <p:sp>
        <p:nvSpPr>
          <p:cNvPr id="8601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sz="2800">
                <a:latin typeface="Calibri" charset="0"/>
              </a:rPr>
              <a:t>Idea: Keeping only one node in memory is an extreme reaction to memory problems.</a:t>
            </a:r>
          </a:p>
          <a:p>
            <a:endParaRPr lang="en-US" sz="2800">
              <a:latin typeface="Calibri" charset="0"/>
            </a:endParaRPr>
          </a:p>
          <a:p>
            <a:r>
              <a:rPr lang="en-US" sz="2800">
                <a:latin typeface="Calibri" charset="0"/>
              </a:rPr>
              <a:t>Keep track of </a:t>
            </a:r>
            <a:r>
              <a:rPr lang="en-US" sz="2800" i="1">
                <a:latin typeface="Calibri" charset="0"/>
              </a:rPr>
              <a:t>k</a:t>
            </a:r>
            <a:r>
              <a:rPr lang="en-US" sz="2800">
                <a:latin typeface="Calibri" charset="0"/>
              </a:rPr>
              <a:t> states instead of one</a:t>
            </a:r>
          </a:p>
          <a:p>
            <a:pPr lvl="1"/>
            <a:r>
              <a:rPr lang="en-US" sz="2400">
                <a:latin typeface="Calibri" charset="0"/>
              </a:rPr>
              <a:t>Initially: </a:t>
            </a:r>
            <a:r>
              <a:rPr lang="en-US" sz="2400" i="1">
                <a:latin typeface="Calibri" charset="0"/>
              </a:rPr>
              <a:t>k</a:t>
            </a:r>
            <a:r>
              <a:rPr lang="en-US" sz="2400">
                <a:latin typeface="Calibri" charset="0"/>
              </a:rPr>
              <a:t> randomly selected states</a:t>
            </a:r>
          </a:p>
          <a:p>
            <a:pPr lvl="1"/>
            <a:r>
              <a:rPr lang="en-US" sz="2400">
                <a:latin typeface="Calibri" charset="0"/>
              </a:rPr>
              <a:t>Next: determine all  successors of </a:t>
            </a:r>
            <a:r>
              <a:rPr lang="en-US" sz="2400" i="1">
                <a:latin typeface="Calibri" charset="0"/>
              </a:rPr>
              <a:t>k</a:t>
            </a:r>
            <a:r>
              <a:rPr lang="en-US" sz="2400">
                <a:latin typeface="Calibri" charset="0"/>
              </a:rPr>
              <a:t> states</a:t>
            </a:r>
          </a:p>
          <a:p>
            <a:pPr lvl="1"/>
            <a:r>
              <a:rPr lang="en-US" sz="2400">
                <a:latin typeface="Calibri" charset="0"/>
              </a:rPr>
              <a:t>If any of successors is goal </a:t>
            </a:r>
            <a:r>
              <a:rPr lang="en-US" sz="2400">
                <a:latin typeface="Calibri" charset="0"/>
                <a:sym typeface="Symbol" charset="0"/>
              </a:rPr>
              <a:t></a:t>
            </a:r>
            <a:r>
              <a:rPr lang="en-US" sz="2400">
                <a:latin typeface="Calibri" charset="0"/>
              </a:rPr>
              <a:t> finished</a:t>
            </a:r>
          </a:p>
          <a:p>
            <a:pPr lvl="1"/>
            <a:r>
              <a:rPr lang="en-US" sz="2400">
                <a:latin typeface="Calibri" charset="0"/>
              </a:rPr>
              <a:t>Else select </a:t>
            </a:r>
            <a:r>
              <a:rPr lang="en-US" sz="2400" i="1">
                <a:latin typeface="Calibri" charset="0"/>
              </a:rPr>
              <a:t>k</a:t>
            </a:r>
            <a:r>
              <a:rPr lang="en-US" sz="2400">
                <a:latin typeface="Calibri" charset="0"/>
              </a:rPr>
              <a:t> best  from successors and repeat</a:t>
            </a:r>
          </a:p>
        </p:txBody>
      </p:sp>
      <p:sp>
        <p:nvSpPr>
          <p:cNvPr id="86019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F77572C-660A-D748-9FBF-F9AD1CAA94FB}" type="slidenum">
              <a:rPr lang="en-US" sz="1200">
                <a:solidFill>
                  <a:srgbClr val="898989"/>
                </a:solidFill>
              </a:rPr>
              <a:pPr eaLnBrk="1" hangingPunct="1"/>
              <a:t>57</a:t>
            </a:fld>
            <a:endParaRPr 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0584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Local Beam Search (contd)</a:t>
            </a:r>
          </a:p>
        </p:txBody>
      </p:sp>
      <p:sp>
        <p:nvSpPr>
          <p:cNvPr id="88066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8915400" cy="4525963"/>
          </a:xfrm>
        </p:spPr>
        <p:txBody>
          <a:bodyPr/>
          <a:lstStyle/>
          <a:p>
            <a:r>
              <a:rPr lang="en-US" sz="2700">
                <a:latin typeface="Calibri" charset="0"/>
              </a:rPr>
              <a:t>Not the same as </a:t>
            </a:r>
            <a:r>
              <a:rPr lang="en-US" sz="2700" i="1">
                <a:latin typeface="Calibri" charset="0"/>
              </a:rPr>
              <a:t>k random-start searches run in parallel!</a:t>
            </a:r>
          </a:p>
          <a:p>
            <a:r>
              <a:rPr lang="en-US" sz="2700">
                <a:latin typeface="Calibri" charset="0"/>
              </a:rPr>
              <a:t>Searches that find good states recruit other searches to join them</a:t>
            </a:r>
          </a:p>
          <a:p>
            <a:endParaRPr lang="en-US" sz="2700">
              <a:latin typeface="Calibri" charset="0"/>
            </a:endParaRPr>
          </a:p>
          <a:p>
            <a:r>
              <a:rPr lang="en-US" sz="2700">
                <a:latin typeface="Calibri" charset="0"/>
              </a:rPr>
              <a:t>Problem: quite often, all </a:t>
            </a:r>
            <a:r>
              <a:rPr lang="en-US" sz="2700" i="1">
                <a:latin typeface="Calibri" charset="0"/>
              </a:rPr>
              <a:t>k states end up on same local hill</a:t>
            </a:r>
          </a:p>
          <a:p>
            <a:r>
              <a:rPr lang="en-US" sz="2700">
                <a:latin typeface="Calibri" charset="0"/>
              </a:rPr>
              <a:t>Idea: Stochastic beam search</a:t>
            </a:r>
          </a:p>
          <a:p>
            <a:pPr lvl="1"/>
            <a:r>
              <a:rPr lang="en-US" sz="2300">
                <a:latin typeface="Calibri" charset="0"/>
              </a:rPr>
              <a:t>Choose </a:t>
            </a:r>
            <a:r>
              <a:rPr lang="en-US" sz="2300" i="1">
                <a:latin typeface="Calibri" charset="0"/>
              </a:rPr>
              <a:t>k successors randomly, biased towards good ones</a:t>
            </a:r>
          </a:p>
          <a:p>
            <a:endParaRPr lang="en-US" sz="2700">
              <a:latin typeface="Calibri" charset="0"/>
            </a:endParaRPr>
          </a:p>
          <a:p>
            <a:r>
              <a:rPr lang="en-US" sz="2700">
                <a:latin typeface="Calibri" charset="0"/>
              </a:rPr>
              <a:t>Observe the close analogy to natural selection!</a:t>
            </a:r>
          </a:p>
        </p:txBody>
      </p:sp>
      <p:sp>
        <p:nvSpPr>
          <p:cNvPr id="88067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D22394C-6CEA-404A-9B1B-D7382559A4D4}" type="slidenum">
              <a:rPr lang="en-US" sz="1200">
                <a:solidFill>
                  <a:srgbClr val="898989"/>
                </a:solidFill>
              </a:rPr>
              <a:pPr eaLnBrk="1" hangingPunct="1"/>
              <a:t>58</a:t>
            </a:fld>
            <a:endParaRPr 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2918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0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5791200" y="1447800"/>
            <a:ext cx="2895600" cy="1374775"/>
          </a:xfrm>
          <a:prstGeom prst="wedgeEllipseCallout">
            <a:avLst>
              <a:gd name="adj1" fmla="val -117219"/>
              <a:gd name="adj2" fmla="val 11644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>
                <a:solidFill>
                  <a:srgbClr val="C00000"/>
                </a:solidFill>
              </a:rPr>
              <a:t>Hey! Perhaps sex can improve search?</a:t>
            </a:r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B0FBC84-6299-3A4E-B79E-A8E8D2EF0011}" type="slidenum">
              <a:rPr lang="en-US" sz="1200">
                <a:solidFill>
                  <a:srgbClr val="898989"/>
                </a:solidFill>
              </a:rPr>
              <a:pPr eaLnBrk="1" hangingPunct="1"/>
              <a:t>59</a:t>
            </a:fld>
            <a:endParaRPr 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5944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Search thru State Space</a:t>
            </a: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6122DC0-4308-0F4E-97B4-2CEADF478110}" type="slidenum">
              <a:rPr lang="en-US" sz="1200">
                <a:solidFill>
                  <a:srgbClr val="898989"/>
                </a:solidFill>
                <a:cs typeface="Arial" charset="0"/>
              </a:rPr>
              <a:pPr eaLnBrk="1" hangingPunct="1"/>
              <a:t>6</a:t>
            </a:fld>
            <a:endParaRPr lang="en-US" sz="1200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17411" name="Picture 8" descr="maze-3x3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057400"/>
            <a:ext cx="3324225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92353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28800"/>
            <a:ext cx="20574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752600"/>
            <a:ext cx="2743200" cy="40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4114800" y="149225"/>
            <a:ext cx="2895600" cy="1374775"/>
          </a:xfrm>
          <a:prstGeom prst="wedgeEllipseCallout">
            <a:avLst>
              <a:gd name="adj1" fmla="val -117219"/>
              <a:gd name="adj2" fmla="val 11644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>
                <a:solidFill>
                  <a:srgbClr val="C00000"/>
                </a:solidFill>
              </a:rPr>
              <a:t>Sure! Check out ye book.</a:t>
            </a:r>
          </a:p>
        </p:txBody>
      </p:sp>
      <p:sp>
        <p:nvSpPr>
          <p:cNvPr id="90116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135F960-8C4F-A548-80A9-8EC5F877AF72}" type="slidenum">
              <a:rPr lang="en-US" sz="1200">
                <a:solidFill>
                  <a:srgbClr val="898989"/>
                </a:solidFill>
              </a:rPr>
              <a:pPr eaLnBrk="1" hangingPunct="1"/>
              <a:t>60</a:t>
            </a:fld>
            <a:endParaRPr 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7494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Genetic algorithms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/>
              <a:t>Local beam search, but</a:t>
            </a:r>
            <a:r>
              <a:rPr lang="is-IS" sz="2400" dirty="0" smtClean="0"/>
              <a:t>…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A </a:t>
            </a:r>
            <a:r>
              <a:rPr lang="en-US" sz="2000" dirty="0"/>
              <a:t>successor state is generated by </a:t>
            </a:r>
            <a:r>
              <a:rPr lang="en-US" sz="2000" b="1" i="1" dirty="0"/>
              <a:t>combining two parent states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Start with </a:t>
            </a:r>
            <a:r>
              <a:rPr lang="en-US" sz="2400" i="1" dirty="0"/>
              <a:t>k</a:t>
            </a:r>
            <a:r>
              <a:rPr lang="en-US" sz="2400" dirty="0"/>
              <a:t> randomly generated states (</a:t>
            </a:r>
            <a:r>
              <a:rPr lang="en-US" sz="2400" dirty="0">
                <a:solidFill>
                  <a:srgbClr val="FF0000"/>
                </a:solidFill>
              </a:rPr>
              <a:t>population</a:t>
            </a:r>
            <a:r>
              <a:rPr lang="en-US" sz="2400" dirty="0"/>
              <a:t>)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A state is represented as a string over a finite alphabet (often a string of 0s and 1s)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Evaluation function (</a:t>
            </a:r>
            <a:r>
              <a:rPr lang="en-US" sz="2400" dirty="0">
                <a:solidFill>
                  <a:srgbClr val="FF0000"/>
                </a:solidFill>
              </a:rPr>
              <a:t>fitness function</a:t>
            </a:r>
            <a:r>
              <a:rPr lang="en-US" sz="2400" dirty="0"/>
              <a:t>). Higher </a:t>
            </a:r>
            <a:r>
              <a:rPr lang="en-US" sz="2400" dirty="0" smtClean="0"/>
              <a:t>= better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Produce the next generation of states by selection, crossover, and mutation</a:t>
            </a:r>
          </a:p>
        </p:txBody>
      </p:sp>
    </p:spTree>
    <p:extLst>
      <p:ext uri="{BB962C8B-B14F-4D97-AF65-F5344CB8AC3E}">
        <p14:creationId xmlns:p14="http://schemas.microsoft.com/office/powerpoint/2010/main" val="42556174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724400"/>
            <a:ext cx="8229600" cy="2438400"/>
          </a:xfrm>
        </p:spPr>
        <p:txBody>
          <a:bodyPr/>
          <a:lstStyle/>
          <a:p>
            <a:r>
              <a:rPr lang="en-US" sz="2400" dirty="0" smtClean="0"/>
              <a:t>Fitness </a:t>
            </a:r>
            <a:r>
              <a:rPr lang="en-US" sz="2400" dirty="0"/>
              <a:t>function: number of non-attacking pairs of queens (min = 0, max = 8 </a:t>
            </a:r>
            <a:r>
              <a:rPr lang="en-US" sz="2400" dirty="0">
                <a:cs typeface="Arial" charset="0"/>
              </a:rPr>
              <a:t>× </a:t>
            </a:r>
            <a:r>
              <a:rPr lang="en-US" sz="2400" dirty="0"/>
              <a:t>7/2 = 28)</a:t>
            </a:r>
          </a:p>
          <a:p>
            <a:r>
              <a:rPr lang="en-US" sz="2400" dirty="0"/>
              <a:t>24/(24+23+20+11) = 31%</a:t>
            </a:r>
          </a:p>
          <a:p>
            <a:r>
              <a:rPr lang="en-US" sz="2400" dirty="0"/>
              <a:t>23/(24+23+20+11) = 29% </a:t>
            </a:r>
            <a:r>
              <a:rPr lang="en-US" sz="2400" dirty="0" err="1"/>
              <a:t>etc</a:t>
            </a:r>
            <a:endParaRPr lang="en-US" sz="2400" dirty="0"/>
          </a:p>
        </p:txBody>
      </p:sp>
      <p:pic>
        <p:nvPicPr>
          <p:cNvPr id="43012" name="Picture 4" descr="gene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72400" cy="2355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Picture 5" descr="8queens-cross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2514600"/>
            <a:ext cx="6800850" cy="1990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4" name="Line 6"/>
          <p:cNvSpPr>
            <a:spLocks noChangeShapeType="1"/>
          </p:cNvSpPr>
          <p:nvPr/>
        </p:nvSpPr>
        <p:spPr bwMode="auto">
          <a:xfrm flipV="1">
            <a:off x="838200" y="1676400"/>
            <a:ext cx="7620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0" y="2743200"/>
            <a:ext cx="25257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fitness:  </a:t>
            </a:r>
          </a:p>
          <a:p>
            <a:r>
              <a:rPr lang="en-US">
                <a:solidFill>
                  <a:srgbClr val="FF0000"/>
                </a:solidFill>
              </a:rPr>
              <a:t>#non-attacking queens</a:t>
            </a:r>
          </a:p>
        </p:txBody>
      </p:sp>
      <p:sp>
        <p:nvSpPr>
          <p:cNvPr id="43016" name="Line 8"/>
          <p:cNvSpPr>
            <a:spLocks noChangeShapeType="1"/>
          </p:cNvSpPr>
          <p:nvPr/>
        </p:nvSpPr>
        <p:spPr bwMode="auto">
          <a:xfrm flipV="1">
            <a:off x="1524000" y="1676400"/>
            <a:ext cx="457200" cy="2209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0" y="3810000"/>
            <a:ext cx="220503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probability of being </a:t>
            </a:r>
          </a:p>
          <a:p>
            <a:r>
              <a:rPr lang="en-US" dirty="0">
                <a:solidFill>
                  <a:srgbClr val="FF0000"/>
                </a:solidFill>
              </a:rPr>
              <a:t>regenerated</a:t>
            </a:r>
          </a:p>
          <a:p>
            <a:r>
              <a:rPr lang="en-US" dirty="0">
                <a:solidFill>
                  <a:srgbClr val="FF0000"/>
                </a:solidFill>
              </a:rPr>
              <a:t>in next generation</a:t>
            </a:r>
          </a:p>
        </p:txBody>
      </p:sp>
    </p:spTree>
    <p:extLst>
      <p:ext uri="{BB962C8B-B14F-4D97-AF65-F5344CB8AC3E}">
        <p14:creationId xmlns:p14="http://schemas.microsoft.com/office/powerpoint/2010/main" val="5942762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Genetic algorithms</a:t>
            </a:r>
          </a:p>
        </p:txBody>
      </p:sp>
      <p:pic>
        <p:nvPicPr>
          <p:cNvPr id="97282" name="Picture 3" descr="8queens-cross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76400"/>
            <a:ext cx="680085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1647825" y="1681163"/>
            <a:ext cx="1219200" cy="1905000"/>
          </a:xfrm>
          <a:prstGeom prst="rect">
            <a:avLst/>
          </a:prstGeom>
          <a:gradFill rotWithShape="1">
            <a:gsLst>
              <a:gs pos="0">
                <a:schemeClr val="folHlink">
                  <a:alpha val="61000"/>
                </a:schemeClr>
              </a:gs>
              <a:gs pos="100000">
                <a:schemeClr val="folHlink">
                  <a:gamma/>
                  <a:shade val="46275"/>
                  <a:invGamma/>
                  <a:alpha val="8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Arial" charset="0"/>
            </a:endParaRPr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3324225" y="1681163"/>
            <a:ext cx="762000" cy="1905000"/>
          </a:xfrm>
          <a:prstGeom prst="rect">
            <a:avLst/>
          </a:prstGeom>
          <a:gradFill rotWithShape="1">
            <a:gsLst>
              <a:gs pos="0">
                <a:schemeClr val="folHlink">
                  <a:alpha val="61000"/>
                </a:schemeClr>
              </a:gs>
              <a:gs pos="100000">
                <a:schemeClr val="folHlink">
                  <a:gamma/>
                  <a:shade val="46275"/>
                  <a:invGamma/>
                  <a:alpha val="8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Arial" charset="0"/>
            </a:endParaRPr>
          </a:p>
        </p:txBody>
      </p:sp>
      <p:sp>
        <p:nvSpPr>
          <p:cNvPr id="97285" name="Text Box 6"/>
          <p:cNvSpPr txBox="1">
            <a:spLocks noChangeArrowheads="1"/>
          </p:cNvSpPr>
          <p:nvPr/>
        </p:nvSpPr>
        <p:spPr bwMode="auto">
          <a:xfrm>
            <a:off x="914400" y="4267200"/>
            <a:ext cx="6843713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Verdana" charset="0"/>
              </a:rPr>
              <a:t>Has the effect of </a:t>
            </a:r>
            <a:r>
              <a:rPr lang="ja-JP" altLang="en-US" sz="1800">
                <a:latin typeface="Verdana" charset="0"/>
              </a:rPr>
              <a:t>“</a:t>
            </a:r>
            <a:r>
              <a:rPr lang="en-US" altLang="ja-JP" sz="1800">
                <a:latin typeface="Verdana" charset="0"/>
              </a:rPr>
              <a:t>jumping</a:t>
            </a:r>
            <a:r>
              <a:rPr lang="ja-JP" altLang="en-US" sz="1800">
                <a:latin typeface="Verdana" charset="0"/>
              </a:rPr>
              <a:t>”</a:t>
            </a:r>
            <a:r>
              <a:rPr lang="en-US" altLang="ja-JP" sz="1800">
                <a:latin typeface="Verdana" charset="0"/>
              </a:rPr>
              <a:t> to a completely different new</a:t>
            </a:r>
          </a:p>
          <a:p>
            <a:pPr eaLnBrk="1" hangingPunct="1"/>
            <a:r>
              <a:rPr lang="en-US" sz="1800">
                <a:latin typeface="Verdana" charset="0"/>
              </a:rPr>
              <a:t>part of the search space (quite non-local)</a:t>
            </a:r>
          </a:p>
          <a:p>
            <a:pPr eaLnBrk="1" hangingPunct="1"/>
            <a:endParaRPr lang="en-US" sz="1400">
              <a:latin typeface="Verdana" charset="0"/>
            </a:endParaRPr>
          </a:p>
        </p:txBody>
      </p:sp>
      <p:sp>
        <p:nvSpPr>
          <p:cNvPr id="97286" name="Slide Number Placeholder 6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675B65C-39ED-0749-813C-771C5855AAA1}" type="slidenum">
              <a:rPr lang="en-US" sz="1200">
                <a:solidFill>
                  <a:srgbClr val="898989"/>
                </a:solidFill>
              </a:rPr>
              <a:pPr eaLnBrk="1" hangingPunct="1"/>
              <a:t>63</a:t>
            </a:fld>
            <a:endParaRPr 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4235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Comments on Genetic Algorithms</a:t>
            </a:r>
          </a:p>
        </p:txBody>
      </p:sp>
      <p:sp>
        <p:nvSpPr>
          <p:cNvPr id="9933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5334000"/>
          </a:xfrm>
        </p:spPr>
        <p:txBody>
          <a:bodyPr/>
          <a:lstStyle/>
          <a:p>
            <a:r>
              <a:rPr lang="en-US" sz="2400">
                <a:latin typeface="Calibri" charset="0"/>
              </a:rPr>
              <a:t>Genetic algorithm is a variant of </a:t>
            </a:r>
            <a:r>
              <a:rPr lang="ja-JP" altLang="en-US" sz="2400">
                <a:latin typeface="Calibri" charset="0"/>
              </a:rPr>
              <a:t>“</a:t>
            </a:r>
            <a:r>
              <a:rPr lang="en-US" altLang="ja-JP" sz="2400">
                <a:latin typeface="Calibri" charset="0"/>
              </a:rPr>
              <a:t>stochastic beam search</a:t>
            </a:r>
            <a:r>
              <a:rPr lang="ja-JP" altLang="en-US" sz="2400">
                <a:latin typeface="Calibri" charset="0"/>
              </a:rPr>
              <a:t>”</a:t>
            </a:r>
            <a:r>
              <a:rPr lang="en-US" altLang="ja-JP" sz="2400">
                <a:latin typeface="Calibri" charset="0"/>
              </a:rPr>
              <a:t>  </a:t>
            </a:r>
          </a:p>
          <a:p>
            <a:endParaRPr lang="en-US" sz="900">
              <a:latin typeface="Calibri" charset="0"/>
            </a:endParaRPr>
          </a:p>
          <a:p>
            <a:r>
              <a:rPr lang="en-US" sz="2400">
                <a:latin typeface="Calibri" charset="0"/>
              </a:rPr>
              <a:t>Positive points</a:t>
            </a:r>
          </a:p>
          <a:p>
            <a:pPr lvl="1"/>
            <a:r>
              <a:rPr lang="en-US" sz="2000">
                <a:latin typeface="Calibri" charset="0"/>
              </a:rPr>
              <a:t>Random exploration can find solutions that local search can</a:t>
            </a:r>
            <a:r>
              <a:rPr lang="ja-JP" altLang="en-US" sz="2000">
                <a:latin typeface="Calibri" charset="0"/>
              </a:rPr>
              <a:t>’</a:t>
            </a:r>
            <a:r>
              <a:rPr lang="en-US" altLang="ja-JP" sz="2000">
                <a:latin typeface="Calibri" charset="0"/>
              </a:rPr>
              <a:t>t</a:t>
            </a:r>
          </a:p>
          <a:p>
            <a:pPr lvl="2"/>
            <a:r>
              <a:rPr lang="en-US" sz="1800">
                <a:latin typeface="Calibri" charset="0"/>
              </a:rPr>
              <a:t>(via crossover primarily)</a:t>
            </a:r>
          </a:p>
          <a:p>
            <a:pPr lvl="1"/>
            <a:r>
              <a:rPr lang="en-US" sz="2000">
                <a:latin typeface="Calibri" charset="0"/>
              </a:rPr>
              <a:t>Appealing connection to human evolution</a:t>
            </a:r>
          </a:p>
          <a:p>
            <a:pPr lvl="2"/>
            <a:r>
              <a:rPr lang="ja-JP" altLang="en-US" sz="2000">
                <a:latin typeface="Calibri" charset="0"/>
              </a:rPr>
              <a:t>“</a:t>
            </a:r>
            <a:r>
              <a:rPr lang="en-US" altLang="ja-JP" sz="2000">
                <a:latin typeface="Calibri" charset="0"/>
              </a:rPr>
              <a:t>neural</a:t>
            </a:r>
            <a:r>
              <a:rPr lang="ja-JP" altLang="en-US" sz="2000">
                <a:latin typeface="Calibri" charset="0"/>
              </a:rPr>
              <a:t>”</a:t>
            </a:r>
            <a:r>
              <a:rPr lang="en-US" altLang="ja-JP" sz="2000">
                <a:latin typeface="Calibri" charset="0"/>
              </a:rPr>
              <a:t> networks, and </a:t>
            </a:r>
            <a:r>
              <a:rPr lang="ja-JP" altLang="en-US" sz="2000">
                <a:latin typeface="Calibri" charset="0"/>
              </a:rPr>
              <a:t>“</a:t>
            </a:r>
            <a:r>
              <a:rPr lang="en-US" altLang="ja-JP" sz="2000">
                <a:latin typeface="Calibri" charset="0"/>
              </a:rPr>
              <a:t>genetic</a:t>
            </a:r>
            <a:r>
              <a:rPr lang="ja-JP" altLang="en-US" sz="2000">
                <a:latin typeface="Calibri" charset="0"/>
              </a:rPr>
              <a:t>”</a:t>
            </a:r>
            <a:r>
              <a:rPr lang="en-US" altLang="ja-JP" sz="2000">
                <a:latin typeface="Calibri" charset="0"/>
              </a:rPr>
              <a:t> algorithms are </a:t>
            </a:r>
            <a:r>
              <a:rPr lang="en-US" altLang="ja-JP" sz="2000" b="1">
                <a:solidFill>
                  <a:srgbClr val="C00000"/>
                </a:solidFill>
                <a:latin typeface="Calibri" charset="0"/>
              </a:rPr>
              <a:t>metaphors</a:t>
            </a:r>
            <a:r>
              <a:rPr lang="en-US" altLang="ja-JP" sz="2000">
                <a:solidFill>
                  <a:srgbClr val="C00000"/>
                </a:solidFill>
                <a:latin typeface="Calibri" charset="0"/>
              </a:rPr>
              <a:t>!</a:t>
            </a:r>
          </a:p>
          <a:p>
            <a:pPr lvl="2"/>
            <a:endParaRPr lang="en-US" sz="900">
              <a:latin typeface="Calibri" charset="0"/>
            </a:endParaRPr>
          </a:p>
          <a:p>
            <a:r>
              <a:rPr lang="en-US" sz="2400">
                <a:latin typeface="Calibri" charset="0"/>
              </a:rPr>
              <a:t>Negative points</a:t>
            </a:r>
          </a:p>
          <a:p>
            <a:pPr lvl="1"/>
            <a:r>
              <a:rPr lang="en-US" sz="2000">
                <a:latin typeface="Calibri" charset="0"/>
              </a:rPr>
              <a:t>Large number of </a:t>
            </a:r>
            <a:r>
              <a:rPr lang="ja-JP" altLang="en-US" sz="2000">
                <a:latin typeface="Calibri" charset="0"/>
              </a:rPr>
              <a:t>“</a:t>
            </a:r>
            <a:r>
              <a:rPr lang="en-US" altLang="ja-JP" sz="2000">
                <a:latin typeface="Calibri" charset="0"/>
              </a:rPr>
              <a:t>tunable</a:t>
            </a:r>
            <a:r>
              <a:rPr lang="ja-JP" altLang="en-US" sz="2000">
                <a:latin typeface="Calibri" charset="0"/>
              </a:rPr>
              <a:t>”</a:t>
            </a:r>
            <a:r>
              <a:rPr lang="en-US" altLang="ja-JP" sz="2000">
                <a:latin typeface="Calibri" charset="0"/>
              </a:rPr>
              <a:t> parameters</a:t>
            </a:r>
          </a:p>
          <a:p>
            <a:pPr lvl="2"/>
            <a:r>
              <a:rPr lang="en-US" sz="1800">
                <a:latin typeface="Calibri" charset="0"/>
              </a:rPr>
              <a:t>Difficult to replicate performance from one problem to another </a:t>
            </a:r>
          </a:p>
          <a:p>
            <a:pPr lvl="1"/>
            <a:r>
              <a:rPr lang="en-US" sz="2000">
                <a:latin typeface="Calibri" charset="0"/>
              </a:rPr>
              <a:t>Lack of good empirical studies comparing to simpler methods</a:t>
            </a:r>
          </a:p>
          <a:p>
            <a:pPr lvl="1"/>
            <a:r>
              <a:rPr lang="en-US" sz="2000">
                <a:latin typeface="Calibri" charset="0"/>
              </a:rPr>
              <a:t>Useful on some (small?) set of problems but no convincing evidence that GAs are better than hill-climbing w/random restarts in general</a:t>
            </a:r>
          </a:p>
        </p:txBody>
      </p:sp>
      <p:sp>
        <p:nvSpPr>
          <p:cNvPr id="99331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B8FFB7-5CB8-BD4F-A47C-B4A20DFAAFFC}" type="slidenum">
              <a:rPr lang="en-US" sz="1200">
                <a:solidFill>
                  <a:srgbClr val="898989"/>
                </a:solidFill>
              </a:rPr>
              <a:pPr eaLnBrk="1" hangingPunct="1"/>
              <a:t>64</a:t>
            </a:fld>
            <a:endParaRPr 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7486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>
                <a:latin typeface="Calibri" charset="0"/>
              </a:rPr>
              <a:t>Optimization of Continuous Functions</a:t>
            </a:r>
          </a:p>
        </p:txBody>
      </p:sp>
      <p:sp>
        <p:nvSpPr>
          <p:cNvPr id="1013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Discretization</a:t>
            </a:r>
          </a:p>
          <a:p>
            <a:pPr lvl="1"/>
            <a:r>
              <a:rPr lang="en-US">
                <a:latin typeface="Calibri" charset="0"/>
              </a:rPr>
              <a:t>use hill-climbing</a:t>
            </a:r>
          </a:p>
          <a:p>
            <a:pPr lvl="1"/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Gradient descent</a:t>
            </a:r>
          </a:p>
          <a:p>
            <a:pPr lvl="1"/>
            <a:r>
              <a:rPr lang="en-US">
                <a:latin typeface="Calibri" charset="0"/>
              </a:rPr>
              <a:t>make a move in the direction of the gradient</a:t>
            </a:r>
          </a:p>
          <a:p>
            <a:pPr lvl="2"/>
            <a:r>
              <a:rPr lang="en-US">
                <a:latin typeface="Calibri" charset="0"/>
              </a:rPr>
              <a:t>gradients: closed form or empirical</a:t>
            </a:r>
          </a:p>
          <a:p>
            <a:endParaRPr lang="en-US">
              <a:latin typeface="Calibri" charset="0"/>
            </a:endParaRPr>
          </a:p>
          <a:p>
            <a:pPr>
              <a:buFont typeface="Arial" charset="0"/>
              <a:buNone/>
            </a:pPr>
            <a:endParaRPr lang="en-US">
              <a:latin typeface="Calibri" charset="0"/>
            </a:endParaRPr>
          </a:p>
        </p:txBody>
      </p:sp>
      <p:sp>
        <p:nvSpPr>
          <p:cNvPr id="101379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4B6E2BA-3B30-C143-8C09-8687B22CEF26}" type="slidenum">
              <a:rPr lang="en-US" sz="1200">
                <a:solidFill>
                  <a:srgbClr val="898989"/>
                </a:solidFill>
              </a:rPr>
              <a:pPr eaLnBrk="1" hangingPunct="1"/>
              <a:t>65</a:t>
            </a:fld>
            <a:endParaRPr 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8886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1024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1024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85375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EA54F90-5DAF-1049-86F9-3780BD81540B}" type="slidenum">
              <a:rPr lang="en-US" sz="1200">
                <a:solidFill>
                  <a:srgbClr val="898989"/>
                </a:solidFill>
              </a:rPr>
              <a:pPr eaLnBrk="1" hangingPunct="1"/>
              <a:t>66</a:t>
            </a:fld>
            <a:endParaRPr 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9254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Gradient Descent</a:t>
            </a:r>
          </a:p>
        </p:txBody>
      </p:sp>
      <p:sp>
        <p:nvSpPr>
          <p:cNvPr id="103426" name="Text Box 3"/>
          <p:cNvSpPr txBox="1">
            <a:spLocks noChangeArrowheads="1"/>
          </p:cNvSpPr>
          <p:nvPr/>
        </p:nvSpPr>
        <p:spPr bwMode="auto">
          <a:xfrm>
            <a:off x="228600" y="1447800"/>
            <a:ext cx="6391275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latin typeface="Tahoma" charset="0"/>
              </a:rPr>
              <a:t>Assume we have a continuous function: </a:t>
            </a:r>
            <a:r>
              <a:rPr lang="en-US" sz="1800" i="1"/>
              <a:t>f(x</a:t>
            </a:r>
            <a:r>
              <a:rPr lang="en-US" sz="1800" i="1" baseline="-25000"/>
              <a:t>1</a:t>
            </a:r>
            <a:r>
              <a:rPr lang="en-US" sz="1800" i="1"/>
              <a:t>,x</a:t>
            </a:r>
            <a:r>
              <a:rPr lang="en-US" sz="1800" i="1" baseline="-25000"/>
              <a:t>2</a:t>
            </a:r>
            <a:r>
              <a:rPr lang="en-US" sz="1800" i="1"/>
              <a:t>,…,x</a:t>
            </a:r>
            <a:r>
              <a:rPr lang="en-US" sz="1800" i="1" baseline="-25000"/>
              <a:t>N</a:t>
            </a:r>
            <a:r>
              <a:rPr lang="en-US" sz="1800" i="1"/>
              <a:t>) </a:t>
            </a:r>
            <a:endParaRPr lang="en-US" sz="1800" i="1">
              <a:latin typeface="Tahoma" charset="0"/>
            </a:endParaRPr>
          </a:p>
          <a:p>
            <a:r>
              <a:rPr lang="en-US" sz="1800">
                <a:latin typeface="Tahoma" charset="0"/>
              </a:rPr>
              <a:t> and we want minimize over continuous variables X1,X2,..,Xn</a:t>
            </a:r>
          </a:p>
          <a:p>
            <a:pPr>
              <a:buFontTx/>
              <a:buChar char="•"/>
            </a:pPr>
            <a:endParaRPr lang="en-US" sz="1800">
              <a:latin typeface="Tahoma" charset="0"/>
            </a:endParaRPr>
          </a:p>
          <a:p>
            <a:endParaRPr lang="en-US" sz="1800">
              <a:latin typeface="Tahoma" charset="0"/>
            </a:endParaRPr>
          </a:p>
          <a:p>
            <a:r>
              <a:rPr lang="en-US" sz="1800">
                <a:latin typeface="Tahoma" charset="0"/>
              </a:rPr>
              <a:t>1. Compute the </a:t>
            </a:r>
            <a:r>
              <a:rPr lang="en-US" sz="1800" i="1">
                <a:latin typeface="Tahoma" charset="0"/>
              </a:rPr>
              <a:t>gradients  </a:t>
            </a:r>
            <a:r>
              <a:rPr lang="en-US" sz="1800">
                <a:latin typeface="Tahoma" charset="0"/>
              </a:rPr>
              <a:t>for all </a:t>
            </a:r>
            <a:r>
              <a:rPr lang="en-US" sz="1800" i="1">
                <a:latin typeface="Tahoma" charset="0"/>
              </a:rPr>
              <a:t>i: </a:t>
            </a:r>
            <a:r>
              <a:rPr lang="en-US" sz="2000">
                <a:sym typeface="Symbol" charset="0"/>
              </a:rPr>
              <a:t></a:t>
            </a:r>
            <a:r>
              <a:rPr lang="en-US" sz="2000" i="1">
                <a:sym typeface="Symbol" charset="0"/>
              </a:rPr>
              <a:t>f</a:t>
            </a:r>
            <a:r>
              <a:rPr lang="en-US" sz="2000" i="1"/>
              <a:t>(x</a:t>
            </a:r>
            <a:r>
              <a:rPr lang="en-US" sz="2000" i="1" baseline="-25000"/>
              <a:t>1</a:t>
            </a:r>
            <a:r>
              <a:rPr lang="en-US" sz="2000" i="1"/>
              <a:t>,x</a:t>
            </a:r>
            <a:r>
              <a:rPr lang="en-US" sz="2000" i="1" baseline="-25000"/>
              <a:t>2</a:t>
            </a:r>
            <a:r>
              <a:rPr lang="en-US" sz="2000" i="1"/>
              <a:t>,…,x</a:t>
            </a:r>
            <a:r>
              <a:rPr lang="en-US" sz="2000" i="1" baseline="-25000"/>
              <a:t>N</a:t>
            </a:r>
            <a:r>
              <a:rPr lang="en-US" sz="2000" i="1"/>
              <a:t>) </a:t>
            </a:r>
            <a:r>
              <a:rPr lang="en-US" sz="2000" i="1">
                <a:sym typeface="Symbol" charset="0"/>
              </a:rPr>
              <a:t>/</a:t>
            </a:r>
            <a:r>
              <a:rPr lang="en-US" sz="2000">
                <a:sym typeface="Symbol" charset="0"/>
              </a:rPr>
              <a:t></a:t>
            </a:r>
            <a:r>
              <a:rPr lang="en-US" sz="2000" i="1">
                <a:sym typeface="Symbol" charset="0"/>
              </a:rPr>
              <a:t>x</a:t>
            </a:r>
            <a:r>
              <a:rPr lang="en-US" sz="2000" i="1" baseline="-25000">
                <a:sym typeface="Symbol" charset="0"/>
              </a:rPr>
              <a:t>i</a:t>
            </a:r>
            <a:endParaRPr lang="en-US" sz="1800" i="1">
              <a:latin typeface="Tahoma" charset="0"/>
            </a:endParaRPr>
          </a:p>
          <a:p>
            <a:endParaRPr lang="en-US" sz="1800" i="1">
              <a:latin typeface="Tahoma" charset="0"/>
            </a:endParaRPr>
          </a:p>
          <a:p>
            <a:r>
              <a:rPr lang="en-US" sz="1800">
                <a:latin typeface="Tahoma" charset="0"/>
              </a:rPr>
              <a:t>2.</a:t>
            </a:r>
            <a:r>
              <a:rPr lang="en-US" sz="1800" i="1">
                <a:latin typeface="Tahoma" charset="0"/>
              </a:rPr>
              <a:t> </a:t>
            </a:r>
            <a:r>
              <a:rPr lang="en-US" sz="1800">
                <a:latin typeface="Tahoma" charset="0"/>
              </a:rPr>
              <a:t>Take a small step downhill in the direction of the gradient:</a:t>
            </a:r>
          </a:p>
          <a:p>
            <a:endParaRPr lang="en-US" sz="1800">
              <a:latin typeface="Tahoma" charset="0"/>
            </a:endParaRPr>
          </a:p>
          <a:p>
            <a:r>
              <a:rPr lang="en-US" sz="1800">
                <a:latin typeface="Tahoma" charset="0"/>
              </a:rPr>
              <a:t>	</a:t>
            </a:r>
            <a:r>
              <a:rPr lang="en-US" sz="2000">
                <a:sym typeface="Symbol" charset="0"/>
              </a:rPr>
              <a:t> </a:t>
            </a:r>
            <a:r>
              <a:rPr lang="en-US" sz="2000" i="1"/>
              <a:t>x</a:t>
            </a:r>
            <a:r>
              <a:rPr lang="en-US" sz="2000" i="1" baseline="-25000"/>
              <a:t>i</a:t>
            </a:r>
            <a:r>
              <a:rPr lang="en-US" sz="2000" i="1"/>
              <a:t> </a:t>
            </a:r>
            <a:r>
              <a:rPr lang="en-US" sz="2000" i="1">
                <a:sym typeface="Wingdings" charset="0"/>
              </a:rPr>
              <a:t> </a:t>
            </a:r>
            <a:r>
              <a:rPr lang="en-US" sz="2000" i="1"/>
              <a:t>x</a:t>
            </a:r>
            <a:r>
              <a:rPr lang="en-US" sz="2000" i="1" baseline="-25000"/>
              <a:t>i</a:t>
            </a:r>
            <a:r>
              <a:rPr lang="en-US" sz="2000" i="1">
                <a:sym typeface="Wingdings" charset="0"/>
              </a:rPr>
              <a:t> - </a:t>
            </a:r>
            <a:r>
              <a:rPr lang="el-GR" sz="2000" i="1"/>
              <a:t>λ</a:t>
            </a:r>
            <a:r>
              <a:rPr lang="en-US" sz="2000">
                <a:sym typeface="Symbol" charset="0"/>
              </a:rPr>
              <a:t></a:t>
            </a:r>
            <a:r>
              <a:rPr lang="en-US" sz="2000" i="1">
                <a:sym typeface="Symbol" charset="0"/>
              </a:rPr>
              <a:t>f</a:t>
            </a:r>
            <a:r>
              <a:rPr lang="en-US" sz="2000" i="1"/>
              <a:t>(x</a:t>
            </a:r>
            <a:r>
              <a:rPr lang="en-US" sz="2000" i="1" baseline="-25000"/>
              <a:t>1</a:t>
            </a:r>
            <a:r>
              <a:rPr lang="en-US" sz="2000" i="1"/>
              <a:t>,x</a:t>
            </a:r>
            <a:r>
              <a:rPr lang="en-US" sz="2000" i="1" baseline="-25000"/>
              <a:t>2</a:t>
            </a:r>
            <a:r>
              <a:rPr lang="en-US" sz="2000" i="1"/>
              <a:t>,…,x</a:t>
            </a:r>
            <a:r>
              <a:rPr lang="en-US" sz="2000" i="1" baseline="-25000"/>
              <a:t>N</a:t>
            </a:r>
            <a:r>
              <a:rPr lang="en-US" sz="2000" i="1"/>
              <a:t>) </a:t>
            </a:r>
            <a:r>
              <a:rPr lang="en-US" sz="2000" i="1">
                <a:sym typeface="Symbol" charset="0"/>
              </a:rPr>
              <a:t>/</a:t>
            </a:r>
            <a:r>
              <a:rPr lang="en-US" sz="2000">
                <a:sym typeface="Symbol" charset="0"/>
              </a:rPr>
              <a:t></a:t>
            </a:r>
            <a:r>
              <a:rPr lang="en-US" sz="2000" i="1">
                <a:sym typeface="Symbol" charset="0"/>
              </a:rPr>
              <a:t>x</a:t>
            </a:r>
            <a:r>
              <a:rPr lang="en-US" sz="2000" i="1" baseline="-25000">
                <a:sym typeface="Symbol" charset="0"/>
              </a:rPr>
              <a:t>i</a:t>
            </a:r>
            <a:endParaRPr lang="en-US" sz="1800" i="1">
              <a:latin typeface="Tahoma" charset="0"/>
            </a:endParaRPr>
          </a:p>
          <a:p>
            <a:endParaRPr lang="en-US" sz="1800">
              <a:latin typeface="Tahoma" charset="0"/>
            </a:endParaRPr>
          </a:p>
          <a:p>
            <a:endParaRPr lang="en-US" sz="1800">
              <a:latin typeface="Tahoma" charset="0"/>
            </a:endParaRPr>
          </a:p>
          <a:p>
            <a:r>
              <a:rPr lang="en-US" sz="1800">
                <a:latin typeface="Tahoma" charset="0"/>
              </a:rPr>
              <a:t>3. Repeat.</a:t>
            </a:r>
            <a:endParaRPr lang="en-US" sz="1800" i="1">
              <a:latin typeface="Tahoma" charset="0"/>
            </a:endParaRPr>
          </a:p>
        </p:txBody>
      </p:sp>
      <p:pic>
        <p:nvPicPr>
          <p:cNvPr id="103427" name="Picture 8" descr="Image:Gradient descen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419600"/>
            <a:ext cx="193357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8" name="Picture 9" descr="Image:Gradient ascent (contour)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6" r="14890" b="51630"/>
          <a:stretch>
            <a:fillRect/>
          </a:stretch>
        </p:blipFill>
        <p:spPr bwMode="auto">
          <a:xfrm>
            <a:off x="6781800" y="1447800"/>
            <a:ext cx="2060575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57200" y="4876800"/>
            <a:ext cx="822960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01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3200">
                <a:latin typeface="Calibri" charset="0"/>
              </a:rPr>
              <a:t>How to select </a:t>
            </a:r>
            <a:r>
              <a:rPr lang="el-GR" sz="3200">
                <a:latin typeface="Calibri" charset="0"/>
              </a:rPr>
              <a:t>λ</a:t>
            </a:r>
            <a:endParaRPr lang="en-US" sz="2800">
              <a:latin typeface="Calibri" charset="0"/>
            </a:endParaRPr>
          </a:p>
          <a:p>
            <a:pPr lvl="1">
              <a:spcBef>
                <a:spcPct val="20000"/>
              </a:spcBef>
              <a:buFont typeface="Arial" charset="0"/>
              <a:buChar char="–"/>
            </a:pPr>
            <a:r>
              <a:rPr lang="en-US" sz="2800">
                <a:latin typeface="Calibri" charset="0"/>
              </a:rPr>
              <a:t>Line search: successively double</a:t>
            </a:r>
          </a:p>
          <a:p>
            <a:pPr lvl="2">
              <a:spcBef>
                <a:spcPct val="20000"/>
              </a:spcBef>
              <a:buFont typeface="Arial" charset="0"/>
              <a:buChar char="–"/>
            </a:pPr>
            <a:r>
              <a:rPr lang="en-US" sz="2800">
                <a:latin typeface="Calibri" charset="0"/>
              </a:rPr>
              <a:t>until </a:t>
            </a:r>
            <a:r>
              <a:rPr lang="en-US" sz="2800" i="1">
                <a:latin typeface="Calibri" charset="0"/>
              </a:rPr>
              <a:t>f</a:t>
            </a:r>
            <a:r>
              <a:rPr lang="en-US" sz="2800">
                <a:latin typeface="Calibri" charset="0"/>
              </a:rPr>
              <a:t> starts to increase again</a:t>
            </a:r>
          </a:p>
        </p:txBody>
      </p:sp>
      <p:sp>
        <p:nvSpPr>
          <p:cNvPr id="103430" name="Slide Number Placeholder 6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F9451E6-63CC-6147-9A46-B12ACF8658B2}" type="slidenum">
              <a:rPr lang="en-US" sz="1200">
                <a:solidFill>
                  <a:srgbClr val="898989"/>
                </a:solidFill>
              </a:rPr>
              <a:pPr eaLnBrk="1" hangingPunct="1"/>
              <a:t>67</a:t>
            </a:fld>
            <a:endParaRPr 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4451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" y="304800"/>
            <a:ext cx="9067800" cy="1143000"/>
          </a:xfrm>
        </p:spPr>
        <p:txBody>
          <a:bodyPr/>
          <a:lstStyle/>
          <a:p>
            <a:r>
              <a:rPr lang="en-US" sz="3200">
                <a:latin typeface="Calibri" charset="0"/>
              </a:rPr>
              <a:t>Newton-Raphson applied to function minimization</a:t>
            </a:r>
          </a:p>
        </p:txBody>
      </p:sp>
      <p:sp>
        <p:nvSpPr>
          <p:cNvPr id="17613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7696200" cy="4525963"/>
          </a:xfrm>
        </p:spPr>
        <p:txBody>
          <a:bodyPr/>
          <a:lstStyle/>
          <a:p>
            <a:r>
              <a:rPr lang="en-US" sz="2800" dirty="0">
                <a:latin typeface="Calibri" charset="0"/>
              </a:rPr>
              <a:t>Newton-</a:t>
            </a:r>
            <a:r>
              <a:rPr lang="en-US" sz="2800" dirty="0" err="1">
                <a:latin typeface="Calibri" charset="0"/>
              </a:rPr>
              <a:t>Raphson</a:t>
            </a:r>
            <a:r>
              <a:rPr lang="en-US" sz="2800" dirty="0">
                <a:latin typeface="Calibri" charset="0"/>
              </a:rPr>
              <a:t> method: roots of a polynomial</a:t>
            </a:r>
          </a:p>
          <a:p>
            <a:pPr lvl="1"/>
            <a:r>
              <a:rPr lang="en-US" sz="2400" dirty="0">
                <a:latin typeface="Calibri" charset="0"/>
              </a:rPr>
              <a:t>To find roots of g(x), start with x and iterate</a:t>
            </a:r>
          </a:p>
          <a:p>
            <a:pPr lvl="2"/>
            <a:r>
              <a:rPr lang="en-US" sz="2000" dirty="0">
                <a:latin typeface="Calibri" charset="0"/>
              </a:rPr>
              <a:t>x </a:t>
            </a:r>
            <a:r>
              <a:rPr lang="en-US" sz="2000" dirty="0">
                <a:latin typeface="Calibri" charset="0"/>
                <a:sym typeface="Wingdings" charset="0"/>
              </a:rPr>
              <a:t> x – g(x)/g</a:t>
            </a:r>
            <a:r>
              <a:rPr lang="ja-JP" altLang="en-US" sz="2000" dirty="0">
                <a:latin typeface="Calibri" charset="0"/>
                <a:sym typeface="Wingdings" charset="0"/>
              </a:rPr>
              <a:t>’</a:t>
            </a:r>
            <a:r>
              <a:rPr lang="en-US" altLang="ja-JP" sz="2000" dirty="0">
                <a:latin typeface="Calibri" charset="0"/>
                <a:sym typeface="Wingdings" charset="0"/>
              </a:rPr>
              <a:t>(x)</a:t>
            </a:r>
          </a:p>
          <a:p>
            <a:pPr lvl="2"/>
            <a:endParaRPr lang="en-US" sz="1100" dirty="0">
              <a:latin typeface="Calibri" charset="0"/>
              <a:sym typeface="Wingdings" charset="0"/>
            </a:endParaRPr>
          </a:p>
          <a:p>
            <a:pPr lvl="1"/>
            <a:r>
              <a:rPr lang="en-US" sz="2400" dirty="0">
                <a:latin typeface="Calibri" charset="0"/>
              </a:rPr>
              <a:t>To minimize a function f(x), we need to find the roots of the equation f</a:t>
            </a:r>
            <a:r>
              <a:rPr lang="ja-JP" altLang="en-US" sz="2400" dirty="0">
                <a:latin typeface="Calibri" charset="0"/>
              </a:rPr>
              <a:t>’</a:t>
            </a:r>
            <a:r>
              <a:rPr lang="en-US" altLang="ja-JP" sz="2400" dirty="0">
                <a:latin typeface="Calibri" charset="0"/>
              </a:rPr>
              <a:t>(x)=0</a:t>
            </a:r>
          </a:p>
          <a:p>
            <a:pPr lvl="2"/>
            <a:r>
              <a:rPr lang="en-US" sz="2000" dirty="0">
                <a:latin typeface="Calibri" charset="0"/>
              </a:rPr>
              <a:t>x </a:t>
            </a:r>
            <a:r>
              <a:rPr lang="en-US" sz="2000" dirty="0">
                <a:latin typeface="Calibri" charset="0"/>
                <a:sym typeface="Wingdings" charset="0"/>
              </a:rPr>
              <a:t> x – f</a:t>
            </a:r>
            <a:r>
              <a:rPr lang="ja-JP" altLang="en-US" sz="2000" dirty="0">
                <a:latin typeface="Calibri" charset="0"/>
                <a:sym typeface="Wingdings" charset="0"/>
              </a:rPr>
              <a:t>’</a:t>
            </a:r>
            <a:r>
              <a:rPr lang="en-US" altLang="ja-JP" sz="2000" dirty="0">
                <a:latin typeface="Calibri" charset="0"/>
                <a:sym typeface="Wingdings" charset="0"/>
              </a:rPr>
              <a:t>(x)/f</a:t>
            </a:r>
            <a:r>
              <a:rPr lang="ja-JP" altLang="en-US" sz="2000" dirty="0">
                <a:latin typeface="Calibri" charset="0"/>
                <a:sym typeface="Wingdings" charset="0"/>
              </a:rPr>
              <a:t>’’</a:t>
            </a:r>
            <a:r>
              <a:rPr lang="en-US" altLang="ja-JP" sz="2000" dirty="0">
                <a:latin typeface="Calibri" charset="0"/>
                <a:sym typeface="Wingdings" charset="0"/>
              </a:rPr>
              <a:t>(x) </a:t>
            </a:r>
          </a:p>
          <a:p>
            <a:pPr lvl="2"/>
            <a:r>
              <a:rPr lang="en-US" sz="2000" dirty="0">
                <a:latin typeface="Calibri" charset="0"/>
                <a:sym typeface="Wingdings" charset="0"/>
              </a:rPr>
              <a:t>If x is a vector then</a:t>
            </a:r>
          </a:p>
          <a:p>
            <a:pPr lvl="3"/>
            <a:r>
              <a:rPr lang="en-US" sz="1800" b="1" dirty="0">
                <a:latin typeface="Calibri" charset="0"/>
              </a:rPr>
              <a:t>x </a:t>
            </a:r>
            <a:r>
              <a:rPr lang="en-US" sz="1800" b="1" dirty="0">
                <a:latin typeface="Calibri" charset="0"/>
                <a:sym typeface="Wingdings" charset="0"/>
              </a:rPr>
              <a:t> x – f</a:t>
            </a:r>
            <a:r>
              <a:rPr lang="ja-JP" altLang="en-US" sz="1800" b="1" dirty="0">
                <a:latin typeface="Calibri" charset="0"/>
                <a:sym typeface="Wingdings" charset="0"/>
              </a:rPr>
              <a:t>’</a:t>
            </a:r>
            <a:r>
              <a:rPr lang="en-US" altLang="ja-JP" sz="1800" b="1" dirty="0">
                <a:latin typeface="Calibri" charset="0"/>
                <a:sym typeface="Wingdings" charset="0"/>
              </a:rPr>
              <a:t>(x)/f</a:t>
            </a:r>
            <a:r>
              <a:rPr lang="ja-JP" altLang="en-US" sz="1800" b="1" dirty="0">
                <a:latin typeface="Calibri" charset="0"/>
                <a:sym typeface="Wingdings" charset="0"/>
              </a:rPr>
              <a:t>’’</a:t>
            </a:r>
            <a:r>
              <a:rPr lang="en-US" altLang="ja-JP" sz="1800" b="1" dirty="0">
                <a:latin typeface="Calibri" charset="0"/>
                <a:sym typeface="Wingdings" charset="0"/>
              </a:rPr>
              <a:t>(x)</a:t>
            </a:r>
          </a:p>
          <a:p>
            <a:pPr lvl="3"/>
            <a:endParaRPr lang="en-US" sz="1800" b="1" dirty="0">
              <a:latin typeface="Calibri" charset="0"/>
              <a:sym typeface="Wingdings" charset="0"/>
            </a:endParaRPr>
          </a:p>
          <a:p>
            <a:pPr lvl="3"/>
            <a:endParaRPr lang="en-US" sz="1800" b="1" dirty="0">
              <a:latin typeface="Calibri" charset="0"/>
              <a:sym typeface="Wingdings" charset="0"/>
            </a:endParaRPr>
          </a:p>
          <a:p>
            <a:pPr>
              <a:buFont typeface="Arial" charset="0"/>
              <a:buNone/>
            </a:pPr>
            <a:endParaRPr lang="en-US" sz="1800" b="1" dirty="0">
              <a:latin typeface="Calibri" charset="0"/>
              <a:sym typeface="Wingdings" charset="0"/>
            </a:endParaRPr>
          </a:p>
          <a:p>
            <a:pPr>
              <a:buFont typeface="Arial" charset="0"/>
              <a:buNone/>
            </a:pPr>
            <a:endParaRPr lang="en-US" sz="1000" b="1" dirty="0">
              <a:latin typeface="Calibri" charset="0"/>
              <a:sym typeface="Wingdings" charset="0"/>
            </a:endParaRPr>
          </a:p>
          <a:p>
            <a:r>
              <a:rPr lang="en-US" sz="2400" dirty="0">
                <a:latin typeface="Calibri" charset="0"/>
                <a:sym typeface="Wingdings" charset="0"/>
              </a:rPr>
              <a:t>Equivalent to fitting a quadratic function for f in the local neighborhood of x.</a:t>
            </a:r>
          </a:p>
          <a:p>
            <a:pPr lvl="3"/>
            <a:endParaRPr lang="en-US" sz="1800" b="1" dirty="0">
              <a:latin typeface="Calibri" charset="0"/>
              <a:sym typeface="Wingdings" charset="0"/>
            </a:endParaRPr>
          </a:p>
          <a:p>
            <a:pPr lvl="3"/>
            <a:endParaRPr lang="en-US" sz="1800" b="1" dirty="0">
              <a:latin typeface="Calibri" charset="0"/>
              <a:sym typeface="Wingdings" charset="0"/>
            </a:endParaRPr>
          </a:p>
          <a:p>
            <a:pPr lvl="3"/>
            <a:endParaRPr lang="en-US" sz="1800" b="1" dirty="0">
              <a:latin typeface="Calibri" charset="0"/>
              <a:sym typeface="Wingdings" charset="0"/>
            </a:endParaRPr>
          </a:p>
        </p:txBody>
      </p:sp>
      <p:sp>
        <p:nvSpPr>
          <p:cNvPr id="176135" name="Text Box 7"/>
          <p:cNvSpPr txBox="1">
            <a:spLocks noChangeArrowheads="1"/>
          </p:cNvSpPr>
          <p:nvPr/>
        </p:nvSpPr>
        <p:spPr bwMode="auto">
          <a:xfrm rot="10800000">
            <a:off x="2438400" y="5076825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</a:rPr>
              <a:t>D</a:t>
            </a:r>
          </a:p>
        </p:txBody>
      </p:sp>
      <p:sp>
        <p:nvSpPr>
          <p:cNvPr id="176136" name="Text Box 8"/>
          <p:cNvSpPr txBox="1">
            <a:spLocks noChangeArrowheads="1"/>
          </p:cNvSpPr>
          <p:nvPr/>
        </p:nvSpPr>
        <p:spPr bwMode="auto">
          <a:xfrm>
            <a:off x="2606675" y="5043488"/>
            <a:ext cx="514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f(x)</a:t>
            </a:r>
          </a:p>
        </p:txBody>
      </p:sp>
      <p:sp>
        <p:nvSpPr>
          <p:cNvPr id="176137" name="Line 9"/>
          <p:cNvSpPr>
            <a:spLocks noChangeShapeType="1"/>
          </p:cNvSpPr>
          <p:nvPr/>
        </p:nvSpPr>
        <p:spPr bwMode="auto">
          <a:xfrm flipV="1">
            <a:off x="2759075" y="4586288"/>
            <a:ext cx="228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6138" name="Text Box 10"/>
          <p:cNvSpPr txBox="1">
            <a:spLocks noChangeArrowheads="1"/>
          </p:cNvSpPr>
          <p:nvPr/>
        </p:nvSpPr>
        <p:spPr bwMode="auto">
          <a:xfrm>
            <a:off x="3989388" y="5043488"/>
            <a:ext cx="6588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  <a:r>
              <a:rPr lang="en-US" sz="1800" baseline="-25000"/>
              <a:t>f</a:t>
            </a:r>
            <a:r>
              <a:rPr lang="en-US" sz="1800"/>
              <a:t>(x)</a:t>
            </a:r>
          </a:p>
        </p:txBody>
      </p:sp>
      <p:sp>
        <p:nvSpPr>
          <p:cNvPr id="176139" name="Line 11"/>
          <p:cNvSpPr>
            <a:spLocks noChangeShapeType="1"/>
          </p:cNvSpPr>
          <p:nvPr/>
        </p:nvSpPr>
        <p:spPr bwMode="auto">
          <a:xfrm flipH="1" flipV="1">
            <a:off x="3455988" y="4586288"/>
            <a:ext cx="838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76140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5638800" y="3276600"/>
          <a:ext cx="3200400" cy="1381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79" name="Equation" r:id="rId4" imgW="1511300" imgH="685800" progId="Equation.3">
                  <p:embed/>
                </p:oleObj>
              </mc:Choice>
              <mc:Fallback>
                <p:oleObj name="Equation" r:id="rId4" imgW="1511300" imgH="68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3276600"/>
                        <a:ext cx="3200400" cy="1381125"/>
                      </a:xfrm>
                      <a:prstGeom prst="rect">
                        <a:avLst/>
                      </a:prstGeom>
                      <a:solidFill>
                        <a:srgbClr val="C0C0C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142" name="Text Box 14"/>
          <p:cNvSpPr txBox="1">
            <a:spLocks noChangeArrowheads="1"/>
          </p:cNvSpPr>
          <p:nvPr/>
        </p:nvSpPr>
        <p:spPr bwMode="auto">
          <a:xfrm>
            <a:off x="5638800" y="4630738"/>
            <a:ext cx="3173413" cy="120015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Hessian is costly to compute </a:t>
            </a:r>
          </a:p>
          <a:p>
            <a:pPr eaLnBrk="1" hangingPunct="1"/>
            <a:r>
              <a:rPr lang="en-US" sz="1800"/>
              <a:t>(n</a:t>
            </a:r>
            <a:r>
              <a:rPr lang="en-US" sz="1800" baseline="30000"/>
              <a:t>2</a:t>
            </a:r>
            <a:r>
              <a:rPr lang="en-US" sz="1800"/>
              <a:t> double derivative entries </a:t>
            </a:r>
          </a:p>
          <a:p>
            <a:pPr eaLnBrk="1" hangingPunct="1"/>
            <a:r>
              <a:rPr lang="en-US" sz="1800"/>
              <a:t>for an n-dimensional vector) </a:t>
            </a:r>
          </a:p>
          <a:p>
            <a:pPr eaLnBrk="1" hangingPunct="1"/>
            <a:r>
              <a:rPr lang="en-US" sz="1800">
                <a:sym typeface="Wingdings" charset="0"/>
              </a:rPr>
              <a:t> </a:t>
            </a:r>
            <a:r>
              <a:rPr lang="en-US" sz="1800"/>
              <a:t>approximations</a:t>
            </a:r>
          </a:p>
        </p:txBody>
      </p:sp>
      <p:sp>
        <p:nvSpPr>
          <p:cNvPr id="105482" name="Slide Number Placeholder 10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99F4BA7-98B1-904C-AABC-5205DBF53441}" type="slidenum">
              <a:rPr lang="en-US" sz="1200">
                <a:solidFill>
                  <a:srgbClr val="898989"/>
                </a:solidFill>
              </a:rPr>
              <a:pPr eaLnBrk="1" hangingPunct="1"/>
              <a:t>68</a:t>
            </a:fld>
            <a:endParaRPr 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5127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76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76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5" grpId="0"/>
      <p:bldP spid="176136" grpId="0"/>
      <p:bldP spid="176137" grpId="0" animBg="1"/>
      <p:bldP spid="176138" grpId="0"/>
      <p:bldP spid="176139" grpId="0" animBg="1"/>
      <p:bldP spid="1761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/>
          <a:lstStyle/>
          <a:p>
            <a:r>
              <a:rPr lang="en-US">
                <a:latin typeface="Calibri" charset="0"/>
              </a:rPr>
              <a:t>What if Robot is Blind?</a:t>
            </a:r>
          </a:p>
        </p:txBody>
      </p:sp>
      <p:sp>
        <p:nvSpPr>
          <p:cNvPr id="1843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F78E9C4-1D16-DC4C-A34E-BEE3501A7229}" type="slidenum">
              <a:rPr lang="en-US" sz="1200">
                <a:solidFill>
                  <a:srgbClr val="898989"/>
                </a:solidFill>
                <a:cs typeface="Arial" charset="0"/>
              </a:rPr>
              <a:pPr eaLnBrk="1" hangingPunct="1"/>
              <a:t>7</a:t>
            </a:fld>
            <a:endParaRPr lang="en-US" sz="1200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18435" name="Picture 7" descr="maze-3x3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057400"/>
            <a:ext cx="3324225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066800"/>
            <a:ext cx="22606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181600" y="4495800"/>
            <a:ext cx="3805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0000"/>
                </a:solidFill>
              </a:rPr>
              <a:t>“Conformant Planning”</a:t>
            </a:r>
          </a:p>
        </p:txBody>
      </p:sp>
      <p:sp>
        <p:nvSpPr>
          <p:cNvPr id="6" name="Rectangle 5"/>
          <p:cNvSpPr/>
          <p:nvPr/>
        </p:nvSpPr>
        <p:spPr>
          <a:xfrm>
            <a:off x="1752600" y="4191000"/>
            <a:ext cx="609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1828800" y="2209800"/>
            <a:ext cx="609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67000" y="2209800"/>
            <a:ext cx="609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05200" y="2209800"/>
            <a:ext cx="6096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28800" y="3200400"/>
            <a:ext cx="609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67000" y="3200400"/>
            <a:ext cx="609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57600" y="3200400"/>
            <a:ext cx="6096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28800" y="4191000"/>
            <a:ext cx="609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667000" y="4191000"/>
            <a:ext cx="609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657600" y="4191000"/>
            <a:ext cx="6096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8449" name="TextBox 17"/>
          <p:cNvSpPr txBox="1">
            <a:spLocks noChangeArrowheads="1"/>
          </p:cNvSpPr>
          <p:nvPr/>
        </p:nvSpPr>
        <p:spPr bwMode="auto">
          <a:xfrm>
            <a:off x="381000" y="1066800"/>
            <a:ext cx="4089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/>
              <a:t>Moving into wall </a:t>
            </a:r>
            <a:r>
              <a:rPr lang="en-US" sz="2800" dirty="0">
                <a:sym typeface="Wingdings" charset="0"/>
              </a:rPr>
              <a:t> </a:t>
            </a:r>
            <a:r>
              <a:rPr lang="en-US" sz="2800" dirty="0" err="1">
                <a:sym typeface="Wingdings" charset="0"/>
              </a:rPr>
              <a:t>noop</a:t>
            </a:r>
            <a:endParaRPr lang="en-US" sz="2800" dirty="0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17500" y="5910262"/>
            <a:ext cx="78967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 smtClean="0"/>
              <a:t>[Has a talking compass – knows which way is N]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831399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 animBg="1"/>
      <p:bldP spid="11" grpId="0"/>
      <p:bldP spid="12" grpId="0" animBg="1"/>
      <p:bldP spid="13" grpId="0" animBg="1"/>
      <p:bldP spid="14" grpId="0"/>
      <p:bldP spid="15" grpId="0" animBg="1"/>
      <p:bldP spid="16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6553200" cy="1143000"/>
          </a:xfrm>
        </p:spPr>
        <p:txBody>
          <a:bodyPr/>
          <a:lstStyle/>
          <a:p>
            <a:r>
              <a:rPr lang="en-US">
                <a:latin typeface="Calibri" charset="0"/>
              </a:rPr>
              <a:t>Conformant Planning</a:t>
            </a:r>
          </a:p>
        </p:txBody>
      </p:sp>
      <p:sp>
        <p:nvSpPr>
          <p:cNvPr id="1945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E9DA4B0-7494-1842-AB39-ECF15C08C686}" type="slidenum">
              <a:rPr lang="en-US" sz="1200">
                <a:solidFill>
                  <a:srgbClr val="898989"/>
                </a:solidFill>
                <a:cs typeface="Arial" charset="0"/>
              </a:rPr>
              <a:pPr eaLnBrk="1" hangingPunct="1"/>
              <a:t>8</a:t>
            </a:fld>
            <a:endParaRPr lang="en-US" sz="1200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19459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22606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219325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410200" y="5800725"/>
            <a:ext cx="2082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0000"/>
                </a:solidFill>
              </a:rPr>
              <a:t>Bowl feeder</a:t>
            </a:r>
          </a:p>
        </p:txBody>
      </p:sp>
      <p:pic>
        <p:nvPicPr>
          <p:cNvPr id="19462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38525"/>
            <a:ext cx="30861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04800" y="5800725"/>
            <a:ext cx="3897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0000"/>
                </a:solidFill>
              </a:rPr>
              <a:t>Sterilizing surgical gear</a:t>
            </a:r>
          </a:p>
        </p:txBody>
      </p:sp>
    </p:spTree>
    <p:extLst>
      <p:ext uri="{BB962C8B-B14F-4D97-AF65-F5344CB8AC3E}">
        <p14:creationId xmlns:p14="http://schemas.microsoft.com/office/powerpoint/2010/main" val="19842636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7" descr="maze-3x3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743200"/>
            <a:ext cx="3324225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8600"/>
            <a:ext cx="196691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Search thru State Space</a:t>
            </a:r>
          </a:p>
        </p:txBody>
      </p:sp>
      <p:sp>
        <p:nvSpPr>
          <p:cNvPr id="20483" name="Content Placeholder 17"/>
          <p:cNvSpPr>
            <a:spLocks noGrp="1"/>
          </p:cNvSpPr>
          <p:nvPr>
            <p:ph idx="1"/>
          </p:nvPr>
        </p:nvSpPr>
        <p:spPr>
          <a:xfrm>
            <a:off x="457200" y="1600200"/>
            <a:ext cx="4343400" cy="4525963"/>
          </a:xfrm>
        </p:spPr>
        <p:txBody>
          <a:bodyPr/>
          <a:lstStyle/>
          <a:p>
            <a:r>
              <a:rPr lang="en-US">
                <a:solidFill>
                  <a:srgbClr val="660066"/>
                </a:solidFill>
                <a:latin typeface="Calibri" charset="0"/>
              </a:rPr>
              <a:t>States</a:t>
            </a:r>
          </a:p>
          <a:p>
            <a:pPr lvl="1"/>
            <a:endParaRPr lang="en-US">
              <a:solidFill>
                <a:srgbClr val="660066"/>
              </a:solidFill>
              <a:latin typeface="Calibri" charset="0"/>
            </a:endParaRPr>
          </a:p>
          <a:p>
            <a:endParaRPr lang="en-US">
              <a:solidFill>
                <a:srgbClr val="660066"/>
              </a:solidFill>
              <a:latin typeface="Calibri" charset="0"/>
            </a:endParaRPr>
          </a:p>
          <a:p>
            <a:r>
              <a:rPr lang="en-US">
                <a:solidFill>
                  <a:srgbClr val="660066"/>
                </a:solidFill>
                <a:latin typeface="Calibri" charset="0"/>
              </a:rPr>
              <a:t>Operators</a:t>
            </a:r>
          </a:p>
          <a:p>
            <a:pPr lvl="1"/>
            <a:r>
              <a:rPr lang="en-US">
                <a:latin typeface="Calibri" charset="0"/>
              </a:rPr>
              <a:t>Move actions</a:t>
            </a:r>
          </a:p>
          <a:p>
            <a:r>
              <a:rPr lang="en-US">
                <a:solidFill>
                  <a:srgbClr val="660066"/>
                </a:solidFill>
                <a:latin typeface="Calibri" charset="0"/>
              </a:rPr>
              <a:t>Initial State</a:t>
            </a:r>
          </a:p>
          <a:p>
            <a:endParaRPr lang="en-US">
              <a:solidFill>
                <a:srgbClr val="660066"/>
              </a:solidFill>
              <a:latin typeface="Calibri" charset="0"/>
            </a:endParaRPr>
          </a:p>
          <a:p>
            <a:r>
              <a:rPr lang="en-US">
                <a:solidFill>
                  <a:srgbClr val="660066"/>
                </a:solidFill>
                <a:latin typeface="Calibri" charset="0"/>
              </a:rPr>
              <a:t>Goal State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87FB88-F9DA-E943-8C2A-CDE67F27C67A}" type="slidenum">
              <a:rPr lang="en-US" sz="1200">
                <a:solidFill>
                  <a:srgbClr val="898989"/>
                </a:solidFill>
                <a:cs typeface="Arial" charset="0"/>
              </a:rPr>
              <a:pPr eaLnBrk="1" hangingPunct="1"/>
              <a:t>9</a:t>
            </a:fld>
            <a:endParaRPr lang="en-US" sz="1200">
              <a:solidFill>
                <a:srgbClr val="898989"/>
              </a:solidFill>
              <a:cs typeface="Arial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90600" y="2209800"/>
            <a:ext cx="28892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− SETS of states</a:t>
            </a:r>
          </a:p>
          <a:p>
            <a:pPr eaLnBrk="1" hangingPunct="1"/>
            <a:r>
              <a:rPr lang="en-US" sz="2800"/>
              <a:t>− “Belief state”</a:t>
            </a:r>
          </a:p>
        </p:txBody>
      </p:sp>
      <p:sp>
        <p:nvSpPr>
          <p:cNvPr id="6" name="Rectangle 5"/>
          <p:cNvSpPr/>
          <p:nvPr/>
        </p:nvSpPr>
        <p:spPr>
          <a:xfrm>
            <a:off x="5562600" y="4876800"/>
            <a:ext cx="609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5638800" y="2895600"/>
            <a:ext cx="609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77000" y="2895600"/>
            <a:ext cx="609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15200" y="2895600"/>
            <a:ext cx="6096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38800" y="3886200"/>
            <a:ext cx="609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77000" y="3886200"/>
            <a:ext cx="609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467600" y="3886200"/>
            <a:ext cx="6096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638800" y="4876800"/>
            <a:ext cx="609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77000" y="4876800"/>
            <a:ext cx="609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467600" y="4876800"/>
            <a:ext cx="6096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990600" y="4953000"/>
            <a:ext cx="2949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− Set of all states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990600" y="6172200"/>
            <a:ext cx="4165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− Set of just goal state(s)</a:t>
            </a:r>
          </a:p>
        </p:txBody>
      </p:sp>
    </p:spTree>
    <p:extLst>
      <p:ext uri="{BB962C8B-B14F-4D97-AF65-F5344CB8AC3E}">
        <p14:creationId xmlns:p14="http://schemas.microsoft.com/office/powerpoint/2010/main" val="1821109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1_dan-berkeley-nlp-v1">
  <a:themeElements>
    <a:clrScheme name="1_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an-berkeley-nlp-v1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1_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an-berkeley-nlp-v1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5029</TotalTime>
  <Pages>0</Pages>
  <Words>2981</Words>
  <Characters>0</Characters>
  <Application>Microsoft Macintosh PowerPoint</Application>
  <PresentationFormat>On-screen Show (4:3)</PresentationFormat>
  <Lines>0</Lines>
  <Paragraphs>789</Paragraphs>
  <Slides>68</Slides>
  <Notes>42</Notes>
  <HiddenSlides>28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68</vt:i4>
      </vt:variant>
    </vt:vector>
  </HeadingPairs>
  <TitlesOfParts>
    <vt:vector size="83" baseType="lpstr">
      <vt:lpstr>Arial</vt:lpstr>
      <vt:lpstr>Calibri</vt:lpstr>
      <vt:lpstr>Comic Sans MS</vt:lpstr>
      <vt:lpstr>Gill Sans</vt:lpstr>
      <vt:lpstr>Helvetica</vt:lpstr>
      <vt:lpstr>ＭＳ Ｐゴシック</vt:lpstr>
      <vt:lpstr>Symbol</vt:lpstr>
      <vt:lpstr>Tahoma</vt:lpstr>
      <vt:lpstr>Verdana</vt:lpstr>
      <vt:lpstr>Wingdings</vt:lpstr>
      <vt:lpstr>ヒラギノ角ゴ ProN W3</vt:lpstr>
      <vt:lpstr>1_dan-berkeley-nlp-v1</vt:lpstr>
      <vt:lpstr>dan-berkeley-nlp-v1</vt:lpstr>
      <vt:lpstr>Bitmap Image</vt:lpstr>
      <vt:lpstr>Equation</vt:lpstr>
      <vt:lpstr>CSE 473: Artificial Intelligence Autumn 2016</vt:lpstr>
      <vt:lpstr>Goal Based Agents</vt:lpstr>
      <vt:lpstr>Types of Environments</vt:lpstr>
      <vt:lpstr>Search thru a </vt:lpstr>
      <vt:lpstr>N Queens Problem</vt:lpstr>
      <vt:lpstr>Search thru State Space</vt:lpstr>
      <vt:lpstr>What if Robot is Blind?</vt:lpstr>
      <vt:lpstr>Conformant Planning</vt:lpstr>
      <vt:lpstr>Search thru State Space</vt:lpstr>
      <vt:lpstr>Soln: R, D, D, R, R, U, U</vt:lpstr>
      <vt:lpstr>Move Right</vt:lpstr>
      <vt:lpstr>Move Down</vt:lpstr>
      <vt:lpstr>Move Down</vt:lpstr>
      <vt:lpstr>Move Right</vt:lpstr>
      <vt:lpstr>Move Right</vt:lpstr>
      <vt:lpstr>Move Up</vt:lpstr>
      <vt:lpstr>Move Up</vt:lpstr>
      <vt:lpstr>Heuristics?</vt:lpstr>
      <vt:lpstr>Previous Search Methods</vt:lpstr>
      <vt:lpstr>Which Algorithm?</vt:lpstr>
      <vt:lpstr>Which Algorithm?</vt:lpstr>
      <vt:lpstr>Which Algorithm?</vt:lpstr>
      <vt:lpstr>Demo</vt:lpstr>
      <vt:lpstr>Goal State vs Path</vt:lpstr>
      <vt:lpstr>Local search algorithms</vt:lpstr>
      <vt:lpstr>PowerPoint Presentation</vt:lpstr>
      <vt:lpstr>Local Search and Optimization</vt:lpstr>
      <vt:lpstr>Trivial Algorithms</vt:lpstr>
      <vt:lpstr>Hill-climbing (Greedy Local Search) review from last time</vt:lpstr>
      <vt:lpstr>Hill-climbing search</vt:lpstr>
      <vt:lpstr>To do</vt:lpstr>
      <vt:lpstr>“Landscape” of search  </vt:lpstr>
      <vt:lpstr>Example: n-queens</vt:lpstr>
      <vt:lpstr>Hill-climbing search: 8-queens problem</vt:lpstr>
      <vt:lpstr>Hill-climbing search: 8-queens</vt:lpstr>
      <vt:lpstr>Search Space Recap</vt:lpstr>
      <vt:lpstr>Hill-climbing search: 8-queens problem</vt:lpstr>
      <vt:lpstr>Hill Climbing Drawbacks</vt:lpstr>
      <vt:lpstr>Hill Climbing Properties</vt:lpstr>
      <vt:lpstr>Hill-climbing on 8-queens</vt:lpstr>
      <vt:lpstr>Escaping Shoulders: Sideways Move</vt:lpstr>
      <vt:lpstr>Tabu Search</vt:lpstr>
      <vt:lpstr>Escaping Local Optima - Enforced Hill Climbing</vt:lpstr>
      <vt:lpstr>Hill Climbing: stochastic variations</vt:lpstr>
      <vt:lpstr>Hill-climbing: stochastic variations</vt:lpstr>
      <vt:lpstr>Hill-climbing with random restarts</vt:lpstr>
      <vt:lpstr>Hill-climbing with random walk</vt:lpstr>
      <vt:lpstr>Simulated Annealing</vt:lpstr>
      <vt:lpstr>Physical Interpretation of Simulated Annealing</vt:lpstr>
      <vt:lpstr>Physical Interpretation of Simulated Annealing</vt:lpstr>
      <vt:lpstr>Physical Interpretation of Simulated Annealing</vt:lpstr>
      <vt:lpstr>Physical Interpretation of Simulated Annealing</vt:lpstr>
      <vt:lpstr>Physical Interpretation of Simulated Annealing</vt:lpstr>
      <vt:lpstr>Temperature T</vt:lpstr>
      <vt:lpstr>Simulated annealing</vt:lpstr>
      <vt:lpstr>Simulated Annealing in Practice</vt:lpstr>
      <vt:lpstr>Local beam search</vt:lpstr>
      <vt:lpstr>Local Beam Search (contd)</vt:lpstr>
      <vt:lpstr>PowerPoint Presentation</vt:lpstr>
      <vt:lpstr>PowerPoint Presentation</vt:lpstr>
      <vt:lpstr>Genetic algorithms</vt:lpstr>
      <vt:lpstr>PowerPoint Presentation</vt:lpstr>
      <vt:lpstr>Genetic algorithms</vt:lpstr>
      <vt:lpstr>Comments on Genetic Algorithms</vt:lpstr>
      <vt:lpstr>Optimization of Continuous Functions</vt:lpstr>
      <vt:lpstr>PowerPoint Presentation</vt:lpstr>
      <vt:lpstr>Gradient Descent</vt:lpstr>
      <vt:lpstr>Newton-Raphson applied to function minimization</vt:lpstr>
    </vt:vector>
  </TitlesOfParts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Dan Weld</cp:lastModifiedBy>
  <cp:revision>77</cp:revision>
  <dcterms:modified xsi:type="dcterms:W3CDTF">2016-10-07T18:22:41Z</dcterms:modified>
</cp:coreProperties>
</file>