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64"/>
  </p:notesMasterIdLst>
  <p:sldIdLst>
    <p:sldId id="256" r:id="rId4"/>
    <p:sldId id="257" r:id="rId5"/>
    <p:sldId id="308" r:id="rId6"/>
    <p:sldId id="393" r:id="rId7"/>
    <p:sldId id="394" r:id="rId8"/>
    <p:sldId id="396" r:id="rId9"/>
    <p:sldId id="395" r:id="rId10"/>
    <p:sldId id="331" r:id="rId11"/>
    <p:sldId id="359" r:id="rId12"/>
    <p:sldId id="390" r:id="rId13"/>
    <p:sldId id="389" r:id="rId14"/>
    <p:sldId id="360" r:id="rId15"/>
    <p:sldId id="387" r:id="rId16"/>
    <p:sldId id="388" r:id="rId17"/>
    <p:sldId id="392" r:id="rId18"/>
    <p:sldId id="339" r:id="rId19"/>
    <p:sldId id="340" r:id="rId20"/>
    <p:sldId id="333" r:id="rId21"/>
    <p:sldId id="334" r:id="rId22"/>
    <p:sldId id="335" r:id="rId23"/>
    <p:sldId id="336" r:id="rId24"/>
    <p:sldId id="337" r:id="rId25"/>
    <p:sldId id="338" r:id="rId26"/>
    <p:sldId id="332" r:id="rId27"/>
    <p:sldId id="341" r:id="rId28"/>
    <p:sldId id="342" r:id="rId29"/>
    <p:sldId id="343" r:id="rId30"/>
    <p:sldId id="391" r:id="rId31"/>
    <p:sldId id="344" r:id="rId32"/>
    <p:sldId id="345" r:id="rId33"/>
    <p:sldId id="306" r:id="rId34"/>
    <p:sldId id="290" r:id="rId35"/>
    <p:sldId id="294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97" r:id="rId58"/>
    <p:sldId id="398" r:id="rId59"/>
    <p:sldId id="399" r:id="rId60"/>
    <p:sldId id="400" r:id="rId61"/>
    <p:sldId id="401" r:id="rId62"/>
    <p:sldId id="402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253"/>
    <p:restoredTop sz="92298" autoAdjust="0"/>
  </p:normalViewPr>
  <p:slideViewPr>
    <p:cSldViewPr>
      <p:cViewPr varScale="1">
        <p:scale>
          <a:sx n="80" d="100"/>
          <a:sy n="80" d="100"/>
        </p:scale>
        <p:origin x="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5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2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F3BB2DC-6EF7-4D4A-98A7-381E6D15FE7B}" type="slidenum">
              <a:rPr lang="en-US"/>
              <a:pPr/>
              <a:t>20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5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B707F12-B066-46D2-8061-A1789A6A4172}" type="slidenum">
              <a:rPr lang="en-US"/>
              <a:pPr/>
              <a:t>21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81068C3-CB12-4C50-9872-CD40F69F51DD}" type="slidenum">
              <a:rPr lang="en-US"/>
              <a:pPr/>
              <a:t>22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C29A76C-BB52-492D-A45C-901AB254211A}" type="slidenum">
              <a:rPr lang="en-US"/>
              <a:pPr/>
              <a:t>23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5832133-5EDA-4E75-B729-5CF91C873B0F}" type="slidenum">
              <a:rPr lang="en-US"/>
              <a:pPr/>
              <a:t>24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5C7A89A-6ECF-47A0-B447-82E8601E2277}" type="slidenum">
              <a:rPr lang="en-US"/>
              <a:pPr/>
              <a:t>25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A5CAA21-EDFB-4CD4-8609-B166C0B9B156}" type="slidenum">
              <a:rPr lang="en-US"/>
              <a:pPr/>
              <a:t>26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2020AFC-A41C-4DE1-982C-BC701F7C31A0}" type="slidenum">
              <a:rPr lang="en-US"/>
              <a:pPr/>
              <a:t>27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65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2020AFC-A41C-4DE1-982C-BC701F7C31A0}" type="slidenum">
              <a:rPr lang="en-US"/>
              <a:pPr/>
              <a:t>28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7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66D65A50-D28D-4D14-A643-35BD8E284180}" type="slidenum">
              <a:rPr lang="en-US"/>
              <a:pPr/>
              <a:t>29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C112457-BB0F-F74B-8CB8-C4C1A911BED2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 hangingPunct="1"/>
            <a:r>
              <a:rPr lang="en-US"/>
              <a:t>State Space Search is basically a GRAPH SEARCH PROBLEM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STATES are whatever you like!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OPERATORS are a compact DESCRIPTION of possible STATE TRANSITIONS – the EDGES of the GRAPH</a:t>
            </a:r>
          </a:p>
          <a:p>
            <a:pPr marL="215900" indent="-215900" eaLnBrk="1" hangingPunct="1"/>
            <a:r>
              <a:rPr lang="en-US"/>
              <a:t>                 May have different COSTS or all be UNIT cost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OUTPUT may be specified either as ANY PATH (REACHABILITY), or a SHORTEST PATH</a:t>
            </a:r>
          </a:p>
        </p:txBody>
      </p:sp>
    </p:spTree>
    <p:extLst>
      <p:ext uri="{BB962C8B-B14F-4D97-AF65-F5344CB8AC3E}">
        <p14:creationId xmlns:p14="http://schemas.microsoft.com/office/powerpoint/2010/main" val="508096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BFDBFE3-8F85-402E-BCE1-55F76AB229B7}" type="slidenum">
              <a:rPr lang="en-US"/>
              <a:pPr/>
              <a:t>30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5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FA59AD20-EC7D-43AA-B569-84F44168CFDF}" type="slidenum">
              <a:rPr lang="en-US"/>
              <a:pPr/>
              <a:t>34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6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02EE869-428B-DF4E-AED5-688E408D4AB8}" type="slidenum">
              <a:rPr lang="en-US"/>
              <a:pPr/>
              <a:t>35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0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168A234C-85B7-4B03-B3D8-C798BA3F48D8}" type="slidenum">
              <a:rPr lang="en-US"/>
              <a:pPr/>
              <a:t>36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1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F1842903-E6B4-4BFE-BE1C-7DD6BC186C39}" type="slidenum">
              <a:rPr lang="en-US"/>
              <a:pPr/>
              <a:t>37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18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837E8F47-2AA6-4CBD-B248-0F37BC22A31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5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Gates, W. and Papadimitriou, C., "Bounds for Sorting by Prefix Reversal.", Discrete Mathematics. 27, 47-57, 1979.</a:t>
            </a:r>
          </a:p>
        </p:txBody>
      </p:sp>
    </p:spTree>
    <p:extLst>
      <p:ext uri="{BB962C8B-B14F-4D97-AF65-F5344CB8AC3E}">
        <p14:creationId xmlns:p14="http://schemas.microsoft.com/office/powerpoint/2010/main" val="750620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Gates, W. and Papadimitriou, C., "Bounds for Sorting by Prefix Reversal.", Discrete Mathematics. 27, 47-57, 1979.</a:t>
            </a:r>
          </a:p>
        </p:txBody>
      </p:sp>
    </p:spTree>
    <p:extLst>
      <p:ext uri="{BB962C8B-B14F-4D97-AF65-F5344CB8AC3E}">
        <p14:creationId xmlns:p14="http://schemas.microsoft.com/office/powerpoint/2010/main" val="2787780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A* expanded 8100 ; Path cost = 33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UCS expanded 25263 . Path cost = 33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Greedy expanded 10 . Path cost = 41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[0, 7, 5, 3, 2, 1, 4, 6]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(7, 0, 5, 3, 2, 1, 4, 6)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(6, 4, 1, 2, 3, 5, 0, 7)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(3, 2, 1, 4, 6, 5, 0, 7)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(1, 2, 3, 4, 6, 5, 0, 7)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(5, 6, 4, 3, 2, 1, 0, 7)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(6, 5, 4, 3, 2, 1, 0, 7)</a:t>
            </a:r>
          </a:p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(0, 1, 2, 3, 4, 5, 6, 7)</a:t>
            </a:r>
          </a:p>
        </p:txBody>
      </p:sp>
    </p:spTree>
    <p:extLst>
      <p:ext uri="{BB962C8B-B14F-4D97-AF65-F5344CB8AC3E}">
        <p14:creationId xmlns:p14="http://schemas.microsoft.com/office/powerpoint/2010/main" val="3610490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A* expanded 8100 ; Path cost = 33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UCS expanded 25263 . Path cost = 33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Greedy expanded 10 . Path cost = 41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[0, 7, 5, 3, 2, 1, 4, 6]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(7, 0, 5, 3, 2, 1, 4, 6)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(6, 4, 1, 2, 3, 5, 0, 7)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(3, 2, 1, 4, 6, 5, 0, 7)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(1, 2, 3, 4, 6, 5, 0, 7)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(5, 6, 4, 3, 2, 1, 0, 7)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(6, 5, 4, 3, 2, 1, 0, 7)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>(0, 1, 2, 3, 4, 5, 6, 7)</a:t>
            </a:r>
          </a:p>
        </p:txBody>
      </p:sp>
    </p:spTree>
    <p:extLst>
      <p:ext uri="{BB962C8B-B14F-4D97-AF65-F5344CB8AC3E}">
        <p14:creationId xmlns:p14="http://schemas.microsoft.com/office/powerpoint/2010/main" val="85487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8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4E64FA46-F0CF-4E9A-A4A3-EAC8984F4284}" type="slidenum">
              <a:rPr lang="en-US"/>
              <a:pPr/>
              <a:t>43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2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E0853D1-8582-4B38-A8AF-762292AE8338}" type="slidenum">
              <a:rPr lang="en-US"/>
              <a:pPr/>
              <a:t>44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3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02905712-E4E1-4D5E-AD9A-ECDBE78A5470}" type="slidenum">
              <a:rPr lang="en-US"/>
              <a:pPr/>
              <a:t>45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59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02905712-E4E1-4D5E-AD9A-ECDBE78A5470}" type="slidenum">
              <a:rPr lang="en-US"/>
              <a:pPr/>
              <a:t>46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8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83372B3E-872B-486A-AB99-7A65D47222A4}" type="slidenum">
              <a:rPr lang="en-US"/>
              <a:pPr/>
              <a:t>47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84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4AD1B548-AD91-4C98-B3E2-A232A3F2A8A5}" type="slidenum">
              <a:rPr lang="en-US"/>
              <a:pPr/>
              <a:t>48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9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8D1401C6-AB88-4F92-96D1-945B3B060098}" type="slidenum">
              <a:rPr lang="en-US"/>
              <a:pPr/>
              <a:t>49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8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91FFDE18-4807-4F68-A458-9044E91D7465}" type="slidenum">
              <a:rPr lang="en-US"/>
              <a:pPr/>
              <a:t>50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4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2C24B904-6A39-4F03-8E7D-17EEB5368334}" type="slidenum">
              <a:rPr lang="en-US"/>
              <a:pPr/>
              <a:t>51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9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DD4A08B4-670A-4EDA-937E-0C8E3E2FC8CF}" type="slidenum">
              <a:rPr lang="en-US"/>
              <a:pPr/>
              <a:t>52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11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30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B9D05645-354B-40C7-9E76-DFF61E479989}" type="slidenum">
              <a:rPr lang="en-US"/>
              <a:pPr/>
              <a:t>53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77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B61399B4-F037-4C84-BD32-B903C91095E9}" type="slidenum">
              <a:rPr lang="en-US"/>
              <a:pPr/>
              <a:t>54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1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2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A8EBD55-AABB-4B9D-8F85-C1EF5848C11E}" type="slidenum">
              <a:rPr lang="en-US"/>
              <a:pPr/>
              <a:t>55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9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3BFB26E-BE07-4BB2-8679-3836D0FEA548}" type="slidenum">
              <a:rPr lang="en-US"/>
              <a:pPr/>
              <a:t>56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4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6196B3E-9C07-4026-B55C-5772C72C7892}" type="slidenum">
              <a:rPr lang="en-US"/>
              <a:pPr/>
              <a:t>57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16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03E35DE-63EA-4008-9DD2-71818AAE4F10}" type="slidenum">
              <a:rPr lang="en-US"/>
              <a:pPr/>
              <a:t>58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272DA93-C50F-4879-A4A1-B2FF7FFDF77D}" type="slidenum">
              <a:rPr lang="en-US"/>
              <a:pPr/>
              <a:t>59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72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AF5ECF8-2559-4D85-B55B-19F4CD10C72D}" type="slidenum">
              <a:rPr lang="en-US"/>
              <a:pPr/>
              <a:t>60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12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08C5BC2C-FC0E-41B1-9A34-83DF012EE43F}" type="slidenum">
              <a:rPr lang="en-US"/>
              <a:pPr/>
              <a:t>16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4B86BC36-E5C5-4F27-8656-550785FCACE3}" type="slidenum">
              <a:rPr lang="en-US"/>
              <a:pPr/>
              <a:t>17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6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03E4284-8A18-46A3-B6EC-F0CCD3270126}" type="slidenum">
              <a:rPr lang="en-US"/>
              <a:pPr/>
              <a:t>18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B81FB89-408A-45BA-A9CA-9627CBCE9AE7}" type="slidenum">
              <a:rPr lang="en-US"/>
              <a:pPr/>
              <a:t>19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EE5ED-17AC-4F47-B340-0823BEAB8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83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6576A-F273-E24E-842E-E510FA353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7EBE3-F501-5142-9841-EB7C56CCF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40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A66B0-8D4D-2241-B206-FF83EAC7F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9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CDB6C-E76C-7B4A-A934-947932216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13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488F-01BD-694C-A6C6-C347FF2BE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73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26AFE-364F-124A-9B03-617480F11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16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60BE1-BA20-D542-BB90-1D2F17803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07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5255-6A8E-1847-AB3F-2A11066F8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47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8FC58-334E-804B-B215-DDF52C132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50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9A744-ED5B-064E-9378-7D98430AA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53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1A33-68FA-C348-94CA-BF53BB60B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00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08C77-2660-2E4B-A0D8-EE6E20708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5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ED4CF-6E46-E942-AE71-D2E571F3B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20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E4329-8906-DC43-9E7B-377FBD048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47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230188"/>
            <a:ext cx="7191375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934F7C-D251-4CCA-9BE8-EF29F11A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1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40C3-4871-984E-A67B-356405471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15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75D9C-F0FF-0D4A-A8A1-CB42DAA15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55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895DA-3B84-1542-A943-6CDADDF44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85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F7F34-2D67-1440-B371-9EE2FB5E6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81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5FAFA-B3B0-7548-BB8B-42D015EED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59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B51CB-3E93-DC43-98CB-3E7F99BB3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95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4C5E8-6342-1449-BED1-DE3210F15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868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E1CA6-11C9-8045-9609-5F2267429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723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8F10-7F2B-7049-9C40-0BD1E7038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61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40D26-F261-5245-A1B3-CE151E124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47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D6ABE-6D69-A044-9BB7-013BBBE94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72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49D2F-7C61-F54E-A3DA-237303AC5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843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F0FA-2A30-1B44-8CD4-427277B15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1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C4C9-C62D-0A47-8322-3F357A76B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73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03CF-B458-8A49-83BF-17B83180A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17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BFEDC-495E-FC4B-9799-7D2E5721B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10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FC4F-7E6E-764B-9204-24441D449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16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75255-41E7-8340-A455-01E82FEAE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41D6A224-E1B1-144E-9AFE-4294F9747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95CB38EF-417E-4642-BCB4-909077C7A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6A9C39F2-0FAD-4C4B-862D-C4E1184FD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0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3600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Autumn 2016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6200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0"/>
              <a:buNone/>
            </a:pPr>
            <a:r>
              <a:rPr lang="en-US" sz="3600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Search: Heuristics and Pattern DBs</a:t>
            </a:r>
            <a:endParaRPr lang="en-US" sz="2000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algn="ctr" eaLnBrk="1" hangingPunct="1">
              <a:buFont typeface="Wingdings" charset="0"/>
              <a:buNone/>
            </a:pPr>
            <a:endParaRPr lang="en-US" sz="2000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2870200" y="8407400"/>
            <a:ext cx="6565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Luke Zettlemoyer</a:t>
            </a: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Lecture adapted from Dan Klein</a:t>
            </a:r>
            <a:r>
              <a:rPr lang="ja-JP" altLang="en-US">
                <a:solidFill>
                  <a:schemeClr val="tx1"/>
                </a:solidFill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cs typeface="Arial" charset="0"/>
              </a:rPr>
              <a:t>s slides</a:t>
            </a:r>
            <a:endParaRPr lang="en-US">
              <a:solidFill>
                <a:schemeClr val="tx1"/>
              </a:solidFill>
              <a:cs typeface="Lucida Grande" charset="0"/>
            </a:endParaRP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Lucida Grande" charset="0"/>
              </a:rPr>
              <a:t>Multiple slides from Stuart Russell, Andrew Moore </a:t>
            </a: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52400" y="6172200"/>
            <a:ext cx="9663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With slides from </a:t>
            </a:r>
          </a:p>
          <a:p>
            <a:r>
              <a:rPr lang="en-US" sz="2000" dirty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Weld, Dan Klein, Stuart Russell,  Andrew Moore, Luke </a:t>
            </a:r>
            <a:r>
              <a:rPr lang="en-US" sz="2000" dirty="0" err="1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Zettlemoyer</a:t>
            </a:r>
            <a:endParaRPr lang="en-US" sz="2000" dirty="0">
              <a:solidFill>
                <a:schemeClr val="tx1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1327150" y="4171950"/>
            <a:ext cx="1179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Travis Mandel</a:t>
            </a:r>
          </a:p>
          <a:p>
            <a:pPr algn="ctr"/>
            <a:r>
              <a:rPr lang="en-US" sz="2500" i="1" dirty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(subbing for Dan Weld)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/>
              <a:t>Search with Heuristics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7070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11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g(n)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             h(goal) = 0</a:t>
            </a:r>
          </a:p>
          <a:p>
            <a:pPr marL="85725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96721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12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g(n)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             h(goal) = 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     Can view as cross-breed: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g(n) ~ uniform cost search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h(n) ~ greedy search</a:t>
            </a:r>
            <a:endParaRPr lang="en-US" sz="1800" dirty="0">
              <a:solidFill>
                <a:schemeClr val="tx1"/>
              </a:solidFill>
            </a:endParaRPr>
          </a:p>
          <a:p>
            <a:pPr marL="1079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Best of both worlds…</a:t>
            </a:r>
          </a:p>
        </p:txBody>
      </p:sp>
    </p:spTree>
    <p:extLst>
      <p:ext uri="{BB962C8B-B14F-4D97-AF65-F5344CB8AC3E}">
        <p14:creationId xmlns:p14="http://schemas.microsoft.com/office/powerpoint/2010/main" val="138709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Connector 241"/>
          <p:cNvCxnSpPr/>
          <p:nvPr/>
        </p:nvCxnSpPr>
        <p:spPr bwMode="auto">
          <a:xfrm>
            <a:off x="1295400" y="51054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2838" y="6245225"/>
            <a:ext cx="312737" cy="3048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fld id="{B4ACDB6C-E76C-7B4A-A934-947932216524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92" name="Straight Connector 191"/>
          <p:cNvCxnSpPr/>
          <p:nvPr/>
        </p:nvCxnSpPr>
        <p:spPr bwMode="auto">
          <a:xfrm>
            <a:off x="1295400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1752600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2209800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2667000" y="4495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3124200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35814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1752600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2209800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>
            <a:off x="2667000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3124200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3581400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12954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17526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22098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/>
          <p:cNvCxnSpPr/>
          <p:nvPr/>
        </p:nvCxnSpPr>
        <p:spPr bwMode="auto">
          <a:xfrm>
            <a:off x="2676525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2676525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Connector 217"/>
          <p:cNvCxnSpPr/>
          <p:nvPr/>
        </p:nvCxnSpPr>
        <p:spPr bwMode="auto">
          <a:xfrm>
            <a:off x="3162300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Connector 218"/>
          <p:cNvCxnSpPr/>
          <p:nvPr/>
        </p:nvCxnSpPr>
        <p:spPr bwMode="auto">
          <a:xfrm>
            <a:off x="31623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Connector 219"/>
          <p:cNvCxnSpPr/>
          <p:nvPr/>
        </p:nvCxnSpPr>
        <p:spPr bwMode="auto">
          <a:xfrm>
            <a:off x="35814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Straight Connector 240"/>
          <p:cNvCxnSpPr/>
          <p:nvPr/>
        </p:nvCxnSpPr>
        <p:spPr bwMode="auto">
          <a:xfrm flipV="1">
            <a:off x="1295400" y="22860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TextBox 243"/>
          <p:cNvSpPr txBox="1"/>
          <p:nvPr/>
        </p:nvSpPr>
        <p:spPr>
          <a:xfrm>
            <a:off x="2219325" y="5225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sp>
        <p:nvSpPr>
          <p:cNvPr id="245" name="TextBox 244"/>
          <p:cNvSpPr txBox="1"/>
          <p:nvPr/>
        </p:nvSpPr>
        <p:spPr>
          <a:xfrm rot="16200000">
            <a:off x="562126" y="3658959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cxnSp>
        <p:nvCxnSpPr>
          <p:cNvPr id="246" name="Straight Connector 245"/>
          <p:cNvCxnSpPr/>
          <p:nvPr/>
        </p:nvCxnSpPr>
        <p:spPr bwMode="auto">
          <a:xfrm>
            <a:off x="4991099" y="51054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Straight Connector 246"/>
          <p:cNvCxnSpPr/>
          <p:nvPr/>
        </p:nvCxnSpPr>
        <p:spPr bwMode="auto">
          <a:xfrm>
            <a:off x="4991099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8" name="Straight Connector 247"/>
          <p:cNvCxnSpPr/>
          <p:nvPr/>
        </p:nvCxnSpPr>
        <p:spPr bwMode="auto">
          <a:xfrm>
            <a:off x="5448299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Connector 248"/>
          <p:cNvCxnSpPr/>
          <p:nvPr/>
        </p:nvCxnSpPr>
        <p:spPr bwMode="auto">
          <a:xfrm>
            <a:off x="5905499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Connector 249"/>
          <p:cNvCxnSpPr/>
          <p:nvPr/>
        </p:nvCxnSpPr>
        <p:spPr bwMode="auto">
          <a:xfrm>
            <a:off x="6362699" y="4495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Connector 250"/>
          <p:cNvCxnSpPr/>
          <p:nvPr/>
        </p:nvCxnSpPr>
        <p:spPr bwMode="auto">
          <a:xfrm>
            <a:off x="6819899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Straight Connector 251"/>
          <p:cNvCxnSpPr/>
          <p:nvPr/>
        </p:nvCxnSpPr>
        <p:spPr bwMode="auto">
          <a:xfrm>
            <a:off x="72770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Straight Connector 252"/>
          <p:cNvCxnSpPr/>
          <p:nvPr/>
        </p:nvCxnSpPr>
        <p:spPr bwMode="auto">
          <a:xfrm>
            <a:off x="5448299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Straight Connector 253"/>
          <p:cNvCxnSpPr/>
          <p:nvPr/>
        </p:nvCxnSpPr>
        <p:spPr bwMode="auto">
          <a:xfrm>
            <a:off x="5905499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/>
          <p:nvPr/>
        </p:nvCxnSpPr>
        <p:spPr bwMode="auto">
          <a:xfrm>
            <a:off x="6362699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819899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>
            <a:off x="7277099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>
            <a:off x="5448299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" name="Straight Connector 258"/>
          <p:cNvCxnSpPr/>
          <p:nvPr/>
        </p:nvCxnSpPr>
        <p:spPr bwMode="auto">
          <a:xfrm>
            <a:off x="4991099" y="3247719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" name="Straight Connector 259"/>
          <p:cNvCxnSpPr/>
          <p:nvPr/>
        </p:nvCxnSpPr>
        <p:spPr bwMode="auto">
          <a:xfrm>
            <a:off x="5905499" y="38766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1" name="Straight Connector 260"/>
          <p:cNvCxnSpPr/>
          <p:nvPr/>
        </p:nvCxnSpPr>
        <p:spPr bwMode="auto">
          <a:xfrm>
            <a:off x="6372224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Straight Connector 261"/>
          <p:cNvCxnSpPr/>
          <p:nvPr/>
        </p:nvCxnSpPr>
        <p:spPr bwMode="auto">
          <a:xfrm>
            <a:off x="6372224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Straight Connector 262"/>
          <p:cNvCxnSpPr/>
          <p:nvPr/>
        </p:nvCxnSpPr>
        <p:spPr bwMode="auto">
          <a:xfrm>
            <a:off x="6857999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Straight Connector 263"/>
          <p:cNvCxnSpPr/>
          <p:nvPr/>
        </p:nvCxnSpPr>
        <p:spPr bwMode="auto">
          <a:xfrm>
            <a:off x="68579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Straight Connector 264"/>
          <p:cNvCxnSpPr/>
          <p:nvPr/>
        </p:nvCxnSpPr>
        <p:spPr bwMode="auto">
          <a:xfrm>
            <a:off x="72770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Straight Connector 265"/>
          <p:cNvCxnSpPr/>
          <p:nvPr/>
        </p:nvCxnSpPr>
        <p:spPr bwMode="auto">
          <a:xfrm flipV="1">
            <a:off x="4991099" y="22860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TextBox 266"/>
          <p:cNvSpPr txBox="1"/>
          <p:nvPr/>
        </p:nvSpPr>
        <p:spPr>
          <a:xfrm>
            <a:off x="5915024" y="5225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cxnSp>
        <p:nvCxnSpPr>
          <p:cNvPr id="269" name="Straight Connector 268"/>
          <p:cNvCxnSpPr/>
          <p:nvPr/>
        </p:nvCxnSpPr>
        <p:spPr bwMode="auto">
          <a:xfrm>
            <a:off x="6362698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/>
          <p:nvPr/>
        </p:nvCxnSpPr>
        <p:spPr bwMode="auto">
          <a:xfrm>
            <a:off x="6372224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Straight Connector 270"/>
          <p:cNvCxnSpPr/>
          <p:nvPr/>
        </p:nvCxnSpPr>
        <p:spPr bwMode="auto">
          <a:xfrm>
            <a:off x="5905499" y="3552519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" name="Straight Connector 271"/>
          <p:cNvCxnSpPr/>
          <p:nvPr/>
        </p:nvCxnSpPr>
        <p:spPr bwMode="auto">
          <a:xfrm>
            <a:off x="5448299" y="3247719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3" name="TextBox 272"/>
          <p:cNvSpPr txBox="1"/>
          <p:nvPr/>
        </p:nvSpPr>
        <p:spPr>
          <a:xfrm>
            <a:off x="2335716" y="215110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Admissible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5905499" y="2184439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Admissible</a:t>
            </a:r>
          </a:p>
        </p:txBody>
      </p:sp>
      <p:cxnSp>
        <p:nvCxnSpPr>
          <p:cNvPr id="275" name="Straight Connector 274"/>
          <p:cNvCxnSpPr/>
          <p:nvPr/>
        </p:nvCxnSpPr>
        <p:spPr bwMode="auto">
          <a:xfrm>
            <a:off x="1533525" y="5943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2090544" y="5724524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(optimal) cost remaining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2090544" y="6060559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Heuristic-estimated cost remaining</a:t>
            </a:r>
          </a:p>
        </p:txBody>
      </p:sp>
      <p:cxnSp>
        <p:nvCxnSpPr>
          <p:cNvPr id="279" name="Straight Connector 278"/>
          <p:cNvCxnSpPr/>
          <p:nvPr/>
        </p:nvCxnSpPr>
        <p:spPr bwMode="auto">
          <a:xfrm>
            <a:off x="1533525" y="624522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0" name="Footer Placeholder 7"/>
          <p:cNvSpPr txBox="1">
            <a:spLocks/>
          </p:cNvSpPr>
          <p:nvPr/>
        </p:nvSpPr>
        <p:spPr>
          <a:xfrm>
            <a:off x="90294" y="6470555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Slide credit: Travis Mandel</a:t>
            </a:r>
          </a:p>
        </p:txBody>
      </p:sp>
    </p:spTree>
    <p:extLst>
      <p:ext uri="{BB962C8B-B14F-4D97-AF65-F5344CB8AC3E}">
        <p14:creationId xmlns:p14="http://schemas.microsoft.com/office/powerpoint/2010/main" val="24079599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Monotonic/Consistent Heuristics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95400" y="51054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B4ACDB6C-E76C-7B4A-A934-947932216524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752600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209800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667000" y="4495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124200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814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752600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209800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667000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124200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2954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7526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2098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676525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676525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162300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1623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5814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295400" y="22860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219325" y="5225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91099" y="51054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991099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448299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905499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6362699" y="4495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819899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2770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5448299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905499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362699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819899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7277099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434385" y="47910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991099" y="3890944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890922" y="47910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48122" y="47910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819899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8198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72770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4991099" y="22860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5915024" y="5225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448299" y="4486275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448299" y="4181475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448299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2335716" y="215110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Monotonic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48610" y="2177533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Monotonic (but admissible)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533525" y="5943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2090544" y="5724524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(optimal) cost remaining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90544" y="6060559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h(x) Heuristic-estimated cost remaining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533525" y="624522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 rot="16200000">
            <a:off x="562127" y="3658959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64" name="Footer Placeholder 7"/>
          <p:cNvSpPr txBox="1">
            <a:spLocks/>
          </p:cNvSpPr>
          <p:nvPr/>
        </p:nvSpPr>
        <p:spPr>
          <a:xfrm>
            <a:off x="90294" y="6470555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Slide credit: Travis Mandel</a:t>
            </a:r>
          </a:p>
        </p:txBody>
      </p:sp>
    </p:spTree>
    <p:extLst>
      <p:ext uri="{BB962C8B-B14F-4D97-AF65-F5344CB8AC3E}">
        <p14:creationId xmlns:p14="http://schemas.microsoft.com/office/powerpoint/2010/main" val="17056163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Monotonic/Consistent Heuristics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95400" y="51054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B4ACDB6C-E76C-7B4A-A934-947932216524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752600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209800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667000" y="4495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124200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814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752600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209800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667000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124200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2954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7526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2098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676525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676525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162300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1623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581400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295400" y="22860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219325" y="5225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62127" y="3658959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91099" y="51054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991099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448299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905499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6362699" y="4495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819899" y="4800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2770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5448299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905499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362699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819899" y="4495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7277099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434385" y="47910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991099" y="3890944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890922" y="47910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48122" y="47910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819899" y="4800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8198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7277099" y="5105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4991099" y="22860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5915024" y="52255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448299" y="4486275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448299" y="4181475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448299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2335716" y="215110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Monotonic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48610" y="2177533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Monotonic (but admissible)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533525" y="5943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2090544" y="5724524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(optimal) cost remaining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90544" y="6060559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h(x) Heuristic-estimated cost remaining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533525" y="624522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1295400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1752600" y="4191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1762125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2209800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2209800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2667000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3124200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3581400" y="3581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3581400" y="3581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000739" y="3886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5457939" y="44862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5448299" y="3886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5448299" y="4181475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5915024" y="4191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5915024" y="41814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362699" y="3876675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6348122" y="385762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6805322" y="3857319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7262522" y="3552519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7262522" y="3552519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1533525" y="655002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4"/>
          <p:cNvSpPr txBox="1"/>
          <p:nvPr/>
        </p:nvSpPr>
        <p:spPr>
          <a:xfrm>
            <a:off x="2117665" y="6395712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 Heuristic + cost so far</a:t>
            </a:r>
          </a:p>
        </p:txBody>
      </p:sp>
      <p:sp>
        <p:nvSpPr>
          <p:cNvPr id="86" name="Footer Placeholder 7"/>
          <p:cNvSpPr txBox="1">
            <a:spLocks/>
          </p:cNvSpPr>
          <p:nvPr/>
        </p:nvSpPr>
        <p:spPr>
          <a:xfrm>
            <a:off x="76200" y="6553200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Slide credit: Travis Mandel</a:t>
            </a:r>
          </a:p>
        </p:txBody>
      </p:sp>
    </p:spTree>
    <p:extLst>
      <p:ext uri="{BB962C8B-B14F-4D97-AF65-F5344CB8AC3E}">
        <p14:creationId xmlns:p14="http://schemas.microsoft.com/office/powerpoint/2010/main" val="18084255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FC6F7B-88D5-486E-A0D4-23E6B0EABB1A}" type="slidenum">
              <a:rPr lang="en-US"/>
              <a:pPr/>
              <a:t>16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Optimality of A* (tree search) </a:t>
            </a:r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334606"/>
              </p:ext>
            </p:extLst>
          </p:nvPr>
        </p:nvGraphicFramePr>
        <p:xfrm>
          <a:off x="1082675" y="1430338"/>
          <a:ext cx="6823075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Bitmap Image" r:id="rId4" imgW="7284600" imgH="4663440" progId="Paint.Picture">
                  <p:embed/>
                </p:oleObj>
              </mc:Choice>
              <mc:Fallback>
                <p:oleObj name="Bitmap Image" r:id="rId4" imgW="7284600" imgH="46634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430338"/>
                        <a:ext cx="6823075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296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9B53B97-4274-4CA8-BE7C-2AA746FBC5DD}" type="slidenum">
              <a:rPr lang="en-US"/>
              <a:pPr/>
              <a:t>17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76200"/>
            <a:ext cx="7191375" cy="554037"/>
          </a:xfrm>
        </p:spPr>
        <p:txBody>
          <a:bodyPr/>
          <a:lstStyle/>
          <a:p>
            <a:r>
              <a:rPr lang="en-US" dirty="0"/>
              <a:t>Optimality Continued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53671"/>
              </p:ext>
            </p:extLst>
          </p:nvPr>
        </p:nvGraphicFramePr>
        <p:xfrm>
          <a:off x="381000" y="685800"/>
          <a:ext cx="8393112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Bitmap Image" r:id="rId4" imgW="8392696" imgH="5923810" progId="Paint.Picture">
                  <p:embed/>
                </p:oleObj>
              </mc:Choice>
              <mc:Fallback>
                <p:oleObj name="Bitmap Image" r:id="rId4" imgW="8392696" imgH="5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8393112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2953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5C8ED55E-20DC-4DE4-BC20-CEAF28195EF4}" type="slidenum">
              <a:rPr lang="en-US"/>
              <a:pPr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948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890BDAB-33AD-4777-BC3C-7CD16BFD6231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640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13589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Announcements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9550"/>
            <a:ext cx="8229600" cy="5378450"/>
          </a:xfrm>
        </p:spPr>
        <p:txBody>
          <a:bodyPr rIns="132080"/>
          <a:lstStyle/>
          <a:p>
            <a:pPr marL="39688" indent="0" eaLnBrk="1" hangingPunct="1">
              <a:buNone/>
            </a:pP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P0: You’re good unless you saw an email from us</a:t>
            </a:r>
          </a:p>
          <a:p>
            <a:pPr marL="39688" indent="0" eaLnBrk="1" hangingPunct="1">
              <a:buNone/>
            </a:pPr>
            <a:endParaRPr lang="en-US" sz="25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Now in More 220!</a:t>
            </a:r>
          </a:p>
          <a:p>
            <a:pPr marL="39688" indent="0" eaLnBrk="1" hangingPunct="1">
              <a:buNone/>
            </a:pPr>
            <a:endParaRPr lang="en-US" sz="25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Project 1: “Search” - due Friday 10/14</a:t>
            </a:r>
          </a:p>
          <a:p>
            <a:pPr marL="39688" indent="0" eaLnBrk="1" hangingPunct="1">
              <a:buNone/>
            </a:pPr>
            <a:r>
              <a:rPr lang="en-US" sz="2500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Should have started by now!</a:t>
            </a:r>
          </a:p>
          <a:p>
            <a:pPr marL="39688" indent="0" eaLnBrk="1" hangingPunct="1">
              <a:buNone/>
            </a:pPr>
            <a:endParaRPr lang="en-US" sz="2500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>
                <a:solidFill>
                  <a:srgbClr val="00009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Dan will be back Friday!</a:t>
            </a:r>
            <a:endParaRPr lang="en-US" sz="2300" dirty="0">
              <a:solidFill>
                <a:srgbClr val="00009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96888" lvl="1" indent="0" eaLnBrk="1" hangingPunct="1">
              <a:buNone/>
            </a:pPr>
            <a:r>
              <a:rPr lang="en-US" sz="2300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Start!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77B143-E417-48EF-9581-289EFEC82DE7}" type="slidenum">
              <a:rPr lang="en-US"/>
              <a:pPr/>
              <a:t>20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3435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D33D24A-05EF-4195-A910-11CD2964A64C}" type="slidenum">
              <a:rPr lang="en-US"/>
              <a:pPr/>
              <a:t>21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0778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D75AE1-0B17-4C72-8203-436264E25E34}" type="slidenum">
              <a:rPr lang="en-US"/>
              <a:pPr/>
              <a:t>22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834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B9DCFC-69E9-4060-B025-9FC6AABF3970}" type="slidenum">
              <a:rPr lang="en-US"/>
              <a:pPr/>
              <a:t>23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4138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EB43C42-0B77-43FA-B6CB-F7365AD6AA12}" type="slidenum">
              <a:rPr lang="en-US"/>
              <a:pPr/>
              <a:t>24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Example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 rot="5400000">
            <a:off x="-42681" y="1167756"/>
            <a:ext cx="929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323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4290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05200" y="28956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1574" y="3962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91000" y="4724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4849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1A806CDE-D2F4-4E46-9DCB-9D3905B15E3F}" type="slidenum">
              <a:rPr lang="en-US"/>
              <a:pPr/>
              <a:t>25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Summary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362200"/>
            <a:ext cx="5174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Produces optimal cost solution!</a:t>
            </a:r>
          </a:p>
          <a:p>
            <a:endParaRPr lang="en-US" sz="2800" dirty="0"/>
          </a:p>
          <a:p>
            <a:r>
              <a:rPr lang="en-US" sz="2800" dirty="0"/>
              <a:t>Does so quite quickly (focused)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574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Maintains priority queue…</a:t>
            </a:r>
          </a:p>
          <a:p>
            <a:endParaRPr lang="en-US" sz="2800" dirty="0"/>
          </a:p>
          <a:p>
            <a:r>
              <a:rPr lang="en-US" sz="2800" dirty="0"/>
              <a:t>Which can get exponentially big </a:t>
            </a:r>
            <a:r>
              <a:rPr lang="en-US" sz="2800" dirty="0">
                <a:sym typeface="Wingdings"/>
              </a:rPr>
              <a:t>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60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9FBB55D-698D-4239-A98E-A3D8D2864DC5}" type="slidenum">
              <a:rPr lang="en-US"/>
              <a:pPr/>
              <a:t>26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584200"/>
          </a:xfrm>
        </p:spPr>
        <p:txBody>
          <a:bodyPr/>
          <a:lstStyle/>
          <a:p>
            <a:r>
              <a:rPr lang="en-US"/>
              <a:t>Iterative-Deepening A*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2075" y="741363"/>
            <a:ext cx="9144000" cy="4171950"/>
          </a:xfrm>
        </p:spPr>
        <p:txBody>
          <a:bodyPr/>
          <a:lstStyle/>
          <a:p>
            <a:pPr marL="342900" indent="-342900"/>
            <a:r>
              <a:rPr lang="en-US" dirty="0"/>
              <a:t>Like iterative-deepening depth-first, but...</a:t>
            </a:r>
          </a:p>
          <a:p>
            <a:pPr marL="342900" indent="-342900"/>
            <a:r>
              <a:rPr lang="en-US" dirty="0"/>
              <a:t>Depth bound modified to be an </a:t>
            </a:r>
            <a:r>
              <a:rPr lang="en-US" b="0" dirty="0">
                <a:solidFill>
                  <a:srgbClr val="FF0000"/>
                </a:solidFill>
              </a:rPr>
              <a:t>f-limit</a:t>
            </a:r>
          </a:p>
          <a:p>
            <a:pPr marL="742950" lvl="1" indent="-285750"/>
            <a:r>
              <a:rPr lang="en-US" dirty="0"/>
              <a:t>Start with  f-limit = h(start)</a:t>
            </a:r>
          </a:p>
          <a:p>
            <a:pPr marL="742950" lvl="1" indent="-285750"/>
            <a:r>
              <a:rPr lang="en-US" dirty="0"/>
              <a:t>Prune any node if f(node) &gt; f-limit</a:t>
            </a:r>
          </a:p>
          <a:p>
            <a:pPr marL="742950" lvl="1" indent="-285750"/>
            <a:r>
              <a:rPr lang="en-US" dirty="0"/>
              <a:t>Next f-limit = min-cost of any node pruned</a:t>
            </a:r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822325" y="4413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1965325" y="50228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717925" y="60896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3641725" y="44132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5089525" y="4032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2651125" y="39560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898525" y="403225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2651125" y="403225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898525" y="456565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2041525" y="40322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2041525" y="509905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3794125" y="4184650"/>
            <a:ext cx="137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>
            <a:off x="3717925" y="456565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01650" y="40735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17208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3946525" y="60547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5226050" y="3997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2635250" y="34639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51926" name="Text Box 22"/>
          <p:cNvSpPr txBox="1">
            <a:spLocks noChangeArrowheads="1"/>
          </p:cNvSpPr>
          <p:nvPr/>
        </p:nvSpPr>
        <p:spPr bwMode="auto">
          <a:xfrm>
            <a:off x="3854450" y="414972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51927" name="Oval 23"/>
          <p:cNvSpPr>
            <a:spLocks noChangeArrowheads="1"/>
          </p:cNvSpPr>
          <p:nvPr/>
        </p:nvSpPr>
        <p:spPr bwMode="auto">
          <a:xfrm rot="-1316754">
            <a:off x="212725" y="3727450"/>
            <a:ext cx="3276600" cy="1676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1263650" y="37687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FL=15</a:t>
            </a:r>
          </a:p>
        </p:txBody>
      </p:sp>
      <p:sp>
        <p:nvSpPr>
          <p:cNvPr id="251930" name="Oval 26"/>
          <p:cNvSpPr>
            <a:spLocks noChangeArrowheads="1"/>
          </p:cNvSpPr>
          <p:nvPr/>
        </p:nvSpPr>
        <p:spPr bwMode="auto">
          <a:xfrm>
            <a:off x="60325" y="3498850"/>
            <a:ext cx="4419600" cy="2514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3870325" y="3422650"/>
            <a:ext cx="81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FL=21</a:t>
            </a:r>
          </a:p>
        </p:txBody>
      </p:sp>
    </p:spTree>
    <p:extLst>
      <p:ext uri="{BB962C8B-B14F-4D97-AF65-F5344CB8AC3E}">
        <p14:creationId xmlns:p14="http://schemas.microsoft.com/office/powerpoint/2010/main" val="153931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7" grpId="0" animBg="1"/>
      <p:bldP spid="251928" grpId="0"/>
      <p:bldP spid="251930" grpId="0" animBg="1"/>
      <p:bldP spid="2519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76A7C0C-DF98-491C-B5CF-8B8322A62591}" type="slidenum">
              <a:rPr lang="en-US"/>
              <a:pPr/>
              <a:t>27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r>
              <a:rPr lang="en-US"/>
              <a:t>IDA*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9144000" cy="4114800"/>
          </a:xfrm>
        </p:spPr>
        <p:txBody>
          <a:bodyPr/>
          <a:lstStyle/>
          <a:p>
            <a:pPr marL="342900" indent="-342900"/>
            <a:r>
              <a:rPr lang="en-US"/>
              <a:t>Complete &amp; Optimal (ala A*)</a:t>
            </a:r>
          </a:p>
          <a:p>
            <a:pPr marL="342900" indent="-342900"/>
            <a:r>
              <a:rPr lang="en-US"/>
              <a:t>Space usage </a:t>
            </a:r>
            <a:r>
              <a:rPr lang="en-US">
                <a:sym typeface="Symbol" pitchFamily="18" charset="2"/>
              </a:rPr>
              <a:t></a:t>
            </a:r>
            <a:r>
              <a:rPr lang="en-US"/>
              <a:t> depth of solution</a:t>
            </a:r>
          </a:p>
          <a:p>
            <a:pPr marL="342900" indent="-342900"/>
            <a:r>
              <a:rPr lang="en-US"/>
              <a:t>Each iteration is DFS - no priority queue!</a:t>
            </a:r>
          </a:p>
          <a:p>
            <a:pPr marL="342900" indent="-342900"/>
            <a:r>
              <a:rPr lang="en-US"/>
              <a:t># nodes expanded relative to A*</a:t>
            </a:r>
          </a:p>
          <a:p>
            <a:pPr marL="742950" lvl="1" indent="-285750"/>
            <a:r>
              <a:rPr lang="en-US"/>
              <a:t>Depends on # unique values of heuristic function</a:t>
            </a:r>
          </a:p>
          <a:p>
            <a:pPr marL="742950" lvl="1" indent="-285750"/>
            <a:r>
              <a:rPr lang="en-US"/>
              <a:t>In 8 puzzle: few values </a:t>
            </a:r>
            <a:r>
              <a:rPr lang="en-US">
                <a:sym typeface="Symbol" pitchFamily="18" charset="2"/>
              </a:rPr>
              <a:t> close to # A* expands</a:t>
            </a:r>
          </a:p>
          <a:p>
            <a:pPr marL="742950" lvl="1" indent="-285750"/>
            <a:r>
              <a:rPr lang="en-US">
                <a:sym typeface="Symbol" pitchFamily="18" charset="2"/>
              </a:rPr>
              <a:t>In traveling salesman: each f value is unique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 1+2+…+n  = O(n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   where n=nodes A* expands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if n is too big for main memory, 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is too long to wait!</a:t>
            </a:r>
            <a:r>
              <a:rPr lang="en-US"/>
              <a:t> </a:t>
            </a:r>
          </a:p>
          <a:p>
            <a:pPr marL="342900" indent="-342900"/>
            <a:r>
              <a:rPr lang="en-US">
                <a:solidFill>
                  <a:schemeClr val="accent2"/>
                </a:solidFill>
              </a:rPr>
              <a:t>Generates duplicate nodes in cyclic graphs</a:t>
            </a:r>
          </a:p>
        </p:txBody>
      </p:sp>
    </p:spTree>
    <p:extLst>
      <p:ext uri="{BB962C8B-B14F-4D97-AF65-F5344CB8AC3E}">
        <p14:creationId xmlns:p14="http://schemas.microsoft.com/office/powerpoint/2010/main" val="4013341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76A7C0C-DF98-491C-B5CF-8B8322A62591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r>
              <a:rPr lang="en-US"/>
              <a:t>IDA*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9144000" cy="4114800"/>
          </a:xfrm>
        </p:spPr>
        <p:txBody>
          <a:bodyPr/>
          <a:lstStyle/>
          <a:p>
            <a:pPr marL="342900" indent="-342900"/>
            <a:r>
              <a:rPr lang="en-US" dirty="0"/>
              <a:t>Complete &amp; Optimal (ala A*)</a:t>
            </a:r>
          </a:p>
          <a:p>
            <a:pPr marL="342900" indent="-342900"/>
            <a:r>
              <a:rPr lang="en-US" dirty="0"/>
              <a:t>Space usage </a:t>
            </a:r>
            <a:r>
              <a:rPr lang="en-US" dirty="0">
                <a:sym typeface="Symbol" pitchFamily="18" charset="2"/>
              </a:rPr>
              <a:t></a:t>
            </a:r>
            <a:r>
              <a:rPr lang="en-US" dirty="0"/>
              <a:t> depth of solution</a:t>
            </a:r>
          </a:p>
          <a:p>
            <a:pPr marL="342900" indent="-342900"/>
            <a:r>
              <a:rPr lang="en-US" dirty="0"/>
              <a:t>Each iteration is DFS - no priority queue!</a:t>
            </a:r>
          </a:p>
          <a:p>
            <a:pPr marL="342900" indent="-342900"/>
            <a:r>
              <a:rPr lang="en-US" dirty="0"/>
              <a:t># nodes expanded relative to A*</a:t>
            </a:r>
          </a:p>
          <a:p>
            <a:pPr marL="742950" lvl="1" indent="-285750"/>
            <a:r>
              <a:rPr lang="en-US" dirty="0"/>
              <a:t>Depends on # unique values of heuristic function</a:t>
            </a:r>
          </a:p>
          <a:p>
            <a:pPr marL="742950" lvl="1" indent="-285750"/>
            <a:r>
              <a:rPr lang="en-US" dirty="0"/>
              <a:t>In 8 puzzle: few values </a:t>
            </a:r>
            <a:r>
              <a:rPr lang="en-US" dirty="0">
                <a:sym typeface="Symbol" pitchFamily="18" charset="2"/>
              </a:rPr>
              <a:t> close to # A* expands</a:t>
            </a:r>
          </a:p>
          <a:p>
            <a:pPr marL="742950" lvl="1" indent="-285750"/>
            <a:r>
              <a:rPr lang="en-US" dirty="0">
                <a:sym typeface="Symbol" pitchFamily="18" charset="2"/>
              </a:rPr>
              <a:t>In traveling salesman: each f value is unique</a:t>
            </a:r>
          </a:p>
          <a:p>
            <a:pPr marL="1143000" lvl="2">
              <a:buFontTx/>
              <a:buNone/>
            </a:pPr>
            <a:r>
              <a:rPr lang="en-US" dirty="0">
                <a:sym typeface="Symbol" pitchFamily="18" charset="2"/>
              </a:rPr>
              <a:t> 1+2+…+n  = O(n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)    where n=nodes A* expands</a:t>
            </a:r>
          </a:p>
          <a:p>
            <a:pPr marL="1143000" lvl="2">
              <a:buFontTx/>
              <a:buNone/>
            </a:pPr>
            <a:r>
              <a:rPr lang="en-US" dirty="0">
                <a:sym typeface="Symbol" pitchFamily="18" charset="2"/>
              </a:rPr>
              <a:t>if n is too big for main memory, n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is too long to wait!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752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19E450F-133F-4201-AE04-1F45B855EC29}" type="slidenum">
              <a:rPr lang="en-US"/>
              <a:pPr/>
              <a:t>29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Forgetfulness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A* used exponential memory</a:t>
            </a:r>
          </a:p>
          <a:p>
            <a:r>
              <a:rPr lang="en-US" dirty="0"/>
              <a:t>How much does IDA* use?</a:t>
            </a:r>
          </a:p>
          <a:p>
            <a:pPr lvl="1"/>
            <a:r>
              <a:rPr lang="en-US" dirty="0"/>
              <a:t>During a run?</a:t>
            </a:r>
          </a:p>
          <a:p>
            <a:pPr lvl="1"/>
            <a:r>
              <a:rPr lang="en-US" dirty="0"/>
              <a:t>In between runs?</a:t>
            </a:r>
          </a:p>
          <a:p>
            <a:pPr lvl="2"/>
            <a:r>
              <a:rPr lang="en-US" dirty="0"/>
              <a:t>SMA*</a:t>
            </a:r>
          </a:p>
        </p:txBody>
      </p:sp>
    </p:spTree>
    <p:extLst>
      <p:ext uri="{BB962C8B-B14F-4D97-AF65-F5344CB8AC3E}">
        <p14:creationId xmlns:p14="http://schemas.microsoft.com/office/powerpoint/2010/main" val="39526455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E60E005-F0B7-E141-A865-AA61E5C776E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state [test]</a:t>
            </a:r>
          </a:p>
          <a:p>
            <a:pPr eaLnBrk="1" hangingPunct="1"/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[May require shortest path]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[Sometimes just need state passing 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371600" y="6223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/ State Space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4D14318-E6FF-4DDF-A11C-CFFBF30A5621}" type="slidenum">
              <a:rPr lang="en-US"/>
              <a:pPr/>
              <a:t>30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SMA*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6200"/>
            <a:ext cx="9023350" cy="4114800"/>
          </a:xfrm>
        </p:spPr>
        <p:txBody>
          <a:bodyPr/>
          <a:lstStyle/>
          <a:p>
            <a:r>
              <a:rPr lang="en-US"/>
              <a:t>Use all available memory</a:t>
            </a:r>
          </a:p>
          <a:p>
            <a:r>
              <a:rPr lang="en-US"/>
              <a:t>Start like A*</a:t>
            </a:r>
          </a:p>
          <a:p>
            <a:r>
              <a:rPr lang="en-US"/>
              <a:t>When memory is full…</a:t>
            </a:r>
          </a:p>
          <a:p>
            <a:pPr lvl="1"/>
            <a:r>
              <a:rPr lang="en-US"/>
              <a:t>Erase node with highest f-value</a:t>
            </a:r>
          </a:p>
          <a:p>
            <a:pPr lvl="1"/>
            <a:r>
              <a:rPr lang="en-US"/>
              <a:t>First, backup parent with this f-value</a:t>
            </a:r>
          </a:p>
          <a:p>
            <a:pPr lvl="1"/>
            <a:r>
              <a:rPr lang="en-US"/>
              <a:t>So… parent knows cost-bound on best child </a:t>
            </a:r>
          </a:p>
        </p:txBody>
      </p:sp>
    </p:spTree>
    <p:extLst>
      <p:ext uri="{BB962C8B-B14F-4D97-AF65-F5344CB8AC3E}">
        <p14:creationId xmlns:p14="http://schemas.microsoft.com/office/powerpoint/2010/main" val="3421198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50900"/>
          </a:xfrm>
        </p:spPr>
        <p:txBody>
          <a:bodyPr rIns="132080"/>
          <a:lstStyle/>
          <a:p>
            <a:pPr indent="0" eaLnBrk="1" hangingPunct="1"/>
            <a:r>
              <a:rPr lang="en-US" sz="4600">
                <a:latin typeface="Arial" charset="0"/>
                <a:ea typeface="ヒラギノ角ゴ ProN W3" charset="0"/>
                <a:cs typeface="ヒラギノ角ゴ ProN W3" charset="0"/>
              </a:rPr>
              <a:t>To Do: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892300"/>
            <a:ext cx="7670800" cy="43053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Look at the course website:</a:t>
            </a:r>
          </a:p>
          <a:p>
            <a:pPr marL="782638" lvl="1" eaLnBrk="1" hangingPunct="1"/>
            <a:r>
              <a:rPr lang="en-US" u="sng" dirty="0">
                <a:latin typeface="Arial" charset="0"/>
                <a:ea typeface="ヒラギノ角ゴ ProN W3" charset="0"/>
                <a:cs typeface="ヒラギノ角ゴ ProN W3" charset="0"/>
              </a:rPr>
              <a:t>http://www.cs.washington.edu/cse473/12sp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Do the readings (</a:t>
            </a: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Ch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3)</a:t>
            </a:r>
          </a:p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Start PS1,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Extra Work?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Failure to detect repeated states can cause exponentially more work (why?)</a:t>
            </a:r>
          </a:p>
        </p:txBody>
      </p:sp>
      <p:pic>
        <p:nvPicPr>
          <p:cNvPr id="5222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6"/>
          <a:stretch>
            <a:fillRect/>
          </a:stretch>
        </p:blipFill>
        <p:spPr bwMode="auto">
          <a:xfrm>
            <a:off x="1157288" y="2936875"/>
            <a:ext cx="27559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>
            <a:fillRect/>
          </a:stretch>
        </p:blipFill>
        <p:spPr bwMode="auto">
          <a:xfrm>
            <a:off x="4265613" y="3032125"/>
            <a:ext cx="35829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Best First Greedy Search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144463" y="1511300"/>
          <a:ext cx="8839200" cy="914400"/>
        </p:xfrm>
        <a:graphic>
          <a:graphicData uri="http://schemas.openxmlformats.org/drawingml/2006/table">
            <a:tbl>
              <a:tblPr/>
              <a:tblGrid>
                <a:gridCol w="198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Greedy Best-First Search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3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5591175"/>
            <a:ext cx="8229600" cy="1266825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What do we need to do to make it complete?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we make it optimal?  Next class!</a:t>
            </a:r>
          </a:p>
        </p:txBody>
      </p:sp>
      <p:sp>
        <p:nvSpPr>
          <p:cNvPr id="59434" name="Rectangle 42"/>
          <p:cNvSpPr>
            <a:spLocks/>
          </p:cNvSpPr>
          <p:nvPr/>
        </p:nvSpPr>
        <p:spPr bwMode="auto">
          <a:xfrm>
            <a:off x="2406650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59435" name="Rectangle 43"/>
          <p:cNvSpPr>
            <a:spLocks/>
          </p:cNvSpPr>
          <p:nvPr/>
        </p:nvSpPr>
        <p:spPr bwMode="auto">
          <a:xfrm>
            <a:off x="3660775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59436" name="Rectangle 44"/>
          <p:cNvSpPr>
            <a:spLocks/>
          </p:cNvSpPr>
          <p:nvPr/>
        </p:nvSpPr>
        <p:spPr bwMode="auto">
          <a:xfrm>
            <a:off x="4800600" y="196215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9437" name="Rectangle 45"/>
          <p:cNvSpPr>
            <a:spLocks/>
          </p:cNvSpPr>
          <p:nvPr/>
        </p:nvSpPr>
        <p:spPr bwMode="auto">
          <a:xfrm>
            <a:off x="6911975" y="1962150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6349" name="Freeform 46"/>
          <p:cNvSpPr>
            <a:spLocks/>
          </p:cNvSpPr>
          <p:nvPr/>
        </p:nvSpPr>
        <p:spPr bwMode="auto">
          <a:xfrm>
            <a:off x="2508250" y="2768600"/>
            <a:ext cx="2927350" cy="2554288"/>
          </a:xfrm>
          <a:custGeom>
            <a:avLst/>
            <a:gdLst>
              <a:gd name="T0" fmla="*/ 0 w 21600"/>
              <a:gd name="T1" fmla="*/ 2554288 h 21600"/>
              <a:gd name="T2" fmla="*/ 2927350 w 21600"/>
              <a:gd name="T3" fmla="*/ 2554288 h 21600"/>
              <a:gd name="T4" fmla="*/ 1452562 w 21600"/>
              <a:gd name="T5" fmla="*/ 0 h 21600"/>
              <a:gd name="T6" fmla="*/ 0 w 21600"/>
              <a:gd name="T7" fmla="*/ 2554288 h 21600"/>
              <a:gd name="T8" fmla="*/ 0 w 21600"/>
              <a:gd name="T9" fmla="*/ 2554288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0" name="Oval 47"/>
          <p:cNvSpPr>
            <a:spLocks/>
          </p:cNvSpPr>
          <p:nvPr/>
        </p:nvSpPr>
        <p:spPr bwMode="auto">
          <a:xfrm>
            <a:off x="3630613" y="3124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1" name="Oval 48"/>
          <p:cNvSpPr>
            <a:spLocks/>
          </p:cNvSpPr>
          <p:nvPr/>
        </p:nvSpPr>
        <p:spPr bwMode="auto">
          <a:xfrm>
            <a:off x="4106863" y="31146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2" name="Rectangle 49"/>
          <p:cNvSpPr>
            <a:spLocks/>
          </p:cNvSpPr>
          <p:nvPr/>
        </p:nvSpPr>
        <p:spPr bwMode="auto">
          <a:xfrm>
            <a:off x="3760788" y="2974975"/>
            <a:ext cx="287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6353" name="Freeform 50"/>
          <p:cNvSpPr>
            <a:spLocks/>
          </p:cNvSpPr>
          <p:nvPr/>
        </p:nvSpPr>
        <p:spPr bwMode="auto">
          <a:xfrm>
            <a:off x="3743325" y="2928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4" name="Rectangle 51"/>
          <p:cNvSpPr>
            <a:spLocks/>
          </p:cNvSpPr>
          <p:nvPr/>
        </p:nvSpPr>
        <p:spPr bwMode="auto">
          <a:xfrm>
            <a:off x="4144963" y="2727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6355" name="Oval 52"/>
          <p:cNvSpPr>
            <a:spLocks/>
          </p:cNvSpPr>
          <p:nvPr/>
        </p:nvSpPr>
        <p:spPr bwMode="auto">
          <a:xfrm>
            <a:off x="3302000" y="5240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6" name="Oval 53"/>
          <p:cNvSpPr>
            <a:spLocks/>
          </p:cNvSpPr>
          <p:nvPr/>
        </p:nvSpPr>
        <p:spPr bwMode="auto">
          <a:xfrm>
            <a:off x="4602163" y="4148138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7" name="Freeform 54"/>
          <p:cNvSpPr>
            <a:spLocks/>
          </p:cNvSpPr>
          <p:nvPr/>
        </p:nvSpPr>
        <p:spPr bwMode="auto">
          <a:xfrm>
            <a:off x="3402013" y="3390900"/>
            <a:ext cx="306387" cy="1854200"/>
          </a:xfrm>
          <a:custGeom>
            <a:avLst/>
            <a:gdLst>
              <a:gd name="T0" fmla="*/ 306387 w 21378"/>
              <a:gd name="T1" fmla="*/ 0 h 21600"/>
              <a:gd name="T2" fmla="*/ 298461 w 21378"/>
              <a:gd name="T3" fmla="*/ 222246 h 21600"/>
              <a:gd name="T4" fmla="*/ 195272 w 21378"/>
              <a:gd name="T5" fmla="*/ 384146 h 21600"/>
              <a:gd name="T6" fmla="*/ 127009 w 21378"/>
              <a:gd name="T7" fmla="*/ 495312 h 21600"/>
              <a:gd name="T8" fmla="*/ 136526 w 21378"/>
              <a:gd name="T9" fmla="*/ 692149 h 21600"/>
              <a:gd name="T10" fmla="*/ 144465 w 21378"/>
              <a:gd name="T11" fmla="*/ 1017578 h 21600"/>
              <a:gd name="T12" fmla="*/ 41276 w 21378"/>
              <a:gd name="T13" fmla="*/ 1196989 h 21600"/>
              <a:gd name="T14" fmla="*/ 15880 w 21378"/>
              <a:gd name="T15" fmla="*/ 1273217 h 21600"/>
              <a:gd name="T16" fmla="*/ 0 w 21378"/>
              <a:gd name="T17" fmla="*/ 18542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8" name="Freeform 55"/>
          <p:cNvSpPr>
            <a:spLocks/>
          </p:cNvSpPr>
          <p:nvPr/>
        </p:nvSpPr>
        <p:spPr bwMode="auto">
          <a:xfrm>
            <a:off x="4324350" y="3706813"/>
            <a:ext cx="255588" cy="438150"/>
          </a:xfrm>
          <a:custGeom>
            <a:avLst/>
            <a:gdLst>
              <a:gd name="T0" fmla="*/ 0 w 21600"/>
              <a:gd name="T1" fmla="*/ 0 h 21600"/>
              <a:gd name="T2" fmla="*/ 52384 w 21600"/>
              <a:gd name="T3" fmla="*/ 52395 h 21600"/>
              <a:gd name="T4" fmla="*/ 188910 w 21600"/>
              <a:gd name="T5" fmla="*/ 120654 h 21600"/>
              <a:gd name="T6" fmla="*/ 196850 w 21600"/>
              <a:gd name="T7" fmla="*/ 273053 h 21600"/>
              <a:gd name="T8" fmla="*/ 146052 w 21600"/>
              <a:gd name="T9" fmla="*/ 350845 h 21600"/>
              <a:gd name="T10" fmla="*/ 255588 w 21600"/>
              <a:gd name="T11" fmla="*/ 4381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476" y="861"/>
                  <a:pt x="2683" y="1878"/>
                  <a:pt x="4427" y="2583"/>
                </a:cubicBezTo>
                <a:cubicBezTo>
                  <a:pt x="7916" y="4070"/>
                  <a:pt x="12343" y="4539"/>
                  <a:pt x="15965" y="5948"/>
                </a:cubicBezTo>
                <a:cubicBezTo>
                  <a:pt x="18783" y="8296"/>
                  <a:pt x="18514" y="10800"/>
                  <a:pt x="16636" y="13461"/>
                </a:cubicBezTo>
                <a:cubicBezTo>
                  <a:pt x="15563" y="14870"/>
                  <a:pt x="12343" y="17296"/>
                  <a:pt x="12343" y="17296"/>
                </a:cubicBezTo>
                <a:cubicBezTo>
                  <a:pt x="13148" y="18783"/>
                  <a:pt x="21600" y="20035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Freeform 56"/>
          <p:cNvSpPr>
            <a:spLocks/>
          </p:cNvSpPr>
          <p:nvPr/>
        </p:nvSpPr>
        <p:spPr bwMode="auto">
          <a:xfrm>
            <a:off x="2582863" y="2767013"/>
            <a:ext cx="2205037" cy="2517775"/>
          </a:xfrm>
          <a:custGeom>
            <a:avLst/>
            <a:gdLst>
              <a:gd name="T0" fmla="*/ 1427371 w 19817"/>
              <a:gd name="T1" fmla="*/ 260420 h 19984"/>
              <a:gd name="T2" fmla="*/ 2033793 w 19817"/>
              <a:gd name="T3" fmla="*/ 1336875 h 19984"/>
              <a:gd name="T4" fmla="*/ 2005196 w 19817"/>
              <a:gd name="T5" fmla="*/ 1916427 h 19984"/>
              <a:gd name="T6" fmla="*/ 2141724 w 19817"/>
              <a:gd name="T7" fmla="*/ 2626126 h 19984"/>
              <a:gd name="T8" fmla="*/ 1133730 w 19817"/>
              <a:gd name="T9" fmla="*/ 2643513 h 19984"/>
              <a:gd name="T10" fmla="*/ 868573 w 19817"/>
              <a:gd name="T11" fmla="*/ 2626126 h 19984"/>
              <a:gd name="T12" fmla="*/ 13019 w 19817"/>
              <a:gd name="T13" fmla="*/ 2618189 h 19984"/>
              <a:gd name="T14" fmla="*/ 417819 w 19817"/>
              <a:gd name="T15" fmla="*/ 1875102 h 19984"/>
              <a:gd name="T16" fmla="*/ 1316324 w 19817"/>
              <a:gd name="T17" fmla="*/ 268358 h 19984"/>
              <a:gd name="T18" fmla="*/ 1427371 w 19817"/>
              <a:gd name="T19" fmla="*/ 260420 h 19984"/>
              <a:gd name="T20" fmla="*/ 1427371 w 19817"/>
              <a:gd name="T21" fmla="*/ 260420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7" h="19984">
                <a:moveTo>
                  <a:pt x="12828" y="898"/>
                </a:moveTo>
                <a:cubicBezTo>
                  <a:pt x="13941" y="2271"/>
                  <a:pt x="17408" y="7249"/>
                  <a:pt x="18278" y="9442"/>
                </a:cubicBezTo>
                <a:cubicBezTo>
                  <a:pt x="17494" y="9480"/>
                  <a:pt x="18378" y="13588"/>
                  <a:pt x="18021" y="14042"/>
                </a:cubicBezTo>
                <a:cubicBezTo>
                  <a:pt x="18007" y="14621"/>
                  <a:pt x="21046" y="18742"/>
                  <a:pt x="19248" y="19675"/>
                </a:cubicBezTo>
                <a:cubicBezTo>
                  <a:pt x="18835" y="20267"/>
                  <a:pt x="10945" y="19750"/>
                  <a:pt x="10189" y="19813"/>
                </a:cubicBezTo>
                <a:cubicBezTo>
                  <a:pt x="9590" y="19687"/>
                  <a:pt x="8263" y="19952"/>
                  <a:pt x="7806" y="19675"/>
                </a:cubicBezTo>
                <a:cubicBezTo>
                  <a:pt x="6123" y="19637"/>
                  <a:pt x="74" y="20431"/>
                  <a:pt x="117" y="19612"/>
                </a:cubicBezTo>
                <a:cubicBezTo>
                  <a:pt x="-554" y="18616"/>
                  <a:pt x="1800" y="16814"/>
                  <a:pt x="3755" y="13714"/>
                </a:cubicBezTo>
                <a:cubicBezTo>
                  <a:pt x="4411" y="11496"/>
                  <a:pt x="10317" y="3091"/>
                  <a:pt x="11830" y="961"/>
                </a:cubicBezTo>
                <a:cubicBezTo>
                  <a:pt x="13342" y="-1169"/>
                  <a:pt x="12629" y="910"/>
                  <a:pt x="12828" y="898"/>
                </a:cubicBezTo>
                <a:close/>
                <a:moveTo>
                  <a:pt x="12828" y="898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0" name="Oval 57"/>
          <p:cNvSpPr>
            <a:spLocks/>
          </p:cNvSpPr>
          <p:nvPr/>
        </p:nvSpPr>
        <p:spPr bwMode="auto">
          <a:xfrm>
            <a:off x="3862388" y="26987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1" name="Freeform 58"/>
          <p:cNvSpPr>
            <a:spLocks/>
          </p:cNvSpPr>
          <p:nvPr/>
        </p:nvSpPr>
        <p:spPr bwMode="auto">
          <a:xfrm>
            <a:off x="2041525" y="2762250"/>
            <a:ext cx="265113" cy="2393950"/>
          </a:xfrm>
          <a:custGeom>
            <a:avLst/>
            <a:gdLst>
              <a:gd name="T0" fmla="*/ 265113 w 21600"/>
              <a:gd name="T1" fmla="*/ 0 h 21600"/>
              <a:gd name="T2" fmla="*/ 132557 w 21600"/>
              <a:gd name="T3" fmla="*/ 199496 h 21600"/>
              <a:gd name="T4" fmla="*/ 132557 w 21600"/>
              <a:gd name="T5" fmla="*/ 997479 h 21600"/>
              <a:gd name="T6" fmla="*/ 0 w 21600"/>
              <a:gd name="T7" fmla="*/ 1196975 h 21600"/>
              <a:gd name="T8" fmla="*/ 132557 w 21600"/>
              <a:gd name="T9" fmla="*/ 1396471 h 21600"/>
              <a:gd name="T10" fmla="*/ 132557 w 21600"/>
              <a:gd name="T11" fmla="*/ 2194454 h 21600"/>
              <a:gd name="T12" fmla="*/ 265113 w 21600"/>
              <a:gd name="T13" fmla="*/ 2393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2" name="Rectangle 59"/>
          <p:cNvSpPr>
            <a:spLocks/>
          </p:cNvSpPr>
          <p:nvPr/>
        </p:nvSpPr>
        <p:spPr bwMode="auto">
          <a:xfrm>
            <a:off x="1671638" y="3744913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build="p" autoUpdateAnimBg="0" advAuto="1"/>
      <p:bldP spid="59434" grpId="0" autoUpdateAnimBg="0"/>
      <p:bldP spid="59435" grpId="0" autoUpdateAnimBg="0"/>
      <p:bldP spid="59436" grpId="0" autoUpdateAnimBg="0"/>
      <p:bldP spid="59437" grpId="0" autoUpdateAnimBg="0"/>
      <p:bldP spid="594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10600" dirty="0"/>
              <a:t>Heuristics</a:t>
            </a:r>
          </a:p>
        </p:txBody>
      </p:sp>
      <p:sp>
        <p:nvSpPr>
          <p:cNvPr id="371717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4343400"/>
            <a:ext cx="8915400" cy="2286000"/>
          </a:xfrm>
        </p:spPr>
        <p:txBody>
          <a:bodyPr/>
          <a:lstStyle/>
          <a:p>
            <a:pPr algn="ctr">
              <a:buNone/>
            </a:pPr>
            <a:r>
              <a:rPr lang="en-US" b="0" dirty="0"/>
              <a:t>It’s what makes search</a:t>
            </a:r>
            <a:r>
              <a:rPr lang="en-US" dirty="0"/>
              <a:t> actually work</a:t>
            </a:r>
          </a:p>
        </p:txBody>
      </p:sp>
    </p:spTree>
    <p:extLst>
      <p:ext uri="{BB962C8B-B14F-4D97-AF65-F5344CB8AC3E}">
        <p14:creationId xmlns:p14="http://schemas.microsoft.com/office/powerpoint/2010/main" val="111043393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763000" cy="2249487"/>
          </a:xfrm>
        </p:spPr>
        <p:txBody>
          <a:bodyPr/>
          <a:lstStyle/>
          <a:p>
            <a:pPr marL="39688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000000"/>
                </a:solidFill>
              </a:rPr>
              <a:t>If</a:t>
            </a:r>
            <a:r>
              <a:rPr lang="en-US" sz="2800" dirty="0"/>
              <a:t>      </a:t>
            </a:r>
            <a:r>
              <a:rPr lang="en-US" sz="2800" i="1" dirty="0"/>
              <a:t>h</a:t>
            </a:r>
            <a:r>
              <a:rPr lang="en-US" sz="2800" i="1" baseline="-25000" dirty="0"/>
              <a:t>2</a:t>
            </a:r>
            <a:r>
              <a:rPr lang="en-US" sz="2800" i="1" dirty="0"/>
              <a:t>(n) </a:t>
            </a:r>
            <a:r>
              <a:rPr lang="en-US" sz="2800" i="1" dirty="0">
                <a:cs typeface="Arial" charset="0"/>
              </a:rPr>
              <a:t>≥</a:t>
            </a:r>
            <a:r>
              <a:rPr lang="en-US" sz="2800" i="1" dirty="0"/>
              <a:t> h</a:t>
            </a:r>
            <a:r>
              <a:rPr lang="en-US" sz="2800" i="1" baseline="-25000" dirty="0"/>
              <a:t>1</a:t>
            </a:r>
            <a:r>
              <a:rPr lang="en-US" sz="2800" i="1" dirty="0"/>
              <a:t>(n)</a:t>
            </a:r>
            <a:r>
              <a:rPr lang="en-US" sz="2800" dirty="0"/>
              <a:t> for all </a:t>
            </a:r>
            <a:r>
              <a:rPr lang="en-US" sz="2800" i="1" dirty="0"/>
              <a:t>n</a:t>
            </a:r>
            <a:r>
              <a:rPr lang="en-US" sz="2800" dirty="0"/>
              <a:t>    (both admissible)</a:t>
            </a:r>
          </a:p>
          <a:p>
            <a:pPr marL="39688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then</a:t>
            </a:r>
            <a:r>
              <a:rPr lang="en-US" sz="2800" dirty="0"/>
              <a:t> </a:t>
            </a:r>
            <a:r>
              <a:rPr lang="en-US" sz="2800" i="1" dirty="0"/>
              <a:t>h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dominates</a:t>
            </a:r>
            <a:r>
              <a:rPr lang="en-US" sz="2800" dirty="0"/>
              <a:t> </a:t>
            </a:r>
            <a:r>
              <a:rPr lang="en-US" sz="2800" i="1" dirty="0"/>
              <a:t>h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</a:p>
          <a:p>
            <a:pPr marL="39688" indent="0">
              <a:lnSpc>
                <a:spcPct val="80000"/>
              </a:lnSpc>
              <a:buNone/>
            </a:pPr>
            <a:endParaRPr lang="en-US" sz="2800" i="1" dirty="0"/>
          </a:p>
          <a:p>
            <a:pPr marL="39688" indent="0">
              <a:lnSpc>
                <a:spcPct val="80000"/>
              </a:lnSpc>
              <a:buNone/>
            </a:pPr>
            <a:r>
              <a:rPr lang="en-US" sz="2800" i="1" dirty="0"/>
              <a:t>h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en-US" sz="2800" dirty="0"/>
              <a:t>is better - guaranteed never to expand more nodes.</a:t>
            </a:r>
          </a:p>
          <a:p>
            <a:pPr marL="39688" indent="0">
              <a:lnSpc>
                <a:spcPct val="80000"/>
              </a:lnSpc>
              <a:buNone/>
            </a:pP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09800" y="6400800"/>
            <a:ext cx="32766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2209800" y="4876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667000" y="51816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124200" y="54864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581400" y="57912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038600" y="6096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495800" y="6400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667000" y="48768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124200" y="51816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581400" y="54864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038600" y="5791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495800" y="6096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209800" y="57816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667000" y="57816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124200" y="578167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590925" y="57912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590925" y="6096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076700" y="6096000"/>
            <a:ext cx="0" cy="30480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076700" y="6400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495800" y="64008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209800" y="3581400"/>
            <a:ext cx="0" cy="28194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133725" y="65209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(x)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564146" y="495435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h(x)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447925" y="7239000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004944" y="7019924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(optimal) cost remaining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04944" y="7355959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Heuristic-estimated cost remaining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2447925" y="7540625"/>
            <a:ext cx="457200" cy="0"/>
          </a:xfrm>
          <a:prstGeom prst="line">
            <a:avLst/>
          </a:prstGeom>
          <a:solidFill>
            <a:srgbClr val="BBE0E3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 flipV="1">
            <a:off x="2514600" y="5181600"/>
            <a:ext cx="0" cy="381000"/>
          </a:xfrm>
          <a:prstGeom prst="straightConnector1">
            <a:avLst/>
          </a:prstGeom>
          <a:solidFill>
            <a:srgbClr val="BBE0E3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10236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Admissable Heuristics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f(x) = g(x) + h(x)</a:t>
            </a:r>
          </a:p>
          <a:p>
            <a:r>
              <a:rPr lang="en-US"/>
              <a:t>g: cost so far</a:t>
            </a:r>
          </a:p>
          <a:p>
            <a:r>
              <a:rPr lang="en-US"/>
              <a:t>h: underestimate of remaining costs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D0AB27B-4DCB-48B3-8558-6EC216C73A2B}" type="slidenum">
              <a:rPr lang="en-US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3275013"/>
            <a:ext cx="91440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Where do heuristics come from?</a:t>
            </a:r>
          </a:p>
        </p:txBody>
      </p:sp>
    </p:spTree>
    <p:extLst>
      <p:ext uri="{BB962C8B-B14F-4D97-AF65-F5344CB8AC3E}">
        <p14:creationId xmlns:p14="http://schemas.microsoft.com/office/powerpoint/2010/main" val="323477435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Relaxed Problems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dirty="0"/>
              <a:t>Derive admissible heuristic from </a:t>
            </a:r>
            <a:r>
              <a:rPr lang="en-US" b="0" dirty="0">
                <a:solidFill>
                  <a:srgbClr val="FF0000"/>
                </a:solidFill>
              </a:rPr>
              <a:t>exact</a:t>
            </a:r>
            <a:r>
              <a:rPr lang="en-US" dirty="0"/>
              <a:t> cost of a solution to a </a:t>
            </a:r>
            <a:r>
              <a:rPr lang="en-US" b="0" dirty="0">
                <a:solidFill>
                  <a:srgbClr val="FF0000"/>
                </a:solidFill>
              </a:rPr>
              <a:t>relaxed</a:t>
            </a:r>
            <a:r>
              <a:rPr lang="en-US" dirty="0"/>
              <a:t> version of problem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6B48A51-8FE6-4B30-892E-B0F1F2F5B176}" type="slidenum">
              <a:rPr lang="en-US"/>
              <a:pPr/>
              <a:t>37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grpSp>
        <p:nvGrpSpPr>
          <p:cNvPr id="332804" name="Group 4"/>
          <p:cNvGrpSpPr>
            <a:grpSpLocks/>
          </p:cNvGrpSpPr>
          <p:nvPr/>
        </p:nvGrpSpPr>
        <p:grpSpPr bwMode="auto">
          <a:xfrm>
            <a:off x="914400" y="4283075"/>
            <a:ext cx="7053263" cy="1143000"/>
            <a:chOff x="576" y="2496"/>
            <a:chExt cx="4443" cy="720"/>
          </a:xfrm>
        </p:grpSpPr>
        <p:sp>
          <p:nvSpPr>
            <p:cNvPr id="332805" name="Text Box 5"/>
            <p:cNvSpPr txBox="1">
              <a:spLocks noChangeArrowheads="1"/>
            </p:cNvSpPr>
            <p:nvPr/>
          </p:nvSpPr>
          <p:spPr bwMode="auto">
            <a:xfrm>
              <a:off x="703" y="2928"/>
              <a:ext cx="4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b="0">
                  <a:solidFill>
                    <a:schemeClr val="tx1"/>
                  </a:solidFill>
                  <a:latin typeface="Comic Sans MS" pitchFamily="66" charset="0"/>
                </a:rPr>
                <a:t># out of place = 2,   true distance to goal = 3</a:t>
              </a:r>
            </a:p>
          </p:txBody>
        </p:sp>
        <p:grpSp>
          <p:nvGrpSpPr>
            <p:cNvPr id="332806" name="Group 6"/>
            <p:cNvGrpSpPr>
              <a:grpSpLocks/>
            </p:cNvGrpSpPr>
            <p:nvPr/>
          </p:nvGrpSpPr>
          <p:grpSpPr bwMode="auto">
            <a:xfrm>
              <a:off x="576" y="2496"/>
              <a:ext cx="4320" cy="432"/>
              <a:chOff x="576" y="2352"/>
              <a:chExt cx="4320" cy="432"/>
            </a:xfrm>
          </p:grpSpPr>
          <p:sp>
            <p:nvSpPr>
              <p:cNvPr id="332807" name="Rectangle 7"/>
              <p:cNvSpPr>
                <a:spLocks noChangeArrowheads="1"/>
              </p:cNvSpPr>
              <p:nvPr/>
            </p:nvSpPr>
            <p:spPr bwMode="auto">
              <a:xfrm>
                <a:off x="3216" y="264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08" name="Rectangle 8"/>
              <p:cNvSpPr>
                <a:spLocks noChangeArrowheads="1"/>
              </p:cNvSpPr>
              <p:nvPr/>
            </p:nvSpPr>
            <p:spPr bwMode="auto">
              <a:xfrm>
                <a:off x="3504" y="26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09" name="Rectangle 9"/>
              <p:cNvSpPr>
                <a:spLocks noChangeArrowheads="1"/>
              </p:cNvSpPr>
              <p:nvPr/>
            </p:nvSpPr>
            <p:spPr bwMode="auto">
              <a:xfrm>
                <a:off x="2976" y="2640"/>
                <a:ext cx="144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0" name="Line 10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768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11" name="Rectangle 11"/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2" name="Rectangle 12"/>
              <p:cNvSpPr>
                <a:spLocks noChangeArrowheads="1"/>
              </p:cNvSpPr>
              <p:nvPr/>
            </p:nvSpPr>
            <p:spPr bwMode="auto">
              <a:xfrm>
                <a:off x="4704" y="26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3" name="Rectangle 13"/>
              <p:cNvSpPr>
                <a:spLocks noChangeArrowheads="1"/>
              </p:cNvSpPr>
              <p:nvPr/>
            </p:nvSpPr>
            <p:spPr bwMode="auto">
              <a:xfrm>
                <a:off x="4416" y="2496"/>
                <a:ext cx="144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4" name="Line 14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768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15" name="Rectangle 15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6" name="Rectangle 16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7" name="Rectangle 17"/>
              <p:cNvSpPr>
                <a:spLocks noChangeArrowheads="1"/>
              </p:cNvSpPr>
              <p:nvPr/>
            </p:nvSpPr>
            <p:spPr bwMode="auto">
              <a:xfrm>
                <a:off x="1728" y="2640"/>
                <a:ext cx="144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8" name="Line 18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768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19" name="Rectangle 19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0" name="Rectangle 20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1" name="Rectangle 21"/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144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2" name="Line 22"/>
              <p:cNvSpPr>
                <a:spLocks noChangeShapeType="1"/>
              </p:cNvSpPr>
              <p:nvPr/>
            </p:nvSpPr>
            <p:spPr bwMode="auto">
              <a:xfrm>
                <a:off x="576" y="2784"/>
                <a:ext cx="768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23" name="Line 23"/>
              <p:cNvSpPr>
                <a:spLocks noChangeShapeType="1"/>
              </p:cNvSpPr>
              <p:nvPr/>
            </p:nvSpPr>
            <p:spPr bwMode="auto">
              <a:xfrm>
                <a:off x="1440" y="24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4" name="Line 24"/>
              <p:cNvSpPr>
                <a:spLocks noChangeShapeType="1"/>
              </p:cNvSpPr>
              <p:nvPr/>
            </p:nvSpPr>
            <p:spPr bwMode="auto">
              <a:xfrm>
                <a:off x="2544" y="24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5" name="Line 25"/>
              <p:cNvSpPr>
                <a:spLocks noChangeShapeType="1"/>
              </p:cNvSpPr>
              <p:nvPr/>
            </p:nvSpPr>
            <p:spPr bwMode="auto">
              <a:xfrm>
                <a:off x="3744" y="24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2826" name="Rectangle 26"/>
          <p:cNvSpPr>
            <a:spLocks noChangeArrowheads="1"/>
          </p:cNvSpPr>
          <p:nvPr/>
        </p:nvSpPr>
        <p:spPr bwMode="auto">
          <a:xfrm>
            <a:off x="152400" y="5511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Cost of optimal soln to relaxed problem 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</a:t>
            </a:r>
            <a:r>
              <a:rPr lang="en-US" sz="2800">
                <a:latin typeface="Comic Sans MS" pitchFamily="66" charset="0"/>
              </a:rPr>
              <a:t> cost of optimal soln for real problem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33400" y="2514600"/>
            <a:ext cx="8915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0000FF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1"/>
            <a:r>
              <a:rPr lang="en-US" sz="2400" dirty="0">
                <a:sym typeface="Wingdings" pitchFamily="2" charset="2"/>
              </a:rPr>
              <a:t>For blocks world, distance = # move operations 	</a:t>
            </a:r>
          </a:p>
          <a:p>
            <a:pPr lvl="1"/>
            <a:r>
              <a:rPr lang="en-US" sz="2400" dirty="0">
                <a:sym typeface="Wingdings" pitchFamily="2" charset="2"/>
              </a:rPr>
              <a:t>heuristic = number of misplaced blocks</a:t>
            </a:r>
          </a:p>
          <a:p>
            <a:pPr lvl="1"/>
            <a:r>
              <a:rPr lang="en-US" sz="2400" i="1" dirty="0">
                <a:sym typeface="Wingdings" pitchFamily="2" charset="2"/>
              </a:rPr>
              <a:t>What is relaxed problem?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25087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What’s being relaxed?</a:t>
            </a:r>
          </a:p>
        </p:txBody>
      </p:sp>
      <p:pic>
        <p:nvPicPr>
          <p:cNvPr id="10243" name="Picture 4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229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7400" y="914400"/>
            <a:ext cx="5004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Heuristic = Euclidean distance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09600" y="28956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19600" y="4876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65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Pancake Problem</a:t>
            </a: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8163"/>
            <a:ext cx="12255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5763"/>
            <a:ext cx="1530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4500563"/>
            <a:ext cx="2371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3363"/>
            <a:ext cx="19145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Freeform 7"/>
          <p:cNvSpPr>
            <a:spLocks/>
          </p:cNvSpPr>
          <p:nvPr/>
        </p:nvSpPr>
        <p:spPr bwMode="auto">
          <a:xfrm rot="10800000" flipH="1">
            <a:off x="1295400" y="4140200"/>
            <a:ext cx="990600" cy="2286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0 h 21600"/>
              <a:gd name="T6" fmla="*/ 0 w 21600"/>
              <a:gd name="T7" fmla="*/ 21600 h 21600"/>
              <a:gd name="T8" fmla="*/ 0 w 21600"/>
              <a:gd name="T9" fmla="*/ 10800 h 21600"/>
              <a:gd name="T10" fmla="*/ 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gradFill rotWithShape="0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rot="10800000">
            <a:off x="608013" y="3225800"/>
            <a:ext cx="687387" cy="971550"/>
          </a:xfrm>
          <a:prstGeom prst="line">
            <a:avLst/>
          </a:prstGeom>
          <a:noFill/>
          <a:ln w="38100" cap="flat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5257800" y="2036763"/>
            <a:ext cx="3130550" cy="650875"/>
            <a:chOff x="0" y="0"/>
            <a:chExt cx="1972" cy="410"/>
          </a:xfrm>
        </p:grpSpPr>
        <p:pic>
          <p:nvPicPr>
            <p:cNvPr id="11273" name="Picture 9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2"/>
              <a:ext cx="7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0"/>
              <a:ext cx="9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288"/>
              <a:ext cx="149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2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"/>
              <a:ext cx="12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AutoShape 13"/>
            <p:cNvSpPr>
              <a:spLocks/>
            </p:cNvSpPr>
            <p:nvPr/>
          </p:nvSpPr>
          <p:spPr bwMode="auto">
            <a:xfrm flipH="1">
              <a:off x="0" y="81"/>
              <a:ext cx="240" cy="2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5257800" y="3255963"/>
            <a:ext cx="3130550" cy="650875"/>
            <a:chOff x="0" y="0"/>
            <a:chExt cx="1972" cy="410"/>
          </a:xfrm>
        </p:grpSpPr>
        <p:pic>
          <p:nvPicPr>
            <p:cNvPr id="11279" name="Picture 15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7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0" y="96"/>
              <a:ext cx="1972" cy="314"/>
              <a:chOff x="0" y="0"/>
              <a:chExt cx="1972" cy="314"/>
            </a:xfrm>
          </p:grpSpPr>
          <p:pic>
            <p:nvPicPr>
              <p:cNvPr id="11280" name="Picture 16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0"/>
                <a:ext cx="964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17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" y="192"/>
                <a:ext cx="1494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18"/>
              <p:cNvPicPr>
                <a:picLocks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96"/>
                <a:ext cx="120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AutoShape 19"/>
              <p:cNvSpPr>
                <a:spLocks/>
              </p:cNvSpPr>
              <p:nvPr/>
            </p:nvSpPr>
            <p:spPr bwMode="auto">
              <a:xfrm flipH="1">
                <a:off x="0" y="61"/>
                <a:ext cx="240" cy="24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 cap="flat">
                <a:solidFill>
                  <a:srgbClr val="89A4A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5257800" y="4475163"/>
            <a:ext cx="3130550" cy="782637"/>
            <a:chOff x="0" y="0"/>
            <a:chExt cx="1972" cy="493"/>
          </a:xfrm>
        </p:grpSpPr>
        <p:pic>
          <p:nvPicPr>
            <p:cNvPr id="11286" name="Picture 2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"/>
              <a:ext cx="7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23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2"/>
              <a:ext cx="9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24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0"/>
              <a:ext cx="149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25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88"/>
              <a:ext cx="120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AutoShape 26"/>
            <p:cNvSpPr>
              <a:spLocks/>
            </p:cNvSpPr>
            <p:nvPr/>
          </p:nvSpPr>
          <p:spPr bwMode="auto">
            <a:xfrm flipH="1">
              <a:off x="0" y="253"/>
              <a:ext cx="240" cy="2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292" name="Rectangle 28"/>
          <p:cNvSpPr>
            <a:spLocks/>
          </p:cNvSpPr>
          <p:nvPr/>
        </p:nvSpPr>
        <p:spPr bwMode="auto">
          <a:xfrm>
            <a:off x="2209800" y="5867400"/>
            <a:ext cx="47450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  <a:cs typeface="Arial" charset="0"/>
              </a:rPr>
              <a:t>Cost: Number of pancakes flipped</a:t>
            </a:r>
          </a:p>
        </p:txBody>
      </p:sp>
      <p:sp>
        <p:nvSpPr>
          <p:cNvPr id="11293" name="Rectangle 29"/>
          <p:cNvSpPr>
            <a:spLocks/>
          </p:cNvSpPr>
          <p:nvPr/>
        </p:nvSpPr>
        <p:spPr bwMode="auto">
          <a:xfrm>
            <a:off x="571500" y="1790700"/>
            <a:ext cx="2847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  <a:cs typeface="Arial" charset="0"/>
              </a:rPr>
              <a:t>Action: Flip over the</a:t>
            </a:r>
          </a:p>
          <a:p>
            <a:pPr marL="39688"/>
            <a:r>
              <a:rPr lang="en-US" sz="2400">
                <a:solidFill>
                  <a:schemeClr val="tx1"/>
                </a:solidFill>
                <a:cs typeface="Arial" charset="0"/>
              </a:rPr>
              <a:t>top </a:t>
            </a: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n </a:t>
            </a:r>
            <a:r>
              <a:rPr lang="en-US" sz="2400">
                <a:solidFill>
                  <a:schemeClr val="tx1"/>
                </a:solidFill>
                <a:cs typeface="Arial" charset="0"/>
              </a:rPr>
              <a:t>pancakes</a:t>
            </a:r>
          </a:p>
        </p:txBody>
      </p:sp>
    </p:spTree>
    <p:extLst>
      <p:ext uri="{BB962C8B-B14F-4D97-AF65-F5344CB8AC3E}">
        <p14:creationId xmlns:p14="http://schemas.microsoft.com/office/powerpoint/2010/main" val="108649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Tree vs Graph search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In BFS, for example, we shouldn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t bother expanding the circled nodes (why?)</a:t>
            </a:r>
          </a:p>
        </p:txBody>
      </p:sp>
      <p:grpSp>
        <p:nvGrpSpPr>
          <p:cNvPr id="53253" name="Group 61"/>
          <p:cNvGrpSpPr>
            <a:grpSpLocks/>
          </p:cNvGrpSpPr>
          <p:nvPr/>
        </p:nvGrpSpPr>
        <p:grpSpPr bwMode="auto">
          <a:xfrm>
            <a:off x="1698625" y="2943225"/>
            <a:ext cx="5499100" cy="3340100"/>
            <a:chOff x="0" y="0"/>
            <a:chExt cx="3464" cy="2104"/>
          </a:xfrm>
        </p:grpSpPr>
        <p:sp>
          <p:nvSpPr>
            <p:cNvPr id="53258" name="Rectangle 4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3259" name="Rectangle 5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0" name="Rectangle 6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53261" name="Rectangle 7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53262" name="Rectangle 8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53263" name="Rectangle 9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4" name="Rectangle 10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53265" name="Line 11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Line 12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7" name="Line 13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Line 14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69" name="Group 34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53296" name="Rectangle 15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97" name="Rectangle 16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98" name="Rectangle 17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99" name="Rectangle 18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300" name="Rectangle 19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301" name="Rectangle 20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2" name="Rectangle 21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3" name="Rectangle 22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304" name="Rectangle 23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53305" name="Rectangle 24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306" name="Line 25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7" name="Line 26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8" name="Line 27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9" name="Line 28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0" name="Line 29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1" name="Line 30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2" name="Line 31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3" name="Line 32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4" name="Line 33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0" name="Rectangle 35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53271" name="Line 36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72" name="Group 56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53277" name="Rectangle 37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78" name="Rectangle 38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79" name="Rectangle 39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80" name="Rectangle 40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281" name="Rectangle 41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282" name="Rectangle 42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3" name="Rectangle 43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4" name="Rectangle 44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285" name="Rectangle 45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53286" name="Rectangle 46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287" name="Line 47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8" name="Line 48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9" name="Line 49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0" name="Line 50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1" name="Line 51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2" name="Line 52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3" name="Line 53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4" name="Line 54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5" name="Line 55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3" name="Line 57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4" name="Line 58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5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6" name="Line 60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82" name="Oval 62"/>
          <p:cNvSpPr>
            <a:spLocks/>
          </p:cNvSpPr>
          <p:nvPr/>
        </p:nvSpPr>
        <p:spPr bwMode="auto">
          <a:xfrm>
            <a:off x="3238500" y="39147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3" name="Oval 63"/>
          <p:cNvSpPr>
            <a:spLocks/>
          </p:cNvSpPr>
          <p:nvPr/>
        </p:nvSpPr>
        <p:spPr bwMode="auto">
          <a:xfrm>
            <a:off x="4468813" y="446722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4" name="Oval 64"/>
          <p:cNvSpPr>
            <a:spLocks/>
          </p:cNvSpPr>
          <p:nvPr/>
        </p:nvSpPr>
        <p:spPr bwMode="auto">
          <a:xfrm>
            <a:off x="2400300" y="44481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5" name="Oval 65"/>
          <p:cNvSpPr>
            <a:spLocks/>
          </p:cNvSpPr>
          <p:nvPr/>
        </p:nvSpPr>
        <p:spPr bwMode="auto">
          <a:xfrm>
            <a:off x="4910138" y="4464050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 animBg="1"/>
      <p:bldP spid="56383" grpId="0" animBg="1"/>
      <p:bldP spid="56384" grpId="0" animBg="1"/>
      <p:bldP spid="563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Pancake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701800"/>
            <a:ext cx="8137525" cy="4343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9331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Pancake Problem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rot="10800000" flipH="1">
            <a:off x="1771650" y="2716213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10800000" flipH="1">
            <a:off x="1700213" y="2813050"/>
            <a:ext cx="636587" cy="1588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rot="10800000" flipH="1">
            <a:off x="1524000" y="2617788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rot="10800000" flipH="1">
            <a:off x="1630363" y="2908300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10800000" flipH="1">
            <a:off x="1716088" y="3941763"/>
            <a:ext cx="636587" cy="1587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787525" y="3748088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539875" y="3844925"/>
            <a:ext cx="1025525" cy="1588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rot="10800000" flipH="1">
            <a:off x="1646238" y="4037013"/>
            <a:ext cx="812800" cy="1587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662363" y="2486025"/>
            <a:ext cx="1025525" cy="1588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910013" y="2389188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838575" y="2292350"/>
            <a:ext cx="636588" cy="1588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768725" y="2195513"/>
            <a:ext cx="812800" cy="1587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 rot="10800000" flipH="1">
            <a:off x="838200" y="4903788"/>
            <a:ext cx="1025525" cy="195262"/>
            <a:chOff x="0" y="0"/>
            <a:chExt cx="646" cy="123"/>
          </a:xfrm>
        </p:grpSpPr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rot="10800000" flipH="1">
              <a:off x="111" y="122"/>
              <a:ext cx="401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156" y="0"/>
              <a:ext cx="312" cy="1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0" y="61"/>
              <a:ext cx="646" cy="1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9" name="Line 19"/>
          <p:cNvSpPr>
            <a:spLocks noChangeShapeType="1"/>
          </p:cNvSpPr>
          <p:nvPr/>
        </p:nvSpPr>
        <p:spPr bwMode="auto">
          <a:xfrm rot="10800000" flipH="1">
            <a:off x="944563" y="5194300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85" name="Group 25"/>
          <p:cNvGrpSpPr>
            <a:grpSpLocks/>
          </p:cNvGrpSpPr>
          <p:nvPr/>
        </p:nvGrpSpPr>
        <p:grpSpPr bwMode="auto">
          <a:xfrm rot="10800000" flipH="1">
            <a:off x="2819400" y="4570413"/>
            <a:ext cx="1025525" cy="290512"/>
            <a:chOff x="0" y="0"/>
            <a:chExt cx="646" cy="182"/>
          </a:xfrm>
        </p:grpSpPr>
        <p:grpSp>
          <p:nvGrpSpPr>
            <p:cNvPr id="15383" name="Group 23"/>
            <p:cNvGrpSpPr>
              <a:grpSpLocks/>
            </p:cNvGrpSpPr>
            <p:nvPr/>
          </p:nvGrpSpPr>
          <p:grpSpPr bwMode="auto">
            <a:xfrm>
              <a:off x="0" y="0"/>
              <a:ext cx="646" cy="122"/>
              <a:chOff x="0" y="0"/>
              <a:chExt cx="646" cy="122"/>
            </a:xfrm>
          </p:grpSpPr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111" y="121"/>
                <a:ext cx="401" cy="1"/>
              </a:xfrm>
              <a:prstGeom prst="line">
                <a:avLst/>
              </a:prstGeom>
              <a:noFill/>
              <a:ln w="38100" cap="flat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>
                <a:off x="156" y="0"/>
                <a:ext cx="312" cy="1"/>
              </a:xfrm>
              <a:prstGeom prst="line">
                <a:avLst/>
              </a:prstGeom>
              <a:noFill/>
              <a:ln w="38100" cap="flat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82" name="Line 22"/>
              <p:cNvSpPr>
                <a:spLocks noChangeShapeType="1"/>
              </p:cNvSpPr>
              <p:nvPr/>
            </p:nvSpPr>
            <p:spPr bwMode="auto">
              <a:xfrm>
                <a:off x="0" y="60"/>
                <a:ext cx="646" cy="1"/>
              </a:xfrm>
              <a:prstGeom prst="line">
                <a:avLst/>
              </a:prstGeom>
              <a:noFill/>
              <a:ln w="38100" cap="flat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rot="10800000" flipH="1">
              <a:off x="67" y="181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7620000" y="44053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rot="10800000" flipH="1">
            <a:off x="7867650" y="4114800"/>
            <a:ext cx="495300" cy="1588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rot="10800000" flipH="1">
            <a:off x="7796213" y="4211638"/>
            <a:ext cx="636587" cy="1587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rot="10800000" flipH="1">
            <a:off x="7726363" y="4308475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3616325" y="38084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3863975" y="3711575"/>
            <a:ext cx="495300" cy="1588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94" name="Group 34"/>
          <p:cNvGrpSpPr>
            <a:grpSpLocks/>
          </p:cNvGrpSpPr>
          <p:nvPr/>
        </p:nvGrpSpPr>
        <p:grpSpPr bwMode="auto">
          <a:xfrm rot="10800000" flipH="1">
            <a:off x="3722688" y="3519488"/>
            <a:ext cx="812800" cy="96837"/>
            <a:chOff x="0" y="0"/>
            <a:chExt cx="512" cy="61"/>
          </a:xfrm>
        </p:grpSpPr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45" y="60"/>
              <a:ext cx="399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0" y="0"/>
              <a:ext cx="512" cy="0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2701925" y="2514600"/>
            <a:ext cx="574675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rot="10800000" flipH="1">
            <a:off x="2055813" y="3074988"/>
            <a:ext cx="1587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 rot="10800000" flipH="1">
            <a:off x="1447800" y="4217988"/>
            <a:ext cx="6096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rot="10800000">
            <a:off x="2473325" y="4267200"/>
            <a:ext cx="3048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rot="10800000" flipH="1">
            <a:off x="4092575" y="5713413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403" name="Group 43"/>
          <p:cNvGrpSpPr>
            <a:grpSpLocks/>
          </p:cNvGrpSpPr>
          <p:nvPr/>
        </p:nvGrpSpPr>
        <p:grpSpPr bwMode="auto">
          <a:xfrm rot="10800000" flipH="1">
            <a:off x="3844925" y="5424488"/>
            <a:ext cx="1025525" cy="193675"/>
            <a:chOff x="0" y="0"/>
            <a:chExt cx="646" cy="122"/>
          </a:xfrm>
        </p:grpSpPr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>
              <a:off x="111" y="60"/>
              <a:ext cx="400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 rot="10800000" flipH="1">
              <a:off x="0" y="121"/>
              <a:ext cx="646" cy="1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>
              <a:off x="67" y="0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404" name="Line 44"/>
          <p:cNvSpPr>
            <a:spLocks noChangeShapeType="1"/>
          </p:cNvSpPr>
          <p:nvPr/>
        </p:nvSpPr>
        <p:spPr bwMode="auto">
          <a:xfrm rot="10800000" flipH="1">
            <a:off x="1009650" y="6013450"/>
            <a:ext cx="495300" cy="1588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407" name="Group 47"/>
          <p:cNvGrpSpPr>
            <a:grpSpLocks/>
          </p:cNvGrpSpPr>
          <p:nvPr/>
        </p:nvGrpSpPr>
        <p:grpSpPr bwMode="auto">
          <a:xfrm rot="10800000" flipH="1">
            <a:off x="762000" y="5818188"/>
            <a:ext cx="1025525" cy="98425"/>
            <a:chOff x="0" y="0"/>
            <a:chExt cx="646" cy="62"/>
          </a:xfrm>
        </p:grpSpPr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>
              <a:off x="111" y="0"/>
              <a:ext cx="400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 rot="10800000" flipH="1">
              <a:off x="0" y="61"/>
              <a:ext cx="646" cy="1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408" name="Line 48"/>
          <p:cNvSpPr>
            <a:spLocks noChangeShapeType="1"/>
          </p:cNvSpPr>
          <p:nvPr/>
        </p:nvSpPr>
        <p:spPr bwMode="auto">
          <a:xfrm rot="10800000" flipH="1">
            <a:off x="868363" y="6108700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414" name="Group 54"/>
          <p:cNvGrpSpPr>
            <a:grpSpLocks/>
          </p:cNvGrpSpPr>
          <p:nvPr/>
        </p:nvGrpSpPr>
        <p:grpSpPr bwMode="auto">
          <a:xfrm rot="10800000" flipH="1">
            <a:off x="2251075" y="6186488"/>
            <a:ext cx="1025525" cy="290512"/>
            <a:chOff x="0" y="0"/>
            <a:chExt cx="646" cy="183"/>
          </a:xfrm>
        </p:grpSpPr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 rot="10800000" flipH="1">
              <a:off x="156" y="122"/>
              <a:ext cx="312" cy="0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5412" name="Group 52"/>
            <p:cNvGrpSpPr>
              <a:grpSpLocks/>
            </p:cNvGrpSpPr>
            <p:nvPr/>
          </p:nvGrpSpPr>
          <p:grpSpPr bwMode="auto">
            <a:xfrm rot="10800000" flipH="1">
              <a:off x="0" y="0"/>
              <a:ext cx="646" cy="62"/>
              <a:chOff x="0" y="0"/>
              <a:chExt cx="646" cy="62"/>
            </a:xfrm>
          </p:grpSpPr>
          <p:sp>
            <p:nvSpPr>
              <p:cNvPr id="15410" name="Line 50"/>
              <p:cNvSpPr>
                <a:spLocks noChangeShapeType="1"/>
              </p:cNvSpPr>
              <p:nvPr/>
            </p:nvSpPr>
            <p:spPr bwMode="auto">
              <a:xfrm>
                <a:off x="111" y="0"/>
                <a:ext cx="400" cy="1"/>
              </a:xfrm>
              <a:prstGeom prst="line">
                <a:avLst/>
              </a:prstGeom>
              <a:noFill/>
              <a:ln w="38100" cap="flat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 rot="10800000" flipH="1">
                <a:off x="0" y="61"/>
                <a:ext cx="646" cy="1"/>
              </a:xfrm>
              <a:prstGeom prst="line">
                <a:avLst/>
              </a:prstGeom>
              <a:noFill/>
              <a:ln w="38100" cap="flat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 rot="10800000" flipH="1">
              <a:off x="67" y="182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420" name="Group 60"/>
          <p:cNvGrpSpPr>
            <a:grpSpLocks/>
          </p:cNvGrpSpPr>
          <p:nvPr/>
        </p:nvGrpSpPr>
        <p:grpSpPr bwMode="auto">
          <a:xfrm rot="10800000" flipH="1">
            <a:off x="5445125" y="4037013"/>
            <a:ext cx="1025525" cy="290512"/>
            <a:chOff x="0" y="0"/>
            <a:chExt cx="646" cy="183"/>
          </a:xfrm>
        </p:grpSpPr>
        <p:sp>
          <p:nvSpPr>
            <p:cNvPr id="15415" name="Line 55"/>
            <p:cNvSpPr>
              <a:spLocks noChangeShapeType="1"/>
            </p:cNvSpPr>
            <p:nvPr/>
          </p:nvSpPr>
          <p:spPr bwMode="auto">
            <a:xfrm rot="10800000" flipH="1">
              <a:off x="156" y="182"/>
              <a:ext cx="312" cy="1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5419" name="Group 59"/>
            <p:cNvGrpSpPr>
              <a:grpSpLocks/>
            </p:cNvGrpSpPr>
            <p:nvPr/>
          </p:nvGrpSpPr>
          <p:grpSpPr bwMode="auto">
            <a:xfrm rot="10800000" flipH="1">
              <a:off x="0" y="0"/>
              <a:ext cx="646" cy="122"/>
              <a:chOff x="0" y="0"/>
              <a:chExt cx="646" cy="122"/>
            </a:xfrm>
          </p:grpSpPr>
          <p:sp>
            <p:nvSpPr>
              <p:cNvPr id="15416" name="Line 56"/>
              <p:cNvSpPr>
                <a:spLocks noChangeShapeType="1"/>
              </p:cNvSpPr>
              <p:nvPr/>
            </p:nvSpPr>
            <p:spPr bwMode="auto">
              <a:xfrm>
                <a:off x="111" y="59"/>
                <a:ext cx="400" cy="1"/>
              </a:xfrm>
              <a:prstGeom prst="line">
                <a:avLst/>
              </a:prstGeom>
              <a:noFill/>
              <a:ln w="38100" cap="flat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17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21"/>
                <a:ext cx="646" cy="1"/>
              </a:xfrm>
              <a:prstGeom prst="line">
                <a:avLst/>
              </a:prstGeom>
              <a:noFill/>
              <a:ln w="38100" cap="flat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18" name="Line 58"/>
              <p:cNvSpPr>
                <a:spLocks noChangeShapeType="1"/>
              </p:cNvSpPr>
              <p:nvPr/>
            </p:nvSpPr>
            <p:spPr bwMode="auto">
              <a:xfrm>
                <a:off x="67" y="0"/>
                <a:ext cx="512" cy="0"/>
              </a:xfrm>
              <a:prstGeom prst="line">
                <a:avLst/>
              </a:prstGeom>
              <a:noFill/>
              <a:ln w="38100" cap="flat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5421" name="Line 61"/>
          <p:cNvSpPr>
            <a:spLocks noChangeShapeType="1"/>
          </p:cNvSpPr>
          <p:nvPr/>
        </p:nvSpPr>
        <p:spPr bwMode="auto">
          <a:xfrm rot="10800000" flipH="1">
            <a:off x="6705600" y="61579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425" name="Group 65"/>
          <p:cNvGrpSpPr>
            <a:grpSpLocks/>
          </p:cNvGrpSpPr>
          <p:nvPr/>
        </p:nvGrpSpPr>
        <p:grpSpPr bwMode="auto">
          <a:xfrm rot="10800000" flipH="1">
            <a:off x="6811963" y="5865813"/>
            <a:ext cx="812800" cy="193675"/>
            <a:chOff x="0" y="0"/>
            <a:chExt cx="512" cy="122"/>
          </a:xfrm>
        </p:grpSpPr>
        <p:sp>
          <p:nvSpPr>
            <p:cNvPr id="15422" name="Line 62"/>
            <p:cNvSpPr>
              <a:spLocks noChangeShapeType="1"/>
            </p:cNvSpPr>
            <p:nvPr/>
          </p:nvSpPr>
          <p:spPr bwMode="auto">
            <a:xfrm>
              <a:off x="88" y="60"/>
              <a:ext cx="312" cy="0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23" name="Line 63"/>
            <p:cNvSpPr>
              <a:spLocks noChangeShapeType="1"/>
            </p:cNvSpPr>
            <p:nvPr/>
          </p:nvSpPr>
          <p:spPr bwMode="auto">
            <a:xfrm>
              <a:off x="44" y="121"/>
              <a:ext cx="400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24" name="Line 64"/>
            <p:cNvSpPr>
              <a:spLocks noChangeShapeType="1"/>
            </p:cNvSpPr>
            <p:nvPr/>
          </p:nvSpPr>
          <p:spPr bwMode="auto">
            <a:xfrm>
              <a:off x="0" y="0"/>
              <a:ext cx="512" cy="0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426" name="Line 66"/>
          <p:cNvSpPr>
            <a:spLocks noChangeShapeType="1"/>
          </p:cNvSpPr>
          <p:nvPr/>
        </p:nvSpPr>
        <p:spPr bwMode="auto">
          <a:xfrm rot="10800000" flipH="1">
            <a:off x="1328738" y="5335588"/>
            <a:ext cx="1587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rot="10800000">
            <a:off x="1863725" y="5943600"/>
            <a:ext cx="3810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8" name="Line 68"/>
          <p:cNvSpPr>
            <a:spLocks noChangeShapeType="1"/>
          </p:cNvSpPr>
          <p:nvPr/>
        </p:nvSpPr>
        <p:spPr bwMode="auto">
          <a:xfrm flipH="1">
            <a:off x="3311525" y="6019800"/>
            <a:ext cx="29718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 rot="10800000">
            <a:off x="3692525" y="5029200"/>
            <a:ext cx="3048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 flipH="1">
            <a:off x="4454525" y="4495800"/>
            <a:ext cx="9144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>
            <a:off x="4800600" y="3581400"/>
            <a:ext cx="762000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 flipH="1">
            <a:off x="4148138" y="2744788"/>
            <a:ext cx="1587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5849938" y="5235575"/>
            <a:ext cx="636587" cy="1588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 rot="10800000" flipH="1">
            <a:off x="5673725" y="53324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437" name="Group 77"/>
          <p:cNvGrpSpPr>
            <a:grpSpLocks/>
          </p:cNvGrpSpPr>
          <p:nvPr/>
        </p:nvGrpSpPr>
        <p:grpSpPr bwMode="auto">
          <a:xfrm rot="10800000" flipH="1">
            <a:off x="5780088" y="5043488"/>
            <a:ext cx="812800" cy="96837"/>
            <a:chOff x="0" y="0"/>
            <a:chExt cx="512" cy="61"/>
          </a:xfrm>
        </p:grpSpPr>
        <p:sp>
          <p:nvSpPr>
            <p:cNvPr id="15435" name="Line 75"/>
            <p:cNvSpPr>
              <a:spLocks noChangeShapeType="1"/>
            </p:cNvSpPr>
            <p:nvPr/>
          </p:nvSpPr>
          <p:spPr bwMode="auto">
            <a:xfrm>
              <a:off x="89" y="0"/>
              <a:ext cx="312" cy="0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36" name="Line 76"/>
            <p:cNvSpPr>
              <a:spLocks noChangeShapeType="1"/>
            </p:cNvSpPr>
            <p:nvPr/>
          </p:nvSpPr>
          <p:spPr bwMode="auto">
            <a:xfrm>
              <a:off x="0" y="60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438" name="Line 78"/>
          <p:cNvSpPr>
            <a:spLocks noChangeShapeType="1"/>
          </p:cNvSpPr>
          <p:nvPr/>
        </p:nvSpPr>
        <p:spPr bwMode="auto">
          <a:xfrm rot="10800000">
            <a:off x="4911725" y="2667000"/>
            <a:ext cx="2438400" cy="1371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9" name="Line 79"/>
          <p:cNvSpPr>
            <a:spLocks noChangeShapeType="1"/>
          </p:cNvSpPr>
          <p:nvPr/>
        </p:nvSpPr>
        <p:spPr bwMode="auto">
          <a:xfrm>
            <a:off x="5978525" y="4495800"/>
            <a:ext cx="2286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0" name="Line 80"/>
          <p:cNvSpPr>
            <a:spLocks noChangeShapeType="1"/>
          </p:cNvSpPr>
          <p:nvPr/>
        </p:nvSpPr>
        <p:spPr bwMode="auto">
          <a:xfrm>
            <a:off x="6359525" y="5486400"/>
            <a:ext cx="6096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1" name="Line 81"/>
          <p:cNvSpPr>
            <a:spLocks noChangeShapeType="1"/>
          </p:cNvSpPr>
          <p:nvPr/>
        </p:nvSpPr>
        <p:spPr bwMode="auto">
          <a:xfrm rot="10800000" flipH="1">
            <a:off x="7273925" y="4648200"/>
            <a:ext cx="838200" cy="1066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2" name="Rectangle 82"/>
          <p:cNvSpPr>
            <a:spLocks/>
          </p:cNvSpPr>
          <p:nvPr/>
        </p:nvSpPr>
        <p:spPr bwMode="auto">
          <a:xfrm>
            <a:off x="6019800" y="29718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3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7696200" y="5056188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2</a:t>
            </a:r>
          </a:p>
        </p:txBody>
      </p:sp>
      <p:sp>
        <p:nvSpPr>
          <p:cNvPr id="15444" name="Rectangle 84"/>
          <p:cNvSpPr>
            <a:spLocks/>
          </p:cNvSpPr>
          <p:nvPr/>
        </p:nvSpPr>
        <p:spPr bwMode="auto">
          <a:xfrm>
            <a:off x="4648200" y="44958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4</a:t>
            </a:r>
          </a:p>
        </p:txBody>
      </p:sp>
      <p:sp>
        <p:nvSpPr>
          <p:cNvPr id="15445" name="Rectangle 85"/>
          <p:cNvSpPr>
            <a:spLocks/>
          </p:cNvSpPr>
          <p:nvPr/>
        </p:nvSpPr>
        <p:spPr bwMode="auto">
          <a:xfrm>
            <a:off x="5105400" y="3379788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3</a:t>
            </a:r>
          </a:p>
        </p:txBody>
      </p:sp>
      <p:sp>
        <p:nvSpPr>
          <p:cNvPr id="15446" name="Rectangle 86"/>
          <p:cNvSpPr>
            <a:spLocks/>
          </p:cNvSpPr>
          <p:nvPr/>
        </p:nvSpPr>
        <p:spPr bwMode="auto">
          <a:xfrm>
            <a:off x="4572000" y="60960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3</a:t>
            </a:r>
          </a:p>
        </p:txBody>
      </p:sp>
      <p:sp>
        <p:nvSpPr>
          <p:cNvPr id="15447" name="Rectangle 87"/>
          <p:cNvSpPr>
            <a:spLocks/>
          </p:cNvSpPr>
          <p:nvPr/>
        </p:nvSpPr>
        <p:spPr bwMode="auto">
          <a:xfrm>
            <a:off x="6172200" y="44958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2</a:t>
            </a:r>
          </a:p>
        </p:txBody>
      </p:sp>
      <p:sp>
        <p:nvSpPr>
          <p:cNvPr id="15448" name="Rectangle 88"/>
          <p:cNvSpPr>
            <a:spLocks/>
          </p:cNvSpPr>
          <p:nvPr/>
        </p:nvSpPr>
        <p:spPr bwMode="auto">
          <a:xfrm>
            <a:off x="1371600" y="5300663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2</a:t>
            </a:r>
          </a:p>
        </p:txBody>
      </p:sp>
      <p:sp>
        <p:nvSpPr>
          <p:cNvPr id="15449" name="Rectangle 89"/>
          <p:cNvSpPr>
            <a:spLocks/>
          </p:cNvSpPr>
          <p:nvPr/>
        </p:nvSpPr>
        <p:spPr bwMode="auto">
          <a:xfrm>
            <a:off x="2057400" y="31242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2</a:t>
            </a:r>
          </a:p>
        </p:txBody>
      </p:sp>
      <p:sp>
        <p:nvSpPr>
          <p:cNvPr id="15450" name="Rectangle 90"/>
          <p:cNvSpPr>
            <a:spLocks/>
          </p:cNvSpPr>
          <p:nvPr/>
        </p:nvSpPr>
        <p:spPr bwMode="auto">
          <a:xfrm>
            <a:off x="2895600" y="25908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4</a:t>
            </a:r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1828800" y="1447800"/>
            <a:ext cx="557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  <a:cs typeface="Arial" charset="0"/>
              </a:rPr>
              <a:t>State space graph with costs as weights</a:t>
            </a:r>
          </a:p>
        </p:txBody>
      </p:sp>
      <p:sp>
        <p:nvSpPr>
          <p:cNvPr id="15452" name="Rectangle 92"/>
          <p:cNvSpPr>
            <a:spLocks/>
          </p:cNvSpPr>
          <p:nvPr/>
        </p:nvSpPr>
        <p:spPr bwMode="auto">
          <a:xfrm>
            <a:off x="1752600" y="43434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3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2667000" y="40386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4</a:t>
            </a:r>
          </a:p>
        </p:txBody>
      </p:sp>
      <p:sp>
        <p:nvSpPr>
          <p:cNvPr id="15454" name="Rectangle 94"/>
          <p:cNvSpPr>
            <a:spLocks/>
          </p:cNvSpPr>
          <p:nvPr/>
        </p:nvSpPr>
        <p:spPr bwMode="auto">
          <a:xfrm>
            <a:off x="3429000" y="50292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3</a:t>
            </a:r>
          </a:p>
        </p:txBody>
      </p:sp>
      <p:sp>
        <p:nvSpPr>
          <p:cNvPr id="15455" name="Rectangle 95"/>
          <p:cNvSpPr>
            <a:spLocks/>
          </p:cNvSpPr>
          <p:nvPr/>
        </p:nvSpPr>
        <p:spPr bwMode="auto">
          <a:xfrm>
            <a:off x="2057400" y="56388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4</a:t>
            </a:r>
          </a:p>
        </p:txBody>
      </p:sp>
      <p:sp>
        <p:nvSpPr>
          <p:cNvPr id="15456" name="Rectangle 96"/>
          <p:cNvSpPr>
            <a:spLocks/>
          </p:cNvSpPr>
          <p:nvPr/>
        </p:nvSpPr>
        <p:spPr bwMode="auto">
          <a:xfrm>
            <a:off x="3810000" y="28956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2</a:t>
            </a:r>
          </a:p>
        </p:txBody>
      </p:sp>
      <p:sp>
        <p:nvSpPr>
          <p:cNvPr id="15457" name="Rectangle 97"/>
          <p:cNvSpPr>
            <a:spLocks/>
          </p:cNvSpPr>
          <p:nvPr/>
        </p:nvSpPr>
        <p:spPr bwMode="auto">
          <a:xfrm>
            <a:off x="6502400" y="5537200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808080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898482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Pancake Heuristic?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rot="10800000" flipH="1">
            <a:off x="1771650" y="2716213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10800000" flipH="1">
            <a:off x="1700213" y="2813050"/>
            <a:ext cx="636587" cy="1588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rot="10800000" flipH="1">
            <a:off x="1524000" y="2617788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rot="10800000" flipH="1">
            <a:off x="1630363" y="2908300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rot="10800000" flipH="1">
            <a:off x="1716088" y="3941763"/>
            <a:ext cx="636587" cy="1587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787525" y="3748088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539875" y="3844925"/>
            <a:ext cx="1025525" cy="1588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rot="10800000" flipH="1">
            <a:off x="1646238" y="4037013"/>
            <a:ext cx="812800" cy="1587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662363" y="2486025"/>
            <a:ext cx="1025525" cy="1588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910013" y="2389188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838575" y="2292350"/>
            <a:ext cx="636588" cy="1588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768725" y="2195513"/>
            <a:ext cx="812800" cy="1587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 rot="10800000" flipH="1">
            <a:off x="838200" y="4903788"/>
            <a:ext cx="1025525" cy="195262"/>
            <a:chOff x="0" y="0"/>
            <a:chExt cx="646" cy="123"/>
          </a:xfrm>
        </p:grpSpPr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rot="10800000" flipH="1">
              <a:off x="111" y="122"/>
              <a:ext cx="401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156" y="0"/>
              <a:ext cx="312" cy="1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0" y="61"/>
              <a:ext cx="646" cy="1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499" name="Line 19"/>
          <p:cNvSpPr>
            <a:spLocks noChangeShapeType="1"/>
          </p:cNvSpPr>
          <p:nvPr/>
        </p:nvSpPr>
        <p:spPr bwMode="auto">
          <a:xfrm rot="10800000" flipH="1">
            <a:off x="944563" y="5194300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 rot="10800000" flipH="1">
            <a:off x="2819400" y="4570413"/>
            <a:ext cx="1025525" cy="290512"/>
            <a:chOff x="0" y="0"/>
            <a:chExt cx="646" cy="182"/>
          </a:xfrm>
        </p:grpSpPr>
        <p:grpSp>
          <p:nvGrpSpPr>
            <p:cNvPr id="20503" name="Group 23"/>
            <p:cNvGrpSpPr>
              <a:grpSpLocks/>
            </p:cNvGrpSpPr>
            <p:nvPr/>
          </p:nvGrpSpPr>
          <p:grpSpPr bwMode="auto">
            <a:xfrm>
              <a:off x="0" y="0"/>
              <a:ext cx="646" cy="122"/>
              <a:chOff x="0" y="0"/>
              <a:chExt cx="646" cy="122"/>
            </a:xfrm>
          </p:grpSpPr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111" y="121"/>
                <a:ext cx="401" cy="1"/>
              </a:xfrm>
              <a:prstGeom prst="line">
                <a:avLst/>
              </a:prstGeom>
              <a:noFill/>
              <a:ln w="38100" cap="flat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>
                <a:off x="156" y="0"/>
                <a:ext cx="312" cy="1"/>
              </a:xfrm>
              <a:prstGeom prst="line">
                <a:avLst/>
              </a:prstGeom>
              <a:noFill/>
              <a:ln w="38100" cap="flat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>
                <a:off x="0" y="60"/>
                <a:ext cx="646" cy="1"/>
              </a:xfrm>
              <a:prstGeom prst="line">
                <a:avLst/>
              </a:prstGeom>
              <a:noFill/>
              <a:ln w="38100" cap="flat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rot="10800000" flipH="1">
              <a:off x="67" y="181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7620000" y="44053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rot="10800000" flipH="1">
            <a:off x="7867650" y="4114800"/>
            <a:ext cx="495300" cy="1588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rot="10800000" flipH="1">
            <a:off x="7796213" y="4211638"/>
            <a:ext cx="636587" cy="1587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rot="10800000" flipH="1">
            <a:off x="7726363" y="4308475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3616325" y="38084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3863975" y="3711575"/>
            <a:ext cx="495300" cy="1588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 rot="10800000" flipH="1">
            <a:off x="3722688" y="3519488"/>
            <a:ext cx="812800" cy="96837"/>
            <a:chOff x="0" y="0"/>
            <a:chExt cx="512" cy="61"/>
          </a:xfrm>
        </p:grpSpPr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45" y="60"/>
              <a:ext cx="399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0" y="0"/>
              <a:ext cx="512" cy="0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15" name="Line 35"/>
          <p:cNvSpPr>
            <a:spLocks noChangeShapeType="1"/>
          </p:cNvSpPr>
          <p:nvPr/>
        </p:nvSpPr>
        <p:spPr bwMode="auto">
          <a:xfrm flipH="1">
            <a:off x="2701925" y="2514600"/>
            <a:ext cx="574675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rot="10800000" flipH="1">
            <a:off x="2055813" y="3074988"/>
            <a:ext cx="1587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rot="10800000" flipH="1">
            <a:off x="1447800" y="4217988"/>
            <a:ext cx="6096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rot="10800000">
            <a:off x="2473325" y="4267200"/>
            <a:ext cx="3048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rot="10800000" flipH="1">
            <a:off x="4092575" y="5713413"/>
            <a:ext cx="495300" cy="1587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23" name="Group 43"/>
          <p:cNvGrpSpPr>
            <a:grpSpLocks/>
          </p:cNvGrpSpPr>
          <p:nvPr/>
        </p:nvGrpSpPr>
        <p:grpSpPr bwMode="auto">
          <a:xfrm rot="10800000" flipH="1">
            <a:off x="3844925" y="5424488"/>
            <a:ext cx="1025525" cy="193675"/>
            <a:chOff x="0" y="0"/>
            <a:chExt cx="646" cy="122"/>
          </a:xfrm>
        </p:grpSpPr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111" y="60"/>
              <a:ext cx="400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rot="10800000" flipH="1">
              <a:off x="0" y="121"/>
              <a:ext cx="646" cy="1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67" y="0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24" name="Line 44"/>
          <p:cNvSpPr>
            <a:spLocks noChangeShapeType="1"/>
          </p:cNvSpPr>
          <p:nvPr/>
        </p:nvSpPr>
        <p:spPr bwMode="auto">
          <a:xfrm rot="10800000" flipH="1">
            <a:off x="1009650" y="6013450"/>
            <a:ext cx="495300" cy="1588"/>
          </a:xfrm>
          <a:prstGeom prst="line">
            <a:avLst/>
          </a:prstGeom>
          <a:noFill/>
          <a:ln w="3810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27" name="Group 47"/>
          <p:cNvGrpSpPr>
            <a:grpSpLocks/>
          </p:cNvGrpSpPr>
          <p:nvPr/>
        </p:nvGrpSpPr>
        <p:grpSpPr bwMode="auto">
          <a:xfrm rot="10800000" flipH="1">
            <a:off x="762000" y="5818188"/>
            <a:ext cx="1025525" cy="98425"/>
            <a:chOff x="0" y="0"/>
            <a:chExt cx="646" cy="62"/>
          </a:xfrm>
        </p:grpSpPr>
        <p:sp>
          <p:nvSpPr>
            <p:cNvPr id="20525" name="Line 45"/>
            <p:cNvSpPr>
              <a:spLocks noChangeShapeType="1"/>
            </p:cNvSpPr>
            <p:nvPr/>
          </p:nvSpPr>
          <p:spPr bwMode="auto">
            <a:xfrm>
              <a:off x="111" y="0"/>
              <a:ext cx="400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 rot="10800000" flipH="1">
              <a:off x="0" y="61"/>
              <a:ext cx="646" cy="1"/>
            </a:xfrm>
            <a:prstGeom prst="line">
              <a:avLst/>
            </a:prstGeom>
            <a:noFill/>
            <a:ln w="38100" cap="flat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28" name="Line 48"/>
          <p:cNvSpPr>
            <a:spLocks noChangeShapeType="1"/>
          </p:cNvSpPr>
          <p:nvPr/>
        </p:nvSpPr>
        <p:spPr bwMode="auto">
          <a:xfrm rot="10800000" flipH="1">
            <a:off x="868363" y="6108700"/>
            <a:ext cx="812800" cy="1588"/>
          </a:xfrm>
          <a:prstGeom prst="line">
            <a:avLst/>
          </a:prstGeom>
          <a:noFill/>
          <a:ln w="38100" cap="flat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34" name="Group 54"/>
          <p:cNvGrpSpPr>
            <a:grpSpLocks/>
          </p:cNvGrpSpPr>
          <p:nvPr/>
        </p:nvGrpSpPr>
        <p:grpSpPr bwMode="auto">
          <a:xfrm rot="10800000" flipH="1">
            <a:off x="2251075" y="6186488"/>
            <a:ext cx="1025525" cy="290512"/>
            <a:chOff x="0" y="0"/>
            <a:chExt cx="646" cy="183"/>
          </a:xfrm>
        </p:grpSpPr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 rot="10800000" flipH="1">
              <a:off x="156" y="122"/>
              <a:ext cx="312" cy="0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0532" name="Group 52"/>
            <p:cNvGrpSpPr>
              <a:grpSpLocks/>
            </p:cNvGrpSpPr>
            <p:nvPr/>
          </p:nvGrpSpPr>
          <p:grpSpPr bwMode="auto">
            <a:xfrm rot="10800000" flipH="1">
              <a:off x="0" y="0"/>
              <a:ext cx="646" cy="62"/>
              <a:chOff x="0" y="0"/>
              <a:chExt cx="646" cy="62"/>
            </a:xfrm>
          </p:grpSpPr>
          <p:sp>
            <p:nvSpPr>
              <p:cNvPr id="20530" name="Line 50"/>
              <p:cNvSpPr>
                <a:spLocks noChangeShapeType="1"/>
              </p:cNvSpPr>
              <p:nvPr/>
            </p:nvSpPr>
            <p:spPr bwMode="auto">
              <a:xfrm>
                <a:off x="111" y="0"/>
                <a:ext cx="400" cy="1"/>
              </a:xfrm>
              <a:prstGeom prst="line">
                <a:avLst/>
              </a:prstGeom>
              <a:noFill/>
              <a:ln w="38100" cap="flat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1" name="Line 51"/>
              <p:cNvSpPr>
                <a:spLocks noChangeShapeType="1"/>
              </p:cNvSpPr>
              <p:nvPr/>
            </p:nvSpPr>
            <p:spPr bwMode="auto">
              <a:xfrm rot="10800000" flipH="1">
                <a:off x="0" y="61"/>
                <a:ext cx="646" cy="1"/>
              </a:xfrm>
              <a:prstGeom prst="line">
                <a:avLst/>
              </a:prstGeom>
              <a:noFill/>
              <a:ln w="38100" cap="flat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33" name="Line 53"/>
            <p:cNvSpPr>
              <a:spLocks noChangeShapeType="1"/>
            </p:cNvSpPr>
            <p:nvPr/>
          </p:nvSpPr>
          <p:spPr bwMode="auto">
            <a:xfrm rot="10800000" flipH="1">
              <a:off x="67" y="182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540" name="Group 60"/>
          <p:cNvGrpSpPr>
            <a:grpSpLocks/>
          </p:cNvGrpSpPr>
          <p:nvPr/>
        </p:nvGrpSpPr>
        <p:grpSpPr bwMode="auto">
          <a:xfrm rot="10800000" flipH="1">
            <a:off x="5445125" y="4037013"/>
            <a:ext cx="1025525" cy="290512"/>
            <a:chOff x="0" y="0"/>
            <a:chExt cx="646" cy="183"/>
          </a:xfrm>
        </p:grpSpPr>
        <p:sp>
          <p:nvSpPr>
            <p:cNvPr id="20535" name="Line 55"/>
            <p:cNvSpPr>
              <a:spLocks noChangeShapeType="1"/>
            </p:cNvSpPr>
            <p:nvPr/>
          </p:nvSpPr>
          <p:spPr bwMode="auto">
            <a:xfrm rot="10800000" flipH="1">
              <a:off x="156" y="182"/>
              <a:ext cx="312" cy="1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0539" name="Group 59"/>
            <p:cNvGrpSpPr>
              <a:grpSpLocks/>
            </p:cNvGrpSpPr>
            <p:nvPr/>
          </p:nvGrpSpPr>
          <p:grpSpPr bwMode="auto">
            <a:xfrm rot="10800000" flipH="1">
              <a:off x="0" y="0"/>
              <a:ext cx="646" cy="122"/>
              <a:chOff x="0" y="0"/>
              <a:chExt cx="646" cy="122"/>
            </a:xfrm>
          </p:grpSpPr>
          <p:sp>
            <p:nvSpPr>
              <p:cNvPr id="20536" name="Line 56"/>
              <p:cNvSpPr>
                <a:spLocks noChangeShapeType="1"/>
              </p:cNvSpPr>
              <p:nvPr/>
            </p:nvSpPr>
            <p:spPr bwMode="auto">
              <a:xfrm>
                <a:off x="111" y="59"/>
                <a:ext cx="400" cy="1"/>
              </a:xfrm>
              <a:prstGeom prst="line">
                <a:avLst/>
              </a:prstGeom>
              <a:noFill/>
              <a:ln w="38100" cap="flat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7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21"/>
                <a:ext cx="646" cy="1"/>
              </a:xfrm>
              <a:prstGeom prst="line">
                <a:avLst/>
              </a:prstGeom>
              <a:noFill/>
              <a:ln w="38100" cap="flat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8" name="Line 58"/>
              <p:cNvSpPr>
                <a:spLocks noChangeShapeType="1"/>
              </p:cNvSpPr>
              <p:nvPr/>
            </p:nvSpPr>
            <p:spPr bwMode="auto">
              <a:xfrm>
                <a:off x="67" y="0"/>
                <a:ext cx="512" cy="0"/>
              </a:xfrm>
              <a:prstGeom prst="line">
                <a:avLst/>
              </a:prstGeom>
              <a:noFill/>
              <a:ln w="38100" cap="flat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0541" name="Line 61"/>
          <p:cNvSpPr>
            <a:spLocks noChangeShapeType="1"/>
          </p:cNvSpPr>
          <p:nvPr/>
        </p:nvSpPr>
        <p:spPr bwMode="auto">
          <a:xfrm rot="10800000" flipH="1">
            <a:off x="6705600" y="61579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45" name="Group 65"/>
          <p:cNvGrpSpPr>
            <a:grpSpLocks/>
          </p:cNvGrpSpPr>
          <p:nvPr/>
        </p:nvGrpSpPr>
        <p:grpSpPr bwMode="auto">
          <a:xfrm rot="10800000" flipH="1">
            <a:off x="6811963" y="5865813"/>
            <a:ext cx="812800" cy="193675"/>
            <a:chOff x="0" y="0"/>
            <a:chExt cx="512" cy="122"/>
          </a:xfrm>
        </p:grpSpPr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>
              <a:off x="88" y="60"/>
              <a:ext cx="312" cy="0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43" name="Line 63"/>
            <p:cNvSpPr>
              <a:spLocks noChangeShapeType="1"/>
            </p:cNvSpPr>
            <p:nvPr/>
          </p:nvSpPr>
          <p:spPr bwMode="auto">
            <a:xfrm>
              <a:off x="44" y="121"/>
              <a:ext cx="400" cy="1"/>
            </a:xfrm>
            <a:prstGeom prst="line">
              <a:avLst/>
            </a:prstGeom>
            <a:noFill/>
            <a:ln w="38100" cap="flat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>
              <a:off x="0" y="0"/>
              <a:ext cx="512" cy="0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46" name="Line 66"/>
          <p:cNvSpPr>
            <a:spLocks noChangeShapeType="1"/>
          </p:cNvSpPr>
          <p:nvPr/>
        </p:nvSpPr>
        <p:spPr bwMode="auto">
          <a:xfrm rot="10800000" flipH="1">
            <a:off x="1328738" y="5335588"/>
            <a:ext cx="1587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 rot="10800000">
            <a:off x="1863725" y="5943600"/>
            <a:ext cx="3810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H="1">
            <a:off x="3311525" y="6019800"/>
            <a:ext cx="29718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 rot="10800000">
            <a:off x="3692525" y="5029200"/>
            <a:ext cx="3048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 flipH="1">
            <a:off x="4454525" y="4495800"/>
            <a:ext cx="9144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>
            <a:off x="4800600" y="3581400"/>
            <a:ext cx="762000" cy="304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 flipH="1">
            <a:off x="4148138" y="2744788"/>
            <a:ext cx="1587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3" name="Line 73"/>
          <p:cNvSpPr>
            <a:spLocks noChangeShapeType="1"/>
          </p:cNvSpPr>
          <p:nvPr/>
        </p:nvSpPr>
        <p:spPr bwMode="auto">
          <a:xfrm>
            <a:off x="5849938" y="5235575"/>
            <a:ext cx="636587" cy="1588"/>
          </a:xfrm>
          <a:prstGeom prst="line">
            <a:avLst/>
          </a:prstGeom>
          <a:noFill/>
          <a:ln w="38100" cap="flat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4" name="Line 74"/>
          <p:cNvSpPr>
            <a:spLocks noChangeShapeType="1"/>
          </p:cNvSpPr>
          <p:nvPr/>
        </p:nvSpPr>
        <p:spPr bwMode="auto">
          <a:xfrm rot="10800000" flipH="1">
            <a:off x="5673725" y="5332413"/>
            <a:ext cx="1025525" cy="1587"/>
          </a:xfrm>
          <a:prstGeom prst="line">
            <a:avLst/>
          </a:prstGeom>
          <a:noFill/>
          <a:ln w="38100" cap="flat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57" name="Group 77"/>
          <p:cNvGrpSpPr>
            <a:grpSpLocks/>
          </p:cNvGrpSpPr>
          <p:nvPr/>
        </p:nvGrpSpPr>
        <p:grpSpPr bwMode="auto">
          <a:xfrm rot="10800000" flipH="1">
            <a:off x="5780088" y="5043488"/>
            <a:ext cx="812800" cy="96837"/>
            <a:chOff x="0" y="0"/>
            <a:chExt cx="512" cy="61"/>
          </a:xfrm>
        </p:grpSpPr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>
              <a:off x="89" y="0"/>
              <a:ext cx="312" cy="0"/>
            </a:xfrm>
            <a:prstGeom prst="line">
              <a:avLst/>
            </a:prstGeom>
            <a:noFill/>
            <a:ln w="38100" cap="flat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>
              <a:off x="0" y="60"/>
              <a:ext cx="512" cy="1"/>
            </a:xfrm>
            <a:prstGeom prst="line">
              <a:avLst/>
            </a:prstGeom>
            <a:noFill/>
            <a:ln w="38100" cap="flat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58" name="Line 78"/>
          <p:cNvSpPr>
            <a:spLocks noChangeShapeType="1"/>
          </p:cNvSpPr>
          <p:nvPr/>
        </p:nvSpPr>
        <p:spPr bwMode="auto">
          <a:xfrm rot="10800000">
            <a:off x="4911725" y="2667000"/>
            <a:ext cx="2438400" cy="1371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>
            <a:off x="5978525" y="4495800"/>
            <a:ext cx="228600" cy="4572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60" name="Line 80"/>
          <p:cNvSpPr>
            <a:spLocks noChangeShapeType="1"/>
          </p:cNvSpPr>
          <p:nvPr/>
        </p:nvSpPr>
        <p:spPr bwMode="auto">
          <a:xfrm>
            <a:off x="6359525" y="5486400"/>
            <a:ext cx="6096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61" name="Line 81"/>
          <p:cNvSpPr>
            <a:spLocks noChangeShapeType="1"/>
          </p:cNvSpPr>
          <p:nvPr/>
        </p:nvSpPr>
        <p:spPr bwMode="auto">
          <a:xfrm rot="10800000" flipH="1">
            <a:off x="7273925" y="4648200"/>
            <a:ext cx="838200" cy="1066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62" name="Rectangle 82"/>
          <p:cNvSpPr>
            <a:spLocks/>
          </p:cNvSpPr>
          <p:nvPr/>
        </p:nvSpPr>
        <p:spPr bwMode="auto">
          <a:xfrm>
            <a:off x="1219200" y="1398588"/>
            <a:ext cx="6794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200">
                <a:solidFill>
                  <a:schemeClr val="tx1"/>
                </a:solidFill>
                <a:cs typeface="Arial" charset="0"/>
              </a:rPr>
              <a:t>Heuristic: the largest pancake that is still out of place</a:t>
            </a:r>
          </a:p>
        </p:txBody>
      </p:sp>
      <p:grpSp>
        <p:nvGrpSpPr>
          <p:cNvPr id="20576" name="Group 96"/>
          <p:cNvGrpSpPr>
            <a:grpSpLocks/>
          </p:cNvGrpSpPr>
          <p:nvPr/>
        </p:nvGrpSpPr>
        <p:grpSpPr bwMode="auto">
          <a:xfrm>
            <a:off x="457200" y="2133600"/>
            <a:ext cx="7099300" cy="4379913"/>
            <a:chOff x="0" y="0"/>
            <a:chExt cx="4472" cy="2759"/>
          </a:xfrm>
        </p:grpSpPr>
        <p:sp>
          <p:nvSpPr>
            <p:cNvPr id="20563" name="Rectangle 83"/>
            <p:cNvSpPr>
              <a:spLocks/>
            </p:cNvSpPr>
            <p:nvPr/>
          </p:nvSpPr>
          <p:spPr bwMode="auto">
            <a:xfrm>
              <a:off x="432" y="287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0564" name="Rectangle 84"/>
            <p:cNvSpPr>
              <a:spLocks/>
            </p:cNvSpPr>
            <p:nvPr/>
          </p:nvSpPr>
          <p:spPr bwMode="auto">
            <a:xfrm>
              <a:off x="1824" y="0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0565" name="Rectangle 85"/>
            <p:cNvSpPr>
              <a:spLocks/>
            </p:cNvSpPr>
            <p:nvPr/>
          </p:nvSpPr>
          <p:spPr bwMode="auto">
            <a:xfrm>
              <a:off x="4272" y="1199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0566" name="Rectangle 86"/>
            <p:cNvSpPr>
              <a:spLocks/>
            </p:cNvSpPr>
            <p:nvPr/>
          </p:nvSpPr>
          <p:spPr bwMode="auto">
            <a:xfrm>
              <a:off x="3744" y="2303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0567" name="Rectangle 87"/>
            <p:cNvSpPr>
              <a:spLocks/>
            </p:cNvSpPr>
            <p:nvPr/>
          </p:nvSpPr>
          <p:spPr bwMode="auto">
            <a:xfrm>
              <a:off x="3072" y="1775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0568" name="Rectangle 88"/>
            <p:cNvSpPr>
              <a:spLocks/>
            </p:cNvSpPr>
            <p:nvPr/>
          </p:nvSpPr>
          <p:spPr bwMode="auto">
            <a:xfrm>
              <a:off x="2976" y="1151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0569" name="Rectangle 89"/>
            <p:cNvSpPr>
              <a:spLocks/>
            </p:cNvSpPr>
            <p:nvPr/>
          </p:nvSpPr>
          <p:spPr bwMode="auto">
            <a:xfrm>
              <a:off x="1776" y="815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0570" name="Rectangle 90"/>
            <p:cNvSpPr>
              <a:spLocks/>
            </p:cNvSpPr>
            <p:nvPr/>
          </p:nvSpPr>
          <p:spPr bwMode="auto">
            <a:xfrm>
              <a:off x="1248" y="1487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0571" name="Rectangle 91"/>
            <p:cNvSpPr>
              <a:spLocks/>
            </p:cNvSpPr>
            <p:nvPr/>
          </p:nvSpPr>
          <p:spPr bwMode="auto">
            <a:xfrm>
              <a:off x="1920" y="2015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0572" name="Rectangle 92"/>
            <p:cNvSpPr>
              <a:spLocks/>
            </p:cNvSpPr>
            <p:nvPr/>
          </p:nvSpPr>
          <p:spPr bwMode="auto">
            <a:xfrm>
              <a:off x="912" y="2495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0573" name="Rectangle 93"/>
            <p:cNvSpPr>
              <a:spLocks/>
            </p:cNvSpPr>
            <p:nvPr/>
          </p:nvSpPr>
          <p:spPr bwMode="auto">
            <a:xfrm>
              <a:off x="0" y="1727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0574" name="Rectangle 94"/>
            <p:cNvSpPr>
              <a:spLocks/>
            </p:cNvSpPr>
            <p:nvPr/>
          </p:nvSpPr>
          <p:spPr bwMode="auto">
            <a:xfrm>
              <a:off x="0" y="2255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0575" name="Rectangle 95"/>
            <p:cNvSpPr>
              <a:spLocks/>
            </p:cNvSpPr>
            <p:nvPr/>
          </p:nvSpPr>
          <p:spPr bwMode="auto">
            <a:xfrm>
              <a:off x="480" y="959"/>
              <a:ext cx="2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200">
                  <a:solidFill>
                    <a:srgbClr val="C00000"/>
                  </a:solidFill>
                  <a:cs typeface="Arial" charset="0"/>
                </a:rPr>
                <a:t>4</a:t>
              </a:r>
            </a:p>
          </p:txBody>
        </p:sp>
      </p:grpSp>
      <p:sp>
        <p:nvSpPr>
          <p:cNvPr id="20577" name="Rectangle 97"/>
          <p:cNvSpPr>
            <a:spLocks/>
          </p:cNvSpPr>
          <p:nvPr/>
        </p:nvSpPr>
        <p:spPr bwMode="auto">
          <a:xfrm>
            <a:off x="7162800" y="2362200"/>
            <a:ext cx="1155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rgbClr val="CC0000"/>
                </a:solidFill>
                <a:cs typeface="Arial" charset="0"/>
              </a:rPr>
              <a:t>h(x)</a:t>
            </a:r>
          </a:p>
        </p:txBody>
      </p:sp>
    </p:spTree>
    <p:extLst>
      <p:ext uri="{BB962C8B-B14F-4D97-AF65-F5344CB8AC3E}">
        <p14:creationId xmlns:p14="http://schemas.microsoft.com/office/powerpoint/2010/main" val="198752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2" grpId="0" autoUpdateAnimBg="0"/>
      <p:bldP spid="2057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Problem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763000" y="6477000"/>
            <a:ext cx="312737" cy="304800"/>
          </a:xfrm>
          <a:prstGeom prst="rect">
            <a:avLst/>
          </a:prstGeom>
        </p:spPr>
        <p:txBody>
          <a:bodyPr/>
          <a:lstStyle/>
          <a:p>
            <a:fld id="{E9D51C52-608E-47FA-8D15-426E5EC92004}" type="slidenum">
              <a:rPr lang="en-US"/>
              <a:pPr/>
              <a:t>43</a:t>
            </a:fld>
            <a:endParaRPr lang="en-US"/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133600"/>
            <a:ext cx="4816475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3803650" y="3027362"/>
            <a:ext cx="1036638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5072063" y="3776662"/>
            <a:ext cx="806450" cy="384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4840288" y="3316287"/>
            <a:ext cx="231775" cy="460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 flipH="1" flipV="1">
            <a:off x="4840288" y="3316287"/>
            <a:ext cx="9604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 flipH="1">
            <a:off x="6376988" y="4527550"/>
            <a:ext cx="230187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19126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What can be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Relaxed?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6770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Objective: shortest path visiting every city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" y="5638800"/>
            <a:ext cx="81154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Groundedness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If can fly to previously seen city </a:t>
            </a:r>
            <a:r>
              <a:rPr lang="en-US" sz="2400" dirty="0">
                <a:solidFill>
                  <a:srgbClr val="FF0000"/>
                </a:solidFill>
                <a:latin typeface="+mj-lt"/>
                <a:sym typeface="Wingdings"/>
              </a:rPr>
              <a:t> minimum spanning tree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30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animBg="1"/>
      <p:bldP spid="336902" grpId="0" animBg="1"/>
      <p:bldP spid="336903" grpId="0" animBg="1"/>
      <p:bldP spid="336904" grpId="0" animBg="1"/>
      <p:bldP spid="336905" grpId="0" animBg="1"/>
      <p:bldP spid="336907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Heuristics for eight puzzle</a:t>
            </a:r>
          </a:p>
        </p:txBody>
      </p:sp>
      <p:sp>
        <p:nvSpPr>
          <p:cNvPr id="338976" name="Rectangle 32"/>
          <p:cNvSpPr>
            <a:spLocks noGrp="1" noChangeArrowheads="1"/>
          </p:cNvSpPr>
          <p:nvPr>
            <p:ph idx="1"/>
          </p:nvPr>
        </p:nvSpPr>
        <p:spPr>
          <a:xfrm>
            <a:off x="76200" y="3505200"/>
            <a:ext cx="8915400" cy="31242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What can we relax?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9BA7F571-0E06-4021-88CA-32CDDB7EDB50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338947" name="Group 3"/>
          <p:cNvGrpSpPr>
            <a:grpSpLocks/>
          </p:cNvGrpSpPr>
          <p:nvPr/>
        </p:nvGrpSpPr>
        <p:grpSpPr bwMode="auto">
          <a:xfrm>
            <a:off x="2378076" y="1209675"/>
            <a:ext cx="1419225" cy="1401763"/>
            <a:chOff x="2976" y="3293"/>
            <a:chExt cx="894" cy="883"/>
          </a:xfrm>
        </p:grpSpPr>
        <p:sp>
          <p:nvSpPr>
            <p:cNvPr id="338948" name="Rectangle 4"/>
            <p:cNvSpPr>
              <a:spLocks noChangeArrowheads="1"/>
            </p:cNvSpPr>
            <p:nvPr/>
          </p:nvSpPr>
          <p:spPr bwMode="auto">
            <a:xfrm>
              <a:off x="297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326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0" name="Rectangle 6"/>
            <p:cNvSpPr>
              <a:spLocks noChangeArrowheads="1"/>
            </p:cNvSpPr>
            <p:nvPr/>
          </p:nvSpPr>
          <p:spPr bwMode="auto">
            <a:xfrm>
              <a:off x="355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1" name="Rectangle 7"/>
            <p:cNvSpPr>
              <a:spLocks noChangeArrowheads="1"/>
            </p:cNvSpPr>
            <p:nvPr/>
          </p:nvSpPr>
          <p:spPr bwMode="auto">
            <a:xfrm>
              <a:off x="297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2" name="Rectangle 8"/>
            <p:cNvSpPr>
              <a:spLocks noChangeArrowheads="1"/>
            </p:cNvSpPr>
            <p:nvPr/>
          </p:nvSpPr>
          <p:spPr bwMode="auto">
            <a:xfrm>
              <a:off x="326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3" name="Rectangle 9"/>
            <p:cNvSpPr>
              <a:spLocks noChangeArrowheads="1"/>
            </p:cNvSpPr>
            <p:nvPr/>
          </p:nvSpPr>
          <p:spPr bwMode="auto">
            <a:xfrm>
              <a:off x="355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4" name="Rectangle 10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5" name="Rectangle 11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56" name="Rectangle 12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38957" name="Text Box 13"/>
            <p:cNvSpPr txBox="1">
              <a:spLocks noChangeArrowheads="1"/>
            </p:cNvSpPr>
            <p:nvPr/>
          </p:nvSpPr>
          <p:spPr bwMode="auto">
            <a:xfrm>
              <a:off x="3014" y="3293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Comic Sans MS" pitchFamily="66" charset="0"/>
                </a:rPr>
                <a:t>7   2   3</a:t>
              </a:r>
            </a:p>
          </p:txBody>
        </p:sp>
        <p:sp>
          <p:nvSpPr>
            <p:cNvPr id="338958" name="Text Box 14"/>
            <p:cNvSpPr txBox="1">
              <a:spLocks noChangeArrowheads="1"/>
            </p:cNvSpPr>
            <p:nvPr/>
          </p:nvSpPr>
          <p:spPr bwMode="auto">
            <a:xfrm>
              <a:off x="3024" y="3843"/>
              <a:ext cx="5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8   3</a:t>
              </a:r>
            </a:p>
          </p:txBody>
        </p:sp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3024" y="3555"/>
              <a:ext cx="8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Comic Sans MS" pitchFamily="66" charset="0"/>
                </a:rPr>
                <a:t>5   1    6</a:t>
              </a:r>
            </a:p>
          </p:txBody>
        </p:sp>
      </p:grpSp>
      <p:grpSp>
        <p:nvGrpSpPr>
          <p:cNvPr id="338960" name="Group 16"/>
          <p:cNvGrpSpPr>
            <a:grpSpLocks/>
          </p:cNvGrpSpPr>
          <p:nvPr/>
        </p:nvGrpSpPr>
        <p:grpSpPr bwMode="auto">
          <a:xfrm>
            <a:off x="4835527" y="1239838"/>
            <a:ext cx="1376363" cy="1401762"/>
            <a:chOff x="2976" y="3293"/>
            <a:chExt cx="867" cy="883"/>
          </a:xfrm>
        </p:grpSpPr>
        <p:sp>
          <p:nvSpPr>
            <p:cNvPr id="338961" name="Rectangle 17"/>
            <p:cNvSpPr>
              <a:spLocks noChangeArrowheads="1"/>
            </p:cNvSpPr>
            <p:nvPr/>
          </p:nvSpPr>
          <p:spPr bwMode="auto">
            <a:xfrm>
              <a:off x="297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2" name="Rectangle 18"/>
            <p:cNvSpPr>
              <a:spLocks noChangeArrowheads="1"/>
            </p:cNvSpPr>
            <p:nvPr/>
          </p:nvSpPr>
          <p:spPr bwMode="auto">
            <a:xfrm>
              <a:off x="326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3" name="Rectangle 19"/>
            <p:cNvSpPr>
              <a:spLocks noChangeArrowheads="1"/>
            </p:cNvSpPr>
            <p:nvPr/>
          </p:nvSpPr>
          <p:spPr bwMode="auto">
            <a:xfrm>
              <a:off x="355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4" name="Rectangle 20"/>
            <p:cNvSpPr>
              <a:spLocks noChangeArrowheads="1"/>
            </p:cNvSpPr>
            <p:nvPr/>
          </p:nvSpPr>
          <p:spPr bwMode="auto">
            <a:xfrm>
              <a:off x="297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5" name="Rectangle 21"/>
            <p:cNvSpPr>
              <a:spLocks noChangeArrowheads="1"/>
            </p:cNvSpPr>
            <p:nvPr/>
          </p:nvSpPr>
          <p:spPr bwMode="auto">
            <a:xfrm>
              <a:off x="326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6" name="Rectangle 22"/>
            <p:cNvSpPr>
              <a:spLocks noChangeArrowheads="1"/>
            </p:cNvSpPr>
            <p:nvPr/>
          </p:nvSpPr>
          <p:spPr bwMode="auto">
            <a:xfrm>
              <a:off x="355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7" name="Rectangle 23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8" name="Rectangle 24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8969" name="Rectangle 25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38970" name="Text Box 26"/>
            <p:cNvSpPr txBox="1">
              <a:spLocks noChangeArrowheads="1"/>
            </p:cNvSpPr>
            <p:nvPr/>
          </p:nvSpPr>
          <p:spPr bwMode="auto">
            <a:xfrm>
              <a:off x="3014" y="3293"/>
              <a:ext cx="7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1   2   3</a:t>
              </a:r>
            </a:p>
          </p:txBody>
        </p:sp>
        <p:sp>
          <p:nvSpPr>
            <p:cNvPr id="338971" name="Text Box 27"/>
            <p:cNvSpPr txBox="1">
              <a:spLocks noChangeArrowheads="1"/>
            </p:cNvSpPr>
            <p:nvPr/>
          </p:nvSpPr>
          <p:spPr bwMode="auto">
            <a:xfrm>
              <a:off x="3024" y="3843"/>
              <a:ext cx="5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7   8</a:t>
              </a:r>
            </a:p>
          </p:txBody>
        </p:sp>
        <p:sp>
          <p:nvSpPr>
            <p:cNvPr id="338972" name="Text Box 28"/>
            <p:cNvSpPr txBox="1">
              <a:spLocks noChangeArrowheads="1"/>
            </p:cNvSpPr>
            <p:nvPr/>
          </p:nvSpPr>
          <p:spPr bwMode="auto">
            <a:xfrm>
              <a:off x="3024" y="3555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4   5   6</a:t>
              </a:r>
            </a:p>
          </p:txBody>
        </p:sp>
      </p:grpSp>
      <p:sp>
        <p:nvSpPr>
          <p:cNvPr id="338973" name="Text Box 29"/>
          <p:cNvSpPr txBox="1">
            <a:spLocks noChangeArrowheads="1"/>
          </p:cNvSpPr>
          <p:nvPr/>
        </p:nvSpPr>
        <p:spPr bwMode="auto">
          <a:xfrm>
            <a:off x="2592388" y="2967038"/>
            <a:ext cx="929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338974" name="Text Box 30"/>
          <p:cNvSpPr txBox="1">
            <a:spLocks noChangeArrowheads="1"/>
          </p:cNvSpPr>
          <p:nvPr/>
        </p:nvSpPr>
        <p:spPr bwMode="auto">
          <a:xfrm>
            <a:off x="5240338" y="2967038"/>
            <a:ext cx="751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goal</a:t>
            </a:r>
          </a:p>
        </p:txBody>
      </p:sp>
      <p:sp>
        <p:nvSpPr>
          <p:cNvPr id="338975" name="Text Box 31"/>
          <p:cNvSpPr txBox="1">
            <a:spLocks noChangeArrowheads="1"/>
          </p:cNvSpPr>
          <p:nvPr/>
        </p:nvSpPr>
        <p:spPr bwMode="auto">
          <a:xfrm>
            <a:off x="4024313" y="1778000"/>
            <a:ext cx="486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28600" y="4953000"/>
            <a:ext cx="8915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0000FF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h1 = number of tiles in wrong place</a:t>
            </a:r>
          </a:p>
          <a:p>
            <a:pPr>
              <a:buFontTx/>
              <a:buNone/>
            </a:pPr>
            <a:r>
              <a:rPr lang="en-US" dirty="0"/>
              <a:t>h2 = </a:t>
            </a:r>
            <a:r>
              <a:rPr lang="en-US" sz="3600" dirty="0">
                <a:sym typeface="Symbol" pitchFamily="18" charset="2"/>
              </a:rPr>
              <a:t>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distances of tiles from correct </a:t>
            </a:r>
            <a:r>
              <a:rPr lang="en-US" dirty="0" err="1"/>
              <a:t>loc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2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/>
              <a:t>Importance of Heuristics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h1 = number of tiles in wrong place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C59FAA5-5D3D-47DE-B48A-325E55D5EC16}" type="slidenum">
              <a:rPr lang="en-US"/>
              <a:pPr/>
              <a:t>45</a:t>
            </a:fld>
            <a:endParaRPr lang="en-US"/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971550" y="2247900"/>
            <a:ext cx="572464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D	    IDS		            A*(h1)	A*(h2)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2	         10			 6	      6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4	       112			13	    12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6	       680			20	    18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8	      6384			39	    25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10	    47127			93	    39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12	  364404	                            227	    73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14	3473941	              	              539	  113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18			            3056	  363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24			          39135	1641	</a:t>
            </a:r>
          </a:p>
        </p:txBody>
      </p:sp>
      <p:grpSp>
        <p:nvGrpSpPr>
          <p:cNvPr id="374789" name="Group 5"/>
          <p:cNvGrpSpPr>
            <a:grpSpLocks/>
          </p:cNvGrpSpPr>
          <p:nvPr/>
        </p:nvGrpSpPr>
        <p:grpSpPr bwMode="auto">
          <a:xfrm>
            <a:off x="7467600" y="228600"/>
            <a:ext cx="1403350" cy="1406525"/>
            <a:chOff x="2976" y="3290"/>
            <a:chExt cx="884" cy="886"/>
          </a:xfrm>
        </p:grpSpPr>
        <p:sp>
          <p:nvSpPr>
            <p:cNvPr id="374790" name="Rectangle 6"/>
            <p:cNvSpPr>
              <a:spLocks noChangeArrowheads="1"/>
            </p:cNvSpPr>
            <p:nvPr/>
          </p:nvSpPr>
          <p:spPr bwMode="auto">
            <a:xfrm>
              <a:off x="297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1" name="Rectangle 7"/>
            <p:cNvSpPr>
              <a:spLocks noChangeArrowheads="1"/>
            </p:cNvSpPr>
            <p:nvPr/>
          </p:nvSpPr>
          <p:spPr bwMode="auto">
            <a:xfrm>
              <a:off x="326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2" name="Rectangle 8"/>
            <p:cNvSpPr>
              <a:spLocks noChangeArrowheads="1"/>
            </p:cNvSpPr>
            <p:nvPr/>
          </p:nvSpPr>
          <p:spPr bwMode="auto">
            <a:xfrm>
              <a:off x="355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3" name="Rectangle 9"/>
            <p:cNvSpPr>
              <a:spLocks noChangeArrowheads="1"/>
            </p:cNvSpPr>
            <p:nvPr/>
          </p:nvSpPr>
          <p:spPr bwMode="auto">
            <a:xfrm>
              <a:off x="297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4" name="Rectangle 10"/>
            <p:cNvSpPr>
              <a:spLocks noChangeArrowheads="1"/>
            </p:cNvSpPr>
            <p:nvPr/>
          </p:nvSpPr>
          <p:spPr bwMode="auto">
            <a:xfrm>
              <a:off x="326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5" name="Rectangle 11"/>
            <p:cNvSpPr>
              <a:spLocks noChangeArrowheads="1"/>
            </p:cNvSpPr>
            <p:nvPr/>
          </p:nvSpPr>
          <p:spPr bwMode="auto">
            <a:xfrm>
              <a:off x="355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6" name="Rectangle 12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7" name="Rectangle 13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8" name="Rectangle 14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4799" name="Text Box 15"/>
            <p:cNvSpPr txBox="1">
              <a:spLocks noChangeArrowheads="1"/>
            </p:cNvSpPr>
            <p:nvPr/>
          </p:nvSpPr>
          <p:spPr bwMode="auto">
            <a:xfrm>
              <a:off x="3014" y="3290"/>
              <a:ext cx="8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  <a:latin typeface="Times New Roman" pitchFamily="18" charset="0"/>
                </a:rPr>
                <a:t>7    2     3</a:t>
              </a:r>
            </a:p>
          </p:txBody>
        </p:sp>
        <p:sp>
          <p:nvSpPr>
            <p:cNvPr id="374800" name="Text Box 16"/>
            <p:cNvSpPr txBox="1">
              <a:spLocks noChangeArrowheads="1"/>
            </p:cNvSpPr>
            <p:nvPr/>
          </p:nvSpPr>
          <p:spPr bwMode="auto">
            <a:xfrm>
              <a:off x="3024" y="384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  <a:latin typeface="Times New Roman" pitchFamily="18" charset="0"/>
                </a:rPr>
                <a:t>8    5</a:t>
              </a:r>
            </a:p>
          </p:txBody>
        </p:sp>
        <p:sp>
          <p:nvSpPr>
            <p:cNvPr id="374801" name="Text Box 17"/>
            <p:cNvSpPr txBox="1">
              <a:spLocks noChangeArrowheads="1"/>
            </p:cNvSpPr>
            <p:nvPr/>
          </p:nvSpPr>
          <p:spPr bwMode="auto">
            <a:xfrm>
              <a:off x="3024" y="3552"/>
              <a:ext cx="8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  <a:latin typeface="Times New Roman" pitchFamily="18" charset="0"/>
                </a:rPr>
                <a:t>4    1     6</a:t>
              </a:r>
            </a:p>
          </p:txBody>
        </p:sp>
      </p:grpSp>
      <p:sp>
        <p:nvSpPr>
          <p:cNvPr id="374803" name="Rectangle 19"/>
          <p:cNvSpPr>
            <a:spLocks noChangeArrowheads="1"/>
          </p:cNvSpPr>
          <p:nvPr/>
        </p:nvSpPr>
        <p:spPr bwMode="auto">
          <a:xfrm>
            <a:off x="6238875" y="2209800"/>
            <a:ext cx="1571625" cy="376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4802" name="Rectangle 18"/>
          <p:cNvSpPr>
            <a:spLocks noChangeArrowheads="1"/>
          </p:cNvSpPr>
          <p:nvPr/>
        </p:nvSpPr>
        <p:spPr bwMode="auto">
          <a:xfrm>
            <a:off x="5286375" y="2057400"/>
            <a:ext cx="1571625" cy="376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11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/>
              <a:t>Importance of Heuristics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h1 = number of tiles in wrong place</a:t>
            </a:r>
          </a:p>
          <a:p>
            <a:pPr>
              <a:buFontTx/>
              <a:buNone/>
            </a:pPr>
            <a:r>
              <a:rPr lang="en-US" dirty="0"/>
              <a:t>h2 = </a:t>
            </a:r>
            <a:r>
              <a:rPr lang="en-US" sz="3600" dirty="0">
                <a:sym typeface="Symbol" pitchFamily="18" charset="2"/>
              </a:rPr>
              <a:t>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distances of tiles from correct loc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C59FAA5-5D3D-47DE-B48A-325E55D5EC16}" type="slidenum">
              <a:rPr lang="en-US"/>
              <a:pPr/>
              <a:t>46</a:t>
            </a:fld>
            <a:endParaRPr lang="en-US"/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971550" y="2247900"/>
            <a:ext cx="572464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D	       IDS		            A*(h1)	A*(h2)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2	         10			 6	      6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4	       112			13	    12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6	       680			20	    18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 8	      6384			39	    25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10	    47127			93	    39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12	  364404	                            227	    73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14	3473941	              	              539	  113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18			            3056	  363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</a:rPr>
              <a:t>24			          39135	1641	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467600" y="228600"/>
            <a:ext cx="1403350" cy="1406525"/>
            <a:chOff x="2976" y="3290"/>
            <a:chExt cx="884" cy="886"/>
          </a:xfrm>
        </p:grpSpPr>
        <p:sp>
          <p:nvSpPr>
            <p:cNvPr id="374790" name="Rectangle 6"/>
            <p:cNvSpPr>
              <a:spLocks noChangeArrowheads="1"/>
            </p:cNvSpPr>
            <p:nvPr/>
          </p:nvSpPr>
          <p:spPr bwMode="auto">
            <a:xfrm>
              <a:off x="297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1" name="Rectangle 7"/>
            <p:cNvSpPr>
              <a:spLocks noChangeArrowheads="1"/>
            </p:cNvSpPr>
            <p:nvPr/>
          </p:nvSpPr>
          <p:spPr bwMode="auto">
            <a:xfrm>
              <a:off x="326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2" name="Rectangle 8"/>
            <p:cNvSpPr>
              <a:spLocks noChangeArrowheads="1"/>
            </p:cNvSpPr>
            <p:nvPr/>
          </p:nvSpPr>
          <p:spPr bwMode="auto">
            <a:xfrm>
              <a:off x="355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3" name="Rectangle 9"/>
            <p:cNvSpPr>
              <a:spLocks noChangeArrowheads="1"/>
            </p:cNvSpPr>
            <p:nvPr/>
          </p:nvSpPr>
          <p:spPr bwMode="auto">
            <a:xfrm>
              <a:off x="297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4" name="Rectangle 10"/>
            <p:cNvSpPr>
              <a:spLocks noChangeArrowheads="1"/>
            </p:cNvSpPr>
            <p:nvPr/>
          </p:nvSpPr>
          <p:spPr bwMode="auto">
            <a:xfrm>
              <a:off x="326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5" name="Rectangle 11"/>
            <p:cNvSpPr>
              <a:spLocks noChangeArrowheads="1"/>
            </p:cNvSpPr>
            <p:nvPr/>
          </p:nvSpPr>
          <p:spPr bwMode="auto">
            <a:xfrm>
              <a:off x="355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6" name="Rectangle 12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7" name="Rectangle 13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98" name="Rectangle 14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4799" name="Text Box 15"/>
            <p:cNvSpPr txBox="1">
              <a:spLocks noChangeArrowheads="1"/>
            </p:cNvSpPr>
            <p:nvPr/>
          </p:nvSpPr>
          <p:spPr bwMode="auto">
            <a:xfrm>
              <a:off x="3014" y="3290"/>
              <a:ext cx="8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  <a:latin typeface="Times New Roman" pitchFamily="18" charset="0"/>
                </a:rPr>
                <a:t>7    2     3</a:t>
              </a:r>
            </a:p>
          </p:txBody>
        </p:sp>
        <p:sp>
          <p:nvSpPr>
            <p:cNvPr id="374800" name="Text Box 16"/>
            <p:cNvSpPr txBox="1">
              <a:spLocks noChangeArrowheads="1"/>
            </p:cNvSpPr>
            <p:nvPr/>
          </p:nvSpPr>
          <p:spPr bwMode="auto">
            <a:xfrm>
              <a:off x="3024" y="384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  <a:latin typeface="Times New Roman" pitchFamily="18" charset="0"/>
                </a:rPr>
                <a:t>8    5</a:t>
              </a:r>
            </a:p>
          </p:txBody>
        </p:sp>
        <p:sp>
          <p:nvSpPr>
            <p:cNvPr id="374801" name="Text Box 17"/>
            <p:cNvSpPr txBox="1">
              <a:spLocks noChangeArrowheads="1"/>
            </p:cNvSpPr>
            <p:nvPr/>
          </p:nvSpPr>
          <p:spPr bwMode="auto">
            <a:xfrm>
              <a:off x="3024" y="3552"/>
              <a:ext cx="8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  <a:latin typeface="Times New Roman" pitchFamily="18" charset="0"/>
                </a:rPr>
                <a:t>4    1     6</a:t>
              </a:r>
            </a:p>
          </p:txBody>
        </p:sp>
      </p:grpSp>
      <p:sp>
        <p:nvSpPr>
          <p:cNvPr id="374804" name="Rectangle 20"/>
          <p:cNvSpPr>
            <a:spLocks noChangeArrowheads="1"/>
          </p:cNvSpPr>
          <p:nvPr/>
        </p:nvSpPr>
        <p:spPr bwMode="auto">
          <a:xfrm>
            <a:off x="685800" y="5486400"/>
            <a:ext cx="7848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rgbClr val="CC00FF"/>
                </a:solidFill>
                <a:latin typeface="Comic Sans MS" pitchFamily="66" charset="0"/>
              </a:rPr>
              <a:t>Decrease effective branching factor</a:t>
            </a:r>
          </a:p>
        </p:txBody>
      </p:sp>
    </p:spTree>
    <p:extLst>
      <p:ext uri="{BB962C8B-B14F-4D97-AF65-F5344CB8AC3E}">
        <p14:creationId xmlns:p14="http://schemas.microsoft.com/office/powerpoint/2010/main" val="261937208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More Power!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34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Performance of Manhattan Distance Heuristic</a:t>
            </a:r>
          </a:p>
          <a:p>
            <a:pPr lvl="1"/>
            <a:r>
              <a:rPr lang="en-US" dirty="0"/>
              <a:t> 8 Puzzle		&lt; 1 second</a:t>
            </a:r>
          </a:p>
          <a:p>
            <a:pPr lvl="1"/>
            <a:r>
              <a:rPr lang="en-US" dirty="0"/>
              <a:t>15 Puzzle		1 minute</a:t>
            </a:r>
          </a:p>
          <a:p>
            <a:pPr lvl="1"/>
            <a:r>
              <a:rPr lang="en-US" dirty="0"/>
              <a:t>24 Puzzle		65000 years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Tx/>
              <a:buNone/>
            </a:pPr>
            <a:r>
              <a:rPr lang="en-US" dirty="0"/>
              <a:t>Need even better heuristics!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136C4D4-12F4-4C3F-81CB-53EC1759ACE1}" type="slidenum">
              <a:rPr lang="en-US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5493132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Subgoal Interactions 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Manhattan distance assumes </a:t>
            </a:r>
          </a:p>
          <a:p>
            <a:pPr lvl="1"/>
            <a:r>
              <a:rPr lang="en-US"/>
              <a:t>Each tile can be moved independently of others</a:t>
            </a:r>
          </a:p>
          <a:p>
            <a:r>
              <a:rPr lang="en-US"/>
              <a:t>Underestimates because </a:t>
            </a:r>
          </a:p>
          <a:p>
            <a:pPr lvl="1"/>
            <a:r>
              <a:rPr lang="en-US"/>
              <a:t>Doesn’t consider interactions between tiles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011534A-2FB7-464E-86F0-AA44E489AA19}" type="slidenum">
              <a:rPr lang="en-US"/>
              <a:pPr/>
              <a:t>48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2805115" y="4648200"/>
            <a:ext cx="1376363" cy="1401763"/>
            <a:chOff x="2976" y="3293"/>
            <a:chExt cx="867" cy="883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297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326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096" name="Rectangle 8"/>
            <p:cNvSpPr>
              <a:spLocks noChangeArrowheads="1"/>
            </p:cNvSpPr>
            <p:nvPr/>
          </p:nvSpPr>
          <p:spPr bwMode="auto">
            <a:xfrm>
              <a:off x="355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097" name="Rectangle 9"/>
            <p:cNvSpPr>
              <a:spLocks noChangeArrowheads="1"/>
            </p:cNvSpPr>
            <p:nvPr/>
          </p:nvSpPr>
          <p:spPr bwMode="auto">
            <a:xfrm>
              <a:off x="297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098" name="Rectangle 10"/>
            <p:cNvSpPr>
              <a:spLocks noChangeArrowheads="1"/>
            </p:cNvSpPr>
            <p:nvPr/>
          </p:nvSpPr>
          <p:spPr bwMode="auto">
            <a:xfrm>
              <a:off x="326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099" name="Rectangle 11"/>
            <p:cNvSpPr>
              <a:spLocks noChangeArrowheads="1"/>
            </p:cNvSpPr>
            <p:nvPr/>
          </p:nvSpPr>
          <p:spPr bwMode="auto">
            <a:xfrm>
              <a:off x="355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100" name="Rectangle 12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101" name="Rectangle 13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5102" name="Rectangle 14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45103" name="Text Box 15"/>
            <p:cNvSpPr txBox="1">
              <a:spLocks noChangeArrowheads="1"/>
            </p:cNvSpPr>
            <p:nvPr/>
          </p:nvSpPr>
          <p:spPr bwMode="auto">
            <a:xfrm>
              <a:off x="3014" y="3293"/>
              <a:ext cx="7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1   2   3</a:t>
              </a:r>
            </a:p>
          </p:txBody>
        </p:sp>
        <p:sp>
          <p:nvSpPr>
            <p:cNvPr id="345104" name="Text Box 16"/>
            <p:cNvSpPr txBox="1">
              <a:spLocks noChangeArrowheads="1"/>
            </p:cNvSpPr>
            <p:nvPr/>
          </p:nvSpPr>
          <p:spPr bwMode="auto">
            <a:xfrm>
              <a:off x="3024" y="3843"/>
              <a:ext cx="5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7   8</a:t>
              </a:r>
            </a:p>
          </p:txBody>
        </p:sp>
        <p:sp>
          <p:nvSpPr>
            <p:cNvPr id="345105" name="Text Box 17"/>
            <p:cNvSpPr txBox="1">
              <a:spLocks noChangeArrowheads="1"/>
            </p:cNvSpPr>
            <p:nvPr/>
          </p:nvSpPr>
          <p:spPr bwMode="auto">
            <a:xfrm>
              <a:off x="3024" y="3555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Comic Sans MS" pitchFamily="66" charset="0"/>
                </a:rPr>
                <a:t>4   </a:t>
              </a:r>
              <a:r>
                <a:rPr lang="en-US" sz="2400" b="0" dirty="0">
                  <a:solidFill>
                    <a:srgbClr val="FF0000"/>
                  </a:solidFill>
                  <a:latin typeface="Comic Sans MS" pitchFamily="66" charset="0"/>
                </a:rPr>
                <a:t>6   5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24911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948612" y="2163762"/>
            <a:ext cx="457200" cy="457200"/>
          </a:xfrm>
          <a:prstGeom prst="rect">
            <a:avLst/>
          </a:prstGeom>
          <a:solidFill>
            <a:srgbClr val="FDFF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405812" y="2163762"/>
            <a:ext cx="457200" cy="457200"/>
          </a:xfrm>
          <a:prstGeom prst="rect">
            <a:avLst/>
          </a:prstGeom>
          <a:solidFill>
            <a:srgbClr val="FDFF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Pattern Databases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any subset of tiles</a:t>
            </a:r>
          </a:p>
          <a:p>
            <a:pPr lvl="2"/>
            <a:r>
              <a:rPr lang="en-US" dirty="0"/>
              <a:t>E.g., 3, 7, 11, 12, 13, 14, 15</a:t>
            </a:r>
          </a:p>
          <a:p>
            <a:pPr lvl="2"/>
            <a:r>
              <a:rPr lang="en-US" dirty="0"/>
              <a:t>(or as drawn)</a:t>
            </a:r>
          </a:p>
          <a:p>
            <a:r>
              <a:rPr lang="en-US" dirty="0" err="1"/>
              <a:t>Precompute</a:t>
            </a:r>
            <a:r>
              <a:rPr lang="en-US" dirty="0"/>
              <a:t> a table </a:t>
            </a:r>
          </a:p>
          <a:p>
            <a:pPr lvl="1"/>
            <a:r>
              <a:rPr lang="en-US" dirty="0"/>
              <a:t>Optimal cost of solving just these tiles</a:t>
            </a:r>
          </a:p>
          <a:p>
            <a:pPr lvl="1"/>
            <a:r>
              <a:rPr lang="en-US" dirty="0"/>
              <a:t>For all possible configurations</a:t>
            </a:r>
          </a:p>
          <a:p>
            <a:pPr lvl="2"/>
            <a:r>
              <a:rPr lang="en-US" dirty="0"/>
              <a:t>57 Million in this case</a:t>
            </a:r>
          </a:p>
          <a:p>
            <a:pPr lvl="1"/>
            <a:r>
              <a:rPr lang="en-US" dirty="0"/>
              <a:t>Use A* or IDA* </a:t>
            </a:r>
          </a:p>
          <a:p>
            <a:pPr lvl="2"/>
            <a:r>
              <a:rPr lang="en-US" dirty="0"/>
              <a:t>State = </a:t>
            </a:r>
            <a:r>
              <a:rPr lang="en-US" dirty="0">
                <a:solidFill>
                  <a:srgbClr val="FF0000"/>
                </a:solidFill>
              </a:rPr>
              <a:t>position of just these tiles (&amp; blank)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52C6CEC7-4261-495B-B335-96C563FE0698}" type="slidenum">
              <a:rPr lang="en-US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5956300" y="822325"/>
            <a:ext cx="31877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400">
                <a:solidFill>
                  <a:schemeClr val="tx1"/>
                </a:solidFill>
                <a:latin typeface="Comic Sans MS" pitchFamily="66" charset="0"/>
              </a:rPr>
              <a:t>[Culberson &amp; Schaeffer 1996]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342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4914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486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0342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914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9486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034212" y="21637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491412" y="21637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094537" y="2163762"/>
            <a:ext cx="176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9  10  </a:t>
            </a:r>
            <a:r>
              <a:rPr lang="en-US" sz="2400" b="0" dirty="0">
                <a:solidFill>
                  <a:schemeClr val="tx1"/>
                </a:solidFill>
                <a:latin typeface="Comic Sans MS" pitchFamily="66" charset="0"/>
              </a:rPr>
              <a:t>11 12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4058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84058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8405812" y="2620962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948612" y="26209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7491412" y="26209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034212" y="26209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010400" y="2620962"/>
            <a:ext cx="14398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>
                <a:solidFill>
                  <a:srgbClr val="BFBFBF"/>
                </a:solidFill>
                <a:latin typeface="Comic Sans MS" pitchFamily="66" charset="0"/>
              </a:rPr>
              <a:t>13 14  15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094537" y="1219200"/>
            <a:ext cx="1930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>
                <a:solidFill>
                  <a:schemeClr val="tx1"/>
                </a:solidFill>
                <a:latin typeface="Comic Sans MS" pitchFamily="66" charset="0"/>
              </a:rPr>
              <a:t>1   2   3   4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110412" y="1635125"/>
            <a:ext cx="16716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  <a:latin typeface="Comic Sans MS" pitchFamily="66" charset="0"/>
              </a:rPr>
              <a:t>5  6   7   8</a:t>
            </a:r>
          </a:p>
        </p:txBody>
      </p:sp>
    </p:spTree>
    <p:extLst>
      <p:ext uri="{BB962C8B-B14F-4D97-AF65-F5344CB8AC3E}">
        <p14:creationId xmlns:p14="http://schemas.microsoft.com/office/powerpoint/2010/main" val="34885665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Very simple fix: never expand a state type twice</a:t>
            </a: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1182688" lvl="2" eaLnBrk="1" hangingPunct="1"/>
            <a:endParaRPr lang="en-US" sz="1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Can this wreck completeness?  Why or why not?</a:t>
            </a:r>
          </a:p>
          <a:p>
            <a:pPr eaLnBrk="1" hangingPunct="1"/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How about optimality?  Why or why not?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069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Pattern Database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each state is generated</a:t>
            </a:r>
          </a:p>
          <a:p>
            <a:pPr lvl="1"/>
            <a:r>
              <a:rPr lang="en-US"/>
              <a:t>Use position of chosen tiles as index into DB</a:t>
            </a:r>
          </a:p>
          <a:p>
            <a:pPr lvl="1"/>
            <a:r>
              <a:rPr lang="en-US"/>
              <a:t>Use lookup value as heuristic, h(n)</a:t>
            </a:r>
          </a:p>
          <a:p>
            <a:pPr lvl="1"/>
            <a:endParaRPr lang="en-US"/>
          </a:p>
          <a:p>
            <a:pPr lvl="1"/>
            <a:r>
              <a:rPr lang="en-US"/>
              <a:t>Admissible?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43DA2A77-E4C8-4ECE-93AE-084845E653C5}" type="slidenum">
              <a:rPr lang="en-US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055061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024812" y="2163762"/>
            <a:ext cx="457200" cy="457200"/>
          </a:xfrm>
          <a:prstGeom prst="rect">
            <a:avLst/>
          </a:prstGeom>
          <a:solidFill>
            <a:srgbClr val="FDFF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Multiple Databases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choose another set of tiles</a:t>
            </a:r>
          </a:p>
          <a:p>
            <a:pPr lvl="1"/>
            <a:r>
              <a:rPr lang="en-US"/>
              <a:t>Precompute multiple tables</a:t>
            </a:r>
          </a:p>
          <a:p>
            <a:r>
              <a:rPr lang="en-US"/>
              <a:t>How combine table values?</a:t>
            </a:r>
          </a:p>
          <a:p>
            <a:endParaRPr lang="en-US"/>
          </a:p>
          <a:p>
            <a:r>
              <a:rPr lang="en-US"/>
              <a:t>E.g. Optimal solutions to Rubik’s cube</a:t>
            </a:r>
          </a:p>
          <a:p>
            <a:pPr lvl="1"/>
            <a:r>
              <a:rPr lang="en-US"/>
              <a:t>First found w/ IDA* using pattern DB heuristics</a:t>
            </a:r>
          </a:p>
          <a:p>
            <a:pPr lvl="1"/>
            <a:r>
              <a:rPr lang="en-US"/>
              <a:t>Multiple DBs were used (dif cubie subsets )</a:t>
            </a:r>
          </a:p>
          <a:p>
            <a:pPr lvl="1"/>
            <a:r>
              <a:rPr lang="en-US"/>
              <a:t>Most problems solved optimally in 1 day</a:t>
            </a:r>
          </a:p>
          <a:p>
            <a:pPr lvl="1"/>
            <a:r>
              <a:rPr lang="en-US"/>
              <a:t>Compare with </a:t>
            </a:r>
            <a:r>
              <a:rPr lang="en-US" b="0" i="1"/>
              <a:t>574,000 years</a:t>
            </a:r>
            <a:r>
              <a:rPr lang="en-US"/>
              <a:t> for IDDFS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3AFC8CE-DB69-473D-A791-06B1D74D4D55}" type="slidenum">
              <a:rPr lang="en-US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© Daniel S. Weld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532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104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5676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532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104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5676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653212" y="21637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10412" y="21637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567612" y="2163762"/>
            <a:ext cx="457200" cy="457200"/>
          </a:xfrm>
          <a:prstGeom prst="rect">
            <a:avLst/>
          </a:prstGeom>
          <a:solidFill>
            <a:srgbClr val="FDFF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713537" y="2163762"/>
            <a:ext cx="176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>
                <a:solidFill>
                  <a:schemeClr val="tx1"/>
                </a:solidFill>
                <a:latin typeface="Comic Sans MS" pitchFamily="66" charset="0"/>
              </a:rPr>
              <a:t>9  10  11 12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24812" y="12493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8024812" y="1706562"/>
            <a:ext cx="457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8024812" y="2620962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67612" y="26209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110412" y="26209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653212" y="262096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629400" y="2620962"/>
            <a:ext cx="14398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  <a:latin typeface="Comic Sans MS" pitchFamily="66" charset="0"/>
              </a:rPr>
              <a:t>13 14  15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713537" y="1219200"/>
            <a:ext cx="1930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>
                <a:solidFill>
                  <a:schemeClr val="tx1"/>
                </a:solidFill>
                <a:latin typeface="Comic Sans MS" pitchFamily="66" charset="0"/>
              </a:rPr>
              <a:t>1   2   3   4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729412" y="1635125"/>
            <a:ext cx="16716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>
                <a:solidFill>
                  <a:schemeClr val="tx1"/>
                </a:solidFill>
                <a:latin typeface="Comic Sans MS" pitchFamily="66" charset="0"/>
              </a:rPr>
              <a:t>5  6   7   8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477000" y="1143000"/>
            <a:ext cx="1143000" cy="2133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6515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Drawbacks of Standard Pattern DBs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can only take </a:t>
            </a:r>
            <a:r>
              <a:rPr lang="en-US" b="0" i="1" dirty="0"/>
              <a:t>max</a:t>
            </a:r>
          </a:p>
          <a:p>
            <a:pPr lvl="1"/>
            <a:r>
              <a:rPr lang="en-US" dirty="0"/>
              <a:t>Diminishing returns on additional DBs</a:t>
            </a:r>
          </a:p>
          <a:p>
            <a:endParaRPr lang="en-US" dirty="0"/>
          </a:p>
          <a:p>
            <a:r>
              <a:rPr lang="en-US" dirty="0"/>
              <a:t>Would like to be able to </a:t>
            </a:r>
            <a:r>
              <a:rPr lang="en-US" b="1" i="1" dirty="0"/>
              <a:t>add</a:t>
            </a:r>
            <a:r>
              <a:rPr lang="en-US" dirty="0"/>
              <a:t> values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C3F0121-74D7-4EAF-ACB4-A889D950A3AA}" type="slidenum">
              <a:rPr lang="en-US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90317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Disjoint Pattern DBs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 tiles into disjoint sets</a:t>
            </a:r>
          </a:p>
          <a:p>
            <a:pPr lvl="1"/>
            <a:r>
              <a:rPr lang="en-US" dirty="0"/>
              <a:t>For each set, </a:t>
            </a:r>
            <a:r>
              <a:rPr lang="en-US" dirty="0" err="1"/>
              <a:t>precompute</a:t>
            </a:r>
            <a:r>
              <a:rPr lang="en-US" dirty="0"/>
              <a:t> table</a:t>
            </a:r>
          </a:p>
          <a:p>
            <a:pPr lvl="2"/>
            <a:r>
              <a:rPr lang="en-US" dirty="0"/>
              <a:t>E.g. 8 tile DB has 519 million entries</a:t>
            </a:r>
          </a:p>
          <a:p>
            <a:pPr lvl="2"/>
            <a:r>
              <a:rPr lang="en-US" dirty="0"/>
              <a:t>And 7 tile DB has 58 million</a:t>
            </a:r>
          </a:p>
          <a:p>
            <a:r>
              <a:rPr lang="en-US" dirty="0"/>
              <a:t>During search</a:t>
            </a:r>
          </a:p>
          <a:p>
            <a:pPr lvl="1"/>
            <a:r>
              <a:rPr lang="en-US" dirty="0"/>
              <a:t>Look up heuristic values for each set</a:t>
            </a:r>
          </a:p>
          <a:p>
            <a:pPr lvl="1"/>
            <a:r>
              <a:rPr lang="en-US" b="0" i="1" dirty="0">
                <a:solidFill>
                  <a:srgbClr val="FF0000"/>
                </a:solidFill>
              </a:rPr>
              <a:t>Can add values without overestimating!</a:t>
            </a:r>
          </a:p>
          <a:p>
            <a:pPr lvl="1"/>
            <a:endParaRPr lang="en-US" b="0" i="1" dirty="0"/>
          </a:p>
          <a:p>
            <a:pPr lvl="1"/>
            <a:r>
              <a:rPr lang="en-US" dirty="0"/>
              <a:t>Manhattan distance is a special case of this idea where each set is a single tile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33709EA-66D0-4EDD-8BC5-7EB2ADEAD315}" type="slidenum">
              <a:rPr lang="en-US"/>
              <a:pPr/>
              <a:t>53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© Daniel S. Weld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grpSp>
        <p:nvGrpSpPr>
          <p:cNvPr id="355333" name="Group 5"/>
          <p:cNvGrpSpPr>
            <a:grpSpLocks/>
          </p:cNvGrpSpPr>
          <p:nvPr/>
        </p:nvGrpSpPr>
        <p:grpSpPr bwMode="auto">
          <a:xfrm>
            <a:off x="7129463" y="779462"/>
            <a:ext cx="2014537" cy="1863724"/>
            <a:chOff x="1974" y="3152"/>
            <a:chExt cx="1269" cy="1174"/>
          </a:xfrm>
        </p:grpSpPr>
        <p:sp>
          <p:nvSpPr>
            <p:cNvPr id="355334" name="Rectangle 6"/>
            <p:cNvSpPr>
              <a:spLocks noChangeArrowheads="1"/>
            </p:cNvSpPr>
            <p:nvPr/>
          </p:nvSpPr>
          <p:spPr bwMode="auto">
            <a:xfrm>
              <a:off x="1989" y="3171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35" name="Rectangle 7"/>
            <p:cNvSpPr>
              <a:spLocks noChangeArrowheads="1"/>
            </p:cNvSpPr>
            <p:nvPr/>
          </p:nvSpPr>
          <p:spPr bwMode="auto">
            <a:xfrm>
              <a:off x="2277" y="3171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36" name="Rectangle 8"/>
            <p:cNvSpPr>
              <a:spLocks noChangeArrowheads="1"/>
            </p:cNvSpPr>
            <p:nvPr/>
          </p:nvSpPr>
          <p:spPr bwMode="auto">
            <a:xfrm>
              <a:off x="2565" y="3171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37" name="Rectangle 9"/>
            <p:cNvSpPr>
              <a:spLocks noChangeArrowheads="1"/>
            </p:cNvSpPr>
            <p:nvPr/>
          </p:nvSpPr>
          <p:spPr bwMode="auto">
            <a:xfrm>
              <a:off x="1989" y="3459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38" name="Rectangle 10"/>
            <p:cNvSpPr>
              <a:spLocks noChangeArrowheads="1"/>
            </p:cNvSpPr>
            <p:nvPr/>
          </p:nvSpPr>
          <p:spPr bwMode="auto">
            <a:xfrm>
              <a:off x="2277" y="3459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39" name="Rectangle 11"/>
            <p:cNvSpPr>
              <a:spLocks noChangeArrowheads="1"/>
            </p:cNvSpPr>
            <p:nvPr/>
          </p:nvSpPr>
          <p:spPr bwMode="auto">
            <a:xfrm>
              <a:off x="2565" y="3459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0" name="Rectangle 12"/>
            <p:cNvSpPr>
              <a:spLocks noChangeArrowheads="1"/>
            </p:cNvSpPr>
            <p:nvPr/>
          </p:nvSpPr>
          <p:spPr bwMode="auto">
            <a:xfrm>
              <a:off x="1989" y="3747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1" name="Rectangle 13"/>
            <p:cNvSpPr>
              <a:spLocks noChangeArrowheads="1"/>
            </p:cNvSpPr>
            <p:nvPr/>
          </p:nvSpPr>
          <p:spPr bwMode="auto">
            <a:xfrm>
              <a:off x="2277" y="3747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2" name="Rectangle 14"/>
            <p:cNvSpPr>
              <a:spLocks noChangeArrowheads="1"/>
            </p:cNvSpPr>
            <p:nvPr/>
          </p:nvSpPr>
          <p:spPr bwMode="auto">
            <a:xfrm>
              <a:off x="2565" y="3747"/>
              <a:ext cx="288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 b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55343" name="Text Box 15"/>
            <p:cNvSpPr txBox="1">
              <a:spLocks noChangeArrowheads="1"/>
            </p:cNvSpPr>
            <p:nvPr/>
          </p:nvSpPr>
          <p:spPr bwMode="auto">
            <a:xfrm>
              <a:off x="2027" y="3747"/>
              <a:ext cx="11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9  10  11 12</a:t>
              </a:r>
            </a:p>
          </p:txBody>
        </p:sp>
        <p:sp>
          <p:nvSpPr>
            <p:cNvPr id="355344" name="Rectangle 16"/>
            <p:cNvSpPr>
              <a:spLocks noChangeArrowheads="1"/>
            </p:cNvSpPr>
            <p:nvPr/>
          </p:nvSpPr>
          <p:spPr bwMode="auto">
            <a:xfrm>
              <a:off x="2853" y="3171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5" name="Rectangle 17"/>
            <p:cNvSpPr>
              <a:spLocks noChangeArrowheads="1"/>
            </p:cNvSpPr>
            <p:nvPr/>
          </p:nvSpPr>
          <p:spPr bwMode="auto">
            <a:xfrm>
              <a:off x="2853" y="3459"/>
              <a:ext cx="288" cy="28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6" name="Rectangle 18"/>
            <p:cNvSpPr>
              <a:spLocks noChangeArrowheads="1"/>
            </p:cNvSpPr>
            <p:nvPr/>
          </p:nvSpPr>
          <p:spPr bwMode="auto">
            <a:xfrm>
              <a:off x="2853" y="3747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7" name="Rectangle 19"/>
            <p:cNvSpPr>
              <a:spLocks noChangeArrowheads="1"/>
            </p:cNvSpPr>
            <p:nvPr/>
          </p:nvSpPr>
          <p:spPr bwMode="auto">
            <a:xfrm>
              <a:off x="2853" y="4035"/>
              <a:ext cx="288" cy="2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8" name="Rectangle 20"/>
            <p:cNvSpPr>
              <a:spLocks noChangeArrowheads="1"/>
            </p:cNvSpPr>
            <p:nvPr/>
          </p:nvSpPr>
          <p:spPr bwMode="auto">
            <a:xfrm>
              <a:off x="2565" y="4035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49" name="Rectangle 21"/>
            <p:cNvSpPr>
              <a:spLocks noChangeArrowheads="1"/>
            </p:cNvSpPr>
            <p:nvPr/>
          </p:nvSpPr>
          <p:spPr bwMode="auto">
            <a:xfrm>
              <a:off x="2277" y="4035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50" name="Rectangle 22"/>
            <p:cNvSpPr>
              <a:spLocks noChangeArrowheads="1"/>
            </p:cNvSpPr>
            <p:nvPr/>
          </p:nvSpPr>
          <p:spPr bwMode="auto">
            <a:xfrm>
              <a:off x="1989" y="4035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5351" name="Text Box 23"/>
            <p:cNvSpPr txBox="1">
              <a:spLocks noChangeArrowheads="1"/>
            </p:cNvSpPr>
            <p:nvPr/>
          </p:nvSpPr>
          <p:spPr bwMode="auto">
            <a:xfrm>
              <a:off x="1974" y="4035"/>
              <a:ext cx="9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13 14  15</a:t>
              </a:r>
            </a:p>
          </p:txBody>
        </p:sp>
        <p:sp>
          <p:nvSpPr>
            <p:cNvPr id="355352" name="Text Box 24"/>
            <p:cNvSpPr txBox="1">
              <a:spLocks noChangeArrowheads="1"/>
            </p:cNvSpPr>
            <p:nvPr/>
          </p:nvSpPr>
          <p:spPr bwMode="auto">
            <a:xfrm>
              <a:off x="2027" y="3152"/>
              <a:ext cx="12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Comic Sans MS" pitchFamily="66" charset="0"/>
                </a:rPr>
                <a:t>1   2   3   4</a:t>
              </a:r>
            </a:p>
          </p:txBody>
        </p:sp>
        <p:sp>
          <p:nvSpPr>
            <p:cNvPr id="355353" name="Text Box 25"/>
            <p:cNvSpPr txBox="1">
              <a:spLocks noChangeArrowheads="1"/>
            </p:cNvSpPr>
            <p:nvPr/>
          </p:nvSpPr>
          <p:spPr bwMode="auto">
            <a:xfrm>
              <a:off x="2037" y="3414"/>
              <a:ext cx="10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  <a:latin typeface="Comic Sans MS" pitchFamily="66" charset="0"/>
                </a:rPr>
                <a:t>5  6   7   8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761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15 Puzzle:</a:t>
            </a:r>
            <a:r>
              <a:rPr lang="en-US" sz="2800" dirty="0"/>
              <a:t>  2000x speedup </a:t>
            </a:r>
            <a:r>
              <a:rPr lang="en-US" sz="2800" i="1" dirty="0" err="1"/>
              <a:t>vs</a:t>
            </a:r>
            <a:r>
              <a:rPr lang="en-US" sz="2800" dirty="0"/>
              <a:t> Manhattan </a:t>
            </a:r>
            <a:r>
              <a:rPr lang="en-US" sz="2800" dirty="0" err="1"/>
              <a:t>dist</a:t>
            </a:r>
            <a:endParaRPr lang="en-US" sz="2800" dirty="0"/>
          </a:p>
          <a:p>
            <a:pPr lvl="1"/>
            <a:r>
              <a:rPr lang="en-US" sz="2400" dirty="0"/>
              <a:t>IDA* with the two DBs shown previously solves 15 Puzzles optimally in 30 milliseconds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24 Puzzle:</a:t>
            </a:r>
            <a:r>
              <a:rPr lang="en-US" sz="2800" dirty="0"/>
              <a:t> 12 million x speedup </a:t>
            </a:r>
            <a:r>
              <a:rPr lang="en-US" sz="2800" i="1" dirty="0" err="1"/>
              <a:t>vs</a:t>
            </a:r>
            <a:r>
              <a:rPr lang="en-US" sz="2800" dirty="0"/>
              <a:t> Manhattan </a:t>
            </a:r>
          </a:p>
          <a:p>
            <a:pPr lvl="1"/>
            <a:r>
              <a:rPr lang="en-US" sz="2400" dirty="0"/>
              <a:t>IDA* can solve random instances in 2 days.</a:t>
            </a:r>
          </a:p>
          <a:p>
            <a:pPr lvl="1"/>
            <a:r>
              <a:rPr lang="en-US" sz="2400" dirty="0"/>
              <a:t>Requires 4 DBs as shown</a:t>
            </a:r>
          </a:p>
          <a:p>
            <a:pPr lvl="2"/>
            <a:r>
              <a:rPr lang="en-US" dirty="0"/>
              <a:t>Each DB has 128 million entries</a:t>
            </a:r>
          </a:p>
          <a:p>
            <a:pPr lvl="1"/>
            <a:r>
              <a:rPr lang="en-US" sz="2400" dirty="0"/>
              <a:t>Without PDBs: 65,000 years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B572FA16-6658-43F1-A991-C3A298FA9A46}" type="slidenum">
              <a:rPr lang="en-US"/>
              <a:pPr/>
              <a:t>54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© Daniel S. Weld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10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954838" y="4772025"/>
            <a:ext cx="230187" cy="230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7185025" y="4772025"/>
            <a:ext cx="230188" cy="230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7415213" y="4772025"/>
            <a:ext cx="230187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7645400" y="4772025"/>
            <a:ext cx="230188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7875588" y="4772025"/>
            <a:ext cx="230187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6954838" y="5002213"/>
            <a:ext cx="230187" cy="2301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7185025" y="5002213"/>
            <a:ext cx="230188" cy="2301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7415213" y="5002213"/>
            <a:ext cx="230187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7645400" y="5002213"/>
            <a:ext cx="230188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0" name="Rectangle 14"/>
          <p:cNvSpPr>
            <a:spLocks noChangeArrowheads="1"/>
          </p:cNvSpPr>
          <p:nvPr/>
        </p:nvSpPr>
        <p:spPr bwMode="auto">
          <a:xfrm>
            <a:off x="7875588" y="5002213"/>
            <a:ext cx="230187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1" name="Rectangle 15"/>
          <p:cNvSpPr>
            <a:spLocks noChangeArrowheads="1"/>
          </p:cNvSpPr>
          <p:nvPr/>
        </p:nvSpPr>
        <p:spPr bwMode="auto">
          <a:xfrm>
            <a:off x="6954838" y="5232400"/>
            <a:ext cx="230187" cy="230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2" name="Rectangle 16"/>
          <p:cNvSpPr>
            <a:spLocks noChangeArrowheads="1"/>
          </p:cNvSpPr>
          <p:nvPr/>
        </p:nvSpPr>
        <p:spPr bwMode="auto">
          <a:xfrm>
            <a:off x="7185025" y="5232400"/>
            <a:ext cx="230188" cy="230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3" name="Rectangle 17"/>
          <p:cNvSpPr>
            <a:spLocks noChangeArrowheads="1"/>
          </p:cNvSpPr>
          <p:nvPr/>
        </p:nvSpPr>
        <p:spPr bwMode="auto">
          <a:xfrm>
            <a:off x="7415213" y="5232400"/>
            <a:ext cx="230187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4" name="Rectangle 18"/>
          <p:cNvSpPr>
            <a:spLocks noChangeArrowheads="1"/>
          </p:cNvSpPr>
          <p:nvPr/>
        </p:nvSpPr>
        <p:spPr bwMode="auto">
          <a:xfrm>
            <a:off x="7645400" y="5232400"/>
            <a:ext cx="230188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5" name="Rectangle 19"/>
          <p:cNvSpPr>
            <a:spLocks noChangeArrowheads="1"/>
          </p:cNvSpPr>
          <p:nvPr/>
        </p:nvSpPr>
        <p:spPr bwMode="auto">
          <a:xfrm>
            <a:off x="7875588" y="5232400"/>
            <a:ext cx="230187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6" name="Rectangle 20"/>
          <p:cNvSpPr>
            <a:spLocks noChangeArrowheads="1"/>
          </p:cNvSpPr>
          <p:nvPr/>
        </p:nvSpPr>
        <p:spPr bwMode="auto">
          <a:xfrm>
            <a:off x="6954838" y="5462588"/>
            <a:ext cx="230187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7" name="Rectangle 21"/>
          <p:cNvSpPr>
            <a:spLocks noChangeArrowheads="1"/>
          </p:cNvSpPr>
          <p:nvPr/>
        </p:nvSpPr>
        <p:spPr bwMode="auto">
          <a:xfrm>
            <a:off x="7185025" y="5462588"/>
            <a:ext cx="230188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8" name="Rectangle 22"/>
          <p:cNvSpPr>
            <a:spLocks noChangeArrowheads="1"/>
          </p:cNvSpPr>
          <p:nvPr/>
        </p:nvSpPr>
        <p:spPr bwMode="auto">
          <a:xfrm>
            <a:off x="7415213" y="5462588"/>
            <a:ext cx="230187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399" name="Rectangle 23"/>
          <p:cNvSpPr>
            <a:spLocks noChangeArrowheads="1"/>
          </p:cNvSpPr>
          <p:nvPr/>
        </p:nvSpPr>
        <p:spPr bwMode="auto">
          <a:xfrm>
            <a:off x="7645400" y="5462588"/>
            <a:ext cx="230188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400" name="Rectangle 24"/>
          <p:cNvSpPr>
            <a:spLocks noChangeArrowheads="1"/>
          </p:cNvSpPr>
          <p:nvPr/>
        </p:nvSpPr>
        <p:spPr bwMode="auto">
          <a:xfrm>
            <a:off x="7875588" y="5462588"/>
            <a:ext cx="230187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401" name="Rectangle 25"/>
          <p:cNvSpPr>
            <a:spLocks noChangeArrowheads="1"/>
          </p:cNvSpPr>
          <p:nvPr/>
        </p:nvSpPr>
        <p:spPr bwMode="auto">
          <a:xfrm>
            <a:off x="6954838" y="5692775"/>
            <a:ext cx="230187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402" name="Rectangle 26"/>
          <p:cNvSpPr>
            <a:spLocks noChangeArrowheads="1"/>
          </p:cNvSpPr>
          <p:nvPr/>
        </p:nvSpPr>
        <p:spPr bwMode="auto">
          <a:xfrm>
            <a:off x="7185025" y="5692775"/>
            <a:ext cx="230188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403" name="Rectangle 27"/>
          <p:cNvSpPr>
            <a:spLocks noChangeArrowheads="1"/>
          </p:cNvSpPr>
          <p:nvPr/>
        </p:nvSpPr>
        <p:spPr bwMode="auto">
          <a:xfrm>
            <a:off x="7415213" y="5692775"/>
            <a:ext cx="230187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404" name="Rectangle 28"/>
          <p:cNvSpPr>
            <a:spLocks noChangeArrowheads="1"/>
          </p:cNvSpPr>
          <p:nvPr/>
        </p:nvSpPr>
        <p:spPr bwMode="auto">
          <a:xfrm>
            <a:off x="7645400" y="5692775"/>
            <a:ext cx="230188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7405" name="Rectangle 29"/>
          <p:cNvSpPr>
            <a:spLocks noChangeArrowheads="1"/>
          </p:cNvSpPr>
          <p:nvPr/>
        </p:nvSpPr>
        <p:spPr bwMode="auto">
          <a:xfrm>
            <a:off x="7875588" y="5692775"/>
            <a:ext cx="230187" cy="230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957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F280F15-1482-414A-9CE7-1874F8BF5F1D}" type="slidenum">
              <a:rPr lang="en-US"/>
              <a:pPr/>
              <a:t>55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Alternative Approach…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Optimality is nice to have, but…</a:t>
            </a:r>
          </a:p>
          <a:p>
            <a:endParaRPr lang="en-US" dirty="0"/>
          </a:p>
          <a:p>
            <a:r>
              <a:rPr lang="en-US" dirty="0"/>
              <a:t>Sometimes space is too vast! Find suboptimal solution using local search.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4797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0B16FCB-76D4-46B7-AB27-008A5B524FC6}" type="slidenum">
              <a:rPr lang="en-US"/>
              <a:pPr/>
              <a:t>56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Branch &amp; Bound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841375"/>
            <a:ext cx="8712200" cy="4114800"/>
          </a:xfrm>
        </p:spPr>
        <p:txBody>
          <a:bodyPr/>
          <a:lstStyle/>
          <a:p>
            <a:r>
              <a:rPr lang="en-US"/>
              <a:t>Single DF search </a:t>
            </a:r>
          </a:p>
          <a:p>
            <a:pPr lvl="1"/>
            <a:r>
              <a:rPr lang="en-US">
                <a:sym typeface="Wingdings" pitchFamily="2" charset="2"/>
              </a:rPr>
              <a:t> uses linear space</a:t>
            </a:r>
          </a:p>
          <a:p>
            <a:r>
              <a:rPr lang="en-US">
                <a:sym typeface="Wingdings" pitchFamily="2" charset="2"/>
              </a:rPr>
              <a:t>Keep track of best solution so far</a:t>
            </a:r>
          </a:p>
          <a:p>
            <a:r>
              <a:rPr lang="en-US">
                <a:sym typeface="Wingdings" pitchFamily="2" charset="2"/>
              </a:rPr>
              <a:t>If f(n) = g(n)+h(n) </a:t>
            </a:r>
            <a:r>
              <a:rPr lang="en-US" b="0">
                <a:sym typeface="Symbol" pitchFamily="18" charset="2"/>
              </a:rPr>
              <a:t>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cost(best-soln)</a:t>
            </a:r>
          </a:p>
          <a:p>
            <a:pPr lvl="1"/>
            <a:r>
              <a:rPr lang="en-US">
                <a:sym typeface="Wingdings" pitchFamily="2" charset="2"/>
              </a:rPr>
              <a:t>Then prune n</a:t>
            </a: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Requires</a:t>
            </a:r>
          </a:p>
          <a:p>
            <a:pPr lvl="1"/>
            <a:r>
              <a:rPr lang="en-US"/>
              <a:t>Finite search tree, or</a:t>
            </a:r>
          </a:p>
          <a:p>
            <a:pPr lvl="1"/>
            <a:r>
              <a:rPr lang="en-US"/>
              <a:t>Good upper bound on solution cost</a:t>
            </a:r>
          </a:p>
          <a:p>
            <a:r>
              <a:rPr lang="en-US"/>
              <a:t>Generates duplicate nodes in cyclic graphs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9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458065">
            <a:off x="3935413" y="3216275"/>
            <a:ext cx="45608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Tradeoff: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Prune space, but…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Must apply test to each node</a:t>
            </a:r>
          </a:p>
        </p:txBody>
      </p:sp>
    </p:spTree>
    <p:extLst>
      <p:ext uri="{BB962C8B-B14F-4D97-AF65-F5344CB8AC3E}">
        <p14:creationId xmlns:p14="http://schemas.microsoft.com/office/powerpoint/2010/main" val="1649812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Daniel S. Weld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B7210D8-1245-4201-A7E2-4D29702BA353}" type="slidenum">
              <a:rPr lang="en-US"/>
              <a:pPr/>
              <a:t>57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111250" y="366395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No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127125" y="46894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O(b^d)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 + N)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00400"/>
            <a:ext cx="4114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Search</a:t>
            </a:r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320800"/>
            <a:ext cx="7162800" cy="41148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Best first but only keep N best items on priority queue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Complete?</a:t>
            </a:r>
          </a:p>
          <a:p>
            <a:pPr lvl="2"/>
            <a:endParaRPr lang="en-US"/>
          </a:p>
          <a:p>
            <a:pPr lvl="1"/>
            <a:r>
              <a:rPr lang="en-US"/>
              <a:t>Time Complexity?</a:t>
            </a:r>
          </a:p>
          <a:p>
            <a:pPr lvl="1"/>
            <a:endParaRPr lang="en-US"/>
          </a:p>
          <a:p>
            <a:pPr lvl="1"/>
            <a:r>
              <a:rPr lang="en-US"/>
              <a:t>Space Complexity?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4805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BB2A-DA5E-4A99-AA37-7B18835C1109}" type="slidenum">
              <a:rPr lang="en-US"/>
              <a:pPr/>
              <a:t>58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6375400" cy="901700"/>
          </a:xfrm>
        </p:spPr>
        <p:txBody>
          <a:bodyPr/>
          <a:lstStyle/>
          <a:p>
            <a:r>
              <a:rPr lang="en-US"/>
              <a:t>Hill Climbing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5188"/>
            <a:ext cx="6513513" cy="4114800"/>
          </a:xfrm>
        </p:spPr>
        <p:txBody>
          <a:bodyPr/>
          <a:lstStyle/>
          <a:p>
            <a:pPr marL="0" indent="0"/>
            <a:r>
              <a:rPr lang="en-US"/>
              <a:t>Idea</a:t>
            </a:r>
          </a:p>
          <a:p>
            <a:pPr lvl="1"/>
            <a:r>
              <a:rPr lang="en-US" sz="2400"/>
              <a:t>Always choose best child; no backtracking</a:t>
            </a:r>
          </a:p>
          <a:p>
            <a:pPr lvl="1"/>
            <a:r>
              <a:rPr lang="en-US" sz="2400"/>
              <a:t>Beam search with |queue| = 1</a:t>
            </a:r>
          </a:p>
          <a:p>
            <a:pPr marL="0" indent="0"/>
            <a:r>
              <a:rPr lang="en-US"/>
              <a:t>Problems?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-36513" y="3094038"/>
            <a:ext cx="39576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Local maxima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Plateaus</a:t>
            </a: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8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Diagonal ridges 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5072063" y="2303463"/>
            <a:ext cx="3355975" cy="1047750"/>
          </a:xfrm>
          <a:custGeom>
            <a:avLst/>
            <a:gdLst>
              <a:gd name="T0" fmla="*/ 0 w 2114"/>
              <a:gd name="T1" fmla="*/ 649 h 660"/>
              <a:gd name="T2" fmla="*/ 129 w 2114"/>
              <a:gd name="T3" fmla="*/ 649 h 660"/>
              <a:gd name="T4" fmla="*/ 166 w 2114"/>
              <a:gd name="T5" fmla="*/ 637 h 660"/>
              <a:gd name="T6" fmla="*/ 251 w 2114"/>
              <a:gd name="T7" fmla="*/ 557 h 660"/>
              <a:gd name="T8" fmla="*/ 307 w 2114"/>
              <a:gd name="T9" fmla="*/ 471 h 660"/>
              <a:gd name="T10" fmla="*/ 368 w 2114"/>
              <a:gd name="T11" fmla="*/ 398 h 660"/>
              <a:gd name="T12" fmla="*/ 411 w 2114"/>
              <a:gd name="T13" fmla="*/ 502 h 660"/>
              <a:gd name="T14" fmla="*/ 460 w 2114"/>
              <a:gd name="T15" fmla="*/ 533 h 660"/>
              <a:gd name="T16" fmla="*/ 546 w 2114"/>
              <a:gd name="T17" fmla="*/ 490 h 660"/>
              <a:gd name="T18" fmla="*/ 619 w 2114"/>
              <a:gd name="T19" fmla="*/ 361 h 660"/>
              <a:gd name="T20" fmla="*/ 650 w 2114"/>
              <a:gd name="T21" fmla="*/ 367 h 660"/>
              <a:gd name="T22" fmla="*/ 662 w 2114"/>
              <a:gd name="T23" fmla="*/ 410 h 660"/>
              <a:gd name="T24" fmla="*/ 699 w 2114"/>
              <a:gd name="T25" fmla="*/ 478 h 660"/>
              <a:gd name="T26" fmla="*/ 748 w 2114"/>
              <a:gd name="T27" fmla="*/ 527 h 660"/>
              <a:gd name="T28" fmla="*/ 772 w 2114"/>
              <a:gd name="T29" fmla="*/ 496 h 660"/>
              <a:gd name="T30" fmla="*/ 778 w 2114"/>
              <a:gd name="T31" fmla="*/ 478 h 660"/>
              <a:gd name="T32" fmla="*/ 791 w 2114"/>
              <a:gd name="T33" fmla="*/ 465 h 660"/>
              <a:gd name="T34" fmla="*/ 797 w 2114"/>
              <a:gd name="T35" fmla="*/ 447 h 660"/>
              <a:gd name="T36" fmla="*/ 809 w 2114"/>
              <a:gd name="T37" fmla="*/ 429 h 660"/>
              <a:gd name="T38" fmla="*/ 827 w 2114"/>
              <a:gd name="T39" fmla="*/ 373 h 660"/>
              <a:gd name="T40" fmla="*/ 846 w 2114"/>
              <a:gd name="T41" fmla="*/ 318 h 660"/>
              <a:gd name="T42" fmla="*/ 852 w 2114"/>
              <a:gd name="T43" fmla="*/ 263 h 660"/>
              <a:gd name="T44" fmla="*/ 858 w 2114"/>
              <a:gd name="T45" fmla="*/ 165 h 660"/>
              <a:gd name="T46" fmla="*/ 932 w 2114"/>
              <a:gd name="T47" fmla="*/ 0 h 660"/>
              <a:gd name="T48" fmla="*/ 944 w 2114"/>
              <a:gd name="T49" fmla="*/ 36 h 660"/>
              <a:gd name="T50" fmla="*/ 950 w 2114"/>
              <a:gd name="T51" fmla="*/ 55 h 660"/>
              <a:gd name="T52" fmla="*/ 956 w 2114"/>
              <a:gd name="T53" fmla="*/ 73 h 660"/>
              <a:gd name="T54" fmla="*/ 999 w 2114"/>
              <a:gd name="T55" fmla="*/ 220 h 660"/>
              <a:gd name="T56" fmla="*/ 1048 w 2114"/>
              <a:gd name="T57" fmla="*/ 490 h 660"/>
              <a:gd name="T58" fmla="*/ 1097 w 2114"/>
              <a:gd name="T59" fmla="*/ 600 h 660"/>
              <a:gd name="T60" fmla="*/ 1122 w 2114"/>
              <a:gd name="T61" fmla="*/ 569 h 660"/>
              <a:gd name="T62" fmla="*/ 1128 w 2114"/>
              <a:gd name="T63" fmla="*/ 551 h 660"/>
              <a:gd name="T64" fmla="*/ 1140 w 2114"/>
              <a:gd name="T65" fmla="*/ 533 h 660"/>
              <a:gd name="T66" fmla="*/ 1177 w 2114"/>
              <a:gd name="T67" fmla="*/ 441 h 660"/>
              <a:gd name="T68" fmla="*/ 1213 w 2114"/>
              <a:gd name="T69" fmla="*/ 539 h 660"/>
              <a:gd name="T70" fmla="*/ 1250 w 2114"/>
              <a:gd name="T71" fmla="*/ 588 h 660"/>
              <a:gd name="T72" fmla="*/ 1299 w 2114"/>
              <a:gd name="T73" fmla="*/ 606 h 660"/>
              <a:gd name="T74" fmla="*/ 1336 w 2114"/>
              <a:gd name="T75" fmla="*/ 557 h 660"/>
              <a:gd name="T76" fmla="*/ 1354 w 2114"/>
              <a:gd name="T77" fmla="*/ 502 h 660"/>
              <a:gd name="T78" fmla="*/ 1367 w 2114"/>
              <a:gd name="T79" fmla="*/ 459 h 660"/>
              <a:gd name="T80" fmla="*/ 1434 w 2114"/>
              <a:gd name="T81" fmla="*/ 478 h 660"/>
              <a:gd name="T82" fmla="*/ 1459 w 2114"/>
              <a:gd name="T83" fmla="*/ 514 h 660"/>
              <a:gd name="T84" fmla="*/ 1465 w 2114"/>
              <a:gd name="T85" fmla="*/ 551 h 660"/>
              <a:gd name="T86" fmla="*/ 1495 w 2114"/>
              <a:gd name="T87" fmla="*/ 625 h 660"/>
              <a:gd name="T88" fmla="*/ 1557 w 2114"/>
              <a:gd name="T89" fmla="*/ 582 h 660"/>
              <a:gd name="T90" fmla="*/ 1593 w 2114"/>
              <a:gd name="T91" fmla="*/ 527 h 660"/>
              <a:gd name="T92" fmla="*/ 1630 w 2114"/>
              <a:gd name="T93" fmla="*/ 502 h 660"/>
              <a:gd name="T94" fmla="*/ 1698 w 2114"/>
              <a:gd name="T95" fmla="*/ 539 h 660"/>
              <a:gd name="T96" fmla="*/ 1765 w 2114"/>
              <a:gd name="T97" fmla="*/ 612 h 660"/>
              <a:gd name="T98" fmla="*/ 1796 w 2114"/>
              <a:gd name="T99" fmla="*/ 606 h 660"/>
              <a:gd name="T100" fmla="*/ 1808 w 2114"/>
              <a:gd name="T101" fmla="*/ 569 h 660"/>
              <a:gd name="T102" fmla="*/ 1875 w 2114"/>
              <a:gd name="T103" fmla="*/ 422 h 660"/>
              <a:gd name="T104" fmla="*/ 1887 w 2114"/>
              <a:gd name="T105" fmla="*/ 435 h 660"/>
              <a:gd name="T106" fmla="*/ 1906 w 2114"/>
              <a:gd name="T107" fmla="*/ 441 h 660"/>
              <a:gd name="T108" fmla="*/ 1912 w 2114"/>
              <a:gd name="T109" fmla="*/ 459 h 660"/>
              <a:gd name="T110" fmla="*/ 1930 w 2114"/>
              <a:gd name="T111" fmla="*/ 471 h 660"/>
              <a:gd name="T112" fmla="*/ 1973 w 2114"/>
              <a:gd name="T113" fmla="*/ 563 h 660"/>
              <a:gd name="T114" fmla="*/ 1986 w 2114"/>
              <a:gd name="T115" fmla="*/ 600 h 660"/>
              <a:gd name="T116" fmla="*/ 2004 w 2114"/>
              <a:gd name="T117" fmla="*/ 606 h 660"/>
              <a:gd name="T118" fmla="*/ 2114 w 2114"/>
              <a:gd name="T119" fmla="*/ 637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14" h="660">
                <a:moveTo>
                  <a:pt x="0" y="649"/>
                </a:moveTo>
                <a:cubicBezTo>
                  <a:pt x="55" y="660"/>
                  <a:pt x="44" y="660"/>
                  <a:pt x="129" y="649"/>
                </a:cubicBezTo>
                <a:cubicBezTo>
                  <a:pt x="142" y="647"/>
                  <a:pt x="166" y="637"/>
                  <a:pt x="166" y="637"/>
                </a:cubicBezTo>
                <a:cubicBezTo>
                  <a:pt x="200" y="614"/>
                  <a:pt x="218" y="579"/>
                  <a:pt x="251" y="557"/>
                </a:cubicBezTo>
                <a:cubicBezTo>
                  <a:pt x="270" y="530"/>
                  <a:pt x="284" y="494"/>
                  <a:pt x="307" y="471"/>
                </a:cubicBezTo>
                <a:cubicBezTo>
                  <a:pt x="317" y="441"/>
                  <a:pt x="338" y="407"/>
                  <a:pt x="368" y="398"/>
                </a:cubicBezTo>
                <a:cubicBezTo>
                  <a:pt x="410" y="412"/>
                  <a:pt x="394" y="468"/>
                  <a:pt x="411" y="502"/>
                </a:cubicBezTo>
                <a:cubicBezTo>
                  <a:pt x="422" y="525"/>
                  <a:pt x="438" y="526"/>
                  <a:pt x="460" y="533"/>
                </a:cubicBezTo>
                <a:cubicBezTo>
                  <a:pt x="523" y="524"/>
                  <a:pt x="506" y="527"/>
                  <a:pt x="546" y="490"/>
                </a:cubicBezTo>
                <a:cubicBezTo>
                  <a:pt x="561" y="445"/>
                  <a:pt x="567" y="378"/>
                  <a:pt x="619" y="361"/>
                </a:cubicBezTo>
                <a:cubicBezTo>
                  <a:pt x="629" y="363"/>
                  <a:pt x="641" y="361"/>
                  <a:pt x="650" y="367"/>
                </a:cubicBezTo>
                <a:cubicBezTo>
                  <a:pt x="662" y="375"/>
                  <a:pt x="658" y="396"/>
                  <a:pt x="662" y="410"/>
                </a:cubicBezTo>
                <a:cubicBezTo>
                  <a:pt x="669" y="434"/>
                  <a:pt x="682" y="461"/>
                  <a:pt x="699" y="478"/>
                </a:cubicBezTo>
                <a:cubicBezTo>
                  <a:pt x="716" y="528"/>
                  <a:pt x="702" y="510"/>
                  <a:pt x="748" y="527"/>
                </a:cubicBezTo>
                <a:cubicBezTo>
                  <a:pt x="763" y="480"/>
                  <a:pt x="741" y="534"/>
                  <a:pt x="772" y="496"/>
                </a:cubicBezTo>
                <a:cubicBezTo>
                  <a:pt x="776" y="491"/>
                  <a:pt x="775" y="483"/>
                  <a:pt x="778" y="478"/>
                </a:cubicBezTo>
                <a:cubicBezTo>
                  <a:pt x="781" y="473"/>
                  <a:pt x="787" y="469"/>
                  <a:pt x="791" y="465"/>
                </a:cubicBezTo>
                <a:cubicBezTo>
                  <a:pt x="793" y="459"/>
                  <a:pt x="794" y="453"/>
                  <a:pt x="797" y="447"/>
                </a:cubicBezTo>
                <a:cubicBezTo>
                  <a:pt x="800" y="441"/>
                  <a:pt x="806" y="436"/>
                  <a:pt x="809" y="429"/>
                </a:cubicBezTo>
                <a:cubicBezTo>
                  <a:pt x="824" y="394"/>
                  <a:pt x="816" y="400"/>
                  <a:pt x="827" y="373"/>
                </a:cubicBezTo>
                <a:cubicBezTo>
                  <a:pt x="834" y="355"/>
                  <a:pt x="846" y="318"/>
                  <a:pt x="846" y="318"/>
                </a:cubicBezTo>
                <a:cubicBezTo>
                  <a:pt x="848" y="300"/>
                  <a:pt x="851" y="281"/>
                  <a:pt x="852" y="263"/>
                </a:cubicBezTo>
                <a:cubicBezTo>
                  <a:pt x="855" y="230"/>
                  <a:pt x="855" y="198"/>
                  <a:pt x="858" y="165"/>
                </a:cubicBezTo>
                <a:cubicBezTo>
                  <a:pt x="861" y="121"/>
                  <a:pt x="882" y="16"/>
                  <a:pt x="932" y="0"/>
                </a:cubicBezTo>
                <a:cubicBezTo>
                  <a:pt x="936" y="12"/>
                  <a:pt x="940" y="24"/>
                  <a:pt x="944" y="36"/>
                </a:cubicBezTo>
                <a:cubicBezTo>
                  <a:pt x="946" y="42"/>
                  <a:pt x="948" y="49"/>
                  <a:pt x="950" y="55"/>
                </a:cubicBezTo>
                <a:cubicBezTo>
                  <a:pt x="952" y="61"/>
                  <a:pt x="956" y="73"/>
                  <a:pt x="956" y="73"/>
                </a:cubicBezTo>
                <a:cubicBezTo>
                  <a:pt x="963" y="124"/>
                  <a:pt x="970" y="177"/>
                  <a:pt x="999" y="220"/>
                </a:cubicBezTo>
                <a:cubicBezTo>
                  <a:pt x="1026" y="307"/>
                  <a:pt x="1023" y="402"/>
                  <a:pt x="1048" y="490"/>
                </a:cubicBezTo>
                <a:cubicBezTo>
                  <a:pt x="1060" y="534"/>
                  <a:pt x="1057" y="573"/>
                  <a:pt x="1097" y="600"/>
                </a:cubicBezTo>
                <a:cubicBezTo>
                  <a:pt x="1104" y="589"/>
                  <a:pt x="1115" y="580"/>
                  <a:pt x="1122" y="569"/>
                </a:cubicBezTo>
                <a:cubicBezTo>
                  <a:pt x="1125" y="564"/>
                  <a:pt x="1125" y="557"/>
                  <a:pt x="1128" y="551"/>
                </a:cubicBezTo>
                <a:cubicBezTo>
                  <a:pt x="1131" y="545"/>
                  <a:pt x="1136" y="539"/>
                  <a:pt x="1140" y="533"/>
                </a:cubicBezTo>
                <a:cubicBezTo>
                  <a:pt x="1151" y="500"/>
                  <a:pt x="1157" y="469"/>
                  <a:pt x="1177" y="441"/>
                </a:cubicBezTo>
                <a:cubicBezTo>
                  <a:pt x="1223" y="456"/>
                  <a:pt x="1207" y="491"/>
                  <a:pt x="1213" y="539"/>
                </a:cubicBezTo>
                <a:cubicBezTo>
                  <a:pt x="1217" y="566"/>
                  <a:pt x="1229" y="574"/>
                  <a:pt x="1250" y="588"/>
                </a:cubicBezTo>
                <a:cubicBezTo>
                  <a:pt x="1265" y="611"/>
                  <a:pt x="1273" y="615"/>
                  <a:pt x="1299" y="606"/>
                </a:cubicBezTo>
                <a:cubicBezTo>
                  <a:pt x="1313" y="585"/>
                  <a:pt x="1315" y="571"/>
                  <a:pt x="1336" y="557"/>
                </a:cubicBezTo>
                <a:cubicBezTo>
                  <a:pt x="1342" y="539"/>
                  <a:pt x="1348" y="520"/>
                  <a:pt x="1354" y="502"/>
                </a:cubicBezTo>
                <a:cubicBezTo>
                  <a:pt x="1358" y="488"/>
                  <a:pt x="1367" y="459"/>
                  <a:pt x="1367" y="459"/>
                </a:cubicBezTo>
                <a:cubicBezTo>
                  <a:pt x="1422" y="473"/>
                  <a:pt x="1400" y="465"/>
                  <a:pt x="1434" y="478"/>
                </a:cubicBezTo>
                <a:cubicBezTo>
                  <a:pt x="1442" y="490"/>
                  <a:pt x="1451" y="502"/>
                  <a:pt x="1459" y="514"/>
                </a:cubicBezTo>
                <a:cubicBezTo>
                  <a:pt x="1466" y="524"/>
                  <a:pt x="1463" y="539"/>
                  <a:pt x="1465" y="551"/>
                </a:cubicBezTo>
                <a:cubicBezTo>
                  <a:pt x="1470" y="579"/>
                  <a:pt x="1476" y="604"/>
                  <a:pt x="1495" y="625"/>
                </a:cubicBezTo>
                <a:cubicBezTo>
                  <a:pt x="1539" y="609"/>
                  <a:pt x="1527" y="610"/>
                  <a:pt x="1557" y="582"/>
                </a:cubicBezTo>
                <a:cubicBezTo>
                  <a:pt x="1564" y="559"/>
                  <a:pt x="1574" y="542"/>
                  <a:pt x="1593" y="527"/>
                </a:cubicBezTo>
                <a:cubicBezTo>
                  <a:pt x="1605" y="518"/>
                  <a:pt x="1630" y="502"/>
                  <a:pt x="1630" y="502"/>
                </a:cubicBezTo>
                <a:cubicBezTo>
                  <a:pt x="1693" y="511"/>
                  <a:pt x="1661" y="505"/>
                  <a:pt x="1698" y="539"/>
                </a:cubicBezTo>
                <a:cubicBezTo>
                  <a:pt x="1716" y="595"/>
                  <a:pt x="1705" y="600"/>
                  <a:pt x="1765" y="612"/>
                </a:cubicBezTo>
                <a:cubicBezTo>
                  <a:pt x="1775" y="610"/>
                  <a:pt x="1789" y="613"/>
                  <a:pt x="1796" y="606"/>
                </a:cubicBezTo>
                <a:cubicBezTo>
                  <a:pt x="1805" y="597"/>
                  <a:pt x="1804" y="581"/>
                  <a:pt x="1808" y="569"/>
                </a:cubicBezTo>
                <a:cubicBezTo>
                  <a:pt x="1823" y="524"/>
                  <a:pt x="1825" y="442"/>
                  <a:pt x="1875" y="422"/>
                </a:cubicBezTo>
                <a:cubicBezTo>
                  <a:pt x="1879" y="426"/>
                  <a:pt x="1882" y="432"/>
                  <a:pt x="1887" y="435"/>
                </a:cubicBezTo>
                <a:cubicBezTo>
                  <a:pt x="1893" y="438"/>
                  <a:pt x="1901" y="436"/>
                  <a:pt x="1906" y="441"/>
                </a:cubicBezTo>
                <a:cubicBezTo>
                  <a:pt x="1911" y="445"/>
                  <a:pt x="1908" y="454"/>
                  <a:pt x="1912" y="459"/>
                </a:cubicBezTo>
                <a:cubicBezTo>
                  <a:pt x="1917" y="465"/>
                  <a:pt x="1924" y="467"/>
                  <a:pt x="1930" y="471"/>
                </a:cubicBezTo>
                <a:cubicBezTo>
                  <a:pt x="1941" y="501"/>
                  <a:pt x="1955" y="537"/>
                  <a:pt x="1973" y="563"/>
                </a:cubicBezTo>
                <a:cubicBezTo>
                  <a:pt x="1974" y="566"/>
                  <a:pt x="1983" y="598"/>
                  <a:pt x="1986" y="600"/>
                </a:cubicBezTo>
                <a:cubicBezTo>
                  <a:pt x="1991" y="604"/>
                  <a:pt x="1998" y="603"/>
                  <a:pt x="2004" y="606"/>
                </a:cubicBezTo>
                <a:cubicBezTo>
                  <a:pt x="2040" y="624"/>
                  <a:pt x="2072" y="637"/>
                  <a:pt x="2114" y="63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470" name="Freeform 6"/>
          <p:cNvSpPr>
            <a:spLocks/>
          </p:cNvSpPr>
          <p:nvPr/>
        </p:nvSpPr>
        <p:spPr bwMode="auto">
          <a:xfrm>
            <a:off x="4611688" y="3716338"/>
            <a:ext cx="4376737" cy="949325"/>
          </a:xfrm>
          <a:custGeom>
            <a:avLst/>
            <a:gdLst>
              <a:gd name="T0" fmla="*/ 0 w 2757"/>
              <a:gd name="T1" fmla="*/ 527 h 598"/>
              <a:gd name="T2" fmla="*/ 220 w 2757"/>
              <a:gd name="T3" fmla="*/ 545 h 598"/>
              <a:gd name="T4" fmla="*/ 710 w 2757"/>
              <a:gd name="T5" fmla="*/ 508 h 598"/>
              <a:gd name="T6" fmla="*/ 1152 w 2757"/>
              <a:gd name="T7" fmla="*/ 496 h 598"/>
              <a:gd name="T8" fmla="*/ 1213 w 2757"/>
              <a:gd name="T9" fmla="*/ 288 h 598"/>
              <a:gd name="T10" fmla="*/ 1250 w 2757"/>
              <a:gd name="T11" fmla="*/ 0 h 598"/>
              <a:gd name="T12" fmla="*/ 1268 w 2757"/>
              <a:gd name="T13" fmla="*/ 12 h 598"/>
              <a:gd name="T14" fmla="*/ 1280 w 2757"/>
              <a:gd name="T15" fmla="*/ 49 h 598"/>
              <a:gd name="T16" fmla="*/ 1311 w 2757"/>
              <a:gd name="T17" fmla="*/ 465 h 598"/>
              <a:gd name="T18" fmla="*/ 1317 w 2757"/>
              <a:gd name="T19" fmla="*/ 514 h 598"/>
              <a:gd name="T20" fmla="*/ 1354 w 2757"/>
              <a:gd name="T21" fmla="*/ 502 h 598"/>
              <a:gd name="T22" fmla="*/ 1881 w 2757"/>
              <a:gd name="T23" fmla="*/ 496 h 598"/>
              <a:gd name="T24" fmla="*/ 2757 w 2757"/>
              <a:gd name="T25" fmla="*/ 514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7" h="598">
                <a:moveTo>
                  <a:pt x="0" y="527"/>
                </a:moveTo>
                <a:cubicBezTo>
                  <a:pt x="73" y="535"/>
                  <a:pt x="147" y="536"/>
                  <a:pt x="220" y="545"/>
                </a:cubicBezTo>
                <a:cubicBezTo>
                  <a:pt x="384" y="534"/>
                  <a:pt x="544" y="513"/>
                  <a:pt x="710" y="508"/>
                </a:cubicBezTo>
                <a:cubicBezTo>
                  <a:pt x="856" y="484"/>
                  <a:pt x="1042" y="598"/>
                  <a:pt x="1152" y="496"/>
                </a:cubicBezTo>
                <a:cubicBezTo>
                  <a:pt x="1174" y="427"/>
                  <a:pt x="1195" y="359"/>
                  <a:pt x="1213" y="288"/>
                </a:cubicBezTo>
                <a:cubicBezTo>
                  <a:pt x="1225" y="192"/>
                  <a:pt x="1241" y="97"/>
                  <a:pt x="1250" y="0"/>
                </a:cubicBezTo>
                <a:cubicBezTo>
                  <a:pt x="1256" y="4"/>
                  <a:pt x="1264" y="6"/>
                  <a:pt x="1268" y="12"/>
                </a:cubicBezTo>
                <a:cubicBezTo>
                  <a:pt x="1275" y="23"/>
                  <a:pt x="1280" y="49"/>
                  <a:pt x="1280" y="49"/>
                </a:cubicBezTo>
                <a:cubicBezTo>
                  <a:pt x="1285" y="181"/>
                  <a:pt x="1278" y="335"/>
                  <a:pt x="1311" y="465"/>
                </a:cubicBezTo>
                <a:cubicBezTo>
                  <a:pt x="1313" y="481"/>
                  <a:pt x="1305" y="503"/>
                  <a:pt x="1317" y="514"/>
                </a:cubicBezTo>
                <a:cubicBezTo>
                  <a:pt x="1327" y="522"/>
                  <a:pt x="1354" y="502"/>
                  <a:pt x="1354" y="502"/>
                </a:cubicBezTo>
                <a:cubicBezTo>
                  <a:pt x="1530" y="506"/>
                  <a:pt x="1706" y="515"/>
                  <a:pt x="1881" y="496"/>
                </a:cubicBezTo>
                <a:cubicBezTo>
                  <a:pt x="2186" y="506"/>
                  <a:pt x="2418" y="514"/>
                  <a:pt x="2757" y="51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84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4338" y="4878388"/>
          <a:ext cx="24495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Bitmap Image" r:id="rId4" imgW="3552381" imgH="3419952" progId="Paint.Picture">
                  <p:embed/>
                </p:oleObj>
              </mc:Choice>
              <mc:Fallback>
                <p:oleObj name="Bitmap Image" r:id="rId4" imgW="3552381" imgH="3419952" progId="Paint.Picture">
                  <p:embed/>
                  <p:pic>
                    <p:nvPicPr>
                      <p:cNvPr id="318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878388"/>
                        <a:ext cx="24495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992813" y="685800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“Gradient ascent”</a:t>
            </a:r>
          </a:p>
        </p:txBody>
      </p:sp>
    </p:spTree>
    <p:extLst>
      <p:ext uri="{BB962C8B-B14F-4D97-AF65-F5344CB8AC3E}">
        <p14:creationId xmlns:p14="http://schemas.microsoft.com/office/powerpoint/2010/main" val="1788324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 animBg="1"/>
      <p:bldP spid="31847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A702843-88A6-4F1B-9F01-05FA6D9503BF}" type="slidenum">
              <a:rPr lang="en-US"/>
              <a:pPr/>
              <a:t>59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Randomizing Hill Climbing 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Randomly disobeying heuristic</a:t>
            </a:r>
          </a:p>
          <a:p>
            <a:r>
              <a:rPr lang="en-US" dirty="0"/>
              <a:t>Random restarts</a:t>
            </a:r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046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Very simple fix: never expand a state type twice</a:t>
            </a: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478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26284C1-58FF-4261-80A5-F3B61B16B8BC}" type="slidenum">
              <a:rPr lang="en-US"/>
              <a:pPr/>
              <a:t>60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455613"/>
            <a:ext cx="7191375" cy="298450"/>
          </a:xfrm>
        </p:spPr>
        <p:txBody>
          <a:bodyPr/>
          <a:lstStyle/>
          <a:p>
            <a:r>
              <a:rPr lang="en-US"/>
              <a:t>Simulated Annealing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9463"/>
            <a:ext cx="9144000" cy="4114800"/>
          </a:xfrm>
        </p:spPr>
        <p:txBody>
          <a:bodyPr/>
          <a:lstStyle/>
          <a:p>
            <a:r>
              <a:rPr lang="en-US" sz="2400" dirty="0"/>
              <a:t>Objective: avoid local minima</a:t>
            </a:r>
          </a:p>
          <a:p>
            <a:r>
              <a:rPr lang="en-US" sz="2400" dirty="0"/>
              <a:t>Technique:</a:t>
            </a:r>
          </a:p>
          <a:p>
            <a:pPr lvl="1"/>
            <a:r>
              <a:rPr lang="en-US" sz="2400" dirty="0"/>
              <a:t>Choose random neighbor</a:t>
            </a:r>
          </a:p>
          <a:p>
            <a:pPr lvl="2"/>
            <a:r>
              <a:rPr lang="en-US" sz="1800" dirty="0"/>
              <a:t>If improves (lower cost/higher score) move with probability 1</a:t>
            </a:r>
          </a:p>
          <a:p>
            <a:pPr lvl="2"/>
            <a:r>
              <a:rPr lang="en-US" sz="1800" dirty="0"/>
              <a:t>Otherwise, let </a:t>
            </a:r>
            <a:r>
              <a:rPr lang="en-US" sz="1800" dirty="0">
                <a:sym typeface="Symbol" pitchFamily="18" charset="2"/>
              </a:rPr>
              <a:t> be the decrease in quality</a:t>
            </a:r>
            <a:endParaRPr lang="en-US" sz="1800" dirty="0"/>
          </a:p>
          <a:p>
            <a:pPr lvl="2"/>
            <a:r>
              <a:rPr lang="en-US" sz="1800" dirty="0"/>
              <a:t>Move to neighbor with probability e </a:t>
            </a:r>
            <a:r>
              <a:rPr lang="en-US" sz="1800" baseline="30000" dirty="0">
                <a:sym typeface="Symbol" pitchFamily="18" charset="2"/>
              </a:rPr>
              <a:t>-/T</a:t>
            </a:r>
          </a:p>
          <a:p>
            <a:pPr lvl="1"/>
            <a:r>
              <a:rPr lang="en-US" sz="2400" dirty="0"/>
              <a:t>Reduce “temperature” (T) over time</a:t>
            </a:r>
          </a:p>
          <a:p>
            <a:r>
              <a:rPr lang="en-US" sz="2400" dirty="0"/>
              <a:t>Pros &amp; cons</a:t>
            </a:r>
          </a:p>
          <a:p>
            <a:pPr lvl="1"/>
            <a:r>
              <a:rPr lang="en-US" sz="2400" dirty="0"/>
              <a:t>Optimal?</a:t>
            </a:r>
          </a:p>
          <a:p>
            <a:endParaRPr lang="en-US" sz="2400" dirty="0"/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 flipV="1">
            <a:off x="4495800" y="51816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 flipV="1">
            <a:off x="4800600" y="5181600"/>
            <a:ext cx="3810000" cy="99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>
            <a:off x="4419600" y="5562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8077200" y="5562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temp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0" y="4735513"/>
            <a:ext cx="9144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If T decreased slowly enough, </a:t>
            </a:r>
            <a:r>
              <a:rPr lang="en-US" sz="2000" b="0" i="1">
                <a:solidFill>
                  <a:schemeClr val="tx1"/>
                </a:solidFill>
                <a:latin typeface="Comic Sans MS" pitchFamily="66" charset="0"/>
              </a:rPr>
              <a:t>will</a:t>
            </a: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 reach optimal state</a:t>
            </a:r>
          </a:p>
          <a:p>
            <a:pPr marL="225425" indent="-225425" algn="l" eaLnBrk="0" hangingPunct="0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Widely used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See also WalkSAT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Some Hints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5257800"/>
          </a:xfrm>
        </p:spPr>
        <p:txBody>
          <a:bodyPr rIns="132080"/>
          <a:lstStyle/>
          <a:p>
            <a:pPr eaLnBrk="1" hangingPunct="1"/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Graph search is almost always better than tree search</a:t>
            </a:r>
          </a:p>
          <a:p>
            <a:pPr eaLnBrk="1" hangingPunct="1"/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Implement your closed list as a </a:t>
            </a:r>
            <a:r>
              <a:rPr lang="en-US" sz="2800" dirty="0" err="1">
                <a:latin typeface="Arial" charset="0"/>
                <a:ea typeface="ヒラギノ角ゴ ProN W3" charset="0"/>
                <a:cs typeface="ヒラギノ角ゴ ProN W3" charset="0"/>
              </a:rPr>
              <a:t>dict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 or set!</a:t>
            </a:r>
          </a:p>
          <a:p>
            <a:pPr eaLnBrk="1" hangingPunct="1"/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Space huge concern!</a:t>
            </a:r>
          </a:p>
        </p:txBody>
      </p:sp>
    </p:spTree>
    <p:extLst>
      <p:ext uri="{BB962C8B-B14F-4D97-AF65-F5344CB8AC3E}">
        <p14:creationId xmlns:p14="http://schemas.microsoft.com/office/powerpoint/2010/main" val="33137508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g(n)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             h(goal) = 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If h(n) is </a:t>
            </a:r>
            <a:r>
              <a:rPr lang="en-US" dirty="0">
                <a:solidFill>
                  <a:srgbClr val="0000FF"/>
                </a:solidFill>
              </a:rPr>
              <a:t>admissible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monotonic</a:t>
            </a:r>
            <a:r>
              <a:rPr lang="en-US" dirty="0"/>
              <a:t> 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then A* is optimal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26325" y="4904344"/>
            <a:ext cx="3250475" cy="1372095"/>
            <a:chOff x="1676501" y="4904344"/>
            <a:chExt cx="3250475" cy="1372095"/>
          </a:xfrm>
        </p:grpSpPr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 rot="21585670">
              <a:off x="1676501" y="5340236"/>
              <a:ext cx="279335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7030A0"/>
                  </a:solidFill>
                  <a:latin typeface="Comic Sans MS" pitchFamily="66" charset="0"/>
                </a:rPr>
                <a:t>Underestimates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(≤) cost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of reaching goal from node</a:t>
              </a:r>
            </a:p>
          </p:txBody>
        </p:sp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4200012" y="4953000"/>
              <a:ext cx="67678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8000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  <a:endParaRPr lang="en-US" sz="2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auto">
            <a:xfrm rot="18067980" flipH="1" flipV="1">
              <a:off x="3871075" y="4342075"/>
              <a:ext cx="493632" cy="1618170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51" name="Text Box 11"/>
          <p:cNvSpPr txBox="1">
            <a:spLocks noChangeArrowheads="1"/>
          </p:cNvSpPr>
          <p:nvPr/>
        </p:nvSpPr>
        <p:spPr bwMode="auto">
          <a:xfrm rot="-14330">
            <a:off x="5883726" y="5724823"/>
            <a:ext cx="29931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f values </a:t>
            </a:r>
            <a:r>
              <a:rPr lang="en-US" b="0" dirty="0">
                <a:solidFill>
                  <a:srgbClr val="7030A0"/>
                </a:solidFill>
                <a:latin typeface="Comic Sans MS" pitchFamily="66" charset="0"/>
              </a:rPr>
              <a:t>never decrease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From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node to descendants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(triangle inequality)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 rot="5400000">
            <a:off x="6993731" y="3332957"/>
            <a:ext cx="671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900" b="0">
                <a:solidFill>
                  <a:srgbClr val="0000FF"/>
                </a:solidFill>
                <a:latin typeface="Times New Roman" pitchFamily="18" charset="0"/>
              </a:rPr>
              <a:t>{</a:t>
            </a:r>
            <a:endParaRPr lang="en-US" sz="7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0653" name="Freeform 13"/>
          <p:cNvSpPr>
            <a:spLocks/>
          </p:cNvSpPr>
          <p:nvPr/>
        </p:nvSpPr>
        <p:spPr bwMode="auto">
          <a:xfrm rot="17342640" flipH="1" flipV="1">
            <a:off x="6622257" y="4429919"/>
            <a:ext cx="319087" cy="593725"/>
          </a:xfrm>
          <a:custGeom>
            <a:avLst/>
            <a:gdLst>
              <a:gd name="T0" fmla="*/ 336 w 336"/>
              <a:gd name="T1" fmla="*/ 8 h 344"/>
              <a:gd name="T2" fmla="*/ 96 w 336"/>
              <a:gd name="T3" fmla="*/ 56 h 344"/>
              <a:gd name="T4" fmla="*/ 0 w 3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344">
                <a:moveTo>
                  <a:pt x="336" y="8"/>
                </a:moveTo>
                <a:cubicBezTo>
                  <a:pt x="244" y="4"/>
                  <a:pt x="152" y="0"/>
                  <a:pt x="96" y="56"/>
                </a:cubicBezTo>
                <a:cubicBezTo>
                  <a:pt x="40" y="112"/>
                  <a:pt x="20" y="228"/>
                  <a:pt x="0" y="34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  <p:bldP spid="240652" grpId="0"/>
      <p:bldP spid="2406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Admissible?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Monotonic?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8172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7356</TotalTime>
  <Pages>0</Pages>
  <Words>2584</Words>
  <Characters>0</Characters>
  <Application>Microsoft Office PowerPoint</Application>
  <PresentationFormat>On-screen Show (4:3)</PresentationFormat>
  <Lines>0</Lines>
  <Paragraphs>654</Paragraphs>
  <Slides>60</Slides>
  <Notes>47</Notes>
  <HiddenSlides>11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9" baseType="lpstr">
      <vt:lpstr>ＭＳ Ｐゴシック</vt:lpstr>
      <vt:lpstr>Arial</vt:lpstr>
      <vt:lpstr>Arial Bold</vt:lpstr>
      <vt:lpstr>Arial Italic</vt:lpstr>
      <vt:lpstr>Comic Sans MS</vt:lpstr>
      <vt:lpstr>Gill Sans</vt:lpstr>
      <vt:lpstr>Helvetica</vt:lpstr>
      <vt:lpstr>Lucida Grande</vt:lpstr>
      <vt:lpstr>Symbol</vt:lpstr>
      <vt:lpstr>Times New Roman</vt:lpstr>
      <vt:lpstr>Times New Roman Italic</vt:lpstr>
      <vt:lpstr>Wingdings</vt:lpstr>
      <vt:lpstr>ヒラギノ角ゴ ProN W3</vt:lpstr>
      <vt:lpstr>ヒラギノ角ゴ ProN W6</vt:lpstr>
      <vt:lpstr>1_dan-berkeley-nlp-v1</vt:lpstr>
      <vt:lpstr>dan-berkeley-nlp-v1</vt:lpstr>
      <vt:lpstr>dan-berkeley-nlp-v1 copy</vt:lpstr>
      <vt:lpstr>Bitmap Image</vt:lpstr>
      <vt:lpstr>Paintbrush Picture</vt:lpstr>
      <vt:lpstr>CSE 473: Artificial Intelligence Autumn 2016</vt:lpstr>
      <vt:lpstr>Announcements</vt:lpstr>
      <vt:lpstr>Search thru a </vt:lpstr>
      <vt:lpstr>Tree vs Graph search</vt:lpstr>
      <vt:lpstr>Graph Search</vt:lpstr>
      <vt:lpstr>Graph Search</vt:lpstr>
      <vt:lpstr>Some Hints</vt:lpstr>
      <vt:lpstr>A* Search</vt:lpstr>
      <vt:lpstr>Euclidean Distance</vt:lpstr>
      <vt:lpstr>Search with Heuristics</vt:lpstr>
      <vt:lpstr>A* Search</vt:lpstr>
      <vt:lpstr>A* Search</vt:lpstr>
      <vt:lpstr>Admissible Heuristics</vt:lpstr>
      <vt:lpstr>Monotonic/Consistent Heuristics</vt:lpstr>
      <vt:lpstr>Monotonic/Consistent Heuristics</vt:lpstr>
      <vt:lpstr>Optimality of A* (tree search) </vt:lpstr>
      <vt:lpstr>Optimality Continued</vt:lpstr>
      <vt:lpstr>A* Example</vt:lpstr>
      <vt:lpstr>A* Example</vt:lpstr>
      <vt:lpstr>A* Example</vt:lpstr>
      <vt:lpstr>A* Example</vt:lpstr>
      <vt:lpstr>A* Example</vt:lpstr>
      <vt:lpstr>A* Example</vt:lpstr>
      <vt:lpstr>European Example</vt:lpstr>
      <vt:lpstr>A* Summary</vt:lpstr>
      <vt:lpstr>Iterative-Deepening A*</vt:lpstr>
      <vt:lpstr>IDA* Analysis</vt:lpstr>
      <vt:lpstr>IDA* Analysis</vt:lpstr>
      <vt:lpstr>Forgetfulness</vt:lpstr>
      <vt:lpstr>SMA*</vt:lpstr>
      <vt:lpstr>To Do:</vt:lpstr>
      <vt:lpstr>Extra Work?</vt:lpstr>
      <vt:lpstr>Best First Greedy Search</vt:lpstr>
      <vt:lpstr>Heuristics</vt:lpstr>
      <vt:lpstr>Dominance</vt:lpstr>
      <vt:lpstr>Admissable Heuristics</vt:lpstr>
      <vt:lpstr>Relaxed Problems</vt:lpstr>
      <vt:lpstr>What’s being relaxed?</vt:lpstr>
      <vt:lpstr>Example: Pancake Problem</vt:lpstr>
      <vt:lpstr>Example: Pancake Problem</vt:lpstr>
      <vt:lpstr>Example: Pancake Problem</vt:lpstr>
      <vt:lpstr>Pancake Heuristic?</vt:lpstr>
      <vt:lpstr>Traveling Salesman Problem</vt:lpstr>
      <vt:lpstr>Heuristics for eight puzzle</vt:lpstr>
      <vt:lpstr>Importance of Heuristics</vt:lpstr>
      <vt:lpstr>Importance of Heuristics</vt:lpstr>
      <vt:lpstr>Need More Power!</vt:lpstr>
      <vt:lpstr>Subgoal Interactions </vt:lpstr>
      <vt:lpstr>Pattern Databases</vt:lpstr>
      <vt:lpstr>Using a Pattern Database</vt:lpstr>
      <vt:lpstr>Combining Multiple Databases</vt:lpstr>
      <vt:lpstr>Drawbacks of Standard Pattern DBs</vt:lpstr>
      <vt:lpstr>Disjoint Pattern DBs</vt:lpstr>
      <vt:lpstr>Performance</vt:lpstr>
      <vt:lpstr>Alternative Approach…</vt:lpstr>
      <vt:lpstr>Depth-First Branch &amp; Bound</vt:lpstr>
      <vt:lpstr>Beam Search</vt:lpstr>
      <vt:lpstr>Hill Climbing</vt:lpstr>
      <vt:lpstr>Randomizing Hill Climbing </vt:lpstr>
      <vt:lpstr>Simulated Annealing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Travis</cp:lastModifiedBy>
  <cp:revision>76</cp:revision>
  <dcterms:modified xsi:type="dcterms:W3CDTF">2016-10-05T18:45:50Z</dcterms:modified>
</cp:coreProperties>
</file>