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95"/>
  </p:notesMasterIdLst>
  <p:handoutMasterIdLst>
    <p:handoutMasterId r:id="rId96"/>
  </p:handoutMasterIdLst>
  <p:sldIdLst>
    <p:sldId id="256" r:id="rId5"/>
    <p:sldId id="306" r:id="rId6"/>
    <p:sldId id="258" r:id="rId7"/>
    <p:sldId id="305" r:id="rId8"/>
    <p:sldId id="352" r:id="rId9"/>
    <p:sldId id="353" r:id="rId10"/>
    <p:sldId id="354" r:id="rId11"/>
    <p:sldId id="300" r:id="rId12"/>
    <p:sldId id="260" r:id="rId13"/>
    <p:sldId id="355" r:id="rId14"/>
    <p:sldId id="308" r:id="rId15"/>
    <p:sldId id="261" r:id="rId16"/>
    <p:sldId id="309" r:id="rId17"/>
    <p:sldId id="310" r:id="rId18"/>
    <p:sldId id="311" r:id="rId19"/>
    <p:sldId id="388" r:id="rId20"/>
    <p:sldId id="389" r:id="rId21"/>
    <p:sldId id="312" r:id="rId22"/>
    <p:sldId id="314" r:id="rId23"/>
    <p:sldId id="263" r:id="rId24"/>
    <p:sldId id="264" r:id="rId25"/>
    <p:sldId id="313" r:id="rId26"/>
    <p:sldId id="265" r:id="rId27"/>
    <p:sldId id="268" r:id="rId28"/>
    <p:sldId id="269" r:id="rId29"/>
    <p:sldId id="270" r:id="rId30"/>
    <p:sldId id="266" r:id="rId31"/>
    <p:sldId id="267" r:id="rId32"/>
    <p:sldId id="301" r:id="rId33"/>
    <p:sldId id="271" r:id="rId34"/>
    <p:sldId id="302" r:id="rId35"/>
    <p:sldId id="272" r:id="rId36"/>
    <p:sldId id="273" r:id="rId37"/>
    <p:sldId id="274" r:id="rId38"/>
    <p:sldId id="275" r:id="rId39"/>
    <p:sldId id="276" r:id="rId40"/>
    <p:sldId id="315" r:id="rId41"/>
    <p:sldId id="277" r:id="rId42"/>
    <p:sldId id="278" r:id="rId43"/>
    <p:sldId id="356" r:id="rId44"/>
    <p:sldId id="316" r:id="rId45"/>
    <p:sldId id="317" r:id="rId46"/>
    <p:sldId id="318" r:id="rId47"/>
    <p:sldId id="279" r:id="rId48"/>
    <p:sldId id="303" r:id="rId49"/>
    <p:sldId id="280" r:id="rId50"/>
    <p:sldId id="281" r:id="rId51"/>
    <p:sldId id="282" r:id="rId52"/>
    <p:sldId id="283" r:id="rId53"/>
    <p:sldId id="304" r:id="rId54"/>
    <p:sldId id="387" r:id="rId55"/>
    <p:sldId id="284" r:id="rId56"/>
    <p:sldId id="357" r:id="rId57"/>
    <p:sldId id="285" r:id="rId58"/>
    <p:sldId id="286" r:id="rId59"/>
    <p:sldId id="307" r:id="rId60"/>
    <p:sldId id="360" r:id="rId61"/>
    <p:sldId id="287" r:id="rId62"/>
    <p:sldId id="290" r:id="rId63"/>
    <p:sldId id="291" r:id="rId64"/>
    <p:sldId id="292" r:id="rId65"/>
    <p:sldId id="293" r:id="rId66"/>
    <p:sldId id="294" r:id="rId67"/>
    <p:sldId id="358" r:id="rId68"/>
    <p:sldId id="359" r:id="rId69"/>
    <p:sldId id="362" r:id="rId70"/>
    <p:sldId id="361" r:id="rId71"/>
    <p:sldId id="386" r:id="rId72"/>
    <p:sldId id="363" r:id="rId73"/>
    <p:sldId id="364" r:id="rId74"/>
    <p:sldId id="365" r:id="rId75"/>
    <p:sldId id="366" r:id="rId76"/>
    <p:sldId id="367" r:id="rId77"/>
    <p:sldId id="368" r:id="rId78"/>
    <p:sldId id="369" r:id="rId79"/>
    <p:sldId id="370" r:id="rId80"/>
    <p:sldId id="371" r:id="rId81"/>
    <p:sldId id="372" r:id="rId82"/>
    <p:sldId id="373" r:id="rId83"/>
    <p:sldId id="374" r:id="rId84"/>
    <p:sldId id="375" r:id="rId85"/>
    <p:sldId id="377" r:id="rId86"/>
    <p:sldId id="378" r:id="rId87"/>
    <p:sldId id="379" r:id="rId88"/>
    <p:sldId id="380" r:id="rId89"/>
    <p:sldId id="381" r:id="rId90"/>
    <p:sldId id="382" r:id="rId91"/>
    <p:sldId id="383" r:id="rId92"/>
    <p:sldId id="384" r:id="rId93"/>
    <p:sldId id="385" r:id="rId9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3"/>
    <p:restoredTop sz="94643"/>
  </p:normalViewPr>
  <p:slideViewPr>
    <p:cSldViewPr>
      <p:cViewPr>
        <p:scale>
          <a:sx n="102" d="100"/>
          <a:sy n="102" d="100"/>
        </p:scale>
        <p:origin x="992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27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100" Type="http://schemas.openxmlformats.org/officeDocument/2006/relationships/tableStyles" Target="tableStyles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5A806D95-FCB3-4EA4-B1AC-AF5F9D7A8CA7}" type="datetimeFigureOut">
              <a:rPr lang="en-US"/>
              <a:pPr>
                <a:defRPr/>
              </a:pPr>
              <a:t>9/30/16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7946FB74-464D-4251-B225-946CAB948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996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Good to hit DFS and BFS quickly, since they’ve seen it before.</a:t>
            </a:r>
          </a:p>
        </p:txBody>
      </p:sp>
    </p:spTree>
    <p:extLst>
      <p:ext uri="{BB962C8B-B14F-4D97-AF65-F5344CB8AC3E}">
        <p14:creationId xmlns:p14="http://schemas.microsoft.com/office/powerpoint/2010/main" val="646402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FE23F969-7629-4FB0-900C-F8E4222AD55A}" type="slidenum">
              <a:rPr lang="en-US"/>
              <a:pPr/>
              <a:t>13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33" tIns="48267" rIns="96533" bIns="48267"/>
          <a:lstStyle/>
          <a:p>
            <a:pPr marL="227013" indent="-227013" eaLnBrk="1" hangingPunct="1"/>
            <a:r>
              <a:rPr lang="en-US" smtClean="0"/>
              <a:t>States = cities</a:t>
            </a:r>
          </a:p>
          <a:p>
            <a:pPr marL="227013" indent="-227013" eaLnBrk="1" hangingPunct="1"/>
            <a:r>
              <a:rPr lang="en-US" smtClean="0"/>
              <a:t>Start state = starting city</a:t>
            </a:r>
          </a:p>
          <a:p>
            <a:pPr marL="227013" indent="-227013" eaLnBrk="1" hangingPunct="1"/>
            <a:r>
              <a:rPr lang="en-US" smtClean="0"/>
              <a:t>Goal state test = is state the destination city?</a:t>
            </a:r>
          </a:p>
          <a:p>
            <a:pPr marL="227013" indent="-227013" eaLnBrk="1" hangingPunct="1"/>
            <a:r>
              <a:rPr lang="en-US" smtClean="0"/>
              <a:t>Operators = move to an adjacent city; cost = distance</a:t>
            </a:r>
          </a:p>
          <a:p>
            <a:pPr marL="227013" indent="-227013" eaLnBrk="1" hangingPunct="1"/>
            <a:endParaRPr lang="en-US" smtClean="0"/>
          </a:p>
          <a:p>
            <a:pPr marL="227013" indent="-227013" eaLnBrk="1" hangingPunct="1"/>
            <a:r>
              <a:rPr lang="en-US" smtClean="0"/>
              <a:t>Output: a shortest path from start state to goal state</a:t>
            </a:r>
          </a:p>
          <a:p>
            <a:pPr marL="227013" indent="-227013" eaLnBrk="1" hangingPunct="1"/>
            <a:endParaRPr lang="en-US" smtClean="0"/>
          </a:p>
          <a:p>
            <a:pPr marL="227013" indent="-227013" eaLnBrk="1" hangingPunct="1"/>
            <a:r>
              <a:rPr lang="en-US" smtClean="0"/>
              <a:t>SUPPOSE WE REVERSE START AND GOAL STATES?</a:t>
            </a:r>
          </a:p>
          <a:p>
            <a:pPr marL="227013" indent="-227013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6671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29E1040D-0B38-4586-80BB-BE9E98F63625}" type="slidenum">
              <a:rPr lang="en-US"/>
              <a:pPr/>
              <a:t>14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458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55819171-2A82-408A-95CF-2C42ADE4E505}" type="slidenum">
              <a:rPr lang="en-US"/>
              <a:pPr/>
              <a:t>15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33" tIns="48267" rIns="96533" bIns="48267"/>
          <a:lstStyle/>
          <a:p>
            <a:pPr marL="227013" indent="-227013" eaLnBrk="1" hangingPunct="1"/>
            <a:r>
              <a:rPr lang="en-US" smtClean="0"/>
              <a:t>State = configuration of blocks: ON(A,B), ON(B, TABLE), ON(C, TABLE)</a:t>
            </a:r>
          </a:p>
          <a:p>
            <a:pPr marL="227013" indent="-227013" eaLnBrk="1" hangingPunct="1"/>
            <a:r>
              <a:rPr lang="en-US" smtClean="0"/>
              <a:t>Start state = starting configuration</a:t>
            </a:r>
          </a:p>
          <a:p>
            <a:pPr marL="227013" indent="-227013" eaLnBrk="1" hangingPunct="1"/>
            <a:r>
              <a:rPr lang="en-US" smtClean="0"/>
              <a:t>Goal state test = does state satisfy some test, e.g. “ON(A,B)”?</a:t>
            </a:r>
          </a:p>
          <a:p>
            <a:pPr marL="227013" indent="-227013" eaLnBrk="1" hangingPunct="1"/>
            <a:r>
              <a:rPr lang="en-US" smtClean="0"/>
              <a:t>Operators: MOVE x FROM y TO z</a:t>
            </a:r>
          </a:p>
          <a:p>
            <a:pPr marL="227013" indent="-227013" eaLnBrk="1" hangingPunct="1"/>
            <a:r>
              <a:rPr lang="en-US" smtClean="0"/>
              <a:t>or PICKUP(x,y) and PUTDOWN(x,y)</a:t>
            </a:r>
          </a:p>
          <a:p>
            <a:pPr marL="227013" indent="-227013" eaLnBrk="1" hangingPunct="1"/>
            <a:r>
              <a:rPr lang="en-US" smtClean="0"/>
              <a:t>Output: Sequence of actions that transform start state into goal.</a:t>
            </a:r>
          </a:p>
          <a:p>
            <a:pPr marL="227013" indent="-227013" eaLnBrk="1" hangingPunct="1"/>
            <a:r>
              <a:rPr lang="en-US" smtClean="0"/>
              <a:t>HOW HARD if don’t care about number of actions used?  POLYNOMIAL</a:t>
            </a:r>
          </a:p>
          <a:p>
            <a:pPr marL="227013" indent="-227013" eaLnBrk="1" hangingPunct="1"/>
            <a:r>
              <a:rPr lang="en-US" smtClean="0"/>
              <a:t>HOW HARD to find smallest number of actions?  NP-COMPLETE</a:t>
            </a:r>
          </a:p>
          <a:p>
            <a:pPr marL="227013" indent="-227013" eaLnBrk="1" hangingPunct="1"/>
            <a:endParaRPr lang="en-US" smtClean="0"/>
          </a:p>
          <a:p>
            <a:pPr marL="227013" indent="-227013" eaLnBrk="1" hangingPunct="1"/>
            <a:r>
              <a:rPr lang="en-US" smtClean="0"/>
              <a:t>Suppose we want to search BACKWARDS from GOAL?</a:t>
            </a:r>
          </a:p>
          <a:p>
            <a:pPr marL="227013" indent="-227013" eaLnBrk="1" hangingPunct="1"/>
            <a:r>
              <a:rPr lang="en-US" smtClean="0"/>
              <a:t>Simple if goal COMPLETELY specified</a:t>
            </a:r>
          </a:p>
          <a:p>
            <a:pPr marL="227013" indent="-227013" eaLnBrk="1" hangingPunct="1"/>
            <a:r>
              <a:rPr lang="en-US" smtClean="0"/>
              <a:t>NEED to have a DIFFERENT notion of STATE if goals are PARTIALLY SPECIFIED</a:t>
            </a:r>
          </a:p>
        </p:txBody>
      </p:sp>
    </p:spTree>
    <p:extLst>
      <p:ext uri="{BB962C8B-B14F-4D97-AF65-F5344CB8AC3E}">
        <p14:creationId xmlns:p14="http://schemas.microsoft.com/office/powerpoint/2010/main" val="1869235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336B041B-1CB8-4F3A-B0D5-201E45EC5057}" type="slidenum">
              <a:rPr lang="en-US"/>
              <a:pPr/>
              <a:t>18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33" tIns="48267" rIns="96533" bIns="48267"/>
          <a:lstStyle/>
          <a:p>
            <a:pPr marL="227013" indent="-227013" eaLnBrk="1" hangingPunct="1"/>
            <a:r>
              <a:rPr lang="en-US" smtClean="0"/>
              <a:t>State = configuration of blocks: ON(A,B), ON(B, TABLE), ON(C, TABLE)</a:t>
            </a:r>
          </a:p>
          <a:p>
            <a:pPr marL="227013" indent="-227013" eaLnBrk="1" hangingPunct="1"/>
            <a:r>
              <a:rPr lang="en-US" smtClean="0"/>
              <a:t>Start state = starting configuration</a:t>
            </a:r>
          </a:p>
          <a:p>
            <a:pPr marL="227013" indent="-227013" eaLnBrk="1" hangingPunct="1"/>
            <a:r>
              <a:rPr lang="en-US" smtClean="0"/>
              <a:t>Goal state test = does state satisfy some test, e.g. “ON(A,B)”?</a:t>
            </a:r>
          </a:p>
          <a:p>
            <a:pPr marL="227013" indent="-227013" eaLnBrk="1" hangingPunct="1"/>
            <a:r>
              <a:rPr lang="en-US" smtClean="0"/>
              <a:t>Operators: MOVE x FROM y TO z</a:t>
            </a:r>
          </a:p>
          <a:p>
            <a:pPr marL="227013" indent="-227013" eaLnBrk="1" hangingPunct="1"/>
            <a:r>
              <a:rPr lang="en-US" smtClean="0"/>
              <a:t>or PICKUP(x,y) and PUTDOWN(x,y)</a:t>
            </a:r>
          </a:p>
          <a:p>
            <a:pPr marL="227013" indent="-227013" eaLnBrk="1" hangingPunct="1"/>
            <a:r>
              <a:rPr lang="en-US" smtClean="0"/>
              <a:t>Output: Sequence of actions that transform start state into goal.</a:t>
            </a:r>
          </a:p>
          <a:p>
            <a:pPr marL="227013" indent="-227013" eaLnBrk="1" hangingPunct="1"/>
            <a:r>
              <a:rPr lang="en-US" smtClean="0"/>
              <a:t>HOW HARD if don’t care about number of actions used?  POLYNOMIAL</a:t>
            </a:r>
          </a:p>
          <a:p>
            <a:pPr marL="227013" indent="-227013" eaLnBrk="1" hangingPunct="1"/>
            <a:r>
              <a:rPr lang="en-US" smtClean="0"/>
              <a:t>HOW HARD to find smallest number of actions?  NP-COMPLETE</a:t>
            </a:r>
          </a:p>
          <a:p>
            <a:pPr marL="227013" indent="-227013" eaLnBrk="1" hangingPunct="1"/>
            <a:endParaRPr lang="en-US" smtClean="0"/>
          </a:p>
          <a:p>
            <a:pPr marL="227013" indent="-227013" eaLnBrk="1" hangingPunct="1"/>
            <a:r>
              <a:rPr lang="en-US" smtClean="0"/>
              <a:t>Suppose we want to search BACKWARDS from GOAL?</a:t>
            </a:r>
          </a:p>
          <a:p>
            <a:pPr marL="227013" indent="-227013" eaLnBrk="1" hangingPunct="1"/>
            <a:r>
              <a:rPr lang="en-US" smtClean="0"/>
              <a:t>Simple if goal COMPLETELY specified</a:t>
            </a:r>
          </a:p>
          <a:p>
            <a:pPr marL="227013" indent="-227013" eaLnBrk="1" hangingPunct="1"/>
            <a:r>
              <a:rPr lang="en-US" smtClean="0"/>
              <a:t>NEED to have a DIFFERENT notion of STATE if goals are PARTIALLY SPECIFIED</a:t>
            </a:r>
          </a:p>
        </p:txBody>
      </p:sp>
    </p:spTree>
    <p:extLst>
      <p:ext uri="{BB962C8B-B14F-4D97-AF65-F5344CB8AC3E}">
        <p14:creationId xmlns:p14="http://schemas.microsoft.com/office/powerpoint/2010/main" val="69723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764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2966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90 * (2^30-1) + 30 * 2^29 = 145 billion</a:t>
            </a:r>
          </a:p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2^29 = 536 870 912</a:t>
            </a:r>
          </a:p>
        </p:txBody>
      </p:sp>
    </p:spTree>
    <p:extLst>
      <p:ext uri="{BB962C8B-B14F-4D97-AF65-F5344CB8AC3E}">
        <p14:creationId xmlns:p14="http://schemas.microsoft.com/office/powerpoint/2010/main" val="679573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40A39DB2-85AE-4828-AD5E-4FCF491E6231}" type="slidenum">
              <a:rPr lang="en-US"/>
              <a:pPr/>
              <a:t>22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6821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7744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15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8799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9948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814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9143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07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6569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70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0712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1316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4093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08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7910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2800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95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28A0DDEB-30F6-43FD-84E8-276FB4FD590D}" type="slidenum">
              <a:rPr lang="en-US"/>
              <a:pPr/>
              <a:t>37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522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Made it to this slide in 50 minute class. Made students pair up to draw search tree and do depth first search. Didn’t have them to breadth first...</a:t>
            </a:r>
          </a:p>
        </p:txBody>
      </p:sp>
    </p:spTree>
    <p:extLst>
      <p:ext uri="{BB962C8B-B14F-4D97-AF65-F5344CB8AC3E}">
        <p14:creationId xmlns:p14="http://schemas.microsoft.com/office/powerpoint/2010/main" val="941144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282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21053993-E93F-4D04-9B5A-DC0EAA984FD8}" type="slidenum">
              <a:rPr lang="en-US"/>
              <a:pPr/>
              <a:t>41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162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2C6299A4-4947-4405-BD64-B085EC4C37AA}" type="slidenum">
              <a:rPr lang="en-US"/>
              <a:pPr/>
              <a:t>42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046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5FB4C722-0F09-4149-9187-0298134CBBBF}" type="slidenum">
              <a:rPr lang="en-US"/>
              <a:pPr/>
              <a:t>43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9474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354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933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agent is really just a program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environment - inputs and outputs to the program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utility function - indirect specification of the what the program should do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goal:  design an algorithm that can find actions for any utility function</a:t>
            </a:r>
          </a:p>
          <a:p>
            <a:pPr eaLnBrk="1" hangingPunct="1"/>
            <a:endParaRPr lang="en-US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771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0269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3638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Optimal if the cost of</a:t>
            </a:r>
            <a:r>
              <a:rPr lang="en-US" baseline="0" dirty="0" smtClean="0"/>
              <a:t> actions at each step exceeds some bound, epsilon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43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python pacman.py -l contoursMaze -p SearchAgent -a fn=ucs --frameTime -1</a:t>
            </a:r>
          </a:p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python pacman.py -p SearchAgent -a fn=ucs -l smallMaze --frameTime -1</a:t>
            </a:r>
          </a:p>
        </p:txBody>
      </p:sp>
    </p:spTree>
    <p:extLst>
      <p:ext uri="{BB962C8B-B14F-4D97-AF65-F5344CB8AC3E}">
        <p14:creationId xmlns:p14="http://schemas.microsoft.com/office/powerpoint/2010/main" val="719143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23182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37895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4602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113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20152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087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57871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2332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82046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18664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42804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12892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20457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86B04407-F019-47EC-B751-2A839B7B5C3F}" type="slidenum">
              <a:rPr lang="en-US"/>
              <a:pPr/>
              <a:t>64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34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3D6BEFD3-4CBF-41EC-B806-0FB6ABAA86A7}" type="slidenum">
              <a:rPr lang="en-US"/>
              <a:pPr/>
              <a:t>65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244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5128388A-586E-4A85-9057-7C256E592E16}" type="slidenum">
              <a:rPr lang="en-US"/>
              <a:pPr/>
              <a:t>66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612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5128388A-586E-4A85-9057-7C256E592E16}" type="slidenum">
              <a:rPr lang="en-US"/>
              <a:pPr/>
              <a:t>67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02597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303E4284-8A18-46A3-B6EC-F0CCD3270126}" type="slidenum">
              <a:rPr lang="en-US"/>
              <a:pPr/>
              <a:t>72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943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CB81FB89-408A-45BA-A9CA-9627CBCE9AE7}" type="slidenum">
              <a:rPr lang="en-US"/>
              <a:pPr/>
              <a:t>73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91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1F3BB2DC-6EF7-4D4A-98A7-381E6D15FE7B}" type="slidenum">
              <a:rPr lang="en-US"/>
              <a:pPr/>
              <a:t>74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5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1B707F12-B066-46D2-8061-A1789A6A4172}" type="slidenum">
              <a:rPr lang="en-US"/>
              <a:pPr/>
              <a:t>75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1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C81068C3-CB12-4C50-9872-CD40F69F51DD}" type="slidenum">
              <a:rPr lang="en-US"/>
              <a:pPr/>
              <a:t>76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467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2C29A76C-BB52-492D-A45C-901AB254211A}" type="slidenum">
              <a:rPr lang="en-US"/>
              <a:pPr/>
              <a:t>77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16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95832133-5EDA-4E75-B729-5CF91C873B0F}" type="slidenum">
              <a:rPr lang="en-US"/>
              <a:pPr/>
              <a:t>78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39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08C5BC2C-FC0E-41B1-9A34-83DF012EE43F}" type="slidenum">
              <a:rPr lang="en-US"/>
              <a:pPr/>
              <a:t>79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79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4B86BC36-E5C5-4F27-8656-550785FCACE3}" type="slidenum">
              <a:rPr lang="en-US"/>
              <a:pPr/>
              <a:t>80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966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D5C7A89A-6ECF-47A0-B447-82E8601E2277}" type="slidenum">
              <a:rPr lang="en-US"/>
              <a:pPr/>
              <a:t>81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48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CA5CAA21-EDFB-4CD4-8609-B166C0B9B156}" type="slidenum">
              <a:rPr lang="en-US"/>
              <a:pPr/>
              <a:t>82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3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92020AFC-A41C-4DE1-982C-BC701F7C31A0}" type="slidenum">
              <a:rPr lang="en-US"/>
              <a:pPr/>
              <a:t>83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867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66D65A50-D28D-4D14-A643-35BD8E284180}" type="slidenum">
              <a:rPr lang="en-US"/>
              <a:pPr/>
              <a:t>84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738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DBFDBFE3-8F85-402E-BCE1-55F76AB229B7}" type="slidenum">
              <a:rPr lang="en-US"/>
              <a:pPr/>
              <a:t>85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2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DA8EBD55-AABB-4B9D-8F85-C1EF5848C11E}" type="slidenum">
              <a:rPr lang="en-US"/>
              <a:pPr/>
              <a:t>86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084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33BFB26E-BE07-4BB2-8679-3836D0FEA548}" type="slidenum">
              <a:rPr lang="en-US"/>
              <a:pPr/>
              <a:t>87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53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36196B3E-9C07-4026-B55C-5772C72C7892}" type="slidenum">
              <a:rPr lang="en-US"/>
              <a:pPr/>
              <a:t>88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12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C03E35DE-63EA-4008-9DD2-71818AAE4F10}" type="slidenum">
              <a:rPr lang="en-US"/>
              <a:pPr/>
              <a:t>89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C272DA93-C50F-4879-A4A1-B2FF7FFDF77D}" type="slidenum">
              <a:rPr lang="en-US"/>
              <a:pPr/>
              <a:t>90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98E3CFD5-DA38-4071-A9C2-E24B6F850981}" type="slidenum">
              <a:rPr lang="en-US"/>
              <a:pPr/>
              <a:t>11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 eaLnBrk="1" hangingPunct="1"/>
            <a:r>
              <a:rPr lang="en-US" smtClean="0"/>
              <a:t>State Space Search is basically a GRAPH SEARCH PROBLEM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 smtClean="0"/>
              <a:t>STATES are whatever you like!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 smtClean="0"/>
              <a:t>OPERATORS are a compact DESCRIPTION of possible STATE TRANSITIONS – the EDGES of the GRAPH</a:t>
            </a:r>
          </a:p>
          <a:p>
            <a:pPr marL="227013" indent="-227013" eaLnBrk="1" hangingPunct="1"/>
            <a:r>
              <a:rPr lang="en-US" smtClean="0"/>
              <a:t>                 May have different COSTS or all be UNIT cost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 smtClean="0"/>
              <a:t>OUTPUT may be specified either as ANY PATH (REACHABILITY), or a SHORTEST PATH</a:t>
            </a:r>
          </a:p>
        </p:txBody>
      </p:sp>
    </p:spTree>
    <p:extLst>
      <p:ext uri="{BB962C8B-B14F-4D97-AF65-F5344CB8AC3E}">
        <p14:creationId xmlns:p14="http://schemas.microsoft.com/office/powerpoint/2010/main" val="105306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45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5194-3952-4041-81E5-CB7F463B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4BE0-B369-4DD5-BD77-637F3171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4BC7-919D-493D-9916-BA5497919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1CE4-9B02-452D-97BB-9258CB9F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047E-A184-4EA3-A698-784CFE38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E593E-BE08-4903-93CF-38C95A65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AED1-A4C2-4271-BFAB-91F11E825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66EC-A54F-4D3F-9CA4-11DCC2D8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2C2E-EAFB-4A19-B1D3-C1D30E586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8A55-50AD-42A9-A2E2-D2AC9AF4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3135A-4B57-4678-A1DA-06B7401C1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3127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E5EB-6FE4-4CEF-9D98-6DB743C4F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1026-E410-4374-A159-E412952D2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A17B-318B-4E44-9B7D-7A227EC3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0D96-D1F3-4D38-861A-338DD48BC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230188"/>
            <a:ext cx="7191375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934F7C-D251-4CCA-9BE8-EF29F11A3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8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DC38-B303-46A0-A396-2054D308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40EA-3AC1-4591-B907-CC547053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3139-83B0-4574-83C2-646393EC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BBEE-04B7-4BD0-9E7A-C259EC9F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A752-626E-4FA6-B493-331D05BAF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712B-5B13-489D-B44B-7EF010DB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5B32-FFA8-4727-8807-39433D39D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5C104-88CA-4241-9412-2BF9AD315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26E7-2834-42E3-A305-7EF7F7E64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2B93-1642-4A4C-BF39-B4CA52C97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A729C-989D-4655-A98B-78160923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0C53-B3BA-4AC6-81EE-E09CD4E8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80A-1765-4005-8D5D-22413657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CFC6-3A65-4B84-B572-1FDF31DB2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0ED4-0B07-49FD-8E01-D0CE37130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8B6B-E631-4A00-97F2-FFF8F7BB2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EF44-AD89-440F-BAF6-4C05EB6D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6748-A6E4-442C-BD5B-9C41ADDC6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91F4-3AE9-49D7-8456-F3C39F201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69DF-B0AA-4310-AB54-3831BBC5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9E7A-6FA8-4AD7-9C33-477CFBF2E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03EB-DB61-44C1-B255-066379E9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A317-A17E-4190-8C79-346C1A603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F322-3BDF-4690-BB0D-04C2AD42D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67D9-F807-44FF-BCA5-E6541BFD5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831263" y="6553200"/>
            <a:ext cx="3127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C7E7-9E1B-43C6-815B-40671F76F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C0A4-0D77-4C30-9942-64FF460E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9EAF-685E-4840-BB6C-63DB1B0E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90C7E-3C30-4DFB-9D40-0594ED02B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808" y="1066800"/>
            <a:ext cx="9036992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charset="0"/>
              </a:rPr>
              <a:t>Second level</a:t>
            </a:r>
          </a:p>
          <a:p>
            <a:pPr lvl="2"/>
            <a:r>
              <a:rPr lang="en-US" dirty="0" smtClean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</a:p>
          <a:p>
            <a:pPr lvl="4"/>
            <a:r>
              <a:rPr lang="en-US" dirty="0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77000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B5F30F40-7034-4064-B476-C8280E249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44CA14BB-D8E7-4C23-A011-00F4CD8B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4A867B4C-5A83-459B-9884-6ADE755DC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F3AF4666-26DC-4303-B250-2F0ABA0AF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4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4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4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333399"/>
                </a:solidFill>
              </a:rPr>
              <a:t>CSE 473: Artificial Intelligence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sz="3600" dirty="0" smtClean="0">
                <a:solidFill>
                  <a:srgbClr val="333399"/>
                </a:solidFill>
              </a:rPr>
              <a:t>Autumn2016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2895600"/>
            <a:ext cx="6400800" cy="1524000"/>
          </a:xfrm>
        </p:spPr>
        <p:txBody>
          <a:bodyPr rIns="132080"/>
          <a:lstStyle/>
          <a:p>
            <a:pPr marL="39688" indent="0" algn="ctr" eaLnBrk="1" hangingPunct="1">
              <a:buFont typeface="Wingdings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Problem Spaces &amp; Search</a:t>
            </a:r>
          </a:p>
          <a:p>
            <a:pPr marL="39688" indent="0" algn="ctr" eaLnBrk="1" hangingPunct="1">
              <a:buFont typeface="Wingdings" charset="2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152400" y="6172200"/>
            <a:ext cx="9663113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With slides from </a:t>
            </a:r>
          </a:p>
          <a:p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Dan Klein, Stuart Russell,  Andrew Moore, Luke Zettlemoyer</a:t>
            </a:r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-1371600" y="4114800"/>
            <a:ext cx="117983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Dan Weld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847725"/>
          </a:xfrm>
        </p:spPr>
        <p:txBody>
          <a:bodyPr/>
          <a:lstStyle/>
          <a:p>
            <a:pPr eaLnBrk="1" hangingPunct="1"/>
            <a:r>
              <a:rPr lang="en-US" sz="4600">
                <a:latin typeface="Arial" charset="0"/>
                <a:ea typeface="ヒラギノ角ゴ ProN W3" charset="0"/>
                <a:cs typeface="ヒラギノ角ゴ ProN W3" charset="0"/>
              </a:rPr>
              <a:t>Types of Environments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93175" cy="4510088"/>
          </a:xfrm>
        </p:spPr>
        <p:txBody>
          <a:bodyPr/>
          <a:lstStyle/>
          <a:p>
            <a:pPr marL="62388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Fully observable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partially observable</a:t>
            </a:r>
          </a:p>
          <a:p>
            <a:pPr marL="62388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Single agent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multiagent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62388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Deterministic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stochastic</a:t>
            </a:r>
          </a:p>
          <a:p>
            <a:pPr marL="62388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Episodic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sequential</a:t>
            </a:r>
          </a:p>
          <a:p>
            <a:pPr marL="62388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Discrete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continuous</a:t>
            </a:r>
          </a:p>
        </p:txBody>
      </p:sp>
    </p:spTree>
    <p:extLst>
      <p:ext uri="{BB962C8B-B14F-4D97-AF65-F5344CB8AC3E}">
        <p14:creationId xmlns:p14="http://schemas.microsoft.com/office/powerpoint/2010/main" val="3304765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/>
          <a:p>
            <a:pPr>
              <a:defRPr/>
            </a:pPr>
            <a:fld id="{47EA1E4D-401A-4A88-A830-6CC5C3DDFE2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+mn-lt"/>
              </a:rPr>
              <a:t>Search thru 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828800"/>
            <a:ext cx="8496300" cy="1905000"/>
          </a:xfrm>
        </p:spPr>
        <p:txBody>
          <a:bodyPr/>
          <a:lstStyle/>
          <a:p>
            <a:pPr lvl="1" eaLnBrk="1" hangingPunct="1"/>
            <a:r>
              <a:rPr lang="en-US" dirty="0" smtClean="0"/>
              <a:t>Set of states</a:t>
            </a:r>
          </a:p>
          <a:p>
            <a:pPr lvl="1" eaLnBrk="1" hangingPunct="1"/>
            <a:r>
              <a:rPr lang="en-US" dirty="0" smtClean="0"/>
              <a:t>Operators </a:t>
            </a:r>
            <a:r>
              <a:rPr lang="en-US" i="1" dirty="0" smtClean="0"/>
              <a:t>[and costs]</a:t>
            </a:r>
          </a:p>
          <a:p>
            <a:pPr lvl="1" eaLnBrk="1" hangingPunct="1"/>
            <a:r>
              <a:rPr lang="en-US" dirty="0" smtClean="0"/>
              <a:t>Start state</a:t>
            </a:r>
          </a:p>
          <a:p>
            <a:pPr lvl="1" eaLnBrk="1" hangingPunct="1"/>
            <a:r>
              <a:rPr lang="en-US" dirty="0" smtClean="0"/>
              <a:t>Goal state </a:t>
            </a:r>
            <a:r>
              <a:rPr lang="en-US" i="1" dirty="0" smtClean="0"/>
              <a:t>[or test]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1300" y="4267200"/>
            <a:ext cx="87503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Path: start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 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state satisfying goal test</a:t>
            </a:r>
          </a:p>
          <a:p>
            <a:pPr marL="688975" lvl="1" eaLnBrk="0" hangingPunct="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[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May require shortest path]</a:t>
            </a:r>
          </a:p>
          <a:p>
            <a:pPr marL="688975" lvl="1" eaLnBrk="0" hangingPunct="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   [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Sometimes just need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a state that passes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test]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i="1" dirty="0"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400" y="1371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Input: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31800" y="4178300"/>
            <a:ext cx="7162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Output: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838200" y="609600"/>
            <a:ext cx="9144000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/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Problem Space 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(aka </a:t>
            </a:r>
            <a:r>
              <a:rPr lang="en-US" sz="4000" dirty="0">
                <a:solidFill>
                  <a:srgbClr val="FF0000"/>
                </a:solidFill>
                <a:latin typeface="+mn-lt"/>
              </a:rPr>
              <a:t>State 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Space) 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4876800" y="1447800"/>
            <a:ext cx="4114800" cy="1143000"/>
          </a:xfrm>
          <a:prstGeom prst="wedgeRectCallout">
            <a:avLst>
              <a:gd name="adj1" fmla="val -102934"/>
              <a:gd name="adj2" fmla="val 58484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Functions: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 States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 States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aseline="0" dirty="0">
              <a:sym typeface="Wingding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Aka “Successor Function”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Example: Simplified Pac-Man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Input: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A state space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uccessor function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A start state 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A goal test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Output: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81400" y="2327275"/>
            <a:ext cx="4659313" cy="568325"/>
            <a:chOff x="0" y="0"/>
            <a:chExt cx="2935" cy="357"/>
          </a:xfrm>
        </p:grpSpPr>
        <p:pic>
          <p:nvPicPr>
            <p:cNvPr id="13326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0"/>
              <a:ext cx="35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4" y="0"/>
              <a:ext cx="3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2" y="0"/>
              <a:ext cx="34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4" y="0"/>
              <a:ext cx="3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8" y="0"/>
              <a:ext cx="34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11" y="0"/>
              <a:ext cx="35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10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34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857750" y="3352800"/>
            <a:ext cx="2152650" cy="1574800"/>
            <a:chOff x="0" y="0"/>
            <a:chExt cx="1356" cy="992"/>
          </a:xfrm>
        </p:grpSpPr>
        <p:pic>
          <p:nvPicPr>
            <p:cNvPr id="13319" name="Picture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7"/>
              <a:ext cx="35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6" y="79"/>
              <a:ext cx="3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1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8" y="559"/>
              <a:ext cx="3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Line 15"/>
            <p:cNvSpPr>
              <a:spLocks noChangeShapeType="1"/>
            </p:cNvSpPr>
            <p:nvPr/>
          </p:nvSpPr>
          <p:spPr bwMode="auto">
            <a:xfrm rot="10800000" flipH="1">
              <a:off x="444" y="240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3" name="Line 16"/>
            <p:cNvSpPr>
              <a:spLocks noChangeShapeType="1"/>
            </p:cNvSpPr>
            <p:nvPr/>
          </p:nvSpPr>
          <p:spPr bwMode="auto">
            <a:xfrm>
              <a:off x="444" y="57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4" name="Rectangle 17"/>
            <p:cNvSpPr>
              <a:spLocks/>
            </p:cNvSpPr>
            <p:nvPr/>
          </p:nvSpPr>
          <p:spPr bwMode="auto">
            <a:xfrm>
              <a:off x="300" y="0"/>
              <a:ext cx="63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“N</a:t>
              </a: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”, 1.0</a:t>
              </a:r>
            </a:p>
          </p:txBody>
        </p:sp>
        <p:sp>
          <p:nvSpPr>
            <p:cNvPr id="13325" name="Rectangle 18"/>
            <p:cNvSpPr>
              <a:spLocks/>
            </p:cNvSpPr>
            <p:nvPr/>
          </p:nvSpPr>
          <p:spPr bwMode="auto">
            <a:xfrm>
              <a:off x="300" y="768"/>
              <a:ext cx="7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“E”, 1.0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901700"/>
          </a:xfrm>
        </p:spPr>
        <p:txBody>
          <a:bodyPr/>
          <a:lstStyle/>
          <a:p>
            <a:pPr indent="0" algn="l" eaLnBrk="1" hangingPunct="1"/>
            <a:r>
              <a:rPr lang="en-US" sz="3200" dirty="0" smtClean="0">
                <a:solidFill>
                  <a:srgbClr val="7030A0"/>
                </a:solidFill>
              </a:rPr>
              <a:t>Ex: Route Planning: Arad </a:t>
            </a:r>
            <a:r>
              <a:rPr lang="en-US" sz="3200" dirty="0" smtClean="0">
                <a:solidFill>
                  <a:srgbClr val="7030A0"/>
                </a:solidFill>
                <a:sym typeface="Wingdings" charset="2"/>
              </a:rPr>
              <a:t></a:t>
            </a:r>
            <a:r>
              <a:rPr lang="en-US" sz="3200" dirty="0" smtClean="0">
                <a:solidFill>
                  <a:srgbClr val="7030A0"/>
                </a:solidFill>
              </a:rPr>
              <a:t> Bucharest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715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Input:</a:t>
            </a:r>
          </a:p>
          <a:p>
            <a:pPr lvl="1" eaLnBrk="1" hangingPunct="1"/>
            <a:r>
              <a:rPr lang="en-US" sz="2400" dirty="0" smtClean="0"/>
              <a:t>Set of states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Operators [and costs]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Start state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Goal state (test)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Output:</a:t>
            </a: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05200"/>
            <a:ext cx="545306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xplosion 2 2"/>
          <p:cNvSpPr/>
          <p:nvPr/>
        </p:nvSpPr>
        <p:spPr bwMode="auto">
          <a:xfrm>
            <a:off x="3962400" y="685800"/>
            <a:ext cx="5181600" cy="2819400"/>
          </a:xfrm>
          <a:prstGeom prst="irregularSeal2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4872" y="1630740"/>
            <a:ext cx="3298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operators may be applicable in different states</a:t>
            </a: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indent="0" eaLnBrk="1" hangingPunct="1"/>
            <a:r>
              <a:rPr lang="en-US" sz="3600" smtClean="0"/>
              <a:t>Example: N Queens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162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Input: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Set of states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Operators [and costs]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Start state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Goal state (test)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Output</a:t>
            </a:r>
          </a:p>
        </p:txBody>
      </p:sp>
      <p:grpSp>
        <p:nvGrpSpPr>
          <p:cNvPr id="15364" name="Group 25"/>
          <p:cNvGrpSpPr>
            <a:grpSpLocks/>
          </p:cNvGrpSpPr>
          <p:nvPr/>
        </p:nvGrpSpPr>
        <p:grpSpPr bwMode="auto">
          <a:xfrm>
            <a:off x="6705600" y="1219200"/>
            <a:ext cx="1828800" cy="1833563"/>
            <a:chOff x="3456" y="1248"/>
            <a:chExt cx="1152" cy="1155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4032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3456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4032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3456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4320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3456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Rectangle 11"/>
            <p:cNvSpPr>
              <a:spLocks noChangeArrowheads="1"/>
            </p:cNvSpPr>
            <p:nvPr/>
          </p:nvSpPr>
          <p:spPr bwMode="auto">
            <a:xfrm>
              <a:off x="3744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12"/>
            <p:cNvSpPr txBox="1">
              <a:spLocks noChangeArrowheads="1"/>
            </p:cNvSpPr>
            <p:nvPr/>
          </p:nvSpPr>
          <p:spPr bwMode="auto">
            <a:xfrm>
              <a:off x="4032" y="1251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3744" y="2115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3456" y="1539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15376" name="Rectangle 15"/>
            <p:cNvSpPr>
              <a:spLocks noChangeArrowheads="1"/>
            </p:cNvSpPr>
            <p:nvPr/>
          </p:nvSpPr>
          <p:spPr bwMode="auto">
            <a:xfrm>
              <a:off x="3744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Rectangle 16"/>
            <p:cNvSpPr>
              <a:spLocks noChangeArrowheads="1"/>
            </p:cNvSpPr>
            <p:nvPr/>
          </p:nvSpPr>
          <p:spPr bwMode="auto">
            <a:xfrm>
              <a:off x="4320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Rectangle 17"/>
            <p:cNvSpPr>
              <a:spLocks noChangeArrowheads="1"/>
            </p:cNvSpPr>
            <p:nvPr/>
          </p:nvSpPr>
          <p:spPr bwMode="auto">
            <a:xfrm>
              <a:off x="3744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Rectangle 18"/>
            <p:cNvSpPr>
              <a:spLocks noChangeArrowheads="1"/>
            </p:cNvSpPr>
            <p:nvPr/>
          </p:nvSpPr>
          <p:spPr bwMode="auto">
            <a:xfrm>
              <a:off x="4320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Rectangle 19"/>
            <p:cNvSpPr>
              <a:spLocks noChangeArrowheads="1"/>
            </p:cNvSpPr>
            <p:nvPr/>
          </p:nvSpPr>
          <p:spPr bwMode="auto">
            <a:xfrm>
              <a:off x="3744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Rectangle 20"/>
            <p:cNvSpPr>
              <a:spLocks noChangeArrowheads="1"/>
            </p:cNvSpPr>
            <p:nvPr/>
          </p:nvSpPr>
          <p:spPr bwMode="auto">
            <a:xfrm>
              <a:off x="4032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Rectangle 21"/>
            <p:cNvSpPr>
              <a:spLocks noChangeArrowheads="1"/>
            </p:cNvSpPr>
            <p:nvPr/>
          </p:nvSpPr>
          <p:spPr bwMode="auto">
            <a:xfrm>
              <a:off x="4032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Rectangle 22"/>
            <p:cNvSpPr>
              <a:spLocks noChangeArrowheads="1"/>
            </p:cNvSpPr>
            <p:nvPr/>
          </p:nvSpPr>
          <p:spPr bwMode="auto">
            <a:xfrm>
              <a:off x="4320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Text Box 23"/>
            <p:cNvSpPr txBox="1">
              <a:spLocks noChangeArrowheads="1"/>
            </p:cNvSpPr>
            <p:nvPr/>
          </p:nvSpPr>
          <p:spPr bwMode="auto">
            <a:xfrm>
              <a:off x="4320" y="1827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1905000" cy="457200"/>
          </a:xfrm>
        </p:spPr>
        <p:txBody>
          <a:bodyPr/>
          <a:lstStyle/>
          <a:p>
            <a:pPr>
              <a:defRPr/>
            </a:pPr>
            <a:fld id="{6B824133-FEFF-4AFA-811B-A4B96C56722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743575" cy="901700"/>
          </a:xfrm>
        </p:spPr>
        <p:txBody>
          <a:bodyPr/>
          <a:lstStyle/>
          <a:p>
            <a:pPr indent="0" eaLnBrk="1" hangingPunct="1"/>
            <a:r>
              <a:rPr lang="en-US" smtClean="0"/>
              <a:t>Ex: Blocks World</a:t>
            </a:r>
          </a:p>
        </p:txBody>
      </p: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5486400" y="0"/>
            <a:ext cx="3657600" cy="1520825"/>
            <a:chOff x="2644" y="3024"/>
            <a:chExt cx="3116" cy="1296"/>
          </a:xfrm>
        </p:grpSpPr>
        <p:pic>
          <p:nvPicPr>
            <p:cNvPr id="1639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4" y="3024"/>
              <a:ext cx="23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Rectangle 5"/>
            <p:cNvSpPr>
              <a:spLocks noChangeArrowheads="1"/>
            </p:cNvSpPr>
            <p:nvPr/>
          </p:nvSpPr>
          <p:spPr bwMode="auto">
            <a:xfrm>
              <a:off x="3316" y="3168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Rectangle 6"/>
            <p:cNvSpPr>
              <a:spLocks noChangeArrowheads="1"/>
            </p:cNvSpPr>
            <p:nvPr/>
          </p:nvSpPr>
          <p:spPr bwMode="auto">
            <a:xfrm>
              <a:off x="3220" y="360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Rectangle 7"/>
            <p:cNvSpPr>
              <a:spLocks noChangeArrowheads="1"/>
            </p:cNvSpPr>
            <p:nvPr/>
          </p:nvSpPr>
          <p:spPr bwMode="auto">
            <a:xfrm>
              <a:off x="3220" y="3840"/>
              <a:ext cx="240" cy="240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Rectangle 8"/>
            <p:cNvSpPr>
              <a:spLocks noChangeArrowheads="1"/>
            </p:cNvSpPr>
            <p:nvPr/>
          </p:nvSpPr>
          <p:spPr bwMode="auto">
            <a:xfrm>
              <a:off x="2740" y="384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9"/>
            <p:cNvSpPr>
              <a:spLocks noChangeShapeType="1"/>
            </p:cNvSpPr>
            <p:nvPr/>
          </p:nvSpPr>
          <p:spPr bwMode="auto">
            <a:xfrm>
              <a:off x="2644" y="4080"/>
              <a:ext cx="105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0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42900" y="1130300"/>
            <a:ext cx="7162800" cy="4114800"/>
          </a:xfrm>
        </p:spPr>
        <p:txBody>
          <a:bodyPr/>
          <a:lstStyle/>
          <a:p>
            <a:pPr marL="342900" eaLnBrk="1" hangingPunct="1">
              <a:defRPr/>
            </a:pPr>
            <a:r>
              <a:rPr lang="en-US" dirty="0"/>
              <a:t>Input:</a:t>
            </a:r>
          </a:p>
          <a:p>
            <a:pPr marL="742950" lvl="1" eaLnBrk="1" hangingPunct="1">
              <a:defRPr/>
            </a:pPr>
            <a:r>
              <a:rPr lang="en-US" dirty="0"/>
              <a:t>Set of states</a:t>
            </a:r>
          </a:p>
          <a:p>
            <a:pPr marL="742950" lvl="1" eaLnBrk="1" hangingPunct="1">
              <a:defRPr/>
            </a:pPr>
            <a:endParaRPr lang="en-US" dirty="0"/>
          </a:p>
          <a:p>
            <a:pPr marL="742950" lvl="1" eaLnBrk="1" hangingPunct="1">
              <a:defRPr/>
            </a:pPr>
            <a:r>
              <a:rPr lang="en-US" dirty="0"/>
              <a:t>Operators [and costs]</a:t>
            </a:r>
          </a:p>
          <a:p>
            <a:pPr marL="742950" lvl="1" eaLnBrk="1" hangingPunct="1">
              <a:defRPr/>
            </a:pPr>
            <a:endParaRPr lang="en-US" dirty="0"/>
          </a:p>
          <a:p>
            <a:pPr marL="742950" lvl="1" eaLnBrk="1" hangingPunct="1">
              <a:defRPr/>
            </a:pPr>
            <a:r>
              <a:rPr lang="en-US" dirty="0"/>
              <a:t>Start state</a:t>
            </a:r>
          </a:p>
          <a:p>
            <a:pPr marL="742950" lvl="1" eaLnBrk="1" hangingPunct="1">
              <a:defRPr/>
            </a:pPr>
            <a:endParaRPr lang="en-US" dirty="0"/>
          </a:p>
          <a:p>
            <a:pPr marL="742950" lvl="1" eaLnBrk="1" hangingPunct="1">
              <a:defRPr/>
            </a:pPr>
            <a:r>
              <a:rPr lang="en-US" dirty="0"/>
              <a:t>Goal state (test</a:t>
            </a:r>
            <a:r>
              <a:rPr lang="en-US" dirty="0" smtClean="0"/>
              <a:t>)</a:t>
            </a:r>
          </a:p>
          <a:p>
            <a:pPr marL="742950" lvl="1" eaLnBrk="1" hangingPunct="1">
              <a:defRPr/>
            </a:pPr>
            <a:endParaRPr lang="en-US" dirty="0" smtClean="0"/>
          </a:p>
          <a:p>
            <a:pPr marL="742950" lvl="1" eaLnBrk="1" hangingPunct="1">
              <a:defRPr/>
            </a:pPr>
            <a:endParaRPr lang="en-US" dirty="0" smtClean="0"/>
          </a:p>
          <a:p>
            <a:pPr marL="393700" indent="-285750" eaLnBrk="1" hangingPunct="1">
              <a:defRPr/>
            </a:pPr>
            <a:r>
              <a:rPr lang="en-US" dirty="0" smtClean="0"/>
              <a:t>Output:</a:t>
            </a:r>
            <a:endParaRPr lang="en-US" dirty="0"/>
          </a:p>
          <a:p>
            <a:pPr marL="742950" lvl="1" eaLnBrk="1" hangingPunct="1">
              <a:defRPr/>
            </a:pPr>
            <a:endParaRPr lang="en-US" dirty="0"/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1874838" y="2190750"/>
            <a:ext cx="37004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Partially specified plans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1930400" y="3136900"/>
            <a:ext cx="4210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Plan modification operators</a:t>
            </a: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1943100" y="4127500"/>
            <a:ext cx="4786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The null plan (no actions)</a:t>
            </a: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2006600" y="5181600"/>
            <a:ext cx="4759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A plan which provably achieves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1955800" y="5689600"/>
            <a:ext cx="4899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The desired world configuration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6" grpId="0"/>
      <p:bldP spid="161807" grpId="0"/>
      <p:bldP spid="161808" grpId="0"/>
      <p:bldP spid="161809" grpId="0"/>
      <p:bldP spid="1618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less abstract / better motivated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F047E-A184-4EA3-A698-784CFE3826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225209"/>
            <a:ext cx="10567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At-home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0"/>
            <a:ext cx="13688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At-SEATAC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2564" y="4583668"/>
            <a:ext cx="13688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At-SEATAC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9328" y="4583668"/>
            <a:ext cx="13688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At-SEATAC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 bwMode="auto">
          <a:xfrm flipH="1">
            <a:off x="1370218" y="3594541"/>
            <a:ext cx="1215532" cy="825059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5" idx="2"/>
          </p:cNvCxnSpPr>
          <p:nvPr/>
        </p:nvCxnSpPr>
        <p:spPr bwMode="auto">
          <a:xfrm>
            <a:off x="2585750" y="3594541"/>
            <a:ext cx="79416" cy="825059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</p:cNvCxnSpPr>
          <p:nvPr/>
        </p:nvCxnSpPr>
        <p:spPr bwMode="auto">
          <a:xfrm>
            <a:off x="2585750" y="3594541"/>
            <a:ext cx="1681450" cy="825059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331361" y="367510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Drive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25458" y="39638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Uber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25401" y="369695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708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143000" y="3041568"/>
            <a:ext cx="1371600" cy="753197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562600" y="3041568"/>
            <a:ext cx="3352800" cy="753197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928894" y="2759633"/>
            <a:ext cx="1750766" cy="1317067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F047E-A184-4EA3-A698-784CFE3826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0936" y="2971800"/>
            <a:ext cx="11166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Visit FEZ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2" idx="3"/>
            <a:endCxn id="12" idx="1"/>
          </p:cNvCxnSpPr>
          <p:nvPr/>
        </p:nvCxnSpPr>
        <p:spPr bwMode="auto">
          <a:xfrm>
            <a:off x="857483" y="3418167"/>
            <a:ext cx="285517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21" idx="3"/>
            <a:endCxn id="20" idx="1"/>
          </p:cNvCxnSpPr>
          <p:nvPr/>
        </p:nvCxnSpPr>
        <p:spPr bwMode="auto">
          <a:xfrm>
            <a:off x="4679660" y="3418167"/>
            <a:ext cx="882940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61830" y="3802997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</a:p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9051" y="3802997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 </a:t>
            </a:r>
          </a:p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3516868"/>
            <a:ext cx="139012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Camel Ride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3940" y="3233500"/>
            <a:ext cx="11166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Visit FEZ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21921" y="3041568"/>
            <a:ext cx="835562" cy="753197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543032" y="3418166"/>
            <a:ext cx="336471" cy="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2298333" y="3802997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</a:p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3800" y="3233500"/>
            <a:ext cx="11166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Visit FEZ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72676" y="3233500"/>
            <a:ext cx="139012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Camel Ride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32335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&lt;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846091" y="2590800"/>
            <a:ext cx="541606" cy="61829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2440463" y="2479488"/>
            <a:ext cx="541606" cy="61829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729051" y="2450484"/>
            <a:ext cx="541606" cy="61829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70694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343900" y="6400800"/>
            <a:ext cx="1905000" cy="457200"/>
          </a:xfrm>
        </p:spPr>
        <p:txBody>
          <a:bodyPr/>
          <a:lstStyle/>
          <a:p>
            <a:pPr>
              <a:defRPr/>
            </a:pPr>
            <a:fld id="{E6A3E059-89D8-4B66-BCB1-A14CB249EDC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743575" cy="901700"/>
          </a:xfrm>
        </p:spPr>
        <p:txBody>
          <a:bodyPr/>
          <a:lstStyle/>
          <a:p>
            <a:pPr indent="0" eaLnBrk="1" hangingPunct="1"/>
            <a:r>
              <a:rPr lang="en-US" smtClean="0"/>
              <a:t>Multiple Problem Spaces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5486400" y="0"/>
            <a:ext cx="3657600" cy="1520825"/>
            <a:chOff x="2644" y="3024"/>
            <a:chExt cx="3116" cy="1296"/>
          </a:xfrm>
        </p:grpSpPr>
        <p:pic>
          <p:nvPicPr>
            <p:cNvPr id="1741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4" y="3024"/>
              <a:ext cx="23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3316" y="3168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6"/>
            <p:cNvSpPr>
              <a:spLocks noChangeArrowheads="1"/>
            </p:cNvSpPr>
            <p:nvPr/>
          </p:nvSpPr>
          <p:spPr bwMode="auto">
            <a:xfrm>
              <a:off x="3220" y="360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Rectangle 7"/>
            <p:cNvSpPr>
              <a:spLocks noChangeArrowheads="1"/>
            </p:cNvSpPr>
            <p:nvPr/>
          </p:nvSpPr>
          <p:spPr bwMode="auto">
            <a:xfrm>
              <a:off x="3220" y="3840"/>
              <a:ext cx="240" cy="240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Rectangle 8"/>
            <p:cNvSpPr>
              <a:spLocks noChangeArrowheads="1"/>
            </p:cNvSpPr>
            <p:nvPr/>
          </p:nvSpPr>
          <p:spPr bwMode="auto">
            <a:xfrm>
              <a:off x="2740" y="384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9"/>
            <p:cNvSpPr>
              <a:spLocks noChangeShapeType="1"/>
            </p:cNvSpPr>
            <p:nvPr/>
          </p:nvSpPr>
          <p:spPr bwMode="auto">
            <a:xfrm>
              <a:off x="2644" y="4080"/>
              <a:ext cx="105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077200" cy="1435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AE1A95"/>
                </a:solidFill>
              </a:rPr>
              <a:t>Real World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States of the world (e.g. block configurations)  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Actions (take one world-state to another)</a:t>
            </a:r>
          </a:p>
        </p:txBody>
      </p:sp>
      <p:sp>
        <p:nvSpPr>
          <p:cNvPr id="17414" name="Freeform 12"/>
          <p:cNvSpPr>
            <a:spLocks/>
          </p:cNvSpPr>
          <p:nvPr/>
        </p:nvSpPr>
        <p:spPr bwMode="auto">
          <a:xfrm>
            <a:off x="-152400" y="2667000"/>
            <a:ext cx="9448800" cy="571500"/>
          </a:xfrm>
          <a:custGeom>
            <a:avLst/>
            <a:gdLst>
              <a:gd name="T0" fmla="*/ 0 w 5952"/>
              <a:gd name="T1" fmla="*/ 2147483647 h 360"/>
              <a:gd name="T2" fmla="*/ 2147483647 w 5952"/>
              <a:gd name="T3" fmla="*/ 2147483647 h 360"/>
              <a:gd name="T4" fmla="*/ 2147483647 w 5952"/>
              <a:gd name="T5" fmla="*/ 2147483647 h 360"/>
              <a:gd name="T6" fmla="*/ 2147483647 w 5952"/>
              <a:gd name="T7" fmla="*/ 2147483647 h 360"/>
              <a:gd name="T8" fmla="*/ 2147483647 w 5952"/>
              <a:gd name="T9" fmla="*/ 2147483647 h 360"/>
              <a:gd name="T10" fmla="*/ 2147483647 w 5952"/>
              <a:gd name="T11" fmla="*/ 2147483647 h 360"/>
              <a:gd name="T12" fmla="*/ 2147483647 w 5952"/>
              <a:gd name="T13" fmla="*/ 2147483647 h 360"/>
              <a:gd name="T14" fmla="*/ 2147483647 w 5952"/>
              <a:gd name="T15" fmla="*/ 2147483647 h 360"/>
              <a:gd name="T16" fmla="*/ 2147483647 w 5952"/>
              <a:gd name="T17" fmla="*/ 2147483647 h 360"/>
              <a:gd name="T18" fmla="*/ 2147483647 w 5952"/>
              <a:gd name="T19" fmla="*/ 2147483647 h 360"/>
              <a:gd name="T20" fmla="*/ 2147483647 w 5952"/>
              <a:gd name="T21" fmla="*/ 2147483647 h 360"/>
              <a:gd name="T22" fmla="*/ 2147483647 w 5952"/>
              <a:gd name="T23" fmla="*/ 2147483647 h 360"/>
              <a:gd name="T24" fmla="*/ 2147483647 w 5952"/>
              <a:gd name="T25" fmla="*/ 2147483647 h 360"/>
              <a:gd name="T26" fmla="*/ 2147483647 w 5952"/>
              <a:gd name="T27" fmla="*/ 2147483647 h 360"/>
              <a:gd name="T28" fmla="*/ 2147483647 w 5952"/>
              <a:gd name="T29" fmla="*/ 0 h 3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52"/>
              <a:gd name="T46" fmla="*/ 0 h 360"/>
              <a:gd name="T47" fmla="*/ 5952 w 5952"/>
              <a:gd name="T48" fmla="*/ 360 h 3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52" h="360">
                <a:moveTo>
                  <a:pt x="0" y="192"/>
                </a:moveTo>
                <a:cubicBezTo>
                  <a:pt x="280" y="132"/>
                  <a:pt x="560" y="72"/>
                  <a:pt x="768" y="96"/>
                </a:cubicBezTo>
                <a:cubicBezTo>
                  <a:pt x="976" y="120"/>
                  <a:pt x="1088" y="328"/>
                  <a:pt x="1248" y="336"/>
                </a:cubicBezTo>
                <a:cubicBezTo>
                  <a:pt x="1408" y="344"/>
                  <a:pt x="1616" y="160"/>
                  <a:pt x="1728" y="144"/>
                </a:cubicBezTo>
                <a:cubicBezTo>
                  <a:pt x="1840" y="128"/>
                  <a:pt x="1808" y="248"/>
                  <a:pt x="1920" y="240"/>
                </a:cubicBezTo>
                <a:cubicBezTo>
                  <a:pt x="2032" y="232"/>
                  <a:pt x="2208" y="88"/>
                  <a:pt x="2400" y="96"/>
                </a:cubicBezTo>
                <a:cubicBezTo>
                  <a:pt x="2592" y="104"/>
                  <a:pt x="2896" y="296"/>
                  <a:pt x="3072" y="288"/>
                </a:cubicBezTo>
                <a:cubicBezTo>
                  <a:pt x="3248" y="280"/>
                  <a:pt x="3320" y="40"/>
                  <a:pt x="3456" y="48"/>
                </a:cubicBezTo>
                <a:cubicBezTo>
                  <a:pt x="3592" y="56"/>
                  <a:pt x="3784" y="312"/>
                  <a:pt x="3888" y="336"/>
                </a:cubicBezTo>
                <a:cubicBezTo>
                  <a:pt x="3992" y="360"/>
                  <a:pt x="4000" y="200"/>
                  <a:pt x="4080" y="192"/>
                </a:cubicBezTo>
                <a:cubicBezTo>
                  <a:pt x="4160" y="184"/>
                  <a:pt x="4208" y="312"/>
                  <a:pt x="4368" y="288"/>
                </a:cubicBezTo>
                <a:cubicBezTo>
                  <a:pt x="4528" y="264"/>
                  <a:pt x="4864" y="64"/>
                  <a:pt x="5040" y="48"/>
                </a:cubicBezTo>
                <a:cubicBezTo>
                  <a:pt x="5216" y="32"/>
                  <a:pt x="5304" y="192"/>
                  <a:pt x="5424" y="192"/>
                </a:cubicBezTo>
                <a:cubicBezTo>
                  <a:pt x="5544" y="192"/>
                  <a:pt x="5672" y="80"/>
                  <a:pt x="5760" y="48"/>
                </a:cubicBezTo>
                <a:cubicBezTo>
                  <a:pt x="5848" y="16"/>
                  <a:pt x="5920" y="8"/>
                  <a:pt x="5952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228600" y="4038600"/>
            <a:ext cx="4343400" cy="2362200"/>
          </a:xfrm>
          <a:prstGeom prst="rect">
            <a:avLst/>
          </a:prstGeom>
          <a:solidFill>
            <a:srgbClr val="00279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FCFC84"/>
                </a:solidFill>
                <a:latin typeface="Comic Sans MS" charset="0"/>
              </a:rPr>
              <a:t>Problem Space 1</a:t>
            </a:r>
          </a:p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PS states = 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models of world states</a:t>
            </a:r>
          </a:p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Operators = 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models of actions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81000" y="3200400"/>
            <a:ext cx="27765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AE1A95"/>
                </a:solidFill>
                <a:latin typeface="Comic Sans MS" charset="0"/>
              </a:rPr>
              <a:t>Robot’s Head</a:t>
            </a:r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4800600" y="4038600"/>
            <a:ext cx="4191000" cy="2362200"/>
          </a:xfrm>
          <a:prstGeom prst="rect">
            <a:avLst/>
          </a:prstGeom>
          <a:solidFill>
            <a:srgbClr val="00279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FCFC84"/>
                </a:solidFill>
                <a:latin typeface="Comic Sans MS" charset="0"/>
              </a:rPr>
              <a:t>Problem Space 2</a:t>
            </a:r>
          </a:p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PS states = 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partially spec. plan</a:t>
            </a:r>
          </a:p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Operators = 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plan modificat’n ops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6" grpId="0" animBg="1"/>
      <p:bldP spid="2232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781800" cy="914400"/>
          </a:xfrm>
        </p:spPr>
        <p:txBody>
          <a:bodyPr/>
          <a:lstStyle/>
          <a:p>
            <a:pPr indent="0" eaLnBrk="1" hangingPunct="1"/>
            <a:r>
              <a:rPr lang="en-US" smtClean="0">
                <a:solidFill>
                  <a:srgbClr val="7030A0"/>
                </a:solidFill>
              </a:rPr>
              <a:t>Algebraic Simplification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1263" y="6477000"/>
            <a:ext cx="312737" cy="304800"/>
          </a:xfrm>
        </p:spPr>
        <p:txBody>
          <a:bodyPr/>
          <a:lstStyle/>
          <a:p>
            <a:pPr>
              <a:defRPr/>
            </a:pPr>
            <a:fld id="{33DF49CF-847C-49DD-A369-3D93EA0CF56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88" y="914400"/>
            <a:ext cx="5103812" cy="23876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pic>
        <p:nvPicPr>
          <p:cNvPr id="18437" name="Picture 6" descr="m5-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6200"/>
            <a:ext cx="28956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5257800"/>
          </a:xfrm>
        </p:spPr>
        <p:txBody>
          <a:bodyPr/>
          <a:lstStyle/>
          <a:p>
            <a:pPr marL="342900" eaLnBrk="1" hangingPunct="1">
              <a:defRPr/>
            </a:pPr>
            <a:r>
              <a:rPr lang="en-US" sz="2800" dirty="0"/>
              <a:t>Input:</a:t>
            </a:r>
          </a:p>
          <a:p>
            <a:pPr marL="742950" lvl="1" eaLnBrk="1" hangingPunct="1">
              <a:defRPr/>
            </a:pPr>
            <a:r>
              <a:rPr lang="en-US" sz="2400" dirty="0"/>
              <a:t>Set of states</a:t>
            </a:r>
          </a:p>
          <a:p>
            <a:pPr marL="742950" lvl="1" eaLnBrk="1" hangingPunct="1">
              <a:defRPr/>
            </a:pPr>
            <a:endParaRPr lang="en-US" sz="2400" dirty="0"/>
          </a:p>
          <a:p>
            <a:pPr marL="742950" lvl="1" eaLnBrk="1" hangingPunct="1">
              <a:defRPr/>
            </a:pPr>
            <a:r>
              <a:rPr lang="en-US" sz="2400" dirty="0"/>
              <a:t>Operators [and costs]</a:t>
            </a:r>
          </a:p>
          <a:p>
            <a:pPr marL="742950" lvl="1" eaLnBrk="1" hangingPunct="1">
              <a:defRPr/>
            </a:pPr>
            <a:endParaRPr lang="en-US" sz="2400" dirty="0"/>
          </a:p>
          <a:p>
            <a:pPr marL="742950" lvl="1" eaLnBrk="1" hangingPunct="1">
              <a:defRPr/>
            </a:pPr>
            <a:r>
              <a:rPr lang="en-US" sz="2400" dirty="0"/>
              <a:t>Start state</a:t>
            </a:r>
          </a:p>
          <a:p>
            <a:pPr marL="742950" lvl="1" eaLnBrk="1" hangingPunct="1">
              <a:defRPr/>
            </a:pPr>
            <a:endParaRPr lang="en-US" sz="2400" dirty="0"/>
          </a:p>
          <a:p>
            <a:pPr marL="742950" lvl="1" eaLnBrk="1" hangingPunct="1">
              <a:defRPr/>
            </a:pPr>
            <a:r>
              <a:rPr lang="en-US" sz="2400" dirty="0"/>
              <a:t>Goal state (test</a:t>
            </a:r>
            <a:r>
              <a:rPr lang="en-US" sz="2400" dirty="0" smtClean="0"/>
              <a:t>)</a:t>
            </a:r>
          </a:p>
          <a:p>
            <a:pPr marL="457200" lvl="1" indent="0" eaLnBrk="1" hangingPunct="1">
              <a:buFont typeface="Wingdings" charset="2"/>
              <a:buNone/>
              <a:defRPr/>
            </a:pPr>
            <a:endParaRPr lang="en-US" sz="2400" dirty="0" smtClean="0"/>
          </a:p>
          <a:p>
            <a:pPr marL="393700" indent="-285750" eaLnBrk="1" hangingPunct="1">
              <a:defRPr/>
            </a:pPr>
            <a:r>
              <a:rPr lang="en-US" sz="2800" dirty="0" smtClean="0"/>
              <a:t>Output:</a:t>
            </a:r>
            <a:endParaRPr lang="en-US" sz="2800" dirty="0"/>
          </a:p>
          <a:p>
            <a:pPr marL="742950" lvl="1"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850900"/>
          </a:xfrm>
        </p:spPr>
        <p:txBody>
          <a:bodyPr rIns="132080"/>
          <a:lstStyle/>
          <a:p>
            <a:pPr indent="0" eaLnBrk="1" hangingPunct="1"/>
            <a:r>
              <a:rPr lang="en-US" sz="4600" dirty="0" smtClean="0"/>
              <a:t>Logistics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892300"/>
            <a:ext cx="7670800" cy="2755900"/>
          </a:xfrm>
        </p:spPr>
        <p:txBody>
          <a:bodyPr rIns="132080"/>
          <a:lstStyle/>
          <a:p>
            <a:pPr marL="39688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Read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</a:p>
          <a:p>
            <a:pPr eaLnBrk="1" hangingPunct="1"/>
            <a:r>
              <a:rPr lang="en-US" dirty="0" smtClean="0"/>
              <a:t>Do PS0 by Monday (should be easy)</a:t>
            </a:r>
          </a:p>
          <a:p>
            <a:pPr eaLnBrk="1" hangingPunct="1"/>
            <a:r>
              <a:rPr lang="en-US" dirty="0" smtClean="0"/>
              <a:t>Start PS1 (harder!)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State Space Graphs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92275"/>
            <a:ext cx="4064000" cy="3873500"/>
          </a:xfrm>
        </p:spPr>
        <p:txBody>
          <a:bodyPr rIns="132080"/>
          <a:lstStyle/>
          <a:p>
            <a:pPr eaLnBrk="1" hangingPunct="1"/>
            <a:r>
              <a:rPr lang="en-US" sz="2400" dirty="0" smtClean="0"/>
              <a:t>State space graph:</a:t>
            </a:r>
          </a:p>
          <a:p>
            <a:pPr marL="782638" lvl="1" eaLnBrk="1" hangingPunct="1"/>
            <a:r>
              <a:rPr lang="en-US" sz="2300" dirty="0" smtClean="0"/>
              <a:t>Each node is a state</a:t>
            </a:r>
          </a:p>
          <a:p>
            <a:pPr marL="782638" lvl="1" eaLnBrk="1" hangingPunct="1"/>
            <a:r>
              <a:rPr lang="en-US" sz="2300" dirty="0" smtClean="0"/>
              <a:t>The operators are represented by arcs</a:t>
            </a:r>
          </a:p>
          <a:p>
            <a:pPr marL="782638" lvl="1" eaLnBrk="1" hangingPunct="1"/>
            <a:r>
              <a:rPr lang="en-US" sz="2300" dirty="0" smtClean="0"/>
              <a:t>Edges may be labeled with costs</a:t>
            </a:r>
          </a:p>
          <a:p>
            <a:pPr eaLnBrk="1" hangingPunct="1"/>
            <a:r>
              <a:rPr lang="en-US" sz="2400" dirty="0" smtClean="0"/>
              <a:t>We can rarely build this graph in memory (so we don’t)</a:t>
            </a:r>
          </a:p>
        </p:txBody>
      </p:sp>
      <p:grpSp>
        <p:nvGrpSpPr>
          <p:cNvPr id="19461" name="Group 56"/>
          <p:cNvGrpSpPr>
            <a:grpSpLocks/>
          </p:cNvGrpSpPr>
          <p:nvPr/>
        </p:nvGrpSpPr>
        <p:grpSpPr bwMode="auto">
          <a:xfrm>
            <a:off x="4267200" y="2057400"/>
            <a:ext cx="4494213" cy="2573338"/>
            <a:chOff x="0" y="0"/>
            <a:chExt cx="2783" cy="1620"/>
          </a:xfrm>
        </p:grpSpPr>
        <p:grpSp>
          <p:nvGrpSpPr>
            <p:cNvPr id="19463" name="Group 6"/>
            <p:cNvGrpSpPr>
              <a:grpSpLocks/>
            </p:cNvGrpSpPr>
            <p:nvPr/>
          </p:nvGrpSpPr>
          <p:grpSpPr bwMode="auto">
            <a:xfrm>
              <a:off x="0" y="950"/>
              <a:ext cx="275" cy="279"/>
              <a:chOff x="0" y="0"/>
              <a:chExt cx="275" cy="279"/>
            </a:xfrm>
          </p:grpSpPr>
          <p:sp>
            <p:nvSpPr>
              <p:cNvPr id="19513" name="AutoShape 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4" name="Rectangle 5"/>
              <p:cNvSpPr>
                <a:spLocks/>
              </p:cNvSpPr>
              <p:nvPr/>
            </p:nvSpPr>
            <p:spPr bwMode="auto">
              <a:xfrm>
                <a:off x="54" y="47"/>
                <a:ext cx="167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S</a:t>
                </a:r>
              </a:p>
            </p:txBody>
          </p:sp>
        </p:grpSp>
        <p:grpSp>
          <p:nvGrpSpPr>
            <p:cNvPr id="19464" name="Group 9"/>
            <p:cNvGrpSpPr>
              <a:grpSpLocks/>
            </p:cNvGrpSpPr>
            <p:nvPr/>
          </p:nvGrpSpPr>
          <p:grpSpPr bwMode="auto">
            <a:xfrm>
              <a:off x="2508" y="0"/>
              <a:ext cx="275" cy="279"/>
              <a:chOff x="0" y="0"/>
              <a:chExt cx="275" cy="279"/>
            </a:xfrm>
          </p:grpSpPr>
          <p:sp>
            <p:nvSpPr>
              <p:cNvPr id="19511" name="AutoShape 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2" name="Rectangle 8"/>
              <p:cNvSpPr>
                <a:spLocks/>
              </p:cNvSpPr>
              <p:nvPr/>
            </p:nvSpPr>
            <p:spPr bwMode="auto">
              <a:xfrm>
                <a:off x="41" y="35"/>
                <a:ext cx="19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</p:grpSp>
        <p:grpSp>
          <p:nvGrpSpPr>
            <p:cNvPr id="19465" name="Group 12"/>
            <p:cNvGrpSpPr>
              <a:grpSpLocks/>
            </p:cNvGrpSpPr>
            <p:nvPr/>
          </p:nvGrpSpPr>
          <p:grpSpPr bwMode="auto">
            <a:xfrm>
              <a:off x="799" y="698"/>
              <a:ext cx="276" cy="280"/>
              <a:chOff x="0" y="0"/>
              <a:chExt cx="275" cy="279"/>
            </a:xfrm>
          </p:grpSpPr>
          <p:sp>
            <p:nvSpPr>
              <p:cNvPr id="19509" name="AutoShape 10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0" name="Rectangle 11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19466" name="Group 15"/>
            <p:cNvGrpSpPr>
              <a:grpSpLocks/>
            </p:cNvGrpSpPr>
            <p:nvPr/>
          </p:nvGrpSpPr>
          <p:grpSpPr bwMode="auto">
            <a:xfrm>
              <a:off x="220" y="279"/>
              <a:ext cx="276" cy="279"/>
              <a:chOff x="0" y="0"/>
              <a:chExt cx="275" cy="279"/>
            </a:xfrm>
          </p:grpSpPr>
          <p:sp>
            <p:nvSpPr>
              <p:cNvPr id="19507" name="AutoShape 1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8" name="Rectangle 14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19467" name="Group 18"/>
            <p:cNvGrpSpPr>
              <a:grpSpLocks/>
            </p:cNvGrpSpPr>
            <p:nvPr/>
          </p:nvGrpSpPr>
          <p:grpSpPr bwMode="auto">
            <a:xfrm>
              <a:off x="496" y="1257"/>
              <a:ext cx="275" cy="280"/>
              <a:chOff x="0" y="0"/>
              <a:chExt cx="275" cy="279"/>
            </a:xfrm>
          </p:grpSpPr>
          <p:sp>
            <p:nvSpPr>
              <p:cNvPr id="19505" name="AutoShape 1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6" name="Rectangle 17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19468" name="Group 21"/>
            <p:cNvGrpSpPr>
              <a:grpSpLocks/>
            </p:cNvGrpSpPr>
            <p:nvPr/>
          </p:nvGrpSpPr>
          <p:grpSpPr bwMode="auto">
            <a:xfrm>
              <a:off x="1157" y="1341"/>
              <a:ext cx="276" cy="279"/>
              <a:chOff x="0" y="0"/>
              <a:chExt cx="275" cy="279"/>
            </a:xfrm>
          </p:grpSpPr>
          <p:sp>
            <p:nvSpPr>
              <p:cNvPr id="19503" name="AutoShape 19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4" name="Rectangle 20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19469" name="Group 24"/>
            <p:cNvGrpSpPr>
              <a:grpSpLocks/>
            </p:cNvGrpSpPr>
            <p:nvPr/>
          </p:nvGrpSpPr>
          <p:grpSpPr bwMode="auto">
            <a:xfrm>
              <a:off x="1460" y="251"/>
              <a:ext cx="276" cy="280"/>
              <a:chOff x="0" y="0"/>
              <a:chExt cx="275" cy="279"/>
            </a:xfrm>
          </p:grpSpPr>
          <p:sp>
            <p:nvSpPr>
              <p:cNvPr id="19501" name="AutoShape 22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2" name="Rectangle 23"/>
              <p:cNvSpPr>
                <a:spLocks/>
              </p:cNvSpPr>
              <p:nvPr/>
            </p:nvSpPr>
            <p:spPr bwMode="auto">
              <a:xfrm>
                <a:off x="61" y="35"/>
                <a:ext cx="15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19470" name="Group 27"/>
            <p:cNvGrpSpPr>
              <a:grpSpLocks/>
            </p:cNvGrpSpPr>
            <p:nvPr/>
          </p:nvGrpSpPr>
          <p:grpSpPr bwMode="auto">
            <a:xfrm>
              <a:off x="1846" y="586"/>
              <a:ext cx="276" cy="280"/>
              <a:chOff x="0" y="0"/>
              <a:chExt cx="275" cy="279"/>
            </a:xfrm>
          </p:grpSpPr>
          <p:sp>
            <p:nvSpPr>
              <p:cNvPr id="19499" name="AutoShape 25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0" name="Rectangle 26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19471" name="Group 30"/>
            <p:cNvGrpSpPr>
              <a:grpSpLocks/>
            </p:cNvGrpSpPr>
            <p:nvPr/>
          </p:nvGrpSpPr>
          <p:grpSpPr bwMode="auto">
            <a:xfrm>
              <a:off x="1626" y="978"/>
              <a:ext cx="275" cy="279"/>
              <a:chOff x="0" y="0"/>
              <a:chExt cx="275" cy="279"/>
            </a:xfrm>
          </p:grpSpPr>
          <p:sp>
            <p:nvSpPr>
              <p:cNvPr id="19497" name="AutoShape 28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8" name="Rectangle 29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19472" name="Group 33"/>
            <p:cNvGrpSpPr>
              <a:grpSpLocks/>
            </p:cNvGrpSpPr>
            <p:nvPr/>
          </p:nvGrpSpPr>
          <p:grpSpPr bwMode="auto">
            <a:xfrm>
              <a:off x="716" y="27"/>
              <a:ext cx="276" cy="280"/>
              <a:chOff x="0" y="0"/>
              <a:chExt cx="275" cy="279"/>
            </a:xfrm>
          </p:grpSpPr>
          <p:sp>
            <p:nvSpPr>
              <p:cNvPr id="19495" name="AutoShape 31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6" name="Rectangle 32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19473" name="Group 36"/>
            <p:cNvGrpSpPr>
              <a:grpSpLocks/>
            </p:cNvGrpSpPr>
            <p:nvPr/>
          </p:nvGrpSpPr>
          <p:grpSpPr bwMode="auto">
            <a:xfrm>
              <a:off x="2425" y="754"/>
              <a:ext cx="276" cy="280"/>
              <a:chOff x="0" y="0"/>
              <a:chExt cx="275" cy="279"/>
            </a:xfrm>
          </p:grpSpPr>
          <p:sp>
            <p:nvSpPr>
              <p:cNvPr id="19493" name="AutoShape 3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4" name="Rectangle 35"/>
              <p:cNvSpPr>
                <a:spLocks/>
              </p:cNvSpPr>
              <p:nvPr/>
            </p:nvSpPr>
            <p:spPr bwMode="auto">
              <a:xfrm>
                <a:off x="77" y="35"/>
                <a:ext cx="12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19474" name="Group 39"/>
            <p:cNvGrpSpPr>
              <a:grpSpLocks/>
            </p:cNvGrpSpPr>
            <p:nvPr/>
          </p:nvGrpSpPr>
          <p:grpSpPr bwMode="auto">
            <a:xfrm>
              <a:off x="2315" y="1257"/>
              <a:ext cx="276" cy="280"/>
              <a:chOff x="0" y="0"/>
              <a:chExt cx="275" cy="279"/>
            </a:xfrm>
          </p:grpSpPr>
          <p:sp>
            <p:nvSpPr>
              <p:cNvPr id="19491" name="AutoShape 3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2" name="Rectangle 38"/>
              <p:cNvSpPr>
                <a:spLocks/>
              </p:cNvSpPr>
              <p:nvPr/>
            </p:nvSpPr>
            <p:spPr bwMode="auto">
              <a:xfrm>
                <a:off x="73" y="35"/>
                <a:ext cx="129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19475" name="Line 40"/>
            <p:cNvSpPr>
              <a:spLocks noChangeShapeType="1"/>
            </p:cNvSpPr>
            <p:nvPr/>
          </p:nvSpPr>
          <p:spPr bwMode="auto">
            <a:xfrm>
              <a:off x="235" y="1188"/>
              <a:ext cx="261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6" name="Line 41"/>
            <p:cNvSpPr>
              <a:spLocks noChangeShapeType="1"/>
            </p:cNvSpPr>
            <p:nvPr/>
          </p:nvSpPr>
          <p:spPr bwMode="auto">
            <a:xfrm rot="10800000" flipH="1">
              <a:off x="731" y="1481"/>
              <a:ext cx="426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7" name="Line 42"/>
            <p:cNvSpPr>
              <a:spLocks noChangeShapeType="1"/>
            </p:cNvSpPr>
            <p:nvPr/>
          </p:nvSpPr>
          <p:spPr bwMode="auto">
            <a:xfrm flipH="1">
              <a:off x="1393" y="1216"/>
              <a:ext cx="273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8" name="Line 43"/>
            <p:cNvSpPr>
              <a:spLocks noChangeShapeType="1"/>
            </p:cNvSpPr>
            <p:nvPr/>
          </p:nvSpPr>
          <p:spPr bwMode="auto">
            <a:xfrm flipH="1">
              <a:off x="771" y="1117"/>
              <a:ext cx="855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9" name="Line 44"/>
            <p:cNvSpPr>
              <a:spLocks noChangeShapeType="1"/>
            </p:cNvSpPr>
            <p:nvPr/>
          </p:nvSpPr>
          <p:spPr bwMode="auto">
            <a:xfrm flipH="1">
              <a:off x="1861" y="866"/>
              <a:ext cx="123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0" name="Line 45"/>
            <p:cNvSpPr>
              <a:spLocks noChangeShapeType="1"/>
            </p:cNvSpPr>
            <p:nvPr/>
          </p:nvSpPr>
          <p:spPr bwMode="auto">
            <a:xfrm>
              <a:off x="2082" y="825"/>
              <a:ext cx="273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1" name="Line 46"/>
            <p:cNvSpPr>
              <a:spLocks noChangeShapeType="1"/>
            </p:cNvSpPr>
            <p:nvPr/>
          </p:nvSpPr>
          <p:spPr bwMode="auto">
            <a:xfrm rot="10800000" flipH="1">
              <a:off x="2453" y="1034"/>
              <a:ext cx="11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2" name="Line 47"/>
            <p:cNvSpPr>
              <a:spLocks noChangeShapeType="1"/>
            </p:cNvSpPr>
            <p:nvPr/>
          </p:nvSpPr>
          <p:spPr bwMode="auto">
            <a:xfrm rot="10800000" flipH="1">
              <a:off x="2563" y="279"/>
              <a:ext cx="83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3" name="Line 48"/>
            <p:cNvSpPr>
              <a:spLocks noChangeShapeType="1"/>
            </p:cNvSpPr>
            <p:nvPr/>
          </p:nvSpPr>
          <p:spPr bwMode="auto">
            <a:xfrm rot="10800000" flipH="1">
              <a:off x="235" y="838"/>
              <a:ext cx="564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4" name="Line 49"/>
            <p:cNvSpPr>
              <a:spLocks noChangeShapeType="1"/>
            </p:cNvSpPr>
            <p:nvPr/>
          </p:nvSpPr>
          <p:spPr bwMode="auto">
            <a:xfrm rot="10800000">
              <a:off x="455" y="518"/>
              <a:ext cx="384" cy="2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5" name="Line 50"/>
            <p:cNvSpPr>
              <a:spLocks noChangeShapeType="1"/>
            </p:cNvSpPr>
            <p:nvPr/>
          </p:nvSpPr>
          <p:spPr bwMode="auto">
            <a:xfrm rot="10800000" flipH="1">
              <a:off x="468" y="167"/>
              <a:ext cx="248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6" name="Line 51"/>
            <p:cNvSpPr>
              <a:spLocks noChangeShapeType="1"/>
            </p:cNvSpPr>
            <p:nvPr/>
          </p:nvSpPr>
          <p:spPr bwMode="auto">
            <a:xfrm rot="10800000">
              <a:off x="992" y="167"/>
              <a:ext cx="46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7" name="Line 52"/>
            <p:cNvSpPr>
              <a:spLocks noChangeShapeType="1"/>
            </p:cNvSpPr>
            <p:nvPr/>
          </p:nvSpPr>
          <p:spPr bwMode="auto">
            <a:xfrm rot="10800000" flipH="1">
              <a:off x="1034" y="490"/>
              <a:ext cx="467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8" name="Line 53"/>
            <p:cNvSpPr>
              <a:spLocks noChangeShapeType="1"/>
            </p:cNvSpPr>
            <p:nvPr/>
          </p:nvSpPr>
          <p:spPr bwMode="auto">
            <a:xfrm rot="10800000" flipH="1">
              <a:off x="1075" y="726"/>
              <a:ext cx="771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9" name="Freeform 54"/>
            <p:cNvSpPr>
              <a:spLocks/>
            </p:cNvSpPr>
            <p:nvPr/>
          </p:nvSpPr>
          <p:spPr bwMode="auto">
            <a:xfrm rot="5400000" flipH="1">
              <a:off x="1899" y="227"/>
              <a:ext cx="404" cy="7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0" name="Freeform 55"/>
            <p:cNvSpPr>
              <a:spLocks/>
            </p:cNvSpPr>
            <p:nvPr/>
          </p:nvSpPr>
          <p:spPr bwMode="auto">
            <a:xfrm rot="10800000" flipH="1">
              <a:off x="275" y="825"/>
              <a:ext cx="1612" cy="264"/>
            </a:xfrm>
            <a:custGeom>
              <a:avLst/>
              <a:gdLst>
                <a:gd name="T0" fmla="*/ 0 w 21600"/>
                <a:gd name="T1" fmla="*/ 0 h 21600"/>
                <a:gd name="T2" fmla="*/ 9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2" name="Rectangle 57"/>
          <p:cNvSpPr>
            <a:spLocks/>
          </p:cNvSpPr>
          <p:nvPr/>
        </p:nvSpPr>
        <p:spPr bwMode="auto">
          <a:xfrm>
            <a:off x="5029200" y="4997450"/>
            <a:ext cx="33655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Ridiculously tiny search graph for a tiny search problem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343400" y="36576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382000" y="21336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State Space Sizes?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773238"/>
            <a:ext cx="4470400" cy="1028700"/>
          </a:xfrm>
        </p:spPr>
        <p:txBody>
          <a:bodyPr rIns="132080"/>
          <a:lstStyle/>
          <a:p>
            <a:pPr eaLnBrk="1" hangingPunct="1"/>
            <a:r>
              <a:rPr lang="en-US" sz="2400" dirty="0" smtClean="0"/>
              <a:t>Search Problem: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Eat all of the food</a:t>
            </a:r>
          </a:p>
        </p:txBody>
      </p:sp>
      <p:pic>
        <p:nvPicPr>
          <p:cNvPr id="20485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905000"/>
            <a:ext cx="4030663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/>
          </p:cNvSpPr>
          <p:nvPr/>
        </p:nvSpPr>
        <p:spPr bwMode="auto">
          <a:xfrm>
            <a:off x="393700" y="2654300"/>
            <a:ext cx="3644587" cy="342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err="1">
                <a:solidFill>
                  <a:srgbClr val="333399"/>
                </a:solidFill>
                <a:cs typeface="Arial" charset="0"/>
              </a:rPr>
              <a:t>Pacman</a:t>
            </a:r>
            <a:r>
              <a:rPr lang="en-US" sz="2400" dirty="0">
                <a:solidFill>
                  <a:srgbClr val="333399"/>
                </a:solidFill>
                <a:cs typeface="Arial" charset="0"/>
              </a:rPr>
              <a:t> positions:</a:t>
            </a:r>
            <a:br>
              <a:rPr lang="en-US" sz="2400" dirty="0">
                <a:solidFill>
                  <a:srgbClr val="333399"/>
                </a:solidFill>
                <a:cs typeface="Arial" charset="0"/>
              </a:rPr>
            </a:br>
            <a:r>
              <a:rPr lang="en-US" sz="2400" dirty="0">
                <a:solidFill>
                  <a:srgbClr val="333399"/>
                </a:solidFill>
                <a:cs typeface="Arial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10 x 12 = 120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err="1" smtClean="0">
                <a:solidFill>
                  <a:srgbClr val="333399"/>
                </a:solidFill>
                <a:cs typeface="Arial" charset="0"/>
              </a:rPr>
              <a:t>Pacman</a:t>
            </a: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 facing:</a:t>
            </a:r>
            <a:br>
              <a:rPr lang="en-US" sz="2400" dirty="0" smtClean="0">
                <a:solidFill>
                  <a:srgbClr val="333399"/>
                </a:solidFill>
                <a:cs typeface="Arial" charset="0"/>
              </a:rPr>
            </a:b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up, down, left, right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Food configurations: </a:t>
            </a: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sz="2400" baseline="30000" dirty="0" smtClean="0">
                <a:solidFill>
                  <a:srgbClr val="FFFFFF"/>
                </a:solidFill>
                <a:cs typeface="Arial" charset="0"/>
              </a:rPr>
              <a:t>30</a:t>
            </a:r>
            <a:endParaRPr lang="en-US" sz="2400" baseline="30000" dirty="0">
              <a:solidFill>
                <a:srgbClr val="FFFFFF"/>
              </a:solidFill>
              <a:cs typeface="Arial" charset="0"/>
            </a:endParaRP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Ghost1 positions: </a:t>
            </a: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12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Ghost 2 positions: </a:t>
            </a: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11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endParaRPr lang="en-US" sz="2400" dirty="0" smtClea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1143000" y="3048000"/>
            <a:ext cx="19148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10 x 12 = 120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914400" y="3886200"/>
            <a:ext cx="26443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cs typeface="Arial" charset="0"/>
              </a:rPr>
              <a:t>up</a:t>
            </a:r>
            <a:r>
              <a:rPr lang="en-US" sz="2400" dirty="0">
                <a:cs typeface="Arial" charset="0"/>
              </a:rPr>
              <a:t>, down, left, </a:t>
            </a:r>
            <a:r>
              <a:rPr lang="en-US" sz="2400" dirty="0" smtClean="0">
                <a:cs typeface="Arial" charset="0"/>
              </a:rPr>
              <a:t>right</a:t>
            </a:r>
            <a:endParaRPr lang="en-US" sz="2400" dirty="0">
              <a:cs typeface="Arial" charset="0"/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3657600" y="4343400"/>
            <a:ext cx="440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cs typeface="Arial" charset="0"/>
              </a:rPr>
              <a:t>30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762000" y="4791948"/>
            <a:ext cx="4760677" cy="17612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                            12</a:t>
            </a:r>
            <a:endParaRPr lang="en-US" sz="2400" dirty="0" smtClean="0">
              <a:solidFill>
                <a:srgbClr val="333399"/>
              </a:solidFill>
              <a:cs typeface="Arial" charset="0"/>
            </a:endParaRPr>
          </a:p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cs typeface="Arial" charset="0"/>
              </a:rPr>
              <a:t>                             11</a:t>
            </a:r>
            <a:endParaRPr lang="en-US" sz="2400" dirty="0">
              <a:solidFill>
                <a:srgbClr val="333399"/>
              </a:solidFill>
              <a:cs typeface="Arial" charset="0"/>
            </a:endParaRP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endParaRPr lang="en-US" sz="2400" dirty="0" smtClean="0">
              <a:solidFill>
                <a:srgbClr val="333399"/>
              </a:solidFill>
              <a:cs typeface="Arial" charset="0"/>
            </a:endParaRPr>
          </a:p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cs typeface="Arial" charset="0"/>
              </a:rPr>
              <a:t>120 x 4 x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cs typeface="Arial" charset="0"/>
              </a:rPr>
              <a:t>30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x</a:t>
            </a:r>
            <a:r>
              <a:rPr lang="en-US" sz="2400" dirty="0" smtClean="0">
                <a:cs typeface="Arial" charset="0"/>
              </a:rPr>
              <a:t> 12 x 11 =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6.8 x 10</a:t>
            </a:r>
            <a:r>
              <a:rPr lang="en-US" sz="2400" baseline="30000" dirty="0" smtClean="0">
                <a:solidFill>
                  <a:srgbClr val="FF0000"/>
                </a:solidFill>
                <a:cs typeface="Arial" charset="0"/>
              </a:rPr>
              <a:t>13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1905000" cy="457200"/>
          </a:xfrm>
        </p:spPr>
        <p:txBody>
          <a:bodyPr/>
          <a:lstStyle/>
          <a:p>
            <a:pPr>
              <a:defRPr/>
            </a:pPr>
            <a:fld id="{ABF9873D-5DEE-4FED-A8D3-1426DD35725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7191375" cy="684212"/>
          </a:xfrm>
        </p:spPr>
        <p:txBody>
          <a:bodyPr/>
          <a:lstStyle/>
          <a:p>
            <a:pPr indent="0" eaLnBrk="1" hangingPunct="1"/>
            <a:r>
              <a:rPr lang="en-US" dirty="0" smtClean="0"/>
              <a:t>Search Methods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143000"/>
            <a:ext cx="5842000" cy="4114800"/>
          </a:xfrm>
        </p:spPr>
        <p:txBody>
          <a:bodyPr/>
          <a:lstStyle/>
          <a:p>
            <a:pPr marL="469900" indent="-469900" eaLnBrk="1" hangingPunct="1"/>
            <a:r>
              <a:rPr lang="en-US" sz="3600" dirty="0" smtClean="0"/>
              <a:t>Blind Search</a:t>
            </a:r>
          </a:p>
          <a:p>
            <a:pPr marL="908050" lvl="1" indent="-436563" eaLnBrk="1" hangingPunct="1"/>
            <a:endParaRPr lang="en-US" sz="3600" dirty="0" smtClean="0"/>
          </a:p>
          <a:p>
            <a:pPr marL="908050" lvl="1" indent="-436563" eaLnBrk="1" hangingPunct="1"/>
            <a:endParaRPr lang="en-US" sz="3600" dirty="0" smtClean="0"/>
          </a:p>
          <a:p>
            <a:pPr marL="908050" lvl="1" indent="-436563" eaLnBrk="1" hangingPunct="1"/>
            <a:endParaRPr lang="en-US" sz="3600" dirty="0" smtClean="0"/>
          </a:p>
          <a:p>
            <a:pPr marL="1827213" lvl="3" indent="-438150" eaLnBrk="1" hangingPunct="1"/>
            <a:endParaRPr lang="en-US" sz="2400" dirty="0" smtClean="0"/>
          </a:p>
          <a:p>
            <a:pPr marL="469900" indent="-469900" eaLnBrk="1" hangingPunct="1"/>
            <a:r>
              <a:rPr lang="en-US" sz="3600" dirty="0" smtClean="0"/>
              <a:t>Local Search</a:t>
            </a:r>
          </a:p>
          <a:p>
            <a:pPr marL="469900" indent="-469900" eaLnBrk="1" hangingPunct="1"/>
            <a:r>
              <a:rPr lang="en-US" sz="3600" dirty="0" smtClean="0"/>
              <a:t>Informed Search</a:t>
            </a:r>
          </a:p>
          <a:p>
            <a:pPr marL="469900" indent="-469900" eaLnBrk="1" hangingPunct="1"/>
            <a:r>
              <a:rPr lang="en-US" sz="3600" dirty="0" smtClean="0"/>
              <a:t>Constraint Satisfaction</a:t>
            </a:r>
          </a:p>
          <a:p>
            <a:pPr marL="469900" indent="-469900" eaLnBrk="1" hangingPunct="1"/>
            <a:r>
              <a:rPr lang="en-US" sz="3600" dirty="0" smtClean="0"/>
              <a:t>Adversary Search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1752600" y="1447800"/>
            <a:ext cx="58420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69900" indent="-469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08050" lvl="1" indent="-436563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AE1A95"/>
                </a:solidFill>
                <a:latin typeface="+mn-lt"/>
              </a:rPr>
              <a:t>Depth first search</a:t>
            </a:r>
          </a:p>
          <a:p>
            <a:pPr marL="908050" lvl="1" indent="-436563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AE1A95"/>
                </a:solidFill>
                <a:latin typeface="+mn-lt"/>
              </a:rPr>
              <a:t>Breadth first search</a:t>
            </a:r>
          </a:p>
          <a:p>
            <a:pPr marL="908050" lvl="1" indent="-436563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AE1A95"/>
                </a:solidFill>
                <a:latin typeface="+mn-lt"/>
              </a:rPr>
              <a:t>Iterative deepening search</a:t>
            </a:r>
          </a:p>
          <a:p>
            <a:pPr marL="908050" lvl="1" indent="-436563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AE1A95"/>
                </a:solidFill>
                <a:latin typeface="+mn-lt"/>
              </a:rPr>
              <a:t>Uniform cost </a:t>
            </a:r>
            <a:r>
              <a:rPr lang="en-US" sz="2800" dirty="0" smtClean="0">
                <a:solidFill>
                  <a:srgbClr val="AE1A95"/>
                </a:solidFill>
                <a:latin typeface="+mn-lt"/>
              </a:rPr>
              <a:t>search</a:t>
            </a:r>
            <a:endParaRPr lang="en-US" sz="2800" dirty="0">
              <a:solidFill>
                <a:srgbClr val="AE1A95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Search Trees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743200"/>
          </a:xfrm>
        </p:spPr>
        <p:txBody>
          <a:bodyPr rIns="132080"/>
          <a:lstStyle/>
          <a:p>
            <a:pPr eaLnBrk="1" hangingPunct="1"/>
            <a:r>
              <a:rPr lang="en-US" sz="2400" dirty="0" smtClean="0"/>
              <a:t>A search tree:</a:t>
            </a:r>
          </a:p>
          <a:p>
            <a:pPr marL="782638" lvl="1" eaLnBrk="1" hangingPunct="1"/>
            <a:r>
              <a:rPr lang="en-US" sz="2000" dirty="0" smtClean="0"/>
              <a:t>Start state at the root node</a:t>
            </a:r>
          </a:p>
          <a:p>
            <a:pPr marL="782638" lvl="1" eaLnBrk="1" hangingPunct="1"/>
            <a:r>
              <a:rPr lang="en-US" sz="2000" dirty="0" smtClean="0"/>
              <a:t>Children correspond to successors</a:t>
            </a:r>
          </a:p>
          <a:p>
            <a:pPr marL="782638" lvl="1" eaLnBrk="1" hangingPunct="1"/>
            <a:r>
              <a:rPr lang="en-US" sz="2000" dirty="0" smtClean="0">
                <a:solidFill>
                  <a:srgbClr val="FF0000"/>
                </a:solidFill>
              </a:rPr>
              <a:t>Nodes </a:t>
            </a:r>
            <a:r>
              <a:rPr lang="en-US" sz="2000" b="1" i="1" dirty="0" smtClean="0">
                <a:solidFill>
                  <a:srgbClr val="FF0000"/>
                </a:solidFill>
              </a:rPr>
              <a:t>contain</a:t>
            </a:r>
            <a:r>
              <a:rPr lang="en-US" sz="2000" dirty="0" smtClean="0">
                <a:solidFill>
                  <a:srgbClr val="FF0000"/>
                </a:solidFill>
              </a:rPr>
              <a:t> states, correspond to PLANS to those states</a:t>
            </a:r>
          </a:p>
          <a:p>
            <a:pPr marL="782638" lvl="1" eaLnBrk="1" hangingPunct="1"/>
            <a:r>
              <a:rPr lang="en-US" sz="2000" dirty="0" smtClean="0"/>
              <a:t>Edges are labeled with actions and costs</a:t>
            </a:r>
          </a:p>
          <a:p>
            <a:pPr marL="782638" lvl="1" eaLnBrk="1" hangingPunct="1"/>
            <a:r>
              <a:rPr lang="en-US" sz="2000" dirty="0" smtClean="0"/>
              <a:t>For most problems, we can never actually build the whole tree</a:t>
            </a:r>
          </a:p>
        </p:txBody>
      </p:sp>
      <p:pic>
        <p:nvPicPr>
          <p:cNvPr id="2253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90800"/>
            <a:ext cx="5524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590800"/>
            <a:ext cx="5524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44196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H="1">
            <a:off x="32766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8" name="Rectangle 9"/>
          <p:cNvSpPr>
            <a:spLocks/>
          </p:cNvSpPr>
          <p:nvPr/>
        </p:nvSpPr>
        <p:spPr bwMode="auto">
          <a:xfrm>
            <a:off x="4876800" y="2051050"/>
            <a:ext cx="1003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“E”, 1.0</a:t>
            </a:r>
          </a:p>
        </p:txBody>
      </p:sp>
      <p:sp>
        <p:nvSpPr>
          <p:cNvPr id="22539" name="Rectangle 10"/>
          <p:cNvSpPr>
            <a:spLocks/>
          </p:cNvSpPr>
          <p:nvPr/>
        </p:nvSpPr>
        <p:spPr bwMode="auto">
          <a:xfrm>
            <a:off x="2909888" y="2051050"/>
            <a:ext cx="11557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“N”, 1.0</a:t>
            </a: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32766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 flipH="1">
            <a:off x="25146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3200400" y="3276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>
            <a:off x="56388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 flipH="1">
            <a:off x="48768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>
            <a:off x="5562600" y="3276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Example: Tree Search</a:t>
            </a:r>
          </a:p>
        </p:txBody>
      </p:sp>
      <p:grpSp>
        <p:nvGrpSpPr>
          <p:cNvPr id="23559" name="Group 5"/>
          <p:cNvGrpSpPr>
            <a:grpSpLocks/>
          </p:cNvGrpSpPr>
          <p:nvPr/>
        </p:nvGrpSpPr>
        <p:grpSpPr bwMode="auto">
          <a:xfrm>
            <a:off x="2360613" y="3807756"/>
            <a:ext cx="436719" cy="443186"/>
            <a:chOff x="0" y="0"/>
            <a:chExt cx="275" cy="279"/>
          </a:xfrm>
          <a:solidFill>
            <a:srgbClr val="FF0000"/>
          </a:solidFill>
        </p:grpSpPr>
        <p:sp>
          <p:nvSpPr>
            <p:cNvPr id="23609" name="AutoShape 3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610" name="Rectangle 4"/>
            <p:cNvSpPr>
              <a:spLocks/>
            </p:cNvSpPr>
            <p:nvPr/>
          </p:nvSpPr>
          <p:spPr bwMode="auto">
            <a:xfrm>
              <a:off x="57" y="37"/>
              <a:ext cx="161" cy="20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bg1"/>
                  </a:solidFill>
                  <a:latin typeface="Arial Bold" charset="0"/>
                  <a:cs typeface="Arial Bold" charset="0"/>
                  <a:sym typeface="Arial Bold" charset="0"/>
                </a:rPr>
                <a:t>S</a:t>
              </a:r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6343494" y="2298700"/>
            <a:ext cx="436719" cy="443186"/>
            <a:chOff x="0" y="0"/>
            <a:chExt cx="275" cy="279"/>
          </a:xfrm>
          <a:solidFill>
            <a:srgbClr val="FF0000"/>
          </a:solidFill>
        </p:grpSpPr>
        <p:sp>
          <p:nvSpPr>
            <p:cNvPr id="23607" name="AutoShape 6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608" name="Rectangle 7"/>
            <p:cNvSpPr>
              <a:spLocks/>
            </p:cNvSpPr>
            <p:nvPr/>
          </p:nvSpPr>
          <p:spPr bwMode="auto">
            <a:xfrm>
              <a:off x="43" y="28"/>
              <a:ext cx="188" cy="22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bg1"/>
                  </a:solidFill>
                  <a:latin typeface="Arial Bold" charset="0"/>
                  <a:cs typeface="Arial Bold" charset="0"/>
                  <a:sym typeface="Arial Bold" charset="0"/>
                </a:rPr>
                <a:t>G</a:t>
              </a:r>
            </a:p>
          </p:txBody>
        </p:sp>
      </p:grpSp>
      <p:grpSp>
        <p:nvGrpSpPr>
          <p:cNvPr id="23561" name="Group 11"/>
          <p:cNvGrpSpPr>
            <a:grpSpLocks/>
          </p:cNvGrpSpPr>
          <p:nvPr/>
        </p:nvGrpSpPr>
        <p:grpSpPr bwMode="auto">
          <a:xfrm>
            <a:off x="3629481" y="3407459"/>
            <a:ext cx="438307" cy="444774"/>
            <a:chOff x="0" y="0"/>
            <a:chExt cx="275" cy="279"/>
          </a:xfrm>
        </p:grpSpPr>
        <p:sp>
          <p:nvSpPr>
            <p:cNvPr id="23605" name="AutoShape 9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6" name="Rectangle 10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23562" name="Group 14"/>
          <p:cNvGrpSpPr>
            <a:grpSpLocks/>
          </p:cNvGrpSpPr>
          <p:nvPr/>
        </p:nvGrpSpPr>
        <p:grpSpPr bwMode="auto">
          <a:xfrm>
            <a:off x="2709988" y="2741886"/>
            <a:ext cx="438307" cy="443186"/>
            <a:chOff x="0" y="0"/>
            <a:chExt cx="275" cy="279"/>
          </a:xfrm>
        </p:grpSpPr>
        <p:sp>
          <p:nvSpPr>
            <p:cNvPr id="23603" name="AutoShape 12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4" name="Rectangle 13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148296" y="4295420"/>
            <a:ext cx="436719" cy="444774"/>
            <a:chOff x="0" y="0"/>
            <a:chExt cx="275" cy="279"/>
          </a:xfrm>
        </p:grpSpPr>
        <p:sp>
          <p:nvSpPr>
            <p:cNvPr id="23601" name="AutoShape 15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2" name="Rectangle 16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23564" name="Group 20"/>
          <p:cNvGrpSpPr>
            <a:grpSpLocks/>
          </p:cNvGrpSpPr>
          <p:nvPr/>
        </p:nvGrpSpPr>
        <p:grpSpPr bwMode="auto">
          <a:xfrm>
            <a:off x="4198010" y="4428852"/>
            <a:ext cx="438307" cy="443186"/>
            <a:chOff x="0" y="0"/>
            <a:chExt cx="275" cy="279"/>
          </a:xfrm>
        </p:grpSpPr>
        <p:sp>
          <p:nvSpPr>
            <p:cNvPr id="23599" name="AutoShape 18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23565" name="Group 23"/>
          <p:cNvGrpSpPr>
            <a:grpSpLocks/>
          </p:cNvGrpSpPr>
          <p:nvPr/>
        </p:nvGrpSpPr>
        <p:grpSpPr bwMode="auto">
          <a:xfrm>
            <a:off x="4679196" y="2697409"/>
            <a:ext cx="438307" cy="444774"/>
            <a:chOff x="0" y="0"/>
            <a:chExt cx="275" cy="279"/>
          </a:xfrm>
        </p:grpSpPr>
        <p:sp>
          <p:nvSpPr>
            <p:cNvPr id="23597" name="AutoShape 21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8" name="Rectangle 22"/>
            <p:cNvSpPr>
              <a:spLocks/>
            </p:cNvSpPr>
            <p:nvPr/>
          </p:nvSpPr>
          <p:spPr bwMode="auto">
            <a:xfrm>
              <a:off x="61" y="35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23566" name="Group 26"/>
          <p:cNvGrpSpPr>
            <a:grpSpLocks/>
          </p:cNvGrpSpPr>
          <p:nvPr/>
        </p:nvGrpSpPr>
        <p:grpSpPr bwMode="auto">
          <a:xfrm>
            <a:off x="5292191" y="3229549"/>
            <a:ext cx="438307" cy="444774"/>
            <a:chOff x="0" y="0"/>
            <a:chExt cx="275" cy="279"/>
          </a:xfrm>
        </p:grpSpPr>
        <p:sp>
          <p:nvSpPr>
            <p:cNvPr id="23595" name="AutoShape 24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6" name="Rectangle 25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23567" name="Group 29"/>
          <p:cNvGrpSpPr>
            <a:grpSpLocks/>
          </p:cNvGrpSpPr>
          <p:nvPr/>
        </p:nvGrpSpPr>
        <p:grpSpPr bwMode="auto">
          <a:xfrm>
            <a:off x="4942816" y="3852234"/>
            <a:ext cx="436719" cy="443186"/>
            <a:chOff x="0" y="0"/>
            <a:chExt cx="275" cy="279"/>
          </a:xfrm>
        </p:grpSpPr>
        <p:sp>
          <p:nvSpPr>
            <p:cNvPr id="23593" name="AutoShape 27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4" name="Rectangle 28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23568" name="Group 32"/>
          <p:cNvGrpSpPr>
            <a:grpSpLocks/>
          </p:cNvGrpSpPr>
          <p:nvPr/>
        </p:nvGrpSpPr>
        <p:grpSpPr bwMode="auto">
          <a:xfrm>
            <a:off x="3497671" y="2341589"/>
            <a:ext cx="438307" cy="444774"/>
            <a:chOff x="0" y="0"/>
            <a:chExt cx="275" cy="279"/>
          </a:xfrm>
        </p:grpSpPr>
        <p:sp>
          <p:nvSpPr>
            <p:cNvPr id="23591" name="AutoShape 30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2" name="Rectangle 31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23569" name="Group 35"/>
          <p:cNvGrpSpPr>
            <a:grpSpLocks/>
          </p:cNvGrpSpPr>
          <p:nvPr/>
        </p:nvGrpSpPr>
        <p:grpSpPr bwMode="auto">
          <a:xfrm>
            <a:off x="6211684" y="3496414"/>
            <a:ext cx="438307" cy="444774"/>
            <a:chOff x="0" y="0"/>
            <a:chExt cx="275" cy="279"/>
          </a:xfrm>
        </p:grpSpPr>
        <p:sp>
          <p:nvSpPr>
            <p:cNvPr id="23589" name="AutoShape 33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0" name="Rectangle 34"/>
            <p:cNvSpPr>
              <a:spLocks/>
            </p:cNvSpPr>
            <p:nvPr/>
          </p:nvSpPr>
          <p:spPr bwMode="auto">
            <a:xfrm>
              <a:off x="77" y="35"/>
              <a:ext cx="12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23570" name="Group 38"/>
          <p:cNvGrpSpPr>
            <a:grpSpLocks/>
          </p:cNvGrpSpPr>
          <p:nvPr/>
        </p:nvGrpSpPr>
        <p:grpSpPr bwMode="auto">
          <a:xfrm>
            <a:off x="6036996" y="4295420"/>
            <a:ext cx="438307" cy="444774"/>
            <a:chOff x="0" y="0"/>
            <a:chExt cx="275" cy="279"/>
          </a:xfrm>
        </p:grpSpPr>
        <p:sp>
          <p:nvSpPr>
            <p:cNvPr id="23587" name="AutoShape 36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8" name="Rectangle 37"/>
            <p:cNvSpPr>
              <a:spLocks/>
            </p:cNvSpPr>
            <p:nvPr/>
          </p:nvSpPr>
          <p:spPr bwMode="auto">
            <a:xfrm>
              <a:off x="73" y="35"/>
              <a:ext cx="129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23571" name="Line 39"/>
          <p:cNvSpPr>
            <a:spLocks noChangeShapeType="1"/>
          </p:cNvSpPr>
          <p:nvPr/>
        </p:nvSpPr>
        <p:spPr bwMode="auto">
          <a:xfrm>
            <a:off x="2733810" y="4185815"/>
            <a:ext cx="414486" cy="3319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2" name="Line 40"/>
          <p:cNvSpPr>
            <a:spLocks noChangeShapeType="1"/>
          </p:cNvSpPr>
          <p:nvPr/>
        </p:nvSpPr>
        <p:spPr bwMode="auto">
          <a:xfrm rot="10800000" flipH="1">
            <a:off x="3521492" y="4651239"/>
            <a:ext cx="676518" cy="238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3" name="Line 41"/>
          <p:cNvSpPr>
            <a:spLocks noChangeShapeType="1"/>
          </p:cNvSpPr>
          <p:nvPr/>
        </p:nvSpPr>
        <p:spPr bwMode="auto">
          <a:xfrm flipH="1">
            <a:off x="4572795" y="4230292"/>
            <a:ext cx="433543" cy="26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4" name="Line 42"/>
          <p:cNvSpPr>
            <a:spLocks noChangeShapeType="1"/>
          </p:cNvSpPr>
          <p:nvPr/>
        </p:nvSpPr>
        <p:spPr bwMode="auto">
          <a:xfrm flipH="1">
            <a:off x="3585015" y="4073032"/>
            <a:ext cx="1357800" cy="4447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5" name="Line 43"/>
          <p:cNvSpPr>
            <a:spLocks noChangeShapeType="1"/>
          </p:cNvSpPr>
          <p:nvPr/>
        </p:nvSpPr>
        <p:spPr bwMode="auto">
          <a:xfrm flipH="1">
            <a:off x="5316012" y="3674324"/>
            <a:ext cx="195333" cy="2414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>
            <a:off x="5666976" y="3609196"/>
            <a:ext cx="433543" cy="751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rot="10800000" flipH="1">
            <a:off x="6256150" y="3941189"/>
            <a:ext cx="174688" cy="354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8" name="Line 46"/>
          <p:cNvSpPr>
            <a:spLocks noChangeShapeType="1"/>
          </p:cNvSpPr>
          <p:nvPr/>
        </p:nvSpPr>
        <p:spPr bwMode="auto">
          <a:xfrm rot="10800000" flipH="1">
            <a:off x="6430838" y="2741886"/>
            <a:ext cx="131810" cy="7545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9" name="Line 47"/>
          <p:cNvSpPr>
            <a:spLocks noChangeShapeType="1"/>
          </p:cNvSpPr>
          <p:nvPr/>
        </p:nvSpPr>
        <p:spPr bwMode="auto">
          <a:xfrm rot="10800000" flipH="1">
            <a:off x="2733810" y="3629846"/>
            <a:ext cx="895672" cy="2414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0" name="Line 48"/>
          <p:cNvSpPr>
            <a:spLocks noChangeShapeType="1"/>
          </p:cNvSpPr>
          <p:nvPr/>
        </p:nvSpPr>
        <p:spPr bwMode="auto">
          <a:xfrm rot="10800000">
            <a:off x="3083185" y="3121533"/>
            <a:ext cx="609819" cy="3510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1" name="Line 49"/>
          <p:cNvSpPr>
            <a:spLocks noChangeShapeType="1"/>
          </p:cNvSpPr>
          <p:nvPr/>
        </p:nvSpPr>
        <p:spPr bwMode="auto">
          <a:xfrm rot="10800000" flipH="1">
            <a:off x="3103830" y="2563976"/>
            <a:ext cx="393841" cy="24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2" name="Line 50"/>
          <p:cNvSpPr>
            <a:spLocks noChangeShapeType="1"/>
          </p:cNvSpPr>
          <p:nvPr/>
        </p:nvSpPr>
        <p:spPr bwMode="auto">
          <a:xfrm rot="10800000">
            <a:off x="3935979" y="2563976"/>
            <a:ext cx="743217" cy="3558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3" name="Line 51"/>
          <p:cNvSpPr>
            <a:spLocks noChangeShapeType="1"/>
          </p:cNvSpPr>
          <p:nvPr/>
        </p:nvSpPr>
        <p:spPr bwMode="auto">
          <a:xfrm rot="10800000" flipH="1">
            <a:off x="4002678" y="3077055"/>
            <a:ext cx="741629" cy="3955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4" name="Line 52"/>
          <p:cNvSpPr>
            <a:spLocks noChangeShapeType="1"/>
          </p:cNvSpPr>
          <p:nvPr/>
        </p:nvSpPr>
        <p:spPr bwMode="auto">
          <a:xfrm rot="10800000" flipH="1">
            <a:off x="4067789" y="3451937"/>
            <a:ext cx="1224402" cy="1779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5" name="Freeform 53"/>
          <p:cNvSpPr>
            <a:spLocks/>
          </p:cNvSpPr>
          <p:nvPr/>
        </p:nvSpPr>
        <p:spPr bwMode="auto">
          <a:xfrm rot="5400000" flipH="1">
            <a:off x="5376276" y="2659434"/>
            <a:ext cx="641746" cy="115770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6" name="Freeform 54"/>
          <p:cNvSpPr>
            <a:spLocks/>
          </p:cNvSpPr>
          <p:nvPr/>
        </p:nvSpPr>
        <p:spPr bwMode="auto">
          <a:xfrm rot="10800000" flipH="1">
            <a:off x="2797332" y="3609196"/>
            <a:ext cx="2559970" cy="419359"/>
          </a:xfrm>
          <a:custGeom>
            <a:avLst/>
            <a:gdLst>
              <a:gd name="T0" fmla="*/ 0 w 21600"/>
              <a:gd name="T1" fmla="*/ 0 h 21600"/>
              <a:gd name="T2" fmla="*/ 9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Rectangle 56"/>
          <p:cNvSpPr>
            <a:spLocks/>
          </p:cNvSpPr>
          <p:nvPr/>
        </p:nvSpPr>
        <p:spPr bwMode="auto">
          <a:xfrm>
            <a:off x="635000" y="1689100"/>
            <a:ext cx="1927482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700" dirty="0">
                <a:solidFill>
                  <a:schemeClr val="tx1"/>
                </a:solidFill>
                <a:cs typeface="Arial" charset="0"/>
              </a:rPr>
              <a:t>State </a:t>
            </a:r>
            <a:r>
              <a:rPr lang="en-US" sz="2700" dirty="0" smtClean="0">
                <a:solidFill>
                  <a:schemeClr val="tx1"/>
                </a:solidFill>
                <a:cs typeface="Arial" charset="0"/>
              </a:rPr>
              <a:t>graph</a:t>
            </a:r>
            <a:r>
              <a:rPr lang="en-US" sz="2700" dirty="0">
                <a:solidFill>
                  <a:schemeClr val="tx1"/>
                </a:solidFill>
                <a:cs typeface="Arial" charset="0"/>
              </a:rPr>
              <a:t>:</a:t>
            </a:r>
          </a:p>
        </p:txBody>
      </p:sp>
      <p:sp>
        <p:nvSpPr>
          <p:cNvPr id="23558" name="Rectangle 57"/>
          <p:cNvSpPr>
            <a:spLocks/>
          </p:cNvSpPr>
          <p:nvPr/>
        </p:nvSpPr>
        <p:spPr bwMode="auto">
          <a:xfrm>
            <a:off x="647700" y="5245100"/>
            <a:ext cx="3870325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700">
                <a:solidFill>
                  <a:schemeClr val="tx1"/>
                </a:solidFill>
                <a:cs typeface="Arial" charset="0"/>
              </a:rPr>
              <a:t>What is the search tree?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State Graphs vs. Search Trees</a:t>
            </a:r>
          </a:p>
        </p:txBody>
      </p:sp>
      <p:grpSp>
        <p:nvGrpSpPr>
          <p:cNvPr id="24580" name="Group 60"/>
          <p:cNvGrpSpPr>
            <a:grpSpLocks/>
          </p:cNvGrpSpPr>
          <p:nvPr/>
        </p:nvGrpSpPr>
        <p:grpSpPr bwMode="auto">
          <a:xfrm>
            <a:off x="3041650" y="3327400"/>
            <a:ext cx="5499100" cy="3340100"/>
            <a:chOff x="0" y="0"/>
            <a:chExt cx="3464" cy="2104"/>
          </a:xfrm>
        </p:grpSpPr>
        <p:sp>
          <p:nvSpPr>
            <p:cNvPr id="24638" name="Rectangle 3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4639" name="Rectangle 4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24640" name="Rectangle 5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24641" name="Rectangle 6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24642" name="Rectangle 7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24643" name="Rectangle 8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24644" name="Rectangle 9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24645" name="Line 10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46" name="Line 11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47" name="Line 12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48" name="Line 13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49" name="Group 33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24676" name="Rectangle 14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24677" name="Rectangle 15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24678" name="Rectangle 16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24679" name="Rectangle 17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24680" name="Rectangle 18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24681" name="Rectangle 19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4682" name="Rectangle 20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4683" name="Rectangle 21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24684" name="Rectangle 22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24685" name="Rectangle 23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24686" name="Line 24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7" name="Line 25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8" name="Line 26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9" name="Line 27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0" name="Line 28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1" name="Line 29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2" name="Line 30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3" name="Line 31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4" name="Line 32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50" name="Rectangle 34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24651" name="Line 35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52" name="Group 55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24657" name="Rectangle 36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24658" name="Rectangle 37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24659" name="Rectangle 38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24660" name="Rectangle 39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24661" name="Rectangle 40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24662" name="Rectangle 41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4663" name="Rectangle 42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4664" name="Rectangle 43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24665" name="Rectangle 44"/>
              <p:cNvSpPr>
                <a:spLocks/>
              </p:cNvSpPr>
              <p:nvPr/>
            </p:nvSpPr>
            <p:spPr bwMode="auto">
              <a:xfrm>
                <a:off x="624" y="1012"/>
                <a:ext cx="488" cy="2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400"/>
                  </a:spcBef>
                </a:pPr>
                <a:r>
                  <a:rPr lang="en-US" sz="2400">
                    <a:solidFill>
                      <a:srgbClr val="CC0000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  <p:sp>
            <p:nvSpPr>
              <p:cNvPr id="24666" name="Rectangle 45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24667" name="Line 46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68" name="Line 47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69" name="Line 48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0" name="Line 49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1" name="Line 50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2" name="Line 51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3" name="Line 52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4" name="Line 53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5" name="Line 54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53" name="Line 56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54" name="Line 57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55" name="Line 58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56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581" name="Group 115"/>
          <p:cNvGrpSpPr>
            <a:grpSpLocks/>
          </p:cNvGrpSpPr>
          <p:nvPr/>
        </p:nvGrpSpPr>
        <p:grpSpPr bwMode="auto">
          <a:xfrm>
            <a:off x="1317625" y="1647825"/>
            <a:ext cx="3205163" cy="1781175"/>
            <a:chOff x="0" y="0"/>
            <a:chExt cx="2018" cy="1121"/>
          </a:xfrm>
        </p:grpSpPr>
        <p:grpSp>
          <p:nvGrpSpPr>
            <p:cNvPr id="24584" name="Group 113"/>
            <p:cNvGrpSpPr>
              <a:grpSpLocks/>
            </p:cNvGrpSpPr>
            <p:nvPr/>
          </p:nvGrpSpPr>
          <p:grpSpPr bwMode="auto">
            <a:xfrm>
              <a:off x="0" y="0"/>
              <a:ext cx="2018" cy="1121"/>
              <a:chOff x="0" y="0"/>
              <a:chExt cx="2018" cy="1121"/>
            </a:xfrm>
          </p:grpSpPr>
          <p:grpSp>
            <p:nvGrpSpPr>
              <p:cNvPr id="24586" name="Group 63"/>
              <p:cNvGrpSpPr>
                <a:grpSpLocks/>
              </p:cNvGrpSpPr>
              <p:nvPr/>
            </p:nvGrpSpPr>
            <p:grpSpPr bwMode="auto">
              <a:xfrm>
                <a:off x="0" y="653"/>
                <a:ext cx="199" cy="208"/>
                <a:chOff x="0" y="0"/>
                <a:chExt cx="199" cy="208"/>
              </a:xfrm>
            </p:grpSpPr>
            <p:sp>
              <p:nvSpPr>
                <p:cNvPr id="24636" name="AutoShape 61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37" name="Rectangle 62"/>
                <p:cNvSpPr>
                  <a:spLocks/>
                </p:cNvSpPr>
                <p:nvPr/>
              </p:nvSpPr>
              <p:spPr bwMode="auto">
                <a:xfrm>
                  <a:off x="11" y="0"/>
                  <a:ext cx="177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S</a:t>
                  </a:r>
                </a:p>
              </p:txBody>
            </p:sp>
          </p:grpSp>
          <p:grpSp>
            <p:nvGrpSpPr>
              <p:cNvPr id="24587" name="Group 66"/>
              <p:cNvGrpSpPr>
                <a:grpSpLocks/>
              </p:cNvGrpSpPr>
              <p:nvPr/>
            </p:nvGrpSpPr>
            <p:grpSpPr bwMode="auto">
              <a:xfrm>
                <a:off x="1819" y="0"/>
                <a:ext cx="199" cy="208"/>
                <a:chOff x="0" y="0"/>
                <a:chExt cx="199" cy="208"/>
              </a:xfrm>
            </p:grpSpPr>
            <p:sp>
              <p:nvSpPr>
                <p:cNvPr id="24634" name="AutoShape 64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35" name="Rectangle 65"/>
                <p:cNvSpPr>
                  <a:spLocks/>
                </p:cNvSpPr>
                <p:nvPr/>
              </p:nvSpPr>
              <p:spPr bwMode="auto">
                <a:xfrm>
                  <a:off x="3" y="0"/>
                  <a:ext cx="193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24588" name="Group 69"/>
              <p:cNvGrpSpPr>
                <a:grpSpLocks/>
              </p:cNvGrpSpPr>
              <p:nvPr/>
            </p:nvGrpSpPr>
            <p:grpSpPr bwMode="auto">
              <a:xfrm>
                <a:off x="579" y="488"/>
                <a:ext cx="200" cy="192"/>
                <a:chOff x="0" y="0"/>
                <a:chExt cx="199" cy="192"/>
              </a:xfrm>
            </p:grpSpPr>
            <p:sp>
              <p:nvSpPr>
                <p:cNvPr id="24632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33" name="Rectangle 68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d</a:t>
                  </a:r>
                </a:p>
              </p:txBody>
            </p:sp>
          </p:grpSp>
          <p:grpSp>
            <p:nvGrpSpPr>
              <p:cNvPr id="24589" name="Group 72"/>
              <p:cNvGrpSpPr>
                <a:grpSpLocks/>
              </p:cNvGrpSpPr>
              <p:nvPr/>
            </p:nvGrpSpPr>
            <p:grpSpPr bwMode="auto">
              <a:xfrm>
                <a:off x="159" y="200"/>
                <a:ext cx="200" cy="192"/>
                <a:chOff x="0" y="0"/>
                <a:chExt cx="199" cy="192"/>
              </a:xfrm>
            </p:grpSpPr>
            <p:sp>
              <p:nvSpPr>
                <p:cNvPr id="24630" name="AutoShape 70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31" name="Rectangle 71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b</a:t>
                  </a:r>
                </a:p>
              </p:txBody>
            </p:sp>
          </p:grpSp>
          <p:grpSp>
            <p:nvGrpSpPr>
              <p:cNvPr id="24590" name="Group 75"/>
              <p:cNvGrpSpPr>
                <a:grpSpLocks/>
              </p:cNvGrpSpPr>
              <p:nvPr/>
            </p:nvGrpSpPr>
            <p:grpSpPr bwMode="auto">
              <a:xfrm>
                <a:off x="359" y="872"/>
                <a:ext cx="200" cy="192"/>
                <a:chOff x="0" y="0"/>
                <a:chExt cx="199" cy="192"/>
              </a:xfrm>
            </p:grpSpPr>
            <p:sp>
              <p:nvSpPr>
                <p:cNvPr id="24628" name="AutoShape 73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9" name="Rectangle 74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p</a:t>
                  </a:r>
                </a:p>
              </p:txBody>
            </p:sp>
          </p:grpSp>
          <p:grpSp>
            <p:nvGrpSpPr>
              <p:cNvPr id="24591" name="Group 78"/>
              <p:cNvGrpSpPr>
                <a:grpSpLocks/>
              </p:cNvGrpSpPr>
              <p:nvPr/>
            </p:nvGrpSpPr>
            <p:grpSpPr bwMode="auto">
              <a:xfrm>
                <a:off x="839" y="929"/>
                <a:ext cx="200" cy="192"/>
                <a:chOff x="0" y="0"/>
                <a:chExt cx="199" cy="192"/>
              </a:xfrm>
            </p:grpSpPr>
            <p:sp>
              <p:nvSpPr>
                <p:cNvPr id="24626" name="AutoShape 76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7" name="Rectangle 77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q</a:t>
                  </a:r>
                </a:p>
              </p:txBody>
            </p:sp>
          </p:grpSp>
          <p:grpSp>
            <p:nvGrpSpPr>
              <p:cNvPr id="24592" name="Group 81"/>
              <p:cNvGrpSpPr>
                <a:grpSpLocks/>
              </p:cNvGrpSpPr>
              <p:nvPr/>
            </p:nvGrpSpPr>
            <p:grpSpPr bwMode="auto">
              <a:xfrm>
                <a:off x="1059" y="180"/>
                <a:ext cx="200" cy="192"/>
                <a:chOff x="0" y="0"/>
                <a:chExt cx="199" cy="192"/>
              </a:xfrm>
            </p:grpSpPr>
            <p:sp>
              <p:nvSpPr>
                <p:cNvPr id="24624" name="AutoShape 79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5" name="Rectangle 80"/>
                <p:cNvSpPr>
                  <a:spLocks/>
                </p:cNvSpPr>
                <p:nvPr/>
              </p:nvSpPr>
              <p:spPr bwMode="auto">
                <a:xfrm>
                  <a:off x="31" y="8"/>
                  <a:ext cx="137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c</a:t>
                  </a:r>
                </a:p>
              </p:txBody>
            </p:sp>
          </p:grpSp>
          <p:grpSp>
            <p:nvGrpSpPr>
              <p:cNvPr id="24593" name="Group 84"/>
              <p:cNvGrpSpPr>
                <a:grpSpLocks/>
              </p:cNvGrpSpPr>
              <p:nvPr/>
            </p:nvGrpSpPr>
            <p:grpSpPr bwMode="auto">
              <a:xfrm>
                <a:off x="1339" y="411"/>
                <a:ext cx="200" cy="192"/>
                <a:chOff x="0" y="0"/>
                <a:chExt cx="199" cy="192"/>
              </a:xfrm>
            </p:grpSpPr>
            <p:sp>
              <p:nvSpPr>
                <p:cNvPr id="24622" name="AutoShape 82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3" name="Rectangle 83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e</a:t>
                  </a:r>
                </a:p>
              </p:txBody>
            </p:sp>
          </p:grpSp>
          <p:grpSp>
            <p:nvGrpSpPr>
              <p:cNvPr id="24594" name="Group 87"/>
              <p:cNvGrpSpPr>
                <a:grpSpLocks/>
              </p:cNvGrpSpPr>
              <p:nvPr/>
            </p:nvGrpSpPr>
            <p:grpSpPr bwMode="auto">
              <a:xfrm>
                <a:off x="1179" y="680"/>
                <a:ext cx="200" cy="192"/>
                <a:chOff x="0" y="0"/>
                <a:chExt cx="199" cy="192"/>
              </a:xfrm>
            </p:grpSpPr>
            <p:sp>
              <p:nvSpPr>
                <p:cNvPr id="24620" name="AutoShape 85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1" name="Rectangle 86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h</a:t>
                  </a:r>
                </a:p>
              </p:txBody>
            </p:sp>
          </p:grpSp>
          <p:grpSp>
            <p:nvGrpSpPr>
              <p:cNvPr id="24595" name="Group 90"/>
              <p:cNvGrpSpPr>
                <a:grpSpLocks/>
              </p:cNvGrpSpPr>
              <p:nvPr/>
            </p:nvGrpSpPr>
            <p:grpSpPr bwMode="auto">
              <a:xfrm>
                <a:off x="519" y="27"/>
                <a:ext cx="200" cy="192"/>
                <a:chOff x="0" y="0"/>
                <a:chExt cx="199" cy="192"/>
              </a:xfrm>
            </p:grpSpPr>
            <p:sp>
              <p:nvSpPr>
                <p:cNvPr id="24618" name="AutoShape 88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19" name="Rectangle 89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a</a:t>
                  </a:r>
                </a:p>
              </p:txBody>
            </p:sp>
          </p:grpSp>
          <p:grpSp>
            <p:nvGrpSpPr>
              <p:cNvPr id="24596" name="Group 93"/>
              <p:cNvGrpSpPr>
                <a:grpSpLocks/>
              </p:cNvGrpSpPr>
              <p:nvPr/>
            </p:nvGrpSpPr>
            <p:grpSpPr bwMode="auto">
              <a:xfrm>
                <a:off x="1759" y="526"/>
                <a:ext cx="200" cy="192"/>
                <a:chOff x="0" y="0"/>
                <a:chExt cx="199" cy="192"/>
              </a:xfrm>
            </p:grpSpPr>
            <p:sp>
              <p:nvSpPr>
                <p:cNvPr id="24616" name="AutoShape 91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17" name="Rectangle 92"/>
                <p:cNvSpPr>
                  <a:spLocks/>
                </p:cNvSpPr>
                <p:nvPr/>
              </p:nvSpPr>
              <p:spPr bwMode="auto">
                <a:xfrm>
                  <a:off x="43" y="8"/>
                  <a:ext cx="11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f</a:t>
                  </a:r>
                </a:p>
              </p:txBody>
            </p:sp>
          </p:grpSp>
          <p:grpSp>
            <p:nvGrpSpPr>
              <p:cNvPr id="24597" name="Group 96"/>
              <p:cNvGrpSpPr>
                <a:grpSpLocks/>
              </p:cNvGrpSpPr>
              <p:nvPr/>
            </p:nvGrpSpPr>
            <p:grpSpPr bwMode="auto">
              <a:xfrm>
                <a:off x="1679" y="872"/>
                <a:ext cx="200" cy="192"/>
                <a:chOff x="0" y="0"/>
                <a:chExt cx="199" cy="192"/>
              </a:xfrm>
            </p:grpSpPr>
            <p:sp>
              <p:nvSpPr>
                <p:cNvPr id="24614" name="AutoShape 94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15" name="Rectangle 95"/>
                <p:cNvSpPr>
                  <a:spLocks/>
                </p:cNvSpPr>
                <p:nvPr/>
              </p:nvSpPr>
              <p:spPr bwMode="auto">
                <a:xfrm>
                  <a:off x="40" y="8"/>
                  <a:ext cx="119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r</a:t>
                  </a:r>
                </a:p>
              </p:txBody>
            </p:sp>
          </p:grpSp>
          <p:sp>
            <p:nvSpPr>
              <p:cNvPr id="24598" name="Line 97"/>
              <p:cNvSpPr>
                <a:spLocks noChangeShapeType="1"/>
              </p:cNvSpPr>
              <p:nvPr/>
            </p:nvSpPr>
            <p:spPr bwMode="auto">
              <a:xfrm>
                <a:off x="170" y="825"/>
                <a:ext cx="189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9" name="Line 98"/>
              <p:cNvSpPr>
                <a:spLocks noChangeShapeType="1"/>
              </p:cNvSpPr>
              <p:nvPr/>
            </p:nvSpPr>
            <p:spPr bwMode="auto">
              <a:xfrm rot="10800000" flipH="1">
                <a:off x="530" y="1025"/>
                <a:ext cx="309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0" name="Line 99"/>
              <p:cNvSpPr>
                <a:spLocks noChangeShapeType="1"/>
              </p:cNvSpPr>
              <p:nvPr/>
            </p:nvSpPr>
            <p:spPr bwMode="auto">
              <a:xfrm flipH="1">
                <a:off x="1010" y="844"/>
                <a:ext cx="198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1" name="Line 100"/>
              <p:cNvSpPr>
                <a:spLocks noChangeShapeType="1"/>
              </p:cNvSpPr>
              <p:nvPr/>
            </p:nvSpPr>
            <p:spPr bwMode="auto">
              <a:xfrm flipH="1">
                <a:off x="559" y="776"/>
                <a:ext cx="6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2" name="Line 101"/>
              <p:cNvSpPr>
                <a:spLocks noChangeShapeType="1"/>
              </p:cNvSpPr>
              <p:nvPr/>
            </p:nvSpPr>
            <p:spPr bwMode="auto">
              <a:xfrm flipH="1">
                <a:off x="1350" y="603"/>
                <a:ext cx="8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3" name="Line 102"/>
              <p:cNvSpPr>
                <a:spLocks noChangeShapeType="1"/>
              </p:cNvSpPr>
              <p:nvPr/>
            </p:nvSpPr>
            <p:spPr bwMode="auto">
              <a:xfrm>
                <a:off x="1510" y="575"/>
                <a:ext cx="198" cy="32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4" name="Line 103"/>
              <p:cNvSpPr>
                <a:spLocks noChangeShapeType="1"/>
              </p:cNvSpPr>
              <p:nvPr/>
            </p:nvSpPr>
            <p:spPr bwMode="auto">
              <a:xfrm rot="10800000" flipH="1">
                <a:off x="1779" y="718"/>
                <a:ext cx="80" cy="15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5" name="Line 104"/>
              <p:cNvSpPr>
                <a:spLocks noChangeShapeType="1"/>
              </p:cNvSpPr>
              <p:nvPr/>
            </p:nvSpPr>
            <p:spPr bwMode="auto">
              <a:xfrm rot="10800000" flipH="1">
                <a:off x="1859" y="200"/>
                <a:ext cx="60" cy="32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6" name="Line 105"/>
              <p:cNvSpPr>
                <a:spLocks noChangeShapeType="1"/>
              </p:cNvSpPr>
              <p:nvPr/>
            </p:nvSpPr>
            <p:spPr bwMode="auto">
              <a:xfrm rot="10800000" flipH="1">
                <a:off x="170" y="584"/>
                <a:ext cx="409" cy="10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7" name="Line 106"/>
              <p:cNvSpPr>
                <a:spLocks noChangeShapeType="1"/>
              </p:cNvSpPr>
              <p:nvPr/>
            </p:nvSpPr>
            <p:spPr bwMode="auto">
              <a:xfrm rot="10800000">
                <a:off x="330" y="364"/>
                <a:ext cx="278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8" name="Line 107"/>
              <p:cNvSpPr>
                <a:spLocks noChangeShapeType="1"/>
              </p:cNvSpPr>
              <p:nvPr/>
            </p:nvSpPr>
            <p:spPr bwMode="auto">
              <a:xfrm rot="10800000" flipH="1">
                <a:off x="339" y="123"/>
                <a:ext cx="18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9" name="Line 108"/>
              <p:cNvSpPr>
                <a:spLocks noChangeShapeType="1"/>
              </p:cNvSpPr>
              <p:nvPr/>
            </p:nvSpPr>
            <p:spPr bwMode="auto">
              <a:xfrm rot="10800000">
                <a:off x="719" y="123"/>
                <a:ext cx="34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0" name="Line 109"/>
              <p:cNvSpPr>
                <a:spLocks noChangeShapeType="1"/>
              </p:cNvSpPr>
              <p:nvPr/>
            </p:nvSpPr>
            <p:spPr bwMode="auto">
              <a:xfrm rot="10800000" flipH="1">
                <a:off x="750" y="344"/>
                <a:ext cx="338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1" name="Line 110"/>
              <p:cNvSpPr>
                <a:spLocks noChangeShapeType="1"/>
              </p:cNvSpPr>
              <p:nvPr/>
            </p:nvSpPr>
            <p:spPr bwMode="auto">
              <a:xfrm rot="10800000" flipH="1">
                <a:off x="779" y="507"/>
                <a:ext cx="560" cy="7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2" name="Freeform 111"/>
              <p:cNvSpPr>
                <a:spLocks/>
              </p:cNvSpPr>
              <p:nvPr/>
            </p:nvSpPr>
            <p:spPr bwMode="auto">
              <a:xfrm rot="5400000" flipH="1">
                <a:off x="1384" y="150"/>
                <a:ext cx="278" cy="5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3" name="Freeform 112"/>
              <p:cNvSpPr>
                <a:spLocks/>
              </p:cNvSpPr>
              <p:nvPr/>
            </p:nvSpPr>
            <p:spPr bwMode="auto">
              <a:xfrm rot="10800000" flipH="1">
                <a:off x="199" y="575"/>
                <a:ext cx="1169" cy="182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85" name="Line 114"/>
            <p:cNvSpPr>
              <a:spLocks noChangeShapeType="1"/>
            </p:cNvSpPr>
            <p:nvPr/>
          </p:nvSpPr>
          <p:spPr bwMode="auto">
            <a:xfrm rot="10800000" flipH="1">
              <a:off x="1039" y="968"/>
              <a:ext cx="64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582" name="Rectangle 116"/>
          <p:cNvSpPr>
            <a:spLocks/>
          </p:cNvSpPr>
          <p:nvPr/>
        </p:nvSpPr>
        <p:spPr bwMode="auto">
          <a:xfrm>
            <a:off x="500063" y="4308475"/>
            <a:ext cx="20828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We construct both on demand – and we construct as little as possible.</a:t>
            </a:r>
          </a:p>
        </p:txBody>
      </p:sp>
      <p:sp>
        <p:nvSpPr>
          <p:cNvPr id="24583" name="Rectangle 117"/>
          <p:cNvSpPr>
            <a:spLocks/>
          </p:cNvSpPr>
          <p:nvPr/>
        </p:nvSpPr>
        <p:spPr bwMode="auto">
          <a:xfrm>
            <a:off x="5872163" y="1668463"/>
            <a:ext cx="24257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Each </a:t>
            </a:r>
            <a:r>
              <a:rPr lang="en-US" dirty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NODE</a:t>
            </a:r>
            <a:r>
              <a:rPr lang="en-US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 in in the search tree </a:t>
            </a:r>
            <a:r>
              <a:rPr lang="en-US" dirty="0" smtClean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denotes </a:t>
            </a:r>
            <a:r>
              <a:rPr lang="en-US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an entire </a:t>
            </a:r>
            <a:r>
              <a:rPr lang="en-US" dirty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PATH</a:t>
            </a:r>
            <a:r>
              <a:rPr lang="en-US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 in the problem graph.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8"/>
            <a:ext cx="8229600" cy="1393825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States vs. Nodes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97013"/>
            <a:ext cx="8534400" cy="5360987"/>
          </a:xfrm>
        </p:spPr>
        <p:txBody>
          <a:bodyPr rIns="132080"/>
          <a:lstStyle/>
          <a:p>
            <a:pPr eaLnBrk="1" hangingPunct="1"/>
            <a:r>
              <a:rPr lang="en-US" sz="2000" dirty="0" smtClean="0"/>
              <a:t>Vertices in state space graphs are problem states</a:t>
            </a:r>
          </a:p>
          <a:p>
            <a:pPr marL="782638" lvl="1" eaLnBrk="1" hangingPunct="1"/>
            <a:r>
              <a:rPr lang="en-US" sz="1800" dirty="0" smtClean="0"/>
              <a:t>Represent an abstracted state of the world</a:t>
            </a:r>
          </a:p>
          <a:p>
            <a:pPr marL="782638" lvl="1" eaLnBrk="1" hangingPunct="1"/>
            <a:r>
              <a:rPr lang="en-US" sz="1800" dirty="0" smtClean="0"/>
              <a:t>Have successors, can be goal / non-goal, have multiple predecessors</a:t>
            </a:r>
          </a:p>
          <a:p>
            <a:pPr eaLnBrk="1" hangingPunct="1"/>
            <a:r>
              <a:rPr lang="en-US" sz="2000" dirty="0" smtClean="0"/>
              <a:t>Vertices in search trees </a:t>
            </a:r>
            <a:r>
              <a:rPr lang="en-US" sz="2000" dirty="0"/>
              <a:t>(“</a:t>
            </a:r>
            <a:r>
              <a:rPr lang="en-US" sz="2000" dirty="0" smtClean="0"/>
              <a:t>Nodes”) are plans</a:t>
            </a:r>
          </a:p>
          <a:p>
            <a:pPr marL="782638" lvl="1" eaLnBrk="1" hangingPunct="1"/>
            <a:r>
              <a:rPr lang="en-US" sz="1800" dirty="0" smtClean="0"/>
              <a:t>Contain </a:t>
            </a:r>
            <a:r>
              <a:rPr lang="en-US" sz="1800" dirty="0" smtClean="0">
                <a:solidFill>
                  <a:srgbClr val="CC0000"/>
                </a:solidFill>
              </a:rPr>
              <a:t>a problem state </a:t>
            </a:r>
            <a:r>
              <a:rPr lang="en-US" sz="1800" dirty="0" smtClean="0"/>
              <a:t>and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 smtClean="0"/>
              <a:t>one parent, a path length, a depth &amp; a cost</a:t>
            </a:r>
          </a:p>
          <a:p>
            <a:pPr marL="782638" lvl="1" eaLnBrk="1" hangingPunct="1"/>
            <a:r>
              <a:rPr lang="en-US" sz="1800" dirty="0" smtClean="0"/>
              <a:t>Represent a plan (sequence of actions) which results in the node’s state</a:t>
            </a:r>
          </a:p>
          <a:p>
            <a:pPr marL="782638" lvl="1" eaLnBrk="1" hangingPunct="1"/>
            <a:r>
              <a:rPr lang="en-US" sz="1800" dirty="0" smtClean="0">
                <a:solidFill>
                  <a:srgbClr val="CC0000"/>
                </a:solidFill>
              </a:rPr>
              <a:t>The same problem state may be achieved by multiple search tree nodes</a:t>
            </a:r>
          </a:p>
        </p:txBody>
      </p:sp>
      <p:sp>
        <p:nvSpPr>
          <p:cNvPr id="25605" name="Oval 4"/>
          <p:cNvSpPr>
            <a:spLocks/>
          </p:cNvSpPr>
          <p:nvPr/>
        </p:nvSpPr>
        <p:spPr bwMode="auto">
          <a:xfrm>
            <a:off x="4840288" y="5840413"/>
            <a:ext cx="727075" cy="72548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3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Oval 5"/>
          <p:cNvSpPr>
            <a:spLocks/>
          </p:cNvSpPr>
          <p:nvPr/>
        </p:nvSpPr>
        <p:spPr bwMode="auto">
          <a:xfrm>
            <a:off x="5894388" y="4737100"/>
            <a:ext cx="725487" cy="727075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5607" name="AutoShape 6"/>
          <p:cNvCxnSpPr>
            <a:cxnSpLocks noChangeShapeType="1"/>
            <a:stCxn id="25606" idx="0"/>
            <a:endCxn id="25605" idx="0"/>
          </p:cNvCxnSpPr>
          <p:nvPr/>
        </p:nvCxnSpPr>
        <p:spPr bwMode="auto">
          <a:xfrm flipH="1">
            <a:off x="5203825" y="5100638"/>
            <a:ext cx="1052513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8" name="Rectangle 7"/>
          <p:cNvSpPr>
            <a:spLocks/>
          </p:cNvSpPr>
          <p:nvPr/>
        </p:nvSpPr>
        <p:spPr bwMode="auto">
          <a:xfrm>
            <a:off x="7597775" y="4935538"/>
            <a:ext cx="865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Arial" charset="0"/>
              </a:rPr>
              <a:t>Depth 5</a:t>
            </a:r>
          </a:p>
        </p:txBody>
      </p:sp>
      <p:sp>
        <p:nvSpPr>
          <p:cNvPr id="25609" name="Rectangle 8"/>
          <p:cNvSpPr>
            <a:spLocks/>
          </p:cNvSpPr>
          <p:nvPr/>
        </p:nvSpPr>
        <p:spPr bwMode="auto">
          <a:xfrm>
            <a:off x="7615238" y="6002338"/>
            <a:ext cx="86518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Arial" charset="0"/>
              </a:rPr>
              <a:t>Depth 6</a:t>
            </a:r>
          </a:p>
        </p:txBody>
      </p:sp>
      <p:sp>
        <p:nvSpPr>
          <p:cNvPr id="25610" name="Rectangle 9"/>
          <p:cNvSpPr>
            <a:spLocks/>
          </p:cNvSpPr>
          <p:nvPr/>
        </p:nvSpPr>
        <p:spPr bwMode="auto">
          <a:xfrm>
            <a:off x="6470650" y="4606925"/>
            <a:ext cx="82867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Parent</a:t>
            </a:r>
          </a:p>
        </p:txBody>
      </p:sp>
      <p:sp>
        <p:nvSpPr>
          <p:cNvPr id="25611" name="Rectangle 10"/>
          <p:cNvSpPr>
            <a:spLocks/>
          </p:cNvSpPr>
          <p:nvPr/>
        </p:nvSpPr>
        <p:spPr bwMode="auto">
          <a:xfrm>
            <a:off x="5586413" y="5868988"/>
            <a:ext cx="72548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Node</a:t>
            </a:r>
          </a:p>
        </p:txBody>
      </p:sp>
      <p:pic>
        <p:nvPicPr>
          <p:cNvPr id="25612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4913313"/>
            <a:ext cx="10890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350" y="4905375"/>
            <a:ext cx="1117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Freeform 13"/>
          <p:cNvSpPr>
            <a:spLocks/>
          </p:cNvSpPr>
          <p:nvPr/>
        </p:nvSpPr>
        <p:spPr bwMode="auto">
          <a:xfrm>
            <a:off x="1922463" y="6091238"/>
            <a:ext cx="2905125" cy="330200"/>
          </a:xfrm>
          <a:custGeom>
            <a:avLst/>
            <a:gdLst>
              <a:gd name="T0" fmla="*/ 2147483647 w 21600"/>
              <a:gd name="T1" fmla="*/ 43369869 h 20227"/>
              <a:gd name="T2" fmla="*/ 2147483647 w 21600"/>
              <a:gd name="T3" fmla="*/ 86739737 h 20227"/>
              <a:gd name="T4" fmla="*/ 0 w 21600"/>
              <a:gd name="T5" fmla="*/ 0 h 20227"/>
              <a:gd name="T6" fmla="*/ 0 60000 65536"/>
              <a:gd name="T7" fmla="*/ 0 60000 65536"/>
              <a:gd name="T8" fmla="*/ 0 60000 65536"/>
              <a:gd name="T9" fmla="*/ 0 w 21600"/>
              <a:gd name="T10" fmla="*/ 0 h 20227"/>
              <a:gd name="T11" fmla="*/ 21600 w 21600"/>
              <a:gd name="T12" fmla="*/ 20227 h 20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27">
                <a:moveTo>
                  <a:pt x="21600" y="9969"/>
                </a:moveTo>
                <a:cubicBezTo>
                  <a:pt x="16962" y="15785"/>
                  <a:pt x="12323" y="21600"/>
                  <a:pt x="8723" y="19938"/>
                </a:cubicBezTo>
                <a:cubicBezTo>
                  <a:pt x="5123" y="18277"/>
                  <a:pt x="2562" y="9138"/>
                  <a:pt x="0" y="0"/>
                </a:cubicBezTo>
              </a:path>
            </a:pathLst>
          </a:custGeom>
          <a:noFill/>
          <a:ln w="25400" cap="flat">
            <a:solidFill>
              <a:srgbClr val="333399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 rot="10800000" flipH="1">
            <a:off x="3576638" y="4984750"/>
            <a:ext cx="2300287" cy="165100"/>
          </a:xfrm>
          <a:custGeom>
            <a:avLst/>
            <a:gdLst>
              <a:gd name="T0" fmla="*/ 2147483647 w 21600"/>
              <a:gd name="T1" fmla="*/ 5421266 h 20227"/>
              <a:gd name="T2" fmla="*/ 2147483647 w 21600"/>
              <a:gd name="T3" fmla="*/ 10842467 h 20227"/>
              <a:gd name="T4" fmla="*/ 0 w 21600"/>
              <a:gd name="T5" fmla="*/ 0 h 20227"/>
              <a:gd name="T6" fmla="*/ 0 60000 65536"/>
              <a:gd name="T7" fmla="*/ 0 60000 65536"/>
              <a:gd name="T8" fmla="*/ 0 60000 65536"/>
              <a:gd name="T9" fmla="*/ 0 w 21600"/>
              <a:gd name="T10" fmla="*/ 0 h 20227"/>
              <a:gd name="T11" fmla="*/ 21600 w 21600"/>
              <a:gd name="T12" fmla="*/ 20227 h 20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27">
                <a:moveTo>
                  <a:pt x="21600" y="9969"/>
                </a:moveTo>
                <a:cubicBezTo>
                  <a:pt x="16962" y="15785"/>
                  <a:pt x="12323" y="21600"/>
                  <a:pt x="8723" y="19938"/>
                </a:cubicBezTo>
                <a:cubicBezTo>
                  <a:pt x="5123" y="18277"/>
                  <a:pt x="2562" y="9138"/>
                  <a:pt x="0" y="0"/>
                </a:cubicBezTo>
              </a:path>
            </a:pathLst>
          </a:custGeom>
          <a:noFill/>
          <a:ln w="25400" cap="flat">
            <a:solidFill>
              <a:srgbClr val="333399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6" name="Rectangle 15"/>
          <p:cNvSpPr>
            <a:spLocks/>
          </p:cNvSpPr>
          <p:nvPr/>
        </p:nvSpPr>
        <p:spPr bwMode="auto">
          <a:xfrm>
            <a:off x="5029200" y="4144963"/>
            <a:ext cx="27350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dirty="0">
                <a:solidFill>
                  <a:srgbClr val="2D2D8A"/>
                </a:solidFill>
                <a:cs typeface="Arial" charset="0"/>
              </a:rPr>
              <a:t>Search </a:t>
            </a:r>
            <a:r>
              <a:rPr lang="en-US" sz="2400" dirty="0" smtClean="0">
                <a:solidFill>
                  <a:srgbClr val="2D2D8A"/>
                </a:solidFill>
                <a:cs typeface="Arial" charset="0"/>
              </a:rPr>
              <a:t>Tree Nodes</a:t>
            </a:r>
            <a:endParaRPr lang="en-US" sz="2400" dirty="0">
              <a:solidFill>
                <a:srgbClr val="2D2D8A"/>
              </a:solidFill>
              <a:cs typeface="Arial" charset="0"/>
            </a:endParaRPr>
          </a:p>
        </p:txBody>
      </p:sp>
      <p:sp>
        <p:nvSpPr>
          <p:cNvPr id="25617" name="Rectangle 16"/>
          <p:cNvSpPr>
            <a:spLocks/>
          </p:cNvSpPr>
          <p:nvPr/>
        </p:nvSpPr>
        <p:spPr bwMode="auto">
          <a:xfrm>
            <a:off x="1108075" y="4411663"/>
            <a:ext cx="22383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2D2D8A"/>
                </a:solidFill>
                <a:cs typeface="Arial" charset="0"/>
              </a:rPr>
              <a:t>Problem States</a:t>
            </a:r>
          </a:p>
        </p:txBody>
      </p:sp>
      <p:sp>
        <p:nvSpPr>
          <p:cNvPr id="25618" name="Rectangle 17"/>
          <p:cNvSpPr>
            <a:spLocks/>
          </p:cNvSpPr>
          <p:nvPr/>
        </p:nvSpPr>
        <p:spPr bwMode="auto">
          <a:xfrm>
            <a:off x="5033963" y="5329238"/>
            <a:ext cx="78898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Building Search Trees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22860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Search: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Expand out possible nodes (plans) in the tree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Maintain a </a:t>
            </a:r>
            <a:r>
              <a:rPr lang="en-US" dirty="0" smtClean="0">
                <a:solidFill>
                  <a:srgbClr val="FF0000"/>
                </a:solidFill>
              </a:rPr>
              <a:t>fringe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unexpanded</a:t>
            </a:r>
            <a:r>
              <a:rPr lang="en-US" dirty="0" smtClean="0"/>
              <a:t> nodes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 smtClean="0"/>
              <a:t>Try to expand as few nodes as possible</a:t>
            </a:r>
          </a:p>
        </p:txBody>
      </p:sp>
      <p:pic>
        <p:nvPicPr>
          <p:cNvPr id="26629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2043113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2057400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57400"/>
            <a:ext cx="807243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General Tree Search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367314"/>
            <a:ext cx="8686800" cy="2514600"/>
          </a:xfrm>
        </p:spPr>
        <p:txBody>
          <a:bodyPr rIns="132080"/>
          <a:lstStyle/>
          <a:p>
            <a:pPr marL="39688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Important ideas: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Fringe (leaves of tree)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Expansion (adding successors of a leaf)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Exploration strategy</a:t>
            </a:r>
          </a:p>
          <a:p>
            <a:pPr marL="39688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             which fringe node to expand next?</a:t>
            </a:r>
          </a:p>
        </p:txBody>
      </p:sp>
      <p:pic>
        <p:nvPicPr>
          <p:cNvPr id="2765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4596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 rot="10800000">
            <a:off x="5334000" y="38862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Rectangle 6"/>
          <p:cNvSpPr>
            <a:spLocks/>
          </p:cNvSpPr>
          <p:nvPr/>
        </p:nvSpPr>
        <p:spPr bwMode="auto">
          <a:xfrm>
            <a:off x="6610215" y="4729265"/>
            <a:ext cx="2527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Detailed pseudocode is in the book!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Review: Depth First Search</a:t>
            </a:r>
          </a:p>
        </p:txBody>
      </p:sp>
      <p:grpSp>
        <p:nvGrpSpPr>
          <p:cNvPr id="28676" name="Group 55"/>
          <p:cNvGrpSpPr>
            <a:grpSpLocks/>
          </p:cNvGrpSpPr>
          <p:nvPr/>
        </p:nvGrpSpPr>
        <p:grpSpPr bwMode="auto">
          <a:xfrm>
            <a:off x="3871913" y="2260600"/>
            <a:ext cx="4419600" cy="2573338"/>
            <a:chOff x="0" y="0"/>
            <a:chExt cx="2783" cy="1620"/>
          </a:xfrm>
        </p:grpSpPr>
        <p:grpSp>
          <p:nvGrpSpPr>
            <p:cNvPr id="28678" name="Group 5"/>
            <p:cNvGrpSpPr>
              <a:grpSpLocks/>
            </p:cNvGrpSpPr>
            <p:nvPr/>
          </p:nvGrpSpPr>
          <p:grpSpPr bwMode="auto">
            <a:xfrm>
              <a:off x="0" y="950"/>
              <a:ext cx="275" cy="279"/>
              <a:chOff x="0" y="0"/>
              <a:chExt cx="275" cy="279"/>
            </a:xfrm>
          </p:grpSpPr>
          <p:sp>
            <p:nvSpPr>
              <p:cNvPr id="28728" name="AutoShape 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9" name="Rectangle 4"/>
              <p:cNvSpPr>
                <a:spLocks/>
              </p:cNvSpPr>
              <p:nvPr/>
            </p:nvSpPr>
            <p:spPr bwMode="auto">
              <a:xfrm>
                <a:off x="54" y="47"/>
                <a:ext cx="167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S</a:t>
                </a:r>
              </a:p>
            </p:txBody>
          </p:sp>
        </p:grpSp>
        <p:grpSp>
          <p:nvGrpSpPr>
            <p:cNvPr id="28679" name="Group 8"/>
            <p:cNvGrpSpPr>
              <a:grpSpLocks/>
            </p:cNvGrpSpPr>
            <p:nvPr/>
          </p:nvGrpSpPr>
          <p:grpSpPr bwMode="auto">
            <a:xfrm>
              <a:off x="2508" y="0"/>
              <a:ext cx="275" cy="279"/>
              <a:chOff x="0" y="0"/>
              <a:chExt cx="275" cy="279"/>
            </a:xfrm>
          </p:grpSpPr>
          <p:sp>
            <p:nvSpPr>
              <p:cNvPr id="28726" name="AutoShape 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7" name="Rectangle 7"/>
              <p:cNvSpPr>
                <a:spLocks/>
              </p:cNvSpPr>
              <p:nvPr/>
            </p:nvSpPr>
            <p:spPr bwMode="auto">
              <a:xfrm>
                <a:off x="41" y="35"/>
                <a:ext cx="19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</p:grpSp>
        <p:grpSp>
          <p:nvGrpSpPr>
            <p:cNvPr id="28680" name="Group 11"/>
            <p:cNvGrpSpPr>
              <a:grpSpLocks/>
            </p:cNvGrpSpPr>
            <p:nvPr/>
          </p:nvGrpSpPr>
          <p:grpSpPr bwMode="auto">
            <a:xfrm>
              <a:off x="799" y="698"/>
              <a:ext cx="276" cy="280"/>
              <a:chOff x="0" y="0"/>
              <a:chExt cx="275" cy="279"/>
            </a:xfrm>
          </p:grpSpPr>
          <p:sp>
            <p:nvSpPr>
              <p:cNvPr id="28724" name="AutoShape 9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5" name="Rectangle 10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28681" name="Group 14"/>
            <p:cNvGrpSpPr>
              <a:grpSpLocks/>
            </p:cNvGrpSpPr>
            <p:nvPr/>
          </p:nvGrpSpPr>
          <p:grpSpPr bwMode="auto">
            <a:xfrm>
              <a:off x="220" y="279"/>
              <a:ext cx="276" cy="279"/>
              <a:chOff x="0" y="0"/>
              <a:chExt cx="275" cy="279"/>
            </a:xfrm>
          </p:grpSpPr>
          <p:sp>
            <p:nvSpPr>
              <p:cNvPr id="28722" name="AutoShape 12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3" name="Rectangle 13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28682" name="Group 17"/>
            <p:cNvGrpSpPr>
              <a:grpSpLocks/>
            </p:cNvGrpSpPr>
            <p:nvPr/>
          </p:nvGrpSpPr>
          <p:grpSpPr bwMode="auto">
            <a:xfrm>
              <a:off x="496" y="1257"/>
              <a:ext cx="275" cy="280"/>
              <a:chOff x="0" y="0"/>
              <a:chExt cx="275" cy="279"/>
            </a:xfrm>
          </p:grpSpPr>
          <p:sp>
            <p:nvSpPr>
              <p:cNvPr id="28720" name="AutoShape 15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1" name="Rectangle 16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28683" name="Group 20"/>
            <p:cNvGrpSpPr>
              <a:grpSpLocks/>
            </p:cNvGrpSpPr>
            <p:nvPr/>
          </p:nvGrpSpPr>
          <p:grpSpPr bwMode="auto">
            <a:xfrm>
              <a:off x="1157" y="1341"/>
              <a:ext cx="276" cy="279"/>
              <a:chOff x="0" y="0"/>
              <a:chExt cx="275" cy="279"/>
            </a:xfrm>
          </p:grpSpPr>
          <p:sp>
            <p:nvSpPr>
              <p:cNvPr id="28718" name="AutoShape 18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9" name="Rectangle 19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28684" name="Group 23"/>
            <p:cNvGrpSpPr>
              <a:grpSpLocks/>
            </p:cNvGrpSpPr>
            <p:nvPr/>
          </p:nvGrpSpPr>
          <p:grpSpPr bwMode="auto">
            <a:xfrm>
              <a:off x="1460" y="251"/>
              <a:ext cx="276" cy="280"/>
              <a:chOff x="0" y="0"/>
              <a:chExt cx="275" cy="279"/>
            </a:xfrm>
          </p:grpSpPr>
          <p:sp>
            <p:nvSpPr>
              <p:cNvPr id="28716" name="AutoShape 21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7" name="Rectangle 22"/>
              <p:cNvSpPr>
                <a:spLocks/>
              </p:cNvSpPr>
              <p:nvPr/>
            </p:nvSpPr>
            <p:spPr bwMode="auto">
              <a:xfrm>
                <a:off x="61" y="35"/>
                <a:ext cx="15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28685" name="Group 26"/>
            <p:cNvGrpSpPr>
              <a:grpSpLocks/>
            </p:cNvGrpSpPr>
            <p:nvPr/>
          </p:nvGrpSpPr>
          <p:grpSpPr bwMode="auto">
            <a:xfrm>
              <a:off x="1846" y="586"/>
              <a:ext cx="276" cy="280"/>
              <a:chOff x="0" y="0"/>
              <a:chExt cx="275" cy="279"/>
            </a:xfrm>
          </p:grpSpPr>
          <p:sp>
            <p:nvSpPr>
              <p:cNvPr id="28714" name="AutoShape 2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5" name="Rectangle 25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28686" name="Group 29"/>
            <p:cNvGrpSpPr>
              <a:grpSpLocks/>
            </p:cNvGrpSpPr>
            <p:nvPr/>
          </p:nvGrpSpPr>
          <p:grpSpPr bwMode="auto">
            <a:xfrm>
              <a:off x="1626" y="978"/>
              <a:ext cx="275" cy="279"/>
              <a:chOff x="0" y="0"/>
              <a:chExt cx="275" cy="279"/>
            </a:xfrm>
          </p:grpSpPr>
          <p:sp>
            <p:nvSpPr>
              <p:cNvPr id="28712" name="AutoShape 2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3" name="Rectangle 28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28687" name="Group 32"/>
            <p:cNvGrpSpPr>
              <a:grpSpLocks/>
            </p:cNvGrpSpPr>
            <p:nvPr/>
          </p:nvGrpSpPr>
          <p:grpSpPr bwMode="auto">
            <a:xfrm>
              <a:off x="716" y="27"/>
              <a:ext cx="276" cy="280"/>
              <a:chOff x="0" y="0"/>
              <a:chExt cx="275" cy="279"/>
            </a:xfrm>
          </p:grpSpPr>
          <p:sp>
            <p:nvSpPr>
              <p:cNvPr id="28710" name="AutoShape 30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1" name="Rectangle 31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28688" name="Group 35"/>
            <p:cNvGrpSpPr>
              <a:grpSpLocks/>
            </p:cNvGrpSpPr>
            <p:nvPr/>
          </p:nvGrpSpPr>
          <p:grpSpPr bwMode="auto">
            <a:xfrm>
              <a:off x="2425" y="754"/>
              <a:ext cx="276" cy="280"/>
              <a:chOff x="0" y="0"/>
              <a:chExt cx="275" cy="279"/>
            </a:xfrm>
          </p:grpSpPr>
          <p:sp>
            <p:nvSpPr>
              <p:cNvPr id="28708" name="AutoShape 3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09" name="Rectangle 34"/>
              <p:cNvSpPr>
                <a:spLocks/>
              </p:cNvSpPr>
              <p:nvPr/>
            </p:nvSpPr>
            <p:spPr bwMode="auto">
              <a:xfrm>
                <a:off x="77" y="35"/>
                <a:ext cx="12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28689" name="Group 38"/>
            <p:cNvGrpSpPr>
              <a:grpSpLocks/>
            </p:cNvGrpSpPr>
            <p:nvPr/>
          </p:nvGrpSpPr>
          <p:grpSpPr bwMode="auto">
            <a:xfrm>
              <a:off x="2315" y="1257"/>
              <a:ext cx="276" cy="280"/>
              <a:chOff x="0" y="0"/>
              <a:chExt cx="275" cy="279"/>
            </a:xfrm>
          </p:grpSpPr>
          <p:sp>
            <p:nvSpPr>
              <p:cNvPr id="28706" name="AutoShape 3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07" name="Rectangle 37"/>
              <p:cNvSpPr>
                <a:spLocks/>
              </p:cNvSpPr>
              <p:nvPr/>
            </p:nvSpPr>
            <p:spPr bwMode="auto">
              <a:xfrm>
                <a:off x="73" y="35"/>
                <a:ext cx="129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28690" name="Line 39"/>
            <p:cNvSpPr>
              <a:spLocks noChangeShapeType="1"/>
            </p:cNvSpPr>
            <p:nvPr/>
          </p:nvSpPr>
          <p:spPr bwMode="auto">
            <a:xfrm>
              <a:off x="235" y="1188"/>
              <a:ext cx="261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1" name="Line 40"/>
            <p:cNvSpPr>
              <a:spLocks noChangeShapeType="1"/>
            </p:cNvSpPr>
            <p:nvPr/>
          </p:nvSpPr>
          <p:spPr bwMode="auto">
            <a:xfrm rot="10800000" flipH="1">
              <a:off x="731" y="1481"/>
              <a:ext cx="426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2" name="Line 41"/>
            <p:cNvSpPr>
              <a:spLocks noChangeShapeType="1"/>
            </p:cNvSpPr>
            <p:nvPr/>
          </p:nvSpPr>
          <p:spPr bwMode="auto">
            <a:xfrm flipH="1">
              <a:off x="1393" y="1216"/>
              <a:ext cx="273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3" name="Line 42"/>
            <p:cNvSpPr>
              <a:spLocks noChangeShapeType="1"/>
            </p:cNvSpPr>
            <p:nvPr/>
          </p:nvSpPr>
          <p:spPr bwMode="auto">
            <a:xfrm flipH="1">
              <a:off x="771" y="1117"/>
              <a:ext cx="855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Line 43"/>
            <p:cNvSpPr>
              <a:spLocks noChangeShapeType="1"/>
            </p:cNvSpPr>
            <p:nvPr/>
          </p:nvSpPr>
          <p:spPr bwMode="auto">
            <a:xfrm flipH="1">
              <a:off x="1861" y="866"/>
              <a:ext cx="123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5" name="Line 44"/>
            <p:cNvSpPr>
              <a:spLocks noChangeShapeType="1"/>
            </p:cNvSpPr>
            <p:nvPr/>
          </p:nvSpPr>
          <p:spPr bwMode="auto">
            <a:xfrm>
              <a:off x="2082" y="825"/>
              <a:ext cx="273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Line 45"/>
            <p:cNvSpPr>
              <a:spLocks noChangeShapeType="1"/>
            </p:cNvSpPr>
            <p:nvPr/>
          </p:nvSpPr>
          <p:spPr bwMode="auto">
            <a:xfrm rot="10800000" flipH="1">
              <a:off x="2453" y="1034"/>
              <a:ext cx="11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Line 46"/>
            <p:cNvSpPr>
              <a:spLocks noChangeShapeType="1"/>
            </p:cNvSpPr>
            <p:nvPr/>
          </p:nvSpPr>
          <p:spPr bwMode="auto">
            <a:xfrm rot="10800000" flipH="1">
              <a:off x="2563" y="279"/>
              <a:ext cx="83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8" name="Line 47"/>
            <p:cNvSpPr>
              <a:spLocks noChangeShapeType="1"/>
            </p:cNvSpPr>
            <p:nvPr/>
          </p:nvSpPr>
          <p:spPr bwMode="auto">
            <a:xfrm rot="10800000" flipH="1">
              <a:off x="235" y="838"/>
              <a:ext cx="564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9" name="Line 48"/>
            <p:cNvSpPr>
              <a:spLocks noChangeShapeType="1"/>
            </p:cNvSpPr>
            <p:nvPr/>
          </p:nvSpPr>
          <p:spPr bwMode="auto">
            <a:xfrm rot="10800000">
              <a:off x="455" y="518"/>
              <a:ext cx="384" cy="2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Line 49"/>
            <p:cNvSpPr>
              <a:spLocks noChangeShapeType="1"/>
            </p:cNvSpPr>
            <p:nvPr/>
          </p:nvSpPr>
          <p:spPr bwMode="auto">
            <a:xfrm rot="10800000" flipH="1">
              <a:off x="468" y="167"/>
              <a:ext cx="248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1" name="Line 50"/>
            <p:cNvSpPr>
              <a:spLocks noChangeShapeType="1"/>
            </p:cNvSpPr>
            <p:nvPr/>
          </p:nvSpPr>
          <p:spPr bwMode="auto">
            <a:xfrm rot="10800000">
              <a:off x="992" y="167"/>
              <a:ext cx="46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2" name="Line 51"/>
            <p:cNvSpPr>
              <a:spLocks noChangeShapeType="1"/>
            </p:cNvSpPr>
            <p:nvPr/>
          </p:nvSpPr>
          <p:spPr bwMode="auto">
            <a:xfrm rot="10800000" flipH="1">
              <a:off x="1034" y="490"/>
              <a:ext cx="467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3" name="Line 52"/>
            <p:cNvSpPr>
              <a:spLocks noChangeShapeType="1"/>
            </p:cNvSpPr>
            <p:nvPr/>
          </p:nvSpPr>
          <p:spPr bwMode="auto">
            <a:xfrm rot="10800000" flipH="1">
              <a:off x="1075" y="726"/>
              <a:ext cx="771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4" name="Freeform 53"/>
            <p:cNvSpPr>
              <a:spLocks/>
            </p:cNvSpPr>
            <p:nvPr/>
          </p:nvSpPr>
          <p:spPr bwMode="auto">
            <a:xfrm rot="5400000" flipH="1">
              <a:off x="1899" y="227"/>
              <a:ext cx="404" cy="7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5" name="Freeform 54"/>
            <p:cNvSpPr>
              <a:spLocks/>
            </p:cNvSpPr>
            <p:nvPr/>
          </p:nvSpPr>
          <p:spPr bwMode="auto">
            <a:xfrm rot="10800000" flipH="1">
              <a:off x="275" y="825"/>
              <a:ext cx="1612" cy="264"/>
            </a:xfrm>
            <a:custGeom>
              <a:avLst/>
              <a:gdLst>
                <a:gd name="T0" fmla="*/ 0 w 21600"/>
                <a:gd name="T1" fmla="*/ 0 h 21600"/>
                <a:gd name="T2" fmla="*/ 9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77" name="Rectangle 56"/>
          <p:cNvSpPr>
            <a:spLocks/>
          </p:cNvSpPr>
          <p:nvPr/>
        </p:nvSpPr>
        <p:spPr bwMode="auto">
          <a:xfrm>
            <a:off x="381000" y="4038600"/>
            <a:ext cx="3182937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300" dirty="0">
                <a:solidFill>
                  <a:srgbClr val="FF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Strategy</a:t>
            </a:r>
            <a:r>
              <a:rPr lang="en-US" sz="2300" dirty="0">
                <a:solidFill>
                  <a:srgbClr val="FF0000"/>
                </a:solidFill>
                <a:latin typeface="Arial Italic" charset="0"/>
                <a:cs typeface="Arial Italic" charset="0"/>
                <a:sym typeface="Arial Italic" charset="0"/>
              </a:rPr>
              <a:t>: </a:t>
            </a:r>
            <a:r>
              <a:rPr lang="en-US" sz="2300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expand </a:t>
            </a:r>
            <a:r>
              <a:rPr lang="en-US" sz="2300" b="1" i="1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deepest</a:t>
            </a:r>
            <a:r>
              <a:rPr lang="en-US" sz="2300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 node first</a:t>
            </a:r>
          </a:p>
          <a:p>
            <a:pPr marL="39688">
              <a:spcBef>
                <a:spcPts val="1050"/>
              </a:spcBef>
            </a:pPr>
            <a:r>
              <a:rPr lang="en-US" sz="2300" dirty="0">
                <a:solidFill>
                  <a:srgbClr val="FF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Implementation</a:t>
            </a:r>
            <a:r>
              <a:rPr lang="en-US" sz="2300" dirty="0">
                <a:solidFill>
                  <a:srgbClr val="FF0000"/>
                </a:solidFill>
                <a:latin typeface="Arial Italic" charset="0"/>
                <a:cs typeface="Arial Italic" charset="0"/>
                <a:sym typeface="Arial Italic" charset="0"/>
              </a:rPr>
              <a:t>:  </a:t>
            </a:r>
            <a:r>
              <a:rPr lang="en-US" sz="2300" dirty="0" smtClean="0">
                <a:solidFill>
                  <a:srgbClr val="FF0000"/>
                </a:solidFill>
                <a:latin typeface="Arial Italic" charset="0"/>
                <a:cs typeface="Arial Italic" charset="0"/>
                <a:sym typeface="Arial Italic" charset="0"/>
              </a:rPr>
              <a:t>  </a:t>
            </a:r>
            <a:r>
              <a:rPr lang="en-US" sz="2300" dirty="0" smtClean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Fringe </a:t>
            </a:r>
            <a:r>
              <a:rPr lang="en-US" sz="2300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is </a:t>
            </a:r>
            <a:r>
              <a:rPr lang="en-US" sz="2300" dirty="0" smtClean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a stack - LIFO</a:t>
            </a:r>
            <a:endParaRPr lang="en-US" sz="2300" dirty="0">
              <a:solidFill>
                <a:schemeClr val="tx1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Uninformed Search Methods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Depth-First Search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Breadth-First Search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Uniform-Cost Search</a:t>
            </a:r>
          </a:p>
          <a:p>
            <a:pPr marL="782638"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Heuristic Search Methods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Best First / Greedy 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Review: Depth First Search</a:t>
            </a:r>
          </a:p>
        </p:txBody>
      </p:sp>
      <p:grpSp>
        <p:nvGrpSpPr>
          <p:cNvPr id="29700" name="Group 60"/>
          <p:cNvGrpSpPr>
            <a:grpSpLocks/>
          </p:cNvGrpSpPr>
          <p:nvPr/>
        </p:nvGrpSpPr>
        <p:grpSpPr bwMode="auto">
          <a:xfrm>
            <a:off x="1828800" y="3433763"/>
            <a:ext cx="5499100" cy="3340100"/>
            <a:chOff x="0" y="0"/>
            <a:chExt cx="3464" cy="2104"/>
          </a:xfrm>
        </p:grpSpPr>
        <p:sp>
          <p:nvSpPr>
            <p:cNvPr id="29879" name="Rectangle 3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9880" name="Rectangle 4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29881" name="Rectangle 5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29882" name="Rectangle 6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29883" name="Rectangle 7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29884" name="Rectangle 8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29885" name="Rectangle 9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29886" name="Line 10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7" name="Line 11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8" name="Line 12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9" name="Line 13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9890" name="Group 33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29917" name="Rectangle 14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29918" name="Rectangle 15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29919" name="Rectangle 16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29920" name="Rectangle 17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29921" name="Rectangle 18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29922" name="Rectangle 19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9923" name="Rectangle 20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9924" name="Rectangle 21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29925" name="Rectangle 22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29926" name="Rectangle 23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29927" name="Line 24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28" name="Line 25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29" name="Line 26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0" name="Line 27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1" name="Line 28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2" name="Line 29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3" name="Line 30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4" name="Line 31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5" name="Line 32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9891" name="Rectangle 34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29892" name="Line 35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9893" name="Group 55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29898" name="Rectangle 36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29899" name="Rectangle 37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29900" name="Rectangle 38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29901" name="Rectangle 39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29902" name="Rectangle 40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29903" name="Rectangle 41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9904" name="Rectangle 42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9905" name="Rectangle 43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29906" name="Rectangle 44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29907" name="Rectangle 45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29908" name="Line 46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09" name="Line 47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0" name="Line 48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1" name="Line 49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2" name="Line 50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3" name="Line 51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4" name="Line 52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5" name="Line 53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6" name="Line 54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9894" name="Line 56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95" name="Line 57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96" name="Line 58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97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01" name="Line 61"/>
          <p:cNvSpPr>
            <a:spLocks noChangeShapeType="1"/>
          </p:cNvSpPr>
          <p:nvPr/>
        </p:nvSpPr>
        <p:spPr bwMode="auto">
          <a:xfrm flipH="1">
            <a:off x="25400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Line 62"/>
          <p:cNvSpPr>
            <a:spLocks noChangeShapeType="1"/>
          </p:cNvSpPr>
          <p:nvPr/>
        </p:nvSpPr>
        <p:spPr bwMode="auto">
          <a:xfrm flipH="1">
            <a:off x="2009775" y="4241800"/>
            <a:ext cx="557213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Line 63"/>
          <p:cNvSpPr>
            <a:spLocks noChangeShapeType="1"/>
          </p:cNvSpPr>
          <p:nvPr/>
        </p:nvSpPr>
        <p:spPr bwMode="auto">
          <a:xfrm>
            <a:off x="2540000" y="4232275"/>
            <a:ext cx="160338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Line 64"/>
          <p:cNvSpPr>
            <a:spLocks noChangeShapeType="1"/>
          </p:cNvSpPr>
          <p:nvPr/>
        </p:nvSpPr>
        <p:spPr bwMode="auto">
          <a:xfrm flipH="1">
            <a:off x="2014538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Line 65"/>
          <p:cNvSpPr>
            <a:spLocks noChangeShapeType="1"/>
          </p:cNvSpPr>
          <p:nvPr/>
        </p:nvSpPr>
        <p:spPr bwMode="auto">
          <a:xfrm flipH="1">
            <a:off x="2705100" y="4743450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Line 66"/>
          <p:cNvSpPr>
            <a:spLocks noChangeShapeType="1"/>
          </p:cNvSpPr>
          <p:nvPr/>
        </p:nvSpPr>
        <p:spPr bwMode="auto">
          <a:xfrm>
            <a:off x="2536825" y="4256088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7" name="Line 67"/>
          <p:cNvSpPr>
            <a:spLocks noChangeShapeType="1"/>
          </p:cNvSpPr>
          <p:nvPr/>
        </p:nvSpPr>
        <p:spPr bwMode="auto">
          <a:xfrm flipH="1">
            <a:off x="3136900" y="4732338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Line 68"/>
          <p:cNvSpPr>
            <a:spLocks noChangeShapeType="1"/>
          </p:cNvSpPr>
          <p:nvPr/>
        </p:nvSpPr>
        <p:spPr bwMode="auto">
          <a:xfrm flipH="1">
            <a:off x="2938463" y="5253038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Line 69"/>
          <p:cNvSpPr>
            <a:spLocks noChangeShapeType="1"/>
          </p:cNvSpPr>
          <p:nvPr/>
        </p:nvSpPr>
        <p:spPr bwMode="auto">
          <a:xfrm>
            <a:off x="2943225" y="5797550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10" name="Group 124"/>
          <p:cNvGrpSpPr>
            <a:grpSpLocks/>
          </p:cNvGrpSpPr>
          <p:nvPr/>
        </p:nvGrpSpPr>
        <p:grpSpPr bwMode="auto">
          <a:xfrm>
            <a:off x="4705350" y="1379538"/>
            <a:ext cx="3205163" cy="1779587"/>
            <a:chOff x="0" y="0"/>
            <a:chExt cx="2018" cy="1121"/>
          </a:xfrm>
        </p:grpSpPr>
        <p:grpSp>
          <p:nvGrpSpPr>
            <p:cNvPr id="29825" name="Group 122"/>
            <p:cNvGrpSpPr>
              <a:grpSpLocks/>
            </p:cNvGrpSpPr>
            <p:nvPr/>
          </p:nvGrpSpPr>
          <p:grpSpPr bwMode="auto">
            <a:xfrm>
              <a:off x="0" y="0"/>
              <a:ext cx="2018" cy="1121"/>
              <a:chOff x="0" y="0"/>
              <a:chExt cx="2018" cy="1121"/>
            </a:xfrm>
          </p:grpSpPr>
          <p:grpSp>
            <p:nvGrpSpPr>
              <p:cNvPr id="29827" name="Group 72"/>
              <p:cNvGrpSpPr>
                <a:grpSpLocks/>
              </p:cNvGrpSpPr>
              <p:nvPr/>
            </p:nvGrpSpPr>
            <p:grpSpPr bwMode="auto">
              <a:xfrm>
                <a:off x="0" y="653"/>
                <a:ext cx="199" cy="208"/>
                <a:chOff x="0" y="0"/>
                <a:chExt cx="199" cy="208"/>
              </a:xfrm>
            </p:grpSpPr>
            <p:sp>
              <p:nvSpPr>
                <p:cNvPr id="29877" name="AutoShape 70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8" name="Rectangle 71"/>
                <p:cNvSpPr>
                  <a:spLocks/>
                </p:cNvSpPr>
                <p:nvPr/>
              </p:nvSpPr>
              <p:spPr bwMode="auto">
                <a:xfrm>
                  <a:off x="11" y="0"/>
                  <a:ext cx="177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S</a:t>
                  </a:r>
                </a:p>
              </p:txBody>
            </p:sp>
          </p:grpSp>
          <p:grpSp>
            <p:nvGrpSpPr>
              <p:cNvPr id="29828" name="Group 75"/>
              <p:cNvGrpSpPr>
                <a:grpSpLocks/>
              </p:cNvGrpSpPr>
              <p:nvPr/>
            </p:nvGrpSpPr>
            <p:grpSpPr bwMode="auto">
              <a:xfrm>
                <a:off x="1819" y="0"/>
                <a:ext cx="199" cy="208"/>
                <a:chOff x="0" y="0"/>
                <a:chExt cx="199" cy="208"/>
              </a:xfrm>
            </p:grpSpPr>
            <p:sp>
              <p:nvSpPr>
                <p:cNvPr id="29875" name="AutoShape 73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6" name="Rectangle 74"/>
                <p:cNvSpPr>
                  <a:spLocks/>
                </p:cNvSpPr>
                <p:nvPr/>
              </p:nvSpPr>
              <p:spPr bwMode="auto">
                <a:xfrm>
                  <a:off x="3" y="0"/>
                  <a:ext cx="193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29829" name="Group 78"/>
              <p:cNvGrpSpPr>
                <a:grpSpLocks/>
              </p:cNvGrpSpPr>
              <p:nvPr/>
            </p:nvGrpSpPr>
            <p:grpSpPr bwMode="auto">
              <a:xfrm>
                <a:off x="579" y="488"/>
                <a:ext cx="200" cy="192"/>
                <a:chOff x="0" y="0"/>
                <a:chExt cx="199" cy="192"/>
              </a:xfrm>
            </p:grpSpPr>
            <p:sp>
              <p:nvSpPr>
                <p:cNvPr id="29873" name="AutoShape 76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4" name="Rectangle 77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d</a:t>
                  </a:r>
                </a:p>
              </p:txBody>
            </p:sp>
          </p:grpSp>
          <p:grpSp>
            <p:nvGrpSpPr>
              <p:cNvPr id="29830" name="Group 81"/>
              <p:cNvGrpSpPr>
                <a:grpSpLocks/>
              </p:cNvGrpSpPr>
              <p:nvPr/>
            </p:nvGrpSpPr>
            <p:grpSpPr bwMode="auto">
              <a:xfrm>
                <a:off x="159" y="200"/>
                <a:ext cx="200" cy="192"/>
                <a:chOff x="0" y="0"/>
                <a:chExt cx="199" cy="192"/>
              </a:xfrm>
            </p:grpSpPr>
            <p:sp>
              <p:nvSpPr>
                <p:cNvPr id="29871" name="AutoShape 79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2" name="Rectangle 80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b</a:t>
                  </a:r>
                </a:p>
              </p:txBody>
            </p:sp>
          </p:grpSp>
          <p:grpSp>
            <p:nvGrpSpPr>
              <p:cNvPr id="29831" name="Group 84"/>
              <p:cNvGrpSpPr>
                <a:grpSpLocks/>
              </p:cNvGrpSpPr>
              <p:nvPr/>
            </p:nvGrpSpPr>
            <p:grpSpPr bwMode="auto">
              <a:xfrm>
                <a:off x="359" y="872"/>
                <a:ext cx="200" cy="192"/>
                <a:chOff x="0" y="0"/>
                <a:chExt cx="199" cy="192"/>
              </a:xfrm>
            </p:grpSpPr>
            <p:sp>
              <p:nvSpPr>
                <p:cNvPr id="29869" name="AutoShape 82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0" name="Rectangle 83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p</a:t>
                  </a:r>
                </a:p>
              </p:txBody>
            </p:sp>
          </p:grpSp>
          <p:grpSp>
            <p:nvGrpSpPr>
              <p:cNvPr id="29832" name="Group 87"/>
              <p:cNvGrpSpPr>
                <a:grpSpLocks/>
              </p:cNvGrpSpPr>
              <p:nvPr/>
            </p:nvGrpSpPr>
            <p:grpSpPr bwMode="auto">
              <a:xfrm>
                <a:off x="839" y="929"/>
                <a:ext cx="200" cy="192"/>
                <a:chOff x="0" y="0"/>
                <a:chExt cx="199" cy="192"/>
              </a:xfrm>
            </p:grpSpPr>
            <p:sp>
              <p:nvSpPr>
                <p:cNvPr id="29867" name="AutoShape 85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8" name="Rectangle 86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q</a:t>
                  </a:r>
                </a:p>
              </p:txBody>
            </p:sp>
          </p:grpSp>
          <p:grpSp>
            <p:nvGrpSpPr>
              <p:cNvPr id="29833" name="Group 90"/>
              <p:cNvGrpSpPr>
                <a:grpSpLocks/>
              </p:cNvGrpSpPr>
              <p:nvPr/>
            </p:nvGrpSpPr>
            <p:grpSpPr bwMode="auto">
              <a:xfrm>
                <a:off x="1059" y="180"/>
                <a:ext cx="200" cy="192"/>
                <a:chOff x="0" y="0"/>
                <a:chExt cx="199" cy="192"/>
              </a:xfrm>
            </p:grpSpPr>
            <p:sp>
              <p:nvSpPr>
                <p:cNvPr id="29865" name="AutoShape 88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6" name="Rectangle 89"/>
                <p:cNvSpPr>
                  <a:spLocks/>
                </p:cNvSpPr>
                <p:nvPr/>
              </p:nvSpPr>
              <p:spPr bwMode="auto">
                <a:xfrm>
                  <a:off x="31" y="8"/>
                  <a:ext cx="137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c</a:t>
                  </a:r>
                </a:p>
              </p:txBody>
            </p:sp>
          </p:grpSp>
          <p:grpSp>
            <p:nvGrpSpPr>
              <p:cNvPr id="29834" name="Group 93"/>
              <p:cNvGrpSpPr>
                <a:grpSpLocks/>
              </p:cNvGrpSpPr>
              <p:nvPr/>
            </p:nvGrpSpPr>
            <p:grpSpPr bwMode="auto">
              <a:xfrm>
                <a:off x="1339" y="411"/>
                <a:ext cx="200" cy="192"/>
                <a:chOff x="0" y="0"/>
                <a:chExt cx="199" cy="192"/>
              </a:xfrm>
            </p:grpSpPr>
            <p:sp>
              <p:nvSpPr>
                <p:cNvPr id="29863" name="AutoShape 91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4" name="Rectangle 92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e</a:t>
                  </a:r>
                </a:p>
              </p:txBody>
            </p:sp>
          </p:grpSp>
          <p:grpSp>
            <p:nvGrpSpPr>
              <p:cNvPr id="29835" name="Group 96"/>
              <p:cNvGrpSpPr>
                <a:grpSpLocks/>
              </p:cNvGrpSpPr>
              <p:nvPr/>
            </p:nvGrpSpPr>
            <p:grpSpPr bwMode="auto">
              <a:xfrm>
                <a:off x="1179" y="680"/>
                <a:ext cx="200" cy="192"/>
                <a:chOff x="0" y="0"/>
                <a:chExt cx="199" cy="192"/>
              </a:xfrm>
            </p:grpSpPr>
            <p:sp>
              <p:nvSpPr>
                <p:cNvPr id="29861" name="AutoShape 94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2" name="Rectangle 95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h</a:t>
                  </a:r>
                </a:p>
              </p:txBody>
            </p:sp>
          </p:grpSp>
          <p:grpSp>
            <p:nvGrpSpPr>
              <p:cNvPr id="29836" name="Group 99"/>
              <p:cNvGrpSpPr>
                <a:grpSpLocks/>
              </p:cNvGrpSpPr>
              <p:nvPr/>
            </p:nvGrpSpPr>
            <p:grpSpPr bwMode="auto">
              <a:xfrm>
                <a:off x="519" y="27"/>
                <a:ext cx="200" cy="192"/>
                <a:chOff x="0" y="0"/>
                <a:chExt cx="199" cy="192"/>
              </a:xfrm>
            </p:grpSpPr>
            <p:sp>
              <p:nvSpPr>
                <p:cNvPr id="29859" name="AutoShape 97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0" name="Rectangle 98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a</a:t>
                  </a:r>
                </a:p>
              </p:txBody>
            </p:sp>
          </p:grpSp>
          <p:grpSp>
            <p:nvGrpSpPr>
              <p:cNvPr id="29837" name="Group 102"/>
              <p:cNvGrpSpPr>
                <a:grpSpLocks/>
              </p:cNvGrpSpPr>
              <p:nvPr/>
            </p:nvGrpSpPr>
            <p:grpSpPr bwMode="auto">
              <a:xfrm>
                <a:off x="1759" y="526"/>
                <a:ext cx="200" cy="192"/>
                <a:chOff x="0" y="0"/>
                <a:chExt cx="199" cy="192"/>
              </a:xfrm>
            </p:grpSpPr>
            <p:sp>
              <p:nvSpPr>
                <p:cNvPr id="29857" name="AutoShape 100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58" name="Rectangle 101"/>
                <p:cNvSpPr>
                  <a:spLocks/>
                </p:cNvSpPr>
                <p:nvPr/>
              </p:nvSpPr>
              <p:spPr bwMode="auto">
                <a:xfrm>
                  <a:off x="43" y="8"/>
                  <a:ext cx="11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f</a:t>
                  </a:r>
                </a:p>
              </p:txBody>
            </p:sp>
          </p:grpSp>
          <p:grpSp>
            <p:nvGrpSpPr>
              <p:cNvPr id="29838" name="Group 105"/>
              <p:cNvGrpSpPr>
                <a:grpSpLocks/>
              </p:cNvGrpSpPr>
              <p:nvPr/>
            </p:nvGrpSpPr>
            <p:grpSpPr bwMode="auto">
              <a:xfrm>
                <a:off x="1679" y="872"/>
                <a:ext cx="200" cy="192"/>
                <a:chOff x="0" y="0"/>
                <a:chExt cx="199" cy="192"/>
              </a:xfrm>
            </p:grpSpPr>
            <p:sp>
              <p:nvSpPr>
                <p:cNvPr id="29855" name="AutoShape 103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56" name="Rectangle 104"/>
                <p:cNvSpPr>
                  <a:spLocks/>
                </p:cNvSpPr>
                <p:nvPr/>
              </p:nvSpPr>
              <p:spPr bwMode="auto">
                <a:xfrm>
                  <a:off x="40" y="8"/>
                  <a:ext cx="119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r</a:t>
                  </a:r>
                </a:p>
              </p:txBody>
            </p:sp>
          </p:grpSp>
          <p:sp>
            <p:nvSpPr>
              <p:cNvPr id="29839" name="Line 106"/>
              <p:cNvSpPr>
                <a:spLocks noChangeShapeType="1"/>
              </p:cNvSpPr>
              <p:nvPr/>
            </p:nvSpPr>
            <p:spPr bwMode="auto">
              <a:xfrm>
                <a:off x="170" y="825"/>
                <a:ext cx="189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0" name="Line 107"/>
              <p:cNvSpPr>
                <a:spLocks noChangeShapeType="1"/>
              </p:cNvSpPr>
              <p:nvPr/>
            </p:nvSpPr>
            <p:spPr bwMode="auto">
              <a:xfrm rot="10800000" flipH="1">
                <a:off x="530" y="1025"/>
                <a:ext cx="309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1" name="Line 108"/>
              <p:cNvSpPr>
                <a:spLocks noChangeShapeType="1"/>
              </p:cNvSpPr>
              <p:nvPr/>
            </p:nvSpPr>
            <p:spPr bwMode="auto">
              <a:xfrm flipH="1">
                <a:off x="1010" y="844"/>
                <a:ext cx="198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2" name="Line 109"/>
              <p:cNvSpPr>
                <a:spLocks noChangeShapeType="1"/>
              </p:cNvSpPr>
              <p:nvPr/>
            </p:nvSpPr>
            <p:spPr bwMode="auto">
              <a:xfrm flipH="1">
                <a:off x="559" y="776"/>
                <a:ext cx="6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3" name="Line 110"/>
              <p:cNvSpPr>
                <a:spLocks noChangeShapeType="1"/>
              </p:cNvSpPr>
              <p:nvPr/>
            </p:nvSpPr>
            <p:spPr bwMode="auto">
              <a:xfrm flipH="1">
                <a:off x="1350" y="603"/>
                <a:ext cx="8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4" name="Line 111"/>
              <p:cNvSpPr>
                <a:spLocks noChangeShapeType="1"/>
              </p:cNvSpPr>
              <p:nvPr/>
            </p:nvSpPr>
            <p:spPr bwMode="auto">
              <a:xfrm>
                <a:off x="1510" y="575"/>
                <a:ext cx="198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5" name="Line 112"/>
              <p:cNvSpPr>
                <a:spLocks noChangeShapeType="1"/>
              </p:cNvSpPr>
              <p:nvPr/>
            </p:nvSpPr>
            <p:spPr bwMode="auto">
              <a:xfrm rot="10800000" flipH="1">
                <a:off x="1779" y="718"/>
                <a:ext cx="8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6" name="Line 113"/>
              <p:cNvSpPr>
                <a:spLocks noChangeShapeType="1"/>
              </p:cNvSpPr>
              <p:nvPr/>
            </p:nvSpPr>
            <p:spPr bwMode="auto">
              <a:xfrm rot="10800000" flipH="1">
                <a:off x="1859" y="200"/>
                <a:ext cx="60" cy="3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7" name="Line 114"/>
              <p:cNvSpPr>
                <a:spLocks noChangeShapeType="1"/>
              </p:cNvSpPr>
              <p:nvPr/>
            </p:nvSpPr>
            <p:spPr bwMode="auto">
              <a:xfrm rot="10800000" flipH="1">
                <a:off x="170" y="584"/>
                <a:ext cx="40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8" name="Line 115"/>
              <p:cNvSpPr>
                <a:spLocks noChangeShapeType="1"/>
              </p:cNvSpPr>
              <p:nvPr/>
            </p:nvSpPr>
            <p:spPr bwMode="auto">
              <a:xfrm rot="10800000">
                <a:off x="330" y="364"/>
                <a:ext cx="278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9" name="Line 116"/>
              <p:cNvSpPr>
                <a:spLocks noChangeShapeType="1"/>
              </p:cNvSpPr>
              <p:nvPr/>
            </p:nvSpPr>
            <p:spPr bwMode="auto">
              <a:xfrm rot="10800000" flipH="1">
                <a:off x="339" y="123"/>
                <a:ext cx="18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0" name="Line 117"/>
              <p:cNvSpPr>
                <a:spLocks noChangeShapeType="1"/>
              </p:cNvSpPr>
              <p:nvPr/>
            </p:nvSpPr>
            <p:spPr bwMode="auto">
              <a:xfrm rot="10800000">
                <a:off x="719" y="123"/>
                <a:ext cx="34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1" name="Line 118"/>
              <p:cNvSpPr>
                <a:spLocks noChangeShapeType="1"/>
              </p:cNvSpPr>
              <p:nvPr/>
            </p:nvSpPr>
            <p:spPr bwMode="auto">
              <a:xfrm rot="10800000" flipH="1">
                <a:off x="750" y="344"/>
                <a:ext cx="338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2" name="Line 119"/>
              <p:cNvSpPr>
                <a:spLocks noChangeShapeType="1"/>
              </p:cNvSpPr>
              <p:nvPr/>
            </p:nvSpPr>
            <p:spPr bwMode="auto">
              <a:xfrm rot="10800000" flipH="1">
                <a:off x="779" y="507"/>
                <a:ext cx="56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3" name="Freeform 120"/>
              <p:cNvSpPr>
                <a:spLocks/>
              </p:cNvSpPr>
              <p:nvPr/>
            </p:nvSpPr>
            <p:spPr bwMode="auto">
              <a:xfrm rot="5400000" flipH="1">
                <a:off x="1384" y="150"/>
                <a:ext cx="278" cy="5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4" name="Freeform 121"/>
              <p:cNvSpPr>
                <a:spLocks/>
              </p:cNvSpPr>
              <p:nvPr/>
            </p:nvSpPr>
            <p:spPr bwMode="auto">
              <a:xfrm rot="10800000" flipH="1">
                <a:off x="199" y="575"/>
                <a:ext cx="1169" cy="182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9826" name="Line 123"/>
            <p:cNvSpPr>
              <a:spLocks noChangeShapeType="1"/>
            </p:cNvSpPr>
            <p:nvPr/>
          </p:nvSpPr>
          <p:spPr bwMode="auto">
            <a:xfrm rot="10800000" flipH="1">
              <a:off x="1039" y="968"/>
              <a:ext cx="64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11" name="AutoShape 125"/>
          <p:cNvSpPr>
            <a:spLocks/>
          </p:cNvSpPr>
          <p:nvPr/>
        </p:nvSpPr>
        <p:spPr bwMode="auto">
          <a:xfrm>
            <a:off x="4705350" y="2428875"/>
            <a:ext cx="317500" cy="304800"/>
          </a:xfrm>
          <a:custGeom>
            <a:avLst/>
            <a:gdLst>
              <a:gd name="T0" fmla="*/ 2333478 w 21600"/>
              <a:gd name="T1" fmla="*/ 0 h 21600"/>
              <a:gd name="T2" fmla="*/ 0 w 21600"/>
              <a:gd name="T3" fmla="*/ 2150533 h 21600"/>
              <a:gd name="T4" fmla="*/ 2333478 w 21600"/>
              <a:gd name="T5" fmla="*/ 4301067 h 21600"/>
              <a:gd name="T6" fmla="*/ 4666956 w 21600"/>
              <a:gd name="T7" fmla="*/ 2150533 h 21600"/>
              <a:gd name="T8" fmla="*/ 2333478 w 21600"/>
              <a:gd name="T9" fmla="*/ 0 h 21600"/>
              <a:gd name="T10" fmla="*/ 2333478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3810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12" name="Group 130"/>
          <p:cNvGrpSpPr>
            <a:grpSpLocks/>
          </p:cNvGrpSpPr>
          <p:nvPr/>
        </p:nvGrpSpPr>
        <p:grpSpPr bwMode="auto">
          <a:xfrm>
            <a:off x="5546725" y="2855913"/>
            <a:ext cx="808038" cy="304800"/>
            <a:chOff x="0" y="0"/>
            <a:chExt cx="509" cy="192"/>
          </a:xfrm>
        </p:grpSpPr>
        <p:grpSp>
          <p:nvGrpSpPr>
            <p:cNvPr id="29821" name="Group 128"/>
            <p:cNvGrpSpPr>
              <a:grpSpLocks/>
            </p:cNvGrpSpPr>
            <p:nvPr/>
          </p:nvGrpSpPr>
          <p:grpSpPr bwMode="auto">
            <a:xfrm>
              <a:off x="309" y="0"/>
              <a:ext cx="200" cy="192"/>
              <a:chOff x="0" y="0"/>
              <a:chExt cx="199" cy="192"/>
            </a:xfrm>
          </p:grpSpPr>
          <p:sp>
            <p:nvSpPr>
              <p:cNvPr id="29823" name="AutoShape 126"/>
              <p:cNvSpPr>
                <a:spLocks/>
              </p:cNvSpPr>
              <p:nvPr/>
            </p:nvSpPr>
            <p:spPr bwMode="auto">
              <a:xfrm>
                <a:off x="0" y="0"/>
                <a:ext cx="199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24" name="Rectangle 127"/>
              <p:cNvSpPr>
                <a:spLocks/>
              </p:cNvSpPr>
              <p:nvPr/>
            </p:nvSpPr>
            <p:spPr bwMode="auto">
              <a:xfrm>
                <a:off x="28" y="8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sp>
          <p:nvSpPr>
            <p:cNvPr id="29822" name="Line 129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303" cy="1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3" name="Group 135"/>
          <p:cNvGrpSpPr>
            <a:grpSpLocks/>
          </p:cNvGrpSpPr>
          <p:nvPr/>
        </p:nvGrpSpPr>
        <p:grpSpPr bwMode="auto">
          <a:xfrm>
            <a:off x="5276850" y="2611438"/>
            <a:ext cx="1290638" cy="457200"/>
            <a:chOff x="0" y="0"/>
            <a:chExt cx="813" cy="287"/>
          </a:xfrm>
        </p:grpSpPr>
        <p:grpSp>
          <p:nvGrpSpPr>
            <p:cNvPr id="29817" name="Group 133"/>
            <p:cNvGrpSpPr>
              <a:grpSpLocks/>
            </p:cNvGrpSpPr>
            <p:nvPr/>
          </p:nvGrpSpPr>
          <p:grpSpPr bwMode="auto">
            <a:xfrm>
              <a:off x="0" y="96"/>
              <a:ext cx="199" cy="191"/>
              <a:chOff x="0" y="0"/>
              <a:chExt cx="199" cy="191"/>
            </a:xfrm>
          </p:grpSpPr>
          <p:sp>
            <p:nvSpPr>
              <p:cNvPr id="29819" name="AutoShape 131"/>
              <p:cNvSpPr>
                <a:spLocks/>
              </p:cNvSpPr>
              <p:nvPr/>
            </p:nvSpPr>
            <p:spPr bwMode="auto">
              <a:xfrm>
                <a:off x="0" y="0"/>
                <a:ext cx="19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20" name="Rectangle 132"/>
              <p:cNvSpPr>
                <a:spLocks/>
              </p:cNvSpPr>
              <p:nvPr/>
            </p:nvSpPr>
            <p:spPr bwMode="auto">
              <a:xfrm>
                <a:off x="28" y="7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sp>
          <p:nvSpPr>
            <p:cNvPr id="29818" name="Line 134"/>
            <p:cNvSpPr>
              <a:spLocks noChangeShapeType="1"/>
            </p:cNvSpPr>
            <p:nvPr/>
          </p:nvSpPr>
          <p:spPr bwMode="auto">
            <a:xfrm flipH="1">
              <a:off x="205" y="0"/>
              <a:ext cx="608" cy="1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4" name="Group 140"/>
          <p:cNvGrpSpPr>
            <a:grpSpLocks/>
          </p:cNvGrpSpPr>
          <p:nvPr/>
        </p:nvGrpSpPr>
        <p:grpSpPr bwMode="auto">
          <a:xfrm>
            <a:off x="6577013" y="2346325"/>
            <a:ext cx="412750" cy="419100"/>
            <a:chOff x="0" y="0"/>
            <a:chExt cx="260" cy="263"/>
          </a:xfrm>
        </p:grpSpPr>
        <p:grpSp>
          <p:nvGrpSpPr>
            <p:cNvPr id="29813" name="Group 138"/>
            <p:cNvGrpSpPr>
              <a:grpSpLocks/>
            </p:cNvGrpSpPr>
            <p:nvPr/>
          </p:nvGrpSpPr>
          <p:grpSpPr bwMode="auto">
            <a:xfrm>
              <a:off x="0" y="71"/>
              <a:ext cx="200" cy="192"/>
              <a:chOff x="0" y="0"/>
              <a:chExt cx="200" cy="192"/>
            </a:xfrm>
          </p:grpSpPr>
          <p:sp>
            <p:nvSpPr>
              <p:cNvPr id="29815" name="AutoShape 136"/>
              <p:cNvSpPr>
                <a:spLocks/>
              </p:cNvSpPr>
              <p:nvPr/>
            </p:nvSpPr>
            <p:spPr bwMode="auto">
              <a:xfrm>
                <a:off x="0" y="0"/>
                <a:ext cx="200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16" name="Rectangle 137"/>
              <p:cNvSpPr>
                <a:spLocks/>
              </p:cNvSpPr>
              <p:nvPr/>
            </p:nvSpPr>
            <p:spPr bwMode="auto">
              <a:xfrm>
                <a:off x="28" y="8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sp>
          <p:nvSpPr>
            <p:cNvPr id="29814" name="Line 139"/>
            <p:cNvSpPr>
              <a:spLocks noChangeShapeType="1"/>
            </p:cNvSpPr>
            <p:nvPr/>
          </p:nvSpPr>
          <p:spPr bwMode="auto">
            <a:xfrm flipH="1">
              <a:off x="170" y="0"/>
              <a:ext cx="90" cy="9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5" name="Group 145"/>
          <p:cNvGrpSpPr>
            <a:grpSpLocks/>
          </p:cNvGrpSpPr>
          <p:nvPr/>
        </p:nvGrpSpPr>
        <p:grpSpPr bwMode="auto">
          <a:xfrm>
            <a:off x="7497763" y="2216150"/>
            <a:ext cx="317500" cy="539750"/>
            <a:chOff x="0" y="0"/>
            <a:chExt cx="200" cy="340"/>
          </a:xfrm>
        </p:grpSpPr>
        <p:grpSp>
          <p:nvGrpSpPr>
            <p:cNvPr id="29809" name="Group 143"/>
            <p:cNvGrpSpPr>
              <a:grpSpLocks/>
            </p:cNvGrpSpPr>
            <p:nvPr/>
          </p:nvGrpSpPr>
          <p:grpSpPr bwMode="auto">
            <a:xfrm>
              <a:off x="0" y="0"/>
              <a:ext cx="200" cy="192"/>
              <a:chOff x="0" y="0"/>
              <a:chExt cx="200" cy="192"/>
            </a:xfrm>
          </p:grpSpPr>
          <p:sp>
            <p:nvSpPr>
              <p:cNvPr id="29811" name="AutoShape 141"/>
              <p:cNvSpPr>
                <a:spLocks/>
              </p:cNvSpPr>
              <p:nvPr/>
            </p:nvSpPr>
            <p:spPr bwMode="auto">
              <a:xfrm>
                <a:off x="0" y="0"/>
                <a:ext cx="200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12" name="Rectangle 142"/>
              <p:cNvSpPr>
                <a:spLocks/>
              </p:cNvSpPr>
              <p:nvPr/>
            </p:nvSpPr>
            <p:spPr bwMode="auto">
              <a:xfrm>
                <a:off x="43" y="8"/>
                <a:ext cx="11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sp>
          <p:nvSpPr>
            <p:cNvPr id="29810" name="Line 144"/>
            <p:cNvSpPr>
              <a:spLocks noChangeShapeType="1"/>
            </p:cNvSpPr>
            <p:nvPr/>
          </p:nvSpPr>
          <p:spPr bwMode="auto">
            <a:xfrm rot="10800000" flipH="1">
              <a:off x="20" y="197"/>
              <a:ext cx="80" cy="14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6" name="Group 148"/>
          <p:cNvGrpSpPr>
            <a:grpSpLocks/>
          </p:cNvGrpSpPr>
          <p:nvPr/>
        </p:nvGrpSpPr>
        <p:grpSpPr bwMode="auto">
          <a:xfrm>
            <a:off x="7593013" y="1392238"/>
            <a:ext cx="317500" cy="814387"/>
            <a:chOff x="0" y="0"/>
            <a:chExt cx="200" cy="513"/>
          </a:xfrm>
        </p:grpSpPr>
        <p:sp>
          <p:nvSpPr>
            <p:cNvPr id="29807" name="AutoShape 146"/>
            <p:cNvSpPr>
              <a:spLocks/>
            </p:cNvSpPr>
            <p:nvPr/>
          </p:nvSpPr>
          <p:spPr bwMode="auto">
            <a:xfrm>
              <a:off x="0" y="0"/>
              <a:ext cx="200" cy="1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8" name="Line 147"/>
            <p:cNvSpPr>
              <a:spLocks noChangeShapeType="1"/>
            </p:cNvSpPr>
            <p:nvPr/>
          </p:nvSpPr>
          <p:spPr bwMode="auto">
            <a:xfrm rot="10800000" flipH="1">
              <a:off x="39" y="197"/>
              <a:ext cx="61" cy="31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7" name="Group 153"/>
          <p:cNvGrpSpPr>
            <a:grpSpLocks/>
          </p:cNvGrpSpPr>
          <p:nvPr/>
        </p:nvGrpSpPr>
        <p:grpSpPr bwMode="auto">
          <a:xfrm>
            <a:off x="4976813" y="2154238"/>
            <a:ext cx="966787" cy="309562"/>
            <a:chOff x="0" y="0"/>
            <a:chExt cx="608" cy="195"/>
          </a:xfrm>
        </p:grpSpPr>
        <p:grpSp>
          <p:nvGrpSpPr>
            <p:cNvPr id="29803" name="Group 151"/>
            <p:cNvGrpSpPr>
              <a:grpSpLocks/>
            </p:cNvGrpSpPr>
            <p:nvPr/>
          </p:nvGrpSpPr>
          <p:grpSpPr bwMode="auto">
            <a:xfrm>
              <a:off x="408" y="0"/>
              <a:ext cx="200" cy="191"/>
              <a:chOff x="0" y="0"/>
              <a:chExt cx="200" cy="191"/>
            </a:xfrm>
          </p:grpSpPr>
          <p:sp>
            <p:nvSpPr>
              <p:cNvPr id="29805" name="AutoShape 149"/>
              <p:cNvSpPr>
                <a:spLocks/>
              </p:cNvSpPr>
              <p:nvPr/>
            </p:nvSpPr>
            <p:spPr bwMode="auto">
              <a:xfrm>
                <a:off x="0" y="0"/>
                <a:ext cx="200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06" name="Rectangle 150"/>
              <p:cNvSpPr>
                <a:spLocks/>
              </p:cNvSpPr>
              <p:nvPr/>
            </p:nvSpPr>
            <p:spPr bwMode="auto">
              <a:xfrm>
                <a:off x="28" y="7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sp>
          <p:nvSpPr>
            <p:cNvPr id="29804" name="Line 152"/>
            <p:cNvSpPr>
              <a:spLocks noChangeShapeType="1"/>
            </p:cNvSpPr>
            <p:nvPr/>
          </p:nvSpPr>
          <p:spPr bwMode="auto">
            <a:xfrm rot="10800000" flipH="1">
              <a:off x="0" y="90"/>
              <a:ext cx="408" cy="1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8" name="Group 158"/>
          <p:cNvGrpSpPr>
            <a:grpSpLocks/>
          </p:cNvGrpSpPr>
          <p:nvPr/>
        </p:nvGrpSpPr>
        <p:grpSpPr bwMode="auto">
          <a:xfrm>
            <a:off x="4959350" y="1697038"/>
            <a:ext cx="712788" cy="492125"/>
            <a:chOff x="0" y="0"/>
            <a:chExt cx="449" cy="310"/>
          </a:xfrm>
        </p:grpSpPr>
        <p:grpSp>
          <p:nvGrpSpPr>
            <p:cNvPr id="29799" name="Group 156"/>
            <p:cNvGrpSpPr>
              <a:grpSpLocks/>
            </p:cNvGrpSpPr>
            <p:nvPr/>
          </p:nvGrpSpPr>
          <p:grpSpPr bwMode="auto">
            <a:xfrm>
              <a:off x="0" y="0"/>
              <a:ext cx="199" cy="191"/>
              <a:chOff x="0" y="0"/>
              <a:chExt cx="199" cy="191"/>
            </a:xfrm>
          </p:grpSpPr>
          <p:sp>
            <p:nvSpPr>
              <p:cNvPr id="29801" name="AutoShape 154"/>
              <p:cNvSpPr>
                <a:spLocks/>
              </p:cNvSpPr>
              <p:nvPr/>
            </p:nvSpPr>
            <p:spPr bwMode="auto">
              <a:xfrm>
                <a:off x="0" y="0"/>
                <a:ext cx="19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02" name="Rectangle 155"/>
              <p:cNvSpPr>
                <a:spLocks/>
              </p:cNvSpPr>
              <p:nvPr/>
            </p:nvSpPr>
            <p:spPr bwMode="auto">
              <a:xfrm>
                <a:off x="28" y="7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sp>
          <p:nvSpPr>
            <p:cNvPr id="29800" name="Line 157"/>
            <p:cNvSpPr>
              <a:spLocks noChangeShapeType="1"/>
            </p:cNvSpPr>
            <p:nvPr/>
          </p:nvSpPr>
          <p:spPr bwMode="auto">
            <a:xfrm rot="10800000">
              <a:off x="170" y="169"/>
              <a:ext cx="279" cy="14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9" name="Group 163"/>
          <p:cNvGrpSpPr>
            <a:grpSpLocks/>
          </p:cNvGrpSpPr>
          <p:nvPr/>
        </p:nvGrpSpPr>
        <p:grpSpPr bwMode="auto">
          <a:xfrm>
            <a:off x="5235575" y="1422400"/>
            <a:ext cx="611188" cy="319088"/>
            <a:chOff x="0" y="0"/>
            <a:chExt cx="385" cy="201"/>
          </a:xfrm>
        </p:grpSpPr>
        <p:grpSp>
          <p:nvGrpSpPr>
            <p:cNvPr id="29795" name="Group 161"/>
            <p:cNvGrpSpPr>
              <a:grpSpLocks/>
            </p:cNvGrpSpPr>
            <p:nvPr/>
          </p:nvGrpSpPr>
          <p:grpSpPr bwMode="auto">
            <a:xfrm>
              <a:off x="185" y="0"/>
              <a:ext cx="200" cy="191"/>
              <a:chOff x="0" y="0"/>
              <a:chExt cx="199" cy="191"/>
            </a:xfrm>
          </p:grpSpPr>
          <p:sp>
            <p:nvSpPr>
              <p:cNvPr id="29797" name="AutoShape 159"/>
              <p:cNvSpPr>
                <a:spLocks/>
              </p:cNvSpPr>
              <p:nvPr/>
            </p:nvSpPr>
            <p:spPr bwMode="auto">
              <a:xfrm>
                <a:off x="0" y="0"/>
                <a:ext cx="19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98" name="Rectangle 160"/>
              <p:cNvSpPr>
                <a:spLocks/>
              </p:cNvSpPr>
              <p:nvPr/>
            </p:nvSpPr>
            <p:spPr bwMode="auto">
              <a:xfrm>
                <a:off x="28" y="7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sp>
          <p:nvSpPr>
            <p:cNvPr id="29796" name="Line 162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179" cy="1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20" name="Group 168"/>
          <p:cNvGrpSpPr>
            <a:grpSpLocks/>
          </p:cNvGrpSpPr>
          <p:nvPr/>
        </p:nvGrpSpPr>
        <p:grpSpPr bwMode="auto">
          <a:xfrm>
            <a:off x="5895975" y="1666875"/>
            <a:ext cx="808038" cy="522288"/>
            <a:chOff x="0" y="0"/>
            <a:chExt cx="509" cy="329"/>
          </a:xfrm>
        </p:grpSpPr>
        <p:grpSp>
          <p:nvGrpSpPr>
            <p:cNvPr id="29791" name="Group 166"/>
            <p:cNvGrpSpPr>
              <a:grpSpLocks/>
            </p:cNvGrpSpPr>
            <p:nvPr/>
          </p:nvGrpSpPr>
          <p:grpSpPr bwMode="auto">
            <a:xfrm>
              <a:off x="308" y="0"/>
              <a:ext cx="201" cy="191"/>
              <a:chOff x="0" y="0"/>
              <a:chExt cx="200" cy="191"/>
            </a:xfrm>
          </p:grpSpPr>
          <p:sp>
            <p:nvSpPr>
              <p:cNvPr id="29793" name="AutoShape 164"/>
              <p:cNvSpPr>
                <a:spLocks/>
              </p:cNvSpPr>
              <p:nvPr/>
            </p:nvSpPr>
            <p:spPr bwMode="auto">
              <a:xfrm>
                <a:off x="0" y="0"/>
                <a:ext cx="200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94" name="Rectangle 165"/>
              <p:cNvSpPr>
                <a:spLocks/>
              </p:cNvSpPr>
              <p:nvPr/>
            </p:nvSpPr>
            <p:spPr bwMode="auto">
              <a:xfrm>
                <a:off x="31" y="7"/>
                <a:ext cx="13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sp>
          <p:nvSpPr>
            <p:cNvPr id="29792" name="Line 167"/>
            <p:cNvSpPr>
              <a:spLocks noChangeShapeType="1"/>
            </p:cNvSpPr>
            <p:nvPr/>
          </p:nvSpPr>
          <p:spPr bwMode="auto">
            <a:xfrm rot="10800000" flipH="1">
              <a:off x="0" y="169"/>
              <a:ext cx="338" cy="16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21" name="Group 173"/>
          <p:cNvGrpSpPr>
            <a:grpSpLocks/>
          </p:cNvGrpSpPr>
          <p:nvPr/>
        </p:nvGrpSpPr>
        <p:grpSpPr bwMode="auto">
          <a:xfrm>
            <a:off x="5953125" y="2032000"/>
            <a:ext cx="1195388" cy="304800"/>
            <a:chOff x="0" y="0"/>
            <a:chExt cx="752" cy="192"/>
          </a:xfrm>
        </p:grpSpPr>
        <p:grpSp>
          <p:nvGrpSpPr>
            <p:cNvPr id="29787" name="Group 171"/>
            <p:cNvGrpSpPr>
              <a:grpSpLocks/>
            </p:cNvGrpSpPr>
            <p:nvPr/>
          </p:nvGrpSpPr>
          <p:grpSpPr bwMode="auto">
            <a:xfrm>
              <a:off x="553" y="0"/>
              <a:ext cx="199" cy="192"/>
              <a:chOff x="0" y="0"/>
              <a:chExt cx="199" cy="192"/>
            </a:xfrm>
          </p:grpSpPr>
          <p:sp>
            <p:nvSpPr>
              <p:cNvPr id="29789" name="AutoShape 169"/>
              <p:cNvSpPr>
                <a:spLocks/>
              </p:cNvSpPr>
              <p:nvPr/>
            </p:nvSpPr>
            <p:spPr bwMode="auto">
              <a:xfrm>
                <a:off x="0" y="0"/>
                <a:ext cx="199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90" name="Rectangle 170"/>
              <p:cNvSpPr>
                <a:spLocks/>
              </p:cNvSpPr>
              <p:nvPr/>
            </p:nvSpPr>
            <p:spPr bwMode="auto">
              <a:xfrm>
                <a:off x="28" y="8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sp>
          <p:nvSpPr>
            <p:cNvPr id="29788" name="Line 172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547" cy="7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22" name="Group 176"/>
          <p:cNvGrpSpPr>
            <a:grpSpLocks/>
          </p:cNvGrpSpPr>
          <p:nvPr/>
        </p:nvGrpSpPr>
        <p:grpSpPr bwMode="auto">
          <a:xfrm>
            <a:off x="7370763" y="2765425"/>
            <a:ext cx="317500" cy="303213"/>
            <a:chOff x="0" y="0"/>
            <a:chExt cx="200" cy="190"/>
          </a:xfrm>
        </p:grpSpPr>
        <p:sp>
          <p:nvSpPr>
            <p:cNvPr id="29785" name="AutoShape 174"/>
            <p:cNvSpPr>
              <a:spLocks/>
            </p:cNvSpPr>
            <p:nvPr/>
          </p:nvSpPr>
          <p:spPr bwMode="auto">
            <a:xfrm>
              <a:off x="0" y="0"/>
              <a:ext cx="200" cy="19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6" name="Rectangle 175"/>
            <p:cNvSpPr>
              <a:spLocks/>
            </p:cNvSpPr>
            <p:nvPr/>
          </p:nvSpPr>
          <p:spPr bwMode="auto">
            <a:xfrm>
              <a:off x="40" y="7"/>
              <a:ext cx="119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29723" name="Line 177"/>
          <p:cNvSpPr>
            <a:spLocks noChangeShapeType="1"/>
          </p:cNvSpPr>
          <p:nvPr/>
        </p:nvSpPr>
        <p:spPr bwMode="auto">
          <a:xfrm>
            <a:off x="7102475" y="2311400"/>
            <a:ext cx="314325" cy="4794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24" name="Group 180"/>
          <p:cNvGrpSpPr>
            <a:grpSpLocks/>
          </p:cNvGrpSpPr>
          <p:nvPr/>
        </p:nvGrpSpPr>
        <p:grpSpPr bwMode="auto">
          <a:xfrm>
            <a:off x="5530850" y="1428750"/>
            <a:ext cx="846138" cy="390525"/>
            <a:chOff x="0" y="0"/>
            <a:chExt cx="533" cy="246"/>
          </a:xfrm>
        </p:grpSpPr>
        <p:sp>
          <p:nvSpPr>
            <p:cNvPr id="29783" name="Line 178"/>
            <p:cNvSpPr>
              <a:spLocks noChangeShapeType="1"/>
            </p:cNvSpPr>
            <p:nvPr/>
          </p:nvSpPr>
          <p:spPr bwMode="auto">
            <a:xfrm rot="10800000">
              <a:off x="205" y="92"/>
              <a:ext cx="328" cy="15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4" name="AutoShape 179"/>
            <p:cNvSpPr>
              <a:spLocks/>
            </p:cNvSpPr>
            <p:nvPr/>
          </p:nvSpPr>
          <p:spPr bwMode="auto">
            <a:xfrm>
              <a:off x="0" y="0"/>
              <a:ext cx="199" cy="1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25" name="Group 183"/>
          <p:cNvGrpSpPr>
            <a:grpSpLocks/>
          </p:cNvGrpSpPr>
          <p:nvPr/>
        </p:nvGrpSpPr>
        <p:grpSpPr bwMode="auto">
          <a:xfrm>
            <a:off x="6400800" y="1674813"/>
            <a:ext cx="1143000" cy="576262"/>
            <a:chOff x="0" y="0"/>
            <a:chExt cx="719" cy="362"/>
          </a:xfrm>
        </p:grpSpPr>
        <p:sp>
          <p:nvSpPr>
            <p:cNvPr id="29781" name="Freeform 181"/>
            <p:cNvSpPr>
              <a:spLocks/>
            </p:cNvSpPr>
            <p:nvPr/>
          </p:nvSpPr>
          <p:spPr bwMode="auto">
            <a:xfrm rot="5400000" flipH="1">
              <a:off x="322" y="-35"/>
              <a:ext cx="272" cy="5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2" name="AutoShape 182"/>
            <p:cNvSpPr>
              <a:spLocks/>
            </p:cNvSpPr>
            <p:nvPr/>
          </p:nvSpPr>
          <p:spPr bwMode="auto">
            <a:xfrm>
              <a:off x="0" y="0"/>
              <a:ext cx="199" cy="19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26" name="Line 184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7" name="Oval 185"/>
          <p:cNvSpPr>
            <a:spLocks/>
          </p:cNvSpPr>
          <p:nvPr/>
        </p:nvSpPr>
        <p:spPr bwMode="auto">
          <a:xfrm>
            <a:off x="4845050" y="347821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8" name="Oval 186"/>
          <p:cNvSpPr>
            <a:spLocks/>
          </p:cNvSpPr>
          <p:nvPr/>
        </p:nvSpPr>
        <p:spPr bwMode="auto">
          <a:xfrm>
            <a:off x="2433638" y="397192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9" name="Oval 187"/>
          <p:cNvSpPr>
            <a:spLocks/>
          </p:cNvSpPr>
          <p:nvPr/>
        </p:nvSpPr>
        <p:spPr bwMode="auto">
          <a:xfrm>
            <a:off x="1870075" y="445135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0" name="Oval 188"/>
          <p:cNvSpPr>
            <a:spLocks/>
          </p:cNvSpPr>
          <p:nvPr/>
        </p:nvSpPr>
        <p:spPr bwMode="auto">
          <a:xfrm>
            <a:off x="2570163" y="445135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1" name="Oval 189"/>
          <p:cNvSpPr>
            <a:spLocks/>
          </p:cNvSpPr>
          <p:nvPr/>
        </p:nvSpPr>
        <p:spPr bwMode="auto">
          <a:xfrm>
            <a:off x="3390900" y="443388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2" name="Oval 190"/>
          <p:cNvSpPr>
            <a:spLocks/>
          </p:cNvSpPr>
          <p:nvPr/>
        </p:nvSpPr>
        <p:spPr bwMode="auto">
          <a:xfrm>
            <a:off x="1868488" y="500697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3" name="Oval 191"/>
          <p:cNvSpPr>
            <a:spLocks/>
          </p:cNvSpPr>
          <p:nvPr/>
        </p:nvSpPr>
        <p:spPr bwMode="auto">
          <a:xfrm>
            <a:off x="2560638" y="49990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4" name="Oval 192"/>
          <p:cNvSpPr>
            <a:spLocks/>
          </p:cNvSpPr>
          <p:nvPr/>
        </p:nvSpPr>
        <p:spPr bwMode="auto">
          <a:xfrm>
            <a:off x="3030538" y="498157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5" name="Oval 193"/>
          <p:cNvSpPr>
            <a:spLocks/>
          </p:cNvSpPr>
          <p:nvPr/>
        </p:nvSpPr>
        <p:spPr bwMode="auto">
          <a:xfrm>
            <a:off x="3706813" y="497205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6" name="Oval 194"/>
          <p:cNvSpPr>
            <a:spLocks/>
          </p:cNvSpPr>
          <p:nvPr/>
        </p:nvSpPr>
        <p:spPr bwMode="auto">
          <a:xfrm>
            <a:off x="2792413" y="5510213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7" name="Oval 195"/>
          <p:cNvSpPr>
            <a:spLocks/>
          </p:cNvSpPr>
          <p:nvPr/>
        </p:nvSpPr>
        <p:spPr bwMode="auto">
          <a:xfrm>
            <a:off x="3236913" y="551815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8" name="Oval 196"/>
          <p:cNvSpPr>
            <a:spLocks/>
          </p:cNvSpPr>
          <p:nvPr/>
        </p:nvSpPr>
        <p:spPr bwMode="auto">
          <a:xfrm>
            <a:off x="2809875" y="601503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9" name="Oval 197"/>
          <p:cNvSpPr>
            <a:spLocks/>
          </p:cNvSpPr>
          <p:nvPr/>
        </p:nvSpPr>
        <p:spPr bwMode="auto">
          <a:xfrm>
            <a:off x="3697288" y="55197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0" name="Oval 198"/>
          <p:cNvSpPr>
            <a:spLocks/>
          </p:cNvSpPr>
          <p:nvPr/>
        </p:nvSpPr>
        <p:spPr bwMode="auto">
          <a:xfrm>
            <a:off x="3476625" y="60071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1" name="Oval 199"/>
          <p:cNvSpPr>
            <a:spLocks/>
          </p:cNvSpPr>
          <p:nvPr/>
        </p:nvSpPr>
        <p:spPr bwMode="auto">
          <a:xfrm>
            <a:off x="3959225" y="603408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2" name="Oval 200"/>
          <p:cNvSpPr>
            <a:spLocks/>
          </p:cNvSpPr>
          <p:nvPr/>
        </p:nvSpPr>
        <p:spPr bwMode="auto">
          <a:xfrm>
            <a:off x="3492500" y="64770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3" name="Line 201"/>
          <p:cNvSpPr>
            <a:spLocks noChangeShapeType="1"/>
          </p:cNvSpPr>
          <p:nvPr/>
        </p:nvSpPr>
        <p:spPr bwMode="auto">
          <a:xfrm rot="10800000">
            <a:off x="3529013" y="4733925"/>
            <a:ext cx="309562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4" name="Line 202"/>
          <p:cNvSpPr>
            <a:spLocks noChangeShapeType="1"/>
          </p:cNvSpPr>
          <p:nvPr/>
        </p:nvSpPr>
        <p:spPr bwMode="auto">
          <a:xfrm rot="10800000">
            <a:off x="3143250" y="5254625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5" name="Line 203"/>
          <p:cNvSpPr>
            <a:spLocks noChangeShapeType="1"/>
          </p:cNvSpPr>
          <p:nvPr/>
        </p:nvSpPr>
        <p:spPr bwMode="auto">
          <a:xfrm rot="10800000">
            <a:off x="3843338" y="5253038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6" name="Line 204"/>
          <p:cNvSpPr>
            <a:spLocks noChangeShapeType="1"/>
          </p:cNvSpPr>
          <p:nvPr/>
        </p:nvSpPr>
        <p:spPr bwMode="auto">
          <a:xfrm rot="10800000">
            <a:off x="3833813" y="5791200"/>
            <a:ext cx="258762" cy="1968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7" name="Line 205"/>
          <p:cNvSpPr>
            <a:spLocks noChangeShapeType="1"/>
          </p:cNvSpPr>
          <p:nvPr/>
        </p:nvSpPr>
        <p:spPr bwMode="auto">
          <a:xfrm rot="10800000" flipH="1">
            <a:off x="3622675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8" name="Line 206"/>
          <p:cNvSpPr>
            <a:spLocks noChangeShapeType="1"/>
          </p:cNvSpPr>
          <p:nvPr/>
        </p:nvSpPr>
        <p:spPr bwMode="auto">
          <a:xfrm rot="10800000" flipH="1">
            <a:off x="3605213" y="6280150"/>
            <a:ext cx="7937" cy="1730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9" name="Oval 207"/>
          <p:cNvSpPr>
            <a:spLocks/>
          </p:cNvSpPr>
          <p:nvPr/>
        </p:nvSpPr>
        <p:spPr bwMode="auto">
          <a:xfrm>
            <a:off x="4846638" y="34798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0" name="Oval 208"/>
          <p:cNvSpPr>
            <a:spLocks/>
          </p:cNvSpPr>
          <p:nvPr/>
        </p:nvSpPr>
        <p:spPr bwMode="auto">
          <a:xfrm>
            <a:off x="2435225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1" name="Oval 209"/>
          <p:cNvSpPr>
            <a:spLocks/>
          </p:cNvSpPr>
          <p:nvPr/>
        </p:nvSpPr>
        <p:spPr bwMode="auto">
          <a:xfrm>
            <a:off x="5229225" y="39068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2" name="Oval 210"/>
          <p:cNvSpPr>
            <a:spLocks/>
          </p:cNvSpPr>
          <p:nvPr/>
        </p:nvSpPr>
        <p:spPr bwMode="auto">
          <a:xfrm>
            <a:off x="69738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3" name="Oval 211"/>
          <p:cNvSpPr>
            <a:spLocks/>
          </p:cNvSpPr>
          <p:nvPr/>
        </p:nvSpPr>
        <p:spPr bwMode="auto">
          <a:xfrm>
            <a:off x="1871663" y="44529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4" name="Oval 212"/>
          <p:cNvSpPr>
            <a:spLocks/>
          </p:cNvSpPr>
          <p:nvPr/>
        </p:nvSpPr>
        <p:spPr bwMode="auto">
          <a:xfrm>
            <a:off x="2571750" y="44529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5" name="Oval 213"/>
          <p:cNvSpPr>
            <a:spLocks/>
          </p:cNvSpPr>
          <p:nvPr/>
        </p:nvSpPr>
        <p:spPr bwMode="auto">
          <a:xfrm>
            <a:off x="3392488" y="44354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6" name="Oval 214"/>
          <p:cNvSpPr>
            <a:spLocks/>
          </p:cNvSpPr>
          <p:nvPr/>
        </p:nvSpPr>
        <p:spPr bwMode="auto">
          <a:xfrm>
            <a:off x="1870075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7" name="Oval 215"/>
          <p:cNvSpPr>
            <a:spLocks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8" name="Oval 216"/>
          <p:cNvSpPr>
            <a:spLocks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9" name="Oval 217"/>
          <p:cNvSpPr>
            <a:spLocks/>
          </p:cNvSpPr>
          <p:nvPr/>
        </p:nvSpPr>
        <p:spPr bwMode="auto">
          <a:xfrm>
            <a:off x="3708400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0" name="Oval 218"/>
          <p:cNvSpPr>
            <a:spLocks/>
          </p:cNvSpPr>
          <p:nvPr/>
        </p:nvSpPr>
        <p:spPr bwMode="auto">
          <a:xfrm>
            <a:off x="2794000" y="55118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1" name="Oval 219"/>
          <p:cNvSpPr>
            <a:spLocks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2" name="Oval 220"/>
          <p:cNvSpPr>
            <a:spLocks/>
          </p:cNvSpPr>
          <p:nvPr/>
        </p:nvSpPr>
        <p:spPr bwMode="auto">
          <a:xfrm>
            <a:off x="2819400" y="60166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3" name="Oval 221"/>
          <p:cNvSpPr>
            <a:spLocks/>
          </p:cNvSpPr>
          <p:nvPr/>
        </p:nvSpPr>
        <p:spPr bwMode="auto">
          <a:xfrm>
            <a:off x="3698875" y="5521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4" name="Oval 222"/>
          <p:cNvSpPr>
            <a:spLocks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5" name="Oval 223"/>
          <p:cNvSpPr>
            <a:spLocks/>
          </p:cNvSpPr>
          <p:nvPr/>
        </p:nvSpPr>
        <p:spPr bwMode="auto">
          <a:xfrm>
            <a:off x="3960813" y="60356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6" name="Oval 224"/>
          <p:cNvSpPr>
            <a:spLocks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7" name="Oval 225"/>
          <p:cNvSpPr>
            <a:spLocks/>
          </p:cNvSpPr>
          <p:nvPr/>
        </p:nvSpPr>
        <p:spPr bwMode="auto">
          <a:xfrm>
            <a:off x="1870075" y="5000625"/>
            <a:ext cx="290513" cy="265113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8" name="Oval 226"/>
          <p:cNvSpPr>
            <a:spLocks/>
          </p:cNvSpPr>
          <p:nvPr/>
        </p:nvSpPr>
        <p:spPr bwMode="auto">
          <a:xfrm>
            <a:off x="1871663" y="4445000"/>
            <a:ext cx="290512" cy="265113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9" name="Oval 227"/>
          <p:cNvSpPr>
            <a:spLocks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0" name="Oval 228"/>
          <p:cNvSpPr>
            <a:spLocks/>
          </p:cNvSpPr>
          <p:nvPr/>
        </p:nvSpPr>
        <p:spPr bwMode="auto">
          <a:xfrm>
            <a:off x="2571750" y="4445000"/>
            <a:ext cx="290513" cy="265113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1" name="Oval 229"/>
          <p:cNvSpPr>
            <a:spLocks/>
          </p:cNvSpPr>
          <p:nvPr/>
        </p:nvSpPr>
        <p:spPr bwMode="auto">
          <a:xfrm>
            <a:off x="2794000" y="5503863"/>
            <a:ext cx="290513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2" name="Oval 230"/>
          <p:cNvSpPr>
            <a:spLocks/>
          </p:cNvSpPr>
          <p:nvPr/>
        </p:nvSpPr>
        <p:spPr bwMode="auto">
          <a:xfrm>
            <a:off x="2811463" y="6008688"/>
            <a:ext cx="290512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73" name="Group 233"/>
          <p:cNvGrpSpPr>
            <a:grpSpLocks/>
          </p:cNvGrpSpPr>
          <p:nvPr/>
        </p:nvGrpSpPr>
        <p:grpSpPr bwMode="auto">
          <a:xfrm>
            <a:off x="6035675" y="2719388"/>
            <a:ext cx="588963" cy="431800"/>
            <a:chOff x="0" y="0"/>
            <a:chExt cx="371" cy="272"/>
          </a:xfrm>
        </p:grpSpPr>
        <p:sp>
          <p:nvSpPr>
            <p:cNvPr id="29779" name="Line 231"/>
            <p:cNvSpPr>
              <a:spLocks noChangeShapeType="1"/>
            </p:cNvSpPr>
            <p:nvPr/>
          </p:nvSpPr>
          <p:spPr bwMode="auto">
            <a:xfrm flipH="1">
              <a:off x="172" y="0"/>
              <a:ext cx="199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0" name="AutoShape 232"/>
            <p:cNvSpPr>
              <a:spLocks/>
            </p:cNvSpPr>
            <p:nvPr/>
          </p:nvSpPr>
          <p:spPr bwMode="auto">
            <a:xfrm>
              <a:off x="0" y="80"/>
              <a:ext cx="200" cy="19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74" name="Oval 234"/>
          <p:cNvSpPr>
            <a:spLocks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5" name="Oval 235"/>
          <p:cNvSpPr>
            <a:spLocks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6" name="Oval 236"/>
          <p:cNvSpPr>
            <a:spLocks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7" name="Oval 237"/>
          <p:cNvSpPr>
            <a:spLocks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8" name="Rectangle 238"/>
          <p:cNvSpPr>
            <a:spLocks/>
          </p:cNvSpPr>
          <p:nvPr/>
        </p:nvSpPr>
        <p:spPr bwMode="auto">
          <a:xfrm>
            <a:off x="398463" y="1668463"/>
            <a:ext cx="35179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Expansion ordering:</a:t>
            </a:r>
          </a:p>
          <a:p>
            <a:pPr marL="39688">
              <a:spcBef>
                <a:spcPts val="1050"/>
              </a:spcBef>
            </a:pPr>
            <a:r>
              <a:rPr lang="en-US" sz="20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(d,b,a,c,a,e,h,p,q,q,r,f,c,a,G)</a:t>
            </a:r>
          </a:p>
          <a:p>
            <a:pPr marL="39688">
              <a:spcBef>
                <a:spcPts val="1050"/>
              </a:spcBef>
            </a:pPr>
            <a:endParaRPr lang="en-US">
              <a:solidFill>
                <a:schemeClr val="tx1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Review: Breadth First Search</a:t>
            </a:r>
          </a:p>
        </p:txBody>
      </p:sp>
      <p:grpSp>
        <p:nvGrpSpPr>
          <p:cNvPr id="30724" name="Group 55"/>
          <p:cNvGrpSpPr>
            <a:grpSpLocks/>
          </p:cNvGrpSpPr>
          <p:nvPr/>
        </p:nvGrpSpPr>
        <p:grpSpPr bwMode="auto">
          <a:xfrm>
            <a:off x="3871913" y="2260600"/>
            <a:ext cx="4419600" cy="2573338"/>
            <a:chOff x="0" y="0"/>
            <a:chExt cx="2783" cy="1620"/>
          </a:xfrm>
        </p:grpSpPr>
        <p:grpSp>
          <p:nvGrpSpPr>
            <p:cNvPr id="30726" name="Group 5"/>
            <p:cNvGrpSpPr>
              <a:grpSpLocks/>
            </p:cNvGrpSpPr>
            <p:nvPr/>
          </p:nvGrpSpPr>
          <p:grpSpPr bwMode="auto">
            <a:xfrm>
              <a:off x="0" y="950"/>
              <a:ext cx="275" cy="279"/>
              <a:chOff x="0" y="0"/>
              <a:chExt cx="275" cy="279"/>
            </a:xfrm>
          </p:grpSpPr>
          <p:sp>
            <p:nvSpPr>
              <p:cNvPr id="30776" name="AutoShape 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7" name="Rectangle 4"/>
              <p:cNvSpPr>
                <a:spLocks/>
              </p:cNvSpPr>
              <p:nvPr/>
            </p:nvSpPr>
            <p:spPr bwMode="auto">
              <a:xfrm>
                <a:off x="54" y="47"/>
                <a:ext cx="167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S</a:t>
                </a:r>
              </a:p>
            </p:txBody>
          </p:sp>
        </p:grpSp>
        <p:grpSp>
          <p:nvGrpSpPr>
            <p:cNvPr id="30727" name="Group 8"/>
            <p:cNvGrpSpPr>
              <a:grpSpLocks/>
            </p:cNvGrpSpPr>
            <p:nvPr/>
          </p:nvGrpSpPr>
          <p:grpSpPr bwMode="auto">
            <a:xfrm>
              <a:off x="2508" y="0"/>
              <a:ext cx="275" cy="279"/>
              <a:chOff x="0" y="0"/>
              <a:chExt cx="275" cy="279"/>
            </a:xfrm>
          </p:grpSpPr>
          <p:sp>
            <p:nvSpPr>
              <p:cNvPr id="30774" name="AutoShape 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5" name="Rectangle 7"/>
              <p:cNvSpPr>
                <a:spLocks/>
              </p:cNvSpPr>
              <p:nvPr/>
            </p:nvSpPr>
            <p:spPr bwMode="auto">
              <a:xfrm>
                <a:off x="41" y="35"/>
                <a:ext cx="19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</p:grpSp>
        <p:grpSp>
          <p:nvGrpSpPr>
            <p:cNvPr id="30728" name="Group 11"/>
            <p:cNvGrpSpPr>
              <a:grpSpLocks/>
            </p:cNvGrpSpPr>
            <p:nvPr/>
          </p:nvGrpSpPr>
          <p:grpSpPr bwMode="auto">
            <a:xfrm>
              <a:off x="799" y="698"/>
              <a:ext cx="276" cy="280"/>
              <a:chOff x="0" y="0"/>
              <a:chExt cx="275" cy="279"/>
            </a:xfrm>
          </p:grpSpPr>
          <p:sp>
            <p:nvSpPr>
              <p:cNvPr id="30772" name="AutoShape 9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3" name="Rectangle 10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30729" name="Group 14"/>
            <p:cNvGrpSpPr>
              <a:grpSpLocks/>
            </p:cNvGrpSpPr>
            <p:nvPr/>
          </p:nvGrpSpPr>
          <p:grpSpPr bwMode="auto">
            <a:xfrm>
              <a:off x="220" y="279"/>
              <a:ext cx="276" cy="279"/>
              <a:chOff x="0" y="0"/>
              <a:chExt cx="275" cy="279"/>
            </a:xfrm>
          </p:grpSpPr>
          <p:sp>
            <p:nvSpPr>
              <p:cNvPr id="30770" name="AutoShape 12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1" name="Rectangle 13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30730" name="Group 17"/>
            <p:cNvGrpSpPr>
              <a:grpSpLocks/>
            </p:cNvGrpSpPr>
            <p:nvPr/>
          </p:nvGrpSpPr>
          <p:grpSpPr bwMode="auto">
            <a:xfrm>
              <a:off x="496" y="1257"/>
              <a:ext cx="275" cy="280"/>
              <a:chOff x="0" y="0"/>
              <a:chExt cx="275" cy="279"/>
            </a:xfrm>
          </p:grpSpPr>
          <p:sp>
            <p:nvSpPr>
              <p:cNvPr id="30768" name="AutoShape 15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9" name="Rectangle 16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30731" name="Group 20"/>
            <p:cNvGrpSpPr>
              <a:grpSpLocks/>
            </p:cNvGrpSpPr>
            <p:nvPr/>
          </p:nvGrpSpPr>
          <p:grpSpPr bwMode="auto">
            <a:xfrm>
              <a:off x="1157" y="1341"/>
              <a:ext cx="276" cy="279"/>
              <a:chOff x="0" y="0"/>
              <a:chExt cx="275" cy="279"/>
            </a:xfrm>
          </p:grpSpPr>
          <p:sp>
            <p:nvSpPr>
              <p:cNvPr id="30766" name="AutoShape 18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7" name="Rectangle 19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30732" name="Group 23"/>
            <p:cNvGrpSpPr>
              <a:grpSpLocks/>
            </p:cNvGrpSpPr>
            <p:nvPr/>
          </p:nvGrpSpPr>
          <p:grpSpPr bwMode="auto">
            <a:xfrm>
              <a:off x="1460" y="251"/>
              <a:ext cx="276" cy="280"/>
              <a:chOff x="0" y="0"/>
              <a:chExt cx="275" cy="279"/>
            </a:xfrm>
          </p:grpSpPr>
          <p:sp>
            <p:nvSpPr>
              <p:cNvPr id="30764" name="AutoShape 21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5" name="Rectangle 22"/>
              <p:cNvSpPr>
                <a:spLocks/>
              </p:cNvSpPr>
              <p:nvPr/>
            </p:nvSpPr>
            <p:spPr bwMode="auto">
              <a:xfrm>
                <a:off x="61" y="35"/>
                <a:ext cx="15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30733" name="Group 26"/>
            <p:cNvGrpSpPr>
              <a:grpSpLocks/>
            </p:cNvGrpSpPr>
            <p:nvPr/>
          </p:nvGrpSpPr>
          <p:grpSpPr bwMode="auto">
            <a:xfrm>
              <a:off x="1846" y="586"/>
              <a:ext cx="276" cy="280"/>
              <a:chOff x="0" y="0"/>
              <a:chExt cx="275" cy="279"/>
            </a:xfrm>
          </p:grpSpPr>
          <p:sp>
            <p:nvSpPr>
              <p:cNvPr id="30762" name="AutoShape 2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3" name="Rectangle 25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30734" name="Group 29"/>
            <p:cNvGrpSpPr>
              <a:grpSpLocks/>
            </p:cNvGrpSpPr>
            <p:nvPr/>
          </p:nvGrpSpPr>
          <p:grpSpPr bwMode="auto">
            <a:xfrm>
              <a:off x="1626" y="978"/>
              <a:ext cx="275" cy="279"/>
              <a:chOff x="0" y="0"/>
              <a:chExt cx="275" cy="279"/>
            </a:xfrm>
          </p:grpSpPr>
          <p:sp>
            <p:nvSpPr>
              <p:cNvPr id="30760" name="AutoShape 2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1" name="Rectangle 28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30735" name="Group 32"/>
            <p:cNvGrpSpPr>
              <a:grpSpLocks/>
            </p:cNvGrpSpPr>
            <p:nvPr/>
          </p:nvGrpSpPr>
          <p:grpSpPr bwMode="auto">
            <a:xfrm>
              <a:off x="716" y="27"/>
              <a:ext cx="276" cy="280"/>
              <a:chOff x="0" y="0"/>
              <a:chExt cx="275" cy="279"/>
            </a:xfrm>
          </p:grpSpPr>
          <p:sp>
            <p:nvSpPr>
              <p:cNvPr id="30758" name="AutoShape 30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9" name="Rectangle 31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30736" name="Group 35"/>
            <p:cNvGrpSpPr>
              <a:grpSpLocks/>
            </p:cNvGrpSpPr>
            <p:nvPr/>
          </p:nvGrpSpPr>
          <p:grpSpPr bwMode="auto">
            <a:xfrm>
              <a:off x="2425" y="754"/>
              <a:ext cx="276" cy="280"/>
              <a:chOff x="0" y="0"/>
              <a:chExt cx="275" cy="279"/>
            </a:xfrm>
          </p:grpSpPr>
          <p:sp>
            <p:nvSpPr>
              <p:cNvPr id="30756" name="AutoShape 3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7" name="Rectangle 34"/>
              <p:cNvSpPr>
                <a:spLocks/>
              </p:cNvSpPr>
              <p:nvPr/>
            </p:nvSpPr>
            <p:spPr bwMode="auto">
              <a:xfrm>
                <a:off x="77" y="35"/>
                <a:ext cx="12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30737" name="Group 38"/>
            <p:cNvGrpSpPr>
              <a:grpSpLocks/>
            </p:cNvGrpSpPr>
            <p:nvPr/>
          </p:nvGrpSpPr>
          <p:grpSpPr bwMode="auto">
            <a:xfrm>
              <a:off x="2315" y="1257"/>
              <a:ext cx="276" cy="280"/>
              <a:chOff x="0" y="0"/>
              <a:chExt cx="275" cy="279"/>
            </a:xfrm>
          </p:grpSpPr>
          <p:sp>
            <p:nvSpPr>
              <p:cNvPr id="30754" name="AutoShape 3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5" name="Rectangle 37"/>
              <p:cNvSpPr>
                <a:spLocks/>
              </p:cNvSpPr>
              <p:nvPr/>
            </p:nvSpPr>
            <p:spPr bwMode="auto">
              <a:xfrm>
                <a:off x="73" y="35"/>
                <a:ext cx="129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30738" name="Line 39"/>
            <p:cNvSpPr>
              <a:spLocks noChangeShapeType="1"/>
            </p:cNvSpPr>
            <p:nvPr/>
          </p:nvSpPr>
          <p:spPr bwMode="auto">
            <a:xfrm>
              <a:off x="235" y="1188"/>
              <a:ext cx="261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39" name="Line 40"/>
            <p:cNvSpPr>
              <a:spLocks noChangeShapeType="1"/>
            </p:cNvSpPr>
            <p:nvPr/>
          </p:nvSpPr>
          <p:spPr bwMode="auto">
            <a:xfrm rot="10800000" flipH="1">
              <a:off x="731" y="1481"/>
              <a:ext cx="426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0" name="Line 41"/>
            <p:cNvSpPr>
              <a:spLocks noChangeShapeType="1"/>
            </p:cNvSpPr>
            <p:nvPr/>
          </p:nvSpPr>
          <p:spPr bwMode="auto">
            <a:xfrm flipH="1">
              <a:off x="1393" y="1216"/>
              <a:ext cx="273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1" name="Line 42"/>
            <p:cNvSpPr>
              <a:spLocks noChangeShapeType="1"/>
            </p:cNvSpPr>
            <p:nvPr/>
          </p:nvSpPr>
          <p:spPr bwMode="auto">
            <a:xfrm flipH="1">
              <a:off x="771" y="1117"/>
              <a:ext cx="855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2" name="Line 43"/>
            <p:cNvSpPr>
              <a:spLocks noChangeShapeType="1"/>
            </p:cNvSpPr>
            <p:nvPr/>
          </p:nvSpPr>
          <p:spPr bwMode="auto">
            <a:xfrm flipH="1">
              <a:off x="1861" y="866"/>
              <a:ext cx="123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3" name="Line 44"/>
            <p:cNvSpPr>
              <a:spLocks noChangeShapeType="1"/>
            </p:cNvSpPr>
            <p:nvPr/>
          </p:nvSpPr>
          <p:spPr bwMode="auto">
            <a:xfrm>
              <a:off x="2082" y="825"/>
              <a:ext cx="273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4" name="Line 45"/>
            <p:cNvSpPr>
              <a:spLocks noChangeShapeType="1"/>
            </p:cNvSpPr>
            <p:nvPr/>
          </p:nvSpPr>
          <p:spPr bwMode="auto">
            <a:xfrm rot="10800000" flipH="1">
              <a:off x="2453" y="1034"/>
              <a:ext cx="11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5" name="Line 46"/>
            <p:cNvSpPr>
              <a:spLocks noChangeShapeType="1"/>
            </p:cNvSpPr>
            <p:nvPr/>
          </p:nvSpPr>
          <p:spPr bwMode="auto">
            <a:xfrm rot="10800000" flipH="1">
              <a:off x="2563" y="279"/>
              <a:ext cx="83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6" name="Line 47"/>
            <p:cNvSpPr>
              <a:spLocks noChangeShapeType="1"/>
            </p:cNvSpPr>
            <p:nvPr/>
          </p:nvSpPr>
          <p:spPr bwMode="auto">
            <a:xfrm rot="10800000" flipH="1">
              <a:off x="235" y="838"/>
              <a:ext cx="564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7" name="Line 48"/>
            <p:cNvSpPr>
              <a:spLocks noChangeShapeType="1"/>
            </p:cNvSpPr>
            <p:nvPr/>
          </p:nvSpPr>
          <p:spPr bwMode="auto">
            <a:xfrm rot="10800000">
              <a:off x="455" y="518"/>
              <a:ext cx="384" cy="2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8" name="Line 49"/>
            <p:cNvSpPr>
              <a:spLocks noChangeShapeType="1"/>
            </p:cNvSpPr>
            <p:nvPr/>
          </p:nvSpPr>
          <p:spPr bwMode="auto">
            <a:xfrm rot="10800000" flipH="1">
              <a:off x="468" y="167"/>
              <a:ext cx="248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9" name="Line 50"/>
            <p:cNvSpPr>
              <a:spLocks noChangeShapeType="1"/>
            </p:cNvSpPr>
            <p:nvPr/>
          </p:nvSpPr>
          <p:spPr bwMode="auto">
            <a:xfrm rot="10800000">
              <a:off x="992" y="167"/>
              <a:ext cx="46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0" name="Line 51"/>
            <p:cNvSpPr>
              <a:spLocks noChangeShapeType="1"/>
            </p:cNvSpPr>
            <p:nvPr/>
          </p:nvSpPr>
          <p:spPr bwMode="auto">
            <a:xfrm rot="10800000" flipH="1">
              <a:off x="1034" y="490"/>
              <a:ext cx="467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1" name="Line 52"/>
            <p:cNvSpPr>
              <a:spLocks noChangeShapeType="1"/>
            </p:cNvSpPr>
            <p:nvPr/>
          </p:nvSpPr>
          <p:spPr bwMode="auto">
            <a:xfrm rot="10800000" flipH="1">
              <a:off x="1075" y="726"/>
              <a:ext cx="771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2" name="Freeform 53"/>
            <p:cNvSpPr>
              <a:spLocks/>
            </p:cNvSpPr>
            <p:nvPr/>
          </p:nvSpPr>
          <p:spPr bwMode="auto">
            <a:xfrm rot="5400000" flipH="1">
              <a:off x="1899" y="227"/>
              <a:ext cx="404" cy="7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3" name="Freeform 54"/>
            <p:cNvSpPr>
              <a:spLocks/>
            </p:cNvSpPr>
            <p:nvPr/>
          </p:nvSpPr>
          <p:spPr bwMode="auto">
            <a:xfrm rot="10800000" flipH="1">
              <a:off x="275" y="825"/>
              <a:ext cx="1612" cy="264"/>
            </a:xfrm>
            <a:custGeom>
              <a:avLst/>
              <a:gdLst>
                <a:gd name="T0" fmla="*/ 0 w 21600"/>
                <a:gd name="T1" fmla="*/ 0 h 21600"/>
                <a:gd name="T2" fmla="*/ 9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725" name="Rectangle 56"/>
          <p:cNvSpPr>
            <a:spLocks/>
          </p:cNvSpPr>
          <p:nvPr/>
        </p:nvSpPr>
        <p:spPr bwMode="auto">
          <a:xfrm>
            <a:off x="228600" y="3352800"/>
            <a:ext cx="3290763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300" dirty="0">
                <a:solidFill>
                  <a:srgbClr val="FF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Strategy</a:t>
            </a:r>
            <a:r>
              <a:rPr lang="en-US" sz="2300" dirty="0">
                <a:solidFill>
                  <a:srgbClr val="FF0000"/>
                </a:solidFill>
                <a:latin typeface="Arial Italic" charset="0"/>
                <a:cs typeface="Arial Italic" charset="0"/>
                <a:sym typeface="Arial Italic" charset="0"/>
              </a:rPr>
              <a:t>: </a:t>
            </a:r>
            <a:r>
              <a:rPr lang="en-US" sz="2300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expand </a:t>
            </a:r>
            <a:r>
              <a:rPr lang="en-US" sz="2300" b="1" i="1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shallowest</a:t>
            </a:r>
            <a:r>
              <a:rPr lang="en-US" sz="2300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 node first</a:t>
            </a:r>
          </a:p>
          <a:p>
            <a:pPr marL="39688">
              <a:spcBef>
                <a:spcPts val="1050"/>
              </a:spcBef>
            </a:pPr>
            <a:r>
              <a:rPr lang="en-US" sz="2300" dirty="0">
                <a:solidFill>
                  <a:srgbClr val="FF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Implementation</a:t>
            </a:r>
            <a:r>
              <a:rPr lang="en-US" sz="2300" dirty="0">
                <a:solidFill>
                  <a:srgbClr val="FF0000"/>
                </a:solidFill>
                <a:latin typeface="Arial Italic" charset="0"/>
                <a:cs typeface="Arial Italic" charset="0"/>
                <a:sym typeface="Arial Italic" charset="0"/>
              </a:rPr>
              <a:t>: </a:t>
            </a:r>
            <a:r>
              <a:rPr lang="en-US" sz="2300" dirty="0" smtClean="0">
                <a:solidFill>
                  <a:srgbClr val="FF0000"/>
                </a:solidFill>
                <a:latin typeface="Arial Italic" charset="0"/>
                <a:cs typeface="Arial Italic" charset="0"/>
                <a:sym typeface="Arial Italic" charset="0"/>
              </a:rPr>
              <a:t>  </a:t>
            </a:r>
            <a:r>
              <a:rPr lang="en-US" sz="2300" dirty="0" smtClean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Fringe </a:t>
            </a:r>
            <a:r>
              <a:rPr lang="en-US" sz="2300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is a </a:t>
            </a:r>
            <a:r>
              <a:rPr lang="en-US" sz="2300" dirty="0" smtClean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queue - FIFO</a:t>
            </a:r>
            <a:endParaRPr lang="en-US" sz="2300" dirty="0">
              <a:solidFill>
                <a:schemeClr val="tx1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367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Review: Breadth First Search</a:t>
            </a:r>
          </a:p>
        </p:txBody>
      </p:sp>
      <p:grpSp>
        <p:nvGrpSpPr>
          <p:cNvPr id="31748" name="Group 60"/>
          <p:cNvGrpSpPr>
            <a:grpSpLocks/>
          </p:cNvGrpSpPr>
          <p:nvPr/>
        </p:nvGrpSpPr>
        <p:grpSpPr bwMode="auto">
          <a:xfrm>
            <a:off x="1981200" y="3498850"/>
            <a:ext cx="5499100" cy="3340100"/>
            <a:chOff x="0" y="0"/>
            <a:chExt cx="3464" cy="2104"/>
          </a:xfrm>
        </p:grpSpPr>
        <p:sp>
          <p:nvSpPr>
            <p:cNvPr id="31828" name="Rectangle 3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31829" name="Rectangle 4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31830" name="Rectangle 5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31831" name="Rectangle 6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31832" name="Rectangle 7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31833" name="Rectangle 8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31834" name="Rectangle 9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31835" name="Line 10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36" name="Line 11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37" name="Line 12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38" name="Line 13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1839" name="Group 33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31866" name="Rectangle 14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31867" name="Rectangle 15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31868" name="Rectangle 16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31869" name="Rectangle 17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31870" name="Rectangle 18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31871" name="Rectangle 19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31872" name="Rectangle 20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31873" name="Rectangle 21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31874" name="Rectangle 22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31875" name="Rectangle 23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31876" name="Line 24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77" name="Line 25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78" name="Line 26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79" name="Line 27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0" name="Line 28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1" name="Line 29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2" name="Line 30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3" name="Line 31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4" name="Line 32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1840" name="Rectangle 34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31841" name="Line 35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1842" name="Group 55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31847" name="Rectangle 36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31848" name="Rectangle 37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31849" name="Rectangle 38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31850" name="Rectangle 39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31851" name="Rectangle 40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31852" name="Rectangle 41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31853" name="Rectangle 42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31854" name="Rectangle 43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31855" name="Rectangle 44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G</a:t>
                </a:r>
              </a:p>
            </p:txBody>
          </p:sp>
          <p:sp>
            <p:nvSpPr>
              <p:cNvPr id="31856" name="Rectangle 45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31857" name="Line 46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58" name="Line 47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59" name="Line 48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0" name="Line 49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1" name="Line 50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2" name="Line 51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3" name="Line 52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4" name="Line 53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5" name="Line 54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1843" name="Line 56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44" name="Line 57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45" name="Line 58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46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1749" name="Group 113"/>
          <p:cNvGrpSpPr>
            <a:grpSpLocks/>
          </p:cNvGrpSpPr>
          <p:nvPr/>
        </p:nvGrpSpPr>
        <p:grpSpPr bwMode="auto">
          <a:xfrm>
            <a:off x="4403725" y="1479550"/>
            <a:ext cx="3033713" cy="1792288"/>
            <a:chOff x="0" y="0"/>
            <a:chExt cx="1911" cy="1128"/>
          </a:xfrm>
        </p:grpSpPr>
        <p:grpSp>
          <p:nvGrpSpPr>
            <p:cNvPr id="31776" name="Group 63"/>
            <p:cNvGrpSpPr>
              <a:grpSpLocks/>
            </p:cNvGrpSpPr>
            <p:nvPr/>
          </p:nvGrpSpPr>
          <p:grpSpPr bwMode="auto">
            <a:xfrm>
              <a:off x="0" y="659"/>
              <a:ext cx="188" cy="192"/>
              <a:chOff x="0" y="0"/>
              <a:chExt cx="188" cy="191"/>
            </a:xfrm>
          </p:grpSpPr>
          <p:sp>
            <p:nvSpPr>
              <p:cNvPr id="31826" name="AutoShape 61"/>
              <p:cNvSpPr>
                <a:spLocks/>
              </p:cNvSpPr>
              <p:nvPr/>
            </p:nvSpPr>
            <p:spPr bwMode="auto">
              <a:xfrm>
                <a:off x="0" y="0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27" name="Rectangle 62"/>
              <p:cNvSpPr>
                <a:spLocks/>
              </p:cNvSpPr>
              <p:nvPr/>
            </p:nvSpPr>
            <p:spPr bwMode="auto">
              <a:xfrm>
                <a:off x="11" y="3"/>
                <a:ext cx="166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S</a:t>
                </a:r>
              </a:p>
            </p:txBody>
          </p:sp>
        </p:grpSp>
        <p:grpSp>
          <p:nvGrpSpPr>
            <p:cNvPr id="31777" name="Group 66"/>
            <p:cNvGrpSpPr>
              <a:grpSpLocks/>
            </p:cNvGrpSpPr>
            <p:nvPr/>
          </p:nvGrpSpPr>
          <p:grpSpPr bwMode="auto">
            <a:xfrm>
              <a:off x="1718" y="0"/>
              <a:ext cx="193" cy="208"/>
              <a:chOff x="0" y="0"/>
              <a:chExt cx="193" cy="208"/>
            </a:xfrm>
          </p:grpSpPr>
          <p:sp>
            <p:nvSpPr>
              <p:cNvPr id="31824" name="AutoShape 64"/>
              <p:cNvSpPr>
                <a:spLocks/>
              </p:cNvSpPr>
              <p:nvPr/>
            </p:nvSpPr>
            <p:spPr bwMode="auto">
              <a:xfrm>
                <a:off x="2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25" name="Rectangle 65"/>
              <p:cNvSpPr>
                <a:spLocks/>
              </p:cNvSpPr>
              <p:nvPr/>
            </p:nvSpPr>
            <p:spPr bwMode="auto">
              <a:xfrm>
                <a:off x="0" y="0"/>
                <a:ext cx="19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</p:grpSp>
        <p:grpSp>
          <p:nvGrpSpPr>
            <p:cNvPr id="31778" name="Group 69"/>
            <p:cNvGrpSpPr>
              <a:grpSpLocks/>
            </p:cNvGrpSpPr>
            <p:nvPr/>
          </p:nvGrpSpPr>
          <p:grpSpPr bwMode="auto">
            <a:xfrm>
              <a:off x="548" y="479"/>
              <a:ext cx="189" cy="208"/>
              <a:chOff x="0" y="0"/>
              <a:chExt cx="189" cy="208"/>
            </a:xfrm>
          </p:grpSpPr>
          <p:sp>
            <p:nvSpPr>
              <p:cNvPr id="31822" name="AutoShape 67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23" name="Rectangle 68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31779" name="Group 72"/>
            <p:cNvGrpSpPr>
              <a:grpSpLocks/>
            </p:cNvGrpSpPr>
            <p:nvPr/>
          </p:nvGrpSpPr>
          <p:grpSpPr bwMode="auto">
            <a:xfrm>
              <a:off x="151" y="191"/>
              <a:ext cx="189" cy="208"/>
              <a:chOff x="0" y="0"/>
              <a:chExt cx="188" cy="208"/>
            </a:xfrm>
          </p:grpSpPr>
          <p:sp>
            <p:nvSpPr>
              <p:cNvPr id="31820" name="AutoShape 70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21" name="Rectangle 71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31780" name="Group 75"/>
            <p:cNvGrpSpPr>
              <a:grpSpLocks/>
            </p:cNvGrpSpPr>
            <p:nvPr/>
          </p:nvGrpSpPr>
          <p:grpSpPr bwMode="auto">
            <a:xfrm>
              <a:off x="340" y="862"/>
              <a:ext cx="189" cy="208"/>
              <a:chOff x="0" y="0"/>
              <a:chExt cx="189" cy="208"/>
            </a:xfrm>
          </p:grpSpPr>
          <p:sp>
            <p:nvSpPr>
              <p:cNvPr id="31818" name="AutoShape 73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9" name="Rectangle 74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31781" name="Group 78"/>
            <p:cNvGrpSpPr>
              <a:grpSpLocks/>
            </p:cNvGrpSpPr>
            <p:nvPr/>
          </p:nvGrpSpPr>
          <p:grpSpPr bwMode="auto">
            <a:xfrm>
              <a:off x="793" y="920"/>
              <a:ext cx="189" cy="208"/>
              <a:chOff x="0" y="0"/>
              <a:chExt cx="189" cy="208"/>
            </a:xfrm>
          </p:grpSpPr>
          <p:sp>
            <p:nvSpPr>
              <p:cNvPr id="31816" name="AutoShape 76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7" name="Rectangle 77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31782" name="Group 81"/>
            <p:cNvGrpSpPr>
              <a:grpSpLocks/>
            </p:cNvGrpSpPr>
            <p:nvPr/>
          </p:nvGrpSpPr>
          <p:grpSpPr bwMode="auto">
            <a:xfrm>
              <a:off x="1001" y="172"/>
              <a:ext cx="189" cy="208"/>
              <a:chOff x="0" y="0"/>
              <a:chExt cx="189" cy="208"/>
            </a:xfrm>
          </p:grpSpPr>
          <p:sp>
            <p:nvSpPr>
              <p:cNvPr id="31814" name="AutoShape 79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5" name="Rectangle 80"/>
              <p:cNvSpPr>
                <a:spLocks/>
              </p:cNvSpPr>
              <p:nvPr/>
            </p:nvSpPr>
            <p:spPr bwMode="auto">
              <a:xfrm>
                <a:off x="18" y="0"/>
                <a:ext cx="15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31783" name="Group 84"/>
            <p:cNvGrpSpPr>
              <a:grpSpLocks/>
            </p:cNvGrpSpPr>
            <p:nvPr/>
          </p:nvGrpSpPr>
          <p:grpSpPr bwMode="auto">
            <a:xfrm>
              <a:off x="1266" y="402"/>
              <a:ext cx="189" cy="208"/>
              <a:chOff x="0" y="0"/>
              <a:chExt cx="188" cy="208"/>
            </a:xfrm>
          </p:grpSpPr>
          <p:sp>
            <p:nvSpPr>
              <p:cNvPr id="31812" name="AutoShape 82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3" name="Rectangle 83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31784" name="Group 87"/>
            <p:cNvGrpSpPr>
              <a:grpSpLocks/>
            </p:cNvGrpSpPr>
            <p:nvPr/>
          </p:nvGrpSpPr>
          <p:grpSpPr bwMode="auto">
            <a:xfrm>
              <a:off x="1115" y="670"/>
              <a:ext cx="189" cy="208"/>
              <a:chOff x="0" y="0"/>
              <a:chExt cx="188" cy="208"/>
            </a:xfrm>
          </p:grpSpPr>
          <p:sp>
            <p:nvSpPr>
              <p:cNvPr id="31810" name="AutoShape 85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1" name="Rectangle 86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31785" name="Group 90"/>
            <p:cNvGrpSpPr>
              <a:grpSpLocks/>
            </p:cNvGrpSpPr>
            <p:nvPr/>
          </p:nvGrpSpPr>
          <p:grpSpPr bwMode="auto">
            <a:xfrm>
              <a:off x="491" y="19"/>
              <a:ext cx="189" cy="208"/>
              <a:chOff x="0" y="0"/>
              <a:chExt cx="189" cy="208"/>
            </a:xfrm>
          </p:grpSpPr>
          <p:sp>
            <p:nvSpPr>
              <p:cNvPr id="31808" name="AutoShape 88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09" name="Rectangle 89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31786" name="Group 93"/>
            <p:cNvGrpSpPr>
              <a:grpSpLocks/>
            </p:cNvGrpSpPr>
            <p:nvPr/>
          </p:nvGrpSpPr>
          <p:grpSpPr bwMode="auto">
            <a:xfrm>
              <a:off x="1663" y="517"/>
              <a:ext cx="189" cy="208"/>
              <a:chOff x="0" y="0"/>
              <a:chExt cx="188" cy="208"/>
            </a:xfrm>
          </p:grpSpPr>
          <p:sp>
            <p:nvSpPr>
              <p:cNvPr id="31806" name="AutoShape 91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07" name="Rectangle 92"/>
              <p:cNvSpPr>
                <a:spLocks/>
              </p:cNvSpPr>
              <p:nvPr/>
            </p:nvSpPr>
            <p:spPr bwMode="auto">
              <a:xfrm>
                <a:off x="33" y="0"/>
                <a:ext cx="12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31787" name="Group 96"/>
            <p:cNvGrpSpPr>
              <a:grpSpLocks/>
            </p:cNvGrpSpPr>
            <p:nvPr/>
          </p:nvGrpSpPr>
          <p:grpSpPr bwMode="auto">
            <a:xfrm>
              <a:off x="1587" y="862"/>
              <a:ext cx="189" cy="208"/>
              <a:chOff x="0" y="0"/>
              <a:chExt cx="188" cy="208"/>
            </a:xfrm>
          </p:grpSpPr>
          <p:sp>
            <p:nvSpPr>
              <p:cNvPr id="31804" name="AutoShape 94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05" name="Rectangle 95"/>
              <p:cNvSpPr>
                <a:spLocks/>
              </p:cNvSpPr>
              <p:nvPr/>
            </p:nvSpPr>
            <p:spPr bwMode="auto">
              <a:xfrm>
                <a:off x="29" y="0"/>
                <a:ext cx="129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31788" name="Line 97"/>
            <p:cNvSpPr>
              <a:spLocks noChangeShapeType="1"/>
            </p:cNvSpPr>
            <p:nvPr/>
          </p:nvSpPr>
          <p:spPr bwMode="auto">
            <a:xfrm>
              <a:off x="161" y="828"/>
              <a:ext cx="173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9" name="Line 98"/>
            <p:cNvSpPr>
              <a:spLocks noChangeShapeType="1"/>
            </p:cNvSpPr>
            <p:nvPr/>
          </p:nvSpPr>
          <p:spPr bwMode="auto">
            <a:xfrm rot="10800000" flipH="1">
              <a:off x="501" y="1024"/>
              <a:ext cx="287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0" name="Line 99"/>
            <p:cNvSpPr>
              <a:spLocks noChangeShapeType="1"/>
            </p:cNvSpPr>
            <p:nvPr/>
          </p:nvSpPr>
          <p:spPr bwMode="auto">
            <a:xfrm flipH="1">
              <a:off x="955" y="848"/>
              <a:ext cx="187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1" name="Line 100"/>
            <p:cNvSpPr>
              <a:spLocks noChangeShapeType="1"/>
            </p:cNvSpPr>
            <p:nvPr/>
          </p:nvSpPr>
          <p:spPr bwMode="auto">
            <a:xfrm flipH="1">
              <a:off x="534" y="775"/>
              <a:ext cx="57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2" name="Line 101"/>
            <p:cNvSpPr>
              <a:spLocks noChangeShapeType="1"/>
            </p:cNvSpPr>
            <p:nvPr/>
          </p:nvSpPr>
          <p:spPr bwMode="auto">
            <a:xfrm flipH="1">
              <a:off x="1276" y="607"/>
              <a:ext cx="84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3" name="Line 102"/>
            <p:cNvSpPr>
              <a:spLocks noChangeShapeType="1"/>
            </p:cNvSpPr>
            <p:nvPr/>
          </p:nvSpPr>
          <p:spPr bwMode="auto">
            <a:xfrm>
              <a:off x="1427" y="579"/>
              <a:ext cx="188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4" name="Line 103"/>
            <p:cNvSpPr>
              <a:spLocks noChangeShapeType="1"/>
            </p:cNvSpPr>
            <p:nvPr/>
          </p:nvSpPr>
          <p:spPr bwMode="auto">
            <a:xfrm rot="10800000" flipH="1">
              <a:off x="1682" y="722"/>
              <a:ext cx="75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5" name="Line 104"/>
            <p:cNvSpPr>
              <a:spLocks noChangeShapeType="1"/>
            </p:cNvSpPr>
            <p:nvPr/>
          </p:nvSpPr>
          <p:spPr bwMode="auto">
            <a:xfrm rot="10800000" flipH="1">
              <a:off x="1757" y="205"/>
              <a:ext cx="57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6" name="Line 105"/>
            <p:cNvSpPr>
              <a:spLocks noChangeShapeType="1"/>
            </p:cNvSpPr>
            <p:nvPr/>
          </p:nvSpPr>
          <p:spPr bwMode="auto">
            <a:xfrm rot="10800000" flipH="1">
              <a:off x="161" y="578"/>
              <a:ext cx="387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7" name="Line 106"/>
            <p:cNvSpPr>
              <a:spLocks noChangeShapeType="1"/>
            </p:cNvSpPr>
            <p:nvPr/>
          </p:nvSpPr>
          <p:spPr bwMode="auto">
            <a:xfrm rot="10800000">
              <a:off x="312" y="368"/>
              <a:ext cx="263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8" name="Line 107"/>
            <p:cNvSpPr>
              <a:spLocks noChangeShapeType="1"/>
            </p:cNvSpPr>
            <p:nvPr/>
          </p:nvSpPr>
          <p:spPr bwMode="auto">
            <a:xfrm rot="10800000" flipH="1">
              <a:off x="315" y="123"/>
              <a:ext cx="17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9" name="Line 108"/>
            <p:cNvSpPr>
              <a:spLocks noChangeShapeType="1"/>
            </p:cNvSpPr>
            <p:nvPr/>
          </p:nvSpPr>
          <p:spPr bwMode="auto">
            <a:xfrm rot="10800000">
              <a:off x="685" y="123"/>
              <a:ext cx="311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0" name="Line 109"/>
            <p:cNvSpPr>
              <a:spLocks noChangeShapeType="1"/>
            </p:cNvSpPr>
            <p:nvPr/>
          </p:nvSpPr>
          <p:spPr bwMode="auto">
            <a:xfrm rot="10800000" flipH="1">
              <a:off x="709" y="349"/>
              <a:ext cx="32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1" name="Line 110"/>
            <p:cNvSpPr>
              <a:spLocks noChangeShapeType="1"/>
            </p:cNvSpPr>
            <p:nvPr/>
          </p:nvSpPr>
          <p:spPr bwMode="auto">
            <a:xfrm rot="10800000" flipH="1">
              <a:off x="742" y="506"/>
              <a:ext cx="519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2" name="Freeform 111"/>
            <p:cNvSpPr>
              <a:spLocks/>
            </p:cNvSpPr>
            <p:nvPr/>
          </p:nvSpPr>
          <p:spPr bwMode="auto">
            <a:xfrm rot="5400000" flipH="1">
              <a:off x="1307" y="165"/>
              <a:ext cx="272" cy="4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3" name="Freeform 112"/>
            <p:cNvSpPr>
              <a:spLocks/>
            </p:cNvSpPr>
            <p:nvPr/>
          </p:nvSpPr>
          <p:spPr bwMode="auto">
            <a:xfrm rot="10800000" flipH="1">
              <a:off x="194" y="579"/>
              <a:ext cx="1100" cy="176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1750" name="Group 121"/>
          <p:cNvGrpSpPr>
            <a:grpSpLocks/>
          </p:cNvGrpSpPr>
          <p:nvPr/>
        </p:nvGrpSpPr>
        <p:grpSpPr bwMode="auto">
          <a:xfrm>
            <a:off x="211138" y="3532188"/>
            <a:ext cx="7335837" cy="2325687"/>
            <a:chOff x="0" y="0"/>
            <a:chExt cx="4621" cy="1465"/>
          </a:xfrm>
        </p:grpSpPr>
        <p:sp>
          <p:nvSpPr>
            <p:cNvPr id="31769" name="Rectangle 114"/>
            <p:cNvSpPr>
              <a:spLocks/>
            </p:cNvSpPr>
            <p:nvPr/>
          </p:nvSpPr>
          <p:spPr bwMode="auto">
            <a:xfrm>
              <a:off x="1009" y="0"/>
              <a:ext cx="3611" cy="172"/>
            </a:xfrm>
            <a:prstGeom prst="rect">
              <a:avLst/>
            </a:prstGeom>
            <a:solidFill>
              <a:srgbClr val="FF0000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0" name="Rectangle 115"/>
            <p:cNvSpPr>
              <a:spLocks/>
            </p:cNvSpPr>
            <p:nvPr/>
          </p:nvSpPr>
          <p:spPr bwMode="auto">
            <a:xfrm>
              <a:off x="1005" y="291"/>
              <a:ext cx="3611" cy="172"/>
            </a:xfrm>
            <a:prstGeom prst="rect">
              <a:avLst/>
            </a:prstGeom>
            <a:solidFill>
              <a:srgbClr val="FF6600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Rectangle 116"/>
            <p:cNvSpPr>
              <a:spLocks/>
            </p:cNvSpPr>
            <p:nvPr/>
          </p:nvSpPr>
          <p:spPr bwMode="auto">
            <a:xfrm>
              <a:off x="1010" y="619"/>
              <a:ext cx="3611" cy="172"/>
            </a:xfrm>
            <a:prstGeom prst="rect">
              <a:avLst/>
            </a:prstGeom>
            <a:solidFill>
              <a:srgbClr val="008000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2" name="Rectangle 117"/>
            <p:cNvSpPr>
              <a:spLocks/>
            </p:cNvSpPr>
            <p:nvPr/>
          </p:nvSpPr>
          <p:spPr bwMode="auto">
            <a:xfrm>
              <a:off x="1006" y="963"/>
              <a:ext cx="3607" cy="172"/>
            </a:xfrm>
            <a:prstGeom prst="rect">
              <a:avLst/>
            </a:prstGeom>
            <a:solidFill>
              <a:srgbClr val="0000FF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3" name="Freeform 118"/>
            <p:cNvSpPr>
              <a:spLocks/>
            </p:cNvSpPr>
            <p:nvPr/>
          </p:nvSpPr>
          <p:spPr bwMode="auto">
            <a:xfrm>
              <a:off x="674" y="11"/>
              <a:ext cx="178" cy="14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3 h 21600"/>
                <a:gd name="T6" fmla="*/ 0 w 21600"/>
                <a:gd name="T7" fmla="*/ 3 h 21600"/>
                <a:gd name="T8" fmla="*/ 0 w 21600"/>
                <a:gd name="T9" fmla="*/ 4 h 21600"/>
                <a:gd name="T10" fmla="*/ 0 w 21600"/>
                <a:gd name="T11" fmla="*/ 6 h 21600"/>
                <a:gd name="T12" fmla="*/ 0 w 21600"/>
                <a:gd name="T13" fmla="*/ 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4" name="Rectangle 119"/>
            <p:cNvSpPr>
              <a:spLocks/>
            </p:cNvSpPr>
            <p:nvPr/>
          </p:nvSpPr>
          <p:spPr bwMode="auto">
            <a:xfrm>
              <a:off x="0" y="468"/>
              <a:ext cx="608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Search</a:t>
              </a:r>
            </a:p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Tiers</a:t>
              </a:r>
            </a:p>
          </p:txBody>
        </p:sp>
        <p:sp>
          <p:nvSpPr>
            <p:cNvPr id="31775" name="Rectangle 120"/>
            <p:cNvSpPr>
              <a:spLocks/>
            </p:cNvSpPr>
            <p:nvPr/>
          </p:nvSpPr>
          <p:spPr bwMode="auto">
            <a:xfrm>
              <a:off x="1010" y="1293"/>
              <a:ext cx="3607" cy="172"/>
            </a:xfrm>
            <a:prstGeom prst="rect">
              <a:avLst/>
            </a:prstGeom>
            <a:solidFill>
              <a:srgbClr val="CC00CC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51" name="Oval 122"/>
          <p:cNvSpPr>
            <a:spLocks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2" name="Oval 123"/>
          <p:cNvSpPr>
            <a:spLocks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3" name="Oval 124"/>
          <p:cNvSpPr>
            <a:spLocks/>
          </p:cNvSpPr>
          <p:nvPr/>
        </p:nvSpPr>
        <p:spPr bwMode="auto">
          <a:xfrm>
            <a:off x="2570163" y="40211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4" name="Oval 125"/>
          <p:cNvSpPr>
            <a:spLocks/>
          </p:cNvSpPr>
          <p:nvPr/>
        </p:nvSpPr>
        <p:spPr bwMode="auto">
          <a:xfrm>
            <a:off x="5391150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5" name="Oval 126"/>
          <p:cNvSpPr>
            <a:spLocks/>
          </p:cNvSpPr>
          <p:nvPr/>
        </p:nvSpPr>
        <p:spPr bwMode="auto">
          <a:xfrm>
            <a:off x="7142163" y="39909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6" name="Oval 127"/>
          <p:cNvSpPr>
            <a:spLocks/>
          </p:cNvSpPr>
          <p:nvPr/>
        </p:nvSpPr>
        <p:spPr bwMode="auto">
          <a:xfrm>
            <a:off x="2039938" y="45212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7" name="Oval 128"/>
          <p:cNvSpPr>
            <a:spLocks/>
          </p:cNvSpPr>
          <p:nvPr/>
        </p:nvSpPr>
        <p:spPr bwMode="auto">
          <a:xfrm>
            <a:off x="2714625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8" name="Oval 129"/>
          <p:cNvSpPr>
            <a:spLocks/>
          </p:cNvSpPr>
          <p:nvPr/>
        </p:nvSpPr>
        <p:spPr bwMode="auto">
          <a:xfrm>
            <a:off x="3560763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9" name="Oval 130"/>
          <p:cNvSpPr>
            <a:spLocks/>
          </p:cNvSpPr>
          <p:nvPr/>
        </p:nvSpPr>
        <p:spPr bwMode="auto">
          <a:xfrm>
            <a:off x="5005388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0" name="Oval 131"/>
          <p:cNvSpPr>
            <a:spLocks/>
          </p:cNvSpPr>
          <p:nvPr/>
        </p:nvSpPr>
        <p:spPr bwMode="auto">
          <a:xfrm>
            <a:off x="5707063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1" name="Oval 132"/>
          <p:cNvSpPr>
            <a:spLocks/>
          </p:cNvSpPr>
          <p:nvPr/>
        </p:nvSpPr>
        <p:spPr bwMode="auto">
          <a:xfrm>
            <a:off x="7140575" y="4505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2" name="Oval 133"/>
          <p:cNvSpPr>
            <a:spLocks/>
          </p:cNvSpPr>
          <p:nvPr/>
        </p:nvSpPr>
        <p:spPr bwMode="auto">
          <a:xfrm>
            <a:off x="2030413" y="50514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3" name="Oval 134"/>
          <p:cNvSpPr>
            <a:spLocks/>
          </p:cNvSpPr>
          <p:nvPr/>
        </p:nvSpPr>
        <p:spPr bwMode="auto">
          <a:xfrm>
            <a:off x="2570163" y="4019550"/>
            <a:ext cx="290512" cy="265113"/>
          </a:xfrm>
          <a:prstGeom prst="ellipse">
            <a:avLst/>
          </a:prstGeom>
          <a:solidFill>
            <a:srgbClr val="FF66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4" name="Oval 135"/>
          <p:cNvSpPr>
            <a:spLocks/>
          </p:cNvSpPr>
          <p:nvPr/>
        </p:nvSpPr>
        <p:spPr bwMode="auto">
          <a:xfrm>
            <a:off x="5394325" y="3978275"/>
            <a:ext cx="290513" cy="265113"/>
          </a:xfrm>
          <a:prstGeom prst="ellipse">
            <a:avLst/>
          </a:prstGeom>
          <a:solidFill>
            <a:srgbClr val="FF66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5" name="Oval 136"/>
          <p:cNvSpPr>
            <a:spLocks/>
          </p:cNvSpPr>
          <p:nvPr/>
        </p:nvSpPr>
        <p:spPr bwMode="auto">
          <a:xfrm>
            <a:off x="7143750" y="3995738"/>
            <a:ext cx="290513" cy="265112"/>
          </a:xfrm>
          <a:prstGeom prst="ellipse">
            <a:avLst/>
          </a:prstGeom>
          <a:solidFill>
            <a:srgbClr val="FF66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6" name="Oval 137"/>
          <p:cNvSpPr>
            <a:spLocks/>
          </p:cNvSpPr>
          <p:nvPr/>
        </p:nvSpPr>
        <p:spPr bwMode="auto">
          <a:xfrm>
            <a:off x="2043113" y="4516438"/>
            <a:ext cx="290512" cy="265112"/>
          </a:xfrm>
          <a:prstGeom prst="ellipse">
            <a:avLst/>
          </a:prstGeom>
          <a:solidFill>
            <a:srgbClr val="0080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7" name="Line 138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8" name="Rectangle 139"/>
          <p:cNvSpPr>
            <a:spLocks/>
          </p:cNvSpPr>
          <p:nvPr/>
        </p:nvSpPr>
        <p:spPr bwMode="auto">
          <a:xfrm>
            <a:off x="373063" y="1744663"/>
            <a:ext cx="32512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500">
                <a:solidFill>
                  <a:schemeClr val="tx1"/>
                </a:solidFill>
                <a:cs typeface="Arial" charset="0"/>
              </a:rPr>
              <a:t>Expansion order:</a:t>
            </a:r>
          </a:p>
          <a:p>
            <a:pPr marL="39688">
              <a:spcBef>
                <a:spcPts val="1050"/>
              </a:spcBef>
            </a:pPr>
            <a:r>
              <a:rPr lang="en-US" sz="25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(S,d,e,p,b,c,e,h,r,q,a,a,h,r,p,q,f,p,q,f,q,c,G)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Ins="132080"/>
          <a:lstStyle/>
          <a:p>
            <a:pPr indent="0" eaLnBrk="1" hangingPunct="1"/>
            <a:r>
              <a:rPr lang="en-US" sz="4000" smtClean="0"/>
              <a:t>Search Algorithm Properties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451100"/>
          </a:xfrm>
        </p:spPr>
        <p:txBody>
          <a:bodyPr rIns="132080"/>
          <a:lstStyle/>
          <a:p>
            <a:pPr marL="442913" indent="-403225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0000"/>
                </a:solidFill>
              </a:rPr>
              <a:t>Complete?</a:t>
            </a:r>
            <a:r>
              <a:rPr lang="en-US" sz="2400" smtClean="0"/>
              <a:t> 	Guaranteed to find a solution if one exists?</a:t>
            </a:r>
          </a:p>
          <a:p>
            <a:pPr marL="442913" indent="-403225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0000"/>
                </a:solidFill>
              </a:rPr>
              <a:t>Optimal?	</a:t>
            </a:r>
            <a:r>
              <a:rPr lang="en-US" sz="2400" smtClean="0"/>
              <a:t> 	Guaranteed to find the least cost path?</a:t>
            </a:r>
          </a:p>
          <a:p>
            <a:pPr marL="442913" indent="-403225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</a:rPr>
              <a:t>Time complexity?</a:t>
            </a:r>
          </a:p>
          <a:p>
            <a:pPr marL="442913" indent="-403225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</a:rPr>
              <a:t>Space complexity?</a:t>
            </a:r>
          </a:p>
          <a:p>
            <a:pPr marL="442913" indent="-403225" eaLnBrk="1" hangingPunct="1">
              <a:lnSpc>
                <a:spcPct val="80000"/>
              </a:lnSpc>
              <a:buFont typeface="Wingdings" charset="2"/>
              <a:buNone/>
            </a:pPr>
            <a:endParaRPr lang="en-US" sz="800" smtClean="0"/>
          </a:p>
          <a:p>
            <a:pPr marL="442913" indent="-403225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600" smtClean="0"/>
              <a:t>Variables:</a:t>
            </a: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/>
        </p:nvGraphicFramePr>
        <p:xfrm>
          <a:off x="558800" y="3938588"/>
          <a:ext cx="8305800" cy="2732088"/>
        </p:xfrm>
        <a:graphic>
          <a:graphicData uri="http://schemas.openxmlformats.org/drawingml/2006/table">
            <a:tbl>
              <a:tblPr/>
              <a:tblGrid>
                <a:gridCol w="1349375"/>
                <a:gridCol w="6956425"/>
              </a:tblGrid>
              <a:tr h="47471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n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Number of states in the problem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16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b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The maximum branching factor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B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(the maximum number of successors for a state)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1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C*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Cost of least cost solution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1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d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Depth of the shallowest solution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1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m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Max depth of the search tree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DFS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8229600" cy="1281113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Infinite paths make DFS incomplete…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How can we fix this?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Check new nodes against path from 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Infinite search spaces still a problem</a:t>
            </a:r>
          </a:p>
        </p:txBody>
      </p:sp>
      <p:graphicFrame>
        <p:nvGraphicFramePr>
          <p:cNvPr id="32772" name="Group 4"/>
          <p:cNvGraphicFramePr>
            <a:graphicFrameLocks noGrp="1"/>
          </p:cNvGraphicFramePr>
          <p:nvPr/>
        </p:nvGraphicFramePr>
        <p:xfrm>
          <a:off x="152400" y="1603375"/>
          <a:ext cx="8839200" cy="9144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14450"/>
                <a:gridCol w="1316037"/>
                <a:gridCol w="2022475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Depth First Search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O(B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LMAX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O(LMAX)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3819" name="Group 48"/>
          <p:cNvGrpSpPr>
            <a:grpSpLocks/>
          </p:cNvGrpSpPr>
          <p:nvPr/>
        </p:nvGrpSpPr>
        <p:grpSpPr bwMode="auto">
          <a:xfrm>
            <a:off x="7280275" y="2994025"/>
            <a:ext cx="690563" cy="630238"/>
            <a:chOff x="26" y="0"/>
            <a:chExt cx="435" cy="397"/>
          </a:xfrm>
        </p:grpSpPr>
        <p:sp>
          <p:nvSpPr>
            <p:cNvPr id="33838" name="AutoShape 46"/>
            <p:cNvSpPr>
              <a:spLocks/>
            </p:cNvSpPr>
            <p:nvPr/>
          </p:nvSpPr>
          <p:spPr bwMode="auto">
            <a:xfrm>
              <a:off x="37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9" name="Rectangle 47"/>
            <p:cNvSpPr>
              <a:spLocks/>
            </p:cNvSpPr>
            <p:nvPr/>
          </p:nvSpPr>
          <p:spPr bwMode="auto">
            <a:xfrm>
              <a:off x="26" y="106"/>
              <a:ext cx="435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3820" name="Group 51"/>
          <p:cNvGrpSpPr>
            <a:grpSpLocks/>
          </p:cNvGrpSpPr>
          <p:nvPr/>
        </p:nvGrpSpPr>
        <p:grpSpPr bwMode="auto">
          <a:xfrm>
            <a:off x="8013700" y="4049713"/>
            <a:ext cx="692150" cy="630237"/>
            <a:chOff x="0" y="0"/>
            <a:chExt cx="436" cy="397"/>
          </a:xfrm>
        </p:grpSpPr>
        <p:sp>
          <p:nvSpPr>
            <p:cNvPr id="33836" name="AutoShape 49"/>
            <p:cNvSpPr>
              <a:spLocks/>
            </p:cNvSpPr>
            <p:nvPr/>
          </p:nvSpPr>
          <p:spPr bwMode="auto">
            <a:xfrm>
              <a:off x="11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7" name="Rectangle 50"/>
            <p:cNvSpPr>
              <a:spLocks/>
            </p:cNvSpPr>
            <p:nvPr/>
          </p:nvSpPr>
          <p:spPr bwMode="auto">
            <a:xfrm>
              <a:off x="0" y="106"/>
              <a:ext cx="43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3821" name="Group 54"/>
          <p:cNvGrpSpPr>
            <a:grpSpLocks/>
          </p:cNvGrpSpPr>
          <p:nvPr/>
        </p:nvGrpSpPr>
        <p:grpSpPr bwMode="auto">
          <a:xfrm>
            <a:off x="6802438" y="4049713"/>
            <a:ext cx="655637" cy="630237"/>
            <a:chOff x="0" y="0"/>
            <a:chExt cx="413" cy="397"/>
          </a:xfrm>
        </p:grpSpPr>
        <p:sp>
          <p:nvSpPr>
            <p:cNvPr id="33834" name="AutoShape 52"/>
            <p:cNvSpPr>
              <a:spLocks/>
            </p:cNvSpPr>
            <p:nvPr/>
          </p:nvSpPr>
          <p:spPr bwMode="auto">
            <a:xfrm>
              <a:off x="0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5" name="Rectangle 53"/>
            <p:cNvSpPr>
              <a:spLocks/>
            </p:cNvSpPr>
            <p:nvPr/>
          </p:nvSpPr>
          <p:spPr bwMode="auto">
            <a:xfrm>
              <a:off x="125" y="94"/>
              <a:ext cx="162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3822" name="Group 61"/>
          <p:cNvGrpSpPr>
            <a:grpSpLocks/>
          </p:cNvGrpSpPr>
          <p:nvPr/>
        </p:nvGrpSpPr>
        <p:grpSpPr bwMode="auto">
          <a:xfrm>
            <a:off x="6802438" y="5184775"/>
            <a:ext cx="657225" cy="630238"/>
            <a:chOff x="0" y="0"/>
            <a:chExt cx="414" cy="397"/>
          </a:xfrm>
        </p:grpSpPr>
        <p:sp>
          <p:nvSpPr>
            <p:cNvPr id="33832" name="AutoShape 59"/>
            <p:cNvSpPr>
              <a:spLocks/>
            </p:cNvSpPr>
            <p:nvPr/>
          </p:nvSpPr>
          <p:spPr bwMode="auto">
            <a:xfrm>
              <a:off x="0" y="0"/>
              <a:ext cx="414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3" name="Rectangle 60"/>
            <p:cNvSpPr>
              <a:spLocks/>
            </p:cNvSpPr>
            <p:nvPr/>
          </p:nvSpPr>
          <p:spPr bwMode="auto">
            <a:xfrm>
              <a:off x="126" y="9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sp>
        <p:nvSpPr>
          <p:cNvPr id="33828" name="Rectangle 62"/>
          <p:cNvSpPr>
            <a:spLocks/>
          </p:cNvSpPr>
          <p:nvPr/>
        </p:nvSpPr>
        <p:spPr bwMode="auto">
          <a:xfrm>
            <a:off x="2551113" y="2057400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No</a:t>
            </a:r>
          </a:p>
        </p:txBody>
      </p:sp>
      <p:sp>
        <p:nvSpPr>
          <p:cNvPr id="33829" name="Rectangle 63"/>
          <p:cNvSpPr>
            <a:spLocks/>
          </p:cNvSpPr>
          <p:nvPr/>
        </p:nvSpPr>
        <p:spPr bwMode="auto">
          <a:xfrm>
            <a:off x="3757613" y="2057400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No</a:t>
            </a:r>
          </a:p>
        </p:txBody>
      </p:sp>
      <p:sp>
        <p:nvSpPr>
          <p:cNvPr id="33830" name="Rectangle 64"/>
          <p:cNvSpPr>
            <a:spLocks/>
          </p:cNvSpPr>
          <p:nvPr/>
        </p:nvSpPr>
        <p:spPr bwMode="auto">
          <a:xfrm>
            <a:off x="4826000" y="2057400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Infinite</a:t>
            </a:r>
          </a:p>
        </p:txBody>
      </p:sp>
      <p:sp>
        <p:nvSpPr>
          <p:cNvPr id="33831" name="Rectangle 65"/>
          <p:cNvSpPr>
            <a:spLocks/>
          </p:cNvSpPr>
          <p:nvPr/>
        </p:nvSpPr>
        <p:spPr bwMode="auto">
          <a:xfrm>
            <a:off x="6858000" y="2057400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Infinite</a:t>
            </a:r>
          </a:p>
        </p:txBody>
      </p:sp>
      <p:cxnSp>
        <p:nvCxnSpPr>
          <p:cNvPr id="33824" name="Straight Arrow Connector 2"/>
          <p:cNvCxnSpPr>
            <a:cxnSpLocks noChangeShapeType="1"/>
          </p:cNvCxnSpPr>
          <p:nvPr/>
        </p:nvCxnSpPr>
        <p:spPr bwMode="auto">
          <a:xfrm flipH="1">
            <a:off x="7258050" y="3624263"/>
            <a:ext cx="201613" cy="4254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3825" name="Straight Arrow Connector 69"/>
          <p:cNvCxnSpPr>
            <a:cxnSpLocks noChangeShapeType="1"/>
          </p:cNvCxnSpPr>
          <p:nvPr/>
        </p:nvCxnSpPr>
        <p:spPr bwMode="auto">
          <a:xfrm flipH="1">
            <a:off x="7129463" y="4679950"/>
            <a:ext cx="1587" cy="5016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Freeform 4"/>
          <p:cNvSpPr>
            <a:spLocks/>
          </p:cNvSpPr>
          <p:nvPr/>
        </p:nvSpPr>
        <p:spPr bwMode="auto">
          <a:xfrm>
            <a:off x="6400800" y="4375150"/>
            <a:ext cx="393700" cy="1111250"/>
          </a:xfrm>
          <a:custGeom>
            <a:avLst/>
            <a:gdLst>
              <a:gd name="T0" fmla="*/ 394285 w 393116"/>
              <a:gd name="T1" fmla="*/ 1111398 h 1111102"/>
              <a:gd name="T2" fmla="*/ 79691 w 393116"/>
              <a:gd name="T3" fmla="*/ 930597 h 1111102"/>
              <a:gd name="T4" fmla="*/ 21038 w 393116"/>
              <a:gd name="T5" fmla="*/ 271202 h 1111102"/>
              <a:gd name="T6" fmla="*/ 378288 w 393116"/>
              <a:gd name="T7" fmla="*/ 0 h 1111102"/>
              <a:gd name="T8" fmla="*/ 0 60000 65536"/>
              <a:gd name="T9" fmla="*/ 0 60000 65536"/>
              <a:gd name="T10" fmla="*/ 0 60000 65536"/>
              <a:gd name="T11" fmla="*/ 0 60000 65536"/>
              <a:gd name="T12" fmla="*/ 0 w 393116"/>
              <a:gd name="T13" fmla="*/ 0 h 1111102"/>
              <a:gd name="T14" fmla="*/ 393116 w 393116"/>
              <a:gd name="T15" fmla="*/ 1111102 h 1111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3116" h="1111102">
                <a:moveTo>
                  <a:pt x="393116" y="1111102"/>
                </a:moveTo>
                <a:cubicBezTo>
                  <a:pt x="267297" y="1090723"/>
                  <a:pt x="141478" y="1070344"/>
                  <a:pt x="79455" y="930349"/>
                </a:cubicBezTo>
                <a:cubicBezTo>
                  <a:pt x="17432" y="790354"/>
                  <a:pt x="-28643" y="426188"/>
                  <a:pt x="20976" y="271130"/>
                </a:cubicBezTo>
                <a:cubicBezTo>
                  <a:pt x="70595" y="116072"/>
                  <a:pt x="223881" y="58036"/>
                  <a:pt x="377167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3827" name="Straight Arrow Connector 72"/>
          <p:cNvCxnSpPr>
            <a:cxnSpLocks noChangeShapeType="1"/>
          </p:cNvCxnSpPr>
          <p:nvPr/>
        </p:nvCxnSpPr>
        <p:spPr bwMode="auto">
          <a:xfrm>
            <a:off x="7851775" y="3586163"/>
            <a:ext cx="377825" cy="4635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3828" grpId="0"/>
      <p:bldP spid="33829" grpId="0"/>
      <p:bldP spid="33830" grpId="0"/>
      <p:bldP spid="33831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DFS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/>
        </p:nvGraphicFramePr>
        <p:xfrm>
          <a:off x="177800" y="5083175"/>
          <a:ext cx="8839200" cy="9144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408112"/>
                <a:gridCol w="1308100"/>
                <a:gridCol w="1936750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2" name="Rectangle 45"/>
          <p:cNvSpPr>
            <a:spLocks/>
          </p:cNvSpPr>
          <p:nvPr/>
        </p:nvSpPr>
        <p:spPr bwMode="auto">
          <a:xfrm>
            <a:off x="2286000" y="5535613"/>
            <a:ext cx="1371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Y if finite</a:t>
            </a:r>
          </a:p>
        </p:txBody>
      </p:sp>
      <p:sp>
        <p:nvSpPr>
          <p:cNvPr id="34843" name="Rectangle 46"/>
          <p:cNvSpPr>
            <a:spLocks/>
          </p:cNvSpPr>
          <p:nvPr/>
        </p:nvSpPr>
        <p:spPr bwMode="auto">
          <a:xfrm>
            <a:off x="3894138" y="55356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4844" name="Rectangle 47"/>
          <p:cNvSpPr>
            <a:spLocks/>
          </p:cNvSpPr>
          <p:nvPr/>
        </p:nvSpPr>
        <p:spPr bwMode="auto">
          <a:xfrm>
            <a:off x="5005388" y="553561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45" name="Rectangle 48"/>
          <p:cNvSpPr>
            <a:spLocks/>
          </p:cNvSpPr>
          <p:nvPr/>
        </p:nvSpPr>
        <p:spPr bwMode="auto">
          <a:xfrm>
            <a:off x="6883400" y="553561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46" name="Freeform 49"/>
          <p:cNvSpPr>
            <a:spLocks/>
          </p:cNvSpPr>
          <p:nvPr/>
        </p:nvSpPr>
        <p:spPr bwMode="auto">
          <a:xfrm>
            <a:off x="2655888" y="1957388"/>
            <a:ext cx="2927350" cy="25542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7" name="Oval 50"/>
          <p:cNvSpPr>
            <a:spLocks/>
          </p:cNvSpPr>
          <p:nvPr/>
        </p:nvSpPr>
        <p:spPr bwMode="auto">
          <a:xfrm>
            <a:off x="4010025" y="18875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8" name="Oval 51"/>
          <p:cNvSpPr>
            <a:spLocks/>
          </p:cNvSpPr>
          <p:nvPr/>
        </p:nvSpPr>
        <p:spPr bwMode="auto">
          <a:xfrm>
            <a:off x="3778250" y="23129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9" name="Oval 52"/>
          <p:cNvSpPr>
            <a:spLocks/>
          </p:cNvSpPr>
          <p:nvPr/>
        </p:nvSpPr>
        <p:spPr bwMode="auto">
          <a:xfrm>
            <a:off x="4254500" y="23034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0" name="Rectangle 53"/>
          <p:cNvSpPr>
            <a:spLocks/>
          </p:cNvSpPr>
          <p:nvPr/>
        </p:nvSpPr>
        <p:spPr bwMode="auto">
          <a:xfrm>
            <a:off x="3908425" y="2163763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34851" name="Freeform 54"/>
          <p:cNvSpPr>
            <a:spLocks/>
          </p:cNvSpPr>
          <p:nvPr/>
        </p:nvSpPr>
        <p:spPr bwMode="auto">
          <a:xfrm>
            <a:off x="3890963" y="2117725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2" name="Rectangle 55"/>
          <p:cNvSpPr>
            <a:spLocks/>
          </p:cNvSpPr>
          <p:nvPr/>
        </p:nvSpPr>
        <p:spPr bwMode="auto">
          <a:xfrm>
            <a:off x="4292600" y="1916113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34853" name="Oval 56"/>
          <p:cNvSpPr>
            <a:spLocks/>
          </p:cNvSpPr>
          <p:nvPr/>
        </p:nvSpPr>
        <p:spPr bwMode="auto">
          <a:xfrm>
            <a:off x="3449638" y="442912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4" name="Oval 57"/>
          <p:cNvSpPr>
            <a:spLocks/>
          </p:cNvSpPr>
          <p:nvPr/>
        </p:nvSpPr>
        <p:spPr bwMode="auto">
          <a:xfrm>
            <a:off x="4502150" y="33528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5" name="Freeform 58"/>
          <p:cNvSpPr>
            <a:spLocks/>
          </p:cNvSpPr>
          <p:nvPr/>
        </p:nvSpPr>
        <p:spPr bwMode="auto">
          <a:xfrm>
            <a:off x="3549650" y="2579688"/>
            <a:ext cx="306388" cy="1854200"/>
          </a:xfrm>
          <a:custGeom>
            <a:avLst/>
            <a:gdLst>
              <a:gd name="T0" fmla="*/ 62933345 w 21378"/>
              <a:gd name="T1" fmla="*/ 0 h 21600"/>
              <a:gd name="T2" fmla="*/ 61305353 w 21378"/>
              <a:gd name="T3" fmla="*/ 1637718811 h 21600"/>
              <a:gd name="T4" fmla="*/ 40109884 w 21378"/>
              <a:gd name="T5" fmla="*/ 2147483647 h 21600"/>
              <a:gd name="T6" fmla="*/ 26088381 w 21378"/>
              <a:gd name="T7" fmla="*/ 2147483647 h 21600"/>
              <a:gd name="T8" fmla="*/ 28043012 w 21378"/>
              <a:gd name="T9" fmla="*/ 2147483647 h 21600"/>
              <a:gd name="T10" fmla="*/ 29673928 w 21378"/>
              <a:gd name="T11" fmla="*/ 2147483647 h 21600"/>
              <a:gd name="T12" fmla="*/ 8478269 w 21378"/>
              <a:gd name="T13" fmla="*/ 2147483647 h 21600"/>
              <a:gd name="T14" fmla="*/ 3261818 w 21378"/>
              <a:gd name="T15" fmla="*/ 2147483647 h 21600"/>
              <a:gd name="T16" fmla="*/ 0 w 21378"/>
              <a:gd name="T17" fmla="*/ 2147483647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78"/>
              <a:gd name="T28" fmla="*/ 0 h 21600"/>
              <a:gd name="T29" fmla="*/ 21378 w 21378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78" h="21600">
                <a:moveTo>
                  <a:pt x="21378" y="0"/>
                </a:moveTo>
                <a:cubicBezTo>
                  <a:pt x="21157" y="869"/>
                  <a:pt x="21600" y="1738"/>
                  <a:pt x="20825" y="2589"/>
                </a:cubicBezTo>
                <a:cubicBezTo>
                  <a:pt x="20271" y="3218"/>
                  <a:pt x="15951" y="3995"/>
                  <a:pt x="13625" y="4475"/>
                </a:cubicBezTo>
                <a:cubicBezTo>
                  <a:pt x="12738" y="4919"/>
                  <a:pt x="10634" y="5400"/>
                  <a:pt x="8862" y="5770"/>
                </a:cubicBezTo>
                <a:cubicBezTo>
                  <a:pt x="7865" y="6528"/>
                  <a:pt x="7865" y="7323"/>
                  <a:pt x="9526" y="8063"/>
                </a:cubicBezTo>
                <a:cubicBezTo>
                  <a:pt x="10966" y="9542"/>
                  <a:pt x="10855" y="9820"/>
                  <a:pt x="10080" y="11854"/>
                </a:cubicBezTo>
                <a:cubicBezTo>
                  <a:pt x="9969" y="12095"/>
                  <a:pt x="4431" y="13574"/>
                  <a:pt x="2880" y="13944"/>
                </a:cubicBezTo>
                <a:cubicBezTo>
                  <a:pt x="1551" y="14628"/>
                  <a:pt x="2215" y="14351"/>
                  <a:pt x="1108" y="14832"/>
                </a:cubicBezTo>
                <a:cubicBezTo>
                  <a:pt x="775" y="17273"/>
                  <a:pt x="0" y="19251"/>
                  <a:pt x="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6" name="Freeform 59"/>
          <p:cNvSpPr>
            <a:spLocks/>
          </p:cNvSpPr>
          <p:nvPr/>
        </p:nvSpPr>
        <p:spPr bwMode="auto">
          <a:xfrm>
            <a:off x="4394200" y="2895600"/>
            <a:ext cx="212725" cy="436563"/>
          </a:xfrm>
          <a:custGeom>
            <a:avLst/>
            <a:gdLst>
              <a:gd name="T0" fmla="*/ 0 w 20774"/>
              <a:gd name="T1" fmla="*/ 0 h 21600"/>
              <a:gd name="T2" fmla="*/ 5466400 w 20774"/>
              <a:gd name="T3" fmla="*/ 21400220 h 21600"/>
              <a:gd name="T4" fmla="*/ 19713719 w 20774"/>
              <a:gd name="T5" fmla="*/ 49281174 h 21600"/>
              <a:gd name="T6" fmla="*/ 20541559 w 20774"/>
              <a:gd name="T7" fmla="*/ 111541038 h 21600"/>
              <a:gd name="T8" fmla="*/ 15240526 w 20774"/>
              <a:gd name="T9" fmla="*/ 143319094 h 21600"/>
              <a:gd name="T10" fmla="*/ 18885870 w 20774"/>
              <a:gd name="T11" fmla="*/ 17833357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74"/>
              <a:gd name="T19" fmla="*/ 0 h 21600"/>
              <a:gd name="T20" fmla="*/ 20774 w 20774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57" name="Group 66"/>
          <p:cNvGrpSpPr>
            <a:grpSpLocks/>
          </p:cNvGrpSpPr>
          <p:nvPr/>
        </p:nvGrpSpPr>
        <p:grpSpPr bwMode="auto">
          <a:xfrm>
            <a:off x="1154113" y="1708150"/>
            <a:ext cx="6054725" cy="2811463"/>
            <a:chOff x="0" y="0"/>
            <a:chExt cx="3814" cy="1771"/>
          </a:xfrm>
        </p:grpSpPr>
        <p:sp>
          <p:nvSpPr>
            <p:cNvPr id="34860" name="Rectangle 60"/>
            <p:cNvSpPr>
              <a:spLocks/>
            </p:cNvSpPr>
            <p:nvPr/>
          </p:nvSpPr>
          <p:spPr bwMode="auto">
            <a:xfrm>
              <a:off x="2876" y="38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 node</a:t>
              </a:r>
            </a:p>
          </p:txBody>
        </p:sp>
        <p:sp>
          <p:nvSpPr>
            <p:cNvPr id="34861" name="Rectangle 61"/>
            <p:cNvSpPr>
              <a:spLocks/>
            </p:cNvSpPr>
            <p:nvPr/>
          </p:nvSpPr>
          <p:spPr bwMode="auto">
            <a:xfrm>
              <a:off x="2877" y="261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 nodes</a:t>
              </a:r>
            </a:p>
          </p:txBody>
        </p:sp>
        <p:sp>
          <p:nvSpPr>
            <p:cNvPr id="34862" name="Rectangle 62"/>
            <p:cNvSpPr>
              <a:spLocks/>
            </p:cNvSpPr>
            <p:nvPr/>
          </p:nvSpPr>
          <p:spPr bwMode="auto">
            <a:xfrm>
              <a:off x="2877" y="520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4863" name="Rectangle 63"/>
            <p:cNvSpPr>
              <a:spLocks/>
            </p:cNvSpPr>
            <p:nvPr/>
          </p:nvSpPr>
          <p:spPr bwMode="auto">
            <a:xfrm>
              <a:off x="2886" y="1544"/>
              <a:ext cx="9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4864" name="Freeform 64"/>
            <p:cNvSpPr>
              <a:spLocks/>
            </p:cNvSpPr>
            <p:nvPr/>
          </p:nvSpPr>
          <p:spPr bwMode="auto">
            <a:xfrm>
              <a:off x="674" y="0"/>
              <a:ext cx="16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5 h 21600"/>
                <a:gd name="T6" fmla="*/ 0 w 21600"/>
                <a:gd name="T7" fmla="*/ 6 h 21600"/>
                <a:gd name="T8" fmla="*/ 0 w 21600"/>
                <a:gd name="T9" fmla="*/ 7 h 21600"/>
                <a:gd name="T10" fmla="*/ 0 w 21600"/>
                <a:gd name="T11" fmla="*/ 11 h 21600"/>
                <a:gd name="T12" fmla="*/ 0 w 21600"/>
                <a:gd name="T13" fmla="*/ 12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65" name="Rectangle 65"/>
            <p:cNvSpPr>
              <a:spLocks/>
            </p:cNvSpPr>
            <p:nvPr/>
          </p:nvSpPr>
          <p:spPr bwMode="auto">
            <a:xfrm>
              <a:off x="0" y="763"/>
              <a:ext cx="80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tiers</a:t>
              </a:r>
            </a:p>
          </p:txBody>
        </p:sp>
      </p:grpSp>
      <p:sp>
        <p:nvSpPr>
          <p:cNvPr id="34858" name="Freeform 67"/>
          <p:cNvSpPr>
            <a:spLocks/>
          </p:cNvSpPr>
          <p:nvPr/>
        </p:nvSpPr>
        <p:spPr bwMode="auto">
          <a:xfrm>
            <a:off x="2657475" y="1958975"/>
            <a:ext cx="1906588" cy="25542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21600"/>
                </a:moveTo>
                <a:lnTo>
                  <a:pt x="21600" y="21546"/>
                </a:lnTo>
                <a:lnTo>
                  <a:pt x="20341" y="9625"/>
                </a:lnTo>
                <a:lnTo>
                  <a:pt x="16456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9" name="Rectangle 68"/>
          <p:cNvSpPr>
            <a:spLocks/>
          </p:cNvSpPr>
          <p:nvPr/>
        </p:nvSpPr>
        <p:spPr bwMode="auto">
          <a:xfrm>
            <a:off x="6173788" y="6465888"/>
            <a:ext cx="29829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* Or graph search – next lecture.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3" grpId="0"/>
      <p:bldP spid="34844" grpId="0"/>
      <p:bldP spid="348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BFS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3181350"/>
            <a:ext cx="8229600" cy="30099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When is BFS optimal?</a:t>
            </a:r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77800" y="1452563"/>
          <a:ext cx="8839200" cy="13716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47787"/>
                <a:gridCol w="1308100"/>
                <a:gridCol w="1997075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4" name="Rectangle 65"/>
          <p:cNvSpPr>
            <a:spLocks/>
          </p:cNvSpPr>
          <p:nvPr/>
        </p:nvSpPr>
        <p:spPr bwMode="auto">
          <a:xfrm>
            <a:off x="2608262" y="1901825"/>
            <a:ext cx="9731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N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unless</a:t>
            </a:r>
          </a:p>
          <a:p>
            <a:pPr marL="39688">
              <a:lnSpc>
                <a:spcPct val="8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   finite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75" name="Rectangle 66"/>
          <p:cNvSpPr>
            <a:spLocks/>
          </p:cNvSpPr>
          <p:nvPr/>
        </p:nvSpPr>
        <p:spPr bwMode="auto">
          <a:xfrm>
            <a:off x="3824288" y="19018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5876" name="Rectangle 67"/>
          <p:cNvSpPr>
            <a:spLocks/>
          </p:cNvSpPr>
          <p:nvPr/>
        </p:nvSpPr>
        <p:spPr bwMode="auto">
          <a:xfrm>
            <a:off x="4987925" y="1901825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5877" name="Rectangle 68"/>
          <p:cNvSpPr>
            <a:spLocks/>
          </p:cNvSpPr>
          <p:nvPr/>
        </p:nvSpPr>
        <p:spPr bwMode="auto">
          <a:xfrm>
            <a:off x="7010400" y="1901825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85" name="Rectangle 69"/>
          <p:cNvSpPr>
            <a:spLocks/>
          </p:cNvSpPr>
          <p:nvPr/>
        </p:nvSpPr>
        <p:spPr bwMode="auto">
          <a:xfrm>
            <a:off x="2601913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4886" name="Rectangle 70"/>
          <p:cNvSpPr>
            <a:spLocks/>
          </p:cNvSpPr>
          <p:nvPr/>
        </p:nvSpPr>
        <p:spPr bwMode="auto">
          <a:xfrm>
            <a:off x="3817938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87" name="Rectangle 71"/>
          <p:cNvSpPr>
            <a:spLocks/>
          </p:cNvSpPr>
          <p:nvPr/>
        </p:nvSpPr>
        <p:spPr bwMode="auto">
          <a:xfrm>
            <a:off x="4981575" y="237966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88" name="Rectangle 72"/>
          <p:cNvSpPr>
            <a:spLocks/>
          </p:cNvSpPr>
          <p:nvPr/>
        </p:nvSpPr>
        <p:spPr bwMode="auto">
          <a:xfrm>
            <a:off x="7004050" y="237966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1214438" y="3192463"/>
            <a:ext cx="5994400" cy="2900362"/>
            <a:chOff x="0" y="0"/>
            <a:chExt cx="3776" cy="1827"/>
          </a:xfrm>
        </p:grpSpPr>
        <p:sp>
          <p:nvSpPr>
            <p:cNvPr id="35883" name="Freeform 73"/>
            <p:cNvSpPr>
              <a:spLocks/>
            </p:cNvSpPr>
            <p:nvPr/>
          </p:nvSpPr>
          <p:spPr bwMode="auto">
            <a:xfrm>
              <a:off x="1281" y="169"/>
              <a:ext cx="1087" cy="92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3 w 21600"/>
                <a:gd name="T5" fmla="*/ 2 h 21600"/>
                <a:gd name="T6" fmla="*/ 1 w 21600"/>
                <a:gd name="T7" fmla="*/ 0 h 21600"/>
                <a:gd name="T8" fmla="*/ 1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  <a:moveTo>
                    <a:pt x="10691" y="0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4" name="Freeform 74"/>
            <p:cNvSpPr>
              <a:spLocks/>
            </p:cNvSpPr>
            <p:nvPr/>
          </p:nvSpPr>
          <p:spPr bwMode="auto">
            <a:xfrm>
              <a:off x="908" y="157"/>
              <a:ext cx="1844" cy="1609"/>
            </a:xfrm>
            <a:custGeom>
              <a:avLst/>
              <a:gdLst>
                <a:gd name="T0" fmla="*/ 0 w 21600"/>
                <a:gd name="T1" fmla="*/ 9 h 21600"/>
                <a:gd name="T2" fmla="*/ 13 w 21600"/>
                <a:gd name="T3" fmla="*/ 9 h 21600"/>
                <a:gd name="T4" fmla="*/ 7 w 21600"/>
                <a:gd name="T5" fmla="*/ 0 h 21600"/>
                <a:gd name="T6" fmla="*/ 0 w 21600"/>
                <a:gd name="T7" fmla="*/ 9 h 21600"/>
                <a:gd name="T8" fmla="*/ 0 w 21600"/>
                <a:gd name="T9" fmla="*/ 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5" name="Oval 75"/>
            <p:cNvSpPr>
              <a:spLocks/>
            </p:cNvSpPr>
            <p:nvPr/>
          </p:nvSpPr>
          <p:spPr bwMode="auto">
            <a:xfrm>
              <a:off x="1761" y="113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6" name="Oval 76"/>
            <p:cNvSpPr>
              <a:spLocks/>
            </p:cNvSpPr>
            <p:nvPr/>
          </p:nvSpPr>
          <p:spPr bwMode="auto">
            <a:xfrm>
              <a:off x="1615" y="381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7" name="Oval 77"/>
            <p:cNvSpPr>
              <a:spLocks/>
            </p:cNvSpPr>
            <p:nvPr/>
          </p:nvSpPr>
          <p:spPr bwMode="auto">
            <a:xfrm>
              <a:off x="1915" y="375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8" name="Rectangle 78"/>
            <p:cNvSpPr>
              <a:spLocks/>
            </p:cNvSpPr>
            <p:nvPr/>
          </p:nvSpPr>
          <p:spPr bwMode="auto">
            <a:xfrm>
              <a:off x="1697" y="287"/>
              <a:ext cx="181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35889" name="Freeform 79"/>
            <p:cNvSpPr>
              <a:spLocks/>
            </p:cNvSpPr>
            <p:nvPr/>
          </p:nvSpPr>
          <p:spPr bwMode="auto">
            <a:xfrm>
              <a:off x="1686" y="258"/>
              <a:ext cx="280" cy="54"/>
            </a:xfrm>
            <a:custGeom>
              <a:avLst/>
              <a:gdLst>
                <a:gd name="T0" fmla="*/ 0 w 21600"/>
                <a:gd name="T1" fmla="*/ 0 h 20876"/>
                <a:gd name="T2" fmla="*/ 0 w 21600"/>
                <a:gd name="T3" fmla="*/ 0 h 20876"/>
                <a:gd name="T4" fmla="*/ 0 w 21600"/>
                <a:gd name="T5" fmla="*/ 0 h 208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76"/>
                <a:gd name="T11" fmla="*/ 21600 w 21600"/>
                <a:gd name="T12" fmla="*/ 20876 h 208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0" name="Rectangle 80"/>
            <p:cNvSpPr>
              <a:spLocks/>
            </p:cNvSpPr>
            <p:nvPr/>
          </p:nvSpPr>
          <p:spPr bwMode="auto">
            <a:xfrm>
              <a:off x="1939" y="131"/>
              <a:ext cx="19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35891" name="Rectangle 81"/>
            <p:cNvSpPr>
              <a:spLocks/>
            </p:cNvSpPr>
            <p:nvPr/>
          </p:nvSpPr>
          <p:spPr bwMode="auto">
            <a:xfrm>
              <a:off x="2838" y="38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 node</a:t>
              </a:r>
            </a:p>
          </p:txBody>
        </p:sp>
        <p:sp>
          <p:nvSpPr>
            <p:cNvPr id="35892" name="Rectangle 82"/>
            <p:cNvSpPr>
              <a:spLocks/>
            </p:cNvSpPr>
            <p:nvPr/>
          </p:nvSpPr>
          <p:spPr bwMode="auto">
            <a:xfrm>
              <a:off x="2839" y="261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 nodes</a:t>
              </a:r>
            </a:p>
          </p:txBody>
        </p:sp>
        <p:sp>
          <p:nvSpPr>
            <p:cNvPr id="35893" name="Rectangle 83"/>
            <p:cNvSpPr>
              <a:spLocks/>
            </p:cNvSpPr>
            <p:nvPr/>
          </p:nvSpPr>
          <p:spPr bwMode="auto">
            <a:xfrm>
              <a:off x="2839" y="520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5894" name="Rectangle 84"/>
            <p:cNvSpPr>
              <a:spLocks/>
            </p:cNvSpPr>
            <p:nvPr/>
          </p:nvSpPr>
          <p:spPr bwMode="auto">
            <a:xfrm>
              <a:off x="2848" y="1544"/>
              <a:ext cx="9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5895" name="Oval 85"/>
            <p:cNvSpPr>
              <a:spLocks/>
            </p:cNvSpPr>
            <p:nvPr/>
          </p:nvSpPr>
          <p:spPr bwMode="auto">
            <a:xfrm>
              <a:off x="1408" y="1714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6" name="Oval 86"/>
            <p:cNvSpPr>
              <a:spLocks/>
            </p:cNvSpPr>
            <p:nvPr/>
          </p:nvSpPr>
          <p:spPr bwMode="auto">
            <a:xfrm>
              <a:off x="2071" y="1036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7" name="Oval 87"/>
            <p:cNvSpPr>
              <a:spLocks/>
            </p:cNvSpPr>
            <p:nvPr/>
          </p:nvSpPr>
          <p:spPr bwMode="auto">
            <a:xfrm>
              <a:off x="1769" y="1386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8" name="Freeform 88"/>
            <p:cNvSpPr>
              <a:spLocks/>
            </p:cNvSpPr>
            <p:nvPr/>
          </p:nvSpPr>
          <p:spPr bwMode="auto">
            <a:xfrm>
              <a:off x="1471" y="549"/>
              <a:ext cx="193" cy="1168"/>
            </a:xfrm>
            <a:custGeom>
              <a:avLst/>
              <a:gdLst>
                <a:gd name="T0" fmla="*/ 0 w 21378"/>
                <a:gd name="T1" fmla="*/ 0 h 21600"/>
                <a:gd name="T2" fmla="*/ 0 w 21378"/>
                <a:gd name="T3" fmla="*/ 0 h 21600"/>
                <a:gd name="T4" fmla="*/ 0 w 21378"/>
                <a:gd name="T5" fmla="*/ 1 h 21600"/>
                <a:gd name="T6" fmla="*/ 0 w 21378"/>
                <a:gd name="T7" fmla="*/ 1 h 21600"/>
                <a:gd name="T8" fmla="*/ 0 w 21378"/>
                <a:gd name="T9" fmla="*/ 1 h 21600"/>
                <a:gd name="T10" fmla="*/ 0 w 21378"/>
                <a:gd name="T11" fmla="*/ 2 h 21600"/>
                <a:gd name="T12" fmla="*/ 0 w 21378"/>
                <a:gd name="T13" fmla="*/ 2 h 21600"/>
                <a:gd name="T14" fmla="*/ 0 w 21378"/>
                <a:gd name="T15" fmla="*/ 2 h 21600"/>
                <a:gd name="T16" fmla="*/ 0 w 21378"/>
                <a:gd name="T17" fmla="*/ 3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78"/>
                <a:gd name="T28" fmla="*/ 0 h 21600"/>
                <a:gd name="T29" fmla="*/ 21378 w 21378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78" h="21600">
                  <a:moveTo>
                    <a:pt x="21378" y="0"/>
                  </a:moveTo>
                  <a:cubicBezTo>
                    <a:pt x="21157" y="869"/>
                    <a:pt x="21600" y="1738"/>
                    <a:pt x="20825" y="2589"/>
                  </a:cubicBezTo>
                  <a:cubicBezTo>
                    <a:pt x="20271" y="3218"/>
                    <a:pt x="15951" y="3995"/>
                    <a:pt x="13625" y="4475"/>
                  </a:cubicBezTo>
                  <a:cubicBezTo>
                    <a:pt x="12738" y="4919"/>
                    <a:pt x="10634" y="5400"/>
                    <a:pt x="8862" y="5770"/>
                  </a:cubicBezTo>
                  <a:cubicBezTo>
                    <a:pt x="7865" y="6528"/>
                    <a:pt x="7865" y="7323"/>
                    <a:pt x="9526" y="8063"/>
                  </a:cubicBezTo>
                  <a:cubicBezTo>
                    <a:pt x="10966" y="9542"/>
                    <a:pt x="10855" y="9820"/>
                    <a:pt x="10080" y="11854"/>
                  </a:cubicBezTo>
                  <a:cubicBezTo>
                    <a:pt x="9969" y="12095"/>
                    <a:pt x="4431" y="13574"/>
                    <a:pt x="2880" y="13944"/>
                  </a:cubicBezTo>
                  <a:cubicBezTo>
                    <a:pt x="1551" y="14628"/>
                    <a:pt x="2215" y="14351"/>
                    <a:pt x="1108" y="14832"/>
                  </a:cubicBezTo>
                  <a:cubicBezTo>
                    <a:pt x="775" y="17273"/>
                    <a:pt x="0" y="1925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9" name="Freeform 89"/>
            <p:cNvSpPr>
              <a:spLocks/>
            </p:cNvSpPr>
            <p:nvPr/>
          </p:nvSpPr>
          <p:spPr bwMode="auto">
            <a:xfrm>
              <a:off x="1740" y="624"/>
              <a:ext cx="103" cy="754"/>
            </a:xfrm>
            <a:custGeom>
              <a:avLst/>
              <a:gdLst>
                <a:gd name="T0" fmla="*/ 0 w 19761"/>
                <a:gd name="T1" fmla="*/ 0 h 21600"/>
                <a:gd name="T2" fmla="*/ 0 w 19761"/>
                <a:gd name="T3" fmla="*/ 0 h 21600"/>
                <a:gd name="T4" fmla="*/ 0 w 19761"/>
                <a:gd name="T5" fmla="*/ 0 h 21600"/>
                <a:gd name="T6" fmla="*/ 0 w 19761"/>
                <a:gd name="T7" fmla="*/ 0 h 21600"/>
                <a:gd name="T8" fmla="*/ 0 w 19761"/>
                <a:gd name="T9" fmla="*/ 0 h 21600"/>
                <a:gd name="T10" fmla="*/ 0 w 19761"/>
                <a:gd name="T11" fmla="*/ 0 h 21600"/>
                <a:gd name="T12" fmla="*/ 0 w 19761"/>
                <a:gd name="T13" fmla="*/ 1 h 21600"/>
                <a:gd name="T14" fmla="*/ 0 w 19761"/>
                <a:gd name="T15" fmla="*/ 1 h 21600"/>
                <a:gd name="T16" fmla="*/ 0 w 19761"/>
                <a:gd name="T17" fmla="*/ 1 h 21600"/>
                <a:gd name="T18" fmla="*/ 0 w 19761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61"/>
                <a:gd name="T31" fmla="*/ 0 h 21600"/>
                <a:gd name="T32" fmla="*/ 19761 w 19761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61" h="21600">
                  <a:moveTo>
                    <a:pt x="15292" y="0"/>
                  </a:moveTo>
                  <a:cubicBezTo>
                    <a:pt x="16248" y="602"/>
                    <a:pt x="17204" y="1146"/>
                    <a:pt x="18542" y="1719"/>
                  </a:cubicBezTo>
                  <a:cubicBezTo>
                    <a:pt x="21600" y="4584"/>
                    <a:pt x="18924" y="5472"/>
                    <a:pt x="10322" y="7563"/>
                  </a:cubicBezTo>
                  <a:cubicBezTo>
                    <a:pt x="8984" y="8279"/>
                    <a:pt x="6690" y="8967"/>
                    <a:pt x="4014" y="9568"/>
                  </a:cubicBezTo>
                  <a:cubicBezTo>
                    <a:pt x="2294" y="10714"/>
                    <a:pt x="4014" y="9740"/>
                    <a:pt x="1912" y="10657"/>
                  </a:cubicBezTo>
                  <a:cubicBezTo>
                    <a:pt x="1147" y="10972"/>
                    <a:pt x="0" y="11573"/>
                    <a:pt x="0" y="11573"/>
                  </a:cubicBezTo>
                  <a:cubicBezTo>
                    <a:pt x="765" y="12777"/>
                    <a:pt x="2485" y="14066"/>
                    <a:pt x="8219" y="14982"/>
                  </a:cubicBezTo>
                  <a:cubicBezTo>
                    <a:pt x="8602" y="15183"/>
                    <a:pt x="8602" y="15384"/>
                    <a:pt x="9175" y="15584"/>
                  </a:cubicBezTo>
                  <a:cubicBezTo>
                    <a:pt x="9749" y="15756"/>
                    <a:pt x="10896" y="15871"/>
                    <a:pt x="11278" y="16042"/>
                  </a:cubicBezTo>
                  <a:cubicBezTo>
                    <a:pt x="14910" y="17933"/>
                    <a:pt x="13381" y="19595"/>
                    <a:pt x="13381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0" name="Freeform 90"/>
            <p:cNvSpPr>
              <a:spLocks/>
            </p:cNvSpPr>
            <p:nvPr/>
          </p:nvSpPr>
          <p:spPr bwMode="auto">
            <a:xfrm>
              <a:off x="2003" y="748"/>
              <a:ext cx="134" cy="275"/>
            </a:xfrm>
            <a:custGeom>
              <a:avLst/>
              <a:gdLst>
                <a:gd name="T0" fmla="*/ 0 w 20774"/>
                <a:gd name="T1" fmla="*/ 0 h 21600"/>
                <a:gd name="T2" fmla="*/ 0 w 20774"/>
                <a:gd name="T3" fmla="*/ 0 h 21600"/>
                <a:gd name="T4" fmla="*/ 0 w 20774"/>
                <a:gd name="T5" fmla="*/ 0 h 21600"/>
                <a:gd name="T6" fmla="*/ 0 w 20774"/>
                <a:gd name="T7" fmla="*/ 0 h 21600"/>
                <a:gd name="T8" fmla="*/ 0 w 20774"/>
                <a:gd name="T9" fmla="*/ 0 h 21600"/>
                <a:gd name="T10" fmla="*/ 0 w 20774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74"/>
                <a:gd name="T19" fmla="*/ 0 h 21600"/>
                <a:gd name="T20" fmla="*/ 20774 w 20774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74" h="21600">
                  <a:moveTo>
                    <a:pt x="0" y="0"/>
                  </a:moveTo>
                  <a:cubicBezTo>
                    <a:pt x="1697" y="864"/>
                    <a:pt x="3086" y="1885"/>
                    <a:pt x="5091" y="2592"/>
                  </a:cubicBezTo>
                  <a:cubicBezTo>
                    <a:pt x="9103" y="4084"/>
                    <a:pt x="14194" y="4556"/>
                    <a:pt x="18360" y="5969"/>
                  </a:cubicBezTo>
                  <a:cubicBezTo>
                    <a:pt x="21600" y="8326"/>
                    <a:pt x="21291" y="10839"/>
                    <a:pt x="19131" y="13510"/>
                  </a:cubicBezTo>
                  <a:cubicBezTo>
                    <a:pt x="17897" y="14924"/>
                    <a:pt x="14194" y="17359"/>
                    <a:pt x="14194" y="17359"/>
                  </a:cubicBezTo>
                  <a:cubicBezTo>
                    <a:pt x="15120" y="18851"/>
                    <a:pt x="17589" y="20029"/>
                    <a:pt x="17589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1" name="Freeform 91"/>
            <p:cNvSpPr>
              <a:spLocks/>
            </p:cNvSpPr>
            <p:nvPr/>
          </p:nvSpPr>
          <p:spPr bwMode="auto">
            <a:xfrm>
              <a:off x="636" y="0"/>
              <a:ext cx="167" cy="10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1 h 21600"/>
                <a:gd name="T10" fmla="*/ 0 w 21600"/>
                <a:gd name="T11" fmla="*/ 2 h 21600"/>
                <a:gd name="T12" fmla="*/ 0 w 21600"/>
                <a:gd name="T13" fmla="*/ 3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2" name="Rectangle 92"/>
            <p:cNvSpPr>
              <a:spLocks/>
            </p:cNvSpPr>
            <p:nvPr/>
          </p:nvSpPr>
          <p:spPr bwMode="auto">
            <a:xfrm>
              <a:off x="0" y="403"/>
              <a:ext cx="80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d tiers</a:t>
              </a:r>
            </a:p>
          </p:txBody>
        </p:sp>
        <p:sp>
          <p:nvSpPr>
            <p:cNvPr id="35903" name="Rectangle 93"/>
            <p:cNvSpPr>
              <a:spLocks/>
            </p:cNvSpPr>
            <p:nvPr/>
          </p:nvSpPr>
          <p:spPr bwMode="auto">
            <a:xfrm>
              <a:off x="2832" y="899"/>
              <a:ext cx="9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d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85" grpId="0" autoUpdateAnimBg="0"/>
      <p:bldP spid="34886" grpId="0" autoUpdateAnimBg="0"/>
      <p:bldP spid="34887" grpId="0" autoUpdateAnimBg="0"/>
      <p:bldP spid="3488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1905000" cy="457200"/>
          </a:xfrm>
        </p:spPr>
        <p:txBody>
          <a:bodyPr/>
          <a:lstStyle/>
          <a:p>
            <a:pPr>
              <a:defRPr/>
            </a:pPr>
            <a:fld id="{4FDFE18B-633D-4F80-AFA1-9506F84854A6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a Limitation?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371600"/>
            <a:ext cx="7496175" cy="825500"/>
          </a:xfrm>
        </p:spPr>
        <p:txBody>
          <a:bodyPr/>
          <a:lstStyle/>
          <a:p>
            <a:r>
              <a:rPr lang="en-US" sz="3600" smtClean="0"/>
              <a:t>Suppose: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990600" y="19050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4 GHz CPU			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990600" y="23622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 smtClean="0">
                <a:latin typeface="Comic Sans MS" charset="0"/>
              </a:rPr>
              <a:t>32 </a:t>
            </a:r>
            <a:r>
              <a:rPr lang="en-US" sz="2800" dirty="0">
                <a:latin typeface="Comic Sans MS" charset="0"/>
              </a:rPr>
              <a:t>GB main memory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981075" y="2819400"/>
            <a:ext cx="7496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100 instructions / expansion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990600" y="32766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5 bytes / node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990600" y="37338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charset="0"/>
            </a:endParaRP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623888" y="4191000"/>
            <a:ext cx="8253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 smtClean="0">
                <a:latin typeface="Comic Sans MS" charset="0"/>
              </a:rPr>
              <a:t>40 M </a:t>
            </a:r>
            <a:r>
              <a:rPr lang="en-US" sz="2800" dirty="0">
                <a:latin typeface="Comic Sans MS" charset="0"/>
              </a:rPr>
              <a:t>expansions / sec</a:t>
            </a: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990600" y="4648200"/>
            <a:ext cx="7610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Memory filled in </a:t>
            </a:r>
            <a:r>
              <a:rPr lang="en-US" sz="2800" dirty="0" smtClean="0">
                <a:latin typeface="Comic Sans MS" charset="0"/>
              </a:rPr>
              <a:t>…  </a:t>
            </a:r>
            <a:r>
              <a:rPr lang="en-US" sz="2800" dirty="0">
                <a:latin typeface="Comic Sans MS" charset="0"/>
              </a:rPr>
              <a:t>3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>
                <a:latin typeface="Comic Sans MS" charset="0"/>
              </a:rPr>
              <a:t>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/>
      <p:bldP spid="215047" grpId="0"/>
      <p:bldP spid="215049" grpId="0"/>
      <p:bldP spid="2150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Comparisons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When will BFS outperform DFS?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When will DFS outperform BFS?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6861175" y="1631950"/>
            <a:ext cx="965200" cy="828675"/>
          </a:xfrm>
          <a:custGeom>
            <a:avLst/>
            <a:gdLst>
              <a:gd name="T0" fmla="*/ 953912892 w 21600"/>
              <a:gd name="T1" fmla="*/ 0 h 21600"/>
              <a:gd name="T2" fmla="*/ 0 w 21600"/>
              <a:gd name="T3" fmla="*/ 1219677492 h 21600"/>
              <a:gd name="T4" fmla="*/ 1927277060 w 21600"/>
              <a:gd name="T5" fmla="*/ 1219677492 h 21600"/>
              <a:gd name="T6" fmla="*/ 953912892 w 21600"/>
              <a:gd name="T7" fmla="*/ 0 h 21600"/>
              <a:gd name="T8" fmla="*/ 953912892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69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691" y="0"/>
                </a:lnTo>
                <a:close/>
                <a:moveTo>
                  <a:pt x="10691" y="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6477000" y="1631950"/>
            <a:ext cx="1725613" cy="1470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69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691" y="0"/>
                </a:lnTo>
                <a:close/>
                <a:moveTo>
                  <a:pt x="10691" y="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6681788" y="1638300"/>
            <a:ext cx="1323975" cy="1162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69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691" y="0"/>
                </a:lnTo>
                <a:close/>
                <a:moveTo>
                  <a:pt x="10691" y="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229600" cy="1397000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Iterative Deepening</a:t>
            </a:r>
          </a:p>
        </p:txBody>
      </p:sp>
      <p:sp>
        <p:nvSpPr>
          <p:cNvPr id="389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0188" y="1409700"/>
            <a:ext cx="5532437" cy="5448300"/>
          </a:xfrm>
        </p:spPr>
        <p:txBody>
          <a:bodyPr rIns="132080"/>
          <a:lstStyle/>
          <a:p>
            <a:pPr marL="388938" indent="-349250" eaLnBrk="1" hangingPunct="1">
              <a:buFont typeface="Wingdings" charset="2"/>
              <a:buNone/>
            </a:pPr>
            <a:r>
              <a:rPr lang="en-US" sz="1800" dirty="0" smtClean="0"/>
              <a:t>Iterative deepening uses DFS as a subroutine:</a:t>
            </a:r>
          </a:p>
          <a:p>
            <a:pPr marL="388938" indent="-349250" eaLnBrk="1" hangingPunct="1">
              <a:buFont typeface="Wingdings" charset="2"/>
              <a:buNone/>
            </a:pPr>
            <a:endParaRPr lang="en-US" sz="900" dirty="0" smtClean="0"/>
          </a:p>
          <a:p>
            <a:pPr marL="388938" indent="-349250" eaLnBrk="1" hangingPunct="1">
              <a:buSzPct val="99000"/>
              <a:buFont typeface="Wingdings" charset="2"/>
              <a:buAutoNum type="arabicPeriod"/>
            </a:pPr>
            <a:r>
              <a:rPr lang="en-US" sz="1800" dirty="0" smtClean="0"/>
              <a:t>Do a DFS which only searches for paths of length 1 or less.  </a:t>
            </a:r>
          </a:p>
          <a:p>
            <a:pPr marL="388938" indent="-349250" eaLnBrk="1" hangingPunct="1">
              <a:buSzPct val="99000"/>
              <a:buFont typeface="Wingdings" charset="2"/>
              <a:buAutoNum type="arabicPeriod"/>
            </a:pPr>
            <a:r>
              <a:rPr lang="en-US" sz="1800" dirty="0" smtClean="0"/>
              <a:t>If “1” failed, do a DFS which only searches paths of length 2 or less.</a:t>
            </a:r>
          </a:p>
          <a:p>
            <a:pPr marL="388938" indent="-349250" eaLnBrk="1" hangingPunct="1">
              <a:buSzPct val="99000"/>
              <a:buFont typeface="Wingdings" charset="2"/>
              <a:buAutoNum type="arabicPeriod"/>
            </a:pPr>
            <a:r>
              <a:rPr lang="en-US" sz="1800" dirty="0" smtClean="0"/>
              <a:t>If “2” failed, do a DFS which only searches paths of length 3 or less.</a:t>
            </a:r>
          </a:p>
          <a:p>
            <a:pPr marL="388938" indent="-349250" eaLnBrk="1" hangingPunct="1">
              <a:buFont typeface="Wingdings" charset="2"/>
              <a:buNone/>
            </a:pPr>
            <a:r>
              <a:rPr lang="en-US" sz="1800" dirty="0" smtClean="0"/>
              <a:t>				….and so on.</a:t>
            </a:r>
          </a:p>
        </p:txBody>
      </p:sp>
      <p:graphicFrame>
        <p:nvGraphicFramePr>
          <p:cNvPr id="3" name="Group 7"/>
          <p:cNvGraphicFramePr>
            <a:graphicFrameLocks noGrp="1"/>
          </p:cNvGraphicFramePr>
          <p:nvPr/>
        </p:nvGraphicFramePr>
        <p:xfrm>
          <a:off x="168275" y="4679950"/>
          <a:ext cx="8839200" cy="18288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ID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6" name="Rectangle 87"/>
          <p:cNvSpPr>
            <a:spLocks/>
          </p:cNvSpPr>
          <p:nvPr/>
        </p:nvSpPr>
        <p:spPr bwMode="auto">
          <a:xfrm>
            <a:off x="2495550" y="51292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8957" name="Rectangle 88"/>
          <p:cNvSpPr>
            <a:spLocks/>
          </p:cNvSpPr>
          <p:nvPr/>
        </p:nvSpPr>
        <p:spPr bwMode="auto">
          <a:xfrm>
            <a:off x="3749675" y="51292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8958" name="Rectangle 89"/>
          <p:cNvSpPr>
            <a:spLocks/>
          </p:cNvSpPr>
          <p:nvPr/>
        </p:nvSpPr>
        <p:spPr bwMode="auto">
          <a:xfrm>
            <a:off x="4889500" y="512921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8959" name="Rectangle 90"/>
          <p:cNvSpPr>
            <a:spLocks/>
          </p:cNvSpPr>
          <p:nvPr/>
        </p:nvSpPr>
        <p:spPr bwMode="auto">
          <a:xfrm>
            <a:off x="7000875" y="512921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8960" name="Rectangle 91"/>
          <p:cNvSpPr>
            <a:spLocks/>
          </p:cNvSpPr>
          <p:nvPr/>
        </p:nvSpPr>
        <p:spPr bwMode="auto">
          <a:xfrm>
            <a:off x="2489200" y="5607050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8961" name="Rectangle 92"/>
          <p:cNvSpPr>
            <a:spLocks/>
          </p:cNvSpPr>
          <p:nvPr/>
        </p:nvSpPr>
        <p:spPr bwMode="auto">
          <a:xfrm>
            <a:off x="3743325" y="5607050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962" name="Rectangle 93"/>
          <p:cNvSpPr>
            <a:spLocks/>
          </p:cNvSpPr>
          <p:nvPr/>
        </p:nvSpPr>
        <p:spPr bwMode="auto">
          <a:xfrm>
            <a:off x="4883150" y="5607050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8963" name="Rectangle 94"/>
          <p:cNvSpPr>
            <a:spLocks/>
          </p:cNvSpPr>
          <p:nvPr/>
        </p:nvSpPr>
        <p:spPr bwMode="auto">
          <a:xfrm>
            <a:off x="6994525" y="5607050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7983" name="Rectangle 95"/>
          <p:cNvSpPr>
            <a:spLocks/>
          </p:cNvSpPr>
          <p:nvPr/>
        </p:nvSpPr>
        <p:spPr bwMode="auto">
          <a:xfrm>
            <a:off x="2482850" y="60690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7984" name="Rectangle 96"/>
          <p:cNvSpPr>
            <a:spLocks/>
          </p:cNvSpPr>
          <p:nvPr/>
        </p:nvSpPr>
        <p:spPr bwMode="auto">
          <a:xfrm>
            <a:off x="3736975" y="60690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985" name="Rectangle 97"/>
          <p:cNvSpPr>
            <a:spLocks/>
          </p:cNvSpPr>
          <p:nvPr/>
        </p:nvSpPr>
        <p:spPr bwMode="auto">
          <a:xfrm>
            <a:off x="4876800" y="606901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7986" name="Rectangle 98"/>
          <p:cNvSpPr>
            <a:spLocks/>
          </p:cNvSpPr>
          <p:nvPr/>
        </p:nvSpPr>
        <p:spPr bwMode="auto">
          <a:xfrm>
            <a:off x="6988175" y="606901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8968" name="Freeform 99"/>
          <p:cNvSpPr>
            <a:spLocks/>
          </p:cNvSpPr>
          <p:nvPr/>
        </p:nvSpPr>
        <p:spPr bwMode="auto">
          <a:xfrm>
            <a:off x="5884863" y="1612900"/>
            <a:ext cx="2927350" cy="25542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9" name="Oval 100"/>
          <p:cNvSpPr>
            <a:spLocks/>
          </p:cNvSpPr>
          <p:nvPr/>
        </p:nvSpPr>
        <p:spPr bwMode="auto">
          <a:xfrm>
            <a:off x="7239000" y="15430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0" name="Oval 101"/>
          <p:cNvSpPr>
            <a:spLocks/>
          </p:cNvSpPr>
          <p:nvPr/>
        </p:nvSpPr>
        <p:spPr bwMode="auto">
          <a:xfrm>
            <a:off x="7007225" y="19685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1" name="Oval 102"/>
          <p:cNvSpPr>
            <a:spLocks/>
          </p:cNvSpPr>
          <p:nvPr/>
        </p:nvSpPr>
        <p:spPr bwMode="auto">
          <a:xfrm>
            <a:off x="7483475" y="19589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2" name="Rectangle 103"/>
          <p:cNvSpPr>
            <a:spLocks/>
          </p:cNvSpPr>
          <p:nvPr/>
        </p:nvSpPr>
        <p:spPr bwMode="auto">
          <a:xfrm>
            <a:off x="7137400" y="1819275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38973" name="Freeform 104"/>
          <p:cNvSpPr>
            <a:spLocks/>
          </p:cNvSpPr>
          <p:nvPr/>
        </p:nvSpPr>
        <p:spPr bwMode="auto">
          <a:xfrm>
            <a:off x="7119938" y="1773238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4" name="Rectangle 105"/>
          <p:cNvSpPr>
            <a:spLocks/>
          </p:cNvSpPr>
          <p:nvPr/>
        </p:nvSpPr>
        <p:spPr bwMode="auto">
          <a:xfrm>
            <a:off x="7521575" y="1571625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38975" name="Oval 106"/>
          <p:cNvSpPr>
            <a:spLocks/>
          </p:cNvSpPr>
          <p:nvPr/>
        </p:nvSpPr>
        <p:spPr bwMode="auto">
          <a:xfrm>
            <a:off x="7731125" y="300831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6" name="Freeform 107"/>
          <p:cNvSpPr>
            <a:spLocks/>
          </p:cNvSpPr>
          <p:nvPr/>
        </p:nvSpPr>
        <p:spPr bwMode="auto">
          <a:xfrm>
            <a:off x="7623175" y="2551113"/>
            <a:ext cx="212725" cy="436562"/>
          </a:xfrm>
          <a:custGeom>
            <a:avLst/>
            <a:gdLst>
              <a:gd name="T0" fmla="*/ 0 w 20774"/>
              <a:gd name="T1" fmla="*/ 0 h 21600"/>
              <a:gd name="T2" fmla="*/ 5466400 w 20774"/>
              <a:gd name="T3" fmla="*/ 21399706 h 21600"/>
              <a:gd name="T4" fmla="*/ 19713719 w 20774"/>
              <a:gd name="T5" fmla="*/ 49280980 h 21600"/>
              <a:gd name="T6" fmla="*/ 20541559 w 20774"/>
              <a:gd name="T7" fmla="*/ 111540136 h 21600"/>
              <a:gd name="T8" fmla="*/ 15240526 w 20774"/>
              <a:gd name="T9" fmla="*/ 143318038 h 21600"/>
              <a:gd name="T10" fmla="*/ 18885870 w 20774"/>
              <a:gd name="T11" fmla="*/ 17833236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74"/>
              <a:gd name="T19" fmla="*/ 0 h 21600"/>
              <a:gd name="T20" fmla="*/ 20774 w 20774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96" name="Freeform 108"/>
          <p:cNvSpPr>
            <a:spLocks/>
          </p:cNvSpPr>
          <p:nvPr/>
        </p:nvSpPr>
        <p:spPr bwMode="auto">
          <a:xfrm>
            <a:off x="7083425" y="1638300"/>
            <a:ext cx="511175" cy="419100"/>
          </a:xfrm>
          <a:custGeom>
            <a:avLst/>
            <a:gdLst>
              <a:gd name="T0" fmla="*/ 141698653 w 21600"/>
              <a:gd name="T1" fmla="*/ 0 h 21600"/>
              <a:gd name="T2" fmla="*/ 0 w 21600"/>
              <a:gd name="T3" fmla="*/ 157777627 h 21600"/>
              <a:gd name="T4" fmla="*/ 286286768 w 21600"/>
              <a:gd name="T5" fmla="*/ 157777627 h 21600"/>
              <a:gd name="T6" fmla="*/ 141698653 w 21600"/>
              <a:gd name="T7" fmla="*/ 0 h 21600"/>
              <a:gd name="T8" fmla="*/ 14169865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69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691" y="0"/>
                </a:lnTo>
                <a:close/>
                <a:moveTo>
                  <a:pt x="10691" y="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891" grpId="0" animBg="1"/>
      <p:bldP spid="37892" grpId="0" animBg="1"/>
      <p:bldP spid="37983" grpId="0" autoUpdateAnimBg="0"/>
      <p:bldP spid="37984" grpId="0" autoUpdateAnimBg="0"/>
      <p:bldP spid="37985" grpId="0" autoUpdateAnimBg="0"/>
      <p:bldP spid="379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Rectangle 2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r>
              <a:rPr lang="en-US" dirty="0" smtClean="0"/>
              <a:t>Agent </a:t>
            </a:r>
            <a:r>
              <a:rPr lang="en-US" i="1" dirty="0" smtClean="0"/>
              <a:t>vs. </a:t>
            </a:r>
            <a:r>
              <a:rPr lang="en-US" dirty="0" smtClean="0"/>
              <a:t>Environment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2057400"/>
            <a:ext cx="4343400" cy="3479800"/>
          </a:xfrm>
        </p:spPr>
        <p:txBody>
          <a:bodyPr rIns="81279"/>
          <a:lstStyle/>
          <a:p>
            <a:pPr marL="496888" indent="-457200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An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agent</a:t>
            </a:r>
            <a:r>
              <a:rPr lang="en-US" sz="2400" dirty="0" smtClean="0">
                <a:solidFill>
                  <a:srgbClr val="0000FF"/>
                </a:solidFill>
              </a:rPr>
              <a:t> is an entity that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perceives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acts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496888" indent="-457200" eaLnBrk="1" hangingPunct="1">
              <a:spcBef>
                <a:spcPts val="15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rational agent</a:t>
            </a:r>
            <a:r>
              <a:rPr lang="en-US" sz="2400" dirty="0" smtClean="0">
                <a:solidFill>
                  <a:srgbClr val="0000FF"/>
                </a:solidFill>
                <a:latin typeface="Arial Bold Italic" charset="0"/>
                <a:cs typeface="Arial Bold Italic" charset="0"/>
                <a:sym typeface="Arial Bold Italic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selects actions that maximize its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utility function</a:t>
            </a:r>
            <a:r>
              <a:rPr lang="en-US" sz="2400" dirty="0" smtClean="0">
                <a:solidFill>
                  <a:srgbClr val="0000FF"/>
                </a:solidFill>
              </a:rPr>
              <a:t>.  </a:t>
            </a:r>
          </a:p>
          <a:p>
            <a:pPr marL="496888" indent="-457200" eaLnBrk="1" hangingPunct="1">
              <a:spcBef>
                <a:spcPts val="15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Characteristics of the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percepts, environment,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action space </a:t>
            </a:r>
            <a:r>
              <a:rPr lang="en-US" sz="2400" dirty="0" smtClean="0">
                <a:solidFill>
                  <a:srgbClr val="0000FF"/>
                </a:solidFill>
              </a:rPr>
              <a:t>dictate techniques for selecting rational actions.</a:t>
            </a:r>
          </a:p>
        </p:txBody>
      </p:sp>
      <p:grpSp>
        <p:nvGrpSpPr>
          <p:cNvPr id="8199" name="Group 19"/>
          <p:cNvGrpSpPr>
            <a:grpSpLocks/>
          </p:cNvGrpSpPr>
          <p:nvPr/>
        </p:nvGrpSpPr>
        <p:grpSpPr bwMode="auto">
          <a:xfrm>
            <a:off x="4711700" y="2109787"/>
            <a:ext cx="3937000" cy="3224213"/>
            <a:chOff x="0" y="0"/>
            <a:chExt cx="2480" cy="2031"/>
          </a:xfrm>
        </p:grpSpPr>
        <p:sp>
          <p:nvSpPr>
            <p:cNvPr id="8200" name="AutoShape 6"/>
            <p:cNvSpPr>
              <a:spLocks/>
            </p:cNvSpPr>
            <p:nvPr/>
          </p:nvSpPr>
          <p:spPr bwMode="auto">
            <a:xfrm>
              <a:off x="0" y="7"/>
              <a:ext cx="1376" cy="2024"/>
            </a:xfrm>
            <a:prstGeom prst="roundRect">
              <a:avLst>
                <a:gd name="adj" fmla="val 8713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rot="10800000">
              <a:off x="712" y="559"/>
              <a:ext cx="1" cy="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2" name="AutoShape 8"/>
            <p:cNvSpPr>
              <a:spLocks/>
            </p:cNvSpPr>
            <p:nvPr/>
          </p:nvSpPr>
          <p:spPr bwMode="auto">
            <a:xfrm>
              <a:off x="416" y="727"/>
              <a:ext cx="544" cy="544"/>
            </a:xfrm>
            <a:prstGeom prst="roundRect">
              <a:avLst>
                <a:gd name="adj" fmla="val 22056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3" name="Rectangle 9"/>
            <p:cNvSpPr>
              <a:spLocks/>
            </p:cNvSpPr>
            <p:nvPr/>
          </p:nvSpPr>
          <p:spPr bwMode="auto">
            <a:xfrm>
              <a:off x="79" y="47"/>
              <a:ext cx="395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Agent</a:t>
              </a:r>
            </a:p>
          </p:txBody>
        </p:sp>
        <p:sp>
          <p:nvSpPr>
            <p:cNvPr id="8204" name="Rectangle 10"/>
            <p:cNvSpPr>
              <a:spLocks/>
            </p:cNvSpPr>
            <p:nvPr/>
          </p:nvSpPr>
          <p:spPr bwMode="auto">
            <a:xfrm>
              <a:off x="449" y="327"/>
              <a:ext cx="502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Sensors</a:t>
              </a:r>
            </a:p>
          </p:txBody>
        </p:sp>
        <p:sp>
          <p:nvSpPr>
            <p:cNvPr id="8205" name="Rectangle 11"/>
            <p:cNvSpPr>
              <a:spLocks/>
            </p:cNvSpPr>
            <p:nvPr/>
          </p:nvSpPr>
          <p:spPr bwMode="auto">
            <a:xfrm>
              <a:off x="636" y="895"/>
              <a:ext cx="112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?</a:t>
              </a:r>
            </a:p>
          </p:txBody>
        </p:sp>
        <p:sp>
          <p:nvSpPr>
            <p:cNvPr id="8206" name="Rectangle 12"/>
            <p:cNvSpPr>
              <a:spLocks/>
            </p:cNvSpPr>
            <p:nvPr/>
          </p:nvSpPr>
          <p:spPr bwMode="auto">
            <a:xfrm>
              <a:off x="413" y="1487"/>
              <a:ext cx="57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Actuators</a:t>
              </a:r>
            </a:p>
          </p:txBody>
        </p:sp>
        <p:sp>
          <p:nvSpPr>
            <p:cNvPr id="8207" name="AutoShape 13"/>
            <p:cNvSpPr>
              <a:spLocks/>
            </p:cNvSpPr>
            <p:nvPr/>
          </p:nvSpPr>
          <p:spPr bwMode="auto">
            <a:xfrm>
              <a:off x="2024" y="0"/>
              <a:ext cx="456" cy="2016"/>
            </a:xfrm>
            <a:prstGeom prst="roundRect">
              <a:avLst>
                <a:gd name="adj" fmla="val 26310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8" name="Rectangle 14"/>
            <p:cNvSpPr>
              <a:spLocks/>
            </p:cNvSpPr>
            <p:nvPr/>
          </p:nvSpPr>
          <p:spPr bwMode="auto">
            <a:xfrm rot="5400000">
              <a:off x="1580" y="947"/>
              <a:ext cx="1440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Environment</a:t>
              </a:r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rot="10800000" flipH="1">
              <a:off x="1077" y="447"/>
              <a:ext cx="11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 flipH="1">
              <a:off x="1136" y="1607"/>
              <a:ext cx="11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1" name="Rectangle 17"/>
            <p:cNvSpPr>
              <a:spLocks/>
            </p:cNvSpPr>
            <p:nvPr/>
          </p:nvSpPr>
          <p:spPr bwMode="auto">
            <a:xfrm>
              <a:off x="1463" y="463"/>
              <a:ext cx="474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Percepts</a:t>
              </a:r>
            </a:p>
          </p:txBody>
        </p:sp>
        <p:sp>
          <p:nvSpPr>
            <p:cNvPr id="8212" name="Rectangle 18"/>
            <p:cNvSpPr>
              <a:spLocks/>
            </p:cNvSpPr>
            <p:nvPr/>
          </p:nvSpPr>
          <p:spPr bwMode="auto">
            <a:xfrm>
              <a:off x="1500" y="1607"/>
              <a:ext cx="400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Actions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Deepening is great!</a:t>
            </a:r>
          </a:p>
          <a:p>
            <a:endParaRPr lang="en-US" dirty="0"/>
          </a:p>
          <a:p>
            <a:r>
              <a:rPr lang="en-US" i="1" dirty="0" smtClean="0"/>
              <a:t>But what about all the repeated work??!?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F047E-A184-4EA3-A698-784CFE38260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8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>
          <a:xfrm>
            <a:off x="8153400" y="6367463"/>
            <a:ext cx="1905000" cy="457200"/>
          </a:xfrm>
        </p:spPr>
        <p:txBody>
          <a:bodyPr/>
          <a:lstStyle/>
          <a:p>
            <a:pPr>
              <a:defRPr/>
            </a:pPr>
            <a:fld id="{B7F49D54-B246-4088-885E-D30317CF388B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Cost of Iterative Deepening</a:t>
            </a:r>
          </a:p>
        </p:txBody>
      </p:sp>
      <p:graphicFrame>
        <p:nvGraphicFramePr>
          <p:cNvPr id="159776" name="Group 32"/>
          <p:cNvGraphicFramePr>
            <a:graphicFrameLocks noGrp="1"/>
          </p:cNvGraphicFramePr>
          <p:nvPr/>
        </p:nvGraphicFramePr>
        <p:xfrm>
          <a:off x="1524000" y="1397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ratio ID to 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777" name="Line 33"/>
          <p:cNvSpPr>
            <a:spLocks noChangeShapeType="1"/>
          </p:cNvSpPr>
          <p:nvPr/>
        </p:nvSpPr>
        <p:spPr bwMode="auto">
          <a:xfrm>
            <a:off x="1524000" y="198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"/>
          <p:cNvSpPr>
            <a:spLocks noChangeArrowheads="1"/>
          </p:cNvSpPr>
          <p:nvPr/>
        </p:nvSpPr>
        <p:spPr bwMode="auto">
          <a:xfrm>
            <a:off x="6042025" y="1143000"/>
            <a:ext cx="1120775" cy="4267200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2765425" y="1143000"/>
            <a:ext cx="1120775" cy="4267200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>
          <a:xfrm>
            <a:off x="8610600" y="6477000"/>
            <a:ext cx="1905000" cy="457200"/>
          </a:xfrm>
        </p:spPr>
        <p:txBody>
          <a:bodyPr/>
          <a:lstStyle/>
          <a:p>
            <a:pPr>
              <a:defRPr/>
            </a:pPr>
            <a:fld id="{6C2CE366-21C3-460E-92A0-08473DC0E1A4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108575" y="5697537"/>
            <a:ext cx="4264025" cy="931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# </a:t>
            </a:r>
            <a:r>
              <a:rPr lang="en-US" sz="2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of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duplicates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7475" y="0"/>
            <a:ext cx="2695575" cy="639763"/>
          </a:xfrm>
        </p:spPr>
        <p:txBody>
          <a:bodyPr/>
          <a:lstStyle/>
          <a:p>
            <a:pPr algn="l">
              <a:defRPr/>
            </a:pPr>
            <a:r>
              <a:rPr lang="en-US">
                <a:latin typeface="+mn-lt"/>
              </a:rPr>
              <a:t>Speed</a:t>
            </a:r>
          </a:p>
        </p:txBody>
      </p:sp>
      <p:sp>
        <p:nvSpPr>
          <p:cNvPr id="409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" y="1579563"/>
            <a:ext cx="3035300" cy="4114800"/>
          </a:xfrm>
        </p:spPr>
        <p:txBody>
          <a:bodyPr/>
          <a:lstStyle/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8 Puzzle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2x2x2 Rubik’s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15 Puzzle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3x3x3 Rubik’s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24 Puzzle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0353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0706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6108700" y="1816100"/>
            <a:ext cx="3305175" cy="304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20k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574k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37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7289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    BFS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Nodes   Time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58785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Iter. Deep.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Nodes  Time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2036763" y="0"/>
            <a:ext cx="7843837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>
                <a:solidFill>
                  <a:srgbClr val="CC00FF"/>
                </a:solidFill>
                <a:latin typeface="+mn-lt"/>
              </a:rPr>
              <a:t>Assuming 10M nodes/sec &amp; sufficient memory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2843213" y="1816100"/>
            <a:ext cx="3132137" cy="324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 days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19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68k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25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12B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892800" y="6500813"/>
            <a:ext cx="3736975" cy="484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Slide adapted from Richard </a:t>
            </a:r>
            <a:r>
              <a:rPr lang="en-US" sz="900" dirty="0" err="1">
                <a:solidFill>
                  <a:schemeClr val="tx1"/>
                </a:solidFill>
                <a:latin typeface="+mn-lt"/>
              </a:rPr>
              <a:t>Korf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 presentation</a:t>
            </a: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-77788" y="5232400"/>
            <a:ext cx="5686426" cy="1244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Why the difference?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5416550" y="4119563"/>
            <a:ext cx="8461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8x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5340350" y="3429000"/>
            <a:ext cx="10747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1Mx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5410200"/>
            <a:ext cx="5686426" cy="150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Rubik has higher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branching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factor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   15 puzzle has greater depth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/>
      <p:bldP spid="234505" grpId="0"/>
      <p:bldP spid="234509" grpId="0"/>
      <p:bldP spid="234511" grpId="0"/>
      <p:bldP spid="234512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3"/>
          <p:cNvSpPr>
            <a:spLocks noGrp="1"/>
          </p:cNvSpPr>
          <p:nvPr>
            <p:ph type="ftr" sz="quarter" idx="4294967295"/>
          </p:nvPr>
        </p:nvSpPr>
        <p:spPr bwMode="auto">
          <a:xfrm>
            <a:off x="76200" y="6324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14809242-E583-49C4-B13E-9B86B25A39F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When to Use Iterative Deepening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N Queens?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Define as search problem</a:t>
            </a:r>
          </a:p>
          <a:p>
            <a:pPr lvl="1"/>
            <a:r>
              <a:rPr lang="en-US" dirty="0" smtClean="0"/>
              <a:t>States?</a:t>
            </a:r>
          </a:p>
          <a:p>
            <a:pPr lvl="1"/>
            <a:r>
              <a:rPr lang="en-US" dirty="0" smtClean="0"/>
              <a:t>Operators?</a:t>
            </a:r>
          </a:p>
          <a:p>
            <a:pPr lvl="1"/>
            <a:r>
              <a:rPr lang="en-US" dirty="0" smtClean="0"/>
              <a:t>Start state?</a:t>
            </a:r>
          </a:p>
          <a:p>
            <a:pPr lvl="1"/>
            <a:r>
              <a:rPr lang="en-US" dirty="0" smtClean="0"/>
              <a:t>Goal test?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54864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64008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54864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64008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54864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9"/>
          <p:cNvSpPr>
            <a:spLocks noChangeArrowheads="1"/>
          </p:cNvSpPr>
          <p:nvPr/>
        </p:nvSpPr>
        <p:spPr bwMode="auto">
          <a:xfrm>
            <a:off x="68580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0"/>
          <p:cNvSpPr>
            <a:spLocks noChangeArrowheads="1"/>
          </p:cNvSpPr>
          <p:nvPr/>
        </p:nvSpPr>
        <p:spPr bwMode="auto">
          <a:xfrm>
            <a:off x="5486400" y="3352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1"/>
          <p:cNvSpPr>
            <a:spLocks noChangeArrowheads="1"/>
          </p:cNvSpPr>
          <p:nvPr/>
        </p:nvSpPr>
        <p:spPr bwMode="auto">
          <a:xfrm>
            <a:off x="5943600" y="3352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6400800" y="19859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AE1A95"/>
                </a:solidFill>
                <a:latin typeface="Comic Sans MS" charset="0"/>
              </a:rPr>
              <a:t>Q</a:t>
            </a: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943600" y="33575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AE1A95"/>
                </a:solidFill>
                <a:latin typeface="Comic Sans MS" charset="0"/>
              </a:rPr>
              <a:t>Q</a:t>
            </a:r>
          </a:p>
        </p:txBody>
      </p: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5486400" y="24431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AE1A95"/>
                </a:solidFill>
                <a:latin typeface="Comic Sans MS" charset="0"/>
              </a:rPr>
              <a:t>Q</a:t>
            </a:r>
          </a:p>
        </p:txBody>
      </p:sp>
      <p:sp>
        <p:nvSpPr>
          <p:cNvPr id="42001" name="Rectangle 15"/>
          <p:cNvSpPr>
            <a:spLocks noChangeArrowheads="1"/>
          </p:cNvSpPr>
          <p:nvPr/>
        </p:nvSpPr>
        <p:spPr bwMode="auto">
          <a:xfrm>
            <a:off x="59436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16"/>
          <p:cNvSpPr>
            <a:spLocks noChangeArrowheads="1"/>
          </p:cNvSpPr>
          <p:nvPr/>
        </p:nvSpPr>
        <p:spPr bwMode="auto">
          <a:xfrm>
            <a:off x="68580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7"/>
          <p:cNvSpPr>
            <a:spLocks noChangeArrowheads="1"/>
          </p:cNvSpPr>
          <p:nvPr/>
        </p:nvSpPr>
        <p:spPr bwMode="auto">
          <a:xfrm>
            <a:off x="59436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8580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19"/>
          <p:cNvSpPr>
            <a:spLocks noChangeArrowheads="1"/>
          </p:cNvSpPr>
          <p:nvPr/>
        </p:nvSpPr>
        <p:spPr bwMode="auto">
          <a:xfrm>
            <a:off x="59436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0"/>
          <p:cNvSpPr>
            <a:spLocks noChangeArrowheads="1"/>
          </p:cNvSpPr>
          <p:nvPr/>
        </p:nvSpPr>
        <p:spPr bwMode="auto">
          <a:xfrm>
            <a:off x="64008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1"/>
          <p:cNvSpPr>
            <a:spLocks noChangeArrowheads="1"/>
          </p:cNvSpPr>
          <p:nvPr/>
        </p:nvSpPr>
        <p:spPr bwMode="auto">
          <a:xfrm>
            <a:off x="6400800" y="3352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22"/>
          <p:cNvSpPr>
            <a:spLocks noChangeArrowheads="1"/>
          </p:cNvSpPr>
          <p:nvPr/>
        </p:nvSpPr>
        <p:spPr bwMode="auto">
          <a:xfrm>
            <a:off x="6858000" y="3352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Text Box 23"/>
          <p:cNvSpPr txBox="1">
            <a:spLocks noChangeArrowheads="1"/>
          </p:cNvSpPr>
          <p:nvPr/>
        </p:nvSpPr>
        <p:spPr bwMode="auto">
          <a:xfrm>
            <a:off x="6858000" y="29003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AE1A95"/>
                </a:solidFill>
                <a:latin typeface="Comic Sans MS" charset="0"/>
              </a:rPr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Costs on Actions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4825"/>
            <a:ext cx="8229600" cy="1273175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smtClean="0"/>
              <a:t>Notice that BFS finds the shortest path in terms of number of transitions.  It does not find the least-cost path.</a:t>
            </a: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1149350" y="3773488"/>
            <a:ext cx="695325" cy="661987"/>
            <a:chOff x="0" y="0"/>
            <a:chExt cx="437" cy="417"/>
          </a:xfrm>
        </p:grpSpPr>
        <p:sp>
          <p:nvSpPr>
            <p:cNvPr id="43080" name="AutoShape 4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81" name="Rectangle 5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>
            <a:off x="7186613" y="1520825"/>
            <a:ext cx="693737" cy="663575"/>
            <a:chOff x="0" y="0"/>
            <a:chExt cx="436" cy="417"/>
          </a:xfrm>
        </p:grpSpPr>
        <p:sp>
          <p:nvSpPr>
            <p:cNvPr id="43078" name="AutoShape 7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9" name="Rectangle 8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43015" name="Group 12"/>
          <p:cNvGrpSpPr>
            <a:grpSpLocks/>
          </p:cNvGrpSpPr>
          <p:nvPr/>
        </p:nvGrpSpPr>
        <p:grpSpPr bwMode="auto">
          <a:xfrm>
            <a:off x="3089275" y="3176588"/>
            <a:ext cx="663575" cy="661987"/>
            <a:chOff x="0" y="0"/>
            <a:chExt cx="417" cy="417"/>
          </a:xfrm>
        </p:grpSpPr>
        <p:sp>
          <p:nvSpPr>
            <p:cNvPr id="43076" name="AutoShape 1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7" name="Rectangle 11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43016" name="Group 15"/>
          <p:cNvGrpSpPr>
            <a:grpSpLocks/>
          </p:cNvGrpSpPr>
          <p:nvPr/>
        </p:nvGrpSpPr>
        <p:grpSpPr bwMode="auto">
          <a:xfrm>
            <a:off x="1697038" y="2184400"/>
            <a:ext cx="663575" cy="661988"/>
            <a:chOff x="0" y="0"/>
            <a:chExt cx="417" cy="417"/>
          </a:xfrm>
        </p:grpSpPr>
        <p:sp>
          <p:nvSpPr>
            <p:cNvPr id="43074" name="AutoShape 1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Rectangle 14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43017" name="Group 18"/>
          <p:cNvGrpSpPr>
            <a:grpSpLocks/>
          </p:cNvGrpSpPr>
          <p:nvPr/>
        </p:nvGrpSpPr>
        <p:grpSpPr bwMode="auto">
          <a:xfrm>
            <a:off x="2360613" y="4500563"/>
            <a:ext cx="661987" cy="661987"/>
            <a:chOff x="0" y="0"/>
            <a:chExt cx="417" cy="417"/>
          </a:xfrm>
        </p:grpSpPr>
        <p:sp>
          <p:nvSpPr>
            <p:cNvPr id="43072" name="AutoShape 1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3" name="Rectangle 17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43018" name="Group 21"/>
          <p:cNvGrpSpPr>
            <a:grpSpLocks/>
          </p:cNvGrpSpPr>
          <p:nvPr/>
        </p:nvGrpSpPr>
        <p:grpSpPr bwMode="auto">
          <a:xfrm>
            <a:off x="3951288" y="4699000"/>
            <a:ext cx="663575" cy="661988"/>
            <a:chOff x="0" y="0"/>
            <a:chExt cx="417" cy="417"/>
          </a:xfrm>
        </p:grpSpPr>
        <p:sp>
          <p:nvSpPr>
            <p:cNvPr id="43070" name="AutoShape 1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1" name="Rectangle 20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43019" name="Group 24"/>
          <p:cNvGrpSpPr>
            <a:grpSpLocks/>
          </p:cNvGrpSpPr>
          <p:nvPr/>
        </p:nvGrpSpPr>
        <p:grpSpPr bwMode="auto">
          <a:xfrm>
            <a:off x="4681538" y="2117725"/>
            <a:ext cx="663575" cy="661988"/>
            <a:chOff x="0" y="0"/>
            <a:chExt cx="417" cy="417"/>
          </a:xfrm>
        </p:grpSpPr>
        <p:sp>
          <p:nvSpPr>
            <p:cNvPr id="43068" name="AutoShape 2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Rectangle 23"/>
            <p:cNvSpPr>
              <a:spLocks/>
            </p:cNvSpPr>
            <p:nvPr/>
          </p:nvSpPr>
          <p:spPr bwMode="auto">
            <a:xfrm>
              <a:off x="132" y="104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43020" name="Group 27"/>
          <p:cNvGrpSpPr>
            <a:grpSpLocks/>
          </p:cNvGrpSpPr>
          <p:nvPr/>
        </p:nvGrpSpPr>
        <p:grpSpPr bwMode="auto">
          <a:xfrm>
            <a:off x="5610225" y="2911475"/>
            <a:ext cx="663575" cy="661988"/>
            <a:chOff x="0" y="0"/>
            <a:chExt cx="417" cy="417"/>
          </a:xfrm>
        </p:grpSpPr>
        <p:sp>
          <p:nvSpPr>
            <p:cNvPr id="43066" name="AutoShape 2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7" name="Rectangle 26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43021" name="Group 30"/>
          <p:cNvGrpSpPr>
            <a:grpSpLocks/>
          </p:cNvGrpSpPr>
          <p:nvPr/>
        </p:nvGrpSpPr>
        <p:grpSpPr bwMode="auto">
          <a:xfrm>
            <a:off x="5080000" y="3838575"/>
            <a:ext cx="661988" cy="661988"/>
            <a:chOff x="0" y="0"/>
            <a:chExt cx="417" cy="417"/>
          </a:xfrm>
        </p:grpSpPr>
        <p:sp>
          <p:nvSpPr>
            <p:cNvPr id="43064" name="AutoShape 2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5" name="Rectangle 29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43022" name="Group 33"/>
          <p:cNvGrpSpPr>
            <a:grpSpLocks/>
          </p:cNvGrpSpPr>
          <p:nvPr/>
        </p:nvGrpSpPr>
        <p:grpSpPr bwMode="auto">
          <a:xfrm>
            <a:off x="2890838" y="1587500"/>
            <a:ext cx="663575" cy="661988"/>
            <a:chOff x="0" y="0"/>
            <a:chExt cx="417" cy="417"/>
          </a:xfrm>
        </p:grpSpPr>
        <p:sp>
          <p:nvSpPr>
            <p:cNvPr id="43062" name="AutoShape 3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Rectangle 32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43023" name="Group 36"/>
          <p:cNvGrpSpPr>
            <a:grpSpLocks/>
          </p:cNvGrpSpPr>
          <p:nvPr/>
        </p:nvGrpSpPr>
        <p:grpSpPr bwMode="auto">
          <a:xfrm>
            <a:off x="7002463" y="3309938"/>
            <a:ext cx="663575" cy="661987"/>
            <a:chOff x="0" y="0"/>
            <a:chExt cx="417" cy="417"/>
          </a:xfrm>
        </p:grpSpPr>
        <p:sp>
          <p:nvSpPr>
            <p:cNvPr id="43060" name="AutoShape 3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1" name="Rectangle 35"/>
            <p:cNvSpPr>
              <a:spLocks/>
            </p:cNvSpPr>
            <p:nvPr/>
          </p:nvSpPr>
          <p:spPr bwMode="auto">
            <a:xfrm>
              <a:off x="148" y="104"/>
              <a:ext cx="12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43024" name="Group 39"/>
          <p:cNvGrpSpPr>
            <a:grpSpLocks/>
          </p:cNvGrpSpPr>
          <p:nvPr/>
        </p:nvGrpSpPr>
        <p:grpSpPr bwMode="auto">
          <a:xfrm>
            <a:off x="6737350" y="4500563"/>
            <a:ext cx="663575" cy="661987"/>
            <a:chOff x="0" y="0"/>
            <a:chExt cx="417" cy="417"/>
          </a:xfrm>
        </p:grpSpPr>
        <p:sp>
          <p:nvSpPr>
            <p:cNvPr id="43058" name="AutoShape 3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59" name="Rectangle 38"/>
            <p:cNvSpPr>
              <a:spLocks/>
            </p:cNvSpPr>
            <p:nvPr/>
          </p:nvSpPr>
          <p:spPr bwMode="auto">
            <a:xfrm>
              <a:off x="144" y="104"/>
              <a:ext cx="129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43025" name="Line 40"/>
          <p:cNvSpPr>
            <a:spLocks noChangeShapeType="1"/>
          </p:cNvSpPr>
          <p:nvPr/>
        </p:nvSpPr>
        <p:spPr bwMode="auto">
          <a:xfrm>
            <a:off x="1731963" y="43386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41"/>
          <p:cNvSpPr>
            <a:spLocks noChangeShapeType="1"/>
          </p:cNvSpPr>
          <p:nvPr/>
        </p:nvSpPr>
        <p:spPr bwMode="auto">
          <a:xfrm rot="10800000" flipH="1">
            <a:off x="2925763" y="50307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Line 42"/>
          <p:cNvSpPr>
            <a:spLocks noChangeShapeType="1"/>
          </p:cNvSpPr>
          <p:nvPr/>
        </p:nvSpPr>
        <p:spPr bwMode="auto">
          <a:xfrm flipH="1">
            <a:off x="4518025" y="44037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8" name="Line 43"/>
          <p:cNvSpPr>
            <a:spLocks noChangeShapeType="1"/>
          </p:cNvSpPr>
          <p:nvPr/>
        </p:nvSpPr>
        <p:spPr bwMode="auto">
          <a:xfrm flipH="1">
            <a:off x="3022600" y="41703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Line 44"/>
          <p:cNvSpPr>
            <a:spLocks noChangeShapeType="1"/>
          </p:cNvSpPr>
          <p:nvPr/>
        </p:nvSpPr>
        <p:spPr bwMode="auto">
          <a:xfrm flipH="1">
            <a:off x="5646738" y="35734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0" name="Line 45"/>
          <p:cNvSpPr>
            <a:spLocks noChangeShapeType="1"/>
          </p:cNvSpPr>
          <p:nvPr/>
        </p:nvSpPr>
        <p:spPr bwMode="auto">
          <a:xfrm>
            <a:off x="6176963" y="34782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Line 46"/>
          <p:cNvSpPr>
            <a:spLocks noChangeShapeType="1"/>
          </p:cNvSpPr>
          <p:nvPr/>
        </p:nvSpPr>
        <p:spPr bwMode="auto">
          <a:xfrm rot="10800000" flipH="1">
            <a:off x="7069138" y="39719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2" name="Line 47"/>
          <p:cNvSpPr>
            <a:spLocks noChangeShapeType="1"/>
          </p:cNvSpPr>
          <p:nvPr/>
        </p:nvSpPr>
        <p:spPr bwMode="auto">
          <a:xfrm rot="10800000" flipH="1">
            <a:off x="7334250" y="21844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3" name="Line 48"/>
          <p:cNvSpPr>
            <a:spLocks noChangeShapeType="1"/>
          </p:cNvSpPr>
          <p:nvPr/>
        </p:nvSpPr>
        <p:spPr bwMode="auto">
          <a:xfrm rot="10800000" flipH="1">
            <a:off x="1731963" y="35083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4" name="Line 49"/>
          <p:cNvSpPr>
            <a:spLocks noChangeShapeType="1"/>
          </p:cNvSpPr>
          <p:nvPr/>
        </p:nvSpPr>
        <p:spPr bwMode="auto">
          <a:xfrm rot="10800000">
            <a:off x="2263775" y="27495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5" name="Line 50"/>
          <p:cNvSpPr>
            <a:spLocks noChangeShapeType="1"/>
          </p:cNvSpPr>
          <p:nvPr/>
        </p:nvSpPr>
        <p:spPr bwMode="auto">
          <a:xfrm rot="10800000" flipH="1">
            <a:off x="2293938" y="19192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6" name="Line 51"/>
          <p:cNvSpPr>
            <a:spLocks noChangeShapeType="1"/>
          </p:cNvSpPr>
          <p:nvPr/>
        </p:nvSpPr>
        <p:spPr bwMode="auto">
          <a:xfrm rot="10800000">
            <a:off x="3554413" y="19192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7" name="Line 52"/>
          <p:cNvSpPr>
            <a:spLocks noChangeShapeType="1"/>
          </p:cNvSpPr>
          <p:nvPr/>
        </p:nvSpPr>
        <p:spPr bwMode="auto">
          <a:xfrm rot="10800000" flipH="1">
            <a:off x="3656013" y="26828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8" name="Line 53"/>
          <p:cNvSpPr>
            <a:spLocks noChangeShapeType="1"/>
          </p:cNvSpPr>
          <p:nvPr/>
        </p:nvSpPr>
        <p:spPr bwMode="auto">
          <a:xfrm rot="10800000" flipH="1">
            <a:off x="3752850" y="32432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9" name="Freeform 54"/>
          <p:cNvSpPr>
            <a:spLocks/>
          </p:cNvSpPr>
          <p:nvPr/>
        </p:nvSpPr>
        <p:spPr bwMode="auto">
          <a:xfrm rot="5400000" flipH="1">
            <a:off x="5742781" y="20486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1880122706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0" name="Freeform 55"/>
          <p:cNvSpPr>
            <a:spLocks/>
          </p:cNvSpPr>
          <p:nvPr/>
        </p:nvSpPr>
        <p:spPr bwMode="auto">
          <a:xfrm rot="10800000" flipH="1">
            <a:off x="1828800" y="34782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24471949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1" name="Rectangle 56"/>
          <p:cNvSpPr>
            <a:spLocks/>
          </p:cNvSpPr>
          <p:nvPr/>
        </p:nvSpPr>
        <p:spPr bwMode="auto">
          <a:xfrm>
            <a:off x="2244725" y="1841500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3042" name="Rectangle 57"/>
          <p:cNvSpPr>
            <a:spLocks/>
          </p:cNvSpPr>
          <p:nvPr/>
        </p:nvSpPr>
        <p:spPr bwMode="auto">
          <a:xfrm>
            <a:off x="4014788" y="3602038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3043" name="Rectangle 58"/>
          <p:cNvSpPr>
            <a:spLocks/>
          </p:cNvSpPr>
          <p:nvPr/>
        </p:nvSpPr>
        <p:spPr bwMode="auto">
          <a:xfrm>
            <a:off x="6402388" y="3681413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3044" name="Rectangle 59"/>
          <p:cNvSpPr>
            <a:spLocks/>
          </p:cNvSpPr>
          <p:nvPr/>
        </p:nvSpPr>
        <p:spPr bwMode="auto">
          <a:xfrm>
            <a:off x="3862388" y="2720975"/>
            <a:ext cx="319087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3045" name="Rectangle 60"/>
          <p:cNvSpPr>
            <a:spLocks/>
          </p:cNvSpPr>
          <p:nvPr/>
        </p:nvSpPr>
        <p:spPr bwMode="auto">
          <a:xfrm>
            <a:off x="2706688" y="27209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3046" name="Rectangle 61"/>
          <p:cNvSpPr>
            <a:spLocks/>
          </p:cNvSpPr>
          <p:nvPr/>
        </p:nvSpPr>
        <p:spPr bwMode="auto">
          <a:xfrm>
            <a:off x="5786438" y="3602038"/>
            <a:ext cx="322262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3047" name="Rectangle 62"/>
          <p:cNvSpPr>
            <a:spLocks/>
          </p:cNvSpPr>
          <p:nvPr/>
        </p:nvSpPr>
        <p:spPr bwMode="auto">
          <a:xfrm>
            <a:off x="4092575" y="19208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3048" name="Rectangle 63"/>
          <p:cNvSpPr>
            <a:spLocks/>
          </p:cNvSpPr>
          <p:nvPr/>
        </p:nvSpPr>
        <p:spPr bwMode="auto">
          <a:xfrm>
            <a:off x="2090738" y="3362325"/>
            <a:ext cx="322262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3049" name="Rectangle 64"/>
          <p:cNvSpPr>
            <a:spLocks/>
          </p:cNvSpPr>
          <p:nvPr/>
        </p:nvSpPr>
        <p:spPr bwMode="auto">
          <a:xfrm>
            <a:off x="7172325" y="41624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3050" name="Rectangle 65"/>
          <p:cNvSpPr>
            <a:spLocks/>
          </p:cNvSpPr>
          <p:nvPr/>
        </p:nvSpPr>
        <p:spPr bwMode="auto">
          <a:xfrm>
            <a:off x="4784725" y="45624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3051" name="Rectangle 66"/>
          <p:cNvSpPr>
            <a:spLocks/>
          </p:cNvSpPr>
          <p:nvPr/>
        </p:nvSpPr>
        <p:spPr bwMode="auto">
          <a:xfrm>
            <a:off x="3706813" y="41624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3052" name="Rectangle 67"/>
          <p:cNvSpPr>
            <a:spLocks/>
          </p:cNvSpPr>
          <p:nvPr/>
        </p:nvSpPr>
        <p:spPr bwMode="auto">
          <a:xfrm>
            <a:off x="3476625" y="4721225"/>
            <a:ext cx="469900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3053" name="Rectangle 68"/>
          <p:cNvSpPr>
            <a:spLocks/>
          </p:cNvSpPr>
          <p:nvPr/>
        </p:nvSpPr>
        <p:spPr bwMode="auto">
          <a:xfrm>
            <a:off x="1936750" y="4241800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3054" name="Rectangle 69"/>
          <p:cNvSpPr>
            <a:spLocks/>
          </p:cNvSpPr>
          <p:nvPr/>
        </p:nvSpPr>
        <p:spPr bwMode="auto">
          <a:xfrm>
            <a:off x="6478588" y="2401888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3055" name="Rectangle 70"/>
          <p:cNvSpPr>
            <a:spLocks/>
          </p:cNvSpPr>
          <p:nvPr/>
        </p:nvSpPr>
        <p:spPr bwMode="auto">
          <a:xfrm>
            <a:off x="7480300" y="25622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3056" name="Line 71"/>
          <p:cNvSpPr>
            <a:spLocks noChangeShapeType="1"/>
          </p:cNvSpPr>
          <p:nvPr/>
        </p:nvSpPr>
        <p:spPr bwMode="auto">
          <a:xfrm rot="10800000" flipH="1">
            <a:off x="4614863" y="48339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57" name="Rectangle 72"/>
          <p:cNvSpPr>
            <a:spLocks/>
          </p:cNvSpPr>
          <p:nvPr/>
        </p:nvSpPr>
        <p:spPr bwMode="auto">
          <a:xfrm>
            <a:off x="4632325" y="3041650"/>
            <a:ext cx="319088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Uniform Cost Search</a:t>
            </a:r>
          </a:p>
        </p:txBody>
      </p:sp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1720850" y="4560888"/>
            <a:ext cx="695325" cy="661987"/>
            <a:chOff x="0" y="0"/>
            <a:chExt cx="437" cy="417"/>
          </a:xfrm>
        </p:grpSpPr>
        <p:sp>
          <p:nvSpPr>
            <p:cNvPr id="44104" name="AutoShape 3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105" name="Rectangle 4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44037" name="Group 8"/>
          <p:cNvGrpSpPr>
            <a:grpSpLocks/>
          </p:cNvGrpSpPr>
          <p:nvPr/>
        </p:nvGrpSpPr>
        <p:grpSpPr bwMode="auto">
          <a:xfrm>
            <a:off x="7758113" y="2309813"/>
            <a:ext cx="693737" cy="661987"/>
            <a:chOff x="0" y="0"/>
            <a:chExt cx="436" cy="417"/>
          </a:xfrm>
        </p:grpSpPr>
        <p:sp>
          <p:nvSpPr>
            <p:cNvPr id="44102" name="AutoShape 6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103" name="Rectangle 7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44038" name="Group 11"/>
          <p:cNvGrpSpPr>
            <a:grpSpLocks/>
          </p:cNvGrpSpPr>
          <p:nvPr/>
        </p:nvGrpSpPr>
        <p:grpSpPr bwMode="auto">
          <a:xfrm>
            <a:off x="3660775" y="3963988"/>
            <a:ext cx="663575" cy="661987"/>
            <a:chOff x="0" y="0"/>
            <a:chExt cx="417" cy="417"/>
          </a:xfrm>
        </p:grpSpPr>
        <p:sp>
          <p:nvSpPr>
            <p:cNvPr id="44100" name="AutoShape 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101" name="Rectangle 10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44039" name="Group 14"/>
          <p:cNvGrpSpPr>
            <a:grpSpLocks/>
          </p:cNvGrpSpPr>
          <p:nvPr/>
        </p:nvGrpSpPr>
        <p:grpSpPr bwMode="auto">
          <a:xfrm>
            <a:off x="2268538" y="2971800"/>
            <a:ext cx="663575" cy="661988"/>
            <a:chOff x="0" y="0"/>
            <a:chExt cx="417" cy="417"/>
          </a:xfrm>
        </p:grpSpPr>
        <p:sp>
          <p:nvSpPr>
            <p:cNvPr id="44098" name="AutoShape 1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9" name="Rectangle 13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44040" name="Group 17"/>
          <p:cNvGrpSpPr>
            <a:grpSpLocks/>
          </p:cNvGrpSpPr>
          <p:nvPr/>
        </p:nvGrpSpPr>
        <p:grpSpPr bwMode="auto">
          <a:xfrm>
            <a:off x="2932113" y="5287963"/>
            <a:ext cx="661987" cy="661987"/>
            <a:chOff x="0" y="0"/>
            <a:chExt cx="417" cy="417"/>
          </a:xfrm>
        </p:grpSpPr>
        <p:sp>
          <p:nvSpPr>
            <p:cNvPr id="44096" name="AutoShape 1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7" name="Rectangle 16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44041" name="Group 20"/>
          <p:cNvGrpSpPr>
            <a:grpSpLocks/>
          </p:cNvGrpSpPr>
          <p:nvPr/>
        </p:nvGrpSpPr>
        <p:grpSpPr bwMode="auto">
          <a:xfrm>
            <a:off x="4522788" y="5486400"/>
            <a:ext cx="663575" cy="661988"/>
            <a:chOff x="0" y="0"/>
            <a:chExt cx="417" cy="417"/>
          </a:xfrm>
        </p:grpSpPr>
        <p:sp>
          <p:nvSpPr>
            <p:cNvPr id="44094" name="AutoShape 1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5" name="Rectangle 19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44042" name="Group 23"/>
          <p:cNvGrpSpPr>
            <a:grpSpLocks/>
          </p:cNvGrpSpPr>
          <p:nvPr/>
        </p:nvGrpSpPr>
        <p:grpSpPr bwMode="auto">
          <a:xfrm>
            <a:off x="5253038" y="2905125"/>
            <a:ext cx="663575" cy="661988"/>
            <a:chOff x="0" y="0"/>
            <a:chExt cx="417" cy="417"/>
          </a:xfrm>
        </p:grpSpPr>
        <p:sp>
          <p:nvSpPr>
            <p:cNvPr id="44092" name="AutoShape 2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3" name="Rectangle 22"/>
            <p:cNvSpPr>
              <a:spLocks/>
            </p:cNvSpPr>
            <p:nvPr/>
          </p:nvSpPr>
          <p:spPr bwMode="auto">
            <a:xfrm>
              <a:off x="132" y="104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44043" name="Group 26"/>
          <p:cNvGrpSpPr>
            <a:grpSpLocks/>
          </p:cNvGrpSpPr>
          <p:nvPr/>
        </p:nvGrpSpPr>
        <p:grpSpPr bwMode="auto">
          <a:xfrm>
            <a:off x="6181725" y="3698875"/>
            <a:ext cx="663575" cy="661988"/>
            <a:chOff x="0" y="0"/>
            <a:chExt cx="417" cy="417"/>
          </a:xfrm>
        </p:grpSpPr>
        <p:sp>
          <p:nvSpPr>
            <p:cNvPr id="44090" name="AutoShape 2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1" name="Rectangle 25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44044" name="Group 29"/>
          <p:cNvGrpSpPr>
            <a:grpSpLocks/>
          </p:cNvGrpSpPr>
          <p:nvPr/>
        </p:nvGrpSpPr>
        <p:grpSpPr bwMode="auto">
          <a:xfrm>
            <a:off x="5651500" y="4625975"/>
            <a:ext cx="661988" cy="661988"/>
            <a:chOff x="0" y="0"/>
            <a:chExt cx="417" cy="417"/>
          </a:xfrm>
        </p:grpSpPr>
        <p:sp>
          <p:nvSpPr>
            <p:cNvPr id="44088" name="AutoShape 2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89" name="Rectangle 28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44045" name="Group 32"/>
          <p:cNvGrpSpPr>
            <a:grpSpLocks/>
          </p:cNvGrpSpPr>
          <p:nvPr/>
        </p:nvGrpSpPr>
        <p:grpSpPr bwMode="auto">
          <a:xfrm>
            <a:off x="3462338" y="2374900"/>
            <a:ext cx="663575" cy="661988"/>
            <a:chOff x="0" y="0"/>
            <a:chExt cx="417" cy="417"/>
          </a:xfrm>
        </p:grpSpPr>
        <p:sp>
          <p:nvSpPr>
            <p:cNvPr id="44086" name="AutoShape 3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87" name="Rectangle 31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44046" name="Group 35"/>
          <p:cNvGrpSpPr>
            <a:grpSpLocks/>
          </p:cNvGrpSpPr>
          <p:nvPr/>
        </p:nvGrpSpPr>
        <p:grpSpPr bwMode="auto">
          <a:xfrm>
            <a:off x="7573963" y="4097338"/>
            <a:ext cx="663575" cy="661987"/>
            <a:chOff x="0" y="0"/>
            <a:chExt cx="417" cy="417"/>
          </a:xfrm>
        </p:grpSpPr>
        <p:sp>
          <p:nvSpPr>
            <p:cNvPr id="44084" name="AutoShape 3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85" name="Rectangle 34"/>
            <p:cNvSpPr>
              <a:spLocks/>
            </p:cNvSpPr>
            <p:nvPr/>
          </p:nvSpPr>
          <p:spPr bwMode="auto">
            <a:xfrm>
              <a:off x="148" y="104"/>
              <a:ext cx="12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44047" name="Group 38"/>
          <p:cNvGrpSpPr>
            <a:grpSpLocks/>
          </p:cNvGrpSpPr>
          <p:nvPr/>
        </p:nvGrpSpPr>
        <p:grpSpPr bwMode="auto">
          <a:xfrm>
            <a:off x="7308850" y="5287963"/>
            <a:ext cx="663575" cy="661987"/>
            <a:chOff x="0" y="0"/>
            <a:chExt cx="417" cy="417"/>
          </a:xfrm>
        </p:grpSpPr>
        <p:sp>
          <p:nvSpPr>
            <p:cNvPr id="44082" name="AutoShape 3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83" name="Rectangle 37"/>
            <p:cNvSpPr>
              <a:spLocks/>
            </p:cNvSpPr>
            <p:nvPr/>
          </p:nvSpPr>
          <p:spPr bwMode="auto">
            <a:xfrm>
              <a:off x="144" y="104"/>
              <a:ext cx="129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44048" name="Line 39"/>
          <p:cNvSpPr>
            <a:spLocks noChangeShapeType="1"/>
          </p:cNvSpPr>
          <p:nvPr/>
        </p:nvSpPr>
        <p:spPr bwMode="auto">
          <a:xfrm>
            <a:off x="2303463" y="51260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Line 40"/>
          <p:cNvSpPr>
            <a:spLocks noChangeShapeType="1"/>
          </p:cNvSpPr>
          <p:nvPr/>
        </p:nvSpPr>
        <p:spPr bwMode="auto">
          <a:xfrm rot="10800000" flipH="1">
            <a:off x="3497263" y="58181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Line 41"/>
          <p:cNvSpPr>
            <a:spLocks noChangeShapeType="1"/>
          </p:cNvSpPr>
          <p:nvPr/>
        </p:nvSpPr>
        <p:spPr bwMode="auto">
          <a:xfrm flipH="1">
            <a:off x="5089525" y="51911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Line 42"/>
          <p:cNvSpPr>
            <a:spLocks noChangeShapeType="1"/>
          </p:cNvSpPr>
          <p:nvPr/>
        </p:nvSpPr>
        <p:spPr bwMode="auto">
          <a:xfrm flipH="1">
            <a:off x="3594100" y="49577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2" name="Line 43"/>
          <p:cNvSpPr>
            <a:spLocks noChangeShapeType="1"/>
          </p:cNvSpPr>
          <p:nvPr/>
        </p:nvSpPr>
        <p:spPr bwMode="auto">
          <a:xfrm flipH="1">
            <a:off x="6218238" y="43608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44"/>
          <p:cNvSpPr>
            <a:spLocks noChangeShapeType="1"/>
          </p:cNvSpPr>
          <p:nvPr/>
        </p:nvSpPr>
        <p:spPr bwMode="auto">
          <a:xfrm>
            <a:off x="6748463" y="42656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4" name="Line 45"/>
          <p:cNvSpPr>
            <a:spLocks noChangeShapeType="1"/>
          </p:cNvSpPr>
          <p:nvPr/>
        </p:nvSpPr>
        <p:spPr bwMode="auto">
          <a:xfrm rot="10800000" flipH="1">
            <a:off x="7640638" y="47593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5" name="Line 46"/>
          <p:cNvSpPr>
            <a:spLocks noChangeShapeType="1"/>
          </p:cNvSpPr>
          <p:nvPr/>
        </p:nvSpPr>
        <p:spPr bwMode="auto">
          <a:xfrm rot="10800000" flipH="1">
            <a:off x="7905750" y="29718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Line 47"/>
          <p:cNvSpPr>
            <a:spLocks noChangeShapeType="1"/>
          </p:cNvSpPr>
          <p:nvPr/>
        </p:nvSpPr>
        <p:spPr bwMode="auto">
          <a:xfrm rot="10800000" flipH="1">
            <a:off x="2303463" y="42957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7" name="Line 48"/>
          <p:cNvSpPr>
            <a:spLocks noChangeShapeType="1"/>
          </p:cNvSpPr>
          <p:nvPr/>
        </p:nvSpPr>
        <p:spPr bwMode="auto">
          <a:xfrm rot="10800000">
            <a:off x="2835275" y="35369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Line 49"/>
          <p:cNvSpPr>
            <a:spLocks noChangeShapeType="1"/>
          </p:cNvSpPr>
          <p:nvPr/>
        </p:nvSpPr>
        <p:spPr bwMode="auto">
          <a:xfrm rot="10800000" flipH="1">
            <a:off x="2865438" y="27066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Line 50"/>
          <p:cNvSpPr>
            <a:spLocks noChangeShapeType="1"/>
          </p:cNvSpPr>
          <p:nvPr/>
        </p:nvSpPr>
        <p:spPr bwMode="auto">
          <a:xfrm rot="10800000">
            <a:off x="4125913" y="27066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0" name="Line 51"/>
          <p:cNvSpPr>
            <a:spLocks noChangeShapeType="1"/>
          </p:cNvSpPr>
          <p:nvPr/>
        </p:nvSpPr>
        <p:spPr bwMode="auto">
          <a:xfrm rot="10800000" flipH="1">
            <a:off x="4227513" y="34702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1" name="Line 52"/>
          <p:cNvSpPr>
            <a:spLocks noChangeShapeType="1"/>
          </p:cNvSpPr>
          <p:nvPr/>
        </p:nvSpPr>
        <p:spPr bwMode="auto">
          <a:xfrm rot="10800000" flipH="1">
            <a:off x="4324350" y="40306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2" name="Freeform 53"/>
          <p:cNvSpPr>
            <a:spLocks/>
          </p:cNvSpPr>
          <p:nvPr/>
        </p:nvSpPr>
        <p:spPr bwMode="auto">
          <a:xfrm rot="5400000" flipH="1">
            <a:off x="6314281" y="28360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1880122706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3" name="Freeform 54"/>
          <p:cNvSpPr>
            <a:spLocks/>
          </p:cNvSpPr>
          <p:nvPr/>
        </p:nvSpPr>
        <p:spPr bwMode="auto">
          <a:xfrm rot="10800000" flipH="1">
            <a:off x="2400300" y="42656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24471949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4" name="Rectangle 55"/>
          <p:cNvSpPr>
            <a:spLocks/>
          </p:cNvSpPr>
          <p:nvPr/>
        </p:nvSpPr>
        <p:spPr bwMode="auto">
          <a:xfrm>
            <a:off x="2816225" y="2628900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65" name="Rectangle 56"/>
          <p:cNvSpPr>
            <a:spLocks/>
          </p:cNvSpPr>
          <p:nvPr/>
        </p:nvSpPr>
        <p:spPr bwMode="auto">
          <a:xfrm>
            <a:off x="4586288" y="4389438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4066" name="Rectangle 57"/>
          <p:cNvSpPr>
            <a:spLocks/>
          </p:cNvSpPr>
          <p:nvPr/>
        </p:nvSpPr>
        <p:spPr bwMode="auto">
          <a:xfrm>
            <a:off x="6973888" y="4468813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67" name="Rectangle 58"/>
          <p:cNvSpPr>
            <a:spLocks/>
          </p:cNvSpPr>
          <p:nvPr/>
        </p:nvSpPr>
        <p:spPr bwMode="auto">
          <a:xfrm>
            <a:off x="4433888" y="3508375"/>
            <a:ext cx="319087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4068" name="Rectangle 59"/>
          <p:cNvSpPr>
            <a:spLocks/>
          </p:cNvSpPr>
          <p:nvPr/>
        </p:nvSpPr>
        <p:spPr bwMode="auto">
          <a:xfrm>
            <a:off x="3278188" y="35083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4069" name="Rectangle 60"/>
          <p:cNvSpPr>
            <a:spLocks/>
          </p:cNvSpPr>
          <p:nvPr/>
        </p:nvSpPr>
        <p:spPr bwMode="auto">
          <a:xfrm>
            <a:off x="6357938" y="4389438"/>
            <a:ext cx="322262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4070" name="Rectangle 61"/>
          <p:cNvSpPr>
            <a:spLocks/>
          </p:cNvSpPr>
          <p:nvPr/>
        </p:nvSpPr>
        <p:spPr bwMode="auto">
          <a:xfrm>
            <a:off x="4664075" y="27082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71" name="Rectangle 62"/>
          <p:cNvSpPr>
            <a:spLocks/>
          </p:cNvSpPr>
          <p:nvPr/>
        </p:nvSpPr>
        <p:spPr bwMode="auto">
          <a:xfrm>
            <a:off x="2662238" y="4149725"/>
            <a:ext cx="322262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4072" name="Rectangle 63"/>
          <p:cNvSpPr>
            <a:spLocks/>
          </p:cNvSpPr>
          <p:nvPr/>
        </p:nvSpPr>
        <p:spPr bwMode="auto">
          <a:xfrm>
            <a:off x="7743825" y="49498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4073" name="Rectangle 64"/>
          <p:cNvSpPr>
            <a:spLocks/>
          </p:cNvSpPr>
          <p:nvPr/>
        </p:nvSpPr>
        <p:spPr bwMode="auto">
          <a:xfrm>
            <a:off x="5356225" y="53498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074" name="Rectangle 65"/>
          <p:cNvSpPr>
            <a:spLocks/>
          </p:cNvSpPr>
          <p:nvPr/>
        </p:nvSpPr>
        <p:spPr bwMode="auto">
          <a:xfrm>
            <a:off x="4278313" y="49498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075" name="Rectangle 66"/>
          <p:cNvSpPr>
            <a:spLocks/>
          </p:cNvSpPr>
          <p:nvPr/>
        </p:nvSpPr>
        <p:spPr bwMode="auto">
          <a:xfrm>
            <a:off x="4048125" y="5508625"/>
            <a:ext cx="469900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4076" name="Rectangle 67"/>
          <p:cNvSpPr>
            <a:spLocks/>
          </p:cNvSpPr>
          <p:nvPr/>
        </p:nvSpPr>
        <p:spPr bwMode="auto">
          <a:xfrm>
            <a:off x="2508250" y="5029200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4077" name="Rectangle 68"/>
          <p:cNvSpPr>
            <a:spLocks/>
          </p:cNvSpPr>
          <p:nvPr/>
        </p:nvSpPr>
        <p:spPr bwMode="auto">
          <a:xfrm>
            <a:off x="7050088" y="3189288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4078" name="Rectangle 69"/>
          <p:cNvSpPr>
            <a:spLocks/>
          </p:cNvSpPr>
          <p:nvPr/>
        </p:nvSpPr>
        <p:spPr bwMode="auto">
          <a:xfrm>
            <a:off x="8051800" y="33496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79" name="Line 70"/>
          <p:cNvSpPr>
            <a:spLocks noChangeShapeType="1"/>
          </p:cNvSpPr>
          <p:nvPr/>
        </p:nvSpPr>
        <p:spPr bwMode="auto">
          <a:xfrm rot="10800000" flipH="1">
            <a:off x="5186363" y="56213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80" name="Rectangle 71"/>
          <p:cNvSpPr>
            <a:spLocks/>
          </p:cNvSpPr>
          <p:nvPr/>
        </p:nvSpPr>
        <p:spPr bwMode="auto">
          <a:xfrm>
            <a:off x="5203825" y="3829050"/>
            <a:ext cx="319088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81" name="Rectangle 72"/>
          <p:cNvSpPr>
            <a:spLocks/>
          </p:cNvSpPr>
          <p:nvPr/>
        </p:nvSpPr>
        <p:spPr bwMode="auto">
          <a:xfrm>
            <a:off x="347663" y="1595438"/>
            <a:ext cx="17780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7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Expand cheapest node first:</a:t>
            </a:r>
          </a:p>
          <a:p>
            <a:pPr marL="39688">
              <a:spcBef>
                <a:spcPts val="1050"/>
              </a:spcBef>
            </a:pPr>
            <a:r>
              <a:rPr lang="en-US" sz="27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Fringe is a priority queue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1371600"/>
            <a:ext cx="337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ka </a:t>
            </a:r>
            <a:r>
              <a:rPr lang="en-US" sz="2400" dirty="0" err="1">
                <a:solidFill>
                  <a:srgbClr val="FF0000"/>
                </a:solidFill>
              </a:rPr>
              <a:t>Dijkstra’s</a:t>
            </a:r>
            <a:r>
              <a:rPr lang="en-US" sz="2400" dirty="0">
                <a:solidFill>
                  <a:srgbClr val="FF0000"/>
                </a:solidFill>
              </a:rPr>
              <a:t> Algorithm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59" name="Group 7"/>
          <p:cNvGrpSpPr>
            <a:grpSpLocks/>
          </p:cNvGrpSpPr>
          <p:nvPr/>
        </p:nvGrpSpPr>
        <p:grpSpPr bwMode="auto">
          <a:xfrm>
            <a:off x="1600200" y="3436938"/>
            <a:ext cx="6716713" cy="3349625"/>
            <a:chOff x="0" y="0"/>
            <a:chExt cx="4231" cy="2110"/>
          </a:xfrm>
        </p:grpSpPr>
        <p:sp>
          <p:nvSpPr>
            <p:cNvPr id="45232" name="Freeform 2"/>
            <p:cNvSpPr>
              <a:spLocks/>
            </p:cNvSpPr>
            <p:nvPr/>
          </p:nvSpPr>
          <p:spPr bwMode="auto">
            <a:xfrm>
              <a:off x="1604" y="0"/>
              <a:ext cx="1938" cy="221"/>
            </a:xfrm>
            <a:custGeom>
              <a:avLst/>
              <a:gdLst>
                <a:gd name="T0" fmla="*/ 16 w 21600"/>
                <a:gd name="T1" fmla="*/ 0 h 21600"/>
                <a:gd name="T2" fmla="*/ 9 w 21600"/>
                <a:gd name="T3" fmla="*/ 0 h 21600"/>
                <a:gd name="T4" fmla="*/ 5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11881" y="20525"/>
                  </a:lnTo>
                  <a:lnTo>
                    <a:pt x="7378" y="21600"/>
                  </a:lnTo>
                  <a:lnTo>
                    <a:pt x="0" y="3128"/>
                  </a:lnTo>
                </a:path>
              </a:pathLst>
            </a:custGeom>
            <a:solidFill>
              <a:srgbClr val="FF3300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233" name="Freeform 3"/>
            <p:cNvSpPr>
              <a:spLocks/>
            </p:cNvSpPr>
            <p:nvPr/>
          </p:nvSpPr>
          <p:spPr bwMode="auto">
            <a:xfrm>
              <a:off x="0" y="0"/>
              <a:ext cx="4231" cy="1271"/>
            </a:xfrm>
            <a:custGeom>
              <a:avLst/>
              <a:gdLst>
                <a:gd name="T0" fmla="*/ 162 w 21600"/>
                <a:gd name="T1" fmla="*/ 0 h 21600"/>
                <a:gd name="T2" fmla="*/ 159 w 21600"/>
                <a:gd name="T3" fmla="*/ 2 h 21600"/>
                <a:gd name="T4" fmla="*/ 135 w 21600"/>
                <a:gd name="T5" fmla="*/ 2 h 21600"/>
                <a:gd name="T6" fmla="*/ 109 w 21600"/>
                <a:gd name="T7" fmla="*/ 1 h 21600"/>
                <a:gd name="T8" fmla="*/ 85 w 21600"/>
                <a:gd name="T9" fmla="*/ 1 h 21600"/>
                <a:gd name="T10" fmla="*/ 71 w 21600"/>
                <a:gd name="T11" fmla="*/ 3 h 21600"/>
                <a:gd name="T12" fmla="*/ 54 w 21600"/>
                <a:gd name="T13" fmla="*/ 3 h 21600"/>
                <a:gd name="T14" fmla="*/ 48 w 21600"/>
                <a:gd name="T15" fmla="*/ 2 h 21600"/>
                <a:gd name="T16" fmla="*/ 36 w 21600"/>
                <a:gd name="T17" fmla="*/ 2 h 21600"/>
                <a:gd name="T18" fmla="*/ 33 w 21600"/>
                <a:gd name="T19" fmla="*/ 4 h 21600"/>
                <a:gd name="T20" fmla="*/ 14 w 21600"/>
                <a:gd name="T21" fmla="*/ 4 h 21600"/>
                <a:gd name="T22" fmla="*/ 0 w 21600"/>
                <a:gd name="T23" fmla="*/ 1 h 21600"/>
                <a:gd name="T24" fmla="*/ 62 w 21600"/>
                <a:gd name="T25" fmla="*/ 0 h 21600"/>
                <a:gd name="T26" fmla="*/ 86 w 21600"/>
                <a:gd name="T27" fmla="*/ 1 h 21600"/>
                <a:gd name="T28" fmla="*/ 102 w 21600"/>
                <a:gd name="T29" fmla="*/ 1 h 21600"/>
                <a:gd name="T30" fmla="*/ 135 w 21600"/>
                <a:gd name="T31" fmla="*/ 0 h 21600"/>
                <a:gd name="T32" fmla="*/ 162 w 21600"/>
                <a:gd name="T33" fmla="*/ 0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00"/>
                <a:gd name="T52" fmla="*/ 0 h 21600"/>
                <a:gd name="T53" fmla="*/ 21600 w 21600"/>
                <a:gd name="T54" fmla="*/ 21600 h 216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00" h="21600">
                  <a:moveTo>
                    <a:pt x="21600" y="544"/>
                  </a:moveTo>
                  <a:lnTo>
                    <a:pt x="21186" y="8140"/>
                  </a:lnTo>
                  <a:lnTo>
                    <a:pt x="17919" y="9245"/>
                  </a:lnTo>
                  <a:lnTo>
                    <a:pt x="14565" y="3943"/>
                  </a:lnTo>
                  <a:lnTo>
                    <a:pt x="11293" y="4843"/>
                  </a:lnTo>
                  <a:lnTo>
                    <a:pt x="9424" y="13901"/>
                  </a:lnTo>
                  <a:lnTo>
                    <a:pt x="7173" y="14003"/>
                  </a:lnTo>
                  <a:lnTo>
                    <a:pt x="6427" y="10333"/>
                  </a:lnTo>
                  <a:lnTo>
                    <a:pt x="4809" y="10163"/>
                  </a:lnTo>
                  <a:lnTo>
                    <a:pt x="4314" y="20037"/>
                  </a:lnTo>
                  <a:lnTo>
                    <a:pt x="1787" y="21600"/>
                  </a:lnTo>
                  <a:lnTo>
                    <a:pt x="0" y="3212"/>
                  </a:lnTo>
                  <a:lnTo>
                    <a:pt x="8189" y="459"/>
                  </a:lnTo>
                  <a:lnTo>
                    <a:pt x="11405" y="3569"/>
                  </a:lnTo>
                  <a:lnTo>
                    <a:pt x="13549" y="3671"/>
                  </a:lnTo>
                  <a:lnTo>
                    <a:pt x="18001" y="0"/>
                  </a:lnTo>
                  <a:lnTo>
                    <a:pt x="21574" y="459"/>
                  </a:lnTo>
                </a:path>
              </a:pathLst>
            </a:custGeom>
            <a:solidFill>
              <a:srgbClr val="FF9900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234" name="Freeform 4"/>
            <p:cNvSpPr>
              <a:spLocks/>
            </p:cNvSpPr>
            <p:nvPr/>
          </p:nvSpPr>
          <p:spPr bwMode="auto">
            <a:xfrm>
              <a:off x="350" y="216"/>
              <a:ext cx="3789" cy="1313"/>
            </a:xfrm>
            <a:custGeom>
              <a:avLst/>
              <a:gdLst>
                <a:gd name="T0" fmla="*/ 117 w 21600"/>
                <a:gd name="T1" fmla="*/ 1 h 21600"/>
                <a:gd name="T2" fmla="*/ 116 w 21600"/>
                <a:gd name="T3" fmla="*/ 1 h 21600"/>
                <a:gd name="T4" fmla="*/ 97 w 21600"/>
                <a:gd name="T5" fmla="*/ 1 h 21600"/>
                <a:gd name="T6" fmla="*/ 64 w 21600"/>
                <a:gd name="T7" fmla="*/ 1 h 21600"/>
                <a:gd name="T8" fmla="*/ 53 w 21600"/>
                <a:gd name="T9" fmla="*/ 2 h 21600"/>
                <a:gd name="T10" fmla="*/ 51 w 21600"/>
                <a:gd name="T11" fmla="*/ 5 h 21600"/>
                <a:gd name="T12" fmla="*/ 39 w 21600"/>
                <a:gd name="T13" fmla="*/ 5 h 21600"/>
                <a:gd name="T14" fmla="*/ 35 w 21600"/>
                <a:gd name="T15" fmla="*/ 3 h 21600"/>
                <a:gd name="T16" fmla="*/ 28 w 21600"/>
                <a:gd name="T17" fmla="*/ 2 h 21600"/>
                <a:gd name="T18" fmla="*/ 25 w 21600"/>
                <a:gd name="T19" fmla="*/ 1 h 21600"/>
                <a:gd name="T20" fmla="*/ 19 w 21600"/>
                <a:gd name="T21" fmla="*/ 1 h 21600"/>
                <a:gd name="T22" fmla="*/ 16 w 21600"/>
                <a:gd name="T23" fmla="*/ 4 h 21600"/>
                <a:gd name="T24" fmla="*/ 0 w 21600"/>
                <a:gd name="T25" fmla="*/ 4 h 21600"/>
                <a:gd name="T26" fmla="*/ 0 w 21600"/>
                <a:gd name="T27" fmla="*/ 4 h 21600"/>
                <a:gd name="T28" fmla="*/ 15 w 21600"/>
                <a:gd name="T29" fmla="*/ 4 h 21600"/>
                <a:gd name="T30" fmla="*/ 18 w 21600"/>
                <a:gd name="T31" fmla="*/ 1 h 21600"/>
                <a:gd name="T32" fmla="*/ 28 w 21600"/>
                <a:gd name="T33" fmla="*/ 1 h 21600"/>
                <a:gd name="T34" fmla="*/ 32 w 21600"/>
                <a:gd name="T35" fmla="*/ 2 h 21600"/>
                <a:gd name="T36" fmla="*/ 46 w 21600"/>
                <a:gd name="T37" fmla="*/ 2 h 21600"/>
                <a:gd name="T38" fmla="*/ 57 w 21600"/>
                <a:gd name="T39" fmla="*/ 0 h 21600"/>
                <a:gd name="T40" fmla="*/ 77 w 21600"/>
                <a:gd name="T41" fmla="*/ 0 h 21600"/>
                <a:gd name="T42" fmla="*/ 98 w 21600"/>
                <a:gd name="T43" fmla="*/ 1 h 21600"/>
                <a:gd name="T44" fmla="*/ 117 w 21600"/>
                <a:gd name="T45" fmla="*/ 1 h 21600"/>
                <a:gd name="T46" fmla="*/ 117 w 21600"/>
                <a:gd name="T47" fmla="*/ 1 h 21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600"/>
                <a:gd name="T73" fmla="*/ 0 h 21600"/>
                <a:gd name="T74" fmla="*/ 21600 w 21600"/>
                <a:gd name="T75" fmla="*/ 21600 h 216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600" h="21600">
                  <a:moveTo>
                    <a:pt x="21600" y="4425"/>
                  </a:moveTo>
                  <a:lnTo>
                    <a:pt x="21571" y="5314"/>
                  </a:lnTo>
                  <a:lnTo>
                    <a:pt x="18014" y="6366"/>
                  </a:lnTo>
                  <a:lnTo>
                    <a:pt x="11812" y="5133"/>
                  </a:lnTo>
                  <a:lnTo>
                    <a:pt x="9879" y="10446"/>
                  </a:lnTo>
                  <a:lnTo>
                    <a:pt x="9509" y="21419"/>
                  </a:lnTo>
                  <a:lnTo>
                    <a:pt x="7240" y="21600"/>
                  </a:lnTo>
                  <a:lnTo>
                    <a:pt x="6567" y="11236"/>
                  </a:lnTo>
                  <a:lnTo>
                    <a:pt x="5245" y="9903"/>
                  </a:lnTo>
                  <a:lnTo>
                    <a:pt x="4663" y="6630"/>
                  </a:lnTo>
                  <a:lnTo>
                    <a:pt x="3466" y="6547"/>
                  </a:lnTo>
                  <a:lnTo>
                    <a:pt x="2942" y="16648"/>
                  </a:lnTo>
                  <a:lnTo>
                    <a:pt x="0" y="18507"/>
                  </a:lnTo>
                  <a:lnTo>
                    <a:pt x="0" y="17257"/>
                  </a:lnTo>
                  <a:lnTo>
                    <a:pt x="2793" y="15760"/>
                  </a:lnTo>
                  <a:lnTo>
                    <a:pt x="3375" y="6186"/>
                  </a:lnTo>
                  <a:lnTo>
                    <a:pt x="5245" y="6366"/>
                  </a:lnTo>
                  <a:lnTo>
                    <a:pt x="5980" y="10002"/>
                  </a:lnTo>
                  <a:lnTo>
                    <a:pt x="8528" y="9821"/>
                  </a:lnTo>
                  <a:lnTo>
                    <a:pt x="10586" y="1135"/>
                  </a:lnTo>
                  <a:lnTo>
                    <a:pt x="14235" y="0"/>
                  </a:lnTo>
                  <a:lnTo>
                    <a:pt x="18071" y="5396"/>
                  </a:lnTo>
                  <a:lnTo>
                    <a:pt x="21600" y="4425"/>
                  </a:lnTo>
                  <a:close/>
                  <a:moveTo>
                    <a:pt x="21600" y="4425"/>
                  </a:moveTo>
                </a:path>
              </a:pathLst>
            </a:custGeom>
            <a:solidFill>
              <a:srgbClr val="008000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235" name="Freeform 5"/>
            <p:cNvSpPr>
              <a:spLocks/>
            </p:cNvSpPr>
            <p:nvPr/>
          </p:nvSpPr>
          <p:spPr bwMode="auto">
            <a:xfrm>
              <a:off x="339" y="517"/>
              <a:ext cx="3784" cy="1330"/>
            </a:xfrm>
            <a:custGeom>
              <a:avLst/>
              <a:gdLst>
                <a:gd name="T0" fmla="*/ 116 w 21600"/>
                <a:gd name="T1" fmla="*/ 0 h 21600"/>
                <a:gd name="T2" fmla="*/ 116 w 21600"/>
                <a:gd name="T3" fmla="*/ 0 h 21600"/>
                <a:gd name="T4" fmla="*/ 98 w 21600"/>
                <a:gd name="T5" fmla="*/ 0 h 21600"/>
                <a:gd name="T6" fmla="*/ 64 w 21600"/>
                <a:gd name="T7" fmla="*/ 0 h 21600"/>
                <a:gd name="T8" fmla="*/ 55 w 21600"/>
                <a:gd name="T9" fmla="*/ 1 h 21600"/>
                <a:gd name="T10" fmla="*/ 53 w 21600"/>
                <a:gd name="T11" fmla="*/ 5 h 21600"/>
                <a:gd name="T12" fmla="*/ 43 w 21600"/>
                <a:gd name="T13" fmla="*/ 5 h 21600"/>
                <a:gd name="T14" fmla="*/ 42 w 21600"/>
                <a:gd name="T15" fmla="*/ 4 h 21600"/>
                <a:gd name="T16" fmla="*/ 37 w 21600"/>
                <a:gd name="T17" fmla="*/ 4 h 21600"/>
                <a:gd name="T18" fmla="*/ 34 w 21600"/>
                <a:gd name="T19" fmla="*/ 1 h 21600"/>
                <a:gd name="T20" fmla="*/ 28 w 21600"/>
                <a:gd name="T21" fmla="*/ 1 h 21600"/>
                <a:gd name="T22" fmla="*/ 24 w 21600"/>
                <a:gd name="T23" fmla="*/ 0 h 21600"/>
                <a:gd name="T24" fmla="*/ 19 w 21600"/>
                <a:gd name="T25" fmla="*/ 0 h 21600"/>
                <a:gd name="T26" fmla="*/ 17 w 21600"/>
                <a:gd name="T27" fmla="*/ 3 h 21600"/>
                <a:gd name="T28" fmla="*/ 1 w 21600"/>
                <a:gd name="T29" fmla="*/ 3 h 21600"/>
                <a:gd name="T30" fmla="*/ 0 w 21600"/>
                <a:gd name="T31" fmla="*/ 3 h 21600"/>
                <a:gd name="T32" fmla="*/ 16 w 21600"/>
                <a:gd name="T33" fmla="*/ 3 h 21600"/>
                <a:gd name="T34" fmla="*/ 19 w 21600"/>
                <a:gd name="T35" fmla="*/ 0 h 21600"/>
                <a:gd name="T36" fmla="*/ 26 w 21600"/>
                <a:gd name="T37" fmla="*/ 0 h 21600"/>
                <a:gd name="T38" fmla="*/ 29 w 21600"/>
                <a:gd name="T39" fmla="*/ 1 h 21600"/>
                <a:gd name="T40" fmla="*/ 36 w 21600"/>
                <a:gd name="T41" fmla="*/ 1 h 21600"/>
                <a:gd name="T42" fmla="*/ 39 w 21600"/>
                <a:gd name="T43" fmla="*/ 4 h 21600"/>
                <a:gd name="T44" fmla="*/ 51 w 21600"/>
                <a:gd name="T45" fmla="*/ 4 h 21600"/>
                <a:gd name="T46" fmla="*/ 54 w 21600"/>
                <a:gd name="T47" fmla="*/ 1 h 21600"/>
                <a:gd name="T48" fmla="*/ 64 w 21600"/>
                <a:gd name="T49" fmla="*/ 0 h 21600"/>
                <a:gd name="T50" fmla="*/ 98 w 21600"/>
                <a:gd name="T51" fmla="*/ 0 h 21600"/>
                <a:gd name="T52" fmla="*/ 116 w 21600"/>
                <a:gd name="T53" fmla="*/ 0 h 21600"/>
                <a:gd name="T54" fmla="*/ 116 w 21600"/>
                <a:gd name="T55" fmla="*/ 0 h 216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600"/>
                <a:gd name="T85" fmla="*/ 0 h 21600"/>
                <a:gd name="T86" fmla="*/ 21600 w 21600"/>
                <a:gd name="T87" fmla="*/ 21600 h 216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600" h="21600">
                  <a:moveTo>
                    <a:pt x="21600" y="438"/>
                  </a:moveTo>
                  <a:lnTo>
                    <a:pt x="21509" y="1218"/>
                  </a:lnTo>
                  <a:lnTo>
                    <a:pt x="18312" y="1835"/>
                  </a:lnTo>
                  <a:lnTo>
                    <a:pt x="11953" y="698"/>
                  </a:lnTo>
                  <a:lnTo>
                    <a:pt x="10201" y="5684"/>
                  </a:lnTo>
                  <a:lnTo>
                    <a:pt x="9835" y="20902"/>
                  </a:lnTo>
                  <a:lnTo>
                    <a:pt x="7992" y="21600"/>
                  </a:lnTo>
                  <a:lnTo>
                    <a:pt x="7866" y="17134"/>
                  </a:lnTo>
                  <a:lnTo>
                    <a:pt x="6941" y="16874"/>
                  </a:lnTo>
                  <a:lnTo>
                    <a:pt x="6393" y="6383"/>
                  </a:lnTo>
                  <a:lnTo>
                    <a:pt x="5132" y="5246"/>
                  </a:lnTo>
                  <a:lnTo>
                    <a:pt x="4515" y="1657"/>
                  </a:lnTo>
                  <a:lnTo>
                    <a:pt x="3596" y="1916"/>
                  </a:lnTo>
                  <a:lnTo>
                    <a:pt x="3134" y="12505"/>
                  </a:lnTo>
                  <a:lnTo>
                    <a:pt x="120" y="14340"/>
                  </a:lnTo>
                  <a:lnTo>
                    <a:pt x="0" y="13204"/>
                  </a:lnTo>
                  <a:lnTo>
                    <a:pt x="2951" y="11547"/>
                  </a:lnTo>
                  <a:lnTo>
                    <a:pt x="3533" y="1218"/>
                  </a:lnTo>
                  <a:lnTo>
                    <a:pt x="4795" y="1657"/>
                  </a:lnTo>
                  <a:lnTo>
                    <a:pt x="5314" y="4986"/>
                  </a:lnTo>
                  <a:lnTo>
                    <a:pt x="6604" y="6123"/>
                  </a:lnTo>
                  <a:lnTo>
                    <a:pt x="7284" y="16257"/>
                  </a:lnTo>
                  <a:lnTo>
                    <a:pt x="9556" y="16176"/>
                  </a:lnTo>
                  <a:lnTo>
                    <a:pt x="9984" y="5327"/>
                  </a:lnTo>
                  <a:lnTo>
                    <a:pt x="11925" y="0"/>
                  </a:lnTo>
                  <a:lnTo>
                    <a:pt x="18158" y="1315"/>
                  </a:lnTo>
                  <a:lnTo>
                    <a:pt x="21600" y="438"/>
                  </a:lnTo>
                  <a:close/>
                  <a:moveTo>
                    <a:pt x="21600" y="438"/>
                  </a:moveTo>
                </a:path>
              </a:pathLst>
            </a:custGeom>
            <a:solidFill>
              <a:srgbClr val="0000FF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236" name="Freeform 6"/>
            <p:cNvSpPr>
              <a:spLocks/>
            </p:cNvSpPr>
            <p:nvPr/>
          </p:nvSpPr>
          <p:spPr bwMode="auto">
            <a:xfrm>
              <a:off x="355" y="555"/>
              <a:ext cx="3736" cy="1555"/>
            </a:xfrm>
            <a:custGeom>
              <a:avLst/>
              <a:gdLst>
                <a:gd name="T0" fmla="*/ 112 w 21600"/>
                <a:gd name="T1" fmla="*/ 0 h 21600"/>
                <a:gd name="T2" fmla="*/ 111 w 21600"/>
                <a:gd name="T3" fmla="*/ 2 h 21600"/>
                <a:gd name="T4" fmla="*/ 74 w 21600"/>
                <a:gd name="T5" fmla="*/ 7 h 21600"/>
                <a:gd name="T6" fmla="*/ 28 w 21600"/>
                <a:gd name="T7" fmla="*/ 8 h 21600"/>
                <a:gd name="T8" fmla="*/ 2 w 21600"/>
                <a:gd name="T9" fmla="*/ 7 h 21600"/>
                <a:gd name="T10" fmla="*/ 0 w 21600"/>
                <a:gd name="T11" fmla="*/ 4 h 21600"/>
                <a:gd name="T12" fmla="*/ 16 w 21600"/>
                <a:gd name="T13" fmla="*/ 4 h 21600"/>
                <a:gd name="T14" fmla="*/ 19 w 21600"/>
                <a:gd name="T15" fmla="*/ 0 h 21600"/>
                <a:gd name="T16" fmla="*/ 24 w 21600"/>
                <a:gd name="T17" fmla="*/ 0 h 21600"/>
                <a:gd name="T18" fmla="*/ 26 w 21600"/>
                <a:gd name="T19" fmla="*/ 2 h 21600"/>
                <a:gd name="T20" fmla="*/ 33 w 21600"/>
                <a:gd name="T21" fmla="*/ 2 h 21600"/>
                <a:gd name="T22" fmla="*/ 36 w 21600"/>
                <a:gd name="T23" fmla="*/ 5 h 21600"/>
                <a:gd name="T24" fmla="*/ 41 w 21600"/>
                <a:gd name="T25" fmla="*/ 5 h 21600"/>
                <a:gd name="T26" fmla="*/ 42 w 21600"/>
                <a:gd name="T27" fmla="*/ 7 h 21600"/>
                <a:gd name="T28" fmla="*/ 51 w 21600"/>
                <a:gd name="T29" fmla="*/ 7 h 21600"/>
                <a:gd name="T30" fmla="*/ 53 w 21600"/>
                <a:gd name="T31" fmla="*/ 2 h 21600"/>
                <a:gd name="T32" fmla="*/ 62 w 21600"/>
                <a:gd name="T33" fmla="*/ 0 h 21600"/>
                <a:gd name="T34" fmla="*/ 96 w 21600"/>
                <a:gd name="T35" fmla="*/ 0 h 21600"/>
                <a:gd name="T36" fmla="*/ 112 w 21600"/>
                <a:gd name="T37" fmla="*/ 0 h 21600"/>
                <a:gd name="T38" fmla="*/ 112 w 21600"/>
                <a:gd name="T39" fmla="*/ 0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00"/>
                <a:gd name="T61" fmla="*/ 0 h 21600"/>
                <a:gd name="T62" fmla="*/ 21600 w 21600"/>
                <a:gd name="T63" fmla="*/ 21600 h 216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00" h="21600">
                  <a:moveTo>
                    <a:pt x="21600" y="597"/>
                  </a:moveTo>
                  <a:lnTo>
                    <a:pt x="21444" y="4862"/>
                  </a:lnTo>
                  <a:lnTo>
                    <a:pt x="14223" y="19586"/>
                  </a:lnTo>
                  <a:lnTo>
                    <a:pt x="5446" y="21600"/>
                  </a:lnTo>
                  <a:lnTo>
                    <a:pt x="405" y="19516"/>
                  </a:lnTo>
                  <a:lnTo>
                    <a:pt x="0" y="11738"/>
                  </a:lnTo>
                  <a:lnTo>
                    <a:pt x="3110" y="10168"/>
                  </a:lnTo>
                  <a:lnTo>
                    <a:pt x="3579" y="820"/>
                  </a:lnTo>
                  <a:lnTo>
                    <a:pt x="4573" y="972"/>
                  </a:lnTo>
                  <a:lnTo>
                    <a:pt x="5042" y="4028"/>
                  </a:lnTo>
                  <a:lnTo>
                    <a:pt x="6412" y="5001"/>
                  </a:lnTo>
                  <a:lnTo>
                    <a:pt x="6909" y="13752"/>
                  </a:lnTo>
                  <a:lnTo>
                    <a:pt x="7875" y="14127"/>
                  </a:lnTo>
                  <a:lnTo>
                    <a:pt x="8031" y="17711"/>
                  </a:lnTo>
                  <a:lnTo>
                    <a:pt x="9806" y="17488"/>
                  </a:lnTo>
                  <a:lnTo>
                    <a:pt x="10268" y="4251"/>
                  </a:lnTo>
                  <a:lnTo>
                    <a:pt x="12078" y="0"/>
                  </a:lnTo>
                  <a:lnTo>
                    <a:pt x="18547" y="1042"/>
                  </a:lnTo>
                  <a:lnTo>
                    <a:pt x="21600" y="597"/>
                  </a:lnTo>
                  <a:close/>
                  <a:moveTo>
                    <a:pt x="21600" y="597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0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Uniform Cost Search</a:t>
            </a:r>
          </a:p>
        </p:txBody>
      </p:sp>
      <p:grpSp>
        <p:nvGrpSpPr>
          <p:cNvPr id="45061" name="Group 66"/>
          <p:cNvGrpSpPr>
            <a:grpSpLocks/>
          </p:cNvGrpSpPr>
          <p:nvPr/>
        </p:nvGrpSpPr>
        <p:grpSpPr bwMode="auto">
          <a:xfrm>
            <a:off x="2386013" y="3409950"/>
            <a:ext cx="5499100" cy="3340100"/>
            <a:chOff x="0" y="0"/>
            <a:chExt cx="3464" cy="2104"/>
          </a:xfrm>
        </p:grpSpPr>
        <p:sp>
          <p:nvSpPr>
            <p:cNvPr id="45175" name="Rectangle 9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45176" name="Rectangle 10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5177" name="Rectangle 11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45178" name="Rectangle 12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45179" name="Rectangle 13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45180" name="Rectangle 14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5181" name="Rectangle 15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45182" name="Line 16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83" name="Line 17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84" name="Line 18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85" name="Line 19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5186" name="Group 39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45213" name="Rectangle 20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5214" name="Rectangle 21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5215" name="Rectangle 22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5216" name="Rectangle 23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5217" name="Rectangle 24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5218" name="Rectangle 25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5219" name="Rectangle 26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5220" name="Rectangle 27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5221" name="Rectangle 28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5222" name="Rectangle 29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5223" name="Line 30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4" name="Line 31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5" name="Line 32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6" name="Line 33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7" name="Line 34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8" name="Line 35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9" name="Line 36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30" name="Line 37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31" name="Line 38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5187" name="Rectangle 40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45188" name="Line 41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5189" name="Group 61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45194" name="Rectangle 42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5195" name="Rectangle 43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5196" name="Rectangle 44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5197" name="Rectangle 45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5198" name="Rectangle 46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5199" name="Rectangle 47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5200" name="Rectangle 48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5201" name="Rectangle 49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5202" name="Rectangle 50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5203" name="Rectangle 51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5204" name="Line 52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5" name="Line 53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6" name="Line 54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7" name="Line 55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8" name="Line 56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9" name="Line 57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10" name="Line 58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11" name="Line 59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12" name="Line 60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5190" name="Line 62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91" name="Line 63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92" name="Line 64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93" name="Line 65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062" name="Line 67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Oval 68"/>
          <p:cNvSpPr>
            <a:spLocks/>
          </p:cNvSpPr>
          <p:nvPr/>
        </p:nvSpPr>
        <p:spPr bwMode="auto">
          <a:xfrm>
            <a:off x="5402263" y="34544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Oval 69"/>
          <p:cNvSpPr>
            <a:spLocks/>
          </p:cNvSpPr>
          <p:nvPr/>
        </p:nvSpPr>
        <p:spPr bwMode="auto">
          <a:xfrm>
            <a:off x="5403850" y="34559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Oval 70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Oval 71"/>
          <p:cNvSpPr>
            <a:spLocks/>
          </p:cNvSpPr>
          <p:nvPr/>
        </p:nvSpPr>
        <p:spPr bwMode="auto">
          <a:xfrm>
            <a:off x="5786438" y="38830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7" name="Oval 72"/>
          <p:cNvSpPr>
            <a:spLocks/>
          </p:cNvSpPr>
          <p:nvPr/>
        </p:nvSpPr>
        <p:spPr bwMode="auto">
          <a:xfrm>
            <a:off x="7531100" y="38989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8" name="Rectangle 73"/>
          <p:cNvSpPr>
            <a:spLocks/>
          </p:cNvSpPr>
          <p:nvPr/>
        </p:nvSpPr>
        <p:spPr bwMode="auto">
          <a:xfrm>
            <a:off x="347663" y="1862138"/>
            <a:ext cx="3251200" cy="9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500">
                <a:solidFill>
                  <a:schemeClr val="tx1"/>
                </a:solidFill>
                <a:cs typeface="Arial" charset="0"/>
              </a:rPr>
              <a:t>Expansion order:</a:t>
            </a:r>
          </a:p>
          <a:p>
            <a:pPr marL="39688">
              <a:spcBef>
                <a:spcPts val="1050"/>
              </a:spcBef>
            </a:pPr>
            <a:r>
              <a:rPr lang="en-US" sz="25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(S,p,d,b,e,a,r,f,e,G)</a:t>
            </a:r>
          </a:p>
        </p:txBody>
      </p:sp>
      <p:grpSp>
        <p:nvGrpSpPr>
          <p:cNvPr id="45069" name="Group 128"/>
          <p:cNvGrpSpPr>
            <a:grpSpLocks/>
          </p:cNvGrpSpPr>
          <p:nvPr/>
        </p:nvGrpSpPr>
        <p:grpSpPr bwMode="auto">
          <a:xfrm>
            <a:off x="5487988" y="1431925"/>
            <a:ext cx="3205162" cy="1779588"/>
            <a:chOff x="0" y="0"/>
            <a:chExt cx="2019" cy="1121"/>
          </a:xfrm>
        </p:grpSpPr>
        <p:grpSp>
          <p:nvGrpSpPr>
            <p:cNvPr id="45121" name="Group 126"/>
            <p:cNvGrpSpPr>
              <a:grpSpLocks/>
            </p:cNvGrpSpPr>
            <p:nvPr/>
          </p:nvGrpSpPr>
          <p:grpSpPr bwMode="auto">
            <a:xfrm>
              <a:off x="0" y="0"/>
              <a:ext cx="2019" cy="1121"/>
              <a:chOff x="0" y="0"/>
              <a:chExt cx="2019" cy="1121"/>
            </a:xfrm>
          </p:grpSpPr>
          <p:grpSp>
            <p:nvGrpSpPr>
              <p:cNvPr id="45123" name="Group 76"/>
              <p:cNvGrpSpPr>
                <a:grpSpLocks/>
              </p:cNvGrpSpPr>
              <p:nvPr/>
            </p:nvGrpSpPr>
            <p:grpSpPr bwMode="auto">
              <a:xfrm>
                <a:off x="0" y="653"/>
                <a:ext cx="199" cy="208"/>
                <a:chOff x="0" y="0"/>
                <a:chExt cx="199" cy="208"/>
              </a:xfrm>
            </p:grpSpPr>
            <p:sp>
              <p:nvSpPr>
                <p:cNvPr id="45173" name="AutoShape 74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74" name="Rectangle 75"/>
                <p:cNvSpPr>
                  <a:spLocks/>
                </p:cNvSpPr>
                <p:nvPr/>
              </p:nvSpPr>
              <p:spPr bwMode="auto">
                <a:xfrm>
                  <a:off x="11" y="0"/>
                  <a:ext cx="177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S</a:t>
                  </a:r>
                </a:p>
              </p:txBody>
            </p:sp>
          </p:grpSp>
          <p:grpSp>
            <p:nvGrpSpPr>
              <p:cNvPr id="45124" name="Group 79"/>
              <p:cNvGrpSpPr>
                <a:grpSpLocks/>
              </p:cNvGrpSpPr>
              <p:nvPr/>
            </p:nvGrpSpPr>
            <p:grpSpPr bwMode="auto">
              <a:xfrm>
                <a:off x="1819" y="0"/>
                <a:ext cx="200" cy="208"/>
                <a:chOff x="0" y="0"/>
                <a:chExt cx="199" cy="208"/>
              </a:xfrm>
            </p:grpSpPr>
            <p:sp>
              <p:nvSpPr>
                <p:cNvPr id="45171" name="AutoShape 77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72" name="Rectangle 78"/>
                <p:cNvSpPr>
                  <a:spLocks/>
                </p:cNvSpPr>
                <p:nvPr/>
              </p:nvSpPr>
              <p:spPr bwMode="auto">
                <a:xfrm>
                  <a:off x="3" y="0"/>
                  <a:ext cx="193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45125" name="Group 82"/>
              <p:cNvGrpSpPr>
                <a:grpSpLocks/>
              </p:cNvGrpSpPr>
              <p:nvPr/>
            </p:nvGrpSpPr>
            <p:grpSpPr bwMode="auto">
              <a:xfrm>
                <a:off x="579" y="488"/>
                <a:ext cx="200" cy="192"/>
                <a:chOff x="0" y="0"/>
                <a:chExt cx="199" cy="192"/>
              </a:xfrm>
            </p:grpSpPr>
            <p:sp>
              <p:nvSpPr>
                <p:cNvPr id="45169" name="AutoShape 80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70" name="Rectangle 81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d</a:t>
                  </a:r>
                </a:p>
              </p:txBody>
            </p:sp>
          </p:grpSp>
          <p:grpSp>
            <p:nvGrpSpPr>
              <p:cNvPr id="45126" name="Group 85"/>
              <p:cNvGrpSpPr>
                <a:grpSpLocks/>
              </p:cNvGrpSpPr>
              <p:nvPr/>
            </p:nvGrpSpPr>
            <p:grpSpPr bwMode="auto">
              <a:xfrm>
                <a:off x="159" y="200"/>
                <a:ext cx="200" cy="192"/>
                <a:chOff x="0" y="0"/>
                <a:chExt cx="199" cy="192"/>
              </a:xfrm>
            </p:grpSpPr>
            <p:sp>
              <p:nvSpPr>
                <p:cNvPr id="45167" name="AutoShape 83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8" name="Rectangle 84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b</a:t>
                  </a:r>
                </a:p>
              </p:txBody>
            </p:sp>
          </p:grpSp>
          <p:grpSp>
            <p:nvGrpSpPr>
              <p:cNvPr id="45127" name="Group 88"/>
              <p:cNvGrpSpPr>
                <a:grpSpLocks/>
              </p:cNvGrpSpPr>
              <p:nvPr/>
            </p:nvGrpSpPr>
            <p:grpSpPr bwMode="auto">
              <a:xfrm>
                <a:off x="359" y="872"/>
                <a:ext cx="200" cy="192"/>
                <a:chOff x="0" y="0"/>
                <a:chExt cx="199" cy="192"/>
              </a:xfrm>
            </p:grpSpPr>
            <p:sp>
              <p:nvSpPr>
                <p:cNvPr id="45165" name="AutoShape 86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6" name="Rectangle 87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p</a:t>
                  </a:r>
                </a:p>
              </p:txBody>
            </p:sp>
          </p:grpSp>
          <p:grpSp>
            <p:nvGrpSpPr>
              <p:cNvPr id="45128" name="Group 91"/>
              <p:cNvGrpSpPr>
                <a:grpSpLocks/>
              </p:cNvGrpSpPr>
              <p:nvPr/>
            </p:nvGrpSpPr>
            <p:grpSpPr bwMode="auto">
              <a:xfrm>
                <a:off x="839" y="929"/>
                <a:ext cx="200" cy="192"/>
                <a:chOff x="0" y="0"/>
                <a:chExt cx="199" cy="192"/>
              </a:xfrm>
            </p:grpSpPr>
            <p:sp>
              <p:nvSpPr>
                <p:cNvPr id="45163" name="AutoShape 89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4" name="Rectangle 90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q</a:t>
                  </a:r>
                </a:p>
              </p:txBody>
            </p:sp>
          </p:grpSp>
          <p:grpSp>
            <p:nvGrpSpPr>
              <p:cNvPr id="45129" name="Group 94"/>
              <p:cNvGrpSpPr>
                <a:grpSpLocks/>
              </p:cNvGrpSpPr>
              <p:nvPr/>
            </p:nvGrpSpPr>
            <p:grpSpPr bwMode="auto">
              <a:xfrm>
                <a:off x="1059" y="180"/>
                <a:ext cx="200" cy="192"/>
                <a:chOff x="0" y="0"/>
                <a:chExt cx="199" cy="192"/>
              </a:xfrm>
            </p:grpSpPr>
            <p:sp>
              <p:nvSpPr>
                <p:cNvPr id="45161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2" name="Rectangle 93"/>
                <p:cNvSpPr>
                  <a:spLocks/>
                </p:cNvSpPr>
                <p:nvPr/>
              </p:nvSpPr>
              <p:spPr bwMode="auto">
                <a:xfrm>
                  <a:off x="31" y="8"/>
                  <a:ext cx="137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c</a:t>
                  </a:r>
                </a:p>
              </p:txBody>
            </p:sp>
          </p:grpSp>
          <p:grpSp>
            <p:nvGrpSpPr>
              <p:cNvPr id="45130" name="Group 97"/>
              <p:cNvGrpSpPr>
                <a:grpSpLocks/>
              </p:cNvGrpSpPr>
              <p:nvPr/>
            </p:nvGrpSpPr>
            <p:grpSpPr bwMode="auto">
              <a:xfrm>
                <a:off x="1339" y="411"/>
                <a:ext cx="200" cy="192"/>
                <a:chOff x="0" y="0"/>
                <a:chExt cx="199" cy="192"/>
              </a:xfrm>
            </p:grpSpPr>
            <p:sp>
              <p:nvSpPr>
                <p:cNvPr id="45159" name="AutoShape 95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0" name="Rectangle 96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e</a:t>
                  </a:r>
                </a:p>
              </p:txBody>
            </p:sp>
          </p:grpSp>
          <p:grpSp>
            <p:nvGrpSpPr>
              <p:cNvPr id="45131" name="Group 100"/>
              <p:cNvGrpSpPr>
                <a:grpSpLocks/>
              </p:cNvGrpSpPr>
              <p:nvPr/>
            </p:nvGrpSpPr>
            <p:grpSpPr bwMode="auto">
              <a:xfrm>
                <a:off x="1179" y="680"/>
                <a:ext cx="200" cy="192"/>
                <a:chOff x="0" y="0"/>
                <a:chExt cx="199" cy="192"/>
              </a:xfrm>
            </p:grpSpPr>
            <p:sp>
              <p:nvSpPr>
                <p:cNvPr id="45157" name="AutoShape 98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58" name="Rectangle 99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h</a:t>
                  </a:r>
                </a:p>
              </p:txBody>
            </p:sp>
          </p:grpSp>
          <p:grpSp>
            <p:nvGrpSpPr>
              <p:cNvPr id="45132" name="Group 103"/>
              <p:cNvGrpSpPr>
                <a:grpSpLocks/>
              </p:cNvGrpSpPr>
              <p:nvPr/>
            </p:nvGrpSpPr>
            <p:grpSpPr bwMode="auto">
              <a:xfrm>
                <a:off x="519" y="27"/>
                <a:ext cx="200" cy="192"/>
                <a:chOff x="0" y="0"/>
                <a:chExt cx="199" cy="192"/>
              </a:xfrm>
            </p:grpSpPr>
            <p:sp>
              <p:nvSpPr>
                <p:cNvPr id="45155" name="AutoShape 101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56" name="Rectangle 102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a</a:t>
                  </a:r>
                </a:p>
              </p:txBody>
            </p:sp>
          </p:grpSp>
          <p:grpSp>
            <p:nvGrpSpPr>
              <p:cNvPr id="45133" name="Group 106"/>
              <p:cNvGrpSpPr>
                <a:grpSpLocks/>
              </p:cNvGrpSpPr>
              <p:nvPr/>
            </p:nvGrpSpPr>
            <p:grpSpPr bwMode="auto">
              <a:xfrm>
                <a:off x="1759" y="526"/>
                <a:ext cx="200" cy="192"/>
                <a:chOff x="0" y="0"/>
                <a:chExt cx="199" cy="192"/>
              </a:xfrm>
            </p:grpSpPr>
            <p:sp>
              <p:nvSpPr>
                <p:cNvPr id="45153" name="AutoShape 104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54" name="Rectangle 105"/>
                <p:cNvSpPr>
                  <a:spLocks/>
                </p:cNvSpPr>
                <p:nvPr/>
              </p:nvSpPr>
              <p:spPr bwMode="auto">
                <a:xfrm>
                  <a:off x="43" y="8"/>
                  <a:ext cx="11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f</a:t>
                  </a:r>
                </a:p>
              </p:txBody>
            </p:sp>
          </p:grpSp>
          <p:grpSp>
            <p:nvGrpSpPr>
              <p:cNvPr id="45134" name="Group 109"/>
              <p:cNvGrpSpPr>
                <a:grpSpLocks/>
              </p:cNvGrpSpPr>
              <p:nvPr/>
            </p:nvGrpSpPr>
            <p:grpSpPr bwMode="auto">
              <a:xfrm>
                <a:off x="1679" y="872"/>
                <a:ext cx="200" cy="192"/>
                <a:chOff x="0" y="0"/>
                <a:chExt cx="199" cy="192"/>
              </a:xfrm>
            </p:grpSpPr>
            <p:sp>
              <p:nvSpPr>
                <p:cNvPr id="45151" name="AutoShape 107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52" name="Rectangle 108"/>
                <p:cNvSpPr>
                  <a:spLocks/>
                </p:cNvSpPr>
                <p:nvPr/>
              </p:nvSpPr>
              <p:spPr bwMode="auto">
                <a:xfrm>
                  <a:off x="40" y="8"/>
                  <a:ext cx="119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r</a:t>
                  </a:r>
                </a:p>
              </p:txBody>
            </p:sp>
          </p:grpSp>
          <p:sp>
            <p:nvSpPr>
              <p:cNvPr id="45135" name="Line 110"/>
              <p:cNvSpPr>
                <a:spLocks noChangeShapeType="1"/>
              </p:cNvSpPr>
              <p:nvPr/>
            </p:nvSpPr>
            <p:spPr bwMode="auto">
              <a:xfrm>
                <a:off x="170" y="825"/>
                <a:ext cx="189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36" name="Line 111"/>
              <p:cNvSpPr>
                <a:spLocks noChangeShapeType="1"/>
              </p:cNvSpPr>
              <p:nvPr/>
            </p:nvSpPr>
            <p:spPr bwMode="auto">
              <a:xfrm rot="10800000" flipH="1">
                <a:off x="530" y="1025"/>
                <a:ext cx="309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37" name="Line 112"/>
              <p:cNvSpPr>
                <a:spLocks noChangeShapeType="1"/>
              </p:cNvSpPr>
              <p:nvPr/>
            </p:nvSpPr>
            <p:spPr bwMode="auto">
              <a:xfrm flipH="1">
                <a:off x="1010" y="844"/>
                <a:ext cx="198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38" name="Line 113"/>
              <p:cNvSpPr>
                <a:spLocks noChangeShapeType="1"/>
              </p:cNvSpPr>
              <p:nvPr/>
            </p:nvSpPr>
            <p:spPr bwMode="auto">
              <a:xfrm flipH="1">
                <a:off x="559" y="776"/>
                <a:ext cx="6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39" name="Line 114"/>
              <p:cNvSpPr>
                <a:spLocks noChangeShapeType="1"/>
              </p:cNvSpPr>
              <p:nvPr/>
            </p:nvSpPr>
            <p:spPr bwMode="auto">
              <a:xfrm flipH="1">
                <a:off x="1350" y="603"/>
                <a:ext cx="8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0" name="Line 115"/>
              <p:cNvSpPr>
                <a:spLocks noChangeShapeType="1"/>
              </p:cNvSpPr>
              <p:nvPr/>
            </p:nvSpPr>
            <p:spPr bwMode="auto">
              <a:xfrm>
                <a:off x="1510" y="575"/>
                <a:ext cx="198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1" name="Line 116"/>
              <p:cNvSpPr>
                <a:spLocks noChangeShapeType="1"/>
              </p:cNvSpPr>
              <p:nvPr/>
            </p:nvSpPr>
            <p:spPr bwMode="auto">
              <a:xfrm rot="10800000" flipH="1">
                <a:off x="1779" y="718"/>
                <a:ext cx="8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2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1859" y="200"/>
                <a:ext cx="60" cy="3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3" name="Line 118"/>
              <p:cNvSpPr>
                <a:spLocks noChangeShapeType="1"/>
              </p:cNvSpPr>
              <p:nvPr/>
            </p:nvSpPr>
            <p:spPr bwMode="auto">
              <a:xfrm rot="10800000" flipH="1">
                <a:off x="170" y="584"/>
                <a:ext cx="40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4" name="Line 119"/>
              <p:cNvSpPr>
                <a:spLocks noChangeShapeType="1"/>
              </p:cNvSpPr>
              <p:nvPr/>
            </p:nvSpPr>
            <p:spPr bwMode="auto">
              <a:xfrm rot="10800000">
                <a:off x="330" y="364"/>
                <a:ext cx="278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5" name="Line 120"/>
              <p:cNvSpPr>
                <a:spLocks noChangeShapeType="1"/>
              </p:cNvSpPr>
              <p:nvPr/>
            </p:nvSpPr>
            <p:spPr bwMode="auto">
              <a:xfrm rot="10800000" flipH="1">
                <a:off x="339" y="123"/>
                <a:ext cx="18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6" name="Line 121"/>
              <p:cNvSpPr>
                <a:spLocks noChangeShapeType="1"/>
              </p:cNvSpPr>
              <p:nvPr/>
            </p:nvSpPr>
            <p:spPr bwMode="auto">
              <a:xfrm rot="10800000">
                <a:off x="719" y="123"/>
                <a:ext cx="34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7" name="Line 122"/>
              <p:cNvSpPr>
                <a:spLocks noChangeShapeType="1"/>
              </p:cNvSpPr>
              <p:nvPr/>
            </p:nvSpPr>
            <p:spPr bwMode="auto">
              <a:xfrm rot="10800000" flipH="1">
                <a:off x="750" y="344"/>
                <a:ext cx="338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8" name="Line 123"/>
              <p:cNvSpPr>
                <a:spLocks noChangeShapeType="1"/>
              </p:cNvSpPr>
              <p:nvPr/>
            </p:nvSpPr>
            <p:spPr bwMode="auto">
              <a:xfrm rot="10800000" flipH="1">
                <a:off x="779" y="507"/>
                <a:ext cx="56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9" name="Freeform 124"/>
              <p:cNvSpPr>
                <a:spLocks/>
              </p:cNvSpPr>
              <p:nvPr/>
            </p:nvSpPr>
            <p:spPr bwMode="auto">
              <a:xfrm rot="5400000" flipH="1">
                <a:off x="1384" y="150"/>
                <a:ext cx="278" cy="5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50" name="Freeform 125"/>
              <p:cNvSpPr>
                <a:spLocks/>
              </p:cNvSpPr>
              <p:nvPr/>
            </p:nvSpPr>
            <p:spPr bwMode="auto">
              <a:xfrm rot="10800000" flipH="1">
                <a:off x="199" y="575"/>
                <a:ext cx="1169" cy="182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5122" name="Line 127"/>
            <p:cNvSpPr>
              <a:spLocks noChangeShapeType="1"/>
            </p:cNvSpPr>
            <p:nvPr/>
          </p:nvSpPr>
          <p:spPr bwMode="auto">
            <a:xfrm rot="10800000" flipH="1">
              <a:off x="1039" y="968"/>
              <a:ext cx="64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070" name="Rectangle 129"/>
          <p:cNvSpPr>
            <a:spLocks/>
          </p:cNvSpPr>
          <p:nvPr/>
        </p:nvSpPr>
        <p:spPr bwMode="auto">
          <a:xfrm>
            <a:off x="3425825" y="3897313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5071" name="Rectangle 130"/>
          <p:cNvSpPr>
            <a:spLocks/>
          </p:cNvSpPr>
          <p:nvPr/>
        </p:nvSpPr>
        <p:spPr bwMode="auto">
          <a:xfrm>
            <a:off x="6183313" y="3827463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5072" name="Rectangle 131"/>
          <p:cNvSpPr>
            <a:spLocks/>
          </p:cNvSpPr>
          <p:nvPr/>
        </p:nvSpPr>
        <p:spPr bwMode="auto">
          <a:xfrm>
            <a:off x="7893050" y="38242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073" name="Oval 132"/>
          <p:cNvSpPr>
            <a:spLocks/>
          </p:cNvSpPr>
          <p:nvPr/>
        </p:nvSpPr>
        <p:spPr bwMode="auto">
          <a:xfrm>
            <a:off x="7529513" y="3897313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4" name="Oval 133"/>
          <p:cNvSpPr>
            <a:spLocks/>
          </p:cNvSpPr>
          <p:nvPr/>
        </p:nvSpPr>
        <p:spPr bwMode="auto">
          <a:xfrm>
            <a:off x="7546975" y="44100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5" name="Rectangle 134"/>
          <p:cNvSpPr>
            <a:spLocks/>
          </p:cNvSpPr>
          <p:nvPr/>
        </p:nvSpPr>
        <p:spPr bwMode="auto">
          <a:xfrm>
            <a:off x="7918450" y="43322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45076" name="Oval 135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7" name="Oval 136"/>
          <p:cNvSpPr>
            <a:spLocks/>
          </p:cNvSpPr>
          <p:nvPr/>
        </p:nvSpPr>
        <p:spPr bwMode="auto">
          <a:xfrm>
            <a:off x="3119438" y="44259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8" name="Oval 137"/>
          <p:cNvSpPr>
            <a:spLocks/>
          </p:cNvSpPr>
          <p:nvPr/>
        </p:nvSpPr>
        <p:spPr bwMode="auto">
          <a:xfrm>
            <a:off x="3948113" y="44180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9" name="Rectangle 138"/>
          <p:cNvSpPr>
            <a:spLocks/>
          </p:cNvSpPr>
          <p:nvPr/>
        </p:nvSpPr>
        <p:spPr bwMode="auto">
          <a:xfrm>
            <a:off x="2724150" y="43830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5080" name="Rectangle 139"/>
          <p:cNvSpPr>
            <a:spLocks/>
          </p:cNvSpPr>
          <p:nvPr/>
        </p:nvSpPr>
        <p:spPr bwMode="auto">
          <a:xfrm>
            <a:off x="3313113" y="45354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5081" name="Rectangle 140"/>
          <p:cNvSpPr>
            <a:spLocks/>
          </p:cNvSpPr>
          <p:nvPr/>
        </p:nvSpPr>
        <p:spPr bwMode="auto">
          <a:xfrm>
            <a:off x="4243388" y="435610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5082" name="Oval 141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3" name="Oval 142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4" name="Oval 143"/>
          <p:cNvSpPr>
            <a:spLocks/>
          </p:cNvSpPr>
          <p:nvPr/>
        </p:nvSpPr>
        <p:spPr bwMode="auto">
          <a:xfrm>
            <a:off x="2416175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5" name="Oval 144"/>
          <p:cNvSpPr>
            <a:spLocks/>
          </p:cNvSpPr>
          <p:nvPr/>
        </p:nvSpPr>
        <p:spPr bwMode="auto">
          <a:xfrm>
            <a:off x="2417763" y="49736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6" name="Oval 145"/>
          <p:cNvSpPr>
            <a:spLocks/>
          </p:cNvSpPr>
          <p:nvPr/>
        </p:nvSpPr>
        <p:spPr bwMode="auto">
          <a:xfrm>
            <a:off x="3946525" y="44196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7" name="Oval 146"/>
          <p:cNvSpPr>
            <a:spLocks/>
          </p:cNvSpPr>
          <p:nvPr/>
        </p:nvSpPr>
        <p:spPr bwMode="auto">
          <a:xfrm>
            <a:off x="3595688" y="49466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8" name="Oval 147"/>
          <p:cNvSpPr>
            <a:spLocks/>
          </p:cNvSpPr>
          <p:nvPr/>
        </p:nvSpPr>
        <p:spPr bwMode="auto">
          <a:xfrm>
            <a:off x="4271963" y="4954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9" name="Rectangle 148"/>
          <p:cNvSpPr>
            <a:spLocks/>
          </p:cNvSpPr>
          <p:nvPr/>
        </p:nvSpPr>
        <p:spPr bwMode="auto">
          <a:xfrm>
            <a:off x="4546600" y="48910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5090" name="Rectangle 149"/>
          <p:cNvSpPr>
            <a:spLocks/>
          </p:cNvSpPr>
          <p:nvPr/>
        </p:nvSpPr>
        <p:spPr bwMode="auto">
          <a:xfrm>
            <a:off x="3844925" y="489743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45091" name="Oval 150"/>
          <p:cNvSpPr>
            <a:spLocks/>
          </p:cNvSpPr>
          <p:nvPr/>
        </p:nvSpPr>
        <p:spPr bwMode="auto">
          <a:xfrm>
            <a:off x="4273550" y="4956175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2" name="Oval 151"/>
          <p:cNvSpPr>
            <a:spLocks/>
          </p:cNvSpPr>
          <p:nvPr/>
        </p:nvSpPr>
        <p:spPr bwMode="auto">
          <a:xfrm>
            <a:off x="4270375" y="5481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3" name="Rectangle 152"/>
          <p:cNvSpPr>
            <a:spLocks/>
          </p:cNvSpPr>
          <p:nvPr/>
        </p:nvSpPr>
        <p:spPr bwMode="auto">
          <a:xfrm>
            <a:off x="4535488" y="54260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5094" name="Oval 153"/>
          <p:cNvSpPr>
            <a:spLocks/>
          </p:cNvSpPr>
          <p:nvPr/>
        </p:nvSpPr>
        <p:spPr bwMode="auto">
          <a:xfrm>
            <a:off x="4271963" y="548322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5" name="Oval 154"/>
          <p:cNvSpPr>
            <a:spLocks/>
          </p:cNvSpPr>
          <p:nvPr/>
        </p:nvSpPr>
        <p:spPr bwMode="auto">
          <a:xfrm>
            <a:off x="4533900" y="60102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6" name="Rectangle 155"/>
          <p:cNvSpPr>
            <a:spLocks/>
          </p:cNvSpPr>
          <p:nvPr/>
        </p:nvSpPr>
        <p:spPr bwMode="auto">
          <a:xfrm>
            <a:off x="4800600" y="595312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5097" name="Rectangle 156"/>
          <p:cNvSpPr>
            <a:spLocks/>
          </p:cNvSpPr>
          <p:nvPr/>
        </p:nvSpPr>
        <p:spPr bwMode="auto">
          <a:xfrm>
            <a:off x="3640138" y="595312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5098" name="Oval 157"/>
          <p:cNvSpPr>
            <a:spLocks/>
          </p:cNvSpPr>
          <p:nvPr/>
        </p:nvSpPr>
        <p:spPr bwMode="auto">
          <a:xfrm>
            <a:off x="4019550" y="59912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9" name="Oval 158"/>
          <p:cNvSpPr>
            <a:spLocks/>
          </p:cNvSpPr>
          <p:nvPr/>
        </p:nvSpPr>
        <p:spPr bwMode="auto">
          <a:xfrm>
            <a:off x="5781675" y="388461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00" name="Oval 159"/>
          <p:cNvSpPr>
            <a:spLocks/>
          </p:cNvSpPr>
          <p:nvPr/>
        </p:nvSpPr>
        <p:spPr bwMode="auto">
          <a:xfrm>
            <a:off x="6113463" y="44132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01" name="Oval 160"/>
          <p:cNvSpPr>
            <a:spLocks/>
          </p:cNvSpPr>
          <p:nvPr/>
        </p:nvSpPr>
        <p:spPr bwMode="auto">
          <a:xfrm>
            <a:off x="5411788" y="44116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02" name="Rectangle 161"/>
          <p:cNvSpPr>
            <a:spLocks/>
          </p:cNvSpPr>
          <p:nvPr/>
        </p:nvSpPr>
        <p:spPr bwMode="auto">
          <a:xfrm>
            <a:off x="5646738" y="435610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45103" name="Rectangle 162"/>
          <p:cNvSpPr>
            <a:spLocks/>
          </p:cNvSpPr>
          <p:nvPr/>
        </p:nvSpPr>
        <p:spPr bwMode="auto">
          <a:xfrm>
            <a:off x="6362700" y="43449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5104" name="Oval 163"/>
          <p:cNvSpPr>
            <a:spLocks/>
          </p:cNvSpPr>
          <p:nvPr/>
        </p:nvSpPr>
        <p:spPr bwMode="auto">
          <a:xfrm>
            <a:off x="4533900" y="601186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05" name="Rectangle 164"/>
          <p:cNvSpPr>
            <a:spLocks/>
          </p:cNvSpPr>
          <p:nvPr/>
        </p:nvSpPr>
        <p:spPr bwMode="auto">
          <a:xfrm>
            <a:off x="5776913" y="33813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0</a:t>
            </a:r>
          </a:p>
        </p:txBody>
      </p:sp>
      <p:sp>
        <p:nvSpPr>
          <p:cNvPr id="45106" name="Rectangle 165"/>
          <p:cNvSpPr>
            <a:spLocks/>
          </p:cNvSpPr>
          <p:nvPr/>
        </p:nvSpPr>
        <p:spPr bwMode="auto">
          <a:xfrm>
            <a:off x="2713038" y="489585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5107" name="Rectangle 166"/>
          <p:cNvSpPr>
            <a:spLocks/>
          </p:cNvSpPr>
          <p:nvPr/>
        </p:nvSpPr>
        <p:spPr bwMode="auto">
          <a:xfrm>
            <a:off x="5800725" y="21494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5108" name="Rectangle 167"/>
          <p:cNvSpPr>
            <a:spLocks/>
          </p:cNvSpPr>
          <p:nvPr/>
        </p:nvSpPr>
        <p:spPr bwMode="auto">
          <a:xfrm>
            <a:off x="6794500" y="2303463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5109" name="Rectangle 168"/>
          <p:cNvSpPr>
            <a:spLocks/>
          </p:cNvSpPr>
          <p:nvPr/>
        </p:nvSpPr>
        <p:spPr bwMode="auto">
          <a:xfrm>
            <a:off x="5651500" y="27971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110" name="Rectangle 169"/>
          <p:cNvSpPr>
            <a:spLocks/>
          </p:cNvSpPr>
          <p:nvPr/>
        </p:nvSpPr>
        <p:spPr bwMode="auto">
          <a:xfrm>
            <a:off x="6140450" y="18319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111" name="Rectangle 170"/>
          <p:cNvSpPr>
            <a:spLocks/>
          </p:cNvSpPr>
          <p:nvPr/>
        </p:nvSpPr>
        <p:spPr bwMode="auto">
          <a:xfrm>
            <a:off x="5951538" y="139382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5112" name="Rectangle 171"/>
          <p:cNvSpPr>
            <a:spLocks/>
          </p:cNvSpPr>
          <p:nvPr/>
        </p:nvSpPr>
        <p:spPr bwMode="auto">
          <a:xfrm>
            <a:off x="6669088" y="1814513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5113" name="Rectangle 172"/>
          <p:cNvSpPr>
            <a:spLocks/>
          </p:cNvSpPr>
          <p:nvPr/>
        </p:nvSpPr>
        <p:spPr bwMode="auto">
          <a:xfrm>
            <a:off x="7599363" y="24272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5114" name="Rectangle 173"/>
          <p:cNvSpPr>
            <a:spLocks/>
          </p:cNvSpPr>
          <p:nvPr/>
        </p:nvSpPr>
        <p:spPr bwMode="auto">
          <a:xfrm>
            <a:off x="7929563" y="23002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115" name="Rectangle 174"/>
          <p:cNvSpPr>
            <a:spLocks/>
          </p:cNvSpPr>
          <p:nvPr/>
        </p:nvSpPr>
        <p:spPr bwMode="auto">
          <a:xfrm>
            <a:off x="6364288" y="30257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5116" name="Rectangle 175"/>
          <p:cNvSpPr>
            <a:spLocks/>
          </p:cNvSpPr>
          <p:nvPr/>
        </p:nvSpPr>
        <p:spPr bwMode="auto">
          <a:xfrm>
            <a:off x="8456613" y="254635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117" name="Rectangle 176"/>
          <p:cNvSpPr>
            <a:spLocks/>
          </p:cNvSpPr>
          <p:nvPr/>
        </p:nvSpPr>
        <p:spPr bwMode="auto">
          <a:xfrm>
            <a:off x="8472488" y="18954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5118" name="Freeform 177"/>
          <p:cNvSpPr>
            <a:spLocks/>
          </p:cNvSpPr>
          <p:nvPr/>
        </p:nvSpPr>
        <p:spPr bwMode="auto">
          <a:xfrm>
            <a:off x="1068388" y="3641725"/>
            <a:ext cx="396875" cy="2986088"/>
          </a:xfrm>
          <a:custGeom>
            <a:avLst/>
            <a:gdLst>
              <a:gd name="T0" fmla="*/ 133984180 w 21600"/>
              <a:gd name="T1" fmla="*/ 0 h 21600"/>
              <a:gd name="T2" fmla="*/ 66992274 w 21600"/>
              <a:gd name="T3" fmla="*/ 2147483647 h 21600"/>
              <a:gd name="T4" fmla="*/ 66992274 w 21600"/>
              <a:gd name="T5" fmla="*/ 2147483647 h 21600"/>
              <a:gd name="T6" fmla="*/ 0 w 21600"/>
              <a:gd name="T7" fmla="*/ 2147483647 h 21600"/>
              <a:gd name="T8" fmla="*/ 66992274 w 21600"/>
              <a:gd name="T9" fmla="*/ 2147483647 h 21600"/>
              <a:gd name="T10" fmla="*/ 66992274 w 21600"/>
              <a:gd name="T11" fmla="*/ 2147483647 h 21600"/>
              <a:gd name="T12" fmla="*/ 13398418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19" name="Rectangle 178"/>
          <p:cNvSpPr>
            <a:spLocks/>
          </p:cNvSpPr>
          <p:nvPr/>
        </p:nvSpPr>
        <p:spPr bwMode="auto">
          <a:xfrm>
            <a:off x="74613" y="4856163"/>
            <a:ext cx="11684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Cost contours</a:t>
            </a:r>
          </a:p>
        </p:txBody>
      </p:sp>
      <p:sp>
        <p:nvSpPr>
          <p:cNvPr id="45120" name="Rectangle 179"/>
          <p:cNvSpPr>
            <a:spLocks/>
          </p:cNvSpPr>
          <p:nvPr/>
        </p:nvSpPr>
        <p:spPr bwMode="auto">
          <a:xfrm>
            <a:off x="7050088" y="200183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228600"/>
            <a:ext cx="1044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1635125" y="0"/>
            <a:ext cx="7086600" cy="1317625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Priority Queue Refresher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592138" y="2770188"/>
          <a:ext cx="7772400" cy="1216025"/>
        </p:xfrm>
        <a:graphic>
          <a:graphicData uri="http://schemas.openxmlformats.org/drawingml/2006/table">
            <a:tbl>
              <a:tblPr/>
              <a:tblGrid>
                <a:gridCol w="2568575"/>
                <a:gridCol w="5203825"/>
              </a:tblGrid>
              <a:tr h="4651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pq.push(key, value)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inserts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(key, value)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into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7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pq.pop()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returns the key with the lowest value, and removes it from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6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200" y="4075113"/>
            <a:ext cx="8229600" cy="2782887"/>
          </a:xfrm>
        </p:spPr>
        <p:txBody>
          <a:bodyPr rIns="132080"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You can decrease a key’s priority by pushing it again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Unlike a regular queue, insertions aren’t constant time, usually O(log </a:t>
            </a:r>
            <a:r>
              <a:rPr lang="en-US" sz="2200" dirty="0" smtClean="0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200" dirty="0" smtClean="0"/>
              <a:t>)</a:t>
            </a:r>
          </a:p>
          <a:p>
            <a:pPr eaLnBrk="1" hangingPunct="1"/>
            <a:r>
              <a:rPr lang="en-US" sz="2200" dirty="0" smtClean="0"/>
              <a:t>We’ll need priority queues for cost-sensitive search methods</a:t>
            </a:r>
          </a:p>
        </p:txBody>
      </p:sp>
      <p:sp>
        <p:nvSpPr>
          <p:cNvPr id="46097" name="Rectangle 22"/>
          <p:cNvSpPr>
            <a:spLocks/>
          </p:cNvSpPr>
          <p:nvPr/>
        </p:nvSpPr>
        <p:spPr bwMode="auto">
          <a:xfrm>
            <a:off x="501650" y="1497013"/>
            <a:ext cx="8242300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endParaRPr lang="en-US" sz="2200">
              <a:solidFill>
                <a:srgbClr val="333399"/>
              </a:solidFill>
              <a:ea typeface="Lucida Grande" charset="0"/>
              <a:cs typeface="Lucida Grande" charset="0"/>
            </a:endParaRPr>
          </a:p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200">
                <a:solidFill>
                  <a:srgbClr val="333399"/>
                </a:solidFill>
                <a:cs typeface="Arial" charset="0"/>
              </a:rPr>
              <a:t>A priority queue is a data structure in which you can insert and retrieve (key, value) pairs with the following operations: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Uniform Cost Search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177800" y="1452563"/>
          <a:ext cx="8839200" cy="18288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UCS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83"/>
          <p:cNvSpPr>
            <a:spLocks/>
          </p:cNvSpPr>
          <p:nvPr/>
        </p:nvSpPr>
        <p:spPr bwMode="auto">
          <a:xfrm>
            <a:off x="2505075" y="19018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7145" name="Rectangle 84"/>
          <p:cNvSpPr>
            <a:spLocks/>
          </p:cNvSpPr>
          <p:nvPr/>
        </p:nvSpPr>
        <p:spPr bwMode="auto">
          <a:xfrm>
            <a:off x="3759200" y="19018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47146" name="Rectangle 85"/>
          <p:cNvSpPr>
            <a:spLocks/>
          </p:cNvSpPr>
          <p:nvPr/>
        </p:nvSpPr>
        <p:spPr bwMode="auto">
          <a:xfrm>
            <a:off x="4899025" y="1901825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7147" name="Rectangle 86"/>
          <p:cNvSpPr>
            <a:spLocks/>
          </p:cNvSpPr>
          <p:nvPr/>
        </p:nvSpPr>
        <p:spPr bwMode="auto">
          <a:xfrm>
            <a:off x="7010400" y="1901825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7148" name="Rectangle 87"/>
          <p:cNvSpPr>
            <a:spLocks/>
          </p:cNvSpPr>
          <p:nvPr/>
        </p:nvSpPr>
        <p:spPr bwMode="auto">
          <a:xfrm>
            <a:off x="2498725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7149" name="Rectangle 88"/>
          <p:cNvSpPr>
            <a:spLocks/>
          </p:cNvSpPr>
          <p:nvPr/>
        </p:nvSpPr>
        <p:spPr bwMode="auto">
          <a:xfrm>
            <a:off x="3752850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7150" name="Rectangle 89"/>
          <p:cNvSpPr>
            <a:spLocks/>
          </p:cNvSpPr>
          <p:nvPr/>
        </p:nvSpPr>
        <p:spPr bwMode="auto">
          <a:xfrm>
            <a:off x="4892675" y="237966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7151" name="Rectangle 90"/>
          <p:cNvSpPr>
            <a:spLocks/>
          </p:cNvSpPr>
          <p:nvPr/>
        </p:nvSpPr>
        <p:spPr bwMode="auto">
          <a:xfrm>
            <a:off x="7004050" y="237966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99" name="Rectangle 91"/>
          <p:cNvSpPr>
            <a:spLocks/>
          </p:cNvSpPr>
          <p:nvPr/>
        </p:nvSpPr>
        <p:spPr bwMode="auto">
          <a:xfrm>
            <a:off x="2492375" y="28416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Y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*</a:t>
            </a:r>
          </a:p>
        </p:txBody>
      </p:sp>
      <p:sp>
        <p:nvSpPr>
          <p:cNvPr id="43100" name="Rectangle 92"/>
          <p:cNvSpPr>
            <a:spLocks/>
          </p:cNvSpPr>
          <p:nvPr/>
        </p:nvSpPr>
        <p:spPr bwMode="auto">
          <a:xfrm>
            <a:off x="3746500" y="28416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*</a:t>
            </a:r>
            <a:endParaRPr lang="en-US" sz="2000" baseline="30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3101" name="Rectangle 93"/>
          <p:cNvSpPr>
            <a:spLocks/>
          </p:cNvSpPr>
          <p:nvPr/>
        </p:nvSpPr>
        <p:spPr bwMode="auto">
          <a:xfrm>
            <a:off x="4886325" y="2841625"/>
            <a:ext cx="19177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2"/>
                <a:cs typeface="Times New Roman Italic" charset="0"/>
                <a:sym typeface="Symbol" charset="2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102" name="Rectangle 94"/>
          <p:cNvSpPr>
            <a:spLocks/>
          </p:cNvSpPr>
          <p:nvPr/>
        </p:nvSpPr>
        <p:spPr bwMode="auto">
          <a:xfrm>
            <a:off x="6997700" y="2841625"/>
            <a:ext cx="13843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2"/>
                <a:cs typeface="Times New Roman Italic" charset="0"/>
                <a:sym typeface="Symbol" charset="2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3408362" y="3965575"/>
            <a:ext cx="5202238" cy="2740025"/>
            <a:chOff x="0" y="0"/>
            <a:chExt cx="3277" cy="1725"/>
          </a:xfrm>
        </p:grpSpPr>
        <p:sp>
          <p:nvSpPr>
            <p:cNvPr id="47157" name="Freeform 95"/>
            <p:cNvSpPr>
              <a:spLocks/>
            </p:cNvSpPr>
            <p:nvPr/>
          </p:nvSpPr>
          <p:spPr bwMode="auto">
            <a:xfrm>
              <a:off x="1433" y="55"/>
              <a:ext cx="1844" cy="1609"/>
            </a:xfrm>
            <a:custGeom>
              <a:avLst/>
              <a:gdLst>
                <a:gd name="T0" fmla="*/ 0 w 21600"/>
                <a:gd name="T1" fmla="*/ 9 h 21600"/>
                <a:gd name="T2" fmla="*/ 13 w 21600"/>
                <a:gd name="T3" fmla="*/ 9 h 21600"/>
                <a:gd name="T4" fmla="*/ 7 w 21600"/>
                <a:gd name="T5" fmla="*/ 0 h 21600"/>
                <a:gd name="T6" fmla="*/ 0 w 21600"/>
                <a:gd name="T7" fmla="*/ 9 h 21600"/>
                <a:gd name="T8" fmla="*/ 0 w 21600"/>
                <a:gd name="T9" fmla="*/ 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58" name="Oval 96"/>
            <p:cNvSpPr>
              <a:spLocks/>
            </p:cNvSpPr>
            <p:nvPr/>
          </p:nvSpPr>
          <p:spPr bwMode="auto">
            <a:xfrm>
              <a:off x="2140" y="279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59" name="Oval 97"/>
            <p:cNvSpPr>
              <a:spLocks/>
            </p:cNvSpPr>
            <p:nvPr/>
          </p:nvSpPr>
          <p:spPr bwMode="auto">
            <a:xfrm>
              <a:off x="2440" y="273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0" name="Rectangle 98"/>
            <p:cNvSpPr>
              <a:spLocks/>
            </p:cNvSpPr>
            <p:nvPr/>
          </p:nvSpPr>
          <p:spPr bwMode="auto">
            <a:xfrm>
              <a:off x="2222" y="185"/>
              <a:ext cx="181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47161" name="Freeform 99"/>
            <p:cNvSpPr>
              <a:spLocks/>
            </p:cNvSpPr>
            <p:nvPr/>
          </p:nvSpPr>
          <p:spPr bwMode="auto">
            <a:xfrm>
              <a:off x="2211" y="156"/>
              <a:ext cx="280" cy="54"/>
            </a:xfrm>
            <a:custGeom>
              <a:avLst/>
              <a:gdLst>
                <a:gd name="T0" fmla="*/ 0 w 21600"/>
                <a:gd name="T1" fmla="*/ 0 h 20876"/>
                <a:gd name="T2" fmla="*/ 0 w 21600"/>
                <a:gd name="T3" fmla="*/ 0 h 20876"/>
                <a:gd name="T4" fmla="*/ 0 w 21600"/>
                <a:gd name="T5" fmla="*/ 0 h 208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76"/>
                <a:gd name="T11" fmla="*/ 21600 w 21600"/>
                <a:gd name="T12" fmla="*/ 20876 h 208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2" name="Rectangle 100"/>
            <p:cNvSpPr>
              <a:spLocks/>
            </p:cNvSpPr>
            <p:nvPr/>
          </p:nvSpPr>
          <p:spPr bwMode="auto">
            <a:xfrm>
              <a:off x="2464" y="29"/>
              <a:ext cx="19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47163" name="Oval 101"/>
            <p:cNvSpPr>
              <a:spLocks/>
            </p:cNvSpPr>
            <p:nvPr/>
          </p:nvSpPr>
          <p:spPr bwMode="auto">
            <a:xfrm>
              <a:off x="1933" y="1612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4" name="Oval 102"/>
            <p:cNvSpPr>
              <a:spLocks/>
            </p:cNvSpPr>
            <p:nvPr/>
          </p:nvSpPr>
          <p:spPr bwMode="auto">
            <a:xfrm>
              <a:off x="2596" y="93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5" name="Oval 103"/>
            <p:cNvSpPr>
              <a:spLocks/>
            </p:cNvSpPr>
            <p:nvPr/>
          </p:nvSpPr>
          <p:spPr bwMode="auto">
            <a:xfrm>
              <a:off x="2294" y="128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6" name="Freeform 104"/>
            <p:cNvSpPr>
              <a:spLocks/>
            </p:cNvSpPr>
            <p:nvPr/>
          </p:nvSpPr>
          <p:spPr bwMode="auto">
            <a:xfrm>
              <a:off x="1996" y="447"/>
              <a:ext cx="193" cy="1168"/>
            </a:xfrm>
            <a:custGeom>
              <a:avLst/>
              <a:gdLst>
                <a:gd name="T0" fmla="*/ 0 w 21378"/>
                <a:gd name="T1" fmla="*/ 0 h 21600"/>
                <a:gd name="T2" fmla="*/ 0 w 21378"/>
                <a:gd name="T3" fmla="*/ 0 h 21600"/>
                <a:gd name="T4" fmla="*/ 0 w 21378"/>
                <a:gd name="T5" fmla="*/ 1 h 21600"/>
                <a:gd name="T6" fmla="*/ 0 w 21378"/>
                <a:gd name="T7" fmla="*/ 1 h 21600"/>
                <a:gd name="T8" fmla="*/ 0 w 21378"/>
                <a:gd name="T9" fmla="*/ 1 h 21600"/>
                <a:gd name="T10" fmla="*/ 0 w 21378"/>
                <a:gd name="T11" fmla="*/ 2 h 21600"/>
                <a:gd name="T12" fmla="*/ 0 w 21378"/>
                <a:gd name="T13" fmla="*/ 2 h 21600"/>
                <a:gd name="T14" fmla="*/ 0 w 21378"/>
                <a:gd name="T15" fmla="*/ 2 h 21600"/>
                <a:gd name="T16" fmla="*/ 0 w 21378"/>
                <a:gd name="T17" fmla="*/ 3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78"/>
                <a:gd name="T28" fmla="*/ 0 h 21600"/>
                <a:gd name="T29" fmla="*/ 21378 w 21378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78" h="21600">
                  <a:moveTo>
                    <a:pt x="21378" y="0"/>
                  </a:moveTo>
                  <a:cubicBezTo>
                    <a:pt x="21157" y="869"/>
                    <a:pt x="21600" y="1738"/>
                    <a:pt x="20825" y="2589"/>
                  </a:cubicBezTo>
                  <a:cubicBezTo>
                    <a:pt x="20271" y="3218"/>
                    <a:pt x="15951" y="3995"/>
                    <a:pt x="13625" y="4475"/>
                  </a:cubicBezTo>
                  <a:cubicBezTo>
                    <a:pt x="12738" y="4919"/>
                    <a:pt x="10634" y="5400"/>
                    <a:pt x="8862" y="5770"/>
                  </a:cubicBezTo>
                  <a:cubicBezTo>
                    <a:pt x="7865" y="6528"/>
                    <a:pt x="7865" y="7323"/>
                    <a:pt x="9526" y="8063"/>
                  </a:cubicBezTo>
                  <a:cubicBezTo>
                    <a:pt x="10966" y="9542"/>
                    <a:pt x="10855" y="9820"/>
                    <a:pt x="10080" y="11854"/>
                  </a:cubicBezTo>
                  <a:cubicBezTo>
                    <a:pt x="9969" y="12095"/>
                    <a:pt x="4431" y="13574"/>
                    <a:pt x="2880" y="13944"/>
                  </a:cubicBezTo>
                  <a:cubicBezTo>
                    <a:pt x="1551" y="14628"/>
                    <a:pt x="2215" y="14351"/>
                    <a:pt x="1108" y="14832"/>
                  </a:cubicBezTo>
                  <a:cubicBezTo>
                    <a:pt x="775" y="17273"/>
                    <a:pt x="0" y="1925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7" name="Freeform 105"/>
            <p:cNvSpPr>
              <a:spLocks/>
            </p:cNvSpPr>
            <p:nvPr/>
          </p:nvSpPr>
          <p:spPr bwMode="auto">
            <a:xfrm>
              <a:off x="2265" y="522"/>
              <a:ext cx="103" cy="754"/>
            </a:xfrm>
            <a:custGeom>
              <a:avLst/>
              <a:gdLst>
                <a:gd name="T0" fmla="*/ 0 w 19761"/>
                <a:gd name="T1" fmla="*/ 0 h 21600"/>
                <a:gd name="T2" fmla="*/ 0 w 19761"/>
                <a:gd name="T3" fmla="*/ 0 h 21600"/>
                <a:gd name="T4" fmla="*/ 0 w 19761"/>
                <a:gd name="T5" fmla="*/ 0 h 21600"/>
                <a:gd name="T6" fmla="*/ 0 w 19761"/>
                <a:gd name="T7" fmla="*/ 0 h 21600"/>
                <a:gd name="T8" fmla="*/ 0 w 19761"/>
                <a:gd name="T9" fmla="*/ 0 h 21600"/>
                <a:gd name="T10" fmla="*/ 0 w 19761"/>
                <a:gd name="T11" fmla="*/ 0 h 21600"/>
                <a:gd name="T12" fmla="*/ 0 w 19761"/>
                <a:gd name="T13" fmla="*/ 1 h 21600"/>
                <a:gd name="T14" fmla="*/ 0 w 19761"/>
                <a:gd name="T15" fmla="*/ 1 h 21600"/>
                <a:gd name="T16" fmla="*/ 0 w 19761"/>
                <a:gd name="T17" fmla="*/ 1 h 21600"/>
                <a:gd name="T18" fmla="*/ 0 w 19761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61"/>
                <a:gd name="T31" fmla="*/ 0 h 21600"/>
                <a:gd name="T32" fmla="*/ 19761 w 19761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61" h="21600">
                  <a:moveTo>
                    <a:pt x="15292" y="0"/>
                  </a:moveTo>
                  <a:cubicBezTo>
                    <a:pt x="16248" y="602"/>
                    <a:pt x="17204" y="1146"/>
                    <a:pt x="18542" y="1719"/>
                  </a:cubicBezTo>
                  <a:cubicBezTo>
                    <a:pt x="21600" y="4584"/>
                    <a:pt x="18924" y="5472"/>
                    <a:pt x="10322" y="7563"/>
                  </a:cubicBezTo>
                  <a:cubicBezTo>
                    <a:pt x="8984" y="8279"/>
                    <a:pt x="6690" y="8967"/>
                    <a:pt x="4014" y="9568"/>
                  </a:cubicBezTo>
                  <a:cubicBezTo>
                    <a:pt x="2294" y="10714"/>
                    <a:pt x="4014" y="9740"/>
                    <a:pt x="1912" y="10657"/>
                  </a:cubicBezTo>
                  <a:cubicBezTo>
                    <a:pt x="1147" y="10972"/>
                    <a:pt x="0" y="11573"/>
                    <a:pt x="0" y="11573"/>
                  </a:cubicBezTo>
                  <a:cubicBezTo>
                    <a:pt x="765" y="12777"/>
                    <a:pt x="2485" y="14066"/>
                    <a:pt x="8219" y="14982"/>
                  </a:cubicBezTo>
                  <a:cubicBezTo>
                    <a:pt x="8602" y="15183"/>
                    <a:pt x="8602" y="15384"/>
                    <a:pt x="9175" y="15584"/>
                  </a:cubicBezTo>
                  <a:cubicBezTo>
                    <a:pt x="9749" y="15756"/>
                    <a:pt x="10896" y="15871"/>
                    <a:pt x="11278" y="16042"/>
                  </a:cubicBezTo>
                  <a:cubicBezTo>
                    <a:pt x="14910" y="17933"/>
                    <a:pt x="13381" y="19595"/>
                    <a:pt x="13381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8" name="Freeform 106"/>
            <p:cNvSpPr>
              <a:spLocks/>
            </p:cNvSpPr>
            <p:nvPr/>
          </p:nvSpPr>
          <p:spPr bwMode="auto">
            <a:xfrm>
              <a:off x="2528" y="646"/>
              <a:ext cx="134" cy="275"/>
            </a:xfrm>
            <a:custGeom>
              <a:avLst/>
              <a:gdLst>
                <a:gd name="T0" fmla="*/ 0 w 20774"/>
                <a:gd name="T1" fmla="*/ 0 h 21600"/>
                <a:gd name="T2" fmla="*/ 0 w 20774"/>
                <a:gd name="T3" fmla="*/ 0 h 21600"/>
                <a:gd name="T4" fmla="*/ 0 w 20774"/>
                <a:gd name="T5" fmla="*/ 0 h 21600"/>
                <a:gd name="T6" fmla="*/ 0 w 20774"/>
                <a:gd name="T7" fmla="*/ 0 h 21600"/>
                <a:gd name="T8" fmla="*/ 0 w 20774"/>
                <a:gd name="T9" fmla="*/ 0 h 21600"/>
                <a:gd name="T10" fmla="*/ 0 w 20774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74"/>
                <a:gd name="T19" fmla="*/ 0 h 21600"/>
                <a:gd name="T20" fmla="*/ 20774 w 20774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74" h="21600">
                  <a:moveTo>
                    <a:pt x="0" y="0"/>
                  </a:moveTo>
                  <a:cubicBezTo>
                    <a:pt x="1697" y="864"/>
                    <a:pt x="3086" y="1885"/>
                    <a:pt x="5091" y="2592"/>
                  </a:cubicBezTo>
                  <a:cubicBezTo>
                    <a:pt x="9103" y="4084"/>
                    <a:pt x="14194" y="4556"/>
                    <a:pt x="18360" y="5969"/>
                  </a:cubicBezTo>
                  <a:cubicBezTo>
                    <a:pt x="21600" y="8326"/>
                    <a:pt x="21291" y="10839"/>
                    <a:pt x="19131" y="13510"/>
                  </a:cubicBezTo>
                  <a:cubicBezTo>
                    <a:pt x="17897" y="14924"/>
                    <a:pt x="14194" y="17359"/>
                    <a:pt x="14194" y="17359"/>
                  </a:cubicBezTo>
                  <a:cubicBezTo>
                    <a:pt x="15120" y="18851"/>
                    <a:pt x="17589" y="20029"/>
                    <a:pt x="17589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7169" name="Group 109"/>
            <p:cNvGrpSpPr>
              <a:grpSpLocks/>
            </p:cNvGrpSpPr>
            <p:nvPr/>
          </p:nvGrpSpPr>
          <p:grpSpPr bwMode="auto">
            <a:xfrm>
              <a:off x="0" y="0"/>
              <a:ext cx="1328" cy="1392"/>
              <a:chOff x="0" y="0"/>
              <a:chExt cx="1328" cy="1392"/>
            </a:xfrm>
          </p:grpSpPr>
          <p:sp>
            <p:nvSpPr>
              <p:cNvPr id="47172" name="Freeform 107"/>
              <p:cNvSpPr>
                <a:spLocks/>
              </p:cNvSpPr>
              <p:nvPr/>
            </p:nvSpPr>
            <p:spPr bwMode="auto">
              <a:xfrm>
                <a:off x="1105" y="0"/>
                <a:ext cx="223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2 h 21600"/>
                  <a:gd name="T6" fmla="*/ 0 w 21600"/>
                  <a:gd name="T7" fmla="*/ 3 h 21600"/>
                  <a:gd name="T8" fmla="*/ 0 w 21600"/>
                  <a:gd name="T9" fmla="*/ 3 h 21600"/>
                  <a:gd name="T10" fmla="*/ 0 w 21600"/>
                  <a:gd name="T11" fmla="*/ 5 h 21600"/>
                  <a:gd name="T12" fmla="*/ 0 w 21600"/>
                  <a:gd name="T13" fmla="*/ 6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21600" y="0"/>
                    </a:moveTo>
                    <a:cubicBezTo>
                      <a:pt x="15635" y="0"/>
                      <a:pt x="10800" y="806"/>
                      <a:pt x="10800" y="1800"/>
                    </a:cubicBezTo>
                    <a:lnTo>
                      <a:pt x="10800" y="9000"/>
                    </a:lnTo>
                    <a:cubicBezTo>
                      <a:pt x="10800" y="9994"/>
                      <a:pt x="5965" y="10800"/>
                      <a:pt x="0" y="10800"/>
                    </a:cubicBezTo>
                    <a:cubicBezTo>
                      <a:pt x="5965" y="10800"/>
                      <a:pt x="10800" y="11606"/>
                      <a:pt x="10800" y="12600"/>
                    </a:cubicBezTo>
                    <a:lnTo>
                      <a:pt x="10800" y="19800"/>
                    </a:lnTo>
                    <a:cubicBezTo>
                      <a:pt x="10800" y="20794"/>
                      <a:pt x="15635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73" name="Rectangle 108"/>
              <p:cNvSpPr>
                <a:spLocks/>
              </p:cNvSpPr>
              <p:nvPr/>
            </p:nvSpPr>
            <p:spPr bwMode="auto">
              <a:xfrm>
                <a:off x="0" y="553"/>
                <a:ext cx="1077" cy="5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>
                  <a:spcBef>
                    <a:spcPts val="1050"/>
                  </a:spcBef>
                </a:pPr>
                <a:r>
                  <a:rPr lang="en-US" sz="2700" dirty="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C*/</a:t>
                </a:r>
                <a:r>
                  <a:rPr lang="en-US" sz="2700" dirty="0">
                    <a:solidFill>
                      <a:schemeClr val="tx1"/>
                    </a:solidFill>
                    <a:latin typeface="Symbol" charset="2"/>
                    <a:cs typeface="Times New Roman Italic" charset="0"/>
                    <a:sym typeface="Symbol" charset="2"/>
                  </a:rPr>
                  <a:t></a:t>
                </a:r>
                <a:r>
                  <a:rPr lang="en-US" sz="2700" dirty="0">
                    <a:solidFill>
                      <a:schemeClr val="tx1"/>
                    </a:solidFill>
                    <a:cs typeface="Arial" charset="0"/>
                  </a:rPr>
                  <a:t> tiers</a:t>
                </a:r>
              </a:p>
            </p:txBody>
          </p:sp>
        </p:grpSp>
        <p:sp>
          <p:nvSpPr>
            <p:cNvPr id="47170" name="Freeform 110"/>
            <p:cNvSpPr>
              <a:spLocks/>
            </p:cNvSpPr>
            <p:nvPr/>
          </p:nvSpPr>
          <p:spPr bwMode="auto">
            <a:xfrm>
              <a:off x="1744" y="55"/>
              <a:ext cx="1018" cy="1407"/>
            </a:xfrm>
            <a:custGeom>
              <a:avLst/>
              <a:gdLst>
                <a:gd name="T0" fmla="*/ 1 w 21600"/>
                <a:gd name="T1" fmla="*/ 1 h 20264"/>
                <a:gd name="T2" fmla="*/ 2 w 21600"/>
                <a:gd name="T3" fmla="*/ 4 h 20264"/>
                <a:gd name="T4" fmla="*/ 2 w 21600"/>
                <a:gd name="T5" fmla="*/ 5 h 20264"/>
                <a:gd name="T6" fmla="*/ 2 w 21600"/>
                <a:gd name="T7" fmla="*/ 7 h 20264"/>
                <a:gd name="T8" fmla="*/ 1 w 21600"/>
                <a:gd name="T9" fmla="*/ 7 h 20264"/>
                <a:gd name="T10" fmla="*/ 1 w 21600"/>
                <a:gd name="T11" fmla="*/ 7 h 20264"/>
                <a:gd name="T12" fmla="*/ 1 w 21600"/>
                <a:gd name="T13" fmla="*/ 7 h 20264"/>
                <a:gd name="T14" fmla="*/ 1 w 21600"/>
                <a:gd name="T15" fmla="*/ 6 h 20264"/>
                <a:gd name="T16" fmla="*/ 1 w 21600"/>
                <a:gd name="T17" fmla="*/ 6 h 20264"/>
                <a:gd name="T18" fmla="*/ 0 w 21600"/>
                <a:gd name="T19" fmla="*/ 6 h 20264"/>
                <a:gd name="T20" fmla="*/ 1 w 21600"/>
                <a:gd name="T21" fmla="*/ 1 h 20264"/>
                <a:gd name="T22" fmla="*/ 1 w 21600"/>
                <a:gd name="T23" fmla="*/ 1 h 20264"/>
                <a:gd name="T24" fmla="*/ 1 w 21600"/>
                <a:gd name="T25" fmla="*/ 1 h 20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0264"/>
                <a:gd name="T41" fmla="*/ 21600 w 21600"/>
                <a:gd name="T42" fmla="*/ 20264 h 202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0264">
                  <a:moveTo>
                    <a:pt x="13495" y="1026"/>
                  </a:moveTo>
                  <a:cubicBezTo>
                    <a:pt x="15150" y="2595"/>
                    <a:pt x="21112" y="8830"/>
                    <a:pt x="21600" y="10789"/>
                  </a:cubicBezTo>
                  <a:cubicBezTo>
                    <a:pt x="20433" y="10832"/>
                    <a:pt x="16911" y="12229"/>
                    <a:pt x="16380" y="12747"/>
                  </a:cubicBezTo>
                  <a:cubicBezTo>
                    <a:pt x="16359" y="13410"/>
                    <a:pt x="17335" y="18421"/>
                    <a:pt x="14662" y="19486"/>
                  </a:cubicBezTo>
                  <a:cubicBezTo>
                    <a:pt x="14046" y="20163"/>
                    <a:pt x="13283" y="20192"/>
                    <a:pt x="12158" y="20264"/>
                  </a:cubicBezTo>
                  <a:cubicBezTo>
                    <a:pt x="11267" y="20120"/>
                    <a:pt x="11118" y="20120"/>
                    <a:pt x="10439" y="19803"/>
                  </a:cubicBezTo>
                  <a:cubicBezTo>
                    <a:pt x="10057" y="19429"/>
                    <a:pt x="9187" y="18838"/>
                    <a:pt x="8615" y="18565"/>
                  </a:cubicBezTo>
                  <a:cubicBezTo>
                    <a:pt x="7851" y="17845"/>
                    <a:pt x="8275" y="18176"/>
                    <a:pt x="7363" y="17557"/>
                  </a:cubicBezTo>
                  <a:cubicBezTo>
                    <a:pt x="5856" y="16534"/>
                    <a:pt x="7426" y="17298"/>
                    <a:pt x="6450" y="16851"/>
                  </a:cubicBezTo>
                  <a:cubicBezTo>
                    <a:pt x="5007" y="15426"/>
                    <a:pt x="2440" y="15714"/>
                    <a:pt x="0" y="15670"/>
                  </a:cubicBezTo>
                  <a:cubicBezTo>
                    <a:pt x="976" y="13136"/>
                    <a:pt x="9760" y="3531"/>
                    <a:pt x="12009" y="1098"/>
                  </a:cubicBezTo>
                  <a:cubicBezTo>
                    <a:pt x="14259" y="-1336"/>
                    <a:pt x="13198" y="1040"/>
                    <a:pt x="13495" y="1026"/>
                  </a:cubicBezTo>
                  <a:close/>
                  <a:moveTo>
                    <a:pt x="13495" y="1026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71" name="Oval 111"/>
            <p:cNvSpPr>
              <a:spLocks/>
            </p:cNvSpPr>
            <p:nvPr/>
          </p:nvSpPr>
          <p:spPr bwMode="auto">
            <a:xfrm>
              <a:off x="2286" y="11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7865" y="3810000"/>
            <a:ext cx="363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C* = cost of best </a:t>
            </a:r>
            <a:r>
              <a:rPr lang="en-US" sz="2000" dirty="0" err="1" smtClean="0"/>
              <a:t>soln</a:t>
            </a:r>
            <a:endParaRPr lang="en-US" sz="2000" dirty="0" smtClean="0"/>
          </a:p>
          <a:p>
            <a:r>
              <a:rPr lang="en-US" sz="2000" dirty="0" err="1" smtClean="0"/>
              <a:t>ε</a:t>
            </a:r>
            <a:r>
              <a:rPr lang="en-US" sz="2000" dirty="0" smtClean="0"/>
              <a:t>   = cost of cheapest operator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990600" y="4876800"/>
            <a:ext cx="224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Worst case depth: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5791200"/>
            <a:ext cx="227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 Important:   </a:t>
            </a:r>
            <a:r>
              <a:rPr lang="en-US" sz="2000" dirty="0" err="1" smtClean="0"/>
              <a:t>ε</a:t>
            </a:r>
            <a:r>
              <a:rPr lang="en-US" sz="2000" dirty="0" smtClean="0"/>
              <a:t> &gt; 0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99" grpId="0" autoUpdateAnimBg="0"/>
      <p:bldP spid="43100" grpId="0" autoUpdateAnimBg="0"/>
      <p:bldP spid="43101" grpId="0" autoUpdateAnimBg="0"/>
      <p:bldP spid="43102" grpId="0" autoUpdateAnimBg="0"/>
      <p:bldP spid="4" grpId="0"/>
      <p:bldP spid="36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Oval 2"/>
          <p:cNvSpPr>
            <a:spLocks/>
          </p:cNvSpPr>
          <p:nvPr/>
        </p:nvSpPr>
        <p:spPr bwMode="auto">
          <a:xfrm>
            <a:off x="6249988" y="4494213"/>
            <a:ext cx="1912937" cy="17716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Freeform 3"/>
          <p:cNvSpPr>
            <a:spLocks/>
          </p:cNvSpPr>
          <p:nvPr/>
        </p:nvSpPr>
        <p:spPr bwMode="auto">
          <a:xfrm>
            <a:off x="5889625" y="1558925"/>
            <a:ext cx="1616075" cy="2235200"/>
          </a:xfrm>
          <a:custGeom>
            <a:avLst/>
            <a:gdLst>
              <a:gd name="T0" fmla="*/ 2147483647 w 21600"/>
              <a:gd name="T1" fmla="*/ 2147483647 h 20264"/>
              <a:gd name="T2" fmla="*/ 2147483647 w 21600"/>
              <a:gd name="T3" fmla="*/ 2147483647 h 20264"/>
              <a:gd name="T4" fmla="*/ 2147483647 w 21600"/>
              <a:gd name="T5" fmla="*/ 2147483647 h 20264"/>
              <a:gd name="T6" fmla="*/ 2147483647 w 21600"/>
              <a:gd name="T7" fmla="*/ 2147483647 h 20264"/>
              <a:gd name="T8" fmla="*/ 2147483647 w 21600"/>
              <a:gd name="T9" fmla="*/ 2147483647 h 20264"/>
              <a:gd name="T10" fmla="*/ 2147483647 w 21600"/>
              <a:gd name="T11" fmla="*/ 2147483647 h 20264"/>
              <a:gd name="T12" fmla="*/ 2147483647 w 21600"/>
              <a:gd name="T13" fmla="*/ 2147483647 h 20264"/>
              <a:gd name="T14" fmla="*/ 2147483647 w 21600"/>
              <a:gd name="T15" fmla="*/ 2147483647 h 20264"/>
              <a:gd name="T16" fmla="*/ 2147483647 w 21600"/>
              <a:gd name="T17" fmla="*/ 2147483647 h 20264"/>
              <a:gd name="T18" fmla="*/ 0 w 21600"/>
              <a:gd name="T19" fmla="*/ 2147483647 h 20264"/>
              <a:gd name="T20" fmla="*/ 2147483647 w 21600"/>
              <a:gd name="T21" fmla="*/ 2147483647 h 20264"/>
              <a:gd name="T22" fmla="*/ 2147483647 w 21600"/>
              <a:gd name="T23" fmla="*/ 2147483647 h 20264"/>
              <a:gd name="T24" fmla="*/ 2147483647 w 21600"/>
              <a:gd name="T25" fmla="*/ 2147483647 h 202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00"/>
              <a:gd name="T40" fmla="*/ 0 h 20264"/>
              <a:gd name="T41" fmla="*/ 21600 w 21600"/>
              <a:gd name="T42" fmla="*/ 20264 h 202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00" h="20264">
                <a:moveTo>
                  <a:pt x="13495" y="1026"/>
                </a:moveTo>
                <a:cubicBezTo>
                  <a:pt x="15150" y="2595"/>
                  <a:pt x="21112" y="8830"/>
                  <a:pt x="21600" y="10789"/>
                </a:cubicBezTo>
                <a:cubicBezTo>
                  <a:pt x="20433" y="10832"/>
                  <a:pt x="16911" y="12229"/>
                  <a:pt x="16380" y="12747"/>
                </a:cubicBezTo>
                <a:cubicBezTo>
                  <a:pt x="16359" y="13410"/>
                  <a:pt x="17335" y="18421"/>
                  <a:pt x="14662" y="19486"/>
                </a:cubicBezTo>
                <a:cubicBezTo>
                  <a:pt x="14046" y="20163"/>
                  <a:pt x="13283" y="20192"/>
                  <a:pt x="12158" y="20264"/>
                </a:cubicBezTo>
                <a:cubicBezTo>
                  <a:pt x="11267" y="20120"/>
                  <a:pt x="11118" y="20120"/>
                  <a:pt x="10439" y="19803"/>
                </a:cubicBezTo>
                <a:cubicBezTo>
                  <a:pt x="10057" y="19429"/>
                  <a:pt x="9187" y="18838"/>
                  <a:pt x="8615" y="18565"/>
                </a:cubicBezTo>
                <a:cubicBezTo>
                  <a:pt x="7851" y="17845"/>
                  <a:pt x="8275" y="18176"/>
                  <a:pt x="7363" y="17557"/>
                </a:cubicBezTo>
                <a:cubicBezTo>
                  <a:pt x="5856" y="16534"/>
                  <a:pt x="7426" y="17298"/>
                  <a:pt x="6450" y="16851"/>
                </a:cubicBezTo>
                <a:cubicBezTo>
                  <a:pt x="5007" y="15426"/>
                  <a:pt x="2440" y="15714"/>
                  <a:pt x="0" y="15670"/>
                </a:cubicBezTo>
                <a:cubicBezTo>
                  <a:pt x="976" y="13136"/>
                  <a:pt x="9760" y="3531"/>
                  <a:pt x="12009" y="1098"/>
                </a:cubicBezTo>
                <a:cubicBezTo>
                  <a:pt x="14259" y="-1336"/>
                  <a:pt x="13198" y="1040"/>
                  <a:pt x="13495" y="1026"/>
                </a:cubicBezTo>
                <a:close/>
                <a:moveTo>
                  <a:pt x="13495" y="1026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Uniform Cost Issues</a:t>
            </a:r>
          </a:p>
        </p:txBody>
      </p:sp>
      <p:sp>
        <p:nvSpPr>
          <p:cNvPr id="481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6248400" cy="5257800"/>
          </a:xfrm>
        </p:spPr>
        <p:txBody>
          <a:bodyPr rIns="132080"/>
          <a:lstStyle/>
          <a:p>
            <a:pPr eaLnBrk="1" hangingPunct="1"/>
            <a:r>
              <a:rPr lang="en-US" sz="2800" dirty="0" smtClean="0"/>
              <a:t>Remember: explores        increasing cost contours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good: UCS is complete         and optimal (if </a:t>
            </a:r>
            <a:r>
              <a:rPr lang="en-US" sz="2800" dirty="0" err="1" smtClean="0"/>
              <a:t>ε</a:t>
            </a:r>
            <a:r>
              <a:rPr lang="en-US" sz="2800" dirty="0" smtClean="0"/>
              <a:t>&gt;0)!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bad:</a:t>
            </a:r>
            <a:endParaRPr lang="en-US" sz="2400" dirty="0" smtClean="0"/>
          </a:p>
          <a:p>
            <a:pPr marL="782638" lvl="1" eaLnBrk="1" hangingPunct="1"/>
            <a:r>
              <a:rPr lang="en-US" sz="2400" dirty="0" smtClean="0"/>
              <a:t>Explores options in every “direction”</a:t>
            </a:r>
          </a:p>
          <a:p>
            <a:pPr marL="782638" lvl="1" eaLnBrk="1" hangingPunct="1"/>
            <a:r>
              <a:rPr lang="en-US" sz="2400" dirty="0" smtClean="0"/>
              <a:t>Will explore short &amp; unhelpful options before longer but useful ones</a:t>
            </a:r>
          </a:p>
          <a:p>
            <a:pPr marL="782638" lvl="1" eaLnBrk="1" hangingPunct="1"/>
            <a:r>
              <a:rPr lang="en-US" sz="2400" dirty="0" smtClean="0"/>
              <a:t>No information about goal location</a:t>
            </a:r>
          </a:p>
        </p:txBody>
      </p:sp>
      <p:sp>
        <p:nvSpPr>
          <p:cNvPr id="48135" name="Oval 6"/>
          <p:cNvSpPr>
            <a:spLocks/>
          </p:cNvSpPr>
          <p:nvPr/>
        </p:nvSpPr>
        <p:spPr bwMode="auto">
          <a:xfrm>
            <a:off x="7086600" y="5270500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Rectangle 7"/>
          <p:cNvSpPr>
            <a:spLocks/>
          </p:cNvSpPr>
          <p:nvPr/>
        </p:nvSpPr>
        <p:spPr bwMode="auto">
          <a:xfrm>
            <a:off x="6891338" y="5386388"/>
            <a:ext cx="927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Start</a:t>
            </a:r>
          </a:p>
        </p:txBody>
      </p:sp>
      <p:sp>
        <p:nvSpPr>
          <p:cNvPr id="48137" name="Oval 8"/>
          <p:cNvSpPr>
            <a:spLocks/>
          </p:cNvSpPr>
          <p:nvPr/>
        </p:nvSpPr>
        <p:spPr bwMode="auto">
          <a:xfrm>
            <a:off x="8013700" y="529272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8" name="Rectangle 9"/>
          <p:cNvSpPr>
            <a:spLocks/>
          </p:cNvSpPr>
          <p:nvPr/>
        </p:nvSpPr>
        <p:spPr bwMode="auto">
          <a:xfrm>
            <a:off x="8140700" y="5410200"/>
            <a:ext cx="927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Goal</a:t>
            </a:r>
          </a:p>
        </p:txBody>
      </p:sp>
      <p:sp>
        <p:nvSpPr>
          <p:cNvPr id="48139" name="Freeform 10"/>
          <p:cNvSpPr>
            <a:spLocks/>
          </p:cNvSpPr>
          <p:nvPr/>
        </p:nvSpPr>
        <p:spPr bwMode="auto">
          <a:xfrm>
            <a:off x="5395913" y="1560513"/>
            <a:ext cx="2927350" cy="25542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0" name="Oval 11"/>
          <p:cNvSpPr>
            <a:spLocks/>
          </p:cNvSpPr>
          <p:nvPr/>
        </p:nvSpPr>
        <p:spPr bwMode="auto">
          <a:xfrm>
            <a:off x="6518275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Oval 12"/>
          <p:cNvSpPr>
            <a:spLocks/>
          </p:cNvSpPr>
          <p:nvPr/>
        </p:nvSpPr>
        <p:spPr bwMode="auto">
          <a:xfrm>
            <a:off x="6994525" y="1906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2" name="Rectangle 13"/>
          <p:cNvSpPr>
            <a:spLocks/>
          </p:cNvSpPr>
          <p:nvPr/>
        </p:nvSpPr>
        <p:spPr bwMode="auto">
          <a:xfrm>
            <a:off x="6648450" y="1766888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48143" name="Oval 14"/>
          <p:cNvSpPr>
            <a:spLocks/>
          </p:cNvSpPr>
          <p:nvPr/>
        </p:nvSpPr>
        <p:spPr bwMode="auto">
          <a:xfrm>
            <a:off x="7242175" y="295592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4" name="Oval 15"/>
          <p:cNvSpPr>
            <a:spLocks/>
          </p:cNvSpPr>
          <p:nvPr/>
        </p:nvSpPr>
        <p:spPr bwMode="auto">
          <a:xfrm>
            <a:off x="6762750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Freeform 16"/>
          <p:cNvSpPr>
            <a:spLocks/>
          </p:cNvSpPr>
          <p:nvPr/>
        </p:nvSpPr>
        <p:spPr bwMode="auto">
          <a:xfrm>
            <a:off x="6716713" y="2301875"/>
            <a:ext cx="163512" cy="1196975"/>
          </a:xfrm>
          <a:custGeom>
            <a:avLst/>
            <a:gdLst>
              <a:gd name="T0" fmla="*/ 8663338 w 19761"/>
              <a:gd name="T1" fmla="*/ 0 h 21600"/>
              <a:gd name="T2" fmla="*/ 10504552 w 19761"/>
              <a:gd name="T3" fmla="*/ 292528725 h 21600"/>
              <a:gd name="T4" fmla="*/ 5847699 w 19761"/>
              <a:gd name="T5" fmla="*/ 1287026510 h 21600"/>
              <a:gd name="T6" fmla="*/ 2274067 w 19761"/>
              <a:gd name="T7" fmla="*/ 1628228101 h 21600"/>
              <a:gd name="T8" fmla="*/ 1083220 w 19761"/>
              <a:gd name="T9" fmla="*/ 1813546363 h 21600"/>
              <a:gd name="T10" fmla="*/ 0 w 19761"/>
              <a:gd name="T11" fmla="*/ 1969428361 h 21600"/>
              <a:gd name="T12" fmla="*/ 4656307 w 19761"/>
              <a:gd name="T13" fmla="*/ 2147483647 h 21600"/>
              <a:gd name="T14" fmla="*/ 5197879 w 19761"/>
              <a:gd name="T15" fmla="*/ 2147483647 h 21600"/>
              <a:gd name="T16" fmla="*/ 6389338 w 19761"/>
              <a:gd name="T17" fmla="*/ 2147483647 h 21600"/>
              <a:gd name="T18" fmla="*/ 7580738 w 19761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761"/>
              <a:gd name="T31" fmla="*/ 0 h 21600"/>
              <a:gd name="T32" fmla="*/ 19761 w 19761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761" h="21600">
                <a:moveTo>
                  <a:pt x="15292" y="0"/>
                </a:moveTo>
                <a:cubicBezTo>
                  <a:pt x="16248" y="602"/>
                  <a:pt x="17204" y="1146"/>
                  <a:pt x="18542" y="1719"/>
                </a:cubicBezTo>
                <a:cubicBezTo>
                  <a:pt x="21600" y="4584"/>
                  <a:pt x="18924" y="5472"/>
                  <a:pt x="10322" y="7563"/>
                </a:cubicBezTo>
                <a:cubicBezTo>
                  <a:pt x="8984" y="8279"/>
                  <a:pt x="6690" y="8967"/>
                  <a:pt x="4014" y="9568"/>
                </a:cubicBezTo>
                <a:cubicBezTo>
                  <a:pt x="2294" y="10714"/>
                  <a:pt x="4014" y="9740"/>
                  <a:pt x="1912" y="10657"/>
                </a:cubicBezTo>
                <a:cubicBezTo>
                  <a:pt x="1147" y="10972"/>
                  <a:pt x="0" y="11573"/>
                  <a:pt x="0" y="11573"/>
                </a:cubicBezTo>
                <a:cubicBezTo>
                  <a:pt x="765" y="12777"/>
                  <a:pt x="2485" y="14066"/>
                  <a:pt x="8219" y="14982"/>
                </a:cubicBezTo>
                <a:cubicBezTo>
                  <a:pt x="8602" y="15183"/>
                  <a:pt x="8602" y="15384"/>
                  <a:pt x="9175" y="15584"/>
                </a:cubicBezTo>
                <a:cubicBezTo>
                  <a:pt x="9749" y="15756"/>
                  <a:pt x="10896" y="15871"/>
                  <a:pt x="11278" y="16042"/>
                </a:cubicBezTo>
                <a:cubicBezTo>
                  <a:pt x="14910" y="17933"/>
                  <a:pt x="13381" y="19595"/>
                  <a:pt x="13381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6" name="Freeform 17"/>
          <p:cNvSpPr>
            <a:spLocks/>
          </p:cNvSpPr>
          <p:nvPr/>
        </p:nvSpPr>
        <p:spPr bwMode="auto">
          <a:xfrm>
            <a:off x="7134225" y="2498725"/>
            <a:ext cx="212725" cy="436563"/>
          </a:xfrm>
          <a:custGeom>
            <a:avLst/>
            <a:gdLst>
              <a:gd name="T0" fmla="*/ 0 w 20774"/>
              <a:gd name="T1" fmla="*/ 0 h 21600"/>
              <a:gd name="T2" fmla="*/ 5466400 w 20774"/>
              <a:gd name="T3" fmla="*/ 21400220 h 21600"/>
              <a:gd name="T4" fmla="*/ 19713719 w 20774"/>
              <a:gd name="T5" fmla="*/ 49281174 h 21600"/>
              <a:gd name="T6" fmla="*/ 20541559 w 20774"/>
              <a:gd name="T7" fmla="*/ 111541038 h 21600"/>
              <a:gd name="T8" fmla="*/ 15240526 w 20774"/>
              <a:gd name="T9" fmla="*/ 143319094 h 21600"/>
              <a:gd name="T10" fmla="*/ 18885870 w 20774"/>
              <a:gd name="T11" fmla="*/ 17833357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74"/>
              <a:gd name="T19" fmla="*/ 0 h 21600"/>
              <a:gd name="T20" fmla="*/ 20774 w 20774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7" name="Oval 18"/>
          <p:cNvSpPr>
            <a:spLocks/>
          </p:cNvSpPr>
          <p:nvPr/>
        </p:nvSpPr>
        <p:spPr bwMode="auto">
          <a:xfrm>
            <a:off x="6750050" y="1490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8" name="Freeform 19"/>
          <p:cNvSpPr>
            <a:spLocks/>
          </p:cNvSpPr>
          <p:nvPr/>
        </p:nvSpPr>
        <p:spPr bwMode="auto">
          <a:xfrm>
            <a:off x="6178550" y="2395538"/>
            <a:ext cx="1181100" cy="523875"/>
          </a:xfrm>
          <a:custGeom>
            <a:avLst/>
            <a:gdLst>
              <a:gd name="T0" fmla="*/ 2147483647 w 21600"/>
              <a:gd name="T1" fmla="*/ 0 h 20339"/>
              <a:gd name="T2" fmla="*/ 2147483647 w 21600"/>
              <a:gd name="T3" fmla="*/ 110423556 h 20339"/>
              <a:gd name="T4" fmla="*/ 2031562131 w 21600"/>
              <a:gd name="T5" fmla="*/ 339660339 h 20339"/>
              <a:gd name="T6" fmla="*/ 963626333 w 21600"/>
              <a:gd name="T7" fmla="*/ 288139433 h 20339"/>
              <a:gd name="T8" fmla="*/ 0 w 21600"/>
              <a:gd name="T9" fmla="*/ 221889349 h 2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0339"/>
              <a:gd name="T17" fmla="*/ 21600 w 21600"/>
              <a:gd name="T18" fmla="*/ 20339 h 2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0339">
                <a:moveTo>
                  <a:pt x="21600" y="0"/>
                </a:moveTo>
                <a:cubicBezTo>
                  <a:pt x="19510" y="1538"/>
                  <a:pt x="17419" y="3138"/>
                  <a:pt x="15881" y="6462"/>
                </a:cubicBezTo>
                <a:cubicBezTo>
                  <a:pt x="14342" y="9785"/>
                  <a:pt x="14081" y="18154"/>
                  <a:pt x="12426" y="19877"/>
                </a:cubicBezTo>
                <a:cubicBezTo>
                  <a:pt x="10771" y="21600"/>
                  <a:pt x="7955" y="18031"/>
                  <a:pt x="5894" y="16862"/>
                </a:cubicBezTo>
                <a:cubicBezTo>
                  <a:pt x="3832" y="15692"/>
                  <a:pt x="1916" y="14338"/>
                  <a:pt x="0" y="12985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9" name="Freeform 20"/>
          <p:cNvSpPr>
            <a:spLocks/>
          </p:cNvSpPr>
          <p:nvPr/>
        </p:nvSpPr>
        <p:spPr bwMode="auto">
          <a:xfrm>
            <a:off x="6434138" y="2127250"/>
            <a:ext cx="747712" cy="273050"/>
          </a:xfrm>
          <a:custGeom>
            <a:avLst/>
            <a:gdLst>
              <a:gd name="T0" fmla="*/ 895973827 w 21600"/>
              <a:gd name="T1" fmla="*/ 0 h 20131"/>
              <a:gd name="T2" fmla="*/ 454665087 w 21600"/>
              <a:gd name="T3" fmla="*/ 49238108 h 20131"/>
              <a:gd name="T4" fmla="*/ 0 w 21600"/>
              <a:gd name="T5" fmla="*/ 28843609 h 20131"/>
              <a:gd name="T6" fmla="*/ 0 60000 65536"/>
              <a:gd name="T7" fmla="*/ 0 60000 65536"/>
              <a:gd name="T8" fmla="*/ 0 60000 65536"/>
              <a:gd name="T9" fmla="*/ 0 w 21600"/>
              <a:gd name="T10" fmla="*/ 0 h 20131"/>
              <a:gd name="T11" fmla="*/ 21600 w 21600"/>
              <a:gd name="T12" fmla="*/ 20131 h 20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31">
                <a:moveTo>
                  <a:pt x="21600" y="0"/>
                </a:moveTo>
                <a:cubicBezTo>
                  <a:pt x="18069" y="8874"/>
                  <a:pt x="14538" y="17864"/>
                  <a:pt x="10961" y="19732"/>
                </a:cubicBezTo>
                <a:cubicBezTo>
                  <a:pt x="7383" y="21600"/>
                  <a:pt x="3669" y="16579"/>
                  <a:pt x="0" y="1155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0" name="Oval 21"/>
          <p:cNvSpPr>
            <a:spLocks/>
          </p:cNvSpPr>
          <p:nvPr/>
        </p:nvSpPr>
        <p:spPr bwMode="auto">
          <a:xfrm>
            <a:off x="6718300" y="4929188"/>
            <a:ext cx="869950" cy="869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1" name="Rectangle 22"/>
          <p:cNvSpPr>
            <a:spLocks/>
          </p:cNvSpPr>
          <p:nvPr/>
        </p:nvSpPr>
        <p:spPr bwMode="auto">
          <a:xfrm>
            <a:off x="7672388" y="2495550"/>
            <a:ext cx="838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3</a:t>
            </a:r>
          </a:p>
        </p:txBody>
      </p:sp>
      <p:sp>
        <p:nvSpPr>
          <p:cNvPr id="48152" name="Rectangle 23"/>
          <p:cNvSpPr>
            <a:spLocks/>
          </p:cNvSpPr>
          <p:nvPr/>
        </p:nvSpPr>
        <p:spPr bwMode="auto">
          <a:xfrm>
            <a:off x="7545388" y="2100263"/>
            <a:ext cx="838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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8153" name="Rectangle 24"/>
          <p:cNvSpPr>
            <a:spLocks/>
          </p:cNvSpPr>
          <p:nvPr/>
        </p:nvSpPr>
        <p:spPr bwMode="auto">
          <a:xfrm>
            <a:off x="7345363" y="1722438"/>
            <a:ext cx="838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Actions?  Percepts?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540EA-3AC1-4591-B907-CC5470532B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t="9875" r="7813" b="10928"/>
          <a:stretch>
            <a:fillRect/>
          </a:stretch>
        </p:blipFill>
        <p:spPr bwMode="auto">
          <a:xfrm>
            <a:off x="1524000" y="1828800"/>
            <a:ext cx="575125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3043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/>
          <a:srcRect r="505" b="11885"/>
          <a:stretch>
            <a:fillRect/>
          </a:stretch>
        </p:blipFill>
        <p:spPr bwMode="auto">
          <a:xfrm>
            <a:off x="1328738" y="2940050"/>
            <a:ext cx="6850062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5" name="Rectangle 2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Uniform Cost: Pac-Man</a:t>
            </a:r>
          </a:p>
        </p:txBody>
      </p:sp>
      <p:sp>
        <p:nvSpPr>
          <p:cNvPr id="49157" name="Rectangle 4"/>
          <p:cNvSpPr>
            <a:spLocks/>
          </p:cNvSpPr>
          <p:nvPr/>
        </p:nvSpPr>
        <p:spPr bwMode="auto">
          <a:xfrm>
            <a:off x="403225" y="1600200"/>
            <a:ext cx="86995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Cost of 1 for each action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Explores all of the states, but 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Uninformed Search Methods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Depth-First Search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Breadth-First Search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Uniform-Cost Search</a:t>
            </a:r>
          </a:p>
          <a:p>
            <a:pPr marL="782638"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Heuristic Search Methods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Best First / Greedy Search</a:t>
            </a:r>
          </a:p>
        </p:txBody>
      </p:sp>
    </p:spTree>
    <p:extLst>
      <p:ext uri="{BB962C8B-B14F-4D97-AF65-F5344CB8AC3E}">
        <p14:creationId xmlns:p14="http://schemas.microsoft.com/office/powerpoint/2010/main" val="15728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Search Heuristics</a:t>
            </a:r>
          </a:p>
        </p:txBody>
      </p:sp>
      <p:pic>
        <p:nvPicPr>
          <p:cNvPr id="5018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2711450"/>
            <a:ext cx="66230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4"/>
          <p:cNvSpPr>
            <a:spLocks/>
          </p:cNvSpPr>
          <p:nvPr/>
        </p:nvSpPr>
        <p:spPr bwMode="auto">
          <a:xfrm>
            <a:off x="403225" y="1600200"/>
            <a:ext cx="86995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Any </a:t>
            </a:r>
            <a:r>
              <a:rPr lang="en-US" sz="2800">
                <a:solidFill>
                  <a:srgbClr val="333399"/>
                </a:solidFill>
                <a:latin typeface="Arial Italic" charset="0"/>
                <a:cs typeface="Arial Italic" charset="0"/>
                <a:sym typeface="Arial Italic" charset="0"/>
              </a:rPr>
              <a:t>estimate</a:t>
            </a:r>
            <a:r>
              <a:rPr lang="en-US" sz="2800">
                <a:solidFill>
                  <a:srgbClr val="333399"/>
                </a:solidFill>
                <a:cs typeface="Arial" charset="0"/>
              </a:rPr>
              <a:t> of how close a state is to a goal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Designed for a particular search problem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73213" y="3290888"/>
            <a:ext cx="3025775" cy="1924050"/>
            <a:chOff x="0" y="0"/>
            <a:chExt cx="1906" cy="1212"/>
          </a:xfrm>
        </p:grpSpPr>
        <p:sp>
          <p:nvSpPr>
            <p:cNvPr id="50187" name="Freeform 5"/>
            <p:cNvSpPr>
              <a:spLocks/>
            </p:cNvSpPr>
            <p:nvPr/>
          </p:nvSpPr>
          <p:spPr bwMode="auto">
            <a:xfrm>
              <a:off x="0" y="267"/>
              <a:ext cx="1906" cy="945"/>
            </a:xfrm>
            <a:custGeom>
              <a:avLst/>
              <a:gdLst>
                <a:gd name="T0" fmla="*/ 15 w 21600"/>
                <a:gd name="T1" fmla="*/ 0 h 21600"/>
                <a:gd name="T2" fmla="*/ 0 w 21600"/>
                <a:gd name="T3" fmla="*/ 0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600" y="196"/>
                  </a:moveTo>
                  <a:lnTo>
                    <a:pt x="0" y="0"/>
                  </a:lnTo>
                  <a:lnTo>
                    <a:pt x="189" y="21600"/>
                  </a:ln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8" name="Rectangle 6"/>
            <p:cNvSpPr>
              <a:spLocks/>
            </p:cNvSpPr>
            <p:nvPr/>
          </p:nvSpPr>
          <p:spPr bwMode="auto">
            <a:xfrm>
              <a:off x="372" y="0"/>
              <a:ext cx="311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10</a:t>
              </a:r>
            </a:p>
          </p:txBody>
        </p:sp>
        <p:sp>
          <p:nvSpPr>
            <p:cNvPr id="50189" name="Rectangle 7"/>
            <p:cNvSpPr>
              <a:spLocks/>
            </p:cNvSpPr>
            <p:nvPr/>
          </p:nvSpPr>
          <p:spPr bwMode="auto">
            <a:xfrm>
              <a:off x="11" y="502"/>
              <a:ext cx="204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5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54175" y="3802063"/>
            <a:ext cx="2917825" cy="1412875"/>
            <a:chOff x="0" y="0"/>
            <a:chExt cx="1837" cy="890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837" cy="89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6" name="Rectangle 10"/>
            <p:cNvSpPr>
              <a:spLocks/>
            </p:cNvSpPr>
            <p:nvPr/>
          </p:nvSpPr>
          <p:spPr bwMode="auto">
            <a:xfrm>
              <a:off x="858" y="435"/>
              <a:ext cx="46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11.2</a:t>
              </a:r>
            </a:p>
          </p:txBody>
        </p:sp>
      </p:grpSp>
      <p:sp>
        <p:nvSpPr>
          <p:cNvPr id="47116" name="Rectangle 12"/>
          <p:cNvSpPr>
            <a:spLocks/>
          </p:cNvSpPr>
          <p:nvPr/>
        </p:nvSpPr>
        <p:spPr bwMode="auto">
          <a:xfrm>
            <a:off x="482600" y="5943600"/>
            <a:ext cx="854233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Examples: Manhattan distance, Euclidean distance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What is a </a:t>
            </a:r>
            <a:r>
              <a:rPr lang="en-US" b="1" i="1" dirty="0" smtClean="0">
                <a:solidFill>
                  <a:srgbClr val="66006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Heuristic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?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460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514600"/>
            <a:ext cx="6623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/>
          </p:cNvSpPr>
          <p:nvPr/>
        </p:nvSpPr>
        <p:spPr bwMode="auto">
          <a:xfrm>
            <a:off x="403225" y="13716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An </a:t>
            </a:r>
            <a:r>
              <a:rPr lang="en-US" sz="2800" b="1" dirty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estimate</a:t>
            </a:r>
            <a:r>
              <a:rPr lang="en-US" sz="28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cs typeface="Arial" charset="0"/>
              </a:rPr>
              <a:t>of how close a state is to a goal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Designed for a particular search problem</a:t>
            </a:r>
          </a:p>
        </p:txBody>
      </p:sp>
      <p:sp>
        <p:nvSpPr>
          <p:cNvPr id="46092" name="Rectangle 6"/>
          <p:cNvSpPr>
            <a:spLocks/>
          </p:cNvSpPr>
          <p:nvPr/>
        </p:nvSpPr>
        <p:spPr bwMode="auto">
          <a:xfrm>
            <a:off x="-476250" y="2547937"/>
            <a:ext cx="49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10</a:t>
            </a:r>
          </a:p>
        </p:txBody>
      </p:sp>
      <p:sp>
        <p:nvSpPr>
          <p:cNvPr id="46093" name="Rectangle 7"/>
          <p:cNvSpPr>
            <a:spLocks/>
          </p:cNvSpPr>
          <p:nvPr/>
        </p:nvSpPr>
        <p:spPr bwMode="auto">
          <a:xfrm>
            <a:off x="-1049337" y="3344862"/>
            <a:ext cx="323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5</a:t>
            </a: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482600" y="5670550"/>
            <a:ext cx="61709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A</a:t>
            </a: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ctual distance to goal: 2+4+2+1+8=</a:t>
            </a:r>
            <a:endParaRPr lang="en-US" sz="28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flipH="1">
            <a:off x="4876800" y="3505200"/>
            <a:ext cx="533400" cy="5334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6915150" y="4572000"/>
            <a:ext cx="49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10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342063" y="5368925"/>
            <a:ext cx="323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5</a:t>
            </a: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4876800" y="4038600"/>
            <a:ext cx="533400" cy="7620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4343400" y="4724400"/>
            <a:ext cx="533400" cy="3810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1676400" y="5105400"/>
            <a:ext cx="2667000" cy="0"/>
          </a:xfrm>
          <a:prstGeom prst="straightConnector1">
            <a:avLst/>
          </a:prstGeom>
          <a:solidFill>
            <a:srgbClr val="BBE0E3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7254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Heuristics</a:t>
            </a:r>
          </a:p>
        </p:txBody>
      </p:sp>
      <p:pic>
        <p:nvPicPr>
          <p:cNvPr id="5120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2275"/>
            <a:ext cx="8940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Best First (aka Greedy) Search</a:t>
            </a:r>
          </a:p>
        </p:txBody>
      </p:sp>
      <p:pic>
        <p:nvPicPr>
          <p:cNvPr id="5222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5975"/>
            <a:ext cx="86487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4"/>
          <p:cNvSpPr>
            <a:spLocks/>
          </p:cNvSpPr>
          <p:nvPr/>
        </p:nvSpPr>
        <p:spPr bwMode="auto">
          <a:xfrm>
            <a:off x="639763" y="1366838"/>
            <a:ext cx="78613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Expand closest node first: Fringe is a priority queue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Best First / Greedy Search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Expand the node that seems closest…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can go wrong?</a:t>
            </a:r>
          </a:p>
        </p:txBody>
      </p:sp>
      <p:pic>
        <p:nvPicPr>
          <p:cNvPr id="5325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242887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4388" y="2471738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8" y="2522538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2503488"/>
            <a:ext cx="78803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marL="39688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Expand the node that seems closest…</a:t>
            </a: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What can go wrong?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321442" y="3429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1800" y="2815856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386496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962400" y="24384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14800" y="35814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48400" y="2629786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4" name="Straight Arrow Connector 3"/>
          <p:cNvCxnSpPr>
            <a:endCxn id="10" idx="3"/>
          </p:cNvCxnSpPr>
          <p:nvPr/>
        </p:nvCxnSpPr>
        <p:spPr bwMode="auto">
          <a:xfrm flipV="1">
            <a:off x="2473842" y="2945938"/>
            <a:ext cx="520276" cy="48306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11" idx="7"/>
          </p:cNvCxnSpPr>
          <p:nvPr/>
        </p:nvCxnSpPr>
        <p:spPr bwMode="auto">
          <a:xfrm flipH="1">
            <a:off x="2111282" y="3581400"/>
            <a:ext cx="250919" cy="30587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2" idx="2"/>
          </p:cNvCxnSpPr>
          <p:nvPr/>
        </p:nvCxnSpPr>
        <p:spPr bwMode="auto">
          <a:xfrm flipV="1">
            <a:off x="3124200" y="2514600"/>
            <a:ext cx="838200" cy="35671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056321" y="2590801"/>
            <a:ext cx="134679" cy="990599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272516" y="2629786"/>
            <a:ext cx="680484" cy="98971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endCxn id="16" idx="0"/>
          </p:cNvCxnSpPr>
          <p:nvPr/>
        </p:nvCxnSpPr>
        <p:spPr bwMode="auto">
          <a:xfrm>
            <a:off x="5055781" y="2690756"/>
            <a:ext cx="202019" cy="111924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17" idx="3"/>
          </p:cNvCxnSpPr>
          <p:nvPr/>
        </p:nvCxnSpPr>
        <p:spPr bwMode="auto">
          <a:xfrm flipV="1">
            <a:off x="5334000" y="2759868"/>
            <a:ext cx="936718" cy="108382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endCxn id="14" idx="1"/>
          </p:cNvCxnSpPr>
          <p:nvPr/>
        </p:nvCxnSpPr>
        <p:spPr bwMode="auto">
          <a:xfrm>
            <a:off x="6354726" y="2768896"/>
            <a:ext cx="830392" cy="136822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14" idx="3"/>
          </p:cNvCxnSpPr>
          <p:nvPr/>
        </p:nvCxnSpPr>
        <p:spPr bwMode="auto">
          <a:xfrm>
            <a:off x="2133600" y="3962400"/>
            <a:ext cx="5051518" cy="28248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618907" y="3777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33246" y="2631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52493" y="32138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1400" y="400633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64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Freeform 2"/>
          <p:cNvSpPr>
            <a:spLocks/>
          </p:cNvSpPr>
          <p:nvPr/>
        </p:nvSpPr>
        <p:spPr bwMode="auto">
          <a:xfrm>
            <a:off x="5775325" y="4259263"/>
            <a:ext cx="2481263" cy="2093912"/>
          </a:xfrm>
          <a:custGeom>
            <a:avLst/>
            <a:gdLst>
              <a:gd name="T0" fmla="*/ 2147483647 w 19765"/>
              <a:gd name="T1" fmla="*/ 2147483647 h 19984"/>
              <a:gd name="T2" fmla="*/ 2147483647 w 19765"/>
              <a:gd name="T3" fmla="*/ 2147483647 h 19984"/>
              <a:gd name="T4" fmla="*/ 2147483647 w 19765"/>
              <a:gd name="T5" fmla="*/ 2147483647 h 19984"/>
              <a:gd name="T6" fmla="*/ 2147483647 w 19765"/>
              <a:gd name="T7" fmla="*/ 2147483647 h 19984"/>
              <a:gd name="T8" fmla="*/ 2147483647 w 19765"/>
              <a:gd name="T9" fmla="*/ 2147483647 h 19984"/>
              <a:gd name="T10" fmla="*/ 2147483647 w 19765"/>
              <a:gd name="T11" fmla="*/ 2147483647 h 19984"/>
              <a:gd name="T12" fmla="*/ 203774757 w 19765"/>
              <a:gd name="T13" fmla="*/ 2147483647 h 19984"/>
              <a:gd name="T14" fmla="*/ 2147483647 w 19765"/>
              <a:gd name="T15" fmla="*/ 2147483647 h 19984"/>
              <a:gd name="T16" fmla="*/ 2147483647 w 19765"/>
              <a:gd name="T17" fmla="*/ 2147483647 h 19984"/>
              <a:gd name="T18" fmla="*/ 2147483647 w 19765"/>
              <a:gd name="T19" fmla="*/ 2147483647 h 19984"/>
              <a:gd name="T20" fmla="*/ 2147483647 w 19765"/>
              <a:gd name="T21" fmla="*/ 2147483647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65"/>
              <a:gd name="T34" fmla="*/ 0 h 19984"/>
              <a:gd name="T35" fmla="*/ 19765 w 19765"/>
              <a:gd name="T36" fmla="*/ 19984 h 199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65" h="19984">
                <a:moveTo>
                  <a:pt x="11371" y="898"/>
                </a:moveTo>
                <a:cubicBezTo>
                  <a:pt x="12358" y="2271"/>
                  <a:pt x="15671" y="7249"/>
                  <a:pt x="16202" y="9442"/>
                </a:cubicBezTo>
                <a:cubicBezTo>
                  <a:pt x="15507" y="9480"/>
                  <a:pt x="14862" y="13588"/>
                  <a:pt x="14546" y="14042"/>
                </a:cubicBezTo>
                <a:cubicBezTo>
                  <a:pt x="14533" y="14621"/>
                  <a:pt x="21109" y="18679"/>
                  <a:pt x="19516" y="19612"/>
                </a:cubicBezTo>
                <a:cubicBezTo>
                  <a:pt x="19149" y="20204"/>
                  <a:pt x="9702" y="19750"/>
                  <a:pt x="9032" y="19813"/>
                </a:cubicBezTo>
                <a:cubicBezTo>
                  <a:pt x="8501" y="19687"/>
                  <a:pt x="7324" y="19952"/>
                  <a:pt x="6920" y="19675"/>
                </a:cubicBezTo>
                <a:cubicBezTo>
                  <a:pt x="5428" y="19637"/>
                  <a:pt x="65" y="20431"/>
                  <a:pt x="103" y="19612"/>
                </a:cubicBezTo>
                <a:cubicBezTo>
                  <a:pt x="-491" y="18616"/>
                  <a:pt x="1596" y="16814"/>
                  <a:pt x="3328" y="13714"/>
                </a:cubicBezTo>
                <a:cubicBezTo>
                  <a:pt x="3910" y="11496"/>
                  <a:pt x="9146" y="3091"/>
                  <a:pt x="10486" y="961"/>
                </a:cubicBezTo>
                <a:cubicBezTo>
                  <a:pt x="11827" y="-1169"/>
                  <a:pt x="11194" y="910"/>
                  <a:pt x="11371" y="898"/>
                </a:cubicBezTo>
                <a:close/>
                <a:moveTo>
                  <a:pt x="11371" y="898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Best First / Greedy Search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common case: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/>
              <a:t>Best-first takes you straight to the goal (but with non-optimal path)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Worst-case: like a badly-guided DFS in the worst case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/>
              <a:t>Can explore everything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/>
              <a:t>Can get stuck in loops if no cycle checking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Like DFS in completeness (finite states w/ cycle checking)</a:t>
            </a:r>
          </a:p>
        </p:txBody>
      </p:sp>
      <p:sp>
        <p:nvSpPr>
          <p:cNvPr id="54278" name="Freeform 5"/>
          <p:cNvSpPr>
            <a:spLocks/>
          </p:cNvSpPr>
          <p:nvPr/>
        </p:nvSpPr>
        <p:spPr bwMode="auto">
          <a:xfrm>
            <a:off x="6997700" y="1593850"/>
            <a:ext cx="788988" cy="1585913"/>
          </a:xfrm>
          <a:custGeom>
            <a:avLst/>
            <a:gdLst>
              <a:gd name="T0" fmla="*/ 198101334 w 20140"/>
              <a:gd name="T1" fmla="*/ 1467514656 h 19305"/>
              <a:gd name="T2" fmla="*/ 1084959151 w 20140"/>
              <a:gd name="T3" fmla="*/ 2147483647 h 19305"/>
              <a:gd name="T4" fmla="*/ 1204301727 w 20140"/>
              <a:gd name="T5" fmla="*/ 2147483647 h 19305"/>
              <a:gd name="T6" fmla="*/ 639095545 w 20140"/>
              <a:gd name="T7" fmla="*/ 2147483647 h 19305"/>
              <a:gd name="T8" fmla="*/ 27535484 w 20140"/>
              <a:gd name="T9" fmla="*/ 1520734934 h 19305"/>
              <a:gd name="T10" fmla="*/ 198101334 w 20140"/>
              <a:gd name="T11" fmla="*/ 1467514656 h 19305"/>
              <a:gd name="T12" fmla="*/ 198101334 w 20140"/>
              <a:gd name="T13" fmla="*/ 1467514656 h 19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40"/>
              <a:gd name="T22" fmla="*/ 0 h 19305"/>
              <a:gd name="T23" fmla="*/ 20140 w 20140"/>
              <a:gd name="T24" fmla="*/ 19305 h 193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40" h="19305">
                <a:moveTo>
                  <a:pt x="3295" y="1767"/>
                </a:moveTo>
                <a:cubicBezTo>
                  <a:pt x="6212" y="3853"/>
                  <a:pt x="15250" y="11794"/>
                  <a:pt x="18046" y="14344"/>
                </a:cubicBezTo>
                <a:cubicBezTo>
                  <a:pt x="20842" y="16895"/>
                  <a:pt x="20031" y="15697"/>
                  <a:pt x="20031" y="17049"/>
                </a:cubicBezTo>
                <a:cubicBezTo>
                  <a:pt x="18370" y="18208"/>
                  <a:pt x="14642" y="20720"/>
                  <a:pt x="10630" y="18266"/>
                </a:cubicBezTo>
                <a:cubicBezTo>
                  <a:pt x="9779" y="15021"/>
                  <a:pt x="1674" y="4607"/>
                  <a:pt x="458" y="1863"/>
                </a:cubicBezTo>
                <a:cubicBezTo>
                  <a:pt x="-758" y="-880"/>
                  <a:pt x="539" y="-320"/>
                  <a:pt x="3295" y="1767"/>
                </a:cubicBezTo>
                <a:close/>
                <a:moveTo>
                  <a:pt x="3295" y="1767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Freeform 6"/>
          <p:cNvSpPr>
            <a:spLocks/>
          </p:cNvSpPr>
          <p:nvPr/>
        </p:nvSpPr>
        <p:spPr bwMode="auto">
          <a:xfrm>
            <a:off x="5621338" y="1625600"/>
            <a:ext cx="2927350" cy="2108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0" name="Oval 7"/>
          <p:cNvSpPr>
            <a:spLocks/>
          </p:cNvSpPr>
          <p:nvPr/>
        </p:nvSpPr>
        <p:spPr bwMode="auto">
          <a:xfrm>
            <a:off x="6743700" y="19812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1" name="Oval 8"/>
          <p:cNvSpPr>
            <a:spLocks/>
          </p:cNvSpPr>
          <p:nvPr/>
        </p:nvSpPr>
        <p:spPr bwMode="auto">
          <a:xfrm>
            <a:off x="7219950" y="19716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Rectangle 9"/>
          <p:cNvSpPr>
            <a:spLocks/>
          </p:cNvSpPr>
          <p:nvPr/>
        </p:nvSpPr>
        <p:spPr bwMode="auto">
          <a:xfrm>
            <a:off x="6873875" y="1831975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4283" name="Freeform 10"/>
          <p:cNvSpPr>
            <a:spLocks/>
          </p:cNvSpPr>
          <p:nvPr/>
        </p:nvSpPr>
        <p:spPr bwMode="auto">
          <a:xfrm>
            <a:off x="6856413" y="1785938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Rectangle 11"/>
          <p:cNvSpPr>
            <a:spLocks/>
          </p:cNvSpPr>
          <p:nvPr/>
        </p:nvSpPr>
        <p:spPr bwMode="auto">
          <a:xfrm>
            <a:off x="7258050" y="1584325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4285" name="Oval 12"/>
          <p:cNvSpPr>
            <a:spLocks/>
          </p:cNvSpPr>
          <p:nvPr/>
        </p:nvSpPr>
        <p:spPr bwMode="auto">
          <a:xfrm>
            <a:off x="7467600" y="28956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6" name="Oval 13"/>
          <p:cNvSpPr>
            <a:spLocks/>
          </p:cNvSpPr>
          <p:nvPr/>
        </p:nvSpPr>
        <p:spPr bwMode="auto">
          <a:xfrm>
            <a:off x="6975475" y="15557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Freeform 14"/>
          <p:cNvSpPr>
            <a:spLocks/>
          </p:cNvSpPr>
          <p:nvPr/>
        </p:nvSpPr>
        <p:spPr bwMode="auto">
          <a:xfrm>
            <a:off x="5700713" y="4262438"/>
            <a:ext cx="2927350" cy="20621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8" name="Oval 15"/>
          <p:cNvSpPr>
            <a:spLocks/>
          </p:cNvSpPr>
          <p:nvPr/>
        </p:nvSpPr>
        <p:spPr bwMode="auto">
          <a:xfrm>
            <a:off x="6823075" y="46180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Oval 16"/>
          <p:cNvSpPr>
            <a:spLocks/>
          </p:cNvSpPr>
          <p:nvPr/>
        </p:nvSpPr>
        <p:spPr bwMode="auto">
          <a:xfrm>
            <a:off x="7299325" y="46085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Rectangle 17"/>
          <p:cNvSpPr>
            <a:spLocks/>
          </p:cNvSpPr>
          <p:nvPr/>
        </p:nvSpPr>
        <p:spPr bwMode="auto">
          <a:xfrm>
            <a:off x="6953250" y="4468813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4291" name="Freeform 18"/>
          <p:cNvSpPr>
            <a:spLocks/>
          </p:cNvSpPr>
          <p:nvPr/>
        </p:nvSpPr>
        <p:spPr bwMode="auto">
          <a:xfrm>
            <a:off x="6935788" y="4422775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2" name="Rectangle 19"/>
          <p:cNvSpPr>
            <a:spLocks/>
          </p:cNvSpPr>
          <p:nvPr/>
        </p:nvSpPr>
        <p:spPr bwMode="auto">
          <a:xfrm>
            <a:off x="7337425" y="4221163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4293" name="Oval 20"/>
          <p:cNvSpPr>
            <a:spLocks/>
          </p:cNvSpPr>
          <p:nvPr/>
        </p:nvSpPr>
        <p:spPr bwMode="auto">
          <a:xfrm>
            <a:off x="7794625" y="54864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Oval 21"/>
          <p:cNvSpPr>
            <a:spLocks/>
          </p:cNvSpPr>
          <p:nvPr/>
        </p:nvSpPr>
        <p:spPr bwMode="auto">
          <a:xfrm>
            <a:off x="7054850" y="4192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Extra Work?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 smtClean="0"/>
              <a:t>Failure to detect repeated states can cause exponentially more work (why?)</a:t>
            </a:r>
          </a:p>
        </p:txBody>
      </p:sp>
      <p:pic>
        <p:nvPicPr>
          <p:cNvPr id="56325" name="Picture 4"/>
          <p:cNvPicPr>
            <a:picLocks noChangeArrowheads="1"/>
          </p:cNvPicPr>
          <p:nvPr/>
        </p:nvPicPr>
        <p:blipFill>
          <a:blip r:embed="rId3" cstate="print"/>
          <a:srcRect r="58676"/>
          <a:stretch>
            <a:fillRect/>
          </a:stretch>
        </p:blipFill>
        <p:spPr bwMode="auto">
          <a:xfrm>
            <a:off x="1157288" y="2936875"/>
            <a:ext cx="27559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rrowheads="1"/>
          </p:cNvPicPr>
          <p:nvPr/>
        </p:nvPicPr>
        <p:blipFill>
          <a:blip r:embed="rId3" cstate="print"/>
          <a:srcRect l="46275"/>
          <a:stretch>
            <a:fillRect/>
          </a:stretch>
        </p:blipFill>
        <p:spPr bwMode="auto">
          <a:xfrm>
            <a:off x="4265613" y="3032125"/>
            <a:ext cx="35829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Actions?  Percepts?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1E5EB-6FE4-4CEF-9D98-6DB743C4F3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552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95600" y="2895600"/>
            <a:ext cx="3200400" cy="2057400"/>
            <a:chOff x="914400" y="2971800"/>
            <a:chExt cx="3200400" cy="205740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71800"/>
              <a:ext cx="2971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00400" y="3505200"/>
              <a:ext cx="9144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5715000"/>
            <a:ext cx="3836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Recommender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613951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Graph Search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mtClean="0"/>
              <a:t>In BFS, for example, we shouldn’t bother expanding the circled nodes (why?)</a:t>
            </a:r>
          </a:p>
        </p:txBody>
      </p:sp>
      <p:grpSp>
        <p:nvGrpSpPr>
          <p:cNvPr id="57349" name="Group 61"/>
          <p:cNvGrpSpPr>
            <a:grpSpLocks/>
          </p:cNvGrpSpPr>
          <p:nvPr/>
        </p:nvGrpSpPr>
        <p:grpSpPr bwMode="auto">
          <a:xfrm>
            <a:off x="1698625" y="2943225"/>
            <a:ext cx="5499100" cy="3340100"/>
            <a:chOff x="0" y="0"/>
            <a:chExt cx="3464" cy="2104"/>
          </a:xfrm>
        </p:grpSpPr>
        <p:sp>
          <p:nvSpPr>
            <p:cNvPr id="57354" name="Rectangle 4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7355" name="Rectangle 5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7356" name="Rectangle 6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57357" name="Rectangle 7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57358" name="Rectangle 8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57359" name="Rectangle 9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7360" name="Rectangle 10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57361" name="Line 11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Line 12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3" name="Line 13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Line 14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7365" name="Group 34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57392" name="Rectangle 15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7393" name="Rectangle 16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7394" name="Rectangle 17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7395" name="Rectangle 18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7396" name="Rectangle 19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7397" name="Rectangle 20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7398" name="Rectangle 21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7399" name="Rectangle 22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7400" name="Rectangle 23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57401" name="Rectangle 24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7402" name="Line 25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3" name="Line 26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4" name="Line 27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5" name="Line 28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6" name="Line 29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7" name="Line 30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8" name="Line 31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9" name="Line 32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10" name="Line 33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7366" name="Rectangle 35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57367" name="Line 36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7368" name="Group 56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57373" name="Rectangle 37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7374" name="Rectangle 38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7375" name="Rectangle 39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7376" name="Rectangle 40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7377" name="Rectangle 41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7378" name="Rectangle 42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7379" name="Rectangle 43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7380" name="Rectangle 44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7381" name="Rectangle 45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G</a:t>
                </a:r>
              </a:p>
            </p:txBody>
          </p:sp>
          <p:sp>
            <p:nvSpPr>
              <p:cNvPr id="57382" name="Rectangle 46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7383" name="Line 47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4" name="Line 48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5" name="Line 49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6" name="Line 50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7" name="Line 51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8" name="Line 52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9" name="Line 53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90" name="Line 54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91" name="Line 55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7369" name="Line 57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0" name="Line 58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1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2" name="Line 60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82" name="Oval 62"/>
          <p:cNvSpPr>
            <a:spLocks/>
          </p:cNvSpPr>
          <p:nvPr/>
        </p:nvSpPr>
        <p:spPr bwMode="auto">
          <a:xfrm>
            <a:off x="3238500" y="39147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3" name="Oval 63"/>
          <p:cNvSpPr>
            <a:spLocks/>
          </p:cNvSpPr>
          <p:nvPr/>
        </p:nvSpPr>
        <p:spPr bwMode="auto">
          <a:xfrm>
            <a:off x="4468813" y="446722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4" name="Oval 64"/>
          <p:cNvSpPr>
            <a:spLocks/>
          </p:cNvSpPr>
          <p:nvPr/>
        </p:nvSpPr>
        <p:spPr bwMode="auto">
          <a:xfrm>
            <a:off x="2400300" y="44481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5" name="Oval 65"/>
          <p:cNvSpPr>
            <a:spLocks/>
          </p:cNvSpPr>
          <p:nvPr/>
        </p:nvSpPr>
        <p:spPr bwMode="auto">
          <a:xfrm>
            <a:off x="4910138" y="4464050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 animBg="1"/>
      <p:bldP spid="56383" grpId="0" animBg="1"/>
      <p:bldP spid="56384" grpId="0" animBg="1"/>
      <p:bldP spid="5638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298575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Graph Search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5408612"/>
          </a:xfrm>
        </p:spPr>
        <p:txBody>
          <a:bodyPr rIns="132080"/>
          <a:lstStyle/>
          <a:p>
            <a:pPr eaLnBrk="1" hangingPunct="1"/>
            <a:r>
              <a:rPr lang="en-US" sz="2400" smtClean="0"/>
              <a:t>Very simple fix: never expand a state type twice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marL="1182688" lvl="2" eaLnBrk="1" hangingPunct="1"/>
            <a:endParaRPr lang="en-US" sz="1800" smtClean="0"/>
          </a:p>
          <a:p>
            <a:pPr eaLnBrk="1" hangingPunct="1"/>
            <a:r>
              <a:rPr lang="en-US" sz="2400" smtClean="0"/>
              <a:t>Can this wreck completeness?  Why or why not?</a:t>
            </a:r>
          </a:p>
          <a:p>
            <a:pPr eaLnBrk="1" hangingPunct="1"/>
            <a:r>
              <a:rPr lang="en-US" sz="2400" smtClean="0"/>
              <a:t>How about optimality?  Why or why not?</a:t>
            </a:r>
          </a:p>
        </p:txBody>
      </p:sp>
      <p:pic>
        <p:nvPicPr>
          <p:cNvPr id="5837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995488"/>
            <a:ext cx="798830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AutoShape 5"/>
          <p:cNvSpPr>
            <a:spLocks/>
          </p:cNvSpPr>
          <p:nvPr/>
        </p:nvSpPr>
        <p:spPr bwMode="auto">
          <a:xfrm>
            <a:off x="7391400" y="4335463"/>
            <a:ext cx="762000" cy="6096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5" name="Rectangle 6"/>
          <p:cNvSpPr>
            <a:spLocks/>
          </p:cNvSpPr>
          <p:nvPr/>
        </p:nvSpPr>
        <p:spPr bwMode="auto">
          <a:xfrm>
            <a:off x="1447800" y="4183063"/>
            <a:ext cx="5638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Some Hints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5257800"/>
          </a:xfrm>
        </p:spPr>
        <p:txBody>
          <a:bodyPr rIns="132080"/>
          <a:lstStyle/>
          <a:p>
            <a:pPr eaLnBrk="1" hangingPunct="1"/>
            <a:r>
              <a:rPr lang="en-US" sz="2800" dirty="0" smtClean="0"/>
              <a:t>Graph search is almost always better than tree search (when not?)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 Python, implement your closed list as a </a:t>
            </a:r>
            <a:r>
              <a:rPr lang="en-US" sz="2800" dirty="0" err="1" smtClean="0"/>
              <a:t>dict</a:t>
            </a:r>
            <a:r>
              <a:rPr lang="en-US" sz="2800" dirty="0" smtClean="0"/>
              <a:t> or set!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Nodes are conceptually paths, but better to represent with a state, cost, last action, and reference to the parent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493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Best First Greedy Search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144463" y="1511300"/>
          <a:ext cx="8839200" cy="914400"/>
        </p:xfrm>
        <a:graphic>
          <a:graphicData uri="http://schemas.openxmlformats.org/drawingml/2006/table">
            <a:tbl>
              <a:tblPr/>
              <a:tblGrid>
                <a:gridCol w="1985962"/>
                <a:gridCol w="1295400"/>
                <a:gridCol w="1290638"/>
                <a:gridCol w="2066925"/>
                <a:gridCol w="2200275"/>
              </a:tblGrid>
              <a:tr h="39687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Greedy Best-First Search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4" name="Rectangle 42"/>
          <p:cNvSpPr>
            <a:spLocks/>
          </p:cNvSpPr>
          <p:nvPr/>
        </p:nvSpPr>
        <p:spPr bwMode="auto">
          <a:xfrm>
            <a:off x="2406650" y="1970088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N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9435" name="Rectangle 43"/>
          <p:cNvSpPr>
            <a:spLocks/>
          </p:cNvSpPr>
          <p:nvPr/>
        </p:nvSpPr>
        <p:spPr bwMode="auto">
          <a:xfrm>
            <a:off x="3660775" y="1970088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59436" name="Rectangle 44"/>
          <p:cNvSpPr>
            <a:spLocks/>
          </p:cNvSpPr>
          <p:nvPr/>
        </p:nvSpPr>
        <p:spPr bwMode="auto">
          <a:xfrm>
            <a:off x="4800600" y="1962150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9437" name="Rectangle 45"/>
          <p:cNvSpPr>
            <a:spLocks/>
          </p:cNvSpPr>
          <p:nvPr/>
        </p:nvSpPr>
        <p:spPr bwMode="auto">
          <a:xfrm>
            <a:off x="6911975" y="1962150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60445" name="Freeform 46"/>
          <p:cNvSpPr>
            <a:spLocks/>
          </p:cNvSpPr>
          <p:nvPr/>
        </p:nvSpPr>
        <p:spPr bwMode="auto">
          <a:xfrm>
            <a:off x="2508250" y="2768600"/>
            <a:ext cx="2927350" cy="25542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6" name="Oval 47"/>
          <p:cNvSpPr>
            <a:spLocks/>
          </p:cNvSpPr>
          <p:nvPr/>
        </p:nvSpPr>
        <p:spPr bwMode="auto">
          <a:xfrm>
            <a:off x="3630613" y="31242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7" name="Oval 48"/>
          <p:cNvSpPr>
            <a:spLocks/>
          </p:cNvSpPr>
          <p:nvPr/>
        </p:nvSpPr>
        <p:spPr bwMode="auto">
          <a:xfrm>
            <a:off x="4106863" y="311467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8" name="Rectangle 49"/>
          <p:cNvSpPr>
            <a:spLocks/>
          </p:cNvSpPr>
          <p:nvPr/>
        </p:nvSpPr>
        <p:spPr bwMode="auto">
          <a:xfrm>
            <a:off x="3760788" y="2974975"/>
            <a:ext cx="28733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60449" name="Freeform 50"/>
          <p:cNvSpPr>
            <a:spLocks/>
          </p:cNvSpPr>
          <p:nvPr/>
        </p:nvSpPr>
        <p:spPr bwMode="auto">
          <a:xfrm>
            <a:off x="3743325" y="2928938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0" name="Rectangle 51"/>
          <p:cNvSpPr>
            <a:spLocks/>
          </p:cNvSpPr>
          <p:nvPr/>
        </p:nvSpPr>
        <p:spPr bwMode="auto">
          <a:xfrm>
            <a:off x="4144963" y="2727325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60451" name="Oval 52"/>
          <p:cNvSpPr>
            <a:spLocks/>
          </p:cNvSpPr>
          <p:nvPr/>
        </p:nvSpPr>
        <p:spPr bwMode="auto">
          <a:xfrm>
            <a:off x="3302000" y="5240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2" name="Oval 53"/>
          <p:cNvSpPr>
            <a:spLocks/>
          </p:cNvSpPr>
          <p:nvPr/>
        </p:nvSpPr>
        <p:spPr bwMode="auto">
          <a:xfrm>
            <a:off x="4602163" y="4148138"/>
            <a:ext cx="179387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3" name="Freeform 54"/>
          <p:cNvSpPr>
            <a:spLocks/>
          </p:cNvSpPr>
          <p:nvPr/>
        </p:nvSpPr>
        <p:spPr bwMode="auto">
          <a:xfrm>
            <a:off x="3402013" y="3390900"/>
            <a:ext cx="306387" cy="1854200"/>
          </a:xfrm>
          <a:custGeom>
            <a:avLst/>
            <a:gdLst>
              <a:gd name="T0" fmla="*/ 62932738 w 21378"/>
              <a:gd name="T1" fmla="*/ 0 h 21600"/>
              <a:gd name="T2" fmla="*/ 61304751 w 21378"/>
              <a:gd name="T3" fmla="*/ 1637718811 h 21600"/>
              <a:gd name="T4" fmla="*/ 40109437 w 21378"/>
              <a:gd name="T5" fmla="*/ 2147483647 h 21600"/>
              <a:gd name="T6" fmla="*/ 26088009 w 21378"/>
              <a:gd name="T7" fmla="*/ 2147483647 h 21600"/>
              <a:gd name="T8" fmla="*/ 28042835 w 21378"/>
              <a:gd name="T9" fmla="*/ 2147483647 h 21600"/>
              <a:gd name="T10" fmla="*/ 29673530 w 21378"/>
              <a:gd name="T11" fmla="*/ 2147483647 h 21600"/>
              <a:gd name="T12" fmla="*/ 8478212 w 21378"/>
              <a:gd name="T13" fmla="*/ 2147483647 h 21600"/>
              <a:gd name="T14" fmla="*/ 3261793 w 21378"/>
              <a:gd name="T15" fmla="*/ 2147483647 h 21600"/>
              <a:gd name="T16" fmla="*/ 0 w 21378"/>
              <a:gd name="T17" fmla="*/ 2147483647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78"/>
              <a:gd name="T28" fmla="*/ 0 h 21600"/>
              <a:gd name="T29" fmla="*/ 21378 w 21378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78" h="21600">
                <a:moveTo>
                  <a:pt x="21378" y="0"/>
                </a:moveTo>
                <a:cubicBezTo>
                  <a:pt x="21157" y="869"/>
                  <a:pt x="21600" y="1738"/>
                  <a:pt x="20825" y="2589"/>
                </a:cubicBezTo>
                <a:cubicBezTo>
                  <a:pt x="20271" y="3218"/>
                  <a:pt x="15951" y="3995"/>
                  <a:pt x="13625" y="4475"/>
                </a:cubicBezTo>
                <a:cubicBezTo>
                  <a:pt x="12738" y="4919"/>
                  <a:pt x="10634" y="5400"/>
                  <a:pt x="8862" y="5770"/>
                </a:cubicBezTo>
                <a:cubicBezTo>
                  <a:pt x="7865" y="6528"/>
                  <a:pt x="7865" y="7323"/>
                  <a:pt x="9526" y="8063"/>
                </a:cubicBezTo>
                <a:cubicBezTo>
                  <a:pt x="10966" y="9542"/>
                  <a:pt x="10855" y="9820"/>
                  <a:pt x="10080" y="11854"/>
                </a:cubicBezTo>
                <a:cubicBezTo>
                  <a:pt x="9969" y="12095"/>
                  <a:pt x="4431" y="13574"/>
                  <a:pt x="2880" y="13944"/>
                </a:cubicBezTo>
                <a:cubicBezTo>
                  <a:pt x="1551" y="14628"/>
                  <a:pt x="2215" y="14351"/>
                  <a:pt x="1108" y="14832"/>
                </a:cubicBezTo>
                <a:cubicBezTo>
                  <a:pt x="775" y="17273"/>
                  <a:pt x="0" y="19251"/>
                  <a:pt x="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4" name="Freeform 55"/>
          <p:cNvSpPr>
            <a:spLocks/>
          </p:cNvSpPr>
          <p:nvPr/>
        </p:nvSpPr>
        <p:spPr bwMode="auto">
          <a:xfrm>
            <a:off x="4324350" y="3706813"/>
            <a:ext cx="255588" cy="438150"/>
          </a:xfrm>
          <a:custGeom>
            <a:avLst/>
            <a:gdLst>
              <a:gd name="T0" fmla="*/ 0 w 21600"/>
              <a:gd name="T1" fmla="*/ 0 h 21600"/>
              <a:gd name="T2" fmla="*/ 7334524 w 21600"/>
              <a:gd name="T3" fmla="*/ 21558970 h 21600"/>
              <a:gd name="T4" fmla="*/ 26450165 w 21600"/>
              <a:gd name="T5" fmla="*/ 49645481 h 21600"/>
              <a:gd name="T6" fmla="*/ 27561878 w 21600"/>
              <a:gd name="T7" fmla="*/ 112353101 h 21600"/>
              <a:gd name="T8" fmla="*/ 20449417 w 21600"/>
              <a:gd name="T9" fmla="*/ 144362137 h 21600"/>
              <a:gd name="T10" fmla="*/ 35786058 w 21600"/>
              <a:gd name="T11" fmla="*/ 18028543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cubicBezTo>
                  <a:pt x="1476" y="861"/>
                  <a:pt x="2683" y="1878"/>
                  <a:pt x="4427" y="2583"/>
                </a:cubicBezTo>
                <a:cubicBezTo>
                  <a:pt x="7916" y="4070"/>
                  <a:pt x="12343" y="4539"/>
                  <a:pt x="15965" y="5948"/>
                </a:cubicBezTo>
                <a:cubicBezTo>
                  <a:pt x="18783" y="8296"/>
                  <a:pt x="18514" y="10800"/>
                  <a:pt x="16636" y="13461"/>
                </a:cubicBezTo>
                <a:cubicBezTo>
                  <a:pt x="15563" y="14870"/>
                  <a:pt x="12343" y="17296"/>
                  <a:pt x="12343" y="17296"/>
                </a:cubicBezTo>
                <a:cubicBezTo>
                  <a:pt x="13148" y="18783"/>
                  <a:pt x="21600" y="20035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48" name="Freeform 56"/>
          <p:cNvSpPr>
            <a:spLocks/>
          </p:cNvSpPr>
          <p:nvPr/>
        </p:nvSpPr>
        <p:spPr bwMode="auto">
          <a:xfrm>
            <a:off x="2582863" y="2767013"/>
            <a:ext cx="2205037" cy="2517775"/>
          </a:xfrm>
          <a:custGeom>
            <a:avLst/>
            <a:gdLst>
              <a:gd name="T0" fmla="*/ 2147483647 w 19817"/>
              <a:gd name="T1" fmla="*/ 2147483647 h 19984"/>
              <a:gd name="T2" fmla="*/ 2147483647 w 19817"/>
              <a:gd name="T3" fmla="*/ 2147483647 h 19984"/>
              <a:gd name="T4" fmla="*/ 2147483647 w 19817"/>
              <a:gd name="T5" fmla="*/ 2147483647 h 19984"/>
              <a:gd name="T6" fmla="*/ 2147483647 w 19817"/>
              <a:gd name="T7" fmla="*/ 2147483647 h 19984"/>
              <a:gd name="T8" fmla="*/ 2147483647 w 19817"/>
              <a:gd name="T9" fmla="*/ 2147483647 h 19984"/>
              <a:gd name="T10" fmla="*/ 2147483647 w 19817"/>
              <a:gd name="T11" fmla="*/ 2147483647 h 19984"/>
              <a:gd name="T12" fmla="*/ 161188341 w 19817"/>
              <a:gd name="T13" fmla="*/ 2147483647 h 19984"/>
              <a:gd name="T14" fmla="*/ 2147483647 w 19817"/>
              <a:gd name="T15" fmla="*/ 2147483647 h 19984"/>
              <a:gd name="T16" fmla="*/ 2147483647 w 19817"/>
              <a:gd name="T17" fmla="*/ 2147483647 h 19984"/>
              <a:gd name="T18" fmla="*/ 2147483647 w 19817"/>
              <a:gd name="T19" fmla="*/ 2147483647 h 19984"/>
              <a:gd name="T20" fmla="*/ 2147483647 w 19817"/>
              <a:gd name="T21" fmla="*/ 2147483647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17"/>
              <a:gd name="T34" fmla="*/ 0 h 19984"/>
              <a:gd name="T35" fmla="*/ 19817 w 19817"/>
              <a:gd name="T36" fmla="*/ 19984 h 199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17" h="19984">
                <a:moveTo>
                  <a:pt x="12828" y="898"/>
                </a:moveTo>
                <a:cubicBezTo>
                  <a:pt x="13941" y="2271"/>
                  <a:pt x="17408" y="7249"/>
                  <a:pt x="18278" y="9442"/>
                </a:cubicBezTo>
                <a:cubicBezTo>
                  <a:pt x="17494" y="9480"/>
                  <a:pt x="18378" y="13588"/>
                  <a:pt x="18021" y="14042"/>
                </a:cubicBezTo>
                <a:cubicBezTo>
                  <a:pt x="18007" y="14621"/>
                  <a:pt x="21046" y="18742"/>
                  <a:pt x="19248" y="19675"/>
                </a:cubicBezTo>
                <a:cubicBezTo>
                  <a:pt x="18835" y="20267"/>
                  <a:pt x="10945" y="19750"/>
                  <a:pt x="10189" y="19813"/>
                </a:cubicBezTo>
                <a:cubicBezTo>
                  <a:pt x="9590" y="19687"/>
                  <a:pt x="8263" y="19952"/>
                  <a:pt x="7806" y="19675"/>
                </a:cubicBezTo>
                <a:cubicBezTo>
                  <a:pt x="6123" y="19637"/>
                  <a:pt x="74" y="20431"/>
                  <a:pt x="117" y="19612"/>
                </a:cubicBezTo>
                <a:cubicBezTo>
                  <a:pt x="-554" y="18616"/>
                  <a:pt x="1800" y="16814"/>
                  <a:pt x="3755" y="13714"/>
                </a:cubicBezTo>
                <a:cubicBezTo>
                  <a:pt x="4411" y="11496"/>
                  <a:pt x="10317" y="3091"/>
                  <a:pt x="11830" y="961"/>
                </a:cubicBezTo>
                <a:cubicBezTo>
                  <a:pt x="13342" y="-1169"/>
                  <a:pt x="12629" y="910"/>
                  <a:pt x="12828" y="898"/>
                </a:cubicBezTo>
                <a:close/>
                <a:moveTo>
                  <a:pt x="12828" y="898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6" name="Oval 57"/>
          <p:cNvSpPr>
            <a:spLocks/>
          </p:cNvSpPr>
          <p:nvPr/>
        </p:nvSpPr>
        <p:spPr bwMode="auto">
          <a:xfrm>
            <a:off x="3862388" y="26987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7" name="Freeform 58"/>
          <p:cNvSpPr>
            <a:spLocks/>
          </p:cNvSpPr>
          <p:nvPr/>
        </p:nvSpPr>
        <p:spPr bwMode="auto">
          <a:xfrm>
            <a:off x="2041525" y="2762250"/>
            <a:ext cx="265113" cy="2393950"/>
          </a:xfrm>
          <a:custGeom>
            <a:avLst/>
            <a:gdLst>
              <a:gd name="T0" fmla="*/ 39937921 w 21600"/>
              <a:gd name="T1" fmla="*/ 0 h 21600"/>
              <a:gd name="T2" fmla="*/ 19969034 w 21600"/>
              <a:gd name="T3" fmla="*/ 2147483647 h 21600"/>
              <a:gd name="T4" fmla="*/ 19969034 w 21600"/>
              <a:gd name="T5" fmla="*/ 2147483647 h 21600"/>
              <a:gd name="T6" fmla="*/ 0 w 21600"/>
              <a:gd name="T7" fmla="*/ 2147483647 h 21600"/>
              <a:gd name="T8" fmla="*/ 19969034 w 21600"/>
              <a:gd name="T9" fmla="*/ 2147483647 h 21600"/>
              <a:gd name="T10" fmla="*/ 19969034 w 21600"/>
              <a:gd name="T11" fmla="*/ 2147483647 h 21600"/>
              <a:gd name="T12" fmla="*/ 39937921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8" name="Rectangle 59"/>
          <p:cNvSpPr>
            <a:spLocks/>
          </p:cNvSpPr>
          <p:nvPr/>
        </p:nvSpPr>
        <p:spPr bwMode="auto">
          <a:xfrm>
            <a:off x="1671638" y="3744913"/>
            <a:ext cx="469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</a:p>
        </p:txBody>
      </p:sp>
      <p:sp>
        <p:nvSpPr>
          <p:cNvPr id="25" name="Rectangle 41"/>
          <p:cNvSpPr txBox="1">
            <a:spLocks noChangeArrowheads="1"/>
          </p:cNvSpPr>
          <p:nvPr/>
        </p:nvSpPr>
        <p:spPr bwMode="auto">
          <a:xfrm>
            <a:off x="457200" y="5591175"/>
            <a:ext cx="8229600" cy="1266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do we need to do to make it complete?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we make it optimal?  Next topic!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4" grpId="0" autoUpdateAnimBg="0"/>
      <p:bldP spid="59435" grpId="0" autoUpdateAnimBg="0"/>
      <p:bldP spid="59436" grpId="0" autoUpdateAnimBg="0"/>
      <p:bldP spid="59437" grpId="0" autoUpdateAnimBg="0"/>
      <p:bldP spid="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9F2DCF-EC22-4500-B87E-7C048557B4BC}" type="slidenum">
              <a:rPr lang="en-US"/>
              <a:pPr/>
              <a:t>64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Graduation?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17625"/>
            <a:ext cx="8610600" cy="4114800"/>
          </a:xfrm>
        </p:spPr>
        <p:txBody>
          <a:bodyPr/>
          <a:lstStyle/>
          <a:p>
            <a:r>
              <a:rPr lang="en-US" dirty="0"/>
              <a:t>Getting a </a:t>
            </a:r>
            <a:r>
              <a:rPr lang="en-US" dirty="0" smtClean="0"/>
              <a:t>PhD in CSE as </a:t>
            </a:r>
            <a:r>
              <a:rPr lang="en-US" dirty="0"/>
              <a:t>a search problem?	</a:t>
            </a:r>
            <a:r>
              <a:rPr lang="en-US" sz="2400" i="1" dirty="0" smtClean="0">
                <a:solidFill>
                  <a:schemeClr val="tx1"/>
                </a:solidFill>
              </a:rPr>
              <a:t>(don’t </a:t>
            </a:r>
            <a:r>
              <a:rPr lang="en-US" sz="2400" i="1" dirty="0">
                <a:solidFill>
                  <a:schemeClr val="tx1"/>
                </a:solidFill>
              </a:rPr>
              <a:t>think too hard)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/>
              <a:t>Space of States</a:t>
            </a:r>
          </a:p>
          <a:p>
            <a:r>
              <a:rPr lang="en-US" dirty="0"/>
              <a:t>Operators</a:t>
            </a:r>
          </a:p>
          <a:p>
            <a:r>
              <a:rPr lang="en-US" dirty="0"/>
              <a:t>Initial State</a:t>
            </a:r>
          </a:p>
          <a:p>
            <a:r>
              <a:rPr lang="en-US" dirty="0"/>
              <a:t>Goal State </a:t>
            </a:r>
          </a:p>
        </p:txBody>
      </p:sp>
    </p:spTree>
    <p:extLst>
      <p:ext uri="{BB962C8B-B14F-4D97-AF65-F5344CB8AC3E}">
        <p14:creationId xmlns:p14="http://schemas.microsoft.com/office/powerpoint/2010/main" val="1103889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C7C11BBA-E277-4F9A-862A-47D7762AC746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0"/>
            <a:ext cx="7191375" cy="60801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Concept Learning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673100"/>
            <a:ext cx="8305800" cy="213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Labeled Training Examples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  	</a:t>
            </a: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&lt;p1,blond,32,mc,ok&gt;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&lt;p2,red,47,visa,ok&gt;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&lt;p3,blond,23,cash,ter&gt;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&lt;p4,…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Output: f: &lt;</a:t>
            </a:r>
            <a:r>
              <a:rPr lang="en-US" sz="3200" dirty="0" err="1">
                <a:solidFill>
                  <a:schemeClr val="tx1"/>
                </a:solidFill>
                <a:latin typeface="Courier New" pitchFamily="49" charset="0"/>
              </a:rPr>
              <a:t>pn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…&gt; 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 {ok, </a:t>
            </a:r>
            <a:r>
              <a:rPr lang="en-US" sz="3200" dirty="0" err="1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ter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}</a:t>
            </a:r>
            <a:endParaRPr lang="en-US" sz="32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77800" y="3708400"/>
            <a:ext cx="7162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Input: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Set of states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Operators [and costs]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Start state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Goal state (test)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77472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66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 smtClean="0">
                <a:solidFill>
                  <a:srgbClr val="FF0000"/>
                </a:solidFill>
              </a:rPr>
              <a:t>g(n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 smtClean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h(goal</a:t>
            </a:r>
            <a:r>
              <a:rPr lang="en-US" sz="2800" dirty="0"/>
              <a:t>) = </a:t>
            </a:r>
            <a:r>
              <a:rPr lang="en-US" sz="2800" dirty="0" smtClean="0"/>
              <a:t>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Can view as cross-breed: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g(n) ~ uniform cost search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h(n) ~ greedy search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0795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Best of both worlds…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46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67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 smtClean="0">
                <a:solidFill>
                  <a:srgbClr val="FF0000"/>
                </a:solidFill>
              </a:rPr>
              <a:t>g(n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 smtClean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h(goal</a:t>
            </a:r>
            <a:r>
              <a:rPr lang="en-US" sz="2800" dirty="0"/>
              <a:t>) = </a:t>
            </a:r>
            <a:r>
              <a:rPr lang="en-US" sz="2800" dirty="0" smtClean="0"/>
              <a:t>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If h(n) is </a:t>
            </a:r>
            <a:r>
              <a:rPr lang="en-US" dirty="0">
                <a:solidFill>
                  <a:srgbClr val="0000FF"/>
                </a:solidFill>
              </a:rPr>
              <a:t>admissible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monotonic</a:t>
            </a:r>
            <a:r>
              <a:rPr lang="en-US" dirty="0" smtClean="0"/>
              <a:t> </a:t>
            </a:r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A* is optimal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8470" y="4904344"/>
            <a:ext cx="3078506" cy="1372095"/>
            <a:chOff x="1848470" y="4904344"/>
            <a:chExt cx="3078506" cy="1372095"/>
          </a:xfrm>
        </p:grpSpPr>
        <p:sp>
          <p:nvSpPr>
            <p:cNvPr id="240645" name="Text Box 5"/>
            <p:cNvSpPr txBox="1">
              <a:spLocks noChangeArrowheads="1"/>
            </p:cNvSpPr>
            <p:nvPr/>
          </p:nvSpPr>
          <p:spPr bwMode="auto">
            <a:xfrm rot="21585670">
              <a:off x="1848470" y="5339669"/>
              <a:ext cx="272161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7030A0"/>
                  </a:solidFill>
                  <a:latin typeface="Comic Sans MS" pitchFamily="66" charset="0"/>
                </a:rPr>
                <a:t>Underestimates </a:t>
              </a: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cost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of </a:t>
              </a:r>
              <a:r>
                <a:rPr lang="en-US" b="0" dirty="0" smtClean="0">
                  <a:solidFill>
                    <a:srgbClr val="0000FF"/>
                  </a:solidFill>
                  <a:latin typeface="Comic Sans MS" pitchFamily="66" charset="0"/>
                </a:rPr>
                <a:t>reaching goal from </a:t>
              </a: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node</a:t>
              </a:r>
            </a:p>
          </p:txBody>
        </p:sp>
        <p:sp>
          <p:nvSpPr>
            <p:cNvPr id="240646" name="Text Box 6"/>
            <p:cNvSpPr txBox="1">
              <a:spLocks noChangeArrowheads="1"/>
            </p:cNvSpPr>
            <p:nvPr/>
          </p:nvSpPr>
          <p:spPr bwMode="auto">
            <a:xfrm>
              <a:off x="4200012" y="4953000"/>
              <a:ext cx="67678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8000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  <a:endParaRPr lang="en-US" sz="2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0647" name="Freeform 7"/>
            <p:cNvSpPr>
              <a:spLocks/>
            </p:cNvSpPr>
            <p:nvPr/>
          </p:nvSpPr>
          <p:spPr bwMode="auto">
            <a:xfrm rot="18067980" flipH="1" flipV="1">
              <a:off x="3871075" y="4342075"/>
              <a:ext cx="493632" cy="1618170"/>
            </a:xfrm>
            <a:custGeom>
              <a:avLst/>
              <a:gdLst>
                <a:gd name="T0" fmla="*/ 336 w 336"/>
                <a:gd name="T1" fmla="*/ 8 h 344"/>
                <a:gd name="T2" fmla="*/ 96 w 336"/>
                <a:gd name="T3" fmla="*/ 56 h 344"/>
                <a:gd name="T4" fmla="*/ 0 w 336"/>
                <a:gd name="T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44">
                  <a:moveTo>
                    <a:pt x="336" y="8"/>
                  </a:moveTo>
                  <a:cubicBezTo>
                    <a:pt x="244" y="4"/>
                    <a:pt x="152" y="0"/>
                    <a:pt x="96" y="56"/>
                  </a:cubicBezTo>
                  <a:cubicBezTo>
                    <a:pt x="40" y="112"/>
                    <a:pt x="20" y="228"/>
                    <a:pt x="0" y="34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51" name="Text Box 11"/>
          <p:cNvSpPr txBox="1">
            <a:spLocks noChangeArrowheads="1"/>
          </p:cNvSpPr>
          <p:nvPr/>
        </p:nvSpPr>
        <p:spPr bwMode="auto">
          <a:xfrm rot="-14330">
            <a:off x="6086503" y="5724823"/>
            <a:ext cx="2587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f values </a:t>
            </a:r>
            <a:r>
              <a:rPr lang="en-US" b="0" dirty="0">
                <a:solidFill>
                  <a:srgbClr val="7030A0"/>
                </a:solidFill>
                <a:latin typeface="Comic Sans MS" pitchFamily="66" charset="0"/>
              </a:rPr>
              <a:t>increase</a:t>
            </a: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 from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node to descendants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(triangle inequality)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 rot="5400000">
            <a:off x="6993731" y="3332957"/>
            <a:ext cx="6715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900" b="0">
                <a:solidFill>
                  <a:srgbClr val="0000FF"/>
                </a:solidFill>
                <a:latin typeface="Times New Roman" pitchFamily="18" charset="0"/>
              </a:rPr>
              <a:t>{</a:t>
            </a:r>
            <a:endParaRPr lang="en-US" sz="7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0653" name="Freeform 13"/>
          <p:cNvSpPr>
            <a:spLocks/>
          </p:cNvSpPr>
          <p:nvPr/>
        </p:nvSpPr>
        <p:spPr bwMode="auto">
          <a:xfrm rot="17342640" flipH="1" flipV="1">
            <a:off x="6622257" y="4429919"/>
            <a:ext cx="319087" cy="593725"/>
          </a:xfrm>
          <a:custGeom>
            <a:avLst/>
            <a:gdLst>
              <a:gd name="T0" fmla="*/ 336 w 336"/>
              <a:gd name="T1" fmla="*/ 8 h 344"/>
              <a:gd name="T2" fmla="*/ 96 w 336"/>
              <a:gd name="T3" fmla="*/ 56 h 344"/>
              <a:gd name="T4" fmla="*/ 0 w 3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344">
                <a:moveTo>
                  <a:pt x="336" y="8"/>
                </a:moveTo>
                <a:cubicBezTo>
                  <a:pt x="244" y="4"/>
                  <a:pt x="152" y="0"/>
                  <a:pt x="96" y="56"/>
                </a:cubicBezTo>
                <a:cubicBezTo>
                  <a:pt x="40" y="112"/>
                  <a:pt x="20" y="228"/>
                  <a:pt x="0" y="34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5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/>
      <p:bldP spid="240652" grpId="0"/>
      <p:bldP spid="24065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438400"/>
            <a:ext cx="5943600" cy="1600200"/>
          </a:xfrm>
        </p:spPr>
        <p:txBody>
          <a:bodyPr/>
          <a:lstStyle/>
          <a:p>
            <a:r>
              <a:rPr lang="en-US" dirty="0" smtClean="0"/>
              <a:t>Monotonicity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133600" y="3048000"/>
            <a:ext cx="609600" cy="685800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752600" y="4953000"/>
            <a:ext cx="609600" cy="685800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0" y="5867400"/>
            <a:ext cx="609600" cy="685800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9600" y="2819400"/>
            <a:ext cx="1498784" cy="457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743200" y="3581400"/>
            <a:ext cx="1295400" cy="220980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endCxn id="7" idx="2"/>
          </p:cNvCxnSpPr>
          <p:nvPr/>
        </p:nvCxnSpPr>
        <p:spPr bwMode="auto">
          <a:xfrm>
            <a:off x="2286000" y="5486400"/>
            <a:ext cx="1524000" cy="72390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057400" y="3810000"/>
            <a:ext cx="304800" cy="10668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43000" y="152400"/>
            <a:ext cx="8877300" cy="290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dirty="0" smtClean="0">
                <a:solidFill>
                  <a:srgbClr val="660066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 smtClean="0">
                <a:solidFill>
                  <a:srgbClr val="0000FF"/>
                </a:solidFill>
              </a:rPr>
              <a:t>g(n) </a:t>
            </a:r>
            <a:r>
              <a:rPr lang="en-US" sz="2800" dirty="0" smtClean="0"/>
              <a:t>= sum of costs from start to n</a:t>
            </a:r>
          </a:p>
          <a:p>
            <a:pPr marL="1143000" lvl="2" indent="-285750"/>
            <a:r>
              <a:rPr lang="en-US" sz="2800" dirty="0" smtClean="0">
                <a:solidFill>
                  <a:srgbClr val="FF0000"/>
                </a:solidFill>
              </a:rPr>
              <a:t>h(n) </a:t>
            </a:r>
            <a:r>
              <a:rPr lang="en-US" sz="2800" dirty="0" smtClean="0"/>
              <a:t>= estimate of lowest cost path n </a:t>
            </a:r>
            <a:r>
              <a:rPr lang="en-US" sz="2800" dirty="0" smtClean="0">
                <a:sym typeface="Symbol" pitchFamily="18" charset="2"/>
              </a:rPr>
              <a:t> </a:t>
            </a:r>
            <a:r>
              <a:rPr lang="en-US" sz="2800" dirty="0" smtClean="0"/>
              <a:t>goal</a:t>
            </a:r>
          </a:p>
          <a:p>
            <a:pPr marL="857250" lvl="2" indent="0">
              <a:buFont typeface="Wingdings" charset="2"/>
              <a:buNone/>
            </a:pPr>
            <a:r>
              <a:rPr lang="en-US" sz="2800" dirty="0" smtClean="0"/>
              <a:t>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2514600"/>
            <a:ext cx="8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G(A)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579120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(B) = G(A)+x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2209800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71246" y="3962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4267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(A)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52578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(B)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5181600" y="4724400"/>
            <a:ext cx="3886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/>
            <a:r>
              <a:rPr lang="en-US" sz="2400" dirty="0" smtClean="0"/>
              <a:t>F(B) ≥ F(A)  </a:t>
            </a:r>
          </a:p>
          <a:p>
            <a:pPr algn="l"/>
            <a:r>
              <a:rPr lang="en-US" sz="2400" dirty="0" smtClean="0"/>
              <a:t>G(</a:t>
            </a:r>
            <a:r>
              <a:rPr lang="en-US" sz="2400" dirty="0"/>
              <a:t>B</a:t>
            </a:r>
            <a:r>
              <a:rPr lang="en-US" sz="2400" dirty="0" smtClean="0"/>
              <a:t>)+H(B) </a:t>
            </a:r>
            <a:r>
              <a:rPr lang="en-US" sz="2400" dirty="0"/>
              <a:t>≥ </a:t>
            </a:r>
            <a:r>
              <a:rPr lang="en-US" sz="2400" dirty="0" smtClean="0"/>
              <a:t>G(A)+H(A)</a:t>
            </a:r>
            <a:endParaRPr lang="en-US" sz="2400" dirty="0"/>
          </a:p>
          <a:p>
            <a:pPr algn="l"/>
            <a:r>
              <a:rPr lang="en-US" sz="2400" dirty="0"/>
              <a:t>G</a:t>
            </a:r>
            <a:r>
              <a:rPr lang="en-US" sz="2400" dirty="0" smtClean="0"/>
              <a:t>(A)+x+ H</a:t>
            </a:r>
            <a:r>
              <a:rPr lang="en-US" sz="2400" dirty="0"/>
              <a:t>(B) ≥ G(A)+H(A)</a:t>
            </a:r>
          </a:p>
          <a:p>
            <a:pPr algn="l"/>
            <a:r>
              <a:rPr lang="en-US" sz="2400" dirty="0" smtClean="0">
                <a:solidFill>
                  <a:srgbClr val="660066"/>
                </a:solidFill>
              </a:rPr>
              <a:t>x</a:t>
            </a:r>
            <a:r>
              <a:rPr lang="en-US" sz="2400" dirty="0">
                <a:solidFill>
                  <a:srgbClr val="660066"/>
                </a:solidFill>
              </a:rPr>
              <a:t>+ H(B) ≥ </a:t>
            </a:r>
            <a:r>
              <a:rPr lang="en-US" sz="2400" dirty="0" smtClean="0">
                <a:solidFill>
                  <a:srgbClr val="660066"/>
                </a:solidFill>
              </a:rPr>
              <a:t>H</a:t>
            </a:r>
            <a:r>
              <a:rPr lang="en-US" sz="2400" dirty="0">
                <a:solidFill>
                  <a:srgbClr val="660066"/>
                </a:solidFill>
              </a:rPr>
              <a:t>(A)</a:t>
            </a:r>
          </a:p>
          <a:p>
            <a:pPr algn="l"/>
            <a:endParaRPr lang="en-US" sz="2400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5638800" y="3276600"/>
            <a:ext cx="3505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/>
            <a:r>
              <a:rPr lang="en-US" sz="2400" dirty="0" smtClean="0"/>
              <a:t>“F-values always increase”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440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Is Manhattan distance </a:t>
            </a:r>
            <a:r>
              <a:rPr lang="en-US" b="1" dirty="0" smtClean="0"/>
              <a:t>admissible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r>
              <a:rPr lang="en-US" dirty="0" smtClean="0"/>
              <a:t>Underestimate?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7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5257800"/>
          </a:xfrm>
        </p:spPr>
        <p:txBody>
          <a:bodyPr/>
          <a:lstStyle/>
          <a:p>
            <a:r>
              <a:rPr lang="en-US" dirty="0" smtClean="0"/>
              <a:t>Reflex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Goal oriented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Utility-based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1E5EB-6FE4-4CEF-9D98-6DB743C4F3A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438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upload.wikimedia.org/wikipedia/commons/thumb/d/d8/NASA_Mars_Rover.jpg/300px-NASA_Mars_R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1935163" cy="154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841376"/>
            <a:ext cx="16764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530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Is Manhattan distance </a:t>
            </a:r>
            <a:r>
              <a:rPr lang="en-US" b="1" dirty="0" smtClean="0"/>
              <a:t>monotonic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f values </a:t>
            </a:r>
            <a:r>
              <a:rPr lang="en-US" dirty="0">
                <a:solidFill>
                  <a:srgbClr val="7030A0"/>
                </a:solidFill>
              </a:rPr>
              <a:t>increase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from node </a:t>
            </a:r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dirty="0" smtClean="0">
                <a:solidFill>
                  <a:srgbClr val="0000FF"/>
                </a:solidFill>
              </a:rPr>
              <a:t>children</a:t>
            </a: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(triangle inequality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2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Admissible?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Monotonic?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7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5C8ED55E-20DC-4DE4-BC20-CEAF28195EF4}" type="slidenum">
              <a:rPr lang="en-US"/>
              <a:pPr/>
              <a:t>72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4264025" y="1355725"/>
          <a:ext cx="21526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2152951" imgH="1038370" progId="Paint.Picture">
                  <p:embed/>
                </p:oleObj>
              </mc:Choice>
              <mc:Fallback>
                <p:oleObj name="Bitmap Image" r:id="rId4" imgW="2152951" imgH="1038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355725"/>
                        <a:ext cx="21526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9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890BDAB-33AD-4777-BC3C-7CD16BFD6231}" type="slidenum">
              <a:rPr lang="en-US"/>
              <a:pPr/>
              <a:t>73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1500188" y="1470025"/>
          <a:ext cx="76438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4" imgW="8647619" imgH="1743318" progId="Paint.Picture">
                  <p:embed/>
                </p:oleObj>
              </mc:Choice>
              <mc:Fallback>
                <p:oleObj name="Bitmap Image" r:id="rId4" imgW="8647619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470025"/>
                        <a:ext cx="76438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86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77B143-E417-48EF-9581-289EFEC82DE7}" type="slidenum">
              <a:rPr lang="en-US"/>
              <a:pPr/>
              <a:t>74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55575" y="1470025"/>
          <a:ext cx="89884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4" imgW="9783541" imgH="2419048" progId="Paint.Picture">
                  <p:embed/>
                </p:oleObj>
              </mc:Choice>
              <mc:Fallback>
                <p:oleObj name="Bitmap Image" r:id="rId4" imgW="9783541" imgH="2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470025"/>
                        <a:ext cx="8988425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39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D33D24A-05EF-4195-A910-11CD2964A64C}" type="slidenum">
              <a:rPr lang="en-US"/>
              <a:pPr/>
              <a:t>75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31775" y="1508125"/>
          <a:ext cx="89122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4" imgW="9771429" imgH="3134162" progId="Paint.Picture">
                  <p:embed/>
                </p:oleObj>
              </mc:Choice>
              <mc:Fallback>
                <p:oleObj name="Bitmap Image" r:id="rId4" imgW="9771429" imgH="31341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508125"/>
                        <a:ext cx="89122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732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D75AE1-0B17-4C72-8203-436264E25E34}" type="slidenum">
              <a:rPr lang="en-US"/>
              <a:pPr/>
              <a:t>76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0" y="1470025"/>
          <a:ext cx="91440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Bitmap Image" r:id="rId4" imgW="9866667" imgH="3180952" progId="Paint.Picture">
                  <p:embed/>
                </p:oleObj>
              </mc:Choice>
              <mc:Fallback>
                <p:oleObj name="Bitmap Image" r:id="rId4" imgW="9866667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0025"/>
                        <a:ext cx="914400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7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B9DCFC-69E9-4060-B025-9FC6AABF3970}" type="slidenum">
              <a:rPr lang="en-US"/>
              <a:pPr/>
              <a:t>77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155575" y="1547813"/>
          <a:ext cx="8988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Bitmap Image" r:id="rId4" imgW="9742857" imgH="3971429" progId="Paint.Picture">
                  <p:embed/>
                </p:oleObj>
              </mc:Choice>
              <mc:Fallback>
                <p:oleObj name="Bitmap Image" r:id="rId4" imgW="9742857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547813"/>
                        <a:ext cx="8988425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79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EB43C42-0B77-43FA-B6CB-F7365AD6AA12}" type="slidenum">
              <a:rPr lang="en-US"/>
              <a:pPr/>
              <a:t>78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Example</a:t>
            </a: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193675" y="1241425"/>
          <a:ext cx="8832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4" imgW="9914286" imgH="4952381" progId="Paint.Picture">
                  <p:embed/>
                </p:oleObj>
              </mc:Choice>
              <mc:Fallback>
                <p:oleObj name="Bitmap Image" r:id="rId4" imgW="9914286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41425"/>
                        <a:ext cx="88328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 rot="5400000">
            <a:off x="-42681" y="1167756"/>
            <a:ext cx="929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338763" y="5654675"/>
            <a:ext cx="69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423863" y="1865313"/>
            <a:ext cx="38100" cy="641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4840288" y="5019675"/>
            <a:ext cx="846137" cy="63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323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3429000"/>
            <a:ext cx="37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05200" y="2895600"/>
            <a:ext cx="37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1574" y="3962400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91000" y="4724400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8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FC6F7B-88D5-486E-A0D4-23E6B0EABB1A}" type="slidenum">
              <a:rPr lang="en-US"/>
              <a:pPr/>
              <a:t>79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Optimality of A* </a:t>
            </a:r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231775" y="884238"/>
          <a:ext cx="8526463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Bitmap Image" r:id="rId4" imgW="9104762" imgH="5830114" progId="Paint.Picture">
                  <p:embed/>
                </p:oleObj>
              </mc:Choice>
              <mc:Fallback>
                <p:oleObj name="Bitmap Image" r:id="rId4" imgW="9104762" imgH="58301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884238"/>
                        <a:ext cx="8526463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79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265363"/>
            <a:ext cx="3403600" cy="340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Famous Reflex Agents</a:t>
            </a:r>
          </a:p>
        </p:txBody>
      </p:sp>
      <p:pic>
        <p:nvPicPr>
          <p:cNvPr id="10245" name="Picture 6" descr="http://images.wikia.com/animalcrossing/images/5/53/Real_D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14600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9B53B97-4274-4CA8-BE7C-2AA746FBC5DD}" type="slidenum">
              <a:rPr lang="en-US"/>
              <a:pPr/>
              <a:t>80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76200"/>
            <a:ext cx="7191375" cy="554037"/>
          </a:xfrm>
        </p:spPr>
        <p:txBody>
          <a:bodyPr/>
          <a:lstStyle/>
          <a:p>
            <a:r>
              <a:rPr lang="en-US" dirty="0"/>
              <a:t>Optimality Continued</a:t>
            </a: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81269"/>
              </p:ext>
            </p:extLst>
          </p:nvPr>
        </p:nvGraphicFramePr>
        <p:xfrm>
          <a:off x="381000" y="685800"/>
          <a:ext cx="8393112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Bitmap Image" r:id="rId4" imgW="8392696" imgH="5923810" progId="Paint.Picture">
                  <p:embed/>
                </p:oleObj>
              </mc:Choice>
              <mc:Fallback>
                <p:oleObj name="Bitmap Image" r:id="rId4" imgW="8392696" imgH="59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8393112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536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1A806CDE-D2F4-4E46-9DCB-9D3905B15E3F}" type="slidenum">
              <a:rPr lang="en-US"/>
              <a:pPr/>
              <a:t>81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Summary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Pros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Cons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362200"/>
            <a:ext cx="5174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Produces optimal cost solution!</a:t>
            </a:r>
          </a:p>
          <a:p>
            <a:endParaRPr lang="en-US" sz="2800" dirty="0" smtClean="0"/>
          </a:p>
          <a:p>
            <a:r>
              <a:rPr lang="en-US" sz="2800" dirty="0" smtClean="0"/>
              <a:t>Does so quite quickly (focused)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572000"/>
            <a:ext cx="5746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Maintains priority queue…</a:t>
            </a:r>
          </a:p>
          <a:p>
            <a:endParaRPr lang="en-US" sz="2800" dirty="0"/>
          </a:p>
          <a:p>
            <a:r>
              <a:rPr lang="en-US" sz="2800" dirty="0" smtClean="0"/>
              <a:t>Which can get exponentially big </a:t>
            </a:r>
            <a:r>
              <a:rPr lang="en-US" sz="2800" dirty="0" smtClean="0">
                <a:sym typeface="Wingdings"/>
              </a:rPr>
              <a:t>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296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9FBB55D-698D-4239-A98E-A3D8D2864DC5}" type="slidenum">
              <a:rPr lang="en-US"/>
              <a:pPr/>
              <a:t>82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7191375" cy="584200"/>
          </a:xfrm>
        </p:spPr>
        <p:txBody>
          <a:bodyPr/>
          <a:lstStyle/>
          <a:p>
            <a:r>
              <a:rPr lang="en-US"/>
              <a:t>Iterative-Deepening A*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2075" y="741363"/>
            <a:ext cx="9144000" cy="4171950"/>
          </a:xfrm>
        </p:spPr>
        <p:txBody>
          <a:bodyPr/>
          <a:lstStyle/>
          <a:p>
            <a:pPr marL="342900" indent="-342900"/>
            <a:r>
              <a:rPr lang="en-US" dirty="0"/>
              <a:t>Like iterative-deepening depth-first, but...</a:t>
            </a:r>
          </a:p>
          <a:p>
            <a:pPr marL="342900" indent="-342900"/>
            <a:r>
              <a:rPr lang="en-US" dirty="0"/>
              <a:t>Depth bound modified to be an </a:t>
            </a:r>
            <a:r>
              <a:rPr lang="en-US" b="0" dirty="0">
                <a:solidFill>
                  <a:srgbClr val="FF0000"/>
                </a:solidFill>
              </a:rPr>
              <a:t>f-limit</a:t>
            </a:r>
          </a:p>
          <a:p>
            <a:pPr marL="742950" lvl="1" indent="-285750"/>
            <a:r>
              <a:rPr lang="en-US" dirty="0"/>
              <a:t>Start with  f-limit = h(start)</a:t>
            </a:r>
          </a:p>
          <a:p>
            <a:pPr marL="742950" lvl="1" indent="-285750"/>
            <a:r>
              <a:rPr lang="en-US" dirty="0"/>
              <a:t>Prune any node if f(node) &gt; f-limit</a:t>
            </a:r>
          </a:p>
          <a:p>
            <a:pPr marL="742950" lvl="1" indent="-285750"/>
            <a:r>
              <a:rPr lang="en-US" dirty="0"/>
              <a:t>Next f-limit = min-cost of any node pruned</a:t>
            </a:r>
          </a:p>
        </p:txBody>
      </p:sp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822325" y="4413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Oval 5"/>
          <p:cNvSpPr>
            <a:spLocks noChangeArrowheads="1"/>
          </p:cNvSpPr>
          <p:nvPr/>
        </p:nvSpPr>
        <p:spPr bwMode="auto">
          <a:xfrm>
            <a:off x="1965325" y="50228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3717925" y="60896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3641725" y="44132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5089525" y="4032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2651125" y="39560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V="1">
            <a:off x="898525" y="403225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Line 11"/>
          <p:cNvSpPr>
            <a:spLocks noChangeShapeType="1"/>
          </p:cNvSpPr>
          <p:nvPr/>
        </p:nvSpPr>
        <p:spPr bwMode="auto">
          <a:xfrm>
            <a:off x="2651125" y="403225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898525" y="456565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V="1">
            <a:off x="2041525" y="403225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2041525" y="509905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V="1">
            <a:off x="3794125" y="4184650"/>
            <a:ext cx="1371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0" name="Line 16"/>
          <p:cNvSpPr>
            <a:spLocks noChangeShapeType="1"/>
          </p:cNvSpPr>
          <p:nvPr/>
        </p:nvSpPr>
        <p:spPr bwMode="auto">
          <a:xfrm>
            <a:off x="3717925" y="4565650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501650" y="40735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51922" name="Text Box 18"/>
          <p:cNvSpPr txBox="1">
            <a:spLocks noChangeArrowheads="1"/>
          </p:cNvSpPr>
          <p:nvPr/>
        </p:nvSpPr>
        <p:spPr bwMode="auto">
          <a:xfrm>
            <a:off x="17208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3946525" y="60547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51924" name="Text Box 20"/>
          <p:cNvSpPr txBox="1">
            <a:spLocks noChangeArrowheads="1"/>
          </p:cNvSpPr>
          <p:nvPr/>
        </p:nvSpPr>
        <p:spPr bwMode="auto">
          <a:xfrm>
            <a:off x="5226050" y="3997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51925" name="Text Box 21"/>
          <p:cNvSpPr txBox="1">
            <a:spLocks noChangeArrowheads="1"/>
          </p:cNvSpPr>
          <p:nvPr/>
        </p:nvSpPr>
        <p:spPr bwMode="auto">
          <a:xfrm>
            <a:off x="2635250" y="34639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51926" name="Text Box 22"/>
          <p:cNvSpPr txBox="1">
            <a:spLocks noChangeArrowheads="1"/>
          </p:cNvSpPr>
          <p:nvPr/>
        </p:nvSpPr>
        <p:spPr bwMode="auto">
          <a:xfrm>
            <a:off x="3854450" y="414972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51927" name="Oval 23"/>
          <p:cNvSpPr>
            <a:spLocks noChangeArrowheads="1"/>
          </p:cNvSpPr>
          <p:nvPr/>
        </p:nvSpPr>
        <p:spPr bwMode="auto">
          <a:xfrm rot="-1316754">
            <a:off x="212725" y="3727450"/>
            <a:ext cx="3276600" cy="1676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Text Box 24"/>
          <p:cNvSpPr txBox="1">
            <a:spLocks noChangeArrowheads="1"/>
          </p:cNvSpPr>
          <p:nvPr/>
        </p:nvSpPr>
        <p:spPr bwMode="auto">
          <a:xfrm>
            <a:off x="1263650" y="37687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FL=15</a:t>
            </a:r>
          </a:p>
        </p:txBody>
      </p:sp>
      <p:sp>
        <p:nvSpPr>
          <p:cNvPr id="251930" name="Oval 26"/>
          <p:cNvSpPr>
            <a:spLocks noChangeArrowheads="1"/>
          </p:cNvSpPr>
          <p:nvPr/>
        </p:nvSpPr>
        <p:spPr bwMode="auto">
          <a:xfrm>
            <a:off x="60325" y="3498850"/>
            <a:ext cx="4419600" cy="2514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Text Box 27"/>
          <p:cNvSpPr txBox="1">
            <a:spLocks noChangeArrowheads="1"/>
          </p:cNvSpPr>
          <p:nvPr/>
        </p:nvSpPr>
        <p:spPr bwMode="auto">
          <a:xfrm>
            <a:off x="3870325" y="3422650"/>
            <a:ext cx="814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FL=21</a:t>
            </a:r>
          </a:p>
        </p:txBody>
      </p:sp>
    </p:spTree>
    <p:extLst>
      <p:ext uri="{BB962C8B-B14F-4D97-AF65-F5344CB8AC3E}">
        <p14:creationId xmlns:p14="http://schemas.microsoft.com/office/powerpoint/2010/main" val="3611515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7" grpId="0" animBg="1"/>
      <p:bldP spid="251928" grpId="0"/>
      <p:bldP spid="251930" grpId="0" animBg="1"/>
      <p:bldP spid="25193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76A7C0C-DF98-491C-B5CF-8B8322A62591}" type="slidenum">
              <a:rPr lang="en-US"/>
              <a:pPr/>
              <a:t>83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</p:spPr>
        <p:txBody>
          <a:bodyPr/>
          <a:lstStyle/>
          <a:p>
            <a:r>
              <a:rPr lang="en-US"/>
              <a:t>IDA* Analysis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3600"/>
            <a:ext cx="9144000" cy="4114800"/>
          </a:xfrm>
        </p:spPr>
        <p:txBody>
          <a:bodyPr/>
          <a:lstStyle/>
          <a:p>
            <a:pPr marL="342900" indent="-342900"/>
            <a:r>
              <a:rPr lang="en-US"/>
              <a:t>Complete &amp; Optimal (ala A*)</a:t>
            </a:r>
          </a:p>
          <a:p>
            <a:pPr marL="342900" indent="-342900"/>
            <a:r>
              <a:rPr lang="en-US"/>
              <a:t>Space usage </a:t>
            </a:r>
            <a:r>
              <a:rPr lang="en-US">
                <a:sym typeface="Symbol" pitchFamily="18" charset="2"/>
              </a:rPr>
              <a:t></a:t>
            </a:r>
            <a:r>
              <a:rPr lang="en-US"/>
              <a:t> depth of solution</a:t>
            </a:r>
          </a:p>
          <a:p>
            <a:pPr marL="342900" indent="-342900"/>
            <a:r>
              <a:rPr lang="en-US"/>
              <a:t>Each iteration is DFS - no priority queue!</a:t>
            </a:r>
          </a:p>
          <a:p>
            <a:pPr marL="342900" indent="-342900"/>
            <a:r>
              <a:rPr lang="en-US"/>
              <a:t># nodes expanded relative to A*</a:t>
            </a:r>
          </a:p>
          <a:p>
            <a:pPr marL="742950" lvl="1" indent="-285750"/>
            <a:r>
              <a:rPr lang="en-US"/>
              <a:t>Depends on # unique values of heuristic function</a:t>
            </a:r>
          </a:p>
          <a:p>
            <a:pPr marL="742950" lvl="1" indent="-285750"/>
            <a:r>
              <a:rPr lang="en-US"/>
              <a:t>In 8 puzzle: few values </a:t>
            </a:r>
            <a:r>
              <a:rPr lang="en-US">
                <a:sym typeface="Symbol" pitchFamily="18" charset="2"/>
              </a:rPr>
              <a:t> close to # A* expands</a:t>
            </a:r>
          </a:p>
          <a:p>
            <a:pPr marL="742950" lvl="1" indent="-285750"/>
            <a:r>
              <a:rPr lang="en-US">
                <a:sym typeface="Symbol" pitchFamily="18" charset="2"/>
              </a:rPr>
              <a:t>In traveling salesman: each f value is unique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 1+2+…+n  = O(n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   where n=nodes A* expands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if n is too big for main memory, 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is too long to wait!</a:t>
            </a:r>
            <a:r>
              <a:rPr lang="en-US"/>
              <a:t> </a:t>
            </a:r>
          </a:p>
          <a:p>
            <a:pPr marL="342900" indent="-342900"/>
            <a:r>
              <a:rPr lang="en-US">
                <a:solidFill>
                  <a:schemeClr val="accent2"/>
                </a:solidFill>
              </a:rPr>
              <a:t>Generates duplicate nodes in cyclic graphs</a:t>
            </a:r>
          </a:p>
        </p:txBody>
      </p:sp>
    </p:spTree>
    <p:extLst>
      <p:ext uri="{BB962C8B-B14F-4D97-AF65-F5344CB8AC3E}">
        <p14:creationId xmlns:p14="http://schemas.microsoft.com/office/powerpoint/2010/main" val="353359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19E450F-133F-4201-AE04-1F45B855EC29}" type="slidenum">
              <a:rPr lang="en-US"/>
              <a:pPr/>
              <a:t>84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Forgetfulness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A* used exponential memory</a:t>
            </a:r>
          </a:p>
          <a:p>
            <a:r>
              <a:rPr lang="en-US"/>
              <a:t>How much does IDA* use?</a:t>
            </a:r>
          </a:p>
          <a:p>
            <a:pPr lvl="1"/>
            <a:r>
              <a:rPr lang="en-US"/>
              <a:t>During a run?</a:t>
            </a:r>
          </a:p>
          <a:p>
            <a:pPr lvl="1"/>
            <a:r>
              <a:rPr lang="en-US"/>
              <a:t>In between runs?</a:t>
            </a:r>
          </a:p>
        </p:txBody>
      </p:sp>
    </p:spTree>
    <p:extLst>
      <p:ext uri="{BB962C8B-B14F-4D97-AF65-F5344CB8AC3E}">
        <p14:creationId xmlns:p14="http://schemas.microsoft.com/office/powerpoint/2010/main" val="4256620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4D14318-E6FF-4DDF-A11C-CFFBF30A5621}" type="slidenum">
              <a:rPr lang="en-US"/>
              <a:pPr/>
              <a:t>85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SMA*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6200"/>
            <a:ext cx="9023350" cy="4114800"/>
          </a:xfrm>
        </p:spPr>
        <p:txBody>
          <a:bodyPr/>
          <a:lstStyle/>
          <a:p>
            <a:r>
              <a:rPr lang="en-US"/>
              <a:t>Use all available memory</a:t>
            </a:r>
          </a:p>
          <a:p>
            <a:r>
              <a:rPr lang="en-US"/>
              <a:t>Start like A*</a:t>
            </a:r>
          </a:p>
          <a:p>
            <a:r>
              <a:rPr lang="en-US"/>
              <a:t>When memory is full…</a:t>
            </a:r>
          </a:p>
          <a:p>
            <a:pPr lvl="1"/>
            <a:r>
              <a:rPr lang="en-US"/>
              <a:t>Erase node with highest f-value</a:t>
            </a:r>
          </a:p>
          <a:p>
            <a:pPr lvl="1"/>
            <a:r>
              <a:rPr lang="en-US"/>
              <a:t>First, backup parent with this f-value</a:t>
            </a:r>
          </a:p>
          <a:p>
            <a:pPr lvl="1"/>
            <a:r>
              <a:rPr lang="en-US"/>
              <a:t>So… parent knows cost-bound on best child </a:t>
            </a:r>
          </a:p>
        </p:txBody>
      </p:sp>
    </p:spTree>
    <p:extLst>
      <p:ext uri="{BB962C8B-B14F-4D97-AF65-F5344CB8AC3E}">
        <p14:creationId xmlns:p14="http://schemas.microsoft.com/office/powerpoint/2010/main" val="1985698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F280F15-1482-414A-9CE7-1874F8BF5F1D}" type="slidenum">
              <a:rPr lang="en-US"/>
              <a:pPr/>
              <a:t>86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Alternative Approach to </a:t>
            </a:r>
            <a:br>
              <a:rPr lang="en-US" sz="3600"/>
            </a:br>
            <a:r>
              <a:rPr lang="en-US" sz="3600"/>
              <a:t>Finite Memory…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Optimality is nice to have, but…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0B16FCB-76D4-46B7-AB27-008A5B524FC6}" type="slidenum">
              <a:rPr lang="en-US"/>
              <a:pPr/>
              <a:t>87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Branch &amp; Bound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841375"/>
            <a:ext cx="8712200" cy="4114800"/>
          </a:xfrm>
        </p:spPr>
        <p:txBody>
          <a:bodyPr/>
          <a:lstStyle/>
          <a:p>
            <a:r>
              <a:rPr lang="en-US"/>
              <a:t>Single DF search </a:t>
            </a:r>
          </a:p>
          <a:p>
            <a:pPr lvl="1"/>
            <a:r>
              <a:rPr lang="en-US">
                <a:sym typeface="Wingdings" pitchFamily="2" charset="2"/>
              </a:rPr>
              <a:t> uses linear space</a:t>
            </a:r>
          </a:p>
          <a:p>
            <a:r>
              <a:rPr lang="en-US">
                <a:sym typeface="Wingdings" pitchFamily="2" charset="2"/>
              </a:rPr>
              <a:t>Keep track of best solution so far</a:t>
            </a:r>
          </a:p>
          <a:p>
            <a:r>
              <a:rPr lang="en-US">
                <a:sym typeface="Wingdings" pitchFamily="2" charset="2"/>
              </a:rPr>
              <a:t>If f(n) = g(n)+h(n) </a:t>
            </a:r>
            <a:r>
              <a:rPr lang="en-US" b="0">
                <a:sym typeface="Symbol" pitchFamily="18" charset="2"/>
              </a:rPr>
              <a:t>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ym typeface="Wingdings" pitchFamily="2" charset="2"/>
              </a:rPr>
              <a:t>cost(best-soln)</a:t>
            </a:r>
          </a:p>
          <a:p>
            <a:pPr lvl="1"/>
            <a:r>
              <a:rPr lang="en-US">
                <a:sym typeface="Wingdings" pitchFamily="2" charset="2"/>
              </a:rPr>
              <a:t>Then prune n</a:t>
            </a: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Requires</a:t>
            </a:r>
          </a:p>
          <a:p>
            <a:pPr lvl="1"/>
            <a:r>
              <a:rPr lang="en-US"/>
              <a:t>Finite search tree, or</a:t>
            </a:r>
          </a:p>
          <a:p>
            <a:pPr lvl="1"/>
            <a:r>
              <a:rPr lang="en-US"/>
              <a:t>Good upper bound on solution cost</a:t>
            </a:r>
          </a:p>
          <a:p>
            <a:r>
              <a:rPr lang="en-US"/>
              <a:t>Generates duplicate nodes in cyclic graphs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9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 rot="458065">
            <a:off x="3935413" y="3216275"/>
            <a:ext cx="45608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Tradeoff: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Prune space, but…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Must apply test to each node</a:t>
            </a:r>
          </a:p>
        </p:txBody>
      </p:sp>
    </p:spTree>
    <p:extLst>
      <p:ext uri="{BB962C8B-B14F-4D97-AF65-F5344CB8AC3E}">
        <p14:creationId xmlns:p14="http://schemas.microsoft.com/office/powerpoint/2010/main" val="174999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B7210D8-1245-4201-A7E2-4D29702BA353}" type="slidenum">
              <a:rPr lang="en-US"/>
              <a:pPr/>
              <a:t>88</a:t>
            </a:fld>
            <a:endParaRPr lang="en-US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111250" y="366395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No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127125" y="4689475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O(b^d)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133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 + N)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3200400"/>
            <a:ext cx="4114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Search</a:t>
            </a:r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320800"/>
            <a:ext cx="7162800" cy="4114800"/>
          </a:xfrm>
        </p:spPr>
        <p:txBody>
          <a:bodyPr/>
          <a:lstStyle/>
          <a:p>
            <a:r>
              <a:rPr lang="en-US"/>
              <a:t>Idea</a:t>
            </a:r>
          </a:p>
          <a:p>
            <a:pPr lvl="1"/>
            <a:r>
              <a:rPr lang="en-US"/>
              <a:t>Best first but only keep N best items on priority queue</a:t>
            </a:r>
          </a:p>
          <a:p>
            <a:r>
              <a:rPr lang="en-US"/>
              <a:t>Evaluation</a:t>
            </a:r>
          </a:p>
          <a:p>
            <a:pPr lvl="1"/>
            <a:r>
              <a:rPr lang="en-US"/>
              <a:t>Complete?</a:t>
            </a:r>
          </a:p>
          <a:p>
            <a:pPr lvl="2"/>
            <a:endParaRPr lang="en-US"/>
          </a:p>
          <a:p>
            <a:pPr lvl="1"/>
            <a:r>
              <a:rPr lang="en-US"/>
              <a:t>Time Complexity?</a:t>
            </a:r>
          </a:p>
          <a:p>
            <a:pPr lvl="1"/>
            <a:endParaRPr lang="en-US"/>
          </a:p>
          <a:p>
            <a:pPr lvl="1"/>
            <a:r>
              <a:rPr lang="en-US"/>
              <a:t>Space Complexity?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9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BB2A-DA5E-4A99-AA37-7B18835C1109}" type="slidenum">
              <a:rPr lang="en-US"/>
              <a:pPr/>
              <a:t>89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6375400" cy="901700"/>
          </a:xfrm>
        </p:spPr>
        <p:txBody>
          <a:bodyPr/>
          <a:lstStyle/>
          <a:p>
            <a:r>
              <a:rPr lang="en-US"/>
              <a:t>Hill Climbing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5188"/>
            <a:ext cx="6513513" cy="4114800"/>
          </a:xfrm>
        </p:spPr>
        <p:txBody>
          <a:bodyPr/>
          <a:lstStyle/>
          <a:p>
            <a:pPr marL="0" indent="0"/>
            <a:r>
              <a:rPr lang="en-US"/>
              <a:t>Idea</a:t>
            </a:r>
          </a:p>
          <a:p>
            <a:pPr lvl="1"/>
            <a:r>
              <a:rPr lang="en-US" sz="2400"/>
              <a:t>Always choose best child; no backtracking</a:t>
            </a:r>
          </a:p>
          <a:p>
            <a:pPr lvl="1"/>
            <a:r>
              <a:rPr lang="en-US" sz="2400"/>
              <a:t>Beam search with |queue| = 1</a:t>
            </a:r>
          </a:p>
          <a:p>
            <a:pPr marL="0" indent="0"/>
            <a:r>
              <a:rPr lang="en-US"/>
              <a:t>Problems?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-36513" y="3094038"/>
            <a:ext cx="39576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Local maxima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Plateaus</a:t>
            </a: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8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Diagonal ridges 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5072063" y="2303463"/>
            <a:ext cx="3355975" cy="1047750"/>
          </a:xfrm>
          <a:custGeom>
            <a:avLst/>
            <a:gdLst>
              <a:gd name="T0" fmla="*/ 0 w 2114"/>
              <a:gd name="T1" fmla="*/ 649 h 660"/>
              <a:gd name="T2" fmla="*/ 129 w 2114"/>
              <a:gd name="T3" fmla="*/ 649 h 660"/>
              <a:gd name="T4" fmla="*/ 166 w 2114"/>
              <a:gd name="T5" fmla="*/ 637 h 660"/>
              <a:gd name="T6" fmla="*/ 251 w 2114"/>
              <a:gd name="T7" fmla="*/ 557 h 660"/>
              <a:gd name="T8" fmla="*/ 307 w 2114"/>
              <a:gd name="T9" fmla="*/ 471 h 660"/>
              <a:gd name="T10" fmla="*/ 368 w 2114"/>
              <a:gd name="T11" fmla="*/ 398 h 660"/>
              <a:gd name="T12" fmla="*/ 411 w 2114"/>
              <a:gd name="T13" fmla="*/ 502 h 660"/>
              <a:gd name="T14" fmla="*/ 460 w 2114"/>
              <a:gd name="T15" fmla="*/ 533 h 660"/>
              <a:gd name="T16" fmla="*/ 546 w 2114"/>
              <a:gd name="T17" fmla="*/ 490 h 660"/>
              <a:gd name="T18" fmla="*/ 619 w 2114"/>
              <a:gd name="T19" fmla="*/ 361 h 660"/>
              <a:gd name="T20" fmla="*/ 650 w 2114"/>
              <a:gd name="T21" fmla="*/ 367 h 660"/>
              <a:gd name="T22" fmla="*/ 662 w 2114"/>
              <a:gd name="T23" fmla="*/ 410 h 660"/>
              <a:gd name="T24" fmla="*/ 699 w 2114"/>
              <a:gd name="T25" fmla="*/ 478 h 660"/>
              <a:gd name="T26" fmla="*/ 748 w 2114"/>
              <a:gd name="T27" fmla="*/ 527 h 660"/>
              <a:gd name="T28" fmla="*/ 772 w 2114"/>
              <a:gd name="T29" fmla="*/ 496 h 660"/>
              <a:gd name="T30" fmla="*/ 778 w 2114"/>
              <a:gd name="T31" fmla="*/ 478 h 660"/>
              <a:gd name="T32" fmla="*/ 791 w 2114"/>
              <a:gd name="T33" fmla="*/ 465 h 660"/>
              <a:gd name="T34" fmla="*/ 797 w 2114"/>
              <a:gd name="T35" fmla="*/ 447 h 660"/>
              <a:gd name="T36" fmla="*/ 809 w 2114"/>
              <a:gd name="T37" fmla="*/ 429 h 660"/>
              <a:gd name="T38" fmla="*/ 827 w 2114"/>
              <a:gd name="T39" fmla="*/ 373 h 660"/>
              <a:gd name="T40" fmla="*/ 846 w 2114"/>
              <a:gd name="T41" fmla="*/ 318 h 660"/>
              <a:gd name="T42" fmla="*/ 852 w 2114"/>
              <a:gd name="T43" fmla="*/ 263 h 660"/>
              <a:gd name="T44" fmla="*/ 858 w 2114"/>
              <a:gd name="T45" fmla="*/ 165 h 660"/>
              <a:gd name="T46" fmla="*/ 932 w 2114"/>
              <a:gd name="T47" fmla="*/ 0 h 660"/>
              <a:gd name="T48" fmla="*/ 944 w 2114"/>
              <a:gd name="T49" fmla="*/ 36 h 660"/>
              <a:gd name="T50" fmla="*/ 950 w 2114"/>
              <a:gd name="T51" fmla="*/ 55 h 660"/>
              <a:gd name="T52" fmla="*/ 956 w 2114"/>
              <a:gd name="T53" fmla="*/ 73 h 660"/>
              <a:gd name="T54" fmla="*/ 999 w 2114"/>
              <a:gd name="T55" fmla="*/ 220 h 660"/>
              <a:gd name="T56" fmla="*/ 1048 w 2114"/>
              <a:gd name="T57" fmla="*/ 490 h 660"/>
              <a:gd name="T58" fmla="*/ 1097 w 2114"/>
              <a:gd name="T59" fmla="*/ 600 h 660"/>
              <a:gd name="T60" fmla="*/ 1122 w 2114"/>
              <a:gd name="T61" fmla="*/ 569 h 660"/>
              <a:gd name="T62" fmla="*/ 1128 w 2114"/>
              <a:gd name="T63" fmla="*/ 551 h 660"/>
              <a:gd name="T64" fmla="*/ 1140 w 2114"/>
              <a:gd name="T65" fmla="*/ 533 h 660"/>
              <a:gd name="T66" fmla="*/ 1177 w 2114"/>
              <a:gd name="T67" fmla="*/ 441 h 660"/>
              <a:gd name="T68" fmla="*/ 1213 w 2114"/>
              <a:gd name="T69" fmla="*/ 539 h 660"/>
              <a:gd name="T70" fmla="*/ 1250 w 2114"/>
              <a:gd name="T71" fmla="*/ 588 h 660"/>
              <a:gd name="T72" fmla="*/ 1299 w 2114"/>
              <a:gd name="T73" fmla="*/ 606 h 660"/>
              <a:gd name="T74" fmla="*/ 1336 w 2114"/>
              <a:gd name="T75" fmla="*/ 557 h 660"/>
              <a:gd name="T76" fmla="*/ 1354 w 2114"/>
              <a:gd name="T77" fmla="*/ 502 h 660"/>
              <a:gd name="T78" fmla="*/ 1367 w 2114"/>
              <a:gd name="T79" fmla="*/ 459 h 660"/>
              <a:gd name="T80" fmla="*/ 1434 w 2114"/>
              <a:gd name="T81" fmla="*/ 478 h 660"/>
              <a:gd name="T82" fmla="*/ 1459 w 2114"/>
              <a:gd name="T83" fmla="*/ 514 h 660"/>
              <a:gd name="T84" fmla="*/ 1465 w 2114"/>
              <a:gd name="T85" fmla="*/ 551 h 660"/>
              <a:gd name="T86" fmla="*/ 1495 w 2114"/>
              <a:gd name="T87" fmla="*/ 625 h 660"/>
              <a:gd name="T88" fmla="*/ 1557 w 2114"/>
              <a:gd name="T89" fmla="*/ 582 h 660"/>
              <a:gd name="T90" fmla="*/ 1593 w 2114"/>
              <a:gd name="T91" fmla="*/ 527 h 660"/>
              <a:gd name="T92" fmla="*/ 1630 w 2114"/>
              <a:gd name="T93" fmla="*/ 502 h 660"/>
              <a:gd name="T94" fmla="*/ 1698 w 2114"/>
              <a:gd name="T95" fmla="*/ 539 h 660"/>
              <a:gd name="T96" fmla="*/ 1765 w 2114"/>
              <a:gd name="T97" fmla="*/ 612 h 660"/>
              <a:gd name="T98" fmla="*/ 1796 w 2114"/>
              <a:gd name="T99" fmla="*/ 606 h 660"/>
              <a:gd name="T100" fmla="*/ 1808 w 2114"/>
              <a:gd name="T101" fmla="*/ 569 h 660"/>
              <a:gd name="T102" fmla="*/ 1875 w 2114"/>
              <a:gd name="T103" fmla="*/ 422 h 660"/>
              <a:gd name="T104" fmla="*/ 1887 w 2114"/>
              <a:gd name="T105" fmla="*/ 435 h 660"/>
              <a:gd name="T106" fmla="*/ 1906 w 2114"/>
              <a:gd name="T107" fmla="*/ 441 h 660"/>
              <a:gd name="T108" fmla="*/ 1912 w 2114"/>
              <a:gd name="T109" fmla="*/ 459 h 660"/>
              <a:gd name="T110" fmla="*/ 1930 w 2114"/>
              <a:gd name="T111" fmla="*/ 471 h 660"/>
              <a:gd name="T112" fmla="*/ 1973 w 2114"/>
              <a:gd name="T113" fmla="*/ 563 h 660"/>
              <a:gd name="T114" fmla="*/ 1986 w 2114"/>
              <a:gd name="T115" fmla="*/ 600 h 660"/>
              <a:gd name="T116" fmla="*/ 2004 w 2114"/>
              <a:gd name="T117" fmla="*/ 606 h 660"/>
              <a:gd name="T118" fmla="*/ 2114 w 2114"/>
              <a:gd name="T119" fmla="*/ 637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14" h="660">
                <a:moveTo>
                  <a:pt x="0" y="649"/>
                </a:moveTo>
                <a:cubicBezTo>
                  <a:pt x="55" y="660"/>
                  <a:pt x="44" y="660"/>
                  <a:pt x="129" y="649"/>
                </a:cubicBezTo>
                <a:cubicBezTo>
                  <a:pt x="142" y="647"/>
                  <a:pt x="166" y="637"/>
                  <a:pt x="166" y="637"/>
                </a:cubicBezTo>
                <a:cubicBezTo>
                  <a:pt x="200" y="614"/>
                  <a:pt x="218" y="579"/>
                  <a:pt x="251" y="557"/>
                </a:cubicBezTo>
                <a:cubicBezTo>
                  <a:pt x="270" y="530"/>
                  <a:pt x="284" y="494"/>
                  <a:pt x="307" y="471"/>
                </a:cubicBezTo>
                <a:cubicBezTo>
                  <a:pt x="317" y="441"/>
                  <a:pt x="338" y="407"/>
                  <a:pt x="368" y="398"/>
                </a:cubicBezTo>
                <a:cubicBezTo>
                  <a:pt x="410" y="412"/>
                  <a:pt x="394" y="468"/>
                  <a:pt x="411" y="502"/>
                </a:cubicBezTo>
                <a:cubicBezTo>
                  <a:pt x="422" y="525"/>
                  <a:pt x="438" y="526"/>
                  <a:pt x="460" y="533"/>
                </a:cubicBezTo>
                <a:cubicBezTo>
                  <a:pt x="523" y="524"/>
                  <a:pt x="506" y="527"/>
                  <a:pt x="546" y="490"/>
                </a:cubicBezTo>
                <a:cubicBezTo>
                  <a:pt x="561" y="445"/>
                  <a:pt x="567" y="378"/>
                  <a:pt x="619" y="361"/>
                </a:cubicBezTo>
                <a:cubicBezTo>
                  <a:pt x="629" y="363"/>
                  <a:pt x="641" y="361"/>
                  <a:pt x="650" y="367"/>
                </a:cubicBezTo>
                <a:cubicBezTo>
                  <a:pt x="662" y="375"/>
                  <a:pt x="658" y="396"/>
                  <a:pt x="662" y="410"/>
                </a:cubicBezTo>
                <a:cubicBezTo>
                  <a:pt x="669" y="434"/>
                  <a:pt x="682" y="461"/>
                  <a:pt x="699" y="478"/>
                </a:cubicBezTo>
                <a:cubicBezTo>
                  <a:pt x="716" y="528"/>
                  <a:pt x="702" y="510"/>
                  <a:pt x="748" y="527"/>
                </a:cubicBezTo>
                <a:cubicBezTo>
                  <a:pt x="763" y="480"/>
                  <a:pt x="741" y="534"/>
                  <a:pt x="772" y="496"/>
                </a:cubicBezTo>
                <a:cubicBezTo>
                  <a:pt x="776" y="491"/>
                  <a:pt x="775" y="483"/>
                  <a:pt x="778" y="478"/>
                </a:cubicBezTo>
                <a:cubicBezTo>
                  <a:pt x="781" y="473"/>
                  <a:pt x="787" y="469"/>
                  <a:pt x="791" y="465"/>
                </a:cubicBezTo>
                <a:cubicBezTo>
                  <a:pt x="793" y="459"/>
                  <a:pt x="794" y="453"/>
                  <a:pt x="797" y="447"/>
                </a:cubicBezTo>
                <a:cubicBezTo>
                  <a:pt x="800" y="441"/>
                  <a:pt x="806" y="436"/>
                  <a:pt x="809" y="429"/>
                </a:cubicBezTo>
                <a:cubicBezTo>
                  <a:pt x="824" y="394"/>
                  <a:pt x="816" y="400"/>
                  <a:pt x="827" y="373"/>
                </a:cubicBezTo>
                <a:cubicBezTo>
                  <a:pt x="834" y="355"/>
                  <a:pt x="846" y="318"/>
                  <a:pt x="846" y="318"/>
                </a:cubicBezTo>
                <a:cubicBezTo>
                  <a:pt x="848" y="300"/>
                  <a:pt x="851" y="281"/>
                  <a:pt x="852" y="263"/>
                </a:cubicBezTo>
                <a:cubicBezTo>
                  <a:pt x="855" y="230"/>
                  <a:pt x="855" y="198"/>
                  <a:pt x="858" y="165"/>
                </a:cubicBezTo>
                <a:cubicBezTo>
                  <a:pt x="861" y="121"/>
                  <a:pt x="882" y="16"/>
                  <a:pt x="932" y="0"/>
                </a:cubicBezTo>
                <a:cubicBezTo>
                  <a:pt x="936" y="12"/>
                  <a:pt x="940" y="24"/>
                  <a:pt x="944" y="36"/>
                </a:cubicBezTo>
                <a:cubicBezTo>
                  <a:pt x="946" y="42"/>
                  <a:pt x="948" y="49"/>
                  <a:pt x="950" y="55"/>
                </a:cubicBezTo>
                <a:cubicBezTo>
                  <a:pt x="952" y="61"/>
                  <a:pt x="956" y="73"/>
                  <a:pt x="956" y="73"/>
                </a:cubicBezTo>
                <a:cubicBezTo>
                  <a:pt x="963" y="124"/>
                  <a:pt x="970" y="177"/>
                  <a:pt x="999" y="220"/>
                </a:cubicBezTo>
                <a:cubicBezTo>
                  <a:pt x="1026" y="307"/>
                  <a:pt x="1023" y="402"/>
                  <a:pt x="1048" y="490"/>
                </a:cubicBezTo>
                <a:cubicBezTo>
                  <a:pt x="1060" y="534"/>
                  <a:pt x="1057" y="573"/>
                  <a:pt x="1097" y="600"/>
                </a:cubicBezTo>
                <a:cubicBezTo>
                  <a:pt x="1104" y="589"/>
                  <a:pt x="1115" y="580"/>
                  <a:pt x="1122" y="569"/>
                </a:cubicBezTo>
                <a:cubicBezTo>
                  <a:pt x="1125" y="564"/>
                  <a:pt x="1125" y="557"/>
                  <a:pt x="1128" y="551"/>
                </a:cubicBezTo>
                <a:cubicBezTo>
                  <a:pt x="1131" y="545"/>
                  <a:pt x="1136" y="539"/>
                  <a:pt x="1140" y="533"/>
                </a:cubicBezTo>
                <a:cubicBezTo>
                  <a:pt x="1151" y="500"/>
                  <a:pt x="1157" y="469"/>
                  <a:pt x="1177" y="441"/>
                </a:cubicBezTo>
                <a:cubicBezTo>
                  <a:pt x="1223" y="456"/>
                  <a:pt x="1207" y="491"/>
                  <a:pt x="1213" y="539"/>
                </a:cubicBezTo>
                <a:cubicBezTo>
                  <a:pt x="1217" y="566"/>
                  <a:pt x="1229" y="574"/>
                  <a:pt x="1250" y="588"/>
                </a:cubicBezTo>
                <a:cubicBezTo>
                  <a:pt x="1265" y="611"/>
                  <a:pt x="1273" y="615"/>
                  <a:pt x="1299" y="606"/>
                </a:cubicBezTo>
                <a:cubicBezTo>
                  <a:pt x="1313" y="585"/>
                  <a:pt x="1315" y="571"/>
                  <a:pt x="1336" y="557"/>
                </a:cubicBezTo>
                <a:cubicBezTo>
                  <a:pt x="1342" y="539"/>
                  <a:pt x="1348" y="520"/>
                  <a:pt x="1354" y="502"/>
                </a:cubicBezTo>
                <a:cubicBezTo>
                  <a:pt x="1358" y="488"/>
                  <a:pt x="1367" y="459"/>
                  <a:pt x="1367" y="459"/>
                </a:cubicBezTo>
                <a:cubicBezTo>
                  <a:pt x="1422" y="473"/>
                  <a:pt x="1400" y="465"/>
                  <a:pt x="1434" y="478"/>
                </a:cubicBezTo>
                <a:cubicBezTo>
                  <a:pt x="1442" y="490"/>
                  <a:pt x="1451" y="502"/>
                  <a:pt x="1459" y="514"/>
                </a:cubicBezTo>
                <a:cubicBezTo>
                  <a:pt x="1466" y="524"/>
                  <a:pt x="1463" y="539"/>
                  <a:pt x="1465" y="551"/>
                </a:cubicBezTo>
                <a:cubicBezTo>
                  <a:pt x="1470" y="579"/>
                  <a:pt x="1476" y="604"/>
                  <a:pt x="1495" y="625"/>
                </a:cubicBezTo>
                <a:cubicBezTo>
                  <a:pt x="1539" y="609"/>
                  <a:pt x="1527" y="610"/>
                  <a:pt x="1557" y="582"/>
                </a:cubicBezTo>
                <a:cubicBezTo>
                  <a:pt x="1564" y="559"/>
                  <a:pt x="1574" y="542"/>
                  <a:pt x="1593" y="527"/>
                </a:cubicBezTo>
                <a:cubicBezTo>
                  <a:pt x="1605" y="518"/>
                  <a:pt x="1630" y="502"/>
                  <a:pt x="1630" y="502"/>
                </a:cubicBezTo>
                <a:cubicBezTo>
                  <a:pt x="1693" y="511"/>
                  <a:pt x="1661" y="505"/>
                  <a:pt x="1698" y="539"/>
                </a:cubicBezTo>
                <a:cubicBezTo>
                  <a:pt x="1716" y="595"/>
                  <a:pt x="1705" y="600"/>
                  <a:pt x="1765" y="612"/>
                </a:cubicBezTo>
                <a:cubicBezTo>
                  <a:pt x="1775" y="610"/>
                  <a:pt x="1789" y="613"/>
                  <a:pt x="1796" y="606"/>
                </a:cubicBezTo>
                <a:cubicBezTo>
                  <a:pt x="1805" y="597"/>
                  <a:pt x="1804" y="581"/>
                  <a:pt x="1808" y="569"/>
                </a:cubicBezTo>
                <a:cubicBezTo>
                  <a:pt x="1823" y="524"/>
                  <a:pt x="1825" y="442"/>
                  <a:pt x="1875" y="422"/>
                </a:cubicBezTo>
                <a:cubicBezTo>
                  <a:pt x="1879" y="426"/>
                  <a:pt x="1882" y="432"/>
                  <a:pt x="1887" y="435"/>
                </a:cubicBezTo>
                <a:cubicBezTo>
                  <a:pt x="1893" y="438"/>
                  <a:pt x="1901" y="436"/>
                  <a:pt x="1906" y="441"/>
                </a:cubicBezTo>
                <a:cubicBezTo>
                  <a:pt x="1911" y="445"/>
                  <a:pt x="1908" y="454"/>
                  <a:pt x="1912" y="459"/>
                </a:cubicBezTo>
                <a:cubicBezTo>
                  <a:pt x="1917" y="465"/>
                  <a:pt x="1924" y="467"/>
                  <a:pt x="1930" y="471"/>
                </a:cubicBezTo>
                <a:cubicBezTo>
                  <a:pt x="1941" y="501"/>
                  <a:pt x="1955" y="537"/>
                  <a:pt x="1973" y="563"/>
                </a:cubicBezTo>
                <a:cubicBezTo>
                  <a:pt x="1974" y="566"/>
                  <a:pt x="1983" y="598"/>
                  <a:pt x="1986" y="600"/>
                </a:cubicBezTo>
                <a:cubicBezTo>
                  <a:pt x="1991" y="604"/>
                  <a:pt x="1998" y="603"/>
                  <a:pt x="2004" y="606"/>
                </a:cubicBezTo>
                <a:cubicBezTo>
                  <a:pt x="2040" y="624"/>
                  <a:pt x="2072" y="637"/>
                  <a:pt x="2114" y="63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470" name="Freeform 6"/>
          <p:cNvSpPr>
            <a:spLocks/>
          </p:cNvSpPr>
          <p:nvPr/>
        </p:nvSpPr>
        <p:spPr bwMode="auto">
          <a:xfrm>
            <a:off x="4611688" y="3716338"/>
            <a:ext cx="4376737" cy="949325"/>
          </a:xfrm>
          <a:custGeom>
            <a:avLst/>
            <a:gdLst>
              <a:gd name="T0" fmla="*/ 0 w 2757"/>
              <a:gd name="T1" fmla="*/ 527 h 598"/>
              <a:gd name="T2" fmla="*/ 220 w 2757"/>
              <a:gd name="T3" fmla="*/ 545 h 598"/>
              <a:gd name="T4" fmla="*/ 710 w 2757"/>
              <a:gd name="T5" fmla="*/ 508 h 598"/>
              <a:gd name="T6" fmla="*/ 1152 w 2757"/>
              <a:gd name="T7" fmla="*/ 496 h 598"/>
              <a:gd name="T8" fmla="*/ 1213 w 2757"/>
              <a:gd name="T9" fmla="*/ 288 h 598"/>
              <a:gd name="T10" fmla="*/ 1250 w 2757"/>
              <a:gd name="T11" fmla="*/ 0 h 598"/>
              <a:gd name="T12" fmla="*/ 1268 w 2757"/>
              <a:gd name="T13" fmla="*/ 12 h 598"/>
              <a:gd name="T14" fmla="*/ 1280 w 2757"/>
              <a:gd name="T15" fmla="*/ 49 h 598"/>
              <a:gd name="T16" fmla="*/ 1311 w 2757"/>
              <a:gd name="T17" fmla="*/ 465 h 598"/>
              <a:gd name="T18" fmla="*/ 1317 w 2757"/>
              <a:gd name="T19" fmla="*/ 514 h 598"/>
              <a:gd name="T20" fmla="*/ 1354 w 2757"/>
              <a:gd name="T21" fmla="*/ 502 h 598"/>
              <a:gd name="T22" fmla="*/ 1881 w 2757"/>
              <a:gd name="T23" fmla="*/ 496 h 598"/>
              <a:gd name="T24" fmla="*/ 2757 w 2757"/>
              <a:gd name="T25" fmla="*/ 514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57" h="598">
                <a:moveTo>
                  <a:pt x="0" y="527"/>
                </a:moveTo>
                <a:cubicBezTo>
                  <a:pt x="73" y="535"/>
                  <a:pt x="147" y="536"/>
                  <a:pt x="220" y="545"/>
                </a:cubicBezTo>
                <a:cubicBezTo>
                  <a:pt x="384" y="534"/>
                  <a:pt x="544" y="513"/>
                  <a:pt x="710" y="508"/>
                </a:cubicBezTo>
                <a:cubicBezTo>
                  <a:pt x="856" y="484"/>
                  <a:pt x="1042" y="598"/>
                  <a:pt x="1152" y="496"/>
                </a:cubicBezTo>
                <a:cubicBezTo>
                  <a:pt x="1174" y="427"/>
                  <a:pt x="1195" y="359"/>
                  <a:pt x="1213" y="288"/>
                </a:cubicBezTo>
                <a:cubicBezTo>
                  <a:pt x="1225" y="192"/>
                  <a:pt x="1241" y="97"/>
                  <a:pt x="1250" y="0"/>
                </a:cubicBezTo>
                <a:cubicBezTo>
                  <a:pt x="1256" y="4"/>
                  <a:pt x="1264" y="6"/>
                  <a:pt x="1268" y="12"/>
                </a:cubicBezTo>
                <a:cubicBezTo>
                  <a:pt x="1275" y="23"/>
                  <a:pt x="1280" y="49"/>
                  <a:pt x="1280" y="49"/>
                </a:cubicBezTo>
                <a:cubicBezTo>
                  <a:pt x="1285" y="181"/>
                  <a:pt x="1278" y="335"/>
                  <a:pt x="1311" y="465"/>
                </a:cubicBezTo>
                <a:cubicBezTo>
                  <a:pt x="1313" y="481"/>
                  <a:pt x="1305" y="503"/>
                  <a:pt x="1317" y="514"/>
                </a:cubicBezTo>
                <a:cubicBezTo>
                  <a:pt x="1327" y="522"/>
                  <a:pt x="1354" y="502"/>
                  <a:pt x="1354" y="502"/>
                </a:cubicBezTo>
                <a:cubicBezTo>
                  <a:pt x="1530" y="506"/>
                  <a:pt x="1706" y="515"/>
                  <a:pt x="1881" y="496"/>
                </a:cubicBezTo>
                <a:cubicBezTo>
                  <a:pt x="2186" y="506"/>
                  <a:pt x="2418" y="514"/>
                  <a:pt x="2757" y="51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847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494338" y="4878388"/>
          <a:ext cx="24495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Bitmap Image" r:id="rId4" imgW="3552381" imgH="3419952" progId="Paint.Picture">
                  <p:embed/>
                </p:oleObj>
              </mc:Choice>
              <mc:Fallback>
                <p:oleObj name="Bitmap Image" r:id="rId4" imgW="3552381" imgH="3419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878388"/>
                        <a:ext cx="24495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5992813" y="685800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“Gradient ascent”</a:t>
            </a:r>
          </a:p>
        </p:txBody>
      </p:sp>
    </p:spTree>
    <p:extLst>
      <p:ext uri="{BB962C8B-B14F-4D97-AF65-F5344CB8AC3E}">
        <p14:creationId xmlns:p14="http://schemas.microsoft.com/office/powerpoint/2010/main" val="291468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  <p:bldP spid="318469" grpId="0" animBg="1"/>
      <p:bldP spid="3184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Goal Based Agents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20850"/>
            <a:ext cx="4495800" cy="5137150"/>
          </a:xfrm>
        </p:spPr>
        <p:txBody>
          <a:bodyPr rIns="132080"/>
          <a:lstStyle/>
          <a:p>
            <a:pPr marL="433388" eaLnBrk="1" hangingPunct="1">
              <a:lnSpc>
                <a:spcPct val="90000"/>
              </a:lnSpc>
            </a:pPr>
            <a:r>
              <a:rPr lang="en-US" sz="2400" dirty="0" smtClean="0"/>
              <a:t>Plan ahead</a:t>
            </a:r>
          </a:p>
          <a:p>
            <a:pPr marL="433388" eaLnBrk="1" hangingPunct="1">
              <a:lnSpc>
                <a:spcPct val="90000"/>
              </a:lnSpc>
            </a:pPr>
            <a:r>
              <a:rPr lang="en-US" sz="2400" dirty="0" smtClean="0"/>
              <a:t>Ask “what if”</a:t>
            </a:r>
          </a:p>
          <a:p>
            <a:pPr marL="433388" eaLnBrk="1" hangingPunct="1">
              <a:lnSpc>
                <a:spcPct val="90000"/>
              </a:lnSpc>
            </a:pPr>
            <a:endParaRPr lang="en-US" sz="2000" dirty="0" smtClean="0"/>
          </a:p>
          <a:p>
            <a:pPr marL="433388" eaLnBrk="1" hangingPunct="1">
              <a:lnSpc>
                <a:spcPct val="90000"/>
              </a:lnSpc>
            </a:pPr>
            <a:r>
              <a:rPr lang="en-US" sz="2400" dirty="0" smtClean="0"/>
              <a:t>Decisions based on (hypothesized) consequences of actions</a:t>
            </a:r>
          </a:p>
          <a:p>
            <a:pPr marL="433388" eaLnBrk="1" hangingPunct="1">
              <a:lnSpc>
                <a:spcPct val="90000"/>
              </a:lnSpc>
            </a:pPr>
            <a:r>
              <a:rPr lang="en-US" sz="2400" dirty="0" smtClean="0"/>
              <a:t>Must have a model of how the world evolves in response to actions</a:t>
            </a:r>
          </a:p>
          <a:p>
            <a:pPr marL="433388" eaLnBrk="1" hangingPunct="1">
              <a:lnSpc>
                <a:spcPct val="90000"/>
              </a:lnSpc>
            </a:pPr>
            <a:endParaRPr lang="en-US" sz="2000" dirty="0" smtClean="0"/>
          </a:p>
          <a:p>
            <a:pPr marL="433388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Act on how the world WOULD BE</a:t>
            </a:r>
          </a:p>
        </p:txBody>
      </p:sp>
      <p:pic>
        <p:nvPicPr>
          <p:cNvPr id="11269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4135438"/>
            <a:ext cx="45958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663" y="1797050"/>
            <a:ext cx="4579937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A702843-88A6-4F1B-9F01-05FA6D9503BF}" type="slidenum">
              <a:rPr lang="en-US"/>
              <a:pPr/>
              <a:t>90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Randomizing Hill Climbing 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Randomly disobeying heuristic</a:t>
            </a:r>
          </a:p>
          <a:p>
            <a:r>
              <a:rPr lang="en-US"/>
              <a:t>Random restarts</a:t>
            </a:r>
          </a:p>
          <a:p>
            <a:endParaRPr lang="en-US"/>
          </a:p>
          <a:p>
            <a:pPr lvl="1">
              <a:buFontTx/>
              <a:buNone/>
            </a:pPr>
            <a:r>
              <a:rPr lang="en-US"/>
              <a:t>( heavy tailed distributions )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701675" y="50688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4000">
                <a:solidFill>
                  <a:schemeClr val="hlink"/>
                </a:solidFill>
                <a:latin typeface="Comic Sans MS" pitchFamily="66" charset="0"/>
                <a:sym typeface="Wingdings" pitchFamily="2" charset="2"/>
              </a:rPr>
              <a:t> Local Search</a:t>
            </a:r>
            <a:r>
              <a:rPr lang="en-US" sz="400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639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4821</TotalTime>
  <Pages>0</Pages>
  <Words>3617</Words>
  <Characters>0</Characters>
  <Application>Microsoft Macintosh PowerPoint</Application>
  <PresentationFormat>On-screen Show (4:3)</PresentationFormat>
  <Lines>0</Lines>
  <Paragraphs>1307</Paragraphs>
  <Slides>90</Slides>
  <Notes>78</Notes>
  <HiddenSlides>58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10" baseType="lpstr">
      <vt:lpstr>Arial Bold</vt:lpstr>
      <vt:lpstr>Arial Bold Italic</vt:lpstr>
      <vt:lpstr>Arial Italic</vt:lpstr>
      <vt:lpstr>Comic Sans MS</vt:lpstr>
      <vt:lpstr>Courier New</vt:lpstr>
      <vt:lpstr>Gill Sans</vt:lpstr>
      <vt:lpstr>Helvetica</vt:lpstr>
      <vt:lpstr>Lucida Grande</vt:lpstr>
      <vt:lpstr>Symbol</vt:lpstr>
      <vt:lpstr>Times New Roman</vt:lpstr>
      <vt:lpstr>Times New Roman Italic</vt:lpstr>
      <vt:lpstr>Wingdings</vt:lpstr>
      <vt:lpstr>ヒラギノ角ゴ ProN W3</vt:lpstr>
      <vt:lpstr>ヒラギノ角ゴ ProN W6</vt:lpstr>
      <vt:lpstr>Arial</vt:lpstr>
      <vt:lpstr>1_dan-berkeley-nlp-v1</vt:lpstr>
      <vt:lpstr>dan-berkeley-nlp-v1</vt:lpstr>
      <vt:lpstr>2_dan-berkeley-nlp-v1</vt:lpstr>
      <vt:lpstr>dan-berkeley-nlp-v1 copy</vt:lpstr>
      <vt:lpstr>Bitmap Image</vt:lpstr>
      <vt:lpstr>CSE 473: Artificial Intelligence Autumn2016</vt:lpstr>
      <vt:lpstr>Logistics</vt:lpstr>
      <vt:lpstr>Outline</vt:lpstr>
      <vt:lpstr>Agent vs. Environment</vt:lpstr>
      <vt:lpstr>Actions?  Percepts?</vt:lpstr>
      <vt:lpstr>Actions?  Percepts?</vt:lpstr>
      <vt:lpstr>Types of Agents</vt:lpstr>
      <vt:lpstr>Famous Reflex Agents</vt:lpstr>
      <vt:lpstr>Goal Based Agents</vt:lpstr>
      <vt:lpstr>Types of Environments</vt:lpstr>
      <vt:lpstr>Search thru a </vt:lpstr>
      <vt:lpstr>Example: Simplified Pac-Man</vt:lpstr>
      <vt:lpstr>Ex: Route Planning: Arad  Bucharest</vt:lpstr>
      <vt:lpstr>Example: N Queens</vt:lpstr>
      <vt:lpstr>Ex: Blocks World</vt:lpstr>
      <vt:lpstr>Plan Space</vt:lpstr>
      <vt:lpstr>Plan Space</vt:lpstr>
      <vt:lpstr>Multiple Problem Spaces</vt:lpstr>
      <vt:lpstr>Algebraic Simplification</vt:lpstr>
      <vt:lpstr>State Space Graphs</vt:lpstr>
      <vt:lpstr>State Space Sizes?</vt:lpstr>
      <vt:lpstr>Search Methods</vt:lpstr>
      <vt:lpstr>Search Trees</vt:lpstr>
      <vt:lpstr>Example: Tree Search</vt:lpstr>
      <vt:lpstr>State Graphs vs. Search Trees</vt:lpstr>
      <vt:lpstr>States vs. Nodes</vt:lpstr>
      <vt:lpstr>Building Search Trees</vt:lpstr>
      <vt:lpstr>General Tree Search</vt:lpstr>
      <vt:lpstr>Review: Depth First Search</vt:lpstr>
      <vt:lpstr>Review: Depth First Search</vt:lpstr>
      <vt:lpstr>Review: Breadth First Search</vt:lpstr>
      <vt:lpstr>Review: Breadth First Search</vt:lpstr>
      <vt:lpstr>Search Algorithm Properties</vt:lpstr>
      <vt:lpstr>DFS</vt:lpstr>
      <vt:lpstr>DFS</vt:lpstr>
      <vt:lpstr>BFS</vt:lpstr>
      <vt:lpstr>Memory a Limitation?</vt:lpstr>
      <vt:lpstr>Comparisons</vt:lpstr>
      <vt:lpstr>Iterative Deepening</vt:lpstr>
      <vt:lpstr>Conclusions…</vt:lpstr>
      <vt:lpstr>Cost of Iterative Deepening</vt:lpstr>
      <vt:lpstr>Speed</vt:lpstr>
      <vt:lpstr>When to Use Iterative Deepening</vt:lpstr>
      <vt:lpstr>Costs on Actions</vt:lpstr>
      <vt:lpstr>Uniform Cost Search</vt:lpstr>
      <vt:lpstr>Uniform Cost Search</vt:lpstr>
      <vt:lpstr>Priority Queue Refresher</vt:lpstr>
      <vt:lpstr>Uniform Cost Search</vt:lpstr>
      <vt:lpstr>Uniform Cost Issues</vt:lpstr>
      <vt:lpstr>Uniform Cost: Pac-Man</vt:lpstr>
      <vt:lpstr>Outline</vt:lpstr>
      <vt:lpstr>Search Heuristics</vt:lpstr>
      <vt:lpstr>What is a Heuristic?</vt:lpstr>
      <vt:lpstr>Heuristics</vt:lpstr>
      <vt:lpstr>Best First (aka Greedy) Search</vt:lpstr>
      <vt:lpstr>Best First / Greedy Search</vt:lpstr>
      <vt:lpstr>Greedy Search</vt:lpstr>
      <vt:lpstr>Best First / Greedy Search</vt:lpstr>
      <vt:lpstr>Extra Work?</vt:lpstr>
      <vt:lpstr>Graph Search</vt:lpstr>
      <vt:lpstr>Graph Search</vt:lpstr>
      <vt:lpstr>Some Hints</vt:lpstr>
      <vt:lpstr>Best First Greedy Search</vt:lpstr>
      <vt:lpstr>Graduation?</vt:lpstr>
      <vt:lpstr>Concept Learning</vt:lpstr>
      <vt:lpstr>A* Search</vt:lpstr>
      <vt:lpstr>A* Search</vt:lpstr>
      <vt:lpstr>Monotonicity</vt:lpstr>
      <vt:lpstr>Is Manhattan distance admissible?</vt:lpstr>
      <vt:lpstr>Is Manhattan distance monotonic?</vt:lpstr>
      <vt:lpstr>Euclidean Distance</vt:lpstr>
      <vt:lpstr>A* Example</vt:lpstr>
      <vt:lpstr>A* Example</vt:lpstr>
      <vt:lpstr>A* Example</vt:lpstr>
      <vt:lpstr>A* Example</vt:lpstr>
      <vt:lpstr>A* Example</vt:lpstr>
      <vt:lpstr>A* Example</vt:lpstr>
      <vt:lpstr>European Example</vt:lpstr>
      <vt:lpstr>Optimality of A* </vt:lpstr>
      <vt:lpstr>Optimality Continued</vt:lpstr>
      <vt:lpstr>A* Summary</vt:lpstr>
      <vt:lpstr>Iterative-Deepening A*</vt:lpstr>
      <vt:lpstr>IDA* Analysis</vt:lpstr>
      <vt:lpstr>Forgetfulness</vt:lpstr>
      <vt:lpstr>SMA*</vt:lpstr>
      <vt:lpstr>Alternative Approach to  Finite Memory…</vt:lpstr>
      <vt:lpstr>Depth-First Branch &amp; Bound</vt:lpstr>
      <vt:lpstr>Beam Search</vt:lpstr>
      <vt:lpstr>Hill Climbing</vt:lpstr>
      <vt:lpstr>Randomizing Hill Climbing 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56</cp:revision>
  <dcterms:modified xsi:type="dcterms:W3CDTF">2016-09-30T22:32:16Z</dcterms:modified>
</cp:coreProperties>
</file>