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8" r:id="rId5"/>
    <p:sldId id="305" r:id="rId6"/>
    <p:sldId id="259" r:id="rId7"/>
    <p:sldId id="260" r:id="rId8"/>
    <p:sldId id="308" r:id="rId9"/>
    <p:sldId id="261" r:id="rId10"/>
    <p:sldId id="309" r:id="rId11"/>
    <p:sldId id="310" r:id="rId12"/>
    <p:sldId id="314" r:id="rId13"/>
    <p:sldId id="326" r:id="rId14"/>
    <p:sldId id="264" r:id="rId15"/>
    <p:sldId id="321" r:id="rId16"/>
    <p:sldId id="322" r:id="rId17"/>
    <p:sldId id="263" r:id="rId18"/>
    <p:sldId id="265" r:id="rId19"/>
    <p:sldId id="268" r:id="rId20"/>
    <p:sldId id="269" r:id="rId21"/>
    <p:sldId id="270" r:id="rId22"/>
    <p:sldId id="324" r:id="rId23"/>
    <p:sldId id="266" r:id="rId24"/>
    <p:sldId id="26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45" autoAdjust="0"/>
  </p:normalViewPr>
  <p:slideViewPr>
    <p:cSldViewPr>
      <p:cViewPr varScale="1">
        <p:scale>
          <a:sx n="60" d="100"/>
          <a:sy n="60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4C7115E-3F75-FE4E-951A-DBE08E32372E}" type="datetimeFigureOut">
              <a:rPr lang="en-US"/>
              <a:pPr>
                <a:defRPr/>
              </a:pPr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3BA6E65-98EB-8642-92B3-BAD4A2DCB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74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(4/1/14 17:32) -----</a:t>
            </a:r>
          </a:p>
          <a:p>
            <a:r>
              <a:rPr lang="en-US"/>
              <a:t>There is a subtle distinction between a world state and a search state (state space).       </a:t>
            </a:r>
          </a:p>
        </p:txBody>
      </p:sp>
    </p:spTree>
    <p:extLst>
      <p:ext uri="{BB962C8B-B14F-4D97-AF65-F5344CB8AC3E}">
        <p14:creationId xmlns:p14="http://schemas.microsoft.com/office/powerpoint/2010/main" val="211321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038" eaLnBrk="1" hangingPunct="1">
              <a:spcBef>
                <a:spcPts val="438"/>
              </a:spcBef>
            </a:pPr>
            <a:r>
              <a:rPr lang="en-US" dirty="0">
                <a:solidFill>
                  <a:srgbClr val="000000"/>
                </a:solidFill>
                <a:cs typeface="Arial" charset="0"/>
                <a:sym typeface="Arial" charset="0"/>
              </a:rPr>
              <a:t>90 * (2^30-1) + 30 * 2^29 = 145 billion</a:t>
            </a:r>
          </a:p>
          <a:p>
            <a:pPr marL="46038" eaLnBrk="1" hangingPunct="1">
              <a:spcBef>
                <a:spcPts val="438"/>
              </a:spcBef>
            </a:pPr>
            <a:r>
              <a:rPr lang="en-US" dirty="0">
                <a:solidFill>
                  <a:srgbClr val="000000"/>
                </a:solidFill>
                <a:cs typeface="Arial" charset="0"/>
                <a:sym typeface="Arial" charset="0"/>
              </a:rPr>
              <a:t>2^29 = 536 870 912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038" eaLnBrk="1" hangingPunct="1">
              <a:spcBef>
                <a:spcPts val="438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90 * (2^30-1) + 30 * 2^29 = 145 billion</a:t>
            </a:r>
          </a:p>
          <a:p>
            <a:pPr marL="46038" eaLnBrk="1" hangingPunct="1">
              <a:spcBef>
                <a:spcPts val="438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2^29 = 536 870 912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  <a:p>
            <a:r>
              <a:rPr lang="en-US"/>
              <a:t>----- Meeting Notes (4/1/14 17:32) -----</a:t>
            </a:r>
          </a:p>
          <a:p>
            <a:r>
              <a:rPr lang="en-US"/>
              <a:t>A search tree is the way we traverse the state space graph according to some strategy frmo the start state to the goal state.  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cs typeface="Helvetica" charset="0"/>
                <a:sym typeface="Helvetica" charset="0"/>
              </a:rPr>
              <a:t>agent is really just a program</a:t>
            </a:r>
          </a:p>
          <a:p>
            <a:pPr eaLnBrk="1" hangingPunct="1"/>
            <a:r>
              <a:rPr lang="en-US">
                <a:latin typeface="Helvetica" charset="0"/>
                <a:cs typeface="Helvetica" charset="0"/>
                <a:sym typeface="Helvetica" charset="0"/>
              </a:rPr>
              <a:t>environment - inputs and outputs to the program</a:t>
            </a:r>
          </a:p>
          <a:p>
            <a:pPr eaLnBrk="1" hangingPunct="1"/>
            <a:r>
              <a:rPr lang="en-US">
                <a:latin typeface="Helvetica" charset="0"/>
                <a:cs typeface="Helvetica" charset="0"/>
                <a:sym typeface="Helvetica" charset="0"/>
              </a:rPr>
              <a:t>utility function - indirect specification of the what the program should do</a:t>
            </a:r>
          </a:p>
          <a:p>
            <a:pPr eaLnBrk="1" hangingPunct="1"/>
            <a:r>
              <a:rPr lang="en-US">
                <a:latin typeface="Helvetica" charset="0"/>
                <a:cs typeface="Helvetica" charset="0"/>
                <a:sym typeface="Helvetica" charset="0"/>
              </a:rPr>
              <a:t>goal:  design an algorithm that can find actions for any utility function</a:t>
            </a:r>
          </a:p>
          <a:p>
            <a:pPr eaLnBrk="1" hangingPunct="1"/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B35FD480-1CB6-F24A-AF76-3D87C022C6B9}" type="slidenum">
              <a:rPr lang="en-US" sz="1800"/>
              <a:pPr eaLnBrk="1" hangingPunct="1"/>
              <a:t>6</a:t>
            </a:fld>
            <a:endParaRPr lang="en-US" sz="18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013" indent="-227013" eaLnBrk="1" hangingPunct="1"/>
            <a:r>
              <a:rPr lang="en-US"/>
              <a:t>State Space Search is basically a GRAPH SEARCH PROBLEM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/>
              <a:t>STATES are whatever you like!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/>
              <a:t>OPERATORS are a compact DESCRIPTION of possible STATE TRANSITIONS – the EDGES of the GRAPH</a:t>
            </a:r>
          </a:p>
          <a:p>
            <a:pPr marL="227013" indent="-227013" eaLnBrk="1" hangingPunct="1"/>
            <a:r>
              <a:rPr lang="en-US"/>
              <a:t>                 May have different COSTS or all be UNIT cost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/>
              <a:t>OUTPUT may be specified either as ANY PATH (REACHABILITY), or a SHORTEST PATH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/>
              <a:t>----- Meeting Notes (4/1/14 17:32) -----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/>
              <a:t>One way of getting to the goal is to search the state space where every state is the representation of every details in the environment. </a:t>
            </a:r>
          </a:p>
          <a:p>
            <a:pPr marL="227013" indent="-227013" eaLnBrk="1" hangingPunct="1">
              <a:buFontTx/>
              <a:buAutoNum type="arabicPeriod"/>
            </a:pPr>
            <a:r>
              <a:rPr lang="en-US"/>
              <a:t>The states are changing according to the successor funcion. The problem is modeled using the start staet and the end state. </a:t>
            </a:r>
          </a:p>
          <a:p>
            <a:pPr marL="227013" indent="-227013" eaLnBrk="1" hangingPunct="1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D594B6FD-B7C6-5A44-AB53-D508E72A61AE}" type="slidenum">
              <a:rPr lang="en-US" sz="1800"/>
              <a:pPr eaLnBrk="1" hangingPunct="1"/>
              <a:t>8</a:t>
            </a:fld>
            <a:endParaRPr lang="en-US" sz="18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33" tIns="48267" rIns="96533" bIns="48267"/>
          <a:lstStyle/>
          <a:p>
            <a:pPr marL="227013" indent="-227013" eaLnBrk="1" hangingPunct="1"/>
            <a:r>
              <a:rPr lang="en-US"/>
              <a:t>States = cities</a:t>
            </a:r>
          </a:p>
          <a:p>
            <a:pPr marL="227013" indent="-227013" eaLnBrk="1" hangingPunct="1"/>
            <a:r>
              <a:rPr lang="en-US"/>
              <a:t>Start state = starting city</a:t>
            </a:r>
          </a:p>
          <a:p>
            <a:pPr marL="227013" indent="-227013" eaLnBrk="1" hangingPunct="1"/>
            <a:r>
              <a:rPr lang="en-US"/>
              <a:t>Goal state test = is state the destination city?</a:t>
            </a:r>
          </a:p>
          <a:p>
            <a:pPr marL="227013" indent="-227013" eaLnBrk="1" hangingPunct="1"/>
            <a:r>
              <a:rPr lang="en-US"/>
              <a:t>Operators = move to an adjacent city; cost = distance</a:t>
            </a:r>
          </a:p>
          <a:p>
            <a:pPr marL="227013" indent="-227013" eaLnBrk="1" hangingPunct="1"/>
            <a:endParaRPr lang="en-US"/>
          </a:p>
          <a:p>
            <a:pPr marL="227013" indent="-227013" eaLnBrk="1" hangingPunct="1"/>
            <a:r>
              <a:rPr lang="en-US"/>
              <a:t>Output: a shortest path from start state to goal state</a:t>
            </a:r>
          </a:p>
          <a:p>
            <a:pPr marL="227013" indent="-227013" eaLnBrk="1" hangingPunct="1"/>
            <a:endParaRPr lang="en-US"/>
          </a:p>
          <a:p>
            <a:pPr marL="227013" indent="-227013" eaLnBrk="1" hangingPunct="1"/>
            <a:r>
              <a:rPr lang="en-US"/>
              <a:t>SUPPOSE WE REVERSE START AND GOAL STATES?</a:t>
            </a:r>
          </a:p>
          <a:p>
            <a:pPr marL="227013" indent="-227013"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30D23261-7674-014E-B473-57A7A030B496}" type="slidenum">
              <a:rPr lang="en-US" sz="1800"/>
              <a:pPr eaLnBrk="1" hangingPunct="1"/>
              <a:t>9</a:t>
            </a:fld>
            <a:endParaRPr lang="en-US" sz="18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----- Meeting Notes (4/1/14 17:32) -----</a:t>
            </a:r>
          </a:p>
          <a:p>
            <a:pPr eaLnBrk="1" hangingPunct="1"/>
            <a:r>
              <a:rPr lang="en-US"/>
              <a:t>such that no queen can attack the other queen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5755-C963-8C43-90D5-84824F6E9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6664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9CFA-F380-C84A-A5ED-48284F249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160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CA74-9A89-4642-9813-C13F203F7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683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F8C5-6D6E-D34A-9909-43DDFFB2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89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D55C-C7BA-AB4F-909C-802FA6B8A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0662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47D8-9785-1B40-A670-74082F25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5168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7F41-AF1A-4842-AD2B-99917AB08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202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0902-123A-6C40-A7AB-5F56A6686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898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00CA-428A-D54F-9D6C-BDEBD0110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762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AFB45-5250-7946-B19D-87B4900F6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585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2304F-5A81-0447-B3F6-C465BF5FF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646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3FA1E-DE13-EE4C-8CF0-5AC796C52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5619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B906-5282-CB44-8370-D4C5412C7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05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5A0D-942D-0543-9027-C557F44D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293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2CB3-C95B-1C42-B67D-6735A210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0782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CEBB-2154-2D43-9C11-FFA2B5131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65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039A-15BA-E142-89AC-015FC967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7625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59759-D360-4C4F-877C-FF31E9E1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625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4A3B-3C4F-3E4A-9166-8AEFB35DA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4413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44E1-CC04-1540-A792-29639FBA3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644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5C967-F9EC-6C4C-A0AE-973F35838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059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285A-8BE0-F247-AB54-DF3D77FD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015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8E9C-0155-6146-9372-22720ECCE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38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2C11-4985-8641-8720-E9CB8C7AF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7504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82B0-FD73-6943-A59C-0791990D8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571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BD5B4-A178-7941-89D7-F3D64FE33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8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858E7-8928-724B-A1DF-71F9DE547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590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C9A5-3363-A84E-8E66-D6B50204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992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E829F-C05C-E246-95BE-03D9E77C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816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63EB-B44D-A44F-B92F-AB5BC69DA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2552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B2CD5-39E1-3B40-AF38-119B12854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904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2DE0-ABC8-C340-ADAF-AE37EDC0D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435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A07D-8293-7346-99DA-C29755903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065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E0DB0D6-BAC0-FE44-AF14-05A06C18E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5C400F5-4DF8-DF44-9292-66C0E550C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0E4E0BA-3FD4-DC4D-A778-21BE8A5FC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CSE 473: Artificial Intelligence</a:t>
            </a:r>
            <a:b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</a:br>
            <a:r>
              <a:rPr lang="en-US" sz="3600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Spring 2014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2895600"/>
            <a:ext cx="6400800" cy="1524000"/>
          </a:xfrm>
        </p:spPr>
        <p:txBody>
          <a:bodyPr rIns="132080"/>
          <a:lstStyle/>
          <a:p>
            <a:pPr marL="39688" indent="0" algn="ctr" eaLnBrk="1" hangingPunct="1">
              <a:buFont typeface="Wingdings" charset="0"/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Hanna Hajishirzi</a:t>
            </a:r>
          </a:p>
          <a:p>
            <a:pPr marL="39688" indent="0" algn="ctr" eaLnBrk="1" hangingPunct="1">
              <a:buFont typeface="Wingdings" charset="0"/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Problem Spaces and Search</a:t>
            </a:r>
            <a:endParaRPr lang="en-US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algn="ctr" eaLnBrk="1" hangingPunct="1">
              <a:buFont typeface="Wingdings" charset="0"/>
              <a:buNone/>
            </a:pPr>
            <a:endParaRPr lang="en-US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152400" y="6235700"/>
            <a:ext cx="96631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slides </a:t>
            </a:r>
            <a:r>
              <a:rPr lang="en-US" sz="2000" dirty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from </a:t>
            </a:r>
          </a:p>
          <a:p>
            <a:r>
              <a:rPr lang="en-US" sz="2000" dirty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Dan Klein, Stuart Russell,  Andrew Moore, Dan </a:t>
            </a:r>
            <a:r>
              <a:rPr lang="en-US" sz="2000" dirty="0" smtClean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Weld, Pieter </a:t>
            </a:r>
            <a:r>
              <a:rPr lang="en-US" sz="2000" dirty="0" err="1" smtClean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Abbeel</a:t>
            </a:r>
            <a:r>
              <a:rPr lang="en-US" sz="2000" dirty="0" smtClean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, Luke </a:t>
            </a:r>
            <a:r>
              <a:rPr lang="en-US" sz="2000" dirty="0" err="1" smtClean="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Zettelmoyer</a:t>
            </a:r>
            <a:endParaRPr lang="en-US" sz="2000" dirty="0">
              <a:solidFill>
                <a:schemeClr val="tx1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-1371600" y="4114800"/>
            <a:ext cx="1179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500" dirty="0">
              <a:solidFill>
                <a:schemeClr val="tx1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781800" cy="914400"/>
          </a:xfrm>
        </p:spPr>
        <p:txBody>
          <a:bodyPr/>
          <a:lstStyle/>
          <a:p>
            <a:pPr indent="0" eaLnBrk="1" hangingPunct="1"/>
            <a:r>
              <a:rPr lang="en-US">
                <a:solidFill>
                  <a:srgbClr val="7030A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Algebraic Simplification</a:t>
            </a:r>
          </a:p>
        </p:txBody>
      </p:sp>
      <p:pic>
        <p:nvPicPr>
          <p:cNvPr id="747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914400"/>
            <a:ext cx="51038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6" descr="m5-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28956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5257800"/>
          </a:xfrm>
        </p:spPr>
        <p:txBody>
          <a:bodyPr/>
          <a:lstStyle/>
          <a:p>
            <a:pPr marL="342900" eaLnBrk="1" hangingPunct="1">
              <a:buFont typeface="Wingdings" charset="2"/>
              <a:buChar char="§"/>
              <a:defRPr/>
            </a:pPr>
            <a:r>
              <a:rPr lang="en-US" sz="2800" dirty="0"/>
              <a:t>Input:</a:t>
            </a:r>
          </a:p>
          <a:p>
            <a:pPr marL="742950" lvl="1" eaLnBrk="1" hangingPunct="1">
              <a:buFont typeface="Wingdings" charset="2"/>
              <a:buChar char="§"/>
              <a:defRPr/>
            </a:pPr>
            <a:r>
              <a:rPr lang="en-US" sz="2400" dirty="0"/>
              <a:t>Set of states</a:t>
            </a:r>
          </a:p>
          <a:p>
            <a:pPr marL="742950" lvl="1" eaLnBrk="1" hangingPunct="1">
              <a:buFont typeface="Wingdings" charset="2"/>
              <a:buChar char="§"/>
              <a:defRPr/>
            </a:pPr>
            <a:endParaRPr lang="en-US" sz="2400" dirty="0"/>
          </a:p>
          <a:p>
            <a:pPr marL="742950" lvl="1" eaLnBrk="1" hangingPunct="1">
              <a:buFont typeface="Wingdings" charset="2"/>
              <a:buChar char="§"/>
              <a:defRPr/>
            </a:pPr>
            <a:r>
              <a:rPr lang="en-US" sz="2400" dirty="0"/>
              <a:t>Operators [and costs]</a:t>
            </a:r>
          </a:p>
          <a:p>
            <a:pPr marL="742950" lvl="1" eaLnBrk="1" hangingPunct="1">
              <a:buFont typeface="Wingdings" charset="2"/>
              <a:buChar char="§"/>
              <a:defRPr/>
            </a:pPr>
            <a:endParaRPr lang="en-US" sz="2400" dirty="0"/>
          </a:p>
          <a:p>
            <a:pPr marL="742950" lvl="1" eaLnBrk="1" hangingPunct="1">
              <a:buFont typeface="Wingdings" charset="2"/>
              <a:buChar char="§"/>
              <a:defRPr/>
            </a:pPr>
            <a:r>
              <a:rPr lang="en-US" sz="2400" dirty="0"/>
              <a:t>Start state</a:t>
            </a:r>
          </a:p>
          <a:p>
            <a:pPr marL="742950" lvl="1" eaLnBrk="1" hangingPunct="1">
              <a:buFont typeface="Wingdings" charset="2"/>
              <a:buChar char="§"/>
              <a:defRPr/>
            </a:pPr>
            <a:endParaRPr lang="en-US" sz="2400" dirty="0"/>
          </a:p>
          <a:p>
            <a:pPr marL="742950" lvl="1" eaLnBrk="1" hangingPunct="1">
              <a:buFont typeface="Wingdings" charset="2"/>
              <a:buChar char="§"/>
              <a:defRPr/>
            </a:pPr>
            <a:r>
              <a:rPr lang="en-US" sz="2400" dirty="0"/>
              <a:t>Goal state (test</a:t>
            </a:r>
            <a:r>
              <a:rPr lang="en-US" sz="2400" dirty="0" smtClean="0"/>
              <a:t>)</a:t>
            </a:r>
          </a:p>
          <a:p>
            <a:pPr marL="457200" lvl="1" indent="0" eaLnBrk="1" hangingPunct="1">
              <a:buFont typeface="Wingdings" charset="2"/>
              <a:buNone/>
              <a:defRPr/>
            </a:pPr>
            <a:endParaRPr lang="en-US" sz="2400" dirty="0" smtClean="0"/>
          </a:p>
          <a:p>
            <a:pPr marL="393700" indent="-285750" eaLnBrk="1" hangingPunct="1">
              <a:buFont typeface="Wingdings" charset="2"/>
              <a:buChar char="§"/>
              <a:defRPr/>
            </a:pPr>
            <a:r>
              <a:rPr lang="en-US" sz="2800" dirty="0" smtClean="0"/>
              <a:t>Output:</a:t>
            </a:r>
            <a:endParaRPr lang="en-US" sz="2800" dirty="0"/>
          </a:p>
          <a:p>
            <a:pPr marL="742950" lvl="1" eaLnBrk="1" hangingPunct="1">
              <a:buFont typeface="Wingdings" charset="2"/>
              <a:buChar char="§"/>
              <a:defRPr/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State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world state </a:t>
            </a:r>
            <a:r>
              <a:rPr lang="en-US" sz="2400" dirty="0" smtClean="0"/>
              <a:t>includes every details of the environment</a:t>
            </a:r>
            <a:endParaRPr lang="en-US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25892" r="31102" b="58867"/>
          <a:stretch/>
        </p:blipFill>
        <p:spPr bwMode="auto">
          <a:xfrm>
            <a:off x="1524000" y="2133600"/>
            <a:ext cx="5765124" cy="182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403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search state </a:t>
            </a:r>
            <a:r>
              <a:rPr lang="en-US" sz="2400" dirty="0" smtClean="0"/>
              <a:t>includes only details needed for planning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4958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9688" indent="0" algn="ctr">
              <a:buNone/>
            </a:pPr>
            <a:r>
              <a:rPr lang="en-US" sz="2400" dirty="0" smtClean="0"/>
              <a:t>Problem: </a:t>
            </a:r>
            <a:r>
              <a:rPr lang="en-US" sz="2400" dirty="0" err="1" smtClean="0"/>
              <a:t>Pathin</a:t>
            </a:r>
            <a:r>
              <a:rPr lang="en-US" sz="2400" dirty="0" err="1"/>
              <a:t>g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44958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9688" indent="0" algn="ctr">
              <a:buNone/>
            </a:pPr>
            <a:r>
              <a:rPr lang="en-US" sz="2400" dirty="0" smtClean="0"/>
              <a:t>Problem: Eat-all-dots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0292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9688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States: {</a:t>
            </a:r>
            <a:r>
              <a:rPr lang="en-US" sz="2000" dirty="0" err="1" smtClean="0">
                <a:solidFill>
                  <a:schemeClr val="tx1"/>
                </a:solidFill>
              </a:rPr>
              <a:t>x,y</a:t>
            </a:r>
            <a:r>
              <a:rPr lang="en-US" sz="2000" dirty="0" smtClean="0">
                <a:solidFill>
                  <a:schemeClr val="tx1"/>
                </a:solidFill>
              </a:rPr>
              <a:t>} locations</a:t>
            </a:r>
          </a:p>
          <a:p>
            <a:pPr marL="39688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Actions: NSEW moves</a:t>
            </a:r>
          </a:p>
          <a:p>
            <a:pPr marL="39688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Successor: update location</a:t>
            </a:r>
          </a:p>
          <a:p>
            <a:pPr marL="39688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Goal: is (</a:t>
            </a:r>
            <a:r>
              <a:rPr lang="en-US" sz="2000" dirty="0" err="1" smtClean="0">
                <a:solidFill>
                  <a:schemeClr val="tx1"/>
                </a:solidFill>
              </a:rPr>
              <a:t>x,y</a:t>
            </a:r>
            <a:r>
              <a:rPr lang="en-US" sz="2000" dirty="0" smtClean="0">
                <a:solidFill>
                  <a:schemeClr val="tx1"/>
                </a:solidFill>
              </a:rPr>
              <a:t>) End?</a:t>
            </a:r>
          </a:p>
          <a:p>
            <a:pPr marL="39688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49530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9688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States: {(</a:t>
            </a:r>
            <a:r>
              <a:rPr lang="en-US" sz="2000" dirty="0" err="1" smtClean="0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), dot </a:t>
            </a:r>
            <a:r>
              <a:rPr lang="en-US" sz="2000" dirty="0" err="1" smtClean="0">
                <a:solidFill>
                  <a:srgbClr val="000000"/>
                </a:solidFill>
              </a:rPr>
              <a:t>booleans</a:t>
            </a:r>
            <a:r>
              <a:rPr lang="en-US" sz="2000" dirty="0" smtClean="0">
                <a:solidFill>
                  <a:srgbClr val="000000"/>
                </a:solidFill>
              </a:rPr>
              <a:t>}</a:t>
            </a:r>
          </a:p>
          <a:p>
            <a:pPr marL="39688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Actions: NSEW moves</a:t>
            </a:r>
          </a:p>
          <a:p>
            <a:pPr marL="39688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Successor: update location and dot </a:t>
            </a:r>
            <a:r>
              <a:rPr lang="en-US" sz="2000" dirty="0" err="1" smtClean="0">
                <a:solidFill>
                  <a:srgbClr val="000000"/>
                </a:solidFill>
              </a:rPr>
              <a:t>boolean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9688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Goal: dots all false?</a:t>
            </a:r>
          </a:p>
          <a:p>
            <a:pPr marL="39688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44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State Space Sizes?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790700"/>
            <a:ext cx="4470400" cy="1028700"/>
          </a:xfrm>
        </p:spPr>
        <p:txBody>
          <a:bodyPr rIns="132080"/>
          <a:lstStyle/>
          <a:p>
            <a:pPr eaLnBrk="1" hangingPunct="1"/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World states: 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768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905000"/>
            <a:ext cx="4030663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/>
          </p:cNvSpPr>
          <p:nvPr/>
        </p:nvSpPr>
        <p:spPr bwMode="auto">
          <a:xfrm>
            <a:off x="393700" y="2654300"/>
            <a:ext cx="3241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Pacman positions:</a:t>
            </a:r>
            <a:br>
              <a:rPr lang="en-US" sz="2400">
                <a:solidFill>
                  <a:srgbClr val="333399"/>
                </a:solidFill>
                <a:cs typeface="Arial" charset="0"/>
              </a:rPr>
            </a:br>
            <a:r>
              <a:rPr lang="en-US" sz="2400">
                <a:solidFill>
                  <a:srgbClr val="333399"/>
                </a:solidFill>
                <a:cs typeface="Arial" charset="0"/>
              </a:rPr>
              <a:t>  10 x 12 = 120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Pacman facing:</a:t>
            </a:r>
            <a:br>
              <a:rPr lang="en-US" sz="2400">
                <a:solidFill>
                  <a:srgbClr val="333399"/>
                </a:solidFill>
                <a:cs typeface="Arial" charset="0"/>
              </a:rPr>
            </a:br>
            <a:r>
              <a:rPr lang="en-US" sz="2400">
                <a:solidFill>
                  <a:srgbClr val="333399"/>
                </a:solidFill>
                <a:cs typeface="Arial" charset="0"/>
              </a:rPr>
              <a:t>  up, down, left, right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Food Count: 30</a:t>
            </a:r>
          </a:p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Ghost positions: 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State Space Sizes?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790700"/>
            <a:ext cx="4470400" cy="1028700"/>
          </a:xfrm>
        </p:spPr>
        <p:txBody>
          <a:bodyPr rIns="132080"/>
          <a:lstStyle/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How many?</a:t>
            </a: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World State:</a:t>
            </a: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States for Pathing:</a:t>
            </a: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States for eat-all-dots:</a:t>
            </a: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lvl="1" eaLnBrk="1" hangingPunct="1"/>
            <a:endParaRPr lang="en-US" sz="200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7885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905000"/>
            <a:ext cx="4030663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6800" y="2819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120*(2</a:t>
            </a:r>
            <a:r>
              <a:rPr lang="en-US" baseline="30000"/>
              <a:t>30</a:t>
            </a:r>
            <a:r>
              <a:rPr lang="en-US"/>
              <a:t>)*(12</a:t>
            </a:r>
            <a:r>
              <a:rPr lang="en-US" baseline="30000"/>
              <a:t>2</a:t>
            </a:r>
            <a:r>
              <a:rPr lang="en-US"/>
              <a:t>)*4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4267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120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55626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120*(2</a:t>
            </a:r>
            <a:r>
              <a:rPr lang="en-US" baseline="30000"/>
              <a:t>30</a:t>
            </a:r>
            <a:r>
              <a:rPr lang="en-US"/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5053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 b="1065"/>
          <a:stretch>
            <a:fillRect/>
          </a:stretch>
        </p:blipFill>
        <p:spPr>
          <a:xfrm>
            <a:off x="76200" y="152400"/>
            <a:ext cx="9064625" cy="6324600"/>
          </a:xfrm>
        </p:spPr>
      </p:pic>
      <p:sp>
        <p:nvSpPr>
          <p:cNvPr id="2" name="Rectangle 1"/>
          <p:cNvSpPr/>
          <p:nvPr/>
        </p:nvSpPr>
        <p:spPr bwMode="auto">
          <a:xfrm>
            <a:off x="914400" y="4800600"/>
            <a:ext cx="7239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State Space Graphs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92275"/>
            <a:ext cx="4064000" cy="3873500"/>
          </a:xfrm>
        </p:spPr>
        <p:txBody>
          <a:bodyPr rIns="132080"/>
          <a:lstStyle/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State space graph:</a:t>
            </a:r>
          </a:p>
          <a:p>
            <a:pPr marL="782638" lvl="1" eaLnBrk="1" hangingPunct="1"/>
            <a:r>
              <a:rPr lang="en-US" sz="2300">
                <a:latin typeface="Arial" charset="0"/>
                <a:ea typeface="ヒラギノ角ゴ ProN W3" charset="0"/>
                <a:cs typeface="ヒラギノ角ゴ ProN W3" charset="0"/>
              </a:rPr>
              <a:t>Each node is a state</a:t>
            </a:r>
          </a:p>
          <a:p>
            <a:pPr marL="782638" lvl="1" eaLnBrk="1" hangingPunct="1"/>
            <a:r>
              <a:rPr lang="en-US" sz="2300">
                <a:latin typeface="Arial" charset="0"/>
                <a:ea typeface="ヒラギノ角ゴ ProN W3" charset="0"/>
                <a:cs typeface="ヒラギノ角ゴ ProN W3" charset="0"/>
              </a:rPr>
              <a:t>The successor function is represented by arcs</a:t>
            </a:r>
          </a:p>
          <a:p>
            <a:pPr marL="782638" lvl="1" eaLnBrk="1" hangingPunct="1"/>
            <a:r>
              <a:rPr lang="en-US" sz="2300">
                <a:latin typeface="Arial" charset="0"/>
                <a:ea typeface="ヒラギノ角ゴ ProN W3" charset="0"/>
                <a:cs typeface="ヒラギノ角ゴ ProN W3" charset="0"/>
              </a:rPr>
              <a:t>Edges may be labeled with costs</a:t>
            </a: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We can rarely build this graph in memory (so we don</a:t>
            </a:r>
            <a:r>
              <a:rPr lang="ja-JP" altLang="en-US" sz="24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altLang="ja-JP" sz="2400">
                <a:latin typeface="Arial" charset="0"/>
                <a:ea typeface="ヒラギノ角ゴ ProN W3" charset="0"/>
                <a:cs typeface="ヒラギノ角ゴ ProN W3" charset="0"/>
              </a:rPr>
              <a:t>t)</a:t>
            </a: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9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 t="18763" b="10777"/>
          <a:stretch/>
        </p:blipFill>
        <p:spPr bwMode="auto">
          <a:xfrm>
            <a:off x="4572000" y="1676400"/>
            <a:ext cx="4055533" cy="467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Search Trees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743200"/>
          </a:xfrm>
        </p:spPr>
        <p:txBody>
          <a:bodyPr rIns="132080"/>
          <a:lstStyle/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A search tree:</a:t>
            </a:r>
          </a:p>
          <a:p>
            <a:pPr marL="782638" lvl="1" eaLnBrk="1" hangingPunct="1"/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Start state at the root node</a:t>
            </a:r>
          </a:p>
          <a:p>
            <a:pPr marL="782638" lvl="1" eaLnBrk="1" hangingPunct="1"/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Children correspond to successors</a:t>
            </a:r>
          </a:p>
          <a:p>
            <a:pPr marL="782638" lvl="1" eaLnBrk="1" hangingPunct="1"/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Nodes contain states, correspond to PLANS to those states</a:t>
            </a:r>
          </a:p>
          <a:p>
            <a:pPr marL="782638" lvl="1" eaLnBrk="1" hangingPunct="1"/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Edges are labeled with actions and costs</a:t>
            </a:r>
          </a:p>
          <a:p>
            <a:pPr marL="782638" lvl="1" eaLnBrk="1" hangingPunct="1"/>
            <a:r>
              <a:rPr lang="en-US" sz="20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For most problems, we can never actually build the whole tree</a:t>
            </a:r>
          </a:p>
        </p:txBody>
      </p:sp>
      <p:pic>
        <p:nvPicPr>
          <p:cNvPr id="8499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560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5524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5524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44196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H="1">
            <a:off x="32766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Rectangle 9"/>
          <p:cNvSpPr>
            <a:spLocks/>
          </p:cNvSpPr>
          <p:nvPr/>
        </p:nvSpPr>
        <p:spPr bwMode="auto">
          <a:xfrm>
            <a:off x="4876800" y="2051050"/>
            <a:ext cx="1003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ja-JP" altLang="en-US">
                <a:solidFill>
                  <a:schemeClr val="tx1"/>
                </a:solidFill>
                <a:cs typeface="Arial" charset="0"/>
              </a:rPr>
              <a:t>“</a:t>
            </a:r>
            <a:r>
              <a:rPr lang="en-US" altLang="ja-JP">
                <a:solidFill>
                  <a:schemeClr val="tx1"/>
                </a:solidFill>
                <a:cs typeface="Arial" charset="0"/>
              </a:rPr>
              <a:t>E</a:t>
            </a:r>
            <a:r>
              <a:rPr lang="ja-JP" altLang="en-US">
                <a:solidFill>
                  <a:schemeClr val="tx1"/>
                </a:solidFill>
                <a:cs typeface="Arial" charset="0"/>
              </a:rPr>
              <a:t>”</a:t>
            </a:r>
            <a:r>
              <a:rPr lang="en-US" altLang="ja-JP">
                <a:solidFill>
                  <a:schemeClr val="tx1"/>
                </a:solidFill>
                <a:cs typeface="Arial" charset="0"/>
              </a:rPr>
              <a:t>, 1.0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5002" name="Rectangle 10"/>
          <p:cNvSpPr>
            <a:spLocks/>
          </p:cNvSpPr>
          <p:nvPr/>
        </p:nvSpPr>
        <p:spPr bwMode="auto">
          <a:xfrm>
            <a:off x="2909888" y="2051050"/>
            <a:ext cx="1155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ja-JP" altLang="en-US">
                <a:solidFill>
                  <a:schemeClr val="tx1"/>
                </a:solidFill>
                <a:cs typeface="Arial" charset="0"/>
              </a:rPr>
              <a:t>“</a:t>
            </a:r>
            <a:r>
              <a:rPr lang="en-US" altLang="ja-JP">
                <a:solidFill>
                  <a:schemeClr val="tx1"/>
                </a:solidFill>
                <a:cs typeface="Arial" charset="0"/>
              </a:rPr>
              <a:t>N</a:t>
            </a:r>
            <a:r>
              <a:rPr lang="ja-JP" altLang="en-US">
                <a:solidFill>
                  <a:schemeClr val="tx1"/>
                </a:solidFill>
                <a:cs typeface="Arial" charset="0"/>
              </a:rPr>
              <a:t>”</a:t>
            </a:r>
            <a:r>
              <a:rPr lang="en-US" altLang="ja-JP">
                <a:solidFill>
                  <a:schemeClr val="tx1"/>
                </a:solidFill>
                <a:cs typeface="Arial" charset="0"/>
              </a:rPr>
              <a:t>, 1.0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32766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H="1">
            <a:off x="25146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200400" y="3276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56388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 flipH="1">
            <a:off x="48768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5562600" y="3276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 bwMode="auto">
          <a:xfrm>
            <a:off x="6248400" y="2209800"/>
            <a:ext cx="685800" cy="609600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209800" y="3733800"/>
            <a:ext cx="685800" cy="609600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0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Example: Tree Search</a:t>
            </a:r>
          </a:p>
        </p:txBody>
      </p:sp>
      <p:grpSp>
        <p:nvGrpSpPr>
          <p:cNvPr id="87043" name="Group 55"/>
          <p:cNvGrpSpPr>
            <a:grpSpLocks/>
          </p:cNvGrpSpPr>
          <p:nvPr/>
        </p:nvGrpSpPr>
        <p:grpSpPr bwMode="auto">
          <a:xfrm>
            <a:off x="2360613" y="2298700"/>
            <a:ext cx="4419600" cy="2573338"/>
            <a:chOff x="0" y="0"/>
            <a:chExt cx="2783" cy="1620"/>
          </a:xfrm>
        </p:grpSpPr>
        <p:grpSp>
          <p:nvGrpSpPr>
            <p:cNvPr id="87046" name="Group 5"/>
            <p:cNvGrpSpPr>
              <a:grpSpLocks/>
            </p:cNvGrpSpPr>
            <p:nvPr/>
          </p:nvGrpSpPr>
          <p:grpSpPr bwMode="auto">
            <a:xfrm>
              <a:off x="0" y="950"/>
              <a:ext cx="275" cy="279"/>
              <a:chOff x="0" y="0"/>
              <a:chExt cx="275" cy="279"/>
            </a:xfrm>
          </p:grpSpPr>
          <p:sp>
            <p:nvSpPr>
              <p:cNvPr id="87096" name="AutoShape 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7" name="Rectangle 4"/>
              <p:cNvSpPr>
                <a:spLocks/>
              </p:cNvSpPr>
              <p:nvPr/>
            </p:nvSpPr>
            <p:spPr bwMode="auto">
              <a:xfrm>
                <a:off x="54" y="47"/>
                <a:ext cx="16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 sz="1600" dirty="0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S</a:t>
                </a:r>
              </a:p>
            </p:txBody>
          </p:sp>
        </p:grpSp>
        <p:grpSp>
          <p:nvGrpSpPr>
            <p:cNvPr id="87047" name="Group 8"/>
            <p:cNvGrpSpPr>
              <a:grpSpLocks/>
            </p:cNvGrpSpPr>
            <p:nvPr/>
          </p:nvGrpSpPr>
          <p:grpSpPr bwMode="auto">
            <a:xfrm>
              <a:off x="2508" y="0"/>
              <a:ext cx="275" cy="279"/>
              <a:chOff x="0" y="0"/>
              <a:chExt cx="275" cy="279"/>
            </a:xfrm>
          </p:grpSpPr>
          <p:sp>
            <p:nvSpPr>
              <p:cNvPr id="87094" name="AutoShape 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5" name="Rectangle 7"/>
              <p:cNvSpPr>
                <a:spLocks/>
              </p:cNvSpPr>
              <p:nvPr/>
            </p:nvSpPr>
            <p:spPr bwMode="auto">
              <a:xfrm>
                <a:off x="41" y="35"/>
                <a:ext cx="193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</p:grpSp>
        <p:grpSp>
          <p:nvGrpSpPr>
            <p:cNvPr id="87048" name="Group 11"/>
            <p:cNvGrpSpPr>
              <a:grpSpLocks/>
            </p:cNvGrpSpPr>
            <p:nvPr/>
          </p:nvGrpSpPr>
          <p:grpSpPr bwMode="auto">
            <a:xfrm>
              <a:off x="799" y="698"/>
              <a:ext cx="276" cy="280"/>
              <a:chOff x="0" y="0"/>
              <a:chExt cx="275" cy="279"/>
            </a:xfrm>
          </p:grpSpPr>
          <p:sp>
            <p:nvSpPr>
              <p:cNvPr id="87092" name="AutoShape 9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3" name="Rectangle 10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d</a:t>
                </a:r>
              </a:p>
            </p:txBody>
          </p:sp>
        </p:grpSp>
        <p:grpSp>
          <p:nvGrpSpPr>
            <p:cNvPr id="87049" name="Group 14"/>
            <p:cNvGrpSpPr>
              <a:grpSpLocks/>
            </p:cNvGrpSpPr>
            <p:nvPr/>
          </p:nvGrpSpPr>
          <p:grpSpPr bwMode="auto">
            <a:xfrm>
              <a:off x="220" y="279"/>
              <a:ext cx="276" cy="279"/>
              <a:chOff x="0" y="0"/>
              <a:chExt cx="275" cy="279"/>
            </a:xfrm>
          </p:grpSpPr>
          <p:sp>
            <p:nvSpPr>
              <p:cNvPr id="87090" name="AutoShape 12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1" name="Rectangle 13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b</a:t>
                </a:r>
              </a:p>
            </p:txBody>
          </p:sp>
        </p:grpSp>
        <p:grpSp>
          <p:nvGrpSpPr>
            <p:cNvPr id="87050" name="Group 17"/>
            <p:cNvGrpSpPr>
              <a:grpSpLocks/>
            </p:cNvGrpSpPr>
            <p:nvPr/>
          </p:nvGrpSpPr>
          <p:grpSpPr bwMode="auto">
            <a:xfrm>
              <a:off x="496" y="1257"/>
              <a:ext cx="275" cy="280"/>
              <a:chOff x="0" y="0"/>
              <a:chExt cx="275" cy="279"/>
            </a:xfrm>
          </p:grpSpPr>
          <p:sp>
            <p:nvSpPr>
              <p:cNvPr id="87088" name="AutoShape 15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89" name="Rectangle 16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</p:grpSp>
        <p:grpSp>
          <p:nvGrpSpPr>
            <p:cNvPr id="87051" name="Group 20"/>
            <p:cNvGrpSpPr>
              <a:grpSpLocks/>
            </p:cNvGrpSpPr>
            <p:nvPr/>
          </p:nvGrpSpPr>
          <p:grpSpPr bwMode="auto">
            <a:xfrm>
              <a:off x="1157" y="1341"/>
              <a:ext cx="276" cy="279"/>
              <a:chOff x="0" y="0"/>
              <a:chExt cx="275" cy="279"/>
            </a:xfrm>
          </p:grpSpPr>
          <p:sp>
            <p:nvSpPr>
              <p:cNvPr id="87086" name="AutoShape 18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87" name="Rectangle 19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</p:grpSp>
        <p:grpSp>
          <p:nvGrpSpPr>
            <p:cNvPr id="87052" name="Group 23"/>
            <p:cNvGrpSpPr>
              <a:grpSpLocks/>
            </p:cNvGrpSpPr>
            <p:nvPr/>
          </p:nvGrpSpPr>
          <p:grpSpPr bwMode="auto">
            <a:xfrm>
              <a:off x="1460" y="251"/>
              <a:ext cx="276" cy="280"/>
              <a:chOff x="0" y="0"/>
              <a:chExt cx="275" cy="279"/>
            </a:xfrm>
          </p:grpSpPr>
          <p:sp>
            <p:nvSpPr>
              <p:cNvPr id="87084" name="AutoShape 21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85" name="Rectangle 22"/>
              <p:cNvSpPr>
                <a:spLocks/>
              </p:cNvSpPr>
              <p:nvPr/>
            </p:nvSpPr>
            <p:spPr bwMode="auto">
              <a:xfrm>
                <a:off x="61" y="35"/>
                <a:ext cx="153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</p:grpSp>
        <p:grpSp>
          <p:nvGrpSpPr>
            <p:cNvPr id="87053" name="Group 26"/>
            <p:cNvGrpSpPr>
              <a:grpSpLocks/>
            </p:cNvGrpSpPr>
            <p:nvPr/>
          </p:nvGrpSpPr>
          <p:grpSpPr bwMode="auto">
            <a:xfrm>
              <a:off x="1846" y="586"/>
              <a:ext cx="276" cy="280"/>
              <a:chOff x="0" y="0"/>
              <a:chExt cx="275" cy="279"/>
            </a:xfrm>
          </p:grpSpPr>
          <p:sp>
            <p:nvSpPr>
              <p:cNvPr id="87082" name="AutoShape 24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83" name="Rectangle 25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</p:grpSp>
        <p:grpSp>
          <p:nvGrpSpPr>
            <p:cNvPr id="87054" name="Group 29"/>
            <p:cNvGrpSpPr>
              <a:grpSpLocks/>
            </p:cNvGrpSpPr>
            <p:nvPr/>
          </p:nvGrpSpPr>
          <p:grpSpPr bwMode="auto">
            <a:xfrm>
              <a:off x="1626" y="978"/>
              <a:ext cx="275" cy="279"/>
              <a:chOff x="0" y="0"/>
              <a:chExt cx="275" cy="279"/>
            </a:xfrm>
          </p:grpSpPr>
          <p:sp>
            <p:nvSpPr>
              <p:cNvPr id="87080" name="AutoShape 27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81" name="Rectangle 28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</p:grpSp>
        <p:grpSp>
          <p:nvGrpSpPr>
            <p:cNvPr id="87055" name="Group 32"/>
            <p:cNvGrpSpPr>
              <a:grpSpLocks/>
            </p:cNvGrpSpPr>
            <p:nvPr/>
          </p:nvGrpSpPr>
          <p:grpSpPr bwMode="auto">
            <a:xfrm>
              <a:off x="716" y="27"/>
              <a:ext cx="276" cy="280"/>
              <a:chOff x="0" y="0"/>
              <a:chExt cx="275" cy="279"/>
            </a:xfrm>
          </p:grpSpPr>
          <p:sp>
            <p:nvSpPr>
              <p:cNvPr id="87078" name="AutoShape 30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79" name="Rectangle 31"/>
              <p:cNvSpPr>
                <a:spLocks/>
              </p:cNvSpPr>
              <p:nvPr/>
            </p:nvSpPr>
            <p:spPr bwMode="auto">
              <a:xfrm>
                <a:off x="57" y="35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</p:grpSp>
        <p:grpSp>
          <p:nvGrpSpPr>
            <p:cNvPr id="87056" name="Group 35"/>
            <p:cNvGrpSpPr>
              <a:grpSpLocks/>
            </p:cNvGrpSpPr>
            <p:nvPr/>
          </p:nvGrpSpPr>
          <p:grpSpPr bwMode="auto">
            <a:xfrm>
              <a:off x="2425" y="754"/>
              <a:ext cx="276" cy="280"/>
              <a:chOff x="0" y="0"/>
              <a:chExt cx="275" cy="279"/>
            </a:xfrm>
          </p:grpSpPr>
          <p:sp>
            <p:nvSpPr>
              <p:cNvPr id="87076" name="AutoShape 33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77" name="Rectangle 34"/>
              <p:cNvSpPr>
                <a:spLocks/>
              </p:cNvSpPr>
              <p:nvPr/>
            </p:nvSpPr>
            <p:spPr bwMode="auto">
              <a:xfrm>
                <a:off x="77" y="35"/>
                <a:ext cx="12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</p:grpSp>
        <p:grpSp>
          <p:nvGrpSpPr>
            <p:cNvPr id="87057" name="Group 38"/>
            <p:cNvGrpSpPr>
              <a:grpSpLocks/>
            </p:cNvGrpSpPr>
            <p:nvPr/>
          </p:nvGrpSpPr>
          <p:grpSpPr bwMode="auto">
            <a:xfrm>
              <a:off x="2315" y="1257"/>
              <a:ext cx="276" cy="280"/>
              <a:chOff x="0" y="0"/>
              <a:chExt cx="275" cy="279"/>
            </a:xfrm>
          </p:grpSpPr>
          <p:sp>
            <p:nvSpPr>
              <p:cNvPr id="87074" name="AutoShape 36"/>
              <p:cNvSpPr>
                <a:spLocks/>
              </p:cNvSpPr>
              <p:nvPr/>
            </p:nvSpPr>
            <p:spPr bwMode="auto">
              <a:xfrm>
                <a:off x="0" y="0"/>
                <a:ext cx="275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75" name="Rectangle 37"/>
              <p:cNvSpPr>
                <a:spLocks/>
              </p:cNvSpPr>
              <p:nvPr/>
            </p:nvSpPr>
            <p:spPr bwMode="auto">
              <a:xfrm>
                <a:off x="73" y="35"/>
                <a:ext cx="12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</p:grpSp>
        <p:sp>
          <p:nvSpPr>
            <p:cNvPr id="87058" name="Line 39"/>
            <p:cNvSpPr>
              <a:spLocks noChangeShapeType="1"/>
            </p:cNvSpPr>
            <p:nvPr/>
          </p:nvSpPr>
          <p:spPr bwMode="auto">
            <a:xfrm>
              <a:off x="235" y="1188"/>
              <a:ext cx="261" cy="2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59" name="Line 40"/>
            <p:cNvSpPr>
              <a:spLocks noChangeShapeType="1"/>
            </p:cNvSpPr>
            <p:nvPr/>
          </p:nvSpPr>
          <p:spPr bwMode="auto">
            <a:xfrm rot="10800000" flipH="1">
              <a:off x="731" y="1481"/>
              <a:ext cx="426" cy="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0" name="Line 41"/>
            <p:cNvSpPr>
              <a:spLocks noChangeShapeType="1"/>
            </p:cNvSpPr>
            <p:nvPr/>
          </p:nvSpPr>
          <p:spPr bwMode="auto">
            <a:xfrm flipH="1">
              <a:off x="1393" y="1216"/>
              <a:ext cx="273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1" name="Line 42"/>
            <p:cNvSpPr>
              <a:spLocks noChangeShapeType="1"/>
            </p:cNvSpPr>
            <p:nvPr/>
          </p:nvSpPr>
          <p:spPr bwMode="auto">
            <a:xfrm flipH="1">
              <a:off x="771" y="1117"/>
              <a:ext cx="855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2" name="Line 43"/>
            <p:cNvSpPr>
              <a:spLocks noChangeShapeType="1"/>
            </p:cNvSpPr>
            <p:nvPr/>
          </p:nvSpPr>
          <p:spPr bwMode="auto">
            <a:xfrm flipH="1">
              <a:off x="1861" y="866"/>
              <a:ext cx="123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3" name="Line 44"/>
            <p:cNvSpPr>
              <a:spLocks noChangeShapeType="1"/>
            </p:cNvSpPr>
            <p:nvPr/>
          </p:nvSpPr>
          <p:spPr bwMode="auto">
            <a:xfrm>
              <a:off x="2082" y="825"/>
              <a:ext cx="273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4" name="Line 45"/>
            <p:cNvSpPr>
              <a:spLocks noChangeShapeType="1"/>
            </p:cNvSpPr>
            <p:nvPr/>
          </p:nvSpPr>
          <p:spPr bwMode="auto">
            <a:xfrm rot="10800000" flipH="1">
              <a:off x="2453" y="1034"/>
              <a:ext cx="11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5" name="Line 46"/>
            <p:cNvSpPr>
              <a:spLocks noChangeShapeType="1"/>
            </p:cNvSpPr>
            <p:nvPr/>
          </p:nvSpPr>
          <p:spPr bwMode="auto">
            <a:xfrm rot="10800000" flipH="1">
              <a:off x="2563" y="279"/>
              <a:ext cx="83" cy="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6" name="Line 47"/>
            <p:cNvSpPr>
              <a:spLocks noChangeShapeType="1"/>
            </p:cNvSpPr>
            <p:nvPr/>
          </p:nvSpPr>
          <p:spPr bwMode="auto">
            <a:xfrm rot="10800000" flipH="1">
              <a:off x="235" y="838"/>
              <a:ext cx="564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7" name="Line 48"/>
            <p:cNvSpPr>
              <a:spLocks noChangeShapeType="1"/>
            </p:cNvSpPr>
            <p:nvPr/>
          </p:nvSpPr>
          <p:spPr bwMode="auto">
            <a:xfrm rot="10800000">
              <a:off x="455" y="518"/>
              <a:ext cx="384" cy="2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8" name="Line 49"/>
            <p:cNvSpPr>
              <a:spLocks noChangeShapeType="1"/>
            </p:cNvSpPr>
            <p:nvPr/>
          </p:nvSpPr>
          <p:spPr bwMode="auto">
            <a:xfrm rot="10800000" flipH="1">
              <a:off x="468" y="167"/>
              <a:ext cx="248" cy="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69" name="Line 50"/>
            <p:cNvSpPr>
              <a:spLocks noChangeShapeType="1"/>
            </p:cNvSpPr>
            <p:nvPr/>
          </p:nvSpPr>
          <p:spPr bwMode="auto">
            <a:xfrm rot="10800000">
              <a:off x="992" y="167"/>
              <a:ext cx="46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70" name="Line 51"/>
            <p:cNvSpPr>
              <a:spLocks noChangeShapeType="1"/>
            </p:cNvSpPr>
            <p:nvPr/>
          </p:nvSpPr>
          <p:spPr bwMode="auto">
            <a:xfrm rot="10800000" flipH="1">
              <a:off x="1034" y="490"/>
              <a:ext cx="467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71" name="Line 52"/>
            <p:cNvSpPr>
              <a:spLocks noChangeShapeType="1"/>
            </p:cNvSpPr>
            <p:nvPr/>
          </p:nvSpPr>
          <p:spPr bwMode="auto">
            <a:xfrm rot="10800000" flipH="1">
              <a:off x="1075" y="726"/>
              <a:ext cx="771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72" name="Freeform 53"/>
            <p:cNvSpPr>
              <a:spLocks/>
            </p:cNvSpPr>
            <p:nvPr/>
          </p:nvSpPr>
          <p:spPr bwMode="auto">
            <a:xfrm rot="5400000" flipH="1">
              <a:off x="1899" y="227"/>
              <a:ext cx="404" cy="7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73" name="Freeform 54"/>
            <p:cNvSpPr>
              <a:spLocks/>
            </p:cNvSpPr>
            <p:nvPr/>
          </p:nvSpPr>
          <p:spPr bwMode="auto">
            <a:xfrm rot="10800000" flipH="1">
              <a:off x="275" y="825"/>
              <a:ext cx="1612" cy="2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7044" name="Rectangle 56"/>
          <p:cNvSpPr>
            <a:spLocks/>
          </p:cNvSpPr>
          <p:nvPr/>
        </p:nvSpPr>
        <p:spPr bwMode="auto">
          <a:xfrm>
            <a:off x="635000" y="1689100"/>
            <a:ext cx="20986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700">
                <a:solidFill>
                  <a:schemeClr val="tx1"/>
                </a:solidFill>
                <a:cs typeface="Arial" charset="0"/>
              </a:rPr>
              <a:t>State Graph:</a:t>
            </a:r>
          </a:p>
        </p:txBody>
      </p:sp>
      <p:sp>
        <p:nvSpPr>
          <p:cNvPr id="87045" name="Rectangle 57"/>
          <p:cNvSpPr>
            <a:spLocks/>
          </p:cNvSpPr>
          <p:nvPr/>
        </p:nvSpPr>
        <p:spPr bwMode="auto">
          <a:xfrm>
            <a:off x="647700" y="5245100"/>
            <a:ext cx="38703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700">
                <a:solidFill>
                  <a:schemeClr val="tx1"/>
                </a:solidFill>
                <a:cs typeface="Arial" charset="0"/>
              </a:rPr>
              <a:t>What is the search tree?</a:t>
            </a:r>
          </a:p>
        </p:txBody>
      </p:sp>
      <p:sp>
        <p:nvSpPr>
          <p:cNvPr id="59" name="Rectangle 57"/>
          <p:cNvSpPr>
            <a:spLocks/>
          </p:cNvSpPr>
          <p:nvPr/>
        </p:nvSpPr>
        <p:spPr bwMode="auto">
          <a:xfrm>
            <a:off x="5410200" y="4724400"/>
            <a:ext cx="3365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Ridiculously tiny search graph for a tiny search problem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State Graphs vs. Search Trees</a:t>
            </a:r>
          </a:p>
        </p:txBody>
      </p:sp>
      <p:grpSp>
        <p:nvGrpSpPr>
          <p:cNvPr id="89091" name="Group 60"/>
          <p:cNvGrpSpPr>
            <a:grpSpLocks/>
          </p:cNvGrpSpPr>
          <p:nvPr/>
        </p:nvGrpSpPr>
        <p:grpSpPr bwMode="auto">
          <a:xfrm>
            <a:off x="3041650" y="3327400"/>
            <a:ext cx="5499100" cy="3340100"/>
            <a:chOff x="0" y="0"/>
            <a:chExt cx="3464" cy="2104"/>
          </a:xfrm>
        </p:grpSpPr>
        <p:sp>
          <p:nvSpPr>
            <p:cNvPr id="89149" name="Rectangle 3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89150" name="Rectangle 4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89151" name="Rectangle 5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89152" name="Rectangle 6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89153" name="Rectangle 7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89154" name="Rectangle 8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89155" name="Rectangle 9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89156" name="Line 10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57" name="Line 11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58" name="Line 12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59" name="Line 13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9160" name="Group 33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89187" name="Rectangle 14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89188" name="Rectangle 15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89189" name="Rectangle 16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89190" name="Rectangle 17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89191" name="Rectangle 18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89192" name="Rectangle 19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89193" name="Rectangle 20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89194" name="Rectangle 21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89195" name="Rectangle 22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89196" name="Rectangle 23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89197" name="Line 24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98" name="Line 25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99" name="Line 26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200" name="Line 27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201" name="Line 28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202" name="Line 29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203" name="Line 30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204" name="Line 31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205" name="Line 32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89161" name="Rectangle 34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89162" name="Line 35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9163" name="Group 55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89168" name="Rectangle 36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89169" name="Rectangle 37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89170" name="Rectangle 38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89171" name="Rectangle 39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89172" name="Rectangle 40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89173" name="Rectangle 41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89174" name="Rectangle 42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89175" name="Rectangle 43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89176" name="Rectangle 44"/>
              <p:cNvSpPr>
                <a:spLocks/>
              </p:cNvSpPr>
              <p:nvPr/>
            </p:nvSpPr>
            <p:spPr bwMode="auto">
              <a:xfrm>
                <a:off x="624" y="1012"/>
                <a:ext cx="488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400"/>
                  </a:spcBef>
                </a:pPr>
                <a:r>
                  <a:rPr lang="en-US" sz="2400">
                    <a:solidFill>
                      <a:srgbClr val="CC0000"/>
                    </a:solidFill>
                    <a:latin typeface="Arial Bold" charset="0"/>
                    <a:cs typeface="Arial Bold" charset="0"/>
                    <a:sym typeface="Arial Bold" charset="0"/>
                  </a:rPr>
                  <a:t>G</a:t>
                </a:r>
              </a:p>
            </p:txBody>
          </p:sp>
          <p:sp>
            <p:nvSpPr>
              <p:cNvPr id="89177" name="Rectangle 45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89178" name="Line 46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79" name="Line 47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80" name="Line 48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81" name="Line 49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82" name="Line 50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83" name="Line 51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84" name="Line 52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85" name="Line 53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86" name="Line 54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89164" name="Line 56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65" name="Line 57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66" name="Line 58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67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9092" name="Group 115"/>
          <p:cNvGrpSpPr>
            <a:grpSpLocks/>
          </p:cNvGrpSpPr>
          <p:nvPr/>
        </p:nvGrpSpPr>
        <p:grpSpPr bwMode="auto">
          <a:xfrm>
            <a:off x="1317625" y="1647825"/>
            <a:ext cx="3205163" cy="1781175"/>
            <a:chOff x="0" y="0"/>
            <a:chExt cx="2018" cy="1121"/>
          </a:xfrm>
        </p:grpSpPr>
        <p:grpSp>
          <p:nvGrpSpPr>
            <p:cNvPr id="89095" name="Group 113"/>
            <p:cNvGrpSpPr>
              <a:grpSpLocks/>
            </p:cNvGrpSpPr>
            <p:nvPr/>
          </p:nvGrpSpPr>
          <p:grpSpPr bwMode="auto">
            <a:xfrm>
              <a:off x="0" y="0"/>
              <a:ext cx="2018" cy="1121"/>
              <a:chOff x="0" y="0"/>
              <a:chExt cx="2018" cy="1121"/>
            </a:xfrm>
          </p:grpSpPr>
          <p:grpSp>
            <p:nvGrpSpPr>
              <p:cNvPr id="89097" name="Group 63"/>
              <p:cNvGrpSpPr>
                <a:grpSpLocks/>
              </p:cNvGrpSpPr>
              <p:nvPr/>
            </p:nvGrpSpPr>
            <p:grpSpPr bwMode="auto">
              <a:xfrm>
                <a:off x="0" y="653"/>
                <a:ext cx="199" cy="208"/>
                <a:chOff x="0" y="0"/>
                <a:chExt cx="199" cy="208"/>
              </a:xfrm>
            </p:grpSpPr>
            <p:sp>
              <p:nvSpPr>
                <p:cNvPr id="89147" name="AutoShape 61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48" name="Rectangle 62"/>
                <p:cNvSpPr>
                  <a:spLocks/>
                </p:cNvSpPr>
                <p:nvPr/>
              </p:nvSpPr>
              <p:spPr bwMode="auto">
                <a:xfrm>
                  <a:off x="11" y="0"/>
                  <a:ext cx="177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S</a:t>
                  </a:r>
                </a:p>
              </p:txBody>
            </p:sp>
          </p:grpSp>
          <p:grpSp>
            <p:nvGrpSpPr>
              <p:cNvPr id="89098" name="Group 66"/>
              <p:cNvGrpSpPr>
                <a:grpSpLocks/>
              </p:cNvGrpSpPr>
              <p:nvPr/>
            </p:nvGrpSpPr>
            <p:grpSpPr bwMode="auto">
              <a:xfrm>
                <a:off x="1819" y="0"/>
                <a:ext cx="199" cy="208"/>
                <a:chOff x="0" y="0"/>
                <a:chExt cx="199" cy="208"/>
              </a:xfrm>
            </p:grpSpPr>
            <p:sp>
              <p:nvSpPr>
                <p:cNvPr id="89145" name="AutoShape 64"/>
                <p:cNvSpPr>
                  <a:spLocks/>
                </p:cNvSpPr>
                <p:nvPr/>
              </p:nvSpPr>
              <p:spPr bwMode="auto">
                <a:xfrm>
                  <a:off x="0" y="7"/>
                  <a:ext cx="199" cy="1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46" name="Rectangle 65"/>
                <p:cNvSpPr>
                  <a:spLocks/>
                </p:cNvSpPr>
                <p:nvPr/>
              </p:nvSpPr>
              <p:spPr bwMode="auto">
                <a:xfrm>
                  <a:off x="3" y="0"/>
                  <a:ext cx="193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>
                      <a:solidFill>
                        <a:schemeClr val="tx1"/>
                      </a:solidFill>
                      <a:cs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89099" name="Group 69"/>
              <p:cNvGrpSpPr>
                <a:grpSpLocks/>
              </p:cNvGrpSpPr>
              <p:nvPr/>
            </p:nvGrpSpPr>
            <p:grpSpPr bwMode="auto">
              <a:xfrm>
                <a:off x="579" y="488"/>
                <a:ext cx="200" cy="192"/>
                <a:chOff x="0" y="0"/>
                <a:chExt cx="199" cy="192"/>
              </a:xfrm>
            </p:grpSpPr>
            <p:sp>
              <p:nvSpPr>
                <p:cNvPr id="89143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44" name="Rectangle 68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d</a:t>
                  </a:r>
                </a:p>
              </p:txBody>
            </p:sp>
          </p:grpSp>
          <p:grpSp>
            <p:nvGrpSpPr>
              <p:cNvPr id="89100" name="Group 72"/>
              <p:cNvGrpSpPr>
                <a:grpSpLocks/>
              </p:cNvGrpSpPr>
              <p:nvPr/>
            </p:nvGrpSpPr>
            <p:grpSpPr bwMode="auto">
              <a:xfrm>
                <a:off x="159" y="200"/>
                <a:ext cx="200" cy="192"/>
                <a:chOff x="0" y="0"/>
                <a:chExt cx="199" cy="192"/>
              </a:xfrm>
            </p:grpSpPr>
            <p:sp>
              <p:nvSpPr>
                <p:cNvPr id="89141" name="AutoShape 70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42" name="Rectangle 71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b</a:t>
                  </a:r>
                </a:p>
              </p:txBody>
            </p:sp>
          </p:grpSp>
          <p:grpSp>
            <p:nvGrpSpPr>
              <p:cNvPr id="89101" name="Group 75"/>
              <p:cNvGrpSpPr>
                <a:grpSpLocks/>
              </p:cNvGrpSpPr>
              <p:nvPr/>
            </p:nvGrpSpPr>
            <p:grpSpPr bwMode="auto">
              <a:xfrm>
                <a:off x="359" y="872"/>
                <a:ext cx="200" cy="192"/>
                <a:chOff x="0" y="0"/>
                <a:chExt cx="199" cy="192"/>
              </a:xfrm>
            </p:grpSpPr>
            <p:sp>
              <p:nvSpPr>
                <p:cNvPr id="89139" name="AutoShape 73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40" name="Rectangle 74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p</a:t>
                  </a:r>
                </a:p>
              </p:txBody>
            </p:sp>
          </p:grpSp>
          <p:grpSp>
            <p:nvGrpSpPr>
              <p:cNvPr id="89102" name="Group 78"/>
              <p:cNvGrpSpPr>
                <a:grpSpLocks/>
              </p:cNvGrpSpPr>
              <p:nvPr/>
            </p:nvGrpSpPr>
            <p:grpSpPr bwMode="auto">
              <a:xfrm>
                <a:off x="839" y="929"/>
                <a:ext cx="200" cy="192"/>
                <a:chOff x="0" y="0"/>
                <a:chExt cx="199" cy="192"/>
              </a:xfrm>
            </p:grpSpPr>
            <p:sp>
              <p:nvSpPr>
                <p:cNvPr id="89137" name="AutoShape 76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38" name="Rectangle 77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q</a:t>
                  </a:r>
                </a:p>
              </p:txBody>
            </p:sp>
          </p:grpSp>
          <p:grpSp>
            <p:nvGrpSpPr>
              <p:cNvPr id="89103" name="Group 81"/>
              <p:cNvGrpSpPr>
                <a:grpSpLocks/>
              </p:cNvGrpSpPr>
              <p:nvPr/>
            </p:nvGrpSpPr>
            <p:grpSpPr bwMode="auto">
              <a:xfrm>
                <a:off x="1059" y="180"/>
                <a:ext cx="200" cy="192"/>
                <a:chOff x="0" y="0"/>
                <a:chExt cx="199" cy="192"/>
              </a:xfrm>
            </p:grpSpPr>
            <p:sp>
              <p:nvSpPr>
                <p:cNvPr id="89135" name="AutoShape 79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36" name="Rectangle 80"/>
                <p:cNvSpPr>
                  <a:spLocks/>
                </p:cNvSpPr>
                <p:nvPr/>
              </p:nvSpPr>
              <p:spPr bwMode="auto">
                <a:xfrm>
                  <a:off x="31" y="8"/>
                  <a:ext cx="137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c</a:t>
                  </a:r>
                </a:p>
              </p:txBody>
            </p:sp>
          </p:grpSp>
          <p:grpSp>
            <p:nvGrpSpPr>
              <p:cNvPr id="89104" name="Group 84"/>
              <p:cNvGrpSpPr>
                <a:grpSpLocks/>
              </p:cNvGrpSpPr>
              <p:nvPr/>
            </p:nvGrpSpPr>
            <p:grpSpPr bwMode="auto">
              <a:xfrm>
                <a:off x="1339" y="411"/>
                <a:ext cx="200" cy="192"/>
                <a:chOff x="0" y="0"/>
                <a:chExt cx="199" cy="192"/>
              </a:xfrm>
            </p:grpSpPr>
            <p:sp>
              <p:nvSpPr>
                <p:cNvPr id="89133" name="AutoShape 82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34" name="Rectangle 83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e</a:t>
                  </a:r>
                </a:p>
              </p:txBody>
            </p:sp>
          </p:grpSp>
          <p:grpSp>
            <p:nvGrpSpPr>
              <p:cNvPr id="89105" name="Group 87"/>
              <p:cNvGrpSpPr>
                <a:grpSpLocks/>
              </p:cNvGrpSpPr>
              <p:nvPr/>
            </p:nvGrpSpPr>
            <p:grpSpPr bwMode="auto">
              <a:xfrm>
                <a:off x="1179" y="680"/>
                <a:ext cx="200" cy="192"/>
                <a:chOff x="0" y="0"/>
                <a:chExt cx="199" cy="192"/>
              </a:xfrm>
            </p:grpSpPr>
            <p:sp>
              <p:nvSpPr>
                <p:cNvPr id="89131" name="AutoShape 85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32" name="Rectangle 86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h</a:t>
                  </a:r>
                </a:p>
              </p:txBody>
            </p:sp>
          </p:grpSp>
          <p:grpSp>
            <p:nvGrpSpPr>
              <p:cNvPr id="89106" name="Group 90"/>
              <p:cNvGrpSpPr>
                <a:grpSpLocks/>
              </p:cNvGrpSpPr>
              <p:nvPr/>
            </p:nvGrpSpPr>
            <p:grpSpPr bwMode="auto">
              <a:xfrm>
                <a:off x="519" y="27"/>
                <a:ext cx="200" cy="192"/>
                <a:chOff x="0" y="0"/>
                <a:chExt cx="199" cy="192"/>
              </a:xfrm>
            </p:grpSpPr>
            <p:sp>
              <p:nvSpPr>
                <p:cNvPr id="89129" name="AutoShape 88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30" name="Rectangle 89"/>
                <p:cNvSpPr>
                  <a:spLocks/>
                </p:cNvSpPr>
                <p:nvPr/>
              </p:nvSpPr>
              <p:spPr bwMode="auto">
                <a:xfrm>
                  <a:off x="28" y="8"/>
                  <a:ext cx="143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a</a:t>
                  </a:r>
                </a:p>
              </p:txBody>
            </p:sp>
          </p:grpSp>
          <p:grpSp>
            <p:nvGrpSpPr>
              <p:cNvPr id="89107" name="Group 93"/>
              <p:cNvGrpSpPr>
                <a:grpSpLocks/>
              </p:cNvGrpSpPr>
              <p:nvPr/>
            </p:nvGrpSpPr>
            <p:grpSpPr bwMode="auto">
              <a:xfrm>
                <a:off x="1759" y="526"/>
                <a:ext cx="200" cy="192"/>
                <a:chOff x="0" y="0"/>
                <a:chExt cx="199" cy="192"/>
              </a:xfrm>
            </p:grpSpPr>
            <p:sp>
              <p:nvSpPr>
                <p:cNvPr id="89127" name="AutoShape 91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28" name="Rectangle 92"/>
                <p:cNvSpPr>
                  <a:spLocks/>
                </p:cNvSpPr>
                <p:nvPr/>
              </p:nvSpPr>
              <p:spPr bwMode="auto">
                <a:xfrm>
                  <a:off x="43" y="8"/>
                  <a:ext cx="113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f</a:t>
                  </a:r>
                </a:p>
              </p:txBody>
            </p:sp>
          </p:grpSp>
          <p:grpSp>
            <p:nvGrpSpPr>
              <p:cNvPr id="89108" name="Group 96"/>
              <p:cNvGrpSpPr>
                <a:grpSpLocks/>
              </p:cNvGrpSpPr>
              <p:nvPr/>
            </p:nvGrpSpPr>
            <p:grpSpPr bwMode="auto">
              <a:xfrm>
                <a:off x="1679" y="872"/>
                <a:ext cx="200" cy="192"/>
                <a:chOff x="0" y="0"/>
                <a:chExt cx="199" cy="192"/>
              </a:xfrm>
            </p:grpSpPr>
            <p:sp>
              <p:nvSpPr>
                <p:cNvPr id="89125" name="AutoShape 94"/>
                <p:cNvSpPr>
                  <a:spLocks/>
                </p:cNvSpPr>
                <p:nvPr/>
              </p:nvSpPr>
              <p:spPr bwMode="auto">
                <a:xfrm>
                  <a:off x="0" y="0"/>
                  <a:ext cx="199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0 h 21600"/>
                    <a:gd name="T20" fmla="*/ 21600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9126" name="Rectangle 95"/>
                <p:cNvSpPr>
                  <a:spLocks/>
                </p:cNvSpPr>
                <p:nvPr/>
              </p:nvSpPr>
              <p:spPr bwMode="auto">
                <a:xfrm>
                  <a:off x="40" y="8"/>
                  <a:ext cx="119" cy="1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78049" bIns="38100" anchor="ctr">
                  <a:spAutoFit/>
                </a:bodyPr>
                <a:lstStyle/>
                <a:p>
                  <a:pPr marL="1588" algn="ctr"/>
                  <a:r>
                    <a:rPr lang="en-US" sz="1400">
                      <a:solidFill>
                        <a:schemeClr val="tx1"/>
                      </a:solidFill>
                      <a:latin typeface="Arial Italic" charset="0"/>
                      <a:cs typeface="Arial Italic" charset="0"/>
                      <a:sym typeface="Arial Italic" charset="0"/>
                    </a:rPr>
                    <a:t>r</a:t>
                  </a:r>
                </a:p>
              </p:txBody>
            </p:sp>
          </p:grpSp>
          <p:sp>
            <p:nvSpPr>
              <p:cNvPr id="89109" name="Line 97"/>
              <p:cNvSpPr>
                <a:spLocks noChangeShapeType="1"/>
              </p:cNvSpPr>
              <p:nvPr/>
            </p:nvSpPr>
            <p:spPr bwMode="auto">
              <a:xfrm>
                <a:off x="170" y="825"/>
                <a:ext cx="189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0" name="Line 98"/>
              <p:cNvSpPr>
                <a:spLocks noChangeShapeType="1"/>
              </p:cNvSpPr>
              <p:nvPr/>
            </p:nvSpPr>
            <p:spPr bwMode="auto">
              <a:xfrm rot="10800000" flipH="1">
                <a:off x="530" y="1025"/>
                <a:ext cx="309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1" name="Line 99"/>
              <p:cNvSpPr>
                <a:spLocks noChangeShapeType="1"/>
              </p:cNvSpPr>
              <p:nvPr/>
            </p:nvSpPr>
            <p:spPr bwMode="auto">
              <a:xfrm flipH="1">
                <a:off x="1010" y="844"/>
                <a:ext cx="198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2" name="Line 100"/>
              <p:cNvSpPr>
                <a:spLocks noChangeShapeType="1"/>
              </p:cNvSpPr>
              <p:nvPr/>
            </p:nvSpPr>
            <p:spPr bwMode="auto">
              <a:xfrm flipH="1">
                <a:off x="559" y="776"/>
                <a:ext cx="62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3" name="Line 101"/>
              <p:cNvSpPr>
                <a:spLocks noChangeShapeType="1"/>
              </p:cNvSpPr>
              <p:nvPr/>
            </p:nvSpPr>
            <p:spPr bwMode="auto">
              <a:xfrm flipH="1">
                <a:off x="1350" y="603"/>
                <a:ext cx="89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4" name="Line 102"/>
              <p:cNvSpPr>
                <a:spLocks noChangeShapeType="1"/>
              </p:cNvSpPr>
              <p:nvPr/>
            </p:nvSpPr>
            <p:spPr bwMode="auto">
              <a:xfrm>
                <a:off x="1510" y="575"/>
                <a:ext cx="198" cy="32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5" name="Line 103"/>
              <p:cNvSpPr>
                <a:spLocks noChangeShapeType="1"/>
              </p:cNvSpPr>
              <p:nvPr/>
            </p:nvSpPr>
            <p:spPr bwMode="auto">
              <a:xfrm rot="10800000" flipH="1">
                <a:off x="1779" y="718"/>
                <a:ext cx="80" cy="15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6" name="Line 104"/>
              <p:cNvSpPr>
                <a:spLocks noChangeShapeType="1"/>
              </p:cNvSpPr>
              <p:nvPr/>
            </p:nvSpPr>
            <p:spPr bwMode="auto">
              <a:xfrm rot="10800000" flipH="1">
                <a:off x="1859" y="200"/>
                <a:ext cx="60" cy="32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7" name="Line 105"/>
              <p:cNvSpPr>
                <a:spLocks noChangeShapeType="1"/>
              </p:cNvSpPr>
              <p:nvPr/>
            </p:nvSpPr>
            <p:spPr bwMode="auto">
              <a:xfrm rot="10800000" flipH="1">
                <a:off x="170" y="584"/>
                <a:ext cx="409" cy="105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8" name="Line 106"/>
              <p:cNvSpPr>
                <a:spLocks noChangeShapeType="1"/>
              </p:cNvSpPr>
              <p:nvPr/>
            </p:nvSpPr>
            <p:spPr bwMode="auto">
              <a:xfrm rot="10800000">
                <a:off x="330" y="364"/>
                <a:ext cx="278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9" name="Line 107"/>
              <p:cNvSpPr>
                <a:spLocks noChangeShapeType="1"/>
              </p:cNvSpPr>
              <p:nvPr/>
            </p:nvSpPr>
            <p:spPr bwMode="auto">
              <a:xfrm rot="10800000" flipH="1">
                <a:off x="339" y="123"/>
                <a:ext cx="180" cy="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20" name="Line 108"/>
              <p:cNvSpPr>
                <a:spLocks noChangeShapeType="1"/>
              </p:cNvSpPr>
              <p:nvPr/>
            </p:nvSpPr>
            <p:spPr bwMode="auto">
              <a:xfrm rot="10800000">
                <a:off x="719" y="123"/>
                <a:ext cx="34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21" name="Line 109"/>
              <p:cNvSpPr>
                <a:spLocks noChangeShapeType="1"/>
              </p:cNvSpPr>
              <p:nvPr/>
            </p:nvSpPr>
            <p:spPr bwMode="auto">
              <a:xfrm rot="10800000" flipH="1">
                <a:off x="750" y="344"/>
                <a:ext cx="338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22" name="Line 110"/>
              <p:cNvSpPr>
                <a:spLocks noChangeShapeType="1"/>
              </p:cNvSpPr>
              <p:nvPr/>
            </p:nvSpPr>
            <p:spPr bwMode="auto">
              <a:xfrm rot="10800000" flipH="1">
                <a:off x="779" y="507"/>
                <a:ext cx="560" cy="7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23" name="Freeform 111"/>
              <p:cNvSpPr>
                <a:spLocks/>
              </p:cNvSpPr>
              <p:nvPr/>
            </p:nvSpPr>
            <p:spPr bwMode="auto">
              <a:xfrm rot="5400000" flipH="1">
                <a:off x="1384" y="150"/>
                <a:ext cx="278" cy="5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24" name="Freeform 112"/>
              <p:cNvSpPr>
                <a:spLocks/>
              </p:cNvSpPr>
              <p:nvPr/>
            </p:nvSpPr>
            <p:spPr bwMode="auto">
              <a:xfrm rot="10800000" flipH="1">
                <a:off x="199" y="575"/>
                <a:ext cx="1169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60000 65536"/>
                  <a:gd name="T5" fmla="*/ 0 60000 65536"/>
                  <a:gd name="T6" fmla="*/ 0 w 21600"/>
                  <a:gd name="T7" fmla="*/ 0 h 21600"/>
                  <a:gd name="T8" fmla="*/ 21600 w 21600"/>
                  <a:gd name="T9" fmla="*/ 21600 h 216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89096" name="Line 114"/>
            <p:cNvSpPr>
              <a:spLocks noChangeShapeType="1"/>
            </p:cNvSpPr>
            <p:nvPr/>
          </p:nvSpPr>
          <p:spPr bwMode="auto">
            <a:xfrm rot="10800000" flipH="1">
              <a:off x="1039" y="968"/>
              <a:ext cx="640" cy="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9093" name="Rectangle 116"/>
          <p:cNvSpPr>
            <a:spLocks/>
          </p:cNvSpPr>
          <p:nvPr/>
        </p:nvSpPr>
        <p:spPr bwMode="auto">
          <a:xfrm>
            <a:off x="500063" y="4308475"/>
            <a:ext cx="2082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We construct both on demand – and we construct as little as possible.</a:t>
            </a:r>
          </a:p>
        </p:txBody>
      </p:sp>
      <p:sp>
        <p:nvSpPr>
          <p:cNvPr id="89094" name="Rectangle 117"/>
          <p:cNvSpPr>
            <a:spLocks/>
          </p:cNvSpPr>
          <p:nvPr/>
        </p:nvSpPr>
        <p:spPr bwMode="auto">
          <a:xfrm>
            <a:off x="5872163" y="1668463"/>
            <a:ext cx="242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Each NODE in in the search tree is an entire PATH in the problem graph.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9382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States vs. Nodes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60988"/>
          </a:xfrm>
        </p:spPr>
        <p:txBody>
          <a:bodyPr rIns="132080"/>
          <a:lstStyle/>
          <a:p>
            <a:pPr eaLnBrk="1" hangingPunct="1"/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Nodes in state space graphs are problem states</a:t>
            </a:r>
          </a:p>
          <a:p>
            <a:pPr marL="782638" lvl="1" eaLnBrk="1" hangingPunct="1"/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Represent an abstracted state of the world</a:t>
            </a:r>
          </a:p>
          <a:p>
            <a:pPr marL="782638" lvl="1" eaLnBrk="1" hangingPunct="1"/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Have successors, can be goal / non-goal, have multiple predecessors</a:t>
            </a:r>
          </a:p>
          <a:p>
            <a:pPr eaLnBrk="1" hangingPunct="1"/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Nodes in search trees are plans</a:t>
            </a:r>
          </a:p>
          <a:p>
            <a:pPr marL="782638" lvl="1" eaLnBrk="1" hangingPunct="1"/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Represent a plan (sequence of actions) which results in the node</a:t>
            </a:r>
            <a:r>
              <a:rPr lang="ja-JP" altLang="en-US" sz="18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altLang="ja-JP" sz="1800">
                <a:latin typeface="Arial" charset="0"/>
                <a:ea typeface="ヒラギノ角ゴ ProN W3" charset="0"/>
                <a:cs typeface="ヒラギノ角ゴ ProN W3" charset="0"/>
              </a:rPr>
              <a:t>s state</a:t>
            </a:r>
          </a:p>
          <a:p>
            <a:pPr marL="782638" lvl="1" eaLnBrk="1" hangingPunct="1"/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Have </a:t>
            </a:r>
            <a:r>
              <a:rPr lang="en-US" sz="18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 problem state </a:t>
            </a: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and</a:t>
            </a:r>
            <a:r>
              <a:rPr lang="en-US" sz="18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>
                <a:latin typeface="Arial" charset="0"/>
                <a:ea typeface="ヒラギノ角ゴ ProN W3" charset="0"/>
                <a:cs typeface="ヒラギノ角ゴ ProN W3" charset="0"/>
              </a:rPr>
              <a:t>one parent, a path length, a depth &amp; a cost</a:t>
            </a:r>
          </a:p>
          <a:p>
            <a:pPr marL="782638" lvl="1" eaLnBrk="1" hangingPunct="1"/>
            <a:r>
              <a:rPr lang="en-US" sz="1800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The same problem state may be achieved by multiple search tree nodes</a:t>
            </a:r>
          </a:p>
        </p:txBody>
      </p:sp>
      <p:sp>
        <p:nvSpPr>
          <p:cNvPr id="91140" name="Oval 4"/>
          <p:cNvSpPr>
            <a:spLocks/>
          </p:cNvSpPr>
          <p:nvPr/>
        </p:nvSpPr>
        <p:spPr bwMode="auto">
          <a:xfrm>
            <a:off x="4840288" y="5840413"/>
            <a:ext cx="727075" cy="725487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3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41" name="Oval 5"/>
          <p:cNvSpPr>
            <a:spLocks/>
          </p:cNvSpPr>
          <p:nvPr/>
        </p:nvSpPr>
        <p:spPr bwMode="auto">
          <a:xfrm>
            <a:off x="5894388" y="4737100"/>
            <a:ext cx="725487" cy="727075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91142" name="AutoShape 6"/>
          <p:cNvCxnSpPr>
            <a:cxnSpLocks noChangeShapeType="1"/>
            <a:stCxn id="91141" idx="0"/>
            <a:endCxn id="91140" idx="0"/>
          </p:cNvCxnSpPr>
          <p:nvPr/>
        </p:nvCxnSpPr>
        <p:spPr bwMode="auto">
          <a:xfrm flipH="1">
            <a:off x="5203825" y="5100638"/>
            <a:ext cx="1052513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3" name="Rectangle 7"/>
          <p:cNvSpPr>
            <a:spLocks/>
          </p:cNvSpPr>
          <p:nvPr/>
        </p:nvSpPr>
        <p:spPr bwMode="auto">
          <a:xfrm>
            <a:off x="7597775" y="4935538"/>
            <a:ext cx="8651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Arial" charset="0"/>
              </a:rPr>
              <a:t>Depth 5</a:t>
            </a:r>
          </a:p>
        </p:txBody>
      </p:sp>
      <p:sp>
        <p:nvSpPr>
          <p:cNvPr id="91144" name="Rectangle 8"/>
          <p:cNvSpPr>
            <a:spLocks/>
          </p:cNvSpPr>
          <p:nvPr/>
        </p:nvSpPr>
        <p:spPr bwMode="auto">
          <a:xfrm>
            <a:off x="7615238" y="6002338"/>
            <a:ext cx="8651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cs typeface="Arial" charset="0"/>
              </a:rPr>
              <a:t>Depth 6</a:t>
            </a:r>
          </a:p>
        </p:txBody>
      </p:sp>
      <p:sp>
        <p:nvSpPr>
          <p:cNvPr id="91145" name="Rectangle 9"/>
          <p:cNvSpPr>
            <a:spLocks/>
          </p:cNvSpPr>
          <p:nvPr/>
        </p:nvSpPr>
        <p:spPr bwMode="auto">
          <a:xfrm>
            <a:off x="6470650" y="4606925"/>
            <a:ext cx="828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Parent</a:t>
            </a:r>
          </a:p>
        </p:txBody>
      </p:sp>
      <p:sp>
        <p:nvSpPr>
          <p:cNvPr id="91146" name="Rectangle 10"/>
          <p:cNvSpPr>
            <a:spLocks/>
          </p:cNvSpPr>
          <p:nvPr/>
        </p:nvSpPr>
        <p:spPr bwMode="auto">
          <a:xfrm>
            <a:off x="5586413" y="5868988"/>
            <a:ext cx="7254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Node</a:t>
            </a:r>
          </a:p>
        </p:txBody>
      </p:sp>
      <p:pic>
        <p:nvPicPr>
          <p:cNvPr id="9114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913313"/>
            <a:ext cx="10890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905375"/>
            <a:ext cx="1117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Freeform 13"/>
          <p:cNvSpPr>
            <a:spLocks/>
          </p:cNvSpPr>
          <p:nvPr/>
        </p:nvSpPr>
        <p:spPr bwMode="auto">
          <a:xfrm>
            <a:off x="1922463" y="6091238"/>
            <a:ext cx="2905125" cy="330200"/>
          </a:xfrm>
          <a:custGeom>
            <a:avLst/>
            <a:gdLst>
              <a:gd name="T0" fmla="*/ 2147483647 w 21600"/>
              <a:gd name="T1" fmla="*/ 2147483647 h 20227"/>
              <a:gd name="T2" fmla="*/ 2147483647 w 21600"/>
              <a:gd name="T3" fmla="*/ 2147483647 h 20227"/>
              <a:gd name="T4" fmla="*/ 0 w 21600"/>
              <a:gd name="T5" fmla="*/ 0 h 20227"/>
              <a:gd name="T6" fmla="*/ 0 60000 65536"/>
              <a:gd name="T7" fmla="*/ 0 60000 65536"/>
              <a:gd name="T8" fmla="*/ 0 60000 65536"/>
              <a:gd name="T9" fmla="*/ 0 w 21600"/>
              <a:gd name="T10" fmla="*/ 0 h 20227"/>
              <a:gd name="T11" fmla="*/ 21600 w 21600"/>
              <a:gd name="T12" fmla="*/ 20227 h 20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27">
                <a:moveTo>
                  <a:pt x="21600" y="9969"/>
                </a:moveTo>
                <a:cubicBezTo>
                  <a:pt x="16962" y="15785"/>
                  <a:pt x="12323" y="21600"/>
                  <a:pt x="8723" y="19938"/>
                </a:cubicBezTo>
                <a:cubicBezTo>
                  <a:pt x="5123" y="18277"/>
                  <a:pt x="2562" y="9138"/>
                  <a:pt x="0" y="0"/>
                </a:cubicBezTo>
              </a:path>
            </a:pathLst>
          </a:custGeom>
          <a:noFill/>
          <a:ln w="25400" cap="flat">
            <a:solidFill>
              <a:srgbClr val="333399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50" name="Freeform 14"/>
          <p:cNvSpPr>
            <a:spLocks/>
          </p:cNvSpPr>
          <p:nvPr/>
        </p:nvSpPr>
        <p:spPr bwMode="auto">
          <a:xfrm rot="10800000" flipH="1">
            <a:off x="3576638" y="4984750"/>
            <a:ext cx="2300287" cy="165100"/>
          </a:xfrm>
          <a:custGeom>
            <a:avLst/>
            <a:gdLst>
              <a:gd name="T0" fmla="*/ 2147483647 w 21600"/>
              <a:gd name="T1" fmla="*/ 2147483647 h 20227"/>
              <a:gd name="T2" fmla="*/ 2147483647 w 21600"/>
              <a:gd name="T3" fmla="*/ 2147483647 h 20227"/>
              <a:gd name="T4" fmla="*/ 0 w 21600"/>
              <a:gd name="T5" fmla="*/ 0 h 20227"/>
              <a:gd name="T6" fmla="*/ 0 60000 65536"/>
              <a:gd name="T7" fmla="*/ 0 60000 65536"/>
              <a:gd name="T8" fmla="*/ 0 60000 65536"/>
              <a:gd name="T9" fmla="*/ 0 w 21600"/>
              <a:gd name="T10" fmla="*/ 0 h 20227"/>
              <a:gd name="T11" fmla="*/ 21600 w 21600"/>
              <a:gd name="T12" fmla="*/ 20227 h 20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27">
                <a:moveTo>
                  <a:pt x="21600" y="9969"/>
                </a:moveTo>
                <a:cubicBezTo>
                  <a:pt x="16962" y="15785"/>
                  <a:pt x="12323" y="21600"/>
                  <a:pt x="8723" y="19938"/>
                </a:cubicBezTo>
                <a:cubicBezTo>
                  <a:pt x="5123" y="18277"/>
                  <a:pt x="2562" y="9138"/>
                  <a:pt x="0" y="0"/>
                </a:cubicBezTo>
              </a:path>
            </a:pathLst>
          </a:custGeom>
          <a:noFill/>
          <a:ln w="25400" cap="flat">
            <a:solidFill>
              <a:srgbClr val="333399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51" name="Rectangle 15"/>
          <p:cNvSpPr>
            <a:spLocks/>
          </p:cNvSpPr>
          <p:nvPr/>
        </p:nvSpPr>
        <p:spPr bwMode="auto">
          <a:xfrm>
            <a:off x="5029200" y="4144963"/>
            <a:ext cx="20859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2D2D8A"/>
                </a:solidFill>
                <a:cs typeface="Arial" charset="0"/>
              </a:rPr>
              <a:t>Search Nodes</a:t>
            </a:r>
          </a:p>
        </p:txBody>
      </p:sp>
      <p:sp>
        <p:nvSpPr>
          <p:cNvPr id="91152" name="Rectangle 16"/>
          <p:cNvSpPr>
            <a:spLocks/>
          </p:cNvSpPr>
          <p:nvPr/>
        </p:nvSpPr>
        <p:spPr bwMode="auto">
          <a:xfrm>
            <a:off x="1108075" y="4411663"/>
            <a:ext cx="2238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2D2D8A"/>
                </a:solidFill>
                <a:cs typeface="Arial" charset="0"/>
              </a:rPr>
              <a:t>Problem States</a:t>
            </a:r>
          </a:p>
        </p:txBody>
      </p:sp>
      <p:sp>
        <p:nvSpPr>
          <p:cNvPr id="91153" name="Rectangle 17"/>
          <p:cNvSpPr>
            <a:spLocks/>
          </p:cNvSpPr>
          <p:nvPr/>
        </p:nvSpPr>
        <p:spPr bwMode="auto">
          <a:xfrm>
            <a:off x="5033963" y="5329238"/>
            <a:ext cx="788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Action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Outline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Agents that Plan Ahead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Uninformed Search Methods (part review for some)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Depth-First Search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Breadth-First Search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Uniform-Cost Search</a:t>
            </a:r>
          </a:p>
          <a:p>
            <a:pPr marL="782638" lvl="1" eaLnBrk="1" hangingPunct="1">
              <a:lnSpc>
                <a:spcPct val="90000"/>
              </a:lnSpc>
            </a:pPr>
            <a:endParaRPr lang="en-US" sz="20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Heuristic Search Methods (new for all)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Best First / Greedy Search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1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410200" y="2819400"/>
            <a:ext cx="1981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Building Search Trees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22860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Search: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Expand out possible plans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Maintain a </a:t>
            </a:r>
            <a:r>
              <a:rPr lang="en-US">
                <a:solidFill>
                  <a:srgbClr val="CC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fringe 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of unexpanded plans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Try to expand as few tree nodes as possible</a:t>
            </a:r>
          </a:p>
        </p:txBody>
      </p:sp>
      <p:pic>
        <p:nvPicPr>
          <p:cNvPr id="942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043113"/>
            <a:ext cx="80724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057400"/>
            <a:ext cx="807243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7243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General Tree Search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5146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Important ideas: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Fringe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Expansion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Exploration strategy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Main question: which fringe nodes to explore?</a:t>
            </a:r>
          </a:p>
        </p:txBody>
      </p:sp>
      <p:pic>
        <p:nvPicPr>
          <p:cNvPr id="962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4596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Line 5"/>
          <p:cNvSpPr>
            <a:spLocks noChangeShapeType="1"/>
          </p:cNvSpPr>
          <p:nvPr/>
        </p:nvSpPr>
        <p:spPr bwMode="auto">
          <a:xfrm rot="10800000">
            <a:off x="5334000" y="38862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262" name="Rectangle 6"/>
          <p:cNvSpPr>
            <a:spLocks/>
          </p:cNvSpPr>
          <p:nvPr/>
        </p:nvSpPr>
        <p:spPr bwMode="auto">
          <a:xfrm>
            <a:off x="6096000" y="4800600"/>
            <a:ext cx="2527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Detailed pseudocode is in the book!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0" name="Rectangle 2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Review: 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Agents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482600" y="5448300"/>
            <a:ext cx="8166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>
              <a:lnSpc>
                <a:spcPct val="80000"/>
              </a:lnSpc>
              <a:spcBef>
                <a:spcPts val="738"/>
              </a:spcBef>
            </a:pPr>
            <a:r>
              <a:rPr lang="en-US" sz="2600" dirty="0">
                <a:solidFill>
                  <a:schemeClr val="tx1"/>
                </a:solidFill>
                <a:cs typeface="Arial" charset="0"/>
              </a:rPr>
              <a:t>Search -- the environment is:</a:t>
            </a:r>
          </a:p>
          <a:p>
            <a:pPr>
              <a:lnSpc>
                <a:spcPct val="80000"/>
              </a:lnSpc>
              <a:spcBef>
                <a:spcPts val="738"/>
              </a:spcBef>
            </a:pPr>
            <a:r>
              <a:rPr lang="en-US" sz="2600" dirty="0">
                <a:solidFill>
                  <a:schemeClr val="tx1"/>
                </a:solidFill>
                <a:cs typeface="Arial" charset="0"/>
              </a:rPr>
              <a:t>fully observable, single agent, deterministic, </a:t>
            </a:r>
            <a:r>
              <a:rPr lang="en-US" sz="2600" dirty="0" smtClean="0">
                <a:solidFill>
                  <a:schemeClr val="tx1"/>
                </a:solidFill>
                <a:cs typeface="Arial" charset="0"/>
              </a:rPr>
              <a:t>static, </a:t>
            </a:r>
            <a:r>
              <a:rPr lang="en-US" sz="2600" dirty="0">
                <a:solidFill>
                  <a:schemeClr val="tx1"/>
                </a:solidFill>
                <a:cs typeface="Arial" charset="0"/>
              </a:rPr>
              <a:t>discrete</a:t>
            </a:r>
          </a:p>
        </p:txBody>
      </p:sp>
      <p:grpSp>
        <p:nvGrpSpPr>
          <p:cNvPr id="58374" name="Group 19"/>
          <p:cNvGrpSpPr>
            <a:grpSpLocks/>
          </p:cNvGrpSpPr>
          <p:nvPr/>
        </p:nvGrpSpPr>
        <p:grpSpPr bwMode="auto">
          <a:xfrm>
            <a:off x="4711700" y="1968500"/>
            <a:ext cx="3937000" cy="3224213"/>
            <a:chOff x="0" y="0"/>
            <a:chExt cx="2480" cy="2031"/>
          </a:xfrm>
        </p:grpSpPr>
        <p:sp>
          <p:nvSpPr>
            <p:cNvPr id="58375" name="AutoShape 6"/>
            <p:cNvSpPr>
              <a:spLocks/>
            </p:cNvSpPr>
            <p:nvPr/>
          </p:nvSpPr>
          <p:spPr bwMode="auto">
            <a:xfrm>
              <a:off x="0" y="7"/>
              <a:ext cx="1376" cy="2024"/>
            </a:xfrm>
            <a:prstGeom prst="roundRect">
              <a:avLst>
                <a:gd name="adj" fmla="val 8713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76" name="Line 7"/>
            <p:cNvSpPr>
              <a:spLocks noChangeShapeType="1"/>
            </p:cNvSpPr>
            <p:nvPr/>
          </p:nvSpPr>
          <p:spPr bwMode="auto">
            <a:xfrm rot="10800000">
              <a:off x="712" y="559"/>
              <a:ext cx="1" cy="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77" name="AutoShape 8"/>
            <p:cNvSpPr>
              <a:spLocks/>
            </p:cNvSpPr>
            <p:nvPr/>
          </p:nvSpPr>
          <p:spPr bwMode="auto">
            <a:xfrm>
              <a:off x="416" y="727"/>
              <a:ext cx="544" cy="544"/>
            </a:xfrm>
            <a:prstGeom prst="roundRect">
              <a:avLst>
                <a:gd name="adj" fmla="val 22056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78" name="Rectangle 9"/>
            <p:cNvSpPr>
              <a:spLocks/>
            </p:cNvSpPr>
            <p:nvPr/>
          </p:nvSpPr>
          <p:spPr bwMode="auto">
            <a:xfrm>
              <a:off x="79" y="47"/>
              <a:ext cx="3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Agent</a:t>
              </a:r>
            </a:p>
          </p:txBody>
        </p:sp>
        <p:sp>
          <p:nvSpPr>
            <p:cNvPr id="58379" name="Rectangle 10"/>
            <p:cNvSpPr>
              <a:spLocks/>
            </p:cNvSpPr>
            <p:nvPr/>
          </p:nvSpPr>
          <p:spPr bwMode="auto">
            <a:xfrm>
              <a:off x="449" y="327"/>
              <a:ext cx="5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Sensors</a:t>
              </a:r>
            </a:p>
          </p:txBody>
        </p:sp>
        <p:sp>
          <p:nvSpPr>
            <p:cNvPr id="58380" name="Rectangle 11"/>
            <p:cNvSpPr>
              <a:spLocks/>
            </p:cNvSpPr>
            <p:nvPr/>
          </p:nvSpPr>
          <p:spPr bwMode="auto">
            <a:xfrm>
              <a:off x="636" y="895"/>
              <a:ext cx="11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?</a:t>
              </a:r>
            </a:p>
          </p:txBody>
        </p:sp>
        <p:sp>
          <p:nvSpPr>
            <p:cNvPr id="58381" name="Rectangle 12"/>
            <p:cNvSpPr>
              <a:spLocks/>
            </p:cNvSpPr>
            <p:nvPr/>
          </p:nvSpPr>
          <p:spPr bwMode="auto">
            <a:xfrm>
              <a:off x="413" y="1487"/>
              <a:ext cx="5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Actuators</a:t>
              </a:r>
            </a:p>
          </p:txBody>
        </p:sp>
        <p:sp>
          <p:nvSpPr>
            <p:cNvPr id="58382" name="AutoShape 13"/>
            <p:cNvSpPr>
              <a:spLocks/>
            </p:cNvSpPr>
            <p:nvPr/>
          </p:nvSpPr>
          <p:spPr bwMode="auto">
            <a:xfrm>
              <a:off x="2024" y="0"/>
              <a:ext cx="456" cy="2016"/>
            </a:xfrm>
            <a:prstGeom prst="roundRect">
              <a:avLst>
                <a:gd name="adj" fmla="val 26310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3" name="Rectangle 14"/>
            <p:cNvSpPr>
              <a:spLocks/>
            </p:cNvSpPr>
            <p:nvPr/>
          </p:nvSpPr>
          <p:spPr bwMode="auto">
            <a:xfrm rot="5400000">
              <a:off x="1580" y="947"/>
              <a:ext cx="14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8" bIns="0"/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Environment</a:t>
              </a:r>
            </a:p>
          </p:txBody>
        </p:sp>
        <p:sp>
          <p:nvSpPr>
            <p:cNvPr id="58384" name="Line 15"/>
            <p:cNvSpPr>
              <a:spLocks noChangeShapeType="1"/>
            </p:cNvSpPr>
            <p:nvPr/>
          </p:nvSpPr>
          <p:spPr bwMode="auto">
            <a:xfrm rot="10800000" flipH="1">
              <a:off x="1077" y="447"/>
              <a:ext cx="11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5" name="Line 16"/>
            <p:cNvSpPr>
              <a:spLocks noChangeShapeType="1"/>
            </p:cNvSpPr>
            <p:nvPr/>
          </p:nvSpPr>
          <p:spPr bwMode="auto">
            <a:xfrm flipH="1">
              <a:off x="1136" y="1607"/>
              <a:ext cx="11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7"/>
            <p:cNvSpPr>
              <a:spLocks/>
            </p:cNvSpPr>
            <p:nvPr/>
          </p:nvSpPr>
          <p:spPr bwMode="auto">
            <a:xfrm>
              <a:off x="1463" y="463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Percepts</a:t>
              </a:r>
            </a:p>
          </p:txBody>
        </p:sp>
        <p:sp>
          <p:nvSpPr>
            <p:cNvPr id="58387" name="Rectangle 18"/>
            <p:cNvSpPr>
              <a:spLocks/>
            </p:cNvSpPr>
            <p:nvPr/>
          </p:nvSpPr>
          <p:spPr bwMode="auto">
            <a:xfrm>
              <a:off x="1500" y="1607"/>
              <a:ext cx="40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8" bIns="0">
              <a:spAutoFit/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Actions</a:t>
              </a:r>
            </a:p>
          </p:txBody>
        </p:sp>
      </p:grpSp>
      <p:sp>
        <p:nvSpPr>
          <p:cNvPr id="22" name="Rectangle 3"/>
          <p:cNvSpPr>
            <a:spLocks/>
          </p:cNvSpPr>
          <p:nvPr/>
        </p:nvSpPr>
        <p:spPr bwMode="auto">
          <a:xfrm>
            <a:off x="304800" y="1703099"/>
            <a:ext cx="4343400" cy="355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 algn="l">
              <a:lnSpc>
                <a:spcPct val="80000"/>
              </a:lnSpc>
              <a:spcBef>
                <a:spcPts val="1050"/>
              </a:spcBef>
              <a:defRPr/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  <a:sym typeface="Arial" charset="0"/>
              </a:rPr>
              <a:t>An agent:</a:t>
            </a:r>
          </a:p>
          <a:p>
            <a:pPr marL="514350" indent="-457200" algn="l">
              <a:lnSpc>
                <a:spcPct val="80000"/>
              </a:lnSpc>
              <a:spcBef>
                <a:spcPts val="105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  <a:sym typeface="Arial" charset="0"/>
              </a:rPr>
              <a:t>Perceives and acts</a:t>
            </a:r>
          </a:p>
          <a:p>
            <a:pPr marL="514350" indent="-457200" algn="l">
              <a:lnSpc>
                <a:spcPct val="80000"/>
              </a:lnSpc>
              <a:spcBef>
                <a:spcPts val="105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  <a:sym typeface="Arial" charset="0"/>
              </a:rPr>
              <a:t>Selects actions that maximize its utility function</a:t>
            </a:r>
          </a:p>
          <a:p>
            <a:pPr marL="514350" indent="-457200" algn="l">
              <a:lnSpc>
                <a:spcPct val="80000"/>
              </a:lnSpc>
              <a:spcBef>
                <a:spcPts val="105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  <a:sym typeface="Arial" charset="0"/>
              </a:rPr>
              <a:t>Has a goal</a:t>
            </a:r>
          </a:p>
          <a:p>
            <a:pPr marL="57150" algn="l">
              <a:lnSpc>
                <a:spcPct val="80000"/>
              </a:lnSpc>
              <a:spcBef>
                <a:spcPts val="1050"/>
              </a:spcBef>
              <a:defRPr/>
            </a:pPr>
            <a:endParaRPr lang="en-US" sz="2400" dirty="0">
              <a:solidFill>
                <a:srgbClr val="333399"/>
              </a:solidFill>
              <a:latin typeface="Calibri"/>
              <a:cs typeface="Calibri"/>
              <a:sym typeface="Arial" charset="0"/>
            </a:endParaRPr>
          </a:p>
          <a:p>
            <a:pPr marL="57150" algn="l">
              <a:lnSpc>
                <a:spcPct val="80000"/>
              </a:lnSpc>
              <a:spcBef>
                <a:spcPts val="1050"/>
              </a:spcBef>
              <a:defRPr/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  <a:sym typeface="Arial" charset="0"/>
              </a:rPr>
              <a:t>Environment:</a:t>
            </a:r>
          </a:p>
          <a:p>
            <a:pPr marL="514350" indent="-457200" algn="l">
              <a:lnSpc>
                <a:spcPct val="80000"/>
              </a:lnSpc>
              <a:spcBef>
                <a:spcPts val="105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  <a:sym typeface="Arial" charset="0"/>
              </a:rPr>
              <a:t>Input and output to the agent</a:t>
            </a:r>
          </a:p>
          <a:p>
            <a:pPr marL="57150" algn="l">
              <a:lnSpc>
                <a:spcPct val="80000"/>
              </a:lnSpc>
              <a:spcBef>
                <a:spcPts val="1050"/>
              </a:spcBef>
              <a:defRPr/>
            </a:pPr>
            <a:endParaRPr lang="en-US" sz="2400" dirty="0">
              <a:solidFill>
                <a:srgbClr val="333399"/>
              </a:solidFill>
              <a:latin typeface="Calibri"/>
              <a:cs typeface="Calibri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Reflex Agents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657350"/>
            <a:ext cx="3683000" cy="520065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Reflex agents: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Choose action based on current percept (and maybe memory)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Do not consider the future consequences of their actions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Act on how the world 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Can 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a 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reflex agent 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achieve goals?</a:t>
            </a:r>
          </a:p>
        </p:txBody>
      </p:sp>
      <p:pic>
        <p:nvPicPr>
          <p:cNvPr id="6042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1804988"/>
            <a:ext cx="45799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4106863"/>
            <a:ext cx="457993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33"/>
            <a:ext cx="17827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Goal Based Agents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0850"/>
            <a:ext cx="3541713" cy="513715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Goal-based agents: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Plan ahead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Ask </a:t>
            </a:r>
            <a:r>
              <a:rPr lang="ja-JP" altLang="en-US" sz="2000">
                <a:latin typeface="Arial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sz="2000">
                <a:latin typeface="Arial" charset="0"/>
                <a:ea typeface="ヒラギノ角ゴ ProN W3" charset="0"/>
                <a:cs typeface="ヒラギノ角ゴ ProN W3" charset="0"/>
              </a:rPr>
              <a:t>what if</a:t>
            </a:r>
            <a:r>
              <a:rPr lang="ja-JP" altLang="en-US" sz="2000">
                <a:latin typeface="Arial" charset="0"/>
                <a:ea typeface="ヒラギノ角ゴ ProN W3" charset="0"/>
                <a:cs typeface="ヒラギノ角ゴ ProN W3" charset="0"/>
              </a:rPr>
              <a:t>”</a:t>
            </a:r>
            <a:endParaRPr lang="en-US" altLang="ja-JP" sz="20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Decisions based on (hypothesized) consequences of actions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N W3" charset="0"/>
                <a:cs typeface="ヒラギノ角ゴ ProN W3" charset="0"/>
              </a:rPr>
              <a:t>Must have a model of how the world evolves in response to actions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Act on how the world WOULD BE</a:t>
            </a:r>
          </a:p>
        </p:txBody>
      </p:sp>
      <p:pic>
        <p:nvPicPr>
          <p:cNvPr id="645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135438"/>
            <a:ext cx="45958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797050"/>
            <a:ext cx="45799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+mn-lt"/>
              </a:rPr>
              <a:t>Search thru a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828800"/>
            <a:ext cx="8496300" cy="1905000"/>
          </a:xfrm>
        </p:spPr>
        <p:txBody>
          <a:bodyPr/>
          <a:lstStyle/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Set of states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Successor Function [and costs - default to 1.0]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Start state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Goal state [test]</a:t>
            </a:r>
          </a:p>
          <a:p>
            <a:pPr eaLnBrk="1" hangingPunct="1"/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1300" y="4267200"/>
            <a:ext cx="87503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Path: start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 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state satisfying goal test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[May require shortest path]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[Sometimes just need state passing test]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400" y="1371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Input: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31800" y="4178300"/>
            <a:ext cx="7162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Output: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371600" y="622300"/>
            <a:ext cx="9144000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/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Problem Space / State Space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1280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Example: Simplified Pac-Man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Input: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A state space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A successor function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A start state 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A goal test</a:t>
            </a:r>
          </a:p>
          <a:p>
            <a:pPr marL="782638" lvl="1" eaLnBrk="1" hangingPunct="1">
              <a:lnSpc>
                <a:spcPct val="80000"/>
              </a:lnSpc>
            </a:pPr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Output: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81400" y="2327275"/>
            <a:ext cx="4659313" cy="568325"/>
            <a:chOff x="0" y="0"/>
            <a:chExt cx="2935" cy="357"/>
          </a:xfrm>
        </p:grpSpPr>
        <p:pic>
          <p:nvPicPr>
            <p:cNvPr id="68621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0"/>
              <a:ext cx="353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2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0"/>
              <a:ext cx="34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3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0"/>
              <a:ext cx="343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4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34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5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0"/>
              <a:ext cx="34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6" name="Picture 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" y="0"/>
              <a:ext cx="353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7" name="Picture 1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3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857750" y="3352800"/>
            <a:ext cx="2152650" cy="1574800"/>
            <a:chOff x="0" y="0"/>
            <a:chExt cx="1356" cy="992"/>
          </a:xfrm>
        </p:grpSpPr>
        <p:pic>
          <p:nvPicPr>
            <p:cNvPr id="68614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"/>
              <a:ext cx="353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5" name="Picture 1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79"/>
              <a:ext cx="34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1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559"/>
              <a:ext cx="34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7" name="Line 15"/>
            <p:cNvSpPr>
              <a:spLocks noChangeShapeType="1"/>
            </p:cNvSpPr>
            <p:nvPr/>
          </p:nvSpPr>
          <p:spPr bwMode="auto">
            <a:xfrm rot="10800000" flipH="1">
              <a:off x="444" y="240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18" name="Line 16"/>
            <p:cNvSpPr>
              <a:spLocks noChangeShapeType="1"/>
            </p:cNvSpPr>
            <p:nvPr/>
          </p:nvSpPr>
          <p:spPr bwMode="auto">
            <a:xfrm>
              <a:off x="444" y="57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19" name="Rectangle 17"/>
            <p:cNvSpPr>
              <a:spLocks/>
            </p:cNvSpPr>
            <p:nvPr/>
          </p:nvSpPr>
          <p:spPr bwMode="auto">
            <a:xfrm>
              <a:off x="300" y="0"/>
              <a:ext cx="63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ja-JP" altLang="en-US">
                  <a:solidFill>
                    <a:schemeClr val="tx1"/>
                  </a:solidFill>
                  <a:cs typeface="Arial" charset="0"/>
                </a:rPr>
                <a:t>“</a:t>
              </a:r>
              <a:r>
                <a:rPr lang="en-US" altLang="ja-JP">
                  <a:solidFill>
                    <a:schemeClr val="tx1"/>
                  </a:solidFill>
                  <a:cs typeface="Arial" charset="0"/>
                </a:rPr>
                <a:t>N</a:t>
              </a:r>
              <a:r>
                <a:rPr lang="ja-JP" altLang="en-US">
                  <a:solidFill>
                    <a:schemeClr val="tx1"/>
                  </a:solidFill>
                  <a:cs typeface="Arial" charset="0"/>
                </a:rPr>
                <a:t>”</a:t>
              </a:r>
              <a:r>
                <a:rPr lang="en-US" altLang="ja-JP">
                  <a:solidFill>
                    <a:schemeClr val="tx1"/>
                  </a:solidFill>
                  <a:cs typeface="Arial" charset="0"/>
                </a:rPr>
                <a:t>, 1.0</a:t>
              </a: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68620" name="Rectangle 18"/>
            <p:cNvSpPr>
              <a:spLocks/>
            </p:cNvSpPr>
            <p:nvPr/>
          </p:nvSpPr>
          <p:spPr bwMode="auto">
            <a:xfrm>
              <a:off x="300" y="768"/>
              <a:ext cx="72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ja-JP" altLang="en-US">
                  <a:solidFill>
                    <a:schemeClr val="tx1"/>
                  </a:solidFill>
                  <a:cs typeface="Arial" charset="0"/>
                </a:rPr>
                <a:t>“</a:t>
              </a:r>
              <a:r>
                <a:rPr lang="en-US" altLang="ja-JP">
                  <a:solidFill>
                    <a:schemeClr val="tx1"/>
                  </a:solidFill>
                  <a:cs typeface="Arial" charset="0"/>
                </a:rPr>
                <a:t>E</a:t>
              </a:r>
              <a:r>
                <a:rPr lang="ja-JP" altLang="en-US">
                  <a:solidFill>
                    <a:schemeClr val="tx1"/>
                  </a:solidFill>
                  <a:cs typeface="Arial" charset="0"/>
                </a:rPr>
                <a:t>”</a:t>
              </a:r>
              <a:r>
                <a:rPr lang="en-US" altLang="ja-JP">
                  <a:solidFill>
                    <a:schemeClr val="tx1"/>
                  </a:solidFill>
                  <a:cs typeface="Arial" charset="0"/>
                </a:rPr>
                <a:t>, 1.0</a:t>
              </a: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901700"/>
          </a:xfrm>
        </p:spPr>
        <p:txBody>
          <a:bodyPr/>
          <a:lstStyle/>
          <a:p>
            <a:pPr indent="0" algn="l" eaLnBrk="1" hangingPunct="1"/>
            <a:r>
              <a:rPr lang="en-US" sz="3200">
                <a:solidFill>
                  <a:srgbClr val="7030A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Ex: Route Planning: Romania </a:t>
            </a:r>
            <a:r>
              <a:rPr lang="en-US" sz="3200">
                <a:solidFill>
                  <a:srgbClr val="7030A0"/>
                </a:solidFill>
                <a:latin typeface="Arial" charset="0"/>
                <a:ea typeface="ヒラギノ角ゴ ProN W3" charset="0"/>
                <a:cs typeface="ヒラギノ角ゴ ProN W3" charset="0"/>
                <a:sym typeface="Wingdings" charset="0"/>
              </a:rPr>
              <a:t></a:t>
            </a:r>
            <a:r>
              <a:rPr lang="en-US" sz="3200">
                <a:solidFill>
                  <a:srgbClr val="7030A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Bucharest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7150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Input:</a:t>
            </a:r>
          </a:p>
          <a:p>
            <a:pPr lvl="1"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Set of states</a:t>
            </a:r>
          </a:p>
          <a:p>
            <a:pPr lvl="1"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lvl="1"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Operators [and costs]</a:t>
            </a:r>
          </a:p>
          <a:p>
            <a:pPr lvl="1"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lvl="1"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Start state</a:t>
            </a:r>
          </a:p>
          <a:p>
            <a:pPr lvl="1"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lvl="1"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Goal state (test)</a:t>
            </a:r>
          </a:p>
          <a:p>
            <a:pPr eaLnBrk="1" hangingPunct="1"/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Output:</a:t>
            </a:r>
          </a:p>
        </p:txBody>
      </p:sp>
      <p:pic>
        <p:nvPicPr>
          <p:cNvPr id="7065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79787"/>
            <a:ext cx="5453063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indent="0" eaLnBrk="1" hangingPunct="1"/>
            <a:r>
              <a:rPr lang="en-US" sz="3600">
                <a:latin typeface="Arial" charset="0"/>
                <a:ea typeface="ヒラギノ角ゴ ProN W3" charset="0"/>
                <a:cs typeface="ヒラギノ角ゴ ProN W3" charset="0"/>
              </a:rPr>
              <a:t>Example: N Queens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162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Input: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Set of states</a:t>
            </a:r>
          </a:p>
          <a:p>
            <a:pPr lvl="1" eaLnBrk="1" hangingPunct="1">
              <a:lnSpc>
                <a:spcPct val="80000"/>
              </a:lnSpc>
            </a:pPr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Operators [and costs]</a:t>
            </a:r>
          </a:p>
          <a:p>
            <a:pPr lvl="1" eaLnBrk="1" hangingPunct="1">
              <a:lnSpc>
                <a:spcPct val="80000"/>
              </a:lnSpc>
            </a:pPr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Start state</a:t>
            </a:r>
          </a:p>
          <a:p>
            <a:pPr lvl="1" eaLnBrk="1" hangingPunct="1">
              <a:lnSpc>
                <a:spcPct val="80000"/>
              </a:lnSpc>
            </a:pPr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Goal state (test)</a:t>
            </a:r>
          </a:p>
          <a:p>
            <a:pPr lvl="1" eaLnBrk="1" hangingPunct="1">
              <a:lnSpc>
                <a:spcPct val="80000"/>
              </a:lnSpc>
            </a:pPr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Output</a:t>
            </a:r>
          </a:p>
        </p:txBody>
      </p:sp>
      <p:grpSp>
        <p:nvGrpSpPr>
          <p:cNvPr id="72707" name="Group 25"/>
          <p:cNvGrpSpPr>
            <a:grpSpLocks/>
          </p:cNvGrpSpPr>
          <p:nvPr/>
        </p:nvGrpSpPr>
        <p:grpSpPr bwMode="auto">
          <a:xfrm>
            <a:off x="6705600" y="1219200"/>
            <a:ext cx="1828800" cy="1833563"/>
            <a:chOff x="3456" y="1248"/>
            <a:chExt cx="1152" cy="1155"/>
          </a:xfrm>
        </p:grpSpPr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4032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3456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4032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3456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4320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3456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3744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4032" y="1251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 sz="1800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72717" name="Text Box 13"/>
            <p:cNvSpPr txBox="1">
              <a:spLocks noChangeArrowheads="1"/>
            </p:cNvSpPr>
            <p:nvPr/>
          </p:nvSpPr>
          <p:spPr bwMode="auto">
            <a:xfrm>
              <a:off x="3744" y="2115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 sz="1800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72718" name="Text Box 14"/>
            <p:cNvSpPr txBox="1">
              <a:spLocks noChangeArrowheads="1"/>
            </p:cNvSpPr>
            <p:nvPr/>
          </p:nvSpPr>
          <p:spPr bwMode="auto">
            <a:xfrm>
              <a:off x="3456" y="1539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 sz="1800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  <p:sp>
          <p:nvSpPr>
            <p:cNvPr id="72719" name="Rectangle 15"/>
            <p:cNvSpPr>
              <a:spLocks noChangeArrowheads="1"/>
            </p:cNvSpPr>
            <p:nvPr/>
          </p:nvSpPr>
          <p:spPr bwMode="auto">
            <a:xfrm>
              <a:off x="3744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4320" y="124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3744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Rectangle 18"/>
            <p:cNvSpPr>
              <a:spLocks noChangeArrowheads="1"/>
            </p:cNvSpPr>
            <p:nvPr/>
          </p:nvSpPr>
          <p:spPr bwMode="auto">
            <a:xfrm>
              <a:off x="4320" y="1536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3" name="Rectangle 19"/>
            <p:cNvSpPr>
              <a:spLocks noChangeArrowheads="1"/>
            </p:cNvSpPr>
            <p:nvPr/>
          </p:nvSpPr>
          <p:spPr bwMode="auto">
            <a:xfrm>
              <a:off x="3744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4" name="Rectangle 20"/>
            <p:cNvSpPr>
              <a:spLocks noChangeArrowheads="1"/>
            </p:cNvSpPr>
            <p:nvPr/>
          </p:nvSpPr>
          <p:spPr bwMode="auto">
            <a:xfrm>
              <a:off x="4032" y="182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5" name="Rectangle 21"/>
            <p:cNvSpPr>
              <a:spLocks noChangeArrowheads="1"/>
            </p:cNvSpPr>
            <p:nvPr/>
          </p:nvSpPr>
          <p:spPr bwMode="auto">
            <a:xfrm>
              <a:off x="4032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6" name="Rectangle 22"/>
            <p:cNvSpPr>
              <a:spLocks noChangeArrowheads="1"/>
            </p:cNvSpPr>
            <p:nvPr/>
          </p:nvSpPr>
          <p:spPr bwMode="auto">
            <a:xfrm>
              <a:off x="4320" y="211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Text Box 23"/>
            <p:cNvSpPr txBox="1">
              <a:spLocks noChangeArrowheads="1"/>
            </p:cNvSpPr>
            <p:nvPr/>
          </p:nvSpPr>
          <p:spPr bwMode="auto">
            <a:xfrm>
              <a:off x="4320" y="1827"/>
              <a:ext cx="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 sz="1800">
                  <a:solidFill>
                    <a:srgbClr val="AE1A95"/>
                  </a:solidFill>
                  <a:latin typeface="Comic Sans MS" charset="0"/>
                </a:rPr>
                <a:t>Q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</TotalTime>
  <Pages>0</Pages>
  <Words>1235</Words>
  <Characters>0</Characters>
  <Application>Microsoft Macintosh PowerPoint</Application>
  <PresentationFormat>On-screen Show (4:3)</PresentationFormat>
  <Lines>0</Lines>
  <Paragraphs>283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1_dan-berkeley-nlp-v1</vt:lpstr>
      <vt:lpstr>dan-berkeley-nlp-v1</vt:lpstr>
      <vt:lpstr>2_dan-berkeley-nlp-v1</vt:lpstr>
      <vt:lpstr>CSE 473: Artificial Intelligence Spring 2014</vt:lpstr>
      <vt:lpstr>Outline</vt:lpstr>
      <vt:lpstr>Review: Agents</vt:lpstr>
      <vt:lpstr>Reflex Agents</vt:lpstr>
      <vt:lpstr>Goal Based Agents</vt:lpstr>
      <vt:lpstr>Search thru a </vt:lpstr>
      <vt:lpstr>Example: Simplified Pac-Man</vt:lpstr>
      <vt:lpstr>Ex: Route Planning: Romania  Bucharest</vt:lpstr>
      <vt:lpstr>Example: N Queens</vt:lpstr>
      <vt:lpstr>Algebraic Simplification</vt:lpstr>
      <vt:lpstr>What is in State Space?</vt:lpstr>
      <vt:lpstr>State Space Sizes?</vt:lpstr>
      <vt:lpstr>State Space Sizes?</vt:lpstr>
      <vt:lpstr>PowerPoint Presentation</vt:lpstr>
      <vt:lpstr>State Space Graphs</vt:lpstr>
      <vt:lpstr>Search Trees</vt:lpstr>
      <vt:lpstr>Example: Tree Search</vt:lpstr>
      <vt:lpstr>State Graphs vs. Search Trees</vt:lpstr>
      <vt:lpstr>States vs. Nodes</vt:lpstr>
      <vt:lpstr>PowerPoint Presentation</vt:lpstr>
      <vt:lpstr>Building Search Trees</vt:lpstr>
      <vt:lpstr>General Tree 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subject/>
  <dc:creator>Preferred Customer</dc:creator>
  <cp:keywords/>
  <dc:description/>
  <cp:lastModifiedBy>Hannaneh Hajishirzi</cp:lastModifiedBy>
  <cp:revision>61</cp:revision>
  <dcterms:modified xsi:type="dcterms:W3CDTF">2014-04-03T01:47:23Z</dcterms:modified>
</cp:coreProperties>
</file>