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56"/>
  </p:notesMasterIdLst>
  <p:handoutMasterIdLst>
    <p:handoutMasterId r:id="rId57"/>
  </p:handoutMasterIdLst>
  <p:sldIdLst>
    <p:sldId id="256" r:id="rId3"/>
    <p:sldId id="507" r:id="rId4"/>
    <p:sldId id="497" r:id="rId5"/>
    <p:sldId id="498" r:id="rId6"/>
    <p:sldId id="390" r:id="rId7"/>
    <p:sldId id="408" r:id="rId8"/>
    <p:sldId id="493" r:id="rId9"/>
    <p:sldId id="536" r:id="rId10"/>
    <p:sldId id="495" r:id="rId11"/>
    <p:sldId id="496" r:id="rId12"/>
    <p:sldId id="508" r:id="rId13"/>
    <p:sldId id="477" r:id="rId14"/>
    <p:sldId id="478" r:id="rId15"/>
    <p:sldId id="528" r:id="rId16"/>
    <p:sldId id="530" r:id="rId17"/>
    <p:sldId id="535" r:id="rId18"/>
    <p:sldId id="527" r:id="rId19"/>
    <p:sldId id="531" r:id="rId20"/>
    <p:sldId id="533" r:id="rId21"/>
    <p:sldId id="532" r:id="rId22"/>
    <p:sldId id="539" r:id="rId23"/>
    <p:sldId id="540" r:id="rId24"/>
    <p:sldId id="537" r:id="rId25"/>
    <p:sldId id="510" r:id="rId26"/>
    <p:sldId id="534" r:id="rId27"/>
    <p:sldId id="511" r:id="rId28"/>
    <p:sldId id="512" r:id="rId29"/>
    <p:sldId id="513" r:id="rId30"/>
    <p:sldId id="514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23" r:id="rId40"/>
    <p:sldId id="524" r:id="rId41"/>
    <p:sldId id="525" r:id="rId42"/>
    <p:sldId id="526" r:id="rId43"/>
    <p:sldId id="538" r:id="rId44"/>
    <p:sldId id="401" r:id="rId45"/>
    <p:sldId id="543" r:id="rId46"/>
    <p:sldId id="542" r:id="rId47"/>
    <p:sldId id="541" r:id="rId48"/>
    <p:sldId id="405" r:id="rId49"/>
    <p:sldId id="504" r:id="rId50"/>
    <p:sldId id="406" r:id="rId51"/>
    <p:sldId id="544" r:id="rId52"/>
    <p:sldId id="502" r:id="rId53"/>
    <p:sldId id="436" r:id="rId54"/>
    <p:sldId id="437" r:id="rId5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5" d="100"/>
          <a:sy n="185" d="100"/>
        </p:scale>
        <p:origin x="-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23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150BCA-07B7-4E0E-841C-F5E660C07616}" type="datetimeFigureOut">
              <a:rPr lang="en-US" smtClean="0"/>
              <a:pPr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40EEE43-CE40-4D19-97A8-F47E21F10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3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70E4491-1406-4BD0-B4EB-D1D949026BF0}" type="datetimeFigureOut">
              <a:rPr lang="en-US" smtClean="0"/>
              <a:pPr/>
              <a:t>12/3/14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7057E1B-B22E-479E-A1C9-D454744C8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6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830FC-C00B-4F03-9874-D9FBC2D8A3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A0B86-B5B2-4BD9-BBCE-757F11ED1AC7}" type="slidenum">
              <a:rPr lang="en-US"/>
              <a:pPr/>
              <a:t>13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3CDB387-E9DF-4AD6-9DA3-A446FEF4D2A9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17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3CDB387-E9DF-4AD6-9DA3-A446FEF4D2A9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18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3CDB387-E9DF-4AD6-9DA3-A446FEF4D2A9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19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246F1-7982-4C3D-AF4E-D3D4018FEB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BC613081-D5AD-4B5F-94FE-8E2EB917A76A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26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351D10D-FABC-4202-8E53-E8EB25A50621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28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07691-3DE9-4657-BEA9-5D46103101D5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29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A9CB09A-0250-410A-9DC0-40B0F7845E35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30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D8F7D-A18B-470E-A0A8-968971022CA6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31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85372" indent="-302066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208265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91571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174878" indent="-241653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2C112457-BB0F-F74B-8CB8-C4C1A911BED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28228" indent="-228228"/>
            <a:r>
              <a:rPr lang="en-US"/>
              <a:t>State Space Search is basically a GRAPH SEARCH PROBLEM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STATES are whatever you like!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OPERATORS are a compact DESCRIPTION of possible STATE TRANSITIONS – the EDGES of the GRAPH</a:t>
            </a:r>
          </a:p>
          <a:p>
            <a:pPr marL="228228" indent="-228228"/>
            <a:r>
              <a:rPr lang="en-US"/>
              <a:t>                 May have different COSTS or all be UNIT cost</a:t>
            </a:r>
          </a:p>
          <a:p>
            <a:pPr marL="228228" indent="-228228">
              <a:buFontTx/>
              <a:buAutoNum type="arabicPeriod"/>
            </a:pPr>
            <a:r>
              <a:rPr lang="en-US"/>
              <a:t>OUTPUT may be specified either as ANY PATH (REACHABILITY), or a SHORTEST PATH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4BD3232-E65A-4465-A34F-80A53B30F6E3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32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1B4F7F4-9007-47BE-9886-E56872A2F276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33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0511497A-F0CB-4B56-9BC6-468F6380EC98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34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FCF853C-FF4A-42C4-BFEA-CCA16FAD694B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35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DB4C8FD-5869-4528-891F-A5FE9BA41C6D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36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3CDB387-E9DF-4AD6-9DA3-A446FEF4D2A9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37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6FAF53D-38F7-4934-AB12-83E58B212F86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38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DC28340-2F57-4711-8537-96B8DD413B0A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39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572F141-5057-4924-ACBE-2592472FF6DC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40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 txBox="1">
            <a:spLocks noGrp="1" noChangeArrowheads="1"/>
          </p:cNvSpPr>
          <p:nvPr/>
        </p:nvSpPr>
        <p:spPr bwMode="auto">
          <a:xfrm>
            <a:off x="4144946" y="9121141"/>
            <a:ext cx="3170255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7075" indent="-279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19188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68450" indent="-2254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6125" indent="-2238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733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05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77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44925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AB2CCBB-866F-4850-A592-FB62A88CF9CE}" type="slidenum">
              <a:rPr lang="en-US" sz="1300">
                <a:solidFill>
                  <a:schemeClr val="bg1"/>
                </a:solidFill>
                <a:latin typeface="Palatino" pitchFamily="18" charset="0"/>
              </a:rPr>
              <a:pPr algn="r"/>
              <a:t>41</a:t>
            </a:fld>
            <a:endParaRPr lang="en-US" sz="1300" dirty="0">
              <a:solidFill>
                <a:schemeClr val="bg1"/>
              </a:solidFill>
              <a:latin typeface="Palatino" pitchFamily="18" charset="0"/>
            </a:endParaRPr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7" y="4560571"/>
            <a:ext cx="5369169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98" tIns="48349" rIns="96698" bIns="4834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  <a:ln/>
        </p:spPr>
        <p:txBody>
          <a:bodyPr lIns="91432" tIns="45716" rIns="91432" bIns="45716"/>
          <a:lstStyle/>
          <a:p>
            <a:fld id="{86B04407-F019-47EC-B751-2A839B7B5C3F}" type="slidenum">
              <a:rPr lang="en-US"/>
              <a:pPr/>
              <a:t>4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8375" cy="3584575"/>
          </a:xfrm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57E1B-B22E-479E-A1C9-D454744C8B72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7DE855-87B7-48D0-8D2C-43E87904CE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893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97C94-F837-46A6-BD14-5FC28D74A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6210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5CDE8E-45F7-48DE-AE83-C0F68102E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2251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D144A3-FF5A-43FF-ABD1-89714C291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2470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E4A4EA-24FD-4E28-AFD1-C88C9F3B7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8064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09F77-F576-4883-90E9-158AADDEA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985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5349DE-2F4D-4104-8787-879B2EAE2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2444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B398EB-4652-4286-A349-8A5B9757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19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8B673-BC10-4EF7-A0F4-26C5A50F2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8107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F0A1AF-EAA6-4E56-A66F-9532EA9D1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688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E0E636-3C2E-4ABE-8A3E-917A4DE83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038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8BE834-7DCC-445E-BE11-B55A965BC0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8513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20448B-E474-489F-AFA1-F2827EEEF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069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FE0429-5890-4900-A5D5-4A6A675ED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067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5AED0C-335A-46AB-8E89-49095302AF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6664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6C2F0A-D2FD-4063-A951-D5D92ABC2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254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331BBF-CB27-4AB3-9959-96F3CE50B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878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2A6284-3F65-4456-8245-C4BC9BBAA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81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86FC69-8AD4-4421-A7CC-5E642063F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131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EB7EE4-26A0-4B8F-949D-652BC14502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3326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448D71-C5C9-4084-825A-9310DB0CA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5001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082CD0-279A-470A-A99E-A94E62028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327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55320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E129B48A-5F84-4FFB-9580-07193737AB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xmlns:p14="http://schemas.microsoft.com/office/powerpoint/2010/main"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fld id="{064DF609-24F3-40EA-89D3-1D886285B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xmlns:p14="http://schemas.microsoft.com/office/powerpoint/2010/main"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fontAlgn="base">
        <a:spcBef>
          <a:spcPts val="7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3200">
          <a:solidFill>
            <a:srgbClr val="333399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notesSlide" Target="../notesSlides/notesSlide20.xml"/><Relationship Id="rId5" Type="http://schemas.openxmlformats.org/officeDocument/2006/relationships/image" Target="../media/image2.png"/><Relationship Id="rId6" Type="http://schemas.openxmlformats.org/officeDocument/2006/relationships/image" Target="../media/image13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146425"/>
          </a:xfrm>
          <a:ln/>
        </p:spPr>
        <p:txBody>
          <a:bodyPr rIns="132080"/>
          <a:lstStyle/>
          <a:p>
            <a:r>
              <a:rPr lang="en-US" dirty="0">
                <a:solidFill>
                  <a:srgbClr val="333399"/>
                </a:solidFill>
              </a:rPr>
              <a:t>CSE 473: Artificial Intelligence</a:t>
            </a:r>
            <a:br>
              <a:rPr lang="en-US" dirty="0">
                <a:solidFill>
                  <a:srgbClr val="333399"/>
                </a:solidFill>
              </a:rPr>
            </a:br>
            <a:r>
              <a:rPr lang="en-US" sz="3600" dirty="0" smtClean="0">
                <a:solidFill>
                  <a:srgbClr val="333399"/>
                </a:solidFill>
              </a:rPr>
              <a:t>Autumn 2014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7100" y="3200400"/>
            <a:ext cx="7340600" cy="3238500"/>
          </a:xfrm>
          <a:ln/>
        </p:spPr>
        <p:txBody>
          <a:bodyPr rIns="132080"/>
          <a:lstStyle/>
          <a:p>
            <a:pPr marL="39688" indent="0" algn="ctr">
              <a:buFont typeface="Wingding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Bayesian </a:t>
            </a:r>
            <a:r>
              <a:rPr lang="en-US" dirty="0" smtClean="0">
                <a:solidFill>
                  <a:schemeClr val="tx1"/>
                </a:solidFill>
              </a:rPr>
              <a:t>Networks – Learning II</a:t>
            </a:r>
            <a:endParaRPr lang="en-US" dirty="0">
              <a:solidFill>
                <a:schemeClr val="tx1"/>
              </a:solidFill>
            </a:endParaRPr>
          </a:p>
          <a:p>
            <a:pPr marL="39688" indent="0" algn="ctr">
              <a:buFont typeface="Wingdings" pitchFamily="2" charset="2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9688" indent="0" algn="ctr"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Dan Weld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1282700" y="5816600"/>
            <a:ext cx="65659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0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Slides adapted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Jack Breese, Dan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Klein,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Daphne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Koller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, Stuart Russell,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Andrew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Moore &amp; Luke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Zettlemoyer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7010400" y="6553200"/>
            <a:ext cx="2146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 algn="r"/>
            <a:r>
              <a:rPr lang="en-US" sz="1400">
                <a:solidFill>
                  <a:schemeClr val="tx1"/>
                </a:solidFill>
                <a:cs typeface="Arial" charset="0"/>
              </a:rPr>
              <a:t>1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Continuous Variables</a:t>
            </a:r>
            <a:endParaRPr lang="en-CA" dirty="0" smtClean="0"/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4267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2286000" y="2209800"/>
            <a:ext cx="1981200" cy="762000"/>
            <a:chOff x="768" y="1248"/>
            <a:chExt cx="1248" cy="480"/>
          </a:xfrm>
        </p:grpSpPr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010" y="1344"/>
              <a:ext cx="6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 smtClean="0"/>
                <a:t>Aliens</a:t>
              </a:r>
              <a:endParaRPr lang="en-US" b="0" dirty="0">
                <a:latin typeface="Times New Roman" pitchFamily="18" charset="0"/>
              </a:endParaRPr>
            </a:p>
          </p:txBody>
        </p:sp>
      </p:grp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3276600" y="2971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81600" y="3581400"/>
            <a:ext cx="2362200" cy="1887537"/>
            <a:chOff x="6410325" y="2836863"/>
            <a:chExt cx="2362200" cy="188753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 rot="5400000">
              <a:off x="6677025" y="2628900"/>
              <a:ext cx="1828800" cy="2362200"/>
            </a:xfrm>
            <a:prstGeom prst="wedgeRectCallout">
              <a:avLst>
                <a:gd name="adj1" fmla="val -1477"/>
                <a:gd name="adj2" fmla="val 89380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562725" y="2836863"/>
              <a:ext cx="2209800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2000" b="0" dirty="0"/>
                <a:t>       </a:t>
              </a:r>
              <a:r>
                <a:rPr lang="en-US" sz="2000" b="0" dirty="0" err="1" smtClean="0"/>
                <a:t>Pr</a:t>
              </a:r>
              <a:r>
                <a:rPr lang="en-US" sz="2000" b="0" dirty="0" smtClean="0"/>
                <a:t>(E|A)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>
                  <a:sym typeface="Symbol"/>
                </a:rPr>
                <a:t>6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2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 smtClean="0">
                  <a:sym typeface="Symbol"/>
                </a:rPr>
                <a:t>1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3</a:t>
              </a:r>
              <a:endParaRPr lang="en-US" sz="2000" b="0" dirty="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638925" y="3276600"/>
              <a:ext cx="205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096125" y="2895600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638925" y="4038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auto">
          <a:xfrm rot="5400000">
            <a:off x="916781" y="746125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73843" y="1431925"/>
            <a:ext cx="20978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(A=t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(A=f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345281" y="17748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6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11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Bayes Networks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Learning Structure of Bayesian Networks</a:t>
            </a:r>
          </a:p>
          <a:p>
            <a:pPr lvl="1"/>
            <a:r>
              <a:rPr lang="en-US" dirty="0" smtClean="0"/>
              <a:t>Search thru space of BN structures</a:t>
            </a:r>
          </a:p>
          <a:p>
            <a:r>
              <a:rPr lang="en-US" dirty="0" smtClean="0"/>
              <a:t>Learning Parameters for a Bayesian Network</a:t>
            </a:r>
          </a:p>
          <a:p>
            <a:pPr lvl="1"/>
            <a:r>
              <a:rPr lang="en-US" dirty="0" smtClean="0"/>
              <a:t>Fully observable variables</a:t>
            </a:r>
          </a:p>
          <a:p>
            <a:pPr lvl="2"/>
            <a:r>
              <a:rPr lang="en-US" dirty="0"/>
              <a:t>Maximum </a:t>
            </a:r>
            <a:r>
              <a:rPr lang="en-US" dirty="0" smtClean="0"/>
              <a:t>Likelihood (ML), MAP &amp; Bayesian estimation </a:t>
            </a:r>
          </a:p>
          <a:p>
            <a:pPr lvl="2"/>
            <a:r>
              <a:rPr lang="en-US" dirty="0" smtClean="0"/>
              <a:t>Example: Naïve Bayes for text classification</a:t>
            </a:r>
          </a:p>
          <a:p>
            <a:pPr lvl="1"/>
            <a:r>
              <a:rPr lang="en-US" dirty="0" smtClean="0"/>
              <a:t>Hidden variables </a:t>
            </a:r>
          </a:p>
          <a:p>
            <a:pPr lvl="2"/>
            <a:r>
              <a:rPr lang="en-US" dirty="0" smtClean="0"/>
              <a:t>Expectation Maximization (EM)</a:t>
            </a:r>
          </a:p>
        </p:txBody>
      </p:sp>
    </p:spTree>
    <p:extLst>
      <p:ext uri="{BB962C8B-B14F-4D97-AF65-F5344CB8AC3E}">
        <p14:creationId xmlns:p14="http://schemas.microsoft.com/office/powerpoint/2010/main" val="1102833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Summary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41897"/>
              </p:ext>
            </p:extLst>
          </p:nvPr>
        </p:nvGraphicFramePr>
        <p:xfrm>
          <a:off x="0" y="762000"/>
          <a:ext cx="9026525" cy="3232150"/>
        </p:xfrm>
        <a:graphic>
          <a:graphicData uri="http://schemas.openxmlformats.org/drawingml/2006/table">
            <a:tbl>
              <a:tblPr/>
              <a:tblGrid>
                <a:gridCol w="2998788"/>
                <a:gridCol w="3017837"/>
                <a:gridCol w="30099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Prior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Hypothesis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Maximum Likelihood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Maximum A Posteriori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Bayesian Estimate</a:t>
                      </a: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84804"/>
              </p:ext>
            </p:extLst>
          </p:nvPr>
        </p:nvGraphicFramePr>
        <p:xfrm>
          <a:off x="3365500" y="1474786"/>
          <a:ext cx="5168900" cy="2366964"/>
        </p:xfrm>
        <a:graphic>
          <a:graphicData uri="http://schemas.openxmlformats.org/drawingml/2006/table">
            <a:tbl>
              <a:tblPr/>
              <a:tblGrid>
                <a:gridCol w="2525713"/>
                <a:gridCol w="2643187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Uniform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The most likely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The most likely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Weighted combination</a:t>
                      </a:r>
                    </a:p>
                  </a:txBody>
                  <a:tcPr marL="64291" marR="64291" marT="32146" marB="32146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 bwMode="auto">
          <a:xfrm>
            <a:off x="762000" y="457200"/>
            <a:ext cx="2438400" cy="990600"/>
          </a:xfrm>
          <a:prstGeom prst="wedgeRoundRectCallout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Easy to compute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344962" y="4038600"/>
            <a:ext cx="2438400" cy="990600"/>
          </a:xfrm>
          <a:prstGeom prst="wedgeRoundRectCallout">
            <a:avLst>
              <a:gd name="adj1" fmla="val -72047"/>
              <a:gd name="adj2" fmla="val -148489"/>
              <a:gd name="adj3" fmla="val 16667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Still easy to compute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7030A0"/>
                </a:solidFill>
              </a:rPr>
              <a:t>Incorporates prior knowledge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sym typeface="Arial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371600" y="5562600"/>
            <a:ext cx="4876800" cy="990600"/>
          </a:xfrm>
          <a:prstGeom prst="wedgeRoundRectCallout">
            <a:avLst>
              <a:gd name="adj1" fmla="val -49761"/>
              <a:gd name="adj2" fmla="val -228665"/>
              <a:gd name="adj3" fmla="val 16667"/>
            </a:avLst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Minimizes error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Great when data is scarce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Potentially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much harder to compute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724400"/>
            <a:ext cx="1089025" cy="1089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5690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Bayesian Learning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4172"/>
            <a:ext cx="8229600" cy="56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Use Bayes rule</a:t>
            </a:r>
            <a:r>
              <a:rPr lang="en-US" dirty="0" smtClean="0">
                <a:solidFill>
                  <a:srgbClr val="000090"/>
                </a:solidFill>
              </a:rPr>
              <a:t>: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51054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Or equivalently</a:t>
            </a:r>
            <a:r>
              <a:rPr lang="en-US" sz="2800" dirty="0" smtClean="0">
                <a:solidFill>
                  <a:srgbClr val="000090"/>
                </a:solidFill>
              </a:rPr>
              <a:t>:  </a:t>
            </a:r>
            <a:r>
              <a:rPr lang="en-US" sz="2800" dirty="0" smtClean="0"/>
              <a:t>P(Y | </a:t>
            </a:r>
            <a:r>
              <a:rPr lang="en-US" sz="2800" b="1" dirty="0" smtClean="0"/>
              <a:t>X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 P(</a:t>
            </a:r>
            <a:r>
              <a:rPr lang="en-US" sz="2800" b="1" dirty="0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 | Y) P(Y)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553200" y="1519535"/>
            <a:ext cx="2057400" cy="1371600"/>
            <a:chOff x="6553200" y="990600"/>
            <a:chExt cx="2057400" cy="1371600"/>
          </a:xfrm>
        </p:grpSpPr>
        <p:grpSp>
          <p:nvGrpSpPr>
            <p:cNvPr id="5" name="Group 4"/>
            <p:cNvGrpSpPr/>
            <p:nvPr/>
          </p:nvGrpSpPr>
          <p:grpSpPr>
            <a:xfrm>
              <a:off x="7239000" y="990600"/>
              <a:ext cx="1371600" cy="1371600"/>
              <a:chOff x="1524000" y="3962400"/>
              <a:chExt cx="1371600" cy="1371600"/>
            </a:xfrm>
          </p:grpSpPr>
          <p:pic>
            <p:nvPicPr>
              <p:cNvPr id="40" name="Picture 8" descr="beta2-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524000" y="4306252"/>
                <a:ext cx="1371600" cy="1027748"/>
              </a:xfrm>
              <a:prstGeom prst="rect">
                <a:avLst/>
              </a:prstGeom>
              <a:noFill/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1828800" y="3962400"/>
                <a:ext cx="838691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Prior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H="1">
              <a:off x="6553200" y="18288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638800" y="3653135"/>
            <a:ext cx="2980591" cy="614065"/>
            <a:chOff x="5638800" y="3124200"/>
            <a:chExt cx="2980591" cy="614065"/>
          </a:xfrm>
        </p:grpSpPr>
        <p:sp>
          <p:nvSpPr>
            <p:cNvPr id="11" name="Rectangle 10"/>
            <p:cNvSpPr/>
            <p:nvPr/>
          </p:nvSpPr>
          <p:spPr>
            <a:xfrm>
              <a:off x="6553200" y="3276600"/>
              <a:ext cx="2066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Normalization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11" idx="1"/>
            </p:cNvCxnSpPr>
            <p:nvPr/>
          </p:nvCxnSpPr>
          <p:spPr>
            <a:xfrm flipH="1" flipV="1">
              <a:off x="5638800" y="3124200"/>
              <a:ext cx="914400" cy="3832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14800" y="1748135"/>
            <a:ext cx="2306341" cy="838200"/>
            <a:chOff x="4114800" y="1219200"/>
            <a:chExt cx="2306341" cy="838200"/>
          </a:xfrm>
        </p:grpSpPr>
        <p:sp>
          <p:nvSpPr>
            <p:cNvPr id="51" name="Rectangle 50"/>
            <p:cNvSpPr/>
            <p:nvPr/>
          </p:nvSpPr>
          <p:spPr>
            <a:xfrm>
              <a:off x="4114800" y="1219200"/>
              <a:ext cx="23063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Data Likelihood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5105400" y="167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6200" y="3043535"/>
            <a:ext cx="2286000" cy="1190662"/>
            <a:chOff x="76200" y="2514600"/>
            <a:chExt cx="2286000" cy="1190662"/>
          </a:xfrm>
        </p:grpSpPr>
        <p:grpSp>
          <p:nvGrpSpPr>
            <p:cNvPr id="55" name="Group 54"/>
            <p:cNvGrpSpPr/>
            <p:nvPr/>
          </p:nvGrpSpPr>
          <p:grpSpPr>
            <a:xfrm>
              <a:off x="76200" y="2514600"/>
              <a:ext cx="1416223" cy="1190662"/>
              <a:chOff x="5322963" y="3822352"/>
              <a:chExt cx="2765163" cy="2883248"/>
            </a:xfrm>
          </p:grpSpPr>
          <p:pic>
            <p:nvPicPr>
              <p:cNvPr id="56" name="Picture 9" descr="beta3-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10200" y="4800600"/>
                <a:ext cx="2542353" cy="1905000"/>
              </a:xfrm>
              <a:prstGeom prst="rect">
                <a:avLst/>
              </a:prstGeom>
              <a:noFill/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5322963" y="3822352"/>
                <a:ext cx="2765163" cy="11179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Posterior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1371600" y="2819400"/>
              <a:ext cx="990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057400" y="2855893"/>
            <a:ext cx="4419600" cy="954107"/>
            <a:chOff x="2057400" y="2855893"/>
            <a:chExt cx="4419600" cy="954107"/>
          </a:xfrm>
        </p:grpSpPr>
        <p:sp>
          <p:nvSpPr>
            <p:cNvPr id="23" name="Rectangle 22"/>
            <p:cNvSpPr/>
            <p:nvPr/>
          </p:nvSpPr>
          <p:spPr>
            <a:xfrm>
              <a:off x="2057400" y="2855893"/>
              <a:ext cx="44196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P(Y | </a:t>
              </a:r>
              <a:r>
                <a:rPr lang="en-US" sz="2800" b="1" dirty="0" smtClean="0"/>
                <a:t>X</a:t>
              </a:r>
              <a:r>
                <a:rPr lang="en-US" sz="2800" dirty="0" smtClean="0"/>
                <a:t>)  </a:t>
              </a:r>
              <a:r>
                <a:rPr lang="en-US" sz="2800" dirty="0" smtClean="0">
                  <a:sym typeface="Symbol"/>
                </a:rPr>
                <a:t>=  P(</a:t>
              </a:r>
              <a:r>
                <a:rPr lang="en-US" sz="2800" b="1" dirty="0" smtClean="0">
                  <a:sym typeface="Symbol"/>
                </a:rPr>
                <a:t>X</a:t>
              </a:r>
              <a:r>
                <a:rPr lang="en-US" sz="2800" dirty="0" smtClean="0">
                  <a:sym typeface="Symbol"/>
                </a:rPr>
                <a:t> |Y) P(Y)</a:t>
              </a:r>
            </a:p>
            <a:p>
              <a:r>
                <a:rPr lang="en-US" sz="2800" dirty="0">
                  <a:sym typeface="Symbol"/>
                </a:rPr>
                <a:t>	 </a:t>
              </a:r>
              <a:r>
                <a:rPr lang="en-US" sz="2800" dirty="0" smtClean="0">
                  <a:sym typeface="Symbol"/>
                </a:rPr>
                <a:t>                P(</a:t>
              </a:r>
              <a:r>
                <a:rPr lang="en-US" sz="2800" b="1" dirty="0" smtClean="0">
                  <a:sym typeface="Symbol"/>
                </a:rPr>
                <a:t>X</a:t>
              </a:r>
              <a:r>
                <a:rPr lang="en-US" sz="2800" dirty="0" smtClean="0">
                  <a:sym typeface="Symbol"/>
                </a:rPr>
                <a:t>)</a:t>
              </a:r>
              <a:endParaRPr lang="en-US" sz="28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924300" y="3352800"/>
              <a:ext cx="2019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6236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Prior to Use?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772400" cy="5562600"/>
          </a:xfrm>
        </p:spPr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wo common priors for continuous variables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Binary variable Beta</a:t>
            </a:r>
          </a:p>
          <a:p>
            <a:pPr lvl="2"/>
            <a:r>
              <a:rPr lang="en-US" sz="2000" dirty="0" smtClean="0"/>
              <a:t>Posterior distribution is binomial</a:t>
            </a:r>
          </a:p>
          <a:p>
            <a:pPr lvl="2"/>
            <a:r>
              <a:rPr lang="en-US" sz="2000" dirty="0" smtClean="0"/>
              <a:t>Easy to compute posterior</a:t>
            </a:r>
          </a:p>
          <a:p>
            <a:pPr lvl="2"/>
            <a:r>
              <a:rPr lang="en-US" sz="2000" dirty="0" smtClean="0"/>
              <a:t>Easy to compute MAP estimate</a:t>
            </a:r>
          </a:p>
          <a:p>
            <a:pPr lvl="3"/>
            <a:r>
              <a:rPr lang="en-US" sz="1600" dirty="0" smtClean="0"/>
              <a:t>MAP E[Beta(a, b)] = a/(</a:t>
            </a:r>
            <a:r>
              <a:rPr lang="en-US" sz="1600" dirty="0" err="1" smtClean="0"/>
              <a:t>a+b</a:t>
            </a:r>
            <a:r>
              <a:rPr lang="en-US" sz="1600" dirty="0" smtClean="0"/>
              <a:t>)</a:t>
            </a:r>
          </a:p>
          <a:p>
            <a:pPr marL="446088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Discrete variable </a:t>
            </a:r>
            <a:r>
              <a:rPr lang="en-US" sz="2400" dirty="0" err="1" smtClean="0">
                <a:solidFill>
                  <a:srgbClr val="FF0000"/>
                </a:solidFill>
              </a:rPr>
              <a:t>Dirichlet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/>
            <a:r>
              <a:rPr lang="en-US" sz="2000" dirty="0" smtClean="0"/>
              <a:t>Posterior distribution is multinomial</a:t>
            </a:r>
          </a:p>
          <a:p>
            <a:pPr lvl="2"/>
            <a:r>
              <a:rPr lang="en-US" sz="2000" dirty="0" smtClean="0"/>
              <a:t>Easy to compute posterior </a:t>
            </a:r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229600" y="65532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dirty="0" smtClean="0"/>
              <a:t>© Daniel S. Weld</a:t>
            </a:r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0690EFA-E393-4327-B35E-7F7DFC8E88E4}" type="slidenum">
              <a:rPr lang="en-US" sz="1400" b="0" smtClean="0"/>
              <a:pPr/>
              <a:t>14</a:t>
            </a:fld>
            <a:endParaRPr lang="en-US" sz="1400" b="0" smtClean="0"/>
          </a:p>
        </p:txBody>
      </p:sp>
      <p:pic>
        <p:nvPicPr>
          <p:cNvPr id="11" name="Picture 2" descr="image1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3583458" cy="192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vosesoftware.com/ModelRiskHelp/images/12/image2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122" y="1828800"/>
            <a:ext cx="383587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722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413"/>
            <a:ext cx="9144000" cy="1143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536700" algn="l"/>
              </a:tabLst>
            </a:pPr>
            <a:r>
              <a:rPr lang="en-US" smtClean="0"/>
              <a:t>Parameter Estimation and Bayesian Networks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60525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9316" name="Group 4"/>
          <p:cNvGraphicFramePr>
            <a:graphicFrameLocks noGrp="1"/>
          </p:cNvGraphicFramePr>
          <p:nvPr/>
        </p:nvGraphicFramePr>
        <p:xfrm>
          <a:off x="4903788" y="1698625"/>
          <a:ext cx="3902075" cy="2908301"/>
        </p:xfrm>
        <a:graphic>
          <a:graphicData uri="http://schemas.openxmlformats.org/drawingml/2006/table">
            <a:tbl>
              <a:tblPr/>
              <a:tblGrid>
                <a:gridCol w="642937"/>
                <a:gridCol w="660400"/>
                <a:gridCol w="642938"/>
                <a:gridCol w="642937"/>
                <a:gridCol w="660400"/>
                <a:gridCol w="65246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62" name="Text Box 62"/>
          <p:cNvSpPr txBox="1">
            <a:spLocks noChangeArrowheads="1"/>
          </p:cNvSpPr>
          <p:nvPr/>
        </p:nvSpPr>
        <p:spPr bwMode="auto">
          <a:xfrm>
            <a:off x="269875" y="5457825"/>
            <a:ext cx="234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P(B|data) = ?</a:t>
            </a:r>
          </a:p>
        </p:txBody>
      </p:sp>
      <p:sp>
        <p:nvSpPr>
          <p:cNvPr id="102463" name="Freeform 63"/>
          <p:cNvSpPr>
            <a:spLocks/>
          </p:cNvSpPr>
          <p:nvPr/>
        </p:nvSpPr>
        <p:spPr bwMode="auto">
          <a:xfrm>
            <a:off x="4783138" y="1671638"/>
            <a:ext cx="754062" cy="3040062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64" name="Freeform 64"/>
          <p:cNvSpPr>
            <a:spLocks/>
          </p:cNvSpPr>
          <p:nvPr/>
        </p:nvSpPr>
        <p:spPr bwMode="auto">
          <a:xfrm>
            <a:off x="6216650" y="1689100"/>
            <a:ext cx="2678113" cy="3022600"/>
          </a:xfrm>
          <a:custGeom>
            <a:avLst/>
            <a:gdLst>
              <a:gd name="T0" fmla="*/ 0 w 10000"/>
              <a:gd name="T1" fmla="*/ 0 h 10000"/>
              <a:gd name="T2" fmla="*/ 10000 w 10000"/>
              <a:gd name="T3" fmla="*/ 0 h 10000"/>
              <a:gd name="T4" fmla="*/ 10000 w 10000"/>
              <a:gd name="T5" fmla="*/ 10000 h 10000"/>
              <a:gd name="T6" fmla="*/ 0 w 10000"/>
              <a:gd name="T7" fmla="*/ 10000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49379" name="Text Box 67"/>
          <p:cNvSpPr txBox="1">
            <a:spLocks noChangeArrowheads="1"/>
          </p:cNvSpPr>
          <p:nvPr/>
        </p:nvSpPr>
        <p:spPr bwMode="auto">
          <a:xfrm>
            <a:off x="2657475" y="49149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9900CC"/>
                </a:solidFill>
              </a:rPr>
              <a:t>Prior</a:t>
            </a:r>
          </a:p>
        </p:txBody>
      </p:sp>
      <p:sp>
        <p:nvSpPr>
          <p:cNvPr id="1549381" name="Text Box 69"/>
          <p:cNvSpPr txBox="1">
            <a:spLocks noChangeArrowheads="1"/>
          </p:cNvSpPr>
          <p:nvPr/>
        </p:nvSpPr>
        <p:spPr bwMode="auto">
          <a:xfrm>
            <a:off x="3889375" y="5457825"/>
            <a:ext cx="175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642938" eaLnBrk="0" hangingPunct="0"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749300" algn="l"/>
              </a:tabLs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3000" b="0">
                <a:solidFill>
                  <a:srgbClr val="000000"/>
                </a:solidFill>
                <a:latin typeface="Gill Sans"/>
              </a:rPr>
              <a:t>“+ data” = </a:t>
            </a:r>
          </a:p>
        </p:txBody>
      </p:sp>
      <p:sp>
        <p:nvSpPr>
          <p:cNvPr id="102467" name="Freeform 72"/>
          <p:cNvSpPr>
            <a:spLocks/>
          </p:cNvSpPr>
          <p:nvPr/>
        </p:nvSpPr>
        <p:spPr bwMode="auto">
          <a:xfrm>
            <a:off x="3046413" y="1514475"/>
            <a:ext cx="1606550" cy="892175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9175" y="5457825"/>
            <a:ext cx="15986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Beta(1,4)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70575" y="5461000"/>
            <a:ext cx="100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/>
              <a:t>(3,7)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00888" y="5003800"/>
            <a:ext cx="1455737" cy="985838"/>
            <a:chOff x="6259558" y="5372100"/>
            <a:chExt cx="1455964" cy="985838"/>
          </a:xfrm>
        </p:grpSpPr>
        <p:cxnSp>
          <p:nvCxnSpPr>
            <p:cNvPr id="102471" name="Straight Connector 15"/>
            <p:cNvCxnSpPr>
              <a:cxnSpLocks noChangeShapeType="1"/>
            </p:cNvCxnSpPr>
            <p:nvPr/>
          </p:nvCxnSpPr>
          <p:spPr bwMode="auto">
            <a:xfrm flipV="1">
              <a:off x="6264640" y="5806440"/>
              <a:ext cx="118872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2" name="TextBox 16"/>
            <p:cNvSpPr txBox="1">
              <a:spLocks noChangeArrowheads="1"/>
            </p:cNvSpPr>
            <p:nvPr/>
          </p:nvSpPr>
          <p:spPr bwMode="auto">
            <a:xfrm>
              <a:off x="6259558" y="5900738"/>
              <a:ext cx="85738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.3</a:t>
              </a:r>
            </a:p>
          </p:txBody>
        </p:sp>
        <p:cxnSp>
          <p:nvCxnSpPr>
            <p:cNvPr id="102473" name="Straight Connector 17"/>
            <p:cNvCxnSpPr>
              <a:cxnSpLocks noChangeShapeType="1"/>
            </p:cNvCxnSpPr>
            <p:nvPr/>
          </p:nvCxnSpPr>
          <p:spPr bwMode="auto">
            <a:xfrm flipV="1">
              <a:off x="6278880" y="6339840"/>
              <a:ext cx="118872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74" name="Straight Connector 18"/>
            <p:cNvCxnSpPr>
              <a:cxnSpLocks noChangeShapeType="1"/>
            </p:cNvCxnSpPr>
            <p:nvPr/>
          </p:nvCxnSpPr>
          <p:spPr bwMode="auto">
            <a:xfrm rot="5400000" flipV="1">
              <a:off x="6004560" y="6065520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75" name="Straight Connector 19"/>
            <p:cNvCxnSpPr>
              <a:cxnSpLocks noChangeShapeType="1"/>
            </p:cNvCxnSpPr>
            <p:nvPr/>
          </p:nvCxnSpPr>
          <p:spPr bwMode="auto">
            <a:xfrm rot="5400000" flipV="1">
              <a:off x="6614160" y="6065520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6" name="Rectangle 10"/>
            <p:cNvSpPr>
              <a:spLocks noChangeArrowheads="1"/>
            </p:cNvSpPr>
            <p:nvPr/>
          </p:nvSpPr>
          <p:spPr bwMode="auto">
            <a:xfrm>
              <a:off x="6450088" y="5372100"/>
              <a:ext cx="328663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0" rIns="45720" bIns="0">
              <a:spAutoFit/>
            </a:bodyPr>
            <a:lstStyle/>
            <a:p>
              <a:pPr eaLnBrk="0" hangingPunct="0"/>
              <a:r>
                <a:rPr lang="en-US" sz="2800" b="0" i="1">
                  <a:latin typeface="Arial" pitchFamily="34" charset="0"/>
                </a:rPr>
                <a:t>B</a:t>
              </a:r>
              <a:endParaRPr lang="en-US" sz="2800" b="0">
                <a:latin typeface="Arial" pitchFamily="34" charset="0"/>
              </a:endParaRPr>
            </a:p>
          </p:txBody>
        </p:sp>
        <p:cxnSp>
          <p:nvCxnSpPr>
            <p:cNvPr id="102477" name="Straight Connector 21"/>
            <p:cNvCxnSpPr>
              <a:cxnSpLocks noChangeShapeType="1"/>
            </p:cNvCxnSpPr>
            <p:nvPr/>
          </p:nvCxnSpPr>
          <p:spPr bwMode="auto">
            <a:xfrm rot="5400000" flipV="1">
              <a:off x="7166338" y="6065521"/>
              <a:ext cx="54864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78" name="Rectangle 10"/>
            <p:cNvSpPr>
              <a:spLocks noChangeArrowheads="1"/>
            </p:cNvSpPr>
            <p:nvPr/>
          </p:nvSpPr>
          <p:spPr bwMode="auto">
            <a:xfrm>
              <a:off x="6869253" y="5372100"/>
              <a:ext cx="536658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0" rIns="45720" bIns="0">
              <a:spAutoFit/>
            </a:bodyPr>
            <a:lstStyle/>
            <a:p>
              <a:pPr eaLnBrk="0" hangingPunct="0"/>
              <a:r>
                <a:rPr lang="en-US" sz="2800" b="0">
                  <a:latin typeface="Arial" pitchFamily="34" charset="0"/>
                </a:rPr>
                <a:t>¬</a:t>
              </a:r>
              <a:r>
                <a:rPr lang="en-US" sz="2800" b="0" i="1">
                  <a:latin typeface="Arial" pitchFamily="34" charset="0"/>
                </a:rPr>
                <a:t>B</a:t>
              </a:r>
              <a:endParaRPr lang="en-US" sz="2800" b="0">
                <a:latin typeface="Arial" pitchFamily="34" charset="0"/>
              </a:endParaRPr>
            </a:p>
          </p:txBody>
        </p:sp>
        <p:sp>
          <p:nvSpPr>
            <p:cNvPr id="102479" name="TextBox 23"/>
            <p:cNvSpPr txBox="1">
              <a:spLocks noChangeArrowheads="1"/>
            </p:cNvSpPr>
            <p:nvPr/>
          </p:nvSpPr>
          <p:spPr bwMode="auto">
            <a:xfrm>
              <a:off x="6858139" y="5900738"/>
              <a:ext cx="85738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.7</a:t>
              </a:r>
            </a:p>
          </p:txBody>
        </p:sp>
      </p:grpSp>
      <p:sp>
        <p:nvSpPr>
          <p:cNvPr id="3" name="TextBox 13"/>
          <p:cNvSpPr txBox="1">
            <a:spLocks noChangeArrowheads="1"/>
          </p:cNvSpPr>
          <p:nvPr/>
        </p:nvSpPr>
        <p:spPr bwMode="auto">
          <a:xfrm>
            <a:off x="288925" y="6210300"/>
            <a:ext cx="87772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9900CC"/>
                </a:solidFill>
              </a:rPr>
              <a:t>Prior P(B)= 1/(1+4) = 20% with equivalent sample size 5</a:t>
            </a:r>
          </a:p>
        </p:txBody>
      </p:sp>
    </p:spTree>
    <p:extLst>
      <p:ext uri="{BB962C8B-B14F-4D97-AF65-F5344CB8AC3E}">
        <p14:creationId xmlns:p14="http://schemas.microsoft.com/office/powerpoint/2010/main" val="40322550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379" grpId="0"/>
      <p:bldP spid="1549381" grpId="0"/>
      <p:bldP spid="14" grpId="0" animBg="1"/>
      <p:bldP spid="15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Estimation: Laplace Smoothing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257800"/>
          </a:xfrm>
          <a:ln/>
        </p:spPr>
        <p:txBody>
          <a:bodyPr rIns="132080"/>
          <a:lstStyle/>
          <a:p>
            <a:r>
              <a:rPr lang="en-US" sz="2400" dirty="0">
                <a:solidFill>
                  <a:srgbClr val="0000FF"/>
                </a:solidFill>
              </a:rPr>
              <a:t>Laplace’s estimate:</a:t>
            </a:r>
          </a:p>
          <a:p>
            <a:pPr marL="496888" lvl="1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retend </a:t>
            </a:r>
            <a:r>
              <a:rPr lang="en-US" sz="2000" dirty="0">
                <a:solidFill>
                  <a:srgbClr val="0000FF"/>
                </a:solidFill>
              </a:rPr>
              <a:t>you saw every outcome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496888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once </a:t>
            </a:r>
            <a:r>
              <a:rPr lang="en-US" sz="2000" dirty="0">
                <a:solidFill>
                  <a:srgbClr val="0000FF"/>
                </a:solidFill>
              </a:rPr>
              <a:t>more than you actually did</a:t>
            </a:r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782638" lvl="1"/>
            <a:endParaRPr lang="en-US" dirty="0"/>
          </a:p>
          <a:p>
            <a:pPr marL="496888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Another name for computing the MAP </a:t>
            </a:r>
            <a:r>
              <a:rPr lang="en-US" sz="2000" dirty="0">
                <a:solidFill>
                  <a:srgbClr val="0000FF"/>
                </a:solidFill>
              </a:rPr>
              <a:t>estimate with </a:t>
            </a:r>
            <a:r>
              <a:rPr lang="en-US" sz="2000" dirty="0" err="1">
                <a:solidFill>
                  <a:srgbClr val="0000FF"/>
                </a:solidFill>
                <a:latin typeface="Arial Italic" charset="0"/>
                <a:cs typeface="Arial Italic" charset="0"/>
                <a:sym typeface="Arial Italic" charset="0"/>
              </a:rPr>
              <a:t>Dirichlet</a:t>
            </a:r>
            <a:r>
              <a:rPr lang="en-US" sz="2000" dirty="0">
                <a:solidFill>
                  <a:srgbClr val="0000FF"/>
                </a:solidFill>
                <a:latin typeface="Arial Italic" charset="0"/>
                <a:cs typeface="Arial Italic" charset="0"/>
                <a:sym typeface="Arial Italic" charset="0"/>
              </a:rPr>
              <a:t> priors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660066"/>
                </a:solidFill>
              </a:rPr>
              <a:t>(Bayesian </a:t>
            </a:r>
            <a:r>
              <a:rPr lang="en-US" sz="2000" dirty="0" smtClean="0">
                <a:solidFill>
                  <a:srgbClr val="660066"/>
                </a:solidFill>
              </a:rPr>
              <a:t>justification)</a:t>
            </a:r>
            <a:endParaRPr lang="en-US" sz="2000" dirty="0">
              <a:solidFill>
                <a:srgbClr val="660066"/>
              </a:solidFill>
            </a:endParaRPr>
          </a:p>
        </p:txBody>
      </p:sp>
      <p:pic>
        <p:nvPicPr>
          <p:cNvPr id="4301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4116388"/>
            <a:ext cx="16430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6096000" y="2133600"/>
            <a:ext cx="609600" cy="609600"/>
            <a:chOff x="0" y="0"/>
            <a:chExt cx="384" cy="384"/>
          </a:xfrm>
        </p:grpSpPr>
        <p:sp>
          <p:nvSpPr>
            <p:cNvPr id="43013" name="Oval 5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14" name="Rectangle 6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3018" name="Group 10"/>
          <p:cNvGrpSpPr>
            <a:grpSpLocks/>
          </p:cNvGrpSpPr>
          <p:nvPr/>
        </p:nvGrpSpPr>
        <p:grpSpPr bwMode="auto">
          <a:xfrm>
            <a:off x="6934200" y="2133600"/>
            <a:ext cx="609600" cy="609600"/>
            <a:chOff x="0" y="0"/>
            <a:chExt cx="384" cy="384"/>
          </a:xfrm>
        </p:grpSpPr>
        <p:sp>
          <p:nvSpPr>
            <p:cNvPr id="43016" name="Oval 8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99" y="88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H</a:t>
              </a:r>
            </a:p>
          </p:txBody>
        </p:sp>
      </p:grp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7772400" y="2133600"/>
            <a:ext cx="609600" cy="609600"/>
            <a:chOff x="0" y="0"/>
            <a:chExt cx="384" cy="384"/>
          </a:xfrm>
        </p:grpSpPr>
        <p:sp>
          <p:nvSpPr>
            <p:cNvPr id="43019" name="Oval 11"/>
            <p:cNvSpPr>
              <a:spLocks/>
            </p:cNvSpPr>
            <p:nvPr/>
          </p:nvSpPr>
          <p:spPr bwMode="auto">
            <a:xfrm>
              <a:off x="0" y="0"/>
              <a:ext cx="384" cy="384"/>
            </a:xfrm>
            <a:prstGeom prst="ellipse">
              <a:avLst/>
            </a:prstGeom>
            <a:solidFill>
              <a:srgbClr val="FFCC00"/>
            </a:solidFill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107" y="88"/>
              <a:ext cx="16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38100" tIns="38100" rIns="78049" bIns="38100" anchor="ctr">
              <a:spAutoFit/>
            </a:bodyPr>
            <a:lstStyle/>
            <a:p>
              <a:pPr marL="1588"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T</a:t>
              </a:r>
            </a:p>
          </p:txBody>
        </p:sp>
      </p:grpSp>
      <p:pic>
        <p:nvPicPr>
          <p:cNvPr id="43022" name="Picture 1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94063"/>
            <a:ext cx="269081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4437063"/>
            <a:ext cx="28130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16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3049588"/>
            <a:ext cx="36496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5" name="Rectangle 17"/>
          <p:cNvSpPr>
            <a:spLocks/>
          </p:cNvSpPr>
          <p:nvPr/>
        </p:nvSpPr>
        <p:spPr bwMode="auto">
          <a:xfrm>
            <a:off x="7696200" y="32004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Rectangle 18"/>
          <p:cNvSpPr>
            <a:spLocks/>
          </p:cNvSpPr>
          <p:nvPr/>
        </p:nvSpPr>
        <p:spPr bwMode="auto">
          <a:xfrm>
            <a:off x="7696200" y="4267200"/>
            <a:ext cx="11430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2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Slide Number Placeholder 4"/>
          <p:cNvSpPr txBox="1">
            <a:spLocks noGrp="1"/>
          </p:cNvSpPr>
          <p:nvPr/>
        </p:nvSpPr>
        <p:spPr bwMode="auto">
          <a:xfrm>
            <a:off x="70866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C7824C23-241C-499B-A586-DB6B1EA27F3D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17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000" dirty="0" smtClean="0"/>
              <a:t>How Learn Continuous CPTs?</a:t>
            </a:r>
          </a:p>
        </p:txBody>
      </p:sp>
      <p:sp>
        <p:nvSpPr>
          <p:cNvPr id="172038" name="Line 4"/>
          <p:cNvSpPr>
            <a:spLocks noChangeShapeType="1"/>
          </p:cNvSpPr>
          <p:nvPr/>
        </p:nvSpPr>
        <p:spPr bwMode="auto">
          <a:xfrm>
            <a:off x="2690813" y="25463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39" name="Line 5"/>
          <p:cNvSpPr>
            <a:spLocks noChangeShapeType="1"/>
          </p:cNvSpPr>
          <p:nvPr/>
        </p:nvSpPr>
        <p:spPr bwMode="auto">
          <a:xfrm flipH="1">
            <a:off x="2498725" y="5657850"/>
            <a:ext cx="5414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1" name="Freeform 7"/>
          <p:cNvSpPr>
            <a:spLocks/>
          </p:cNvSpPr>
          <p:nvPr/>
        </p:nvSpPr>
        <p:spPr bwMode="auto">
          <a:xfrm>
            <a:off x="3265488" y="4311650"/>
            <a:ext cx="3341687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2" name="Rectangle 8"/>
          <p:cNvSpPr>
            <a:spLocks noChangeArrowheads="1"/>
          </p:cNvSpPr>
          <p:nvPr/>
        </p:nvSpPr>
        <p:spPr bwMode="auto">
          <a:xfrm>
            <a:off x="1576388" y="53498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>
            <a:off x="34972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4" name="Line 10"/>
          <p:cNvSpPr>
            <a:spLocks noChangeShapeType="1"/>
          </p:cNvSpPr>
          <p:nvPr/>
        </p:nvSpPr>
        <p:spPr bwMode="auto">
          <a:xfrm>
            <a:off x="389572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5" name="Line 11"/>
          <p:cNvSpPr>
            <a:spLocks noChangeShapeType="1"/>
          </p:cNvSpPr>
          <p:nvPr/>
        </p:nvSpPr>
        <p:spPr bwMode="auto">
          <a:xfrm>
            <a:off x="4418013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6" name="Line 12"/>
          <p:cNvSpPr>
            <a:spLocks noChangeShapeType="1"/>
          </p:cNvSpPr>
          <p:nvPr/>
        </p:nvSpPr>
        <p:spPr bwMode="auto">
          <a:xfrm>
            <a:off x="4940300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7" name="Line 13"/>
          <p:cNvSpPr>
            <a:spLocks noChangeShapeType="1"/>
          </p:cNvSpPr>
          <p:nvPr/>
        </p:nvSpPr>
        <p:spPr bwMode="auto">
          <a:xfrm>
            <a:off x="5462588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8" name="Line 14"/>
          <p:cNvSpPr>
            <a:spLocks noChangeShapeType="1"/>
          </p:cNvSpPr>
          <p:nvPr/>
        </p:nvSpPr>
        <p:spPr bwMode="auto">
          <a:xfrm>
            <a:off x="598487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9" name="Line 15"/>
          <p:cNvSpPr>
            <a:spLocks noChangeShapeType="1"/>
          </p:cNvSpPr>
          <p:nvPr/>
        </p:nvSpPr>
        <p:spPr bwMode="auto">
          <a:xfrm>
            <a:off x="50720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0" name="Line 16"/>
          <p:cNvSpPr>
            <a:spLocks noChangeShapeType="1"/>
          </p:cNvSpPr>
          <p:nvPr/>
        </p:nvSpPr>
        <p:spPr bwMode="auto">
          <a:xfrm>
            <a:off x="4159250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1" name="Line 17"/>
          <p:cNvSpPr>
            <a:spLocks noChangeShapeType="1"/>
          </p:cNvSpPr>
          <p:nvPr/>
        </p:nvSpPr>
        <p:spPr bwMode="auto">
          <a:xfrm>
            <a:off x="4725988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2" name="Line 18"/>
          <p:cNvSpPr>
            <a:spLocks noChangeShapeType="1"/>
          </p:cNvSpPr>
          <p:nvPr/>
        </p:nvSpPr>
        <p:spPr bwMode="auto">
          <a:xfrm>
            <a:off x="4792663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3" name="Line 19"/>
          <p:cNvSpPr>
            <a:spLocks noChangeShapeType="1"/>
          </p:cNvSpPr>
          <p:nvPr/>
        </p:nvSpPr>
        <p:spPr bwMode="auto">
          <a:xfrm>
            <a:off x="5249863" y="5422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4" name="Line 20"/>
          <p:cNvSpPr>
            <a:spLocks noChangeShapeType="1"/>
          </p:cNvSpPr>
          <p:nvPr/>
        </p:nvSpPr>
        <p:spPr bwMode="auto">
          <a:xfrm>
            <a:off x="5159375" y="54324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5" name="Line 21"/>
          <p:cNvSpPr>
            <a:spLocks noChangeShapeType="1"/>
          </p:cNvSpPr>
          <p:nvPr/>
        </p:nvSpPr>
        <p:spPr bwMode="auto">
          <a:xfrm>
            <a:off x="501650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6" name="Line 22"/>
          <p:cNvSpPr>
            <a:spLocks noChangeShapeType="1"/>
          </p:cNvSpPr>
          <p:nvPr/>
        </p:nvSpPr>
        <p:spPr bwMode="auto">
          <a:xfrm>
            <a:off x="48736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7" name="Line 23"/>
          <p:cNvSpPr>
            <a:spLocks noChangeShapeType="1"/>
          </p:cNvSpPr>
          <p:nvPr/>
        </p:nvSpPr>
        <p:spPr bwMode="auto">
          <a:xfrm>
            <a:off x="4673600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8" name="Line 24"/>
          <p:cNvSpPr>
            <a:spLocks noChangeShapeType="1"/>
          </p:cNvSpPr>
          <p:nvPr/>
        </p:nvSpPr>
        <p:spPr bwMode="auto">
          <a:xfrm>
            <a:off x="44735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9" name="Line 25"/>
          <p:cNvSpPr>
            <a:spLocks noChangeShapeType="1"/>
          </p:cNvSpPr>
          <p:nvPr/>
        </p:nvSpPr>
        <p:spPr bwMode="auto">
          <a:xfrm>
            <a:off x="427355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0" name="Line 26"/>
          <p:cNvSpPr>
            <a:spLocks noChangeShapeType="1"/>
          </p:cNvSpPr>
          <p:nvPr/>
        </p:nvSpPr>
        <p:spPr bwMode="auto">
          <a:xfrm>
            <a:off x="47593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1" name="Line 27"/>
          <p:cNvSpPr>
            <a:spLocks noChangeShapeType="1"/>
          </p:cNvSpPr>
          <p:nvPr/>
        </p:nvSpPr>
        <p:spPr bwMode="auto">
          <a:xfrm>
            <a:off x="49069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2" name="Line 28"/>
          <p:cNvSpPr>
            <a:spLocks noChangeShapeType="1"/>
          </p:cNvSpPr>
          <p:nvPr/>
        </p:nvSpPr>
        <p:spPr bwMode="auto">
          <a:xfrm>
            <a:off x="6754813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3" name="Line 29"/>
          <p:cNvSpPr>
            <a:spLocks noChangeShapeType="1"/>
          </p:cNvSpPr>
          <p:nvPr/>
        </p:nvSpPr>
        <p:spPr bwMode="auto">
          <a:xfrm>
            <a:off x="46259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4" name="Line 30"/>
          <p:cNvSpPr>
            <a:spLocks noChangeShapeType="1"/>
          </p:cNvSpPr>
          <p:nvPr/>
        </p:nvSpPr>
        <p:spPr bwMode="auto">
          <a:xfrm>
            <a:off x="4835525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5" name="Line 31"/>
          <p:cNvSpPr>
            <a:spLocks noChangeShapeType="1"/>
          </p:cNvSpPr>
          <p:nvPr/>
        </p:nvSpPr>
        <p:spPr bwMode="auto">
          <a:xfrm>
            <a:off x="504507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6" name="Line 32"/>
          <p:cNvSpPr>
            <a:spLocks noChangeShapeType="1"/>
          </p:cNvSpPr>
          <p:nvPr/>
        </p:nvSpPr>
        <p:spPr bwMode="auto">
          <a:xfrm>
            <a:off x="4594225" y="5410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7" name="Line 33"/>
          <p:cNvSpPr>
            <a:spLocks noChangeShapeType="1"/>
          </p:cNvSpPr>
          <p:nvPr/>
        </p:nvSpPr>
        <p:spPr bwMode="auto">
          <a:xfrm>
            <a:off x="4700588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8" name="Rectangle 5"/>
          <p:cNvSpPr>
            <a:spLocks noChangeArrowheads="1"/>
          </p:cNvSpPr>
          <p:nvPr/>
        </p:nvSpPr>
        <p:spPr bwMode="auto">
          <a:xfrm>
            <a:off x="0" y="6619875"/>
            <a:ext cx="1389872" cy="20839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900" dirty="0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420584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C7824C23-241C-499B-A586-DB6B1EA27F3D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18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000" dirty="0" smtClean="0"/>
              <a:t>Maximum Likelihood</a:t>
            </a:r>
            <a:br>
              <a:rPr lang="en-US" sz="4000" dirty="0" smtClean="0"/>
            </a:br>
            <a:r>
              <a:rPr lang="en-US" sz="4000" dirty="0" smtClean="0"/>
              <a:t> Mean of Single Gaussian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00" y="2286000"/>
            <a:ext cx="6180138" cy="30686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006060"/>
                </a:solidFill>
              </a:rPr>
              <a:t>U</a:t>
            </a:r>
            <a:r>
              <a:rPr lang="en-US" baseline="-25000" dirty="0" err="1" smtClean="0">
                <a:solidFill>
                  <a:srgbClr val="006060"/>
                </a:solidFill>
              </a:rPr>
              <a:t>ml</a:t>
            </a:r>
            <a:r>
              <a:rPr lang="en-US" dirty="0" smtClean="0">
                <a:solidFill>
                  <a:srgbClr val="006060"/>
                </a:solidFill>
              </a:rPr>
              <a:t> = </a:t>
            </a:r>
            <a:r>
              <a:rPr lang="en-US" dirty="0" err="1" smtClean="0">
                <a:solidFill>
                  <a:srgbClr val="006060"/>
                </a:solidFill>
              </a:rPr>
              <a:t>argmin</a:t>
            </a:r>
            <a:r>
              <a:rPr lang="en-US" baseline="-25000" dirty="0" err="1" smtClean="0">
                <a:solidFill>
                  <a:srgbClr val="006060"/>
                </a:solidFill>
              </a:rPr>
              <a:t>u</a:t>
            </a:r>
            <a:r>
              <a:rPr lang="en-US" dirty="0" smtClean="0">
                <a:solidFill>
                  <a:srgbClr val="006060"/>
                </a:solidFill>
              </a:rPr>
              <a:t> </a:t>
            </a:r>
            <a:r>
              <a:rPr lang="en-US" sz="6000" dirty="0" smtClean="0">
                <a:solidFill>
                  <a:srgbClr val="006060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rgbClr val="006060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006060"/>
                </a:solidFill>
              </a:rPr>
              <a:t>(x</a:t>
            </a:r>
            <a:r>
              <a:rPr lang="en-US" baseline="-25000" dirty="0" smtClean="0">
                <a:solidFill>
                  <a:srgbClr val="006060"/>
                </a:solidFill>
              </a:rPr>
              <a:t>i</a:t>
            </a:r>
            <a:r>
              <a:rPr lang="en-US" dirty="0" smtClean="0">
                <a:solidFill>
                  <a:srgbClr val="006060"/>
                </a:solidFill>
              </a:rPr>
              <a:t> – u)</a:t>
            </a:r>
            <a:r>
              <a:rPr lang="en-US" baseline="30000" dirty="0" smtClean="0">
                <a:solidFill>
                  <a:srgbClr val="006060"/>
                </a:solidFill>
              </a:rPr>
              <a:t>2</a:t>
            </a:r>
            <a:r>
              <a:rPr lang="en-US" baseline="30000" dirty="0">
                <a:solidFill>
                  <a:srgbClr val="006060"/>
                </a:solidFill>
              </a:rPr>
              <a:t>	</a:t>
            </a:r>
            <a:r>
              <a:rPr lang="en-US" baseline="30000" dirty="0" smtClean="0">
                <a:solidFill>
                  <a:srgbClr val="006060"/>
                </a:solidFill>
              </a:rPr>
              <a:t>     </a:t>
            </a:r>
          </a:p>
        </p:txBody>
      </p:sp>
      <p:sp>
        <p:nvSpPr>
          <p:cNvPr id="172038" name="Line 4"/>
          <p:cNvSpPr>
            <a:spLocks noChangeShapeType="1"/>
          </p:cNvSpPr>
          <p:nvPr/>
        </p:nvSpPr>
        <p:spPr bwMode="auto">
          <a:xfrm>
            <a:off x="2690813" y="25463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39" name="Line 5"/>
          <p:cNvSpPr>
            <a:spLocks noChangeShapeType="1"/>
          </p:cNvSpPr>
          <p:nvPr/>
        </p:nvSpPr>
        <p:spPr bwMode="auto">
          <a:xfrm flipH="1">
            <a:off x="2498725" y="5657850"/>
            <a:ext cx="5414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0" name="Text Box 6"/>
          <p:cNvSpPr txBox="1">
            <a:spLocks noChangeArrowheads="1"/>
          </p:cNvSpPr>
          <p:nvPr/>
        </p:nvSpPr>
        <p:spPr bwMode="auto">
          <a:xfrm>
            <a:off x="2767013" y="6116638"/>
            <a:ext cx="45704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.03   .05   .07   .09</a:t>
            </a:r>
          </a:p>
        </p:txBody>
      </p:sp>
      <p:sp>
        <p:nvSpPr>
          <p:cNvPr id="172041" name="Freeform 7"/>
          <p:cNvSpPr>
            <a:spLocks/>
          </p:cNvSpPr>
          <p:nvPr/>
        </p:nvSpPr>
        <p:spPr bwMode="auto">
          <a:xfrm>
            <a:off x="3265488" y="4311650"/>
            <a:ext cx="3341687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2" name="Rectangle 8"/>
          <p:cNvSpPr>
            <a:spLocks noChangeArrowheads="1"/>
          </p:cNvSpPr>
          <p:nvPr/>
        </p:nvSpPr>
        <p:spPr bwMode="auto">
          <a:xfrm>
            <a:off x="1576388" y="53498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>
            <a:off x="34972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4" name="Line 10"/>
          <p:cNvSpPr>
            <a:spLocks noChangeShapeType="1"/>
          </p:cNvSpPr>
          <p:nvPr/>
        </p:nvSpPr>
        <p:spPr bwMode="auto">
          <a:xfrm>
            <a:off x="389572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5" name="Line 11"/>
          <p:cNvSpPr>
            <a:spLocks noChangeShapeType="1"/>
          </p:cNvSpPr>
          <p:nvPr/>
        </p:nvSpPr>
        <p:spPr bwMode="auto">
          <a:xfrm>
            <a:off x="4418013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6" name="Line 12"/>
          <p:cNvSpPr>
            <a:spLocks noChangeShapeType="1"/>
          </p:cNvSpPr>
          <p:nvPr/>
        </p:nvSpPr>
        <p:spPr bwMode="auto">
          <a:xfrm>
            <a:off x="4940300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7" name="Line 13"/>
          <p:cNvSpPr>
            <a:spLocks noChangeShapeType="1"/>
          </p:cNvSpPr>
          <p:nvPr/>
        </p:nvSpPr>
        <p:spPr bwMode="auto">
          <a:xfrm>
            <a:off x="5462588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8" name="Line 14"/>
          <p:cNvSpPr>
            <a:spLocks noChangeShapeType="1"/>
          </p:cNvSpPr>
          <p:nvPr/>
        </p:nvSpPr>
        <p:spPr bwMode="auto">
          <a:xfrm>
            <a:off x="598487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9" name="Line 15"/>
          <p:cNvSpPr>
            <a:spLocks noChangeShapeType="1"/>
          </p:cNvSpPr>
          <p:nvPr/>
        </p:nvSpPr>
        <p:spPr bwMode="auto">
          <a:xfrm>
            <a:off x="50720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0" name="Line 16"/>
          <p:cNvSpPr>
            <a:spLocks noChangeShapeType="1"/>
          </p:cNvSpPr>
          <p:nvPr/>
        </p:nvSpPr>
        <p:spPr bwMode="auto">
          <a:xfrm>
            <a:off x="4159250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1" name="Line 17"/>
          <p:cNvSpPr>
            <a:spLocks noChangeShapeType="1"/>
          </p:cNvSpPr>
          <p:nvPr/>
        </p:nvSpPr>
        <p:spPr bwMode="auto">
          <a:xfrm>
            <a:off x="4725988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2" name="Line 18"/>
          <p:cNvSpPr>
            <a:spLocks noChangeShapeType="1"/>
          </p:cNvSpPr>
          <p:nvPr/>
        </p:nvSpPr>
        <p:spPr bwMode="auto">
          <a:xfrm>
            <a:off x="4792663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3" name="Line 19"/>
          <p:cNvSpPr>
            <a:spLocks noChangeShapeType="1"/>
          </p:cNvSpPr>
          <p:nvPr/>
        </p:nvSpPr>
        <p:spPr bwMode="auto">
          <a:xfrm>
            <a:off x="5249863" y="5422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4" name="Line 20"/>
          <p:cNvSpPr>
            <a:spLocks noChangeShapeType="1"/>
          </p:cNvSpPr>
          <p:nvPr/>
        </p:nvSpPr>
        <p:spPr bwMode="auto">
          <a:xfrm>
            <a:off x="5159375" y="54324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5" name="Line 21"/>
          <p:cNvSpPr>
            <a:spLocks noChangeShapeType="1"/>
          </p:cNvSpPr>
          <p:nvPr/>
        </p:nvSpPr>
        <p:spPr bwMode="auto">
          <a:xfrm>
            <a:off x="501650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6" name="Line 22"/>
          <p:cNvSpPr>
            <a:spLocks noChangeShapeType="1"/>
          </p:cNvSpPr>
          <p:nvPr/>
        </p:nvSpPr>
        <p:spPr bwMode="auto">
          <a:xfrm>
            <a:off x="48736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7" name="Line 23"/>
          <p:cNvSpPr>
            <a:spLocks noChangeShapeType="1"/>
          </p:cNvSpPr>
          <p:nvPr/>
        </p:nvSpPr>
        <p:spPr bwMode="auto">
          <a:xfrm>
            <a:off x="4673600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8" name="Line 24"/>
          <p:cNvSpPr>
            <a:spLocks noChangeShapeType="1"/>
          </p:cNvSpPr>
          <p:nvPr/>
        </p:nvSpPr>
        <p:spPr bwMode="auto">
          <a:xfrm>
            <a:off x="44735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9" name="Line 25"/>
          <p:cNvSpPr>
            <a:spLocks noChangeShapeType="1"/>
          </p:cNvSpPr>
          <p:nvPr/>
        </p:nvSpPr>
        <p:spPr bwMode="auto">
          <a:xfrm>
            <a:off x="427355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0" name="Line 26"/>
          <p:cNvSpPr>
            <a:spLocks noChangeShapeType="1"/>
          </p:cNvSpPr>
          <p:nvPr/>
        </p:nvSpPr>
        <p:spPr bwMode="auto">
          <a:xfrm>
            <a:off x="47593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1" name="Line 27"/>
          <p:cNvSpPr>
            <a:spLocks noChangeShapeType="1"/>
          </p:cNvSpPr>
          <p:nvPr/>
        </p:nvSpPr>
        <p:spPr bwMode="auto">
          <a:xfrm>
            <a:off x="49069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2" name="Line 28"/>
          <p:cNvSpPr>
            <a:spLocks noChangeShapeType="1"/>
          </p:cNvSpPr>
          <p:nvPr/>
        </p:nvSpPr>
        <p:spPr bwMode="auto">
          <a:xfrm>
            <a:off x="6754813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3" name="Line 29"/>
          <p:cNvSpPr>
            <a:spLocks noChangeShapeType="1"/>
          </p:cNvSpPr>
          <p:nvPr/>
        </p:nvSpPr>
        <p:spPr bwMode="auto">
          <a:xfrm>
            <a:off x="46259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4" name="Line 30"/>
          <p:cNvSpPr>
            <a:spLocks noChangeShapeType="1"/>
          </p:cNvSpPr>
          <p:nvPr/>
        </p:nvSpPr>
        <p:spPr bwMode="auto">
          <a:xfrm>
            <a:off x="4835525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5" name="Line 31"/>
          <p:cNvSpPr>
            <a:spLocks noChangeShapeType="1"/>
          </p:cNvSpPr>
          <p:nvPr/>
        </p:nvSpPr>
        <p:spPr bwMode="auto">
          <a:xfrm>
            <a:off x="504507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6" name="Line 32"/>
          <p:cNvSpPr>
            <a:spLocks noChangeShapeType="1"/>
          </p:cNvSpPr>
          <p:nvPr/>
        </p:nvSpPr>
        <p:spPr bwMode="auto">
          <a:xfrm>
            <a:off x="4594225" y="5410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7" name="Line 33"/>
          <p:cNvSpPr>
            <a:spLocks noChangeShapeType="1"/>
          </p:cNvSpPr>
          <p:nvPr/>
        </p:nvSpPr>
        <p:spPr bwMode="auto">
          <a:xfrm>
            <a:off x="4700588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8" name="Rectangle 5"/>
          <p:cNvSpPr>
            <a:spLocks noChangeArrowheads="1"/>
          </p:cNvSpPr>
          <p:nvPr/>
        </p:nvSpPr>
        <p:spPr bwMode="auto">
          <a:xfrm>
            <a:off x="0" y="6619875"/>
            <a:ext cx="1389872" cy="20839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900" dirty="0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37438266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C7824C23-241C-499B-A586-DB6B1EA27F3D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19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000" dirty="0" smtClean="0"/>
              <a:t>Maximum Likelihood</a:t>
            </a:r>
            <a:br>
              <a:rPr lang="en-US" sz="4000" dirty="0" smtClean="0"/>
            </a:br>
            <a:r>
              <a:rPr lang="en-US" sz="4000" dirty="0" smtClean="0"/>
              <a:t> Mean of Single Gaussian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57600" y="2286000"/>
            <a:ext cx="6180138" cy="306863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006060"/>
                </a:solidFill>
              </a:rPr>
              <a:t>U</a:t>
            </a:r>
            <a:r>
              <a:rPr lang="en-US" baseline="-25000" dirty="0" err="1" smtClean="0">
                <a:solidFill>
                  <a:srgbClr val="006060"/>
                </a:solidFill>
              </a:rPr>
              <a:t>ml</a:t>
            </a:r>
            <a:r>
              <a:rPr lang="en-US" dirty="0" smtClean="0">
                <a:solidFill>
                  <a:srgbClr val="006060"/>
                </a:solidFill>
              </a:rPr>
              <a:t> = </a:t>
            </a:r>
            <a:r>
              <a:rPr lang="en-US" dirty="0" err="1" smtClean="0">
                <a:solidFill>
                  <a:srgbClr val="006060"/>
                </a:solidFill>
              </a:rPr>
              <a:t>argmin</a:t>
            </a:r>
            <a:r>
              <a:rPr lang="en-US" baseline="-25000" dirty="0" err="1" smtClean="0">
                <a:solidFill>
                  <a:srgbClr val="006060"/>
                </a:solidFill>
              </a:rPr>
              <a:t>u</a:t>
            </a:r>
            <a:r>
              <a:rPr lang="en-US" dirty="0" smtClean="0">
                <a:solidFill>
                  <a:srgbClr val="006060"/>
                </a:solidFill>
              </a:rPr>
              <a:t> </a:t>
            </a:r>
            <a:r>
              <a:rPr lang="en-US" sz="6000" dirty="0" smtClean="0">
                <a:solidFill>
                  <a:srgbClr val="006060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rgbClr val="006060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006060"/>
                </a:solidFill>
              </a:rPr>
              <a:t>(x</a:t>
            </a:r>
            <a:r>
              <a:rPr lang="en-US" baseline="-25000" dirty="0" smtClean="0">
                <a:solidFill>
                  <a:srgbClr val="006060"/>
                </a:solidFill>
              </a:rPr>
              <a:t>i</a:t>
            </a:r>
            <a:r>
              <a:rPr lang="en-US" dirty="0" smtClean="0">
                <a:solidFill>
                  <a:srgbClr val="006060"/>
                </a:solidFill>
              </a:rPr>
              <a:t> – u)</a:t>
            </a:r>
            <a:r>
              <a:rPr lang="en-US" baseline="30000" dirty="0" smtClean="0">
                <a:solidFill>
                  <a:srgbClr val="006060"/>
                </a:solidFill>
              </a:rPr>
              <a:t>2</a:t>
            </a:r>
          </a:p>
          <a:p>
            <a:pPr>
              <a:buNone/>
            </a:pPr>
            <a:r>
              <a:rPr lang="en-US" dirty="0" smtClean="0">
                <a:solidFill>
                  <a:srgbClr val="006060"/>
                </a:solidFill>
              </a:rPr>
              <a:t>      = </a:t>
            </a:r>
            <a:r>
              <a:rPr lang="en-US" sz="6000" dirty="0" smtClean="0">
                <a:solidFill>
                  <a:srgbClr val="006060"/>
                </a:solidFill>
                <a:sym typeface="Symbol" pitchFamily="18" charset="2"/>
              </a:rPr>
              <a:t></a:t>
            </a:r>
            <a:r>
              <a:rPr lang="en-US" baseline="-25000" dirty="0" err="1" smtClean="0">
                <a:solidFill>
                  <a:srgbClr val="006060"/>
                </a:solidFill>
                <a:sym typeface="Symbol" pitchFamily="18" charset="2"/>
              </a:rPr>
              <a:t>i</a:t>
            </a:r>
            <a:r>
              <a:rPr lang="en-US" baseline="-25000" dirty="0" smtClean="0">
                <a:solidFill>
                  <a:srgbClr val="006060"/>
                </a:solidFill>
                <a:sym typeface="Symbol" pitchFamily="18" charset="2"/>
              </a:rPr>
              <a:t>      </a:t>
            </a:r>
            <a:r>
              <a:rPr lang="en-US" dirty="0" smtClean="0">
                <a:solidFill>
                  <a:srgbClr val="006060"/>
                </a:solidFill>
              </a:rPr>
              <a:t>x</a:t>
            </a:r>
            <a:r>
              <a:rPr lang="en-US" baseline="-25000" dirty="0" smtClean="0">
                <a:solidFill>
                  <a:srgbClr val="006060"/>
                </a:solidFill>
              </a:rPr>
              <a:t>i </a:t>
            </a:r>
            <a:r>
              <a:rPr lang="en-US" dirty="0" smtClean="0">
                <a:solidFill>
                  <a:srgbClr val="006060"/>
                </a:solidFill>
              </a:rPr>
              <a:t>/ N</a:t>
            </a:r>
            <a:endParaRPr lang="en-US" baseline="30000" dirty="0">
              <a:solidFill>
                <a:srgbClr val="006060"/>
              </a:solidFill>
            </a:endParaRPr>
          </a:p>
          <a:p>
            <a:pPr>
              <a:buFontTx/>
              <a:buNone/>
            </a:pPr>
            <a:r>
              <a:rPr lang="en-US" baseline="30000" dirty="0">
                <a:solidFill>
                  <a:srgbClr val="006060"/>
                </a:solidFill>
              </a:rPr>
              <a:t>	</a:t>
            </a:r>
            <a:r>
              <a:rPr lang="en-US" baseline="30000" dirty="0" smtClean="0">
                <a:solidFill>
                  <a:srgbClr val="006060"/>
                </a:solidFill>
              </a:rPr>
              <a:t>     </a:t>
            </a:r>
          </a:p>
        </p:txBody>
      </p:sp>
      <p:sp>
        <p:nvSpPr>
          <p:cNvPr id="172038" name="Line 4"/>
          <p:cNvSpPr>
            <a:spLocks noChangeShapeType="1"/>
          </p:cNvSpPr>
          <p:nvPr/>
        </p:nvSpPr>
        <p:spPr bwMode="auto">
          <a:xfrm>
            <a:off x="2690813" y="25463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39" name="Line 5"/>
          <p:cNvSpPr>
            <a:spLocks noChangeShapeType="1"/>
          </p:cNvSpPr>
          <p:nvPr/>
        </p:nvSpPr>
        <p:spPr bwMode="auto">
          <a:xfrm flipH="1">
            <a:off x="2498725" y="5657850"/>
            <a:ext cx="5414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0" name="Text Box 6"/>
          <p:cNvSpPr txBox="1">
            <a:spLocks noChangeArrowheads="1"/>
          </p:cNvSpPr>
          <p:nvPr/>
        </p:nvSpPr>
        <p:spPr bwMode="auto">
          <a:xfrm>
            <a:off x="2767013" y="6116638"/>
            <a:ext cx="45704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.03   .05   .07   .09</a:t>
            </a:r>
          </a:p>
        </p:txBody>
      </p:sp>
      <p:sp>
        <p:nvSpPr>
          <p:cNvPr id="172041" name="Freeform 7"/>
          <p:cNvSpPr>
            <a:spLocks/>
          </p:cNvSpPr>
          <p:nvPr/>
        </p:nvSpPr>
        <p:spPr bwMode="auto">
          <a:xfrm>
            <a:off x="3265488" y="4311650"/>
            <a:ext cx="3341687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2" name="Rectangle 8"/>
          <p:cNvSpPr>
            <a:spLocks noChangeArrowheads="1"/>
          </p:cNvSpPr>
          <p:nvPr/>
        </p:nvSpPr>
        <p:spPr bwMode="auto">
          <a:xfrm>
            <a:off x="1576388" y="53498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>
            <a:off x="34972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4" name="Line 10"/>
          <p:cNvSpPr>
            <a:spLocks noChangeShapeType="1"/>
          </p:cNvSpPr>
          <p:nvPr/>
        </p:nvSpPr>
        <p:spPr bwMode="auto">
          <a:xfrm>
            <a:off x="389572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5" name="Line 11"/>
          <p:cNvSpPr>
            <a:spLocks noChangeShapeType="1"/>
          </p:cNvSpPr>
          <p:nvPr/>
        </p:nvSpPr>
        <p:spPr bwMode="auto">
          <a:xfrm>
            <a:off x="4418013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6" name="Line 12"/>
          <p:cNvSpPr>
            <a:spLocks noChangeShapeType="1"/>
          </p:cNvSpPr>
          <p:nvPr/>
        </p:nvSpPr>
        <p:spPr bwMode="auto">
          <a:xfrm>
            <a:off x="4940300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7" name="Line 13"/>
          <p:cNvSpPr>
            <a:spLocks noChangeShapeType="1"/>
          </p:cNvSpPr>
          <p:nvPr/>
        </p:nvSpPr>
        <p:spPr bwMode="auto">
          <a:xfrm>
            <a:off x="5462588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8" name="Line 14"/>
          <p:cNvSpPr>
            <a:spLocks noChangeShapeType="1"/>
          </p:cNvSpPr>
          <p:nvPr/>
        </p:nvSpPr>
        <p:spPr bwMode="auto">
          <a:xfrm>
            <a:off x="598487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9" name="Line 15"/>
          <p:cNvSpPr>
            <a:spLocks noChangeShapeType="1"/>
          </p:cNvSpPr>
          <p:nvPr/>
        </p:nvSpPr>
        <p:spPr bwMode="auto">
          <a:xfrm>
            <a:off x="50720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0" name="Line 16"/>
          <p:cNvSpPr>
            <a:spLocks noChangeShapeType="1"/>
          </p:cNvSpPr>
          <p:nvPr/>
        </p:nvSpPr>
        <p:spPr bwMode="auto">
          <a:xfrm>
            <a:off x="4159250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1" name="Line 17"/>
          <p:cNvSpPr>
            <a:spLocks noChangeShapeType="1"/>
          </p:cNvSpPr>
          <p:nvPr/>
        </p:nvSpPr>
        <p:spPr bwMode="auto">
          <a:xfrm>
            <a:off x="4725988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2" name="Line 18"/>
          <p:cNvSpPr>
            <a:spLocks noChangeShapeType="1"/>
          </p:cNvSpPr>
          <p:nvPr/>
        </p:nvSpPr>
        <p:spPr bwMode="auto">
          <a:xfrm>
            <a:off x="4792663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3" name="Line 19"/>
          <p:cNvSpPr>
            <a:spLocks noChangeShapeType="1"/>
          </p:cNvSpPr>
          <p:nvPr/>
        </p:nvSpPr>
        <p:spPr bwMode="auto">
          <a:xfrm>
            <a:off x="5249863" y="5422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4" name="Line 20"/>
          <p:cNvSpPr>
            <a:spLocks noChangeShapeType="1"/>
          </p:cNvSpPr>
          <p:nvPr/>
        </p:nvSpPr>
        <p:spPr bwMode="auto">
          <a:xfrm>
            <a:off x="5159375" y="54324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5" name="Line 21"/>
          <p:cNvSpPr>
            <a:spLocks noChangeShapeType="1"/>
          </p:cNvSpPr>
          <p:nvPr/>
        </p:nvSpPr>
        <p:spPr bwMode="auto">
          <a:xfrm>
            <a:off x="501650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6" name="Line 22"/>
          <p:cNvSpPr>
            <a:spLocks noChangeShapeType="1"/>
          </p:cNvSpPr>
          <p:nvPr/>
        </p:nvSpPr>
        <p:spPr bwMode="auto">
          <a:xfrm>
            <a:off x="48736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7" name="Line 23"/>
          <p:cNvSpPr>
            <a:spLocks noChangeShapeType="1"/>
          </p:cNvSpPr>
          <p:nvPr/>
        </p:nvSpPr>
        <p:spPr bwMode="auto">
          <a:xfrm>
            <a:off x="4673600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8" name="Line 24"/>
          <p:cNvSpPr>
            <a:spLocks noChangeShapeType="1"/>
          </p:cNvSpPr>
          <p:nvPr/>
        </p:nvSpPr>
        <p:spPr bwMode="auto">
          <a:xfrm>
            <a:off x="44735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9" name="Line 25"/>
          <p:cNvSpPr>
            <a:spLocks noChangeShapeType="1"/>
          </p:cNvSpPr>
          <p:nvPr/>
        </p:nvSpPr>
        <p:spPr bwMode="auto">
          <a:xfrm>
            <a:off x="427355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0" name="Line 26"/>
          <p:cNvSpPr>
            <a:spLocks noChangeShapeType="1"/>
          </p:cNvSpPr>
          <p:nvPr/>
        </p:nvSpPr>
        <p:spPr bwMode="auto">
          <a:xfrm>
            <a:off x="47593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1" name="Line 27"/>
          <p:cNvSpPr>
            <a:spLocks noChangeShapeType="1"/>
          </p:cNvSpPr>
          <p:nvPr/>
        </p:nvSpPr>
        <p:spPr bwMode="auto">
          <a:xfrm>
            <a:off x="49069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2" name="Line 28"/>
          <p:cNvSpPr>
            <a:spLocks noChangeShapeType="1"/>
          </p:cNvSpPr>
          <p:nvPr/>
        </p:nvSpPr>
        <p:spPr bwMode="auto">
          <a:xfrm>
            <a:off x="6754813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3" name="Line 29"/>
          <p:cNvSpPr>
            <a:spLocks noChangeShapeType="1"/>
          </p:cNvSpPr>
          <p:nvPr/>
        </p:nvSpPr>
        <p:spPr bwMode="auto">
          <a:xfrm>
            <a:off x="46259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4" name="Line 30"/>
          <p:cNvSpPr>
            <a:spLocks noChangeShapeType="1"/>
          </p:cNvSpPr>
          <p:nvPr/>
        </p:nvSpPr>
        <p:spPr bwMode="auto">
          <a:xfrm>
            <a:off x="4835525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5" name="Line 31"/>
          <p:cNvSpPr>
            <a:spLocks noChangeShapeType="1"/>
          </p:cNvSpPr>
          <p:nvPr/>
        </p:nvSpPr>
        <p:spPr bwMode="auto">
          <a:xfrm>
            <a:off x="504507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6" name="Line 32"/>
          <p:cNvSpPr>
            <a:spLocks noChangeShapeType="1"/>
          </p:cNvSpPr>
          <p:nvPr/>
        </p:nvSpPr>
        <p:spPr bwMode="auto">
          <a:xfrm>
            <a:off x="4594225" y="5410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7" name="Line 33"/>
          <p:cNvSpPr>
            <a:spLocks noChangeShapeType="1"/>
          </p:cNvSpPr>
          <p:nvPr/>
        </p:nvSpPr>
        <p:spPr bwMode="auto">
          <a:xfrm>
            <a:off x="4700588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8" name="Rectangle 5"/>
          <p:cNvSpPr>
            <a:spLocks noChangeArrowheads="1"/>
          </p:cNvSpPr>
          <p:nvPr/>
        </p:nvSpPr>
        <p:spPr bwMode="auto">
          <a:xfrm>
            <a:off x="0" y="6619875"/>
            <a:ext cx="1389872" cy="20839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900" dirty="0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15347173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57200" y="9906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  <a:ln/>
        </p:spPr>
        <p:txBody>
          <a:bodyPr rIns="132080"/>
          <a:lstStyle/>
          <a:p>
            <a:r>
              <a:rPr lang="en-US" dirty="0" smtClean="0"/>
              <a:t>473 Topics 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4470400" cy="5257800"/>
          </a:xfrm>
          <a:ln/>
        </p:spPr>
        <p:txBody>
          <a:bodyPr rIns="132080"/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Search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 smtClean="0"/>
              <a:t>Problem Spaces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 smtClean="0"/>
              <a:t>BFS</a:t>
            </a:r>
            <a:r>
              <a:rPr lang="en-US" sz="1700" dirty="0"/>
              <a:t>, DFS, UCS, A* (tree and graph)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/>
              <a:t>Completeness and Optimality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/>
              <a:t>Heuristics: admissibility and consistency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CSPs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/>
              <a:t>Constraint graphs, backtracking search</a:t>
            </a:r>
            <a:endParaRPr lang="en-US" sz="2100" dirty="0"/>
          </a:p>
          <a:p>
            <a:pPr marL="782638" lvl="1">
              <a:spcBef>
                <a:spcPts val="0"/>
              </a:spcBef>
            </a:pPr>
            <a:r>
              <a:rPr lang="en-US" sz="1700" dirty="0"/>
              <a:t>Forward checking, AC3 constraint propagation, ordering heuristics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Games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 err="1"/>
              <a:t>Minimax</a:t>
            </a:r>
            <a:r>
              <a:rPr lang="en-US" sz="1700" dirty="0"/>
              <a:t>, Alpha-beta pruning, </a:t>
            </a:r>
            <a:r>
              <a:rPr lang="en-US" sz="1700" dirty="0" err="1"/>
              <a:t>Expectimax</a:t>
            </a:r>
            <a:r>
              <a:rPr lang="en-US" sz="1700" dirty="0"/>
              <a:t>, Evaluation Functions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MDPs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/>
              <a:t>Bellman equations</a:t>
            </a:r>
          </a:p>
          <a:p>
            <a:pPr marL="782638" lvl="1">
              <a:spcBef>
                <a:spcPts val="0"/>
              </a:spcBef>
            </a:pPr>
            <a:r>
              <a:rPr lang="en-US" sz="1700" dirty="0"/>
              <a:t>Value </a:t>
            </a:r>
            <a:r>
              <a:rPr lang="en-US" sz="1700" dirty="0" smtClean="0"/>
              <a:t>iteration</a:t>
            </a:r>
            <a:endParaRPr lang="en-US" sz="1700" dirty="0"/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4584700" y="1600200"/>
            <a:ext cx="447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42900" indent="-342900"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Reinforcement Learning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Exploration </a:t>
            </a:r>
            <a:r>
              <a:rPr lang="en-US" sz="1600" i="1" dirty="0" smtClean="0">
                <a:solidFill>
                  <a:schemeClr val="tx1"/>
                </a:solidFill>
                <a:cs typeface="Arial" pitchFamily="34" charset="0"/>
              </a:rPr>
              <a:t>vs.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Exploitation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Model-based </a:t>
            </a:r>
            <a:r>
              <a:rPr lang="en-US" sz="1600" i="1" dirty="0">
                <a:solidFill>
                  <a:schemeClr val="tx1"/>
                </a:solidFill>
                <a:cs typeface="Arial" pitchFamily="34" charset="0"/>
              </a:rPr>
              <a:t>vs.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model-free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Q-learning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Linear value function approx.</a:t>
            </a:r>
          </a:p>
          <a:p>
            <a:pPr marL="342900" indent="-342900"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Hidden Markov Models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Markov chains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Forward algorithm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Particle Filter</a:t>
            </a:r>
          </a:p>
          <a:p>
            <a:pPr marL="342900" indent="-342900">
              <a:buClr>
                <a:srgbClr val="333399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Bayesian Networks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Basic definition,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independence (d-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sep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Variable elimination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Sampling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(rejection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importance)</a:t>
            </a:r>
          </a:p>
          <a:p>
            <a:pPr marL="325438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solidFill>
                  <a:srgbClr val="333399"/>
                </a:solidFill>
                <a:cs typeface="Arial" pitchFamily="34" charset="0"/>
              </a:rPr>
              <a:t>Learning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cs typeface="Arial" pitchFamily="34" charset="0"/>
              </a:rPr>
              <a:t>BN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parameters with data complete &amp;</a:t>
            </a:r>
          </a:p>
          <a:p>
            <a:pPr marL="496888" lvl="1">
              <a:buClr>
                <a:srgbClr val="000000"/>
              </a:buClr>
              <a:buSzPct val="100000"/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    incomplete (Expectation Maximization)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pPr marL="782638" lvl="1" indent="-285750">
              <a:buClr>
                <a:srgbClr val="000000"/>
              </a:buClr>
              <a:buSzPct val="100000"/>
              <a:buFont typeface="Wingdings" pitchFamily="2" charset="2"/>
              <a:buChar char="§"/>
            </a:pPr>
            <a:r>
              <a:rPr lang="en-US" sz="1600" dirty="0" smtClean="0">
                <a:cs typeface="Arial" pitchFamily="34" charset="0"/>
              </a:rPr>
              <a:t>Search thru space of BN structures</a:t>
            </a:r>
          </a:p>
          <a:p>
            <a:pPr marL="342900" indent="-342900">
              <a:spcBef>
                <a:spcPts val="638"/>
              </a:spcBef>
            </a:pPr>
            <a:endParaRPr lang="en-US" dirty="0">
              <a:solidFill>
                <a:schemeClr val="tx1"/>
              </a:solidFill>
              <a:ea typeface="Lucida Grande" charset="0"/>
              <a:cs typeface="Lucida Grande" charset="0"/>
            </a:endParaRPr>
          </a:p>
          <a:p>
            <a:pPr marL="342900" indent="-342900">
              <a:spcBef>
                <a:spcPts val="638"/>
              </a:spcBef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9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Learning with Continuous </a:t>
            </a:r>
            <a:r>
              <a:rPr lang="en-US" dirty="0"/>
              <a:t>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6782656" y="381860"/>
            <a:ext cx="1293685" cy="3124202"/>
          </a:xfrm>
          <a:prstGeom prst="wedgeRectCallout">
            <a:avLst>
              <a:gd name="adj1" fmla="val 12692"/>
              <a:gd name="adj2" fmla="val 72854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3124200" y="1745125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6705598" y="1361326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(E=x)</a:t>
            </a:r>
            <a:endParaRPr lang="en-US" sz="2000" b="0" dirty="0"/>
          </a:p>
          <a:p>
            <a:r>
              <a:rPr lang="en-US" sz="2000" b="0" dirty="0"/>
              <a:t>   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6298232" y="171002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60646" y="1796534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</a:t>
            </a:r>
            <a:r>
              <a:rPr lang="en-US" dirty="0" smtClean="0">
                <a:sym typeface="Symbol"/>
              </a:rPr>
              <a:t> =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6864" y="214301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variance: </a:t>
            </a:r>
            <a:r>
              <a:rPr lang="en-US" dirty="0" smtClean="0">
                <a:sym typeface="Symbol"/>
              </a:rPr>
              <a:t> =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" name="Picture 19" descr="File:Normal_Distribution_PDF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981200" cy="1267968"/>
          </a:xfrm>
          <a:prstGeom prst="rect">
            <a:avLst/>
          </a:prstGeom>
        </p:spPr>
      </p:pic>
      <p:pic>
        <p:nvPicPr>
          <p:cNvPr id="15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6" cstate="print"/>
          <a:srcRect l="-316" t="-1" r="21674" b="51209"/>
          <a:stretch/>
        </p:blipFill>
        <p:spPr bwMode="auto">
          <a:xfrm>
            <a:off x="2514600" y="3352800"/>
            <a:ext cx="358416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6" cstate="print"/>
          <a:srcRect t="55130"/>
          <a:stretch/>
        </p:blipFill>
        <p:spPr bwMode="auto">
          <a:xfrm>
            <a:off x="2514600" y="5029200"/>
            <a:ext cx="4621212" cy="113683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9021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55"/>
            <a:ext cx="9144000" cy="928955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/>
              <a:t>Output of Learning</a:t>
            </a:r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8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78483"/>
              </p:ext>
            </p:extLst>
          </p:nvPr>
        </p:nvGraphicFramePr>
        <p:xfrm>
          <a:off x="990600" y="41148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46655" y="1752600"/>
            <a:ext cx="1824828" cy="1331609"/>
            <a:chOff x="6947698" y="3392791"/>
            <a:chExt cx="1824828" cy="133160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5400000">
              <a:off x="7215026" y="3166901"/>
              <a:ext cx="1290171" cy="1824828"/>
            </a:xfrm>
            <a:prstGeom prst="wedgeRectCallout">
              <a:avLst>
                <a:gd name="adj1" fmla="val 912"/>
                <a:gd name="adj2" fmla="val 93884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7065428" y="3392791"/>
              <a:ext cx="1707097" cy="1314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14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0.01 (0.99)                 </a:t>
              </a: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7124294" y="3703014"/>
              <a:ext cx="1589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7477486" y="3434229"/>
              <a:ext cx="0" cy="1236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7300890" y="3971800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7124294" y="4240586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7124294" y="4509371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7300890" y="4455614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76800" y="914400"/>
            <a:ext cx="1589366" cy="523220"/>
            <a:chOff x="2174081" y="2286000"/>
            <a:chExt cx="1589366" cy="523220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 rot="5400000">
              <a:off x="2726857" y="1733224"/>
              <a:ext cx="483814" cy="1589366"/>
            </a:xfrm>
            <a:prstGeom prst="wedgeRectCallout">
              <a:avLst>
                <a:gd name="adj1" fmla="val 55875"/>
                <a:gd name="adj2" fmla="val 79326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207192" y="2286000"/>
              <a:ext cx="1523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0" dirty="0" err="1" smtClean="0"/>
                <a:t>Pr</a:t>
              </a:r>
              <a:r>
                <a:rPr lang="en-US" sz="1400" b="0" dirty="0" smtClean="0"/>
                <a:t>(B=t</a:t>
              </a:r>
              <a:r>
                <a:rPr lang="en-US" sz="1400" b="0" dirty="0"/>
                <a:t>) </a:t>
              </a:r>
              <a:r>
                <a:rPr lang="en-US" sz="1400" b="0" dirty="0" err="1" smtClean="0"/>
                <a:t>Pr</a:t>
              </a:r>
              <a:r>
                <a:rPr lang="en-US" sz="1400" b="0" dirty="0" smtClean="0"/>
                <a:t>(B=f</a:t>
              </a:r>
              <a:r>
                <a:rPr lang="en-US" sz="1400" b="0" dirty="0"/>
                <a:t>)</a:t>
              </a:r>
            </a:p>
            <a:p>
              <a:r>
                <a:rPr lang="en-US" sz="1400" b="0" dirty="0"/>
                <a:t>   </a:t>
              </a:r>
              <a:r>
                <a:rPr lang="en-US" sz="1400" b="0" dirty="0" smtClean="0"/>
                <a:t>0.05    0.95</a:t>
              </a:r>
              <a:endParaRPr lang="en-US" sz="1400" b="0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62379" y="2527907"/>
              <a:ext cx="14127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19800" y="5181600"/>
            <a:ext cx="67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07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55"/>
            <a:ext cx="9144000" cy="928955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dirty="0" smtClean="0"/>
              <a:t>Did Learning Work Well?</a:t>
            </a:r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395605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82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99867"/>
              </p:ext>
            </p:extLst>
          </p:nvPr>
        </p:nvGraphicFramePr>
        <p:xfrm>
          <a:off x="990600" y="41148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46655" y="1752600"/>
            <a:ext cx="1824828" cy="1331609"/>
            <a:chOff x="6947698" y="3392791"/>
            <a:chExt cx="1824828" cy="133160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5400000">
              <a:off x="7215026" y="3166901"/>
              <a:ext cx="1290171" cy="1824828"/>
            </a:xfrm>
            <a:prstGeom prst="wedgeRectCallout">
              <a:avLst>
                <a:gd name="adj1" fmla="val 912"/>
                <a:gd name="adj2" fmla="val 93884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7065428" y="3392791"/>
              <a:ext cx="1707097" cy="1314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14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1400" b="0"/>
                <a:t>e,b    0.01 (0.99)                 </a:t>
              </a:r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7124294" y="3703014"/>
              <a:ext cx="15893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7477486" y="3434229"/>
              <a:ext cx="0" cy="1236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>
              <a:off x="7300890" y="3971800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7124294" y="4240586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7124294" y="4509371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6" name="Line 27"/>
            <p:cNvSpPr>
              <a:spLocks noChangeShapeType="1"/>
            </p:cNvSpPr>
            <p:nvPr/>
          </p:nvSpPr>
          <p:spPr bwMode="auto">
            <a:xfrm>
              <a:off x="7300890" y="4455614"/>
              <a:ext cx="1177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76800" y="914400"/>
            <a:ext cx="1589366" cy="523220"/>
            <a:chOff x="2174081" y="2286000"/>
            <a:chExt cx="1589366" cy="523220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 rot="5400000">
              <a:off x="2726857" y="1733224"/>
              <a:ext cx="483814" cy="1589366"/>
            </a:xfrm>
            <a:prstGeom prst="wedgeRectCallout">
              <a:avLst>
                <a:gd name="adj1" fmla="val 55875"/>
                <a:gd name="adj2" fmla="val 79326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sz="1200" b="0">
                <a:latin typeface="Times New Roman" pitchFamily="18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207192" y="2286000"/>
              <a:ext cx="1523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0" dirty="0" err="1" smtClean="0"/>
                <a:t>Pr</a:t>
              </a:r>
              <a:r>
                <a:rPr lang="en-US" sz="1400" b="0" dirty="0" smtClean="0"/>
                <a:t>(B=t</a:t>
              </a:r>
              <a:r>
                <a:rPr lang="en-US" sz="1400" b="0" dirty="0"/>
                <a:t>) </a:t>
              </a:r>
              <a:r>
                <a:rPr lang="en-US" sz="1400" b="0" dirty="0" err="1" smtClean="0"/>
                <a:t>Pr</a:t>
              </a:r>
              <a:r>
                <a:rPr lang="en-US" sz="1400" b="0" dirty="0" smtClean="0"/>
                <a:t>(B=f</a:t>
              </a:r>
              <a:r>
                <a:rPr lang="en-US" sz="1400" b="0" dirty="0"/>
                <a:t>)</a:t>
              </a:r>
            </a:p>
            <a:p>
              <a:r>
                <a:rPr lang="en-US" sz="1400" b="0" dirty="0"/>
                <a:t>   </a:t>
              </a:r>
              <a:r>
                <a:rPr lang="en-US" sz="1400" b="0" dirty="0" smtClean="0"/>
                <a:t>0.05    0.95</a:t>
              </a:r>
              <a:endParaRPr lang="en-US" sz="1400" b="0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2262379" y="2527907"/>
              <a:ext cx="14127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72000" y="4648200"/>
            <a:ext cx="439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Can easily calculate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P(data) </a:t>
            </a:r>
            <a:r>
              <a:rPr lang="en-US" sz="2400" dirty="0" smtClean="0">
                <a:solidFill>
                  <a:srgbClr val="7030A0"/>
                </a:solidFill>
              </a:rPr>
              <a:t>for learned parameters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0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62838" y="66294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23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Another Useful Bayes Net</a:t>
            </a:r>
          </a:p>
          <a:p>
            <a:pPr lvl="1"/>
            <a:r>
              <a:rPr lang="en-US" dirty="0" smtClean="0"/>
              <a:t>Hybrid Discrete / Continuous</a:t>
            </a:r>
          </a:p>
          <a:p>
            <a:r>
              <a:rPr lang="en-US" dirty="0" smtClean="0"/>
              <a:t>Learning Parameters for a Bayesian Network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Fully observable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Maximum Likelihood (ML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), 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Maximum A Posteriori (MAP)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Bayesian</a:t>
            </a:r>
          </a:p>
          <a:p>
            <a:pPr lvl="1"/>
            <a:r>
              <a:rPr lang="en-US" dirty="0" smtClean="0"/>
              <a:t>Hidden variables (EM algorithm)</a:t>
            </a:r>
          </a:p>
          <a:p>
            <a:r>
              <a:rPr lang="en-US" dirty="0" smtClean="0"/>
              <a:t>Learning Structure of Bayesian Networks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25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Why</a:t>
            </a:r>
            <a:r>
              <a:rPr lang="en-US" dirty="0" smtClean="0"/>
              <a:t> Learn Hidden Variables?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9" r="51247"/>
          <a:stretch/>
        </p:blipFill>
        <p:spPr bwMode="auto">
          <a:xfrm>
            <a:off x="381000" y="1905000"/>
            <a:ext cx="3569413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5" r="2748"/>
          <a:stretch/>
        </p:blipFill>
        <p:spPr bwMode="auto">
          <a:xfrm>
            <a:off x="4495800" y="1905000"/>
            <a:ext cx="364989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885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</a:t>
            </a:r>
            <a:r>
              <a:rPr lang="en-US" dirty="0" smtClean="0"/>
              <a:t>Learn Hidden Variables?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9" r="51247"/>
          <a:stretch/>
        </p:blipFill>
        <p:spPr bwMode="auto">
          <a:xfrm>
            <a:off x="381000" y="1905000"/>
            <a:ext cx="3569413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894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Slide Number Placeholder 5"/>
          <p:cNvSpPr txBox="1">
            <a:spLocks noGrp="1"/>
          </p:cNvSpPr>
          <p:nvPr/>
        </p:nvSpPr>
        <p:spPr bwMode="auto">
          <a:xfrm>
            <a:off x="72390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7FF92C3-5057-4044-91A3-E1FED61DBA84}" type="slidenum">
              <a:rPr lang="en-US" sz="1400">
                <a:solidFill>
                  <a:schemeClr val="tx2"/>
                </a:solidFill>
                <a:latin typeface="Arial" charset="0"/>
              </a:rPr>
              <a:pPr algn="r"/>
              <a:t>26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sz="5400" smtClean="0"/>
              <a:t>Chicken &amp; Egg Problem</a:t>
            </a:r>
          </a:p>
        </p:txBody>
      </p:sp>
      <p:sp>
        <p:nvSpPr>
          <p:cNvPr id="15155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52600"/>
            <a:ext cx="9144000" cy="18176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If we knew whether patient had disease</a:t>
            </a:r>
          </a:p>
          <a:p>
            <a:pPr lvl="1"/>
            <a:r>
              <a:rPr lang="en-US" sz="2000" dirty="0" smtClean="0"/>
              <a:t>It would be easy to learn CPTs</a:t>
            </a:r>
          </a:p>
          <a:p>
            <a:pPr lvl="1"/>
            <a:r>
              <a:rPr lang="en-US" sz="2000" dirty="0" smtClean="0"/>
              <a:t>But we can’t observe states, so we don’t!</a:t>
            </a:r>
          </a:p>
        </p:txBody>
      </p:sp>
      <p:sp>
        <p:nvSpPr>
          <p:cNvPr id="151560" name="Rectangle 5"/>
          <p:cNvSpPr>
            <a:spLocks noChangeArrowheads="1"/>
          </p:cNvSpPr>
          <p:nvPr/>
        </p:nvSpPr>
        <p:spPr bwMode="auto">
          <a:xfrm>
            <a:off x="0" y="6619875"/>
            <a:ext cx="1389872" cy="20839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900" dirty="0">
                <a:latin typeface="Arial" charset="0"/>
              </a:rPr>
              <a:t>Slide by Daniel S. Weld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9" r="51247"/>
          <a:stretch/>
        </p:blipFill>
        <p:spPr bwMode="auto">
          <a:xfrm>
            <a:off x="6078680" y="1752600"/>
            <a:ext cx="2320639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0" y="3821113"/>
            <a:ext cx="9144000" cy="18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7030A0"/>
                </a:solidFill>
              </a:rPr>
              <a:t>If we knew CPTs</a:t>
            </a:r>
          </a:p>
          <a:p>
            <a:pPr lvl="1"/>
            <a:r>
              <a:rPr lang="en-US" sz="2000" dirty="0" smtClean="0"/>
              <a:t>It would be easy to predict if patient had disease</a:t>
            </a:r>
          </a:p>
          <a:p>
            <a:pPr lvl="1"/>
            <a:r>
              <a:rPr lang="en-US" sz="2000" dirty="0" smtClean="0"/>
              <a:t>But we don’t, so we can’t!</a:t>
            </a:r>
          </a:p>
        </p:txBody>
      </p:sp>
    </p:spTree>
    <p:extLst>
      <p:ext uri="{BB962C8B-B14F-4D97-AF65-F5344CB8AC3E}">
        <p14:creationId xmlns:p14="http://schemas.microsoft.com/office/powerpoint/2010/main" val="25674233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Continuous Variables</a:t>
            </a:r>
            <a:endParaRPr lang="en-CA" dirty="0" smtClean="0"/>
          </a:p>
        </p:txBody>
      </p:sp>
      <p:sp>
        <p:nvSpPr>
          <p:cNvPr id="11301" name="Oval 6"/>
          <p:cNvSpPr>
            <a:spLocks noChangeArrowheads="1"/>
          </p:cNvSpPr>
          <p:nvPr/>
        </p:nvSpPr>
        <p:spPr bwMode="auto">
          <a:xfrm>
            <a:off x="2295525" y="4267200"/>
            <a:ext cx="19812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i="1">
              <a:solidFill>
                <a:srgbClr val="0033CC"/>
              </a:solidFill>
            </a:endParaRPr>
          </a:p>
        </p:txBody>
      </p:sp>
      <p:sp>
        <p:nvSpPr>
          <p:cNvPr id="11302" name="Text Box 7"/>
          <p:cNvSpPr txBox="1">
            <a:spLocks noChangeArrowheads="1"/>
          </p:cNvSpPr>
          <p:nvPr/>
        </p:nvSpPr>
        <p:spPr bwMode="auto">
          <a:xfrm>
            <a:off x="2371725" y="4419600"/>
            <a:ext cx="18319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/>
              <a:t>Earthquake</a:t>
            </a:r>
            <a:endParaRPr lang="en-US" b="0" dirty="0">
              <a:latin typeface="Times New Roman" pitchFamily="18" charset="0"/>
            </a:endParaRPr>
          </a:p>
        </p:txBody>
      </p: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2286000" y="2209800"/>
            <a:ext cx="1981200" cy="762000"/>
            <a:chOff x="768" y="1248"/>
            <a:chExt cx="1248" cy="480"/>
          </a:xfrm>
        </p:grpSpPr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010" y="1344"/>
              <a:ext cx="6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dirty="0" smtClean="0"/>
                <a:t>Aliens</a:t>
              </a:r>
              <a:endParaRPr lang="en-US" b="0" dirty="0">
                <a:latin typeface="Times New Roman" pitchFamily="18" charset="0"/>
              </a:endParaRPr>
            </a:p>
          </p:txBody>
        </p:sp>
      </p:grp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3276600" y="2971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81600" y="3581400"/>
            <a:ext cx="2362200" cy="1887537"/>
            <a:chOff x="6410325" y="2836863"/>
            <a:chExt cx="2362200" cy="1887537"/>
          </a:xfrm>
        </p:grpSpPr>
        <p:sp>
          <p:nvSpPr>
            <p:cNvPr id="21" name="AutoShape 4"/>
            <p:cNvSpPr>
              <a:spLocks noChangeArrowheads="1"/>
            </p:cNvSpPr>
            <p:nvPr/>
          </p:nvSpPr>
          <p:spPr bwMode="auto">
            <a:xfrm rot="5400000">
              <a:off x="6677025" y="2628900"/>
              <a:ext cx="1828800" cy="2362200"/>
            </a:xfrm>
            <a:prstGeom prst="wedgeRectCallout">
              <a:avLst>
                <a:gd name="adj1" fmla="val -1477"/>
                <a:gd name="adj2" fmla="val 89380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562725" y="2836863"/>
              <a:ext cx="2209800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2000" b="0" dirty="0"/>
                <a:t>       </a:t>
              </a:r>
              <a:r>
                <a:rPr lang="en-US" sz="2000" b="0" dirty="0" err="1" smtClean="0"/>
                <a:t>Pr</a:t>
              </a:r>
              <a:r>
                <a:rPr lang="en-US" sz="2000" b="0" dirty="0" smtClean="0"/>
                <a:t>(E|A)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>
                  <a:sym typeface="Symbol"/>
                </a:rPr>
                <a:t>6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2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 smtClean="0"/>
                <a:t>a	</a:t>
              </a:r>
              <a:r>
                <a:rPr lang="en-US" sz="2000" dirty="0">
                  <a:sym typeface="Symbol"/>
                </a:rPr>
                <a:t> = </a:t>
              </a:r>
              <a:r>
                <a:rPr lang="en-US" sz="2000" b="0" dirty="0" smtClean="0">
                  <a:sym typeface="Symbol"/>
                </a:rPr>
                <a:t>1</a:t>
              </a:r>
              <a:endParaRPr lang="en-US" sz="2000" b="0" dirty="0"/>
            </a:p>
            <a:p>
              <a:pPr>
                <a:lnSpc>
                  <a:spcPct val="115000"/>
                </a:lnSpc>
              </a:pPr>
              <a:r>
                <a:rPr lang="en-US" sz="2000" b="0" dirty="0"/>
                <a:t>	</a:t>
              </a:r>
              <a:r>
                <a:rPr lang="en-US" sz="2000" dirty="0">
                  <a:sym typeface="Symbol"/>
                </a:rPr>
                <a:t> = </a:t>
              </a:r>
              <a:r>
                <a:rPr lang="en-US" sz="2000" b="0" dirty="0" smtClean="0">
                  <a:sym typeface="Symbol"/>
                </a:rPr>
                <a:t>3</a:t>
              </a:r>
              <a:endParaRPr lang="en-US" sz="2000" b="0" dirty="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6638925" y="3276600"/>
              <a:ext cx="205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096125" y="2895600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638925" y="4038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auto">
          <a:xfrm rot="5400000">
            <a:off x="916781" y="746125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73843" y="1431925"/>
            <a:ext cx="20978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(A=t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(A=f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345281" y="17748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86400" y="18288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hidden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419600" y="20574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721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37C202AE-3FF3-47A9-988E-91F6AD915F31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28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3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31863"/>
          </a:xfrm>
        </p:spPr>
        <p:txBody>
          <a:bodyPr/>
          <a:lstStyle/>
          <a:p>
            <a:r>
              <a:rPr lang="en-US" smtClean="0"/>
              <a:t>Simplest Version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31863"/>
            <a:ext cx="9144000" cy="4114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6060"/>
                </a:solidFill>
              </a:rPr>
              <a:t>Mixture of two distributions</a:t>
            </a: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00606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6060"/>
                </a:solidFill>
              </a:rPr>
              <a:t>Know: form of distribution &amp; variance,</a:t>
            </a:r>
            <a:br>
              <a:rPr lang="en-US" dirty="0" smtClean="0">
                <a:solidFill>
                  <a:srgbClr val="006060"/>
                </a:solidFill>
              </a:rPr>
            </a:br>
            <a:r>
              <a:rPr lang="en-US" dirty="0" smtClean="0">
                <a:solidFill>
                  <a:srgbClr val="006060"/>
                </a:solidFill>
              </a:rPr>
              <a:t>	</a:t>
            </a:r>
            <a:r>
              <a:rPr lang="en-US" dirty="0" err="1" smtClean="0">
                <a:solidFill>
                  <a:srgbClr val="006060"/>
                </a:solidFill>
              </a:rPr>
              <a:t>σ</a:t>
            </a:r>
            <a:r>
              <a:rPr lang="en-US" dirty="0" smtClean="0">
                <a:solidFill>
                  <a:srgbClr val="006060"/>
                </a:solidFill>
              </a:rPr>
              <a:t> = .5</a:t>
            </a: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6060"/>
                </a:solidFill>
              </a:rPr>
              <a:t>Just need </a:t>
            </a:r>
            <a:r>
              <a:rPr lang="en-US" b="0" i="1" dirty="0" smtClean="0">
                <a:solidFill>
                  <a:srgbClr val="9900CC"/>
                </a:solidFill>
              </a:rPr>
              <a:t>mean</a:t>
            </a:r>
            <a:r>
              <a:rPr lang="en-US" dirty="0" smtClean="0">
                <a:solidFill>
                  <a:srgbClr val="006060"/>
                </a:solidFill>
              </a:rPr>
              <a:t> of each distribution</a:t>
            </a:r>
          </a:p>
        </p:txBody>
      </p:sp>
      <p:grpSp>
        <p:nvGrpSpPr>
          <p:cNvPr id="153606" name="Group 4"/>
          <p:cNvGrpSpPr>
            <a:grpSpLocks/>
          </p:cNvGrpSpPr>
          <p:nvPr/>
        </p:nvGrpSpPr>
        <p:grpSpPr bwMode="auto">
          <a:xfrm>
            <a:off x="1219200" y="1524000"/>
            <a:ext cx="6337300" cy="3516313"/>
            <a:chOff x="1501" y="1531"/>
            <a:chExt cx="3992" cy="2215"/>
          </a:xfrm>
        </p:grpSpPr>
        <p:sp>
          <p:nvSpPr>
            <p:cNvPr id="153607" name="Line 5"/>
            <p:cNvSpPr>
              <a:spLocks noChangeShapeType="1"/>
            </p:cNvSpPr>
            <p:nvPr/>
          </p:nvSpPr>
          <p:spPr bwMode="auto">
            <a:xfrm>
              <a:off x="2203" y="1531"/>
              <a:ext cx="0" cy="2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53608" name="Line 6"/>
            <p:cNvSpPr>
              <a:spLocks noChangeShapeType="1"/>
            </p:cNvSpPr>
            <p:nvPr/>
          </p:nvSpPr>
          <p:spPr bwMode="auto">
            <a:xfrm flipH="1">
              <a:off x="2082" y="3491"/>
              <a:ext cx="3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153609" name="Text Box 7"/>
            <p:cNvSpPr txBox="1">
              <a:spLocks noChangeArrowheads="1"/>
            </p:cNvSpPr>
            <p:nvPr/>
          </p:nvSpPr>
          <p:spPr bwMode="auto">
            <a:xfrm>
              <a:off x="2251" y="3515"/>
              <a:ext cx="15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Arial" charset="0"/>
                </a:rPr>
                <a:t>.01   .03   .05   .07   .09</a:t>
              </a:r>
            </a:p>
          </p:txBody>
        </p:sp>
        <p:sp>
          <p:nvSpPr>
            <p:cNvPr id="153610" name="Freeform 8"/>
            <p:cNvSpPr>
              <a:spLocks/>
            </p:cNvSpPr>
            <p:nvPr/>
          </p:nvSpPr>
          <p:spPr bwMode="auto">
            <a:xfrm>
              <a:off x="2251" y="2668"/>
              <a:ext cx="2105" cy="835"/>
            </a:xfrm>
            <a:custGeom>
              <a:avLst/>
              <a:gdLst>
                <a:gd name="T0" fmla="*/ 0 w 1318"/>
                <a:gd name="T1" fmla="*/ 343 h 355"/>
                <a:gd name="T2" fmla="*/ 193 w 1318"/>
                <a:gd name="T3" fmla="*/ 318 h 355"/>
                <a:gd name="T4" fmla="*/ 387 w 1318"/>
                <a:gd name="T5" fmla="*/ 222 h 355"/>
                <a:gd name="T6" fmla="*/ 556 w 1318"/>
                <a:gd name="T7" fmla="*/ 52 h 355"/>
                <a:gd name="T8" fmla="*/ 605 w 1318"/>
                <a:gd name="T9" fmla="*/ 4 h 355"/>
                <a:gd name="T10" fmla="*/ 677 w 1318"/>
                <a:gd name="T11" fmla="*/ 76 h 355"/>
                <a:gd name="T12" fmla="*/ 774 w 1318"/>
                <a:gd name="T13" fmla="*/ 197 h 355"/>
                <a:gd name="T14" fmla="*/ 968 w 1318"/>
                <a:gd name="T15" fmla="*/ 270 h 355"/>
                <a:gd name="T16" fmla="*/ 1161 w 1318"/>
                <a:gd name="T17" fmla="*/ 343 h 355"/>
                <a:gd name="T18" fmla="*/ 24 w 1318"/>
                <a:gd name="T19" fmla="*/ 343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8"/>
                <a:gd name="T31" fmla="*/ 0 h 355"/>
                <a:gd name="T32" fmla="*/ 1318 w 1318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8" h="355">
                  <a:moveTo>
                    <a:pt x="0" y="343"/>
                  </a:moveTo>
                  <a:cubicBezTo>
                    <a:pt x="64" y="340"/>
                    <a:pt x="129" y="338"/>
                    <a:pt x="193" y="318"/>
                  </a:cubicBezTo>
                  <a:cubicBezTo>
                    <a:pt x="257" y="298"/>
                    <a:pt x="327" y="266"/>
                    <a:pt x="387" y="222"/>
                  </a:cubicBezTo>
                  <a:cubicBezTo>
                    <a:pt x="447" y="178"/>
                    <a:pt x="520" y="88"/>
                    <a:pt x="556" y="52"/>
                  </a:cubicBezTo>
                  <a:cubicBezTo>
                    <a:pt x="592" y="16"/>
                    <a:pt x="585" y="0"/>
                    <a:pt x="605" y="4"/>
                  </a:cubicBezTo>
                  <a:cubicBezTo>
                    <a:pt x="625" y="8"/>
                    <a:pt x="649" y="44"/>
                    <a:pt x="677" y="76"/>
                  </a:cubicBezTo>
                  <a:cubicBezTo>
                    <a:pt x="705" y="108"/>
                    <a:pt x="726" y="165"/>
                    <a:pt x="774" y="197"/>
                  </a:cubicBezTo>
                  <a:cubicBezTo>
                    <a:pt x="822" y="229"/>
                    <a:pt x="903" y="246"/>
                    <a:pt x="968" y="270"/>
                  </a:cubicBezTo>
                  <a:cubicBezTo>
                    <a:pt x="1033" y="294"/>
                    <a:pt x="1318" y="331"/>
                    <a:pt x="1161" y="343"/>
                  </a:cubicBezTo>
                  <a:cubicBezTo>
                    <a:pt x="1004" y="355"/>
                    <a:pt x="514" y="349"/>
                    <a:pt x="24" y="343"/>
                  </a:cubicBezTo>
                </a:path>
              </a:pathLst>
            </a:custGeom>
            <a:solidFill>
              <a:srgbClr val="9900CC">
                <a:alpha val="27058"/>
              </a:srgbClr>
            </a:solidFill>
            <a:ln w="9525">
              <a:solidFill>
                <a:srgbClr val="9900CC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 sz="1800" b="1">
                <a:latin typeface="Arial" charset="0"/>
              </a:endParaRPr>
            </a:p>
          </p:txBody>
        </p:sp>
        <p:sp>
          <p:nvSpPr>
            <p:cNvPr id="153611" name="Rectangle 9"/>
            <p:cNvSpPr>
              <a:spLocks noChangeArrowheads="1"/>
            </p:cNvSpPr>
            <p:nvPr/>
          </p:nvSpPr>
          <p:spPr bwMode="auto">
            <a:xfrm>
              <a:off x="1501" y="3297"/>
              <a:ext cx="629" cy="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endParaRPr lang="en-US" sz="1800" b="1">
                <a:latin typeface="Arial" charset="0"/>
              </a:endParaRPr>
            </a:p>
          </p:txBody>
        </p:sp>
        <p:sp>
          <p:nvSpPr>
            <p:cNvPr id="153612" name="Freeform 10"/>
            <p:cNvSpPr>
              <a:spLocks/>
            </p:cNvSpPr>
            <p:nvPr/>
          </p:nvSpPr>
          <p:spPr bwMode="auto">
            <a:xfrm>
              <a:off x="3074" y="2620"/>
              <a:ext cx="1911" cy="863"/>
            </a:xfrm>
            <a:custGeom>
              <a:avLst/>
              <a:gdLst>
                <a:gd name="T0" fmla="*/ 0 w 1318"/>
                <a:gd name="T1" fmla="*/ 343 h 355"/>
                <a:gd name="T2" fmla="*/ 193 w 1318"/>
                <a:gd name="T3" fmla="*/ 318 h 355"/>
                <a:gd name="T4" fmla="*/ 387 w 1318"/>
                <a:gd name="T5" fmla="*/ 222 h 355"/>
                <a:gd name="T6" fmla="*/ 556 w 1318"/>
                <a:gd name="T7" fmla="*/ 52 h 355"/>
                <a:gd name="T8" fmla="*/ 605 w 1318"/>
                <a:gd name="T9" fmla="*/ 4 h 355"/>
                <a:gd name="T10" fmla="*/ 677 w 1318"/>
                <a:gd name="T11" fmla="*/ 76 h 355"/>
                <a:gd name="T12" fmla="*/ 774 w 1318"/>
                <a:gd name="T13" fmla="*/ 197 h 355"/>
                <a:gd name="T14" fmla="*/ 968 w 1318"/>
                <a:gd name="T15" fmla="*/ 270 h 355"/>
                <a:gd name="T16" fmla="*/ 1161 w 1318"/>
                <a:gd name="T17" fmla="*/ 343 h 355"/>
                <a:gd name="T18" fmla="*/ 24 w 1318"/>
                <a:gd name="T19" fmla="*/ 343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8"/>
                <a:gd name="T31" fmla="*/ 0 h 355"/>
                <a:gd name="T32" fmla="*/ 1318 w 1318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8" h="355">
                  <a:moveTo>
                    <a:pt x="0" y="343"/>
                  </a:moveTo>
                  <a:cubicBezTo>
                    <a:pt x="64" y="340"/>
                    <a:pt x="129" y="338"/>
                    <a:pt x="193" y="318"/>
                  </a:cubicBezTo>
                  <a:cubicBezTo>
                    <a:pt x="257" y="298"/>
                    <a:pt x="327" y="266"/>
                    <a:pt x="387" y="222"/>
                  </a:cubicBezTo>
                  <a:cubicBezTo>
                    <a:pt x="447" y="178"/>
                    <a:pt x="520" y="88"/>
                    <a:pt x="556" y="52"/>
                  </a:cubicBezTo>
                  <a:cubicBezTo>
                    <a:pt x="592" y="16"/>
                    <a:pt x="585" y="0"/>
                    <a:pt x="605" y="4"/>
                  </a:cubicBezTo>
                  <a:cubicBezTo>
                    <a:pt x="625" y="8"/>
                    <a:pt x="649" y="44"/>
                    <a:pt x="677" y="76"/>
                  </a:cubicBezTo>
                  <a:cubicBezTo>
                    <a:pt x="705" y="108"/>
                    <a:pt x="726" y="165"/>
                    <a:pt x="774" y="197"/>
                  </a:cubicBezTo>
                  <a:cubicBezTo>
                    <a:pt x="822" y="229"/>
                    <a:pt x="903" y="246"/>
                    <a:pt x="968" y="270"/>
                  </a:cubicBezTo>
                  <a:cubicBezTo>
                    <a:pt x="1033" y="294"/>
                    <a:pt x="1318" y="331"/>
                    <a:pt x="1161" y="343"/>
                  </a:cubicBezTo>
                  <a:cubicBezTo>
                    <a:pt x="1004" y="355"/>
                    <a:pt x="514" y="349"/>
                    <a:pt x="24" y="343"/>
                  </a:cubicBezTo>
                </a:path>
              </a:pathLst>
            </a:custGeom>
            <a:solidFill>
              <a:srgbClr val="FF0000">
                <a:alpha val="2705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92075" tIns="46038" rIns="92075" bIns="46038"/>
            <a:lstStyle/>
            <a:p>
              <a:endParaRPr lang="en-US" sz="1800" b="1">
                <a:latin typeface="Arial" charset="0"/>
              </a:endParaRPr>
            </a:p>
          </p:txBody>
        </p:sp>
      </p:grpSp>
      <p:sp>
        <p:nvSpPr>
          <p:cNvPr id="153613" name="Rectangle 5"/>
          <p:cNvSpPr>
            <a:spLocks noChangeArrowheads="1"/>
          </p:cNvSpPr>
          <p:nvPr/>
        </p:nvSpPr>
        <p:spPr bwMode="auto">
          <a:xfrm>
            <a:off x="0" y="6619875"/>
            <a:ext cx="1389872" cy="208391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900" dirty="0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7251181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794F15C5-0D21-410E-B377-6D34AA576ED6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29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5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Input Looks Like</a:t>
            </a:r>
          </a:p>
        </p:txBody>
      </p:sp>
      <p:sp>
        <p:nvSpPr>
          <p:cNvPr id="155653" name="Line 3"/>
          <p:cNvSpPr>
            <a:spLocks noChangeShapeType="1"/>
          </p:cNvSpPr>
          <p:nvPr/>
        </p:nvSpPr>
        <p:spPr bwMode="auto">
          <a:xfrm>
            <a:off x="1760538" y="21780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54" name="Line 4"/>
          <p:cNvSpPr>
            <a:spLocks noChangeShapeType="1"/>
          </p:cNvSpPr>
          <p:nvPr/>
        </p:nvSpPr>
        <p:spPr bwMode="auto">
          <a:xfrm flipH="1">
            <a:off x="1568450" y="5275263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55" name="Text Box 5"/>
          <p:cNvSpPr txBox="1">
            <a:spLocks noChangeArrowheads="1"/>
          </p:cNvSpPr>
          <p:nvPr/>
        </p:nvSpPr>
        <p:spPr bwMode="auto">
          <a:xfrm>
            <a:off x="2251075" y="5349875"/>
            <a:ext cx="55483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55656" name="Rectangle 6"/>
          <p:cNvSpPr>
            <a:spLocks noChangeArrowheads="1"/>
          </p:cNvSpPr>
          <p:nvPr/>
        </p:nvSpPr>
        <p:spPr bwMode="auto">
          <a:xfrm>
            <a:off x="646113" y="49815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55657" name="Line 7"/>
          <p:cNvSpPr>
            <a:spLocks noChangeShapeType="1"/>
          </p:cNvSpPr>
          <p:nvPr/>
        </p:nvSpPr>
        <p:spPr bwMode="auto">
          <a:xfrm>
            <a:off x="25669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58" name="Line 8"/>
          <p:cNvSpPr>
            <a:spLocks noChangeShapeType="1"/>
          </p:cNvSpPr>
          <p:nvPr/>
        </p:nvSpPr>
        <p:spPr bwMode="auto">
          <a:xfrm>
            <a:off x="2965450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59" name="Line 9"/>
          <p:cNvSpPr>
            <a:spLocks noChangeShapeType="1"/>
          </p:cNvSpPr>
          <p:nvPr/>
        </p:nvSpPr>
        <p:spPr bwMode="auto">
          <a:xfrm>
            <a:off x="3487738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0" name="Line 10"/>
          <p:cNvSpPr>
            <a:spLocks noChangeShapeType="1"/>
          </p:cNvSpPr>
          <p:nvPr/>
        </p:nvSpPr>
        <p:spPr bwMode="auto">
          <a:xfrm>
            <a:off x="4010025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1" name="Line 11"/>
          <p:cNvSpPr>
            <a:spLocks noChangeShapeType="1"/>
          </p:cNvSpPr>
          <p:nvPr/>
        </p:nvSpPr>
        <p:spPr bwMode="auto">
          <a:xfrm>
            <a:off x="4532313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2" name="Line 12"/>
          <p:cNvSpPr>
            <a:spLocks noChangeShapeType="1"/>
          </p:cNvSpPr>
          <p:nvPr/>
        </p:nvSpPr>
        <p:spPr bwMode="auto">
          <a:xfrm>
            <a:off x="5054600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3" name="Line 13"/>
          <p:cNvSpPr>
            <a:spLocks noChangeShapeType="1"/>
          </p:cNvSpPr>
          <p:nvPr/>
        </p:nvSpPr>
        <p:spPr bwMode="auto">
          <a:xfrm>
            <a:off x="41417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4" name="Line 14"/>
          <p:cNvSpPr>
            <a:spLocks noChangeShapeType="1"/>
          </p:cNvSpPr>
          <p:nvPr/>
        </p:nvSpPr>
        <p:spPr bwMode="auto">
          <a:xfrm>
            <a:off x="3228975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5" name="Line 15"/>
          <p:cNvSpPr>
            <a:spLocks noChangeShapeType="1"/>
          </p:cNvSpPr>
          <p:nvPr/>
        </p:nvSpPr>
        <p:spPr bwMode="auto">
          <a:xfrm>
            <a:off x="3795713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6" name="Line 16"/>
          <p:cNvSpPr>
            <a:spLocks noChangeShapeType="1"/>
          </p:cNvSpPr>
          <p:nvPr/>
        </p:nvSpPr>
        <p:spPr bwMode="auto">
          <a:xfrm>
            <a:off x="3862388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7" name="Line 17"/>
          <p:cNvSpPr>
            <a:spLocks noChangeShapeType="1"/>
          </p:cNvSpPr>
          <p:nvPr/>
        </p:nvSpPr>
        <p:spPr bwMode="auto">
          <a:xfrm>
            <a:off x="4319588" y="50546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8" name="Line 18"/>
          <p:cNvSpPr>
            <a:spLocks noChangeShapeType="1"/>
          </p:cNvSpPr>
          <p:nvPr/>
        </p:nvSpPr>
        <p:spPr bwMode="auto">
          <a:xfrm>
            <a:off x="4229100" y="50641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69" name="Line 19"/>
          <p:cNvSpPr>
            <a:spLocks noChangeShapeType="1"/>
          </p:cNvSpPr>
          <p:nvPr/>
        </p:nvSpPr>
        <p:spPr bwMode="auto">
          <a:xfrm>
            <a:off x="4086225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0" name="Line 20"/>
          <p:cNvSpPr>
            <a:spLocks noChangeShapeType="1"/>
          </p:cNvSpPr>
          <p:nvPr/>
        </p:nvSpPr>
        <p:spPr bwMode="auto">
          <a:xfrm>
            <a:off x="394335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1" name="Line 21"/>
          <p:cNvSpPr>
            <a:spLocks noChangeShapeType="1"/>
          </p:cNvSpPr>
          <p:nvPr/>
        </p:nvSpPr>
        <p:spPr bwMode="auto">
          <a:xfrm>
            <a:off x="3743325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2" name="Line 22"/>
          <p:cNvSpPr>
            <a:spLocks noChangeShapeType="1"/>
          </p:cNvSpPr>
          <p:nvPr/>
        </p:nvSpPr>
        <p:spPr bwMode="auto">
          <a:xfrm>
            <a:off x="3543300" y="50450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3" name="Line 23"/>
          <p:cNvSpPr>
            <a:spLocks noChangeShapeType="1"/>
          </p:cNvSpPr>
          <p:nvPr/>
        </p:nvSpPr>
        <p:spPr bwMode="auto">
          <a:xfrm>
            <a:off x="3343275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4" name="Line 24"/>
          <p:cNvSpPr>
            <a:spLocks noChangeShapeType="1"/>
          </p:cNvSpPr>
          <p:nvPr/>
        </p:nvSpPr>
        <p:spPr bwMode="auto">
          <a:xfrm>
            <a:off x="382905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5" name="Line 25"/>
          <p:cNvSpPr>
            <a:spLocks noChangeShapeType="1"/>
          </p:cNvSpPr>
          <p:nvPr/>
        </p:nvSpPr>
        <p:spPr bwMode="auto">
          <a:xfrm>
            <a:off x="39766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6" name="Line 26"/>
          <p:cNvSpPr>
            <a:spLocks noChangeShapeType="1"/>
          </p:cNvSpPr>
          <p:nvPr/>
        </p:nvSpPr>
        <p:spPr bwMode="auto">
          <a:xfrm>
            <a:off x="5824538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7" name="Line 27"/>
          <p:cNvSpPr>
            <a:spLocks noChangeShapeType="1"/>
          </p:cNvSpPr>
          <p:nvPr/>
        </p:nvSpPr>
        <p:spPr bwMode="auto">
          <a:xfrm>
            <a:off x="3695700" y="50450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8" name="Line 28"/>
          <p:cNvSpPr>
            <a:spLocks noChangeShapeType="1"/>
          </p:cNvSpPr>
          <p:nvPr/>
        </p:nvSpPr>
        <p:spPr bwMode="auto">
          <a:xfrm>
            <a:off x="3905250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79" name="Line 29"/>
          <p:cNvSpPr>
            <a:spLocks noChangeShapeType="1"/>
          </p:cNvSpPr>
          <p:nvPr/>
        </p:nvSpPr>
        <p:spPr bwMode="auto">
          <a:xfrm>
            <a:off x="411480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0" name="Line 30"/>
          <p:cNvSpPr>
            <a:spLocks noChangeShapeType="1"/>
          </p:cNvSpPr>
          <p:nvPr/>
        </p:nvSpPr>
        <p:spPr bwMode="auto">
          <a:xfrm>
            <a:off x="3663950" y="50419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1" name="Line 31"/>
          <p:cNvSpPr>
            <a:spLocks noChangeShapeType="1"/>
          </p:cNvSpPr>
          <p:nvPr/>
        </p:nvSpPr>
        <p:spPr bwMode="auto">
          <a:xfrm>
            <a:off x="3770313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2" name="Line 32"/>
          <p:cNvSpPr>
            <a:spLocks noChangeShapeType="1"/>
          </p:cNvSpPr>
          <p:nvPr/>
        </p:nvSpPr>
        <p:spPr bwMode="auto">
          <a:xfrm>
            <a:off x="53086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3" name="Line 33"/>
          <p:cNvSpPr>
            <a:spLocks noChangeShapeType="1"/>
          </p:cNvSpPr>
          <p:nvPr/>
        </p:nvSpPr>
        <p:spPr bwMode="auto">
          <a:xfrm>
            <a:off x="5707063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4" name="Line 34"/>
          <p:cNvSpPr>
            <a:spLocks noChangeShapeType="1"/>
          </p:cNvSpPr>
          <p:nvPr/>
        </p:nvSpPr>
        <p:spPr bwMode="auto">
          <a:xfrm>
            <a:off x="6229350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5" name="Line 35"/>
          <p:cNvSpPr>
            <a:spLocks noChangeShapeType="1"/>
          </p:cNvSpPr>
          <p:nvPr/>
        </p:nvSpPr>
        <p:spPr bwMode="auto">
          <a:xfrm>
            <a:off x="6751638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6" name="Line 36"/>
          <p:cNvSpPr>
            <a:spLocks noChangeShapeType="1"/>
          </p:cNvSpPr>
          <p:nvPr/>
        </p:nvSpPr>
        <p:spPr bwMode="auto">
          <a:xfrm>
            <a:off x="7273925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7" name="Line 37"/>
          <p:cNvSpPr>
            <a:spLocks noChangeShapeType="1"/>
          </p:cNvSpPr>
          <p:nvPr/>
        </p:nvSpPr>
        <p:spPr bwMode="auto">
          <a:xfrm>
            <a:off x="7796213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8" name="Line 38"/>
          <p:cNvSpPr>
            <a:spLocks noChangeShapeType="1"/>
          </p:cNvSpPr>
          <p:nvPr/>
        </p:nvSpPr>
        <p:spPr bwMode="auto">
          <a:xfrm>
            <a:off x="68834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89" name="Line 39"/>
          <p:cNvSpPr>
            <a:spLocks noChangeShapeType="1"/>
          </p:cNvSpPr>
          <p:nvPr/>
        </p:nvSpPr>
        <p:spPr bwMode="auto">
          <a:xfrm>
            <a:off x="5970588" y="50371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0" name="Line 40"/>
          <p:cNvSpPr>
            <a:spLocks noChangeShapeType="1"/>
          </p:cNvSpPr>
          <p:nvPr/>
        </p:nvSpPr>
        <p:spPr bwMode="auto">
          <a:xfrm>
            <a:off x="6537325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1" name="Line 41"/>
          <p:cNvSpPr>
            <a:spLocks noChangeShapeType="1"/>
          </p:cNvSpPr>
          <p:nvPr/>
        </p:nvSpPr>
        <p:spPr bwMode="auto">
          <a:xfrm>
            <a:off x="6604000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2" name="Line 42"/>
          <p:cNvSpPr>
            <a:spLocks noChangeShapeType="1"/>
          </p:cNvSpPr>
          <p:nvPr/>
        </p:nvSpPr>
        <p:spPr bwMode="auto">
          <a:xfrm>
            <a:off x="7061200" y="50530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3" name="Line 43"/>
          <p:cNvSpPr>
            <a:spLocks noChangeShapeType="1"/>
          </p:cNvSpPr>
          <p:nvPr/>
        </p:nvSpPr>
        <p:spPr bwMode="auto">
          <a:xfrm>
            <a:off x="6970713" y="50625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4" name="Line 44"/>
          <p:cNvSpPr>
            <a:spLocks noChangeShapeType="1"/>
          </p:cNvSpPr>
          <p:nvPr/>
        </p:nvSpPr>
        <p:spPr bwMode="auto">
          <a:xfrm>
            <a:off x="6827838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5" name="Line 45"/>
          <p:cNvSpPr>
            <a:spLocks noChangeShapeType="1"/>
          </p:cNvSpPr>
          <p:nvPr/>
        </p:nvSpPr>
        <p:spPr bwMode="auto">
          <a:xfrm>
            <a:off x="668496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6" name="Line 46"/>
          <p:cNvSpPr>
            <a:spLocks noChangeShapeType="1"/>
          </p:cNvSpPr>
          <p:nvPr/>
        </p:nvSpPr>
        <p:spPr bwMode="auto">
          <a:xfrm>
            <a:off x="6484938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7" name="Line 47"/>
          <p:cNvSpPr>
            <a:spLocks noChangeShapeType="1"/>
          </p:cNvSpPr>
          <p:nvPr/>
        </p:nvSpPr>
        <p:spPr bwMode="auto">
          <a:xfrm>
            <a:off x="6284913" y="50434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8" name="Line 48"/>
          <p:cNvSpPr>
            <a:spLocks noChangeShapeType="1"/>
          </p:cNvSpPr>
          <p:nvPr/>
        </p:nvSpPr>
        <p:spPr bwMode="auto">
          <a:xfrm>
            <a:off x="6084888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699" name="Line 49"/>
          <p:cNvSpPr>
            <a:spLocks noChangeShapeType="1"/>
          </p:cNvSpPr>
          <p:nvPr/>
        </p:nvSpPr>
        <p:spPr bwMode="auto">
          <a:xfrm>
            <a:off x="657066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0" name="Line 50"/>
          <p:cNvSpPr>
            <a:spLocks noChangeShapeType="1"/>
          </p:cNvSpPr>
          <p:nvPr/>
        </p:nvSpPr>
        <p:spPr bwMode="auto">
          <a:xfrm>
            <a:off x="67183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1" name="Line 51"/>
          <p:cNvSpPr>
            <a:spLocks noChangeShapeType="1"/>
          </p:cNvSpPr>
          <p:nvPr/>
        </p:nvSpPr>
        <p:spPr bwMode="auto">
          <a:xfrm>
            <a:off x="4048125" y="50784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2" name="Line 52"/>
          <p:cNvSpPr>
            <a:spLocks noChangeShapeType="1"/>
          </p:cNvSpPr>
          <p:nvPr/>
        </p:nvSpPr>
        <p:spPr bwMode="auto">
          <a:xfrm>
            <a:off x="6437313" y="50434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3" name="Line 53"/>
          <p:cNvSpPr>
            <a:spLocks noChangeShapeType="1"/>
          </p:cNvSpPr>
          <p:nvPr/>
        </p:nvSpPr>
        <p:spPr bwMode="auto">
          <a:xfrm>
            <a:off x="6646863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4" name="Line 54"/>
          <p:cNvSpPr>
            <a:spLocks noChangeShapeType="1"/>
          </p:cNvSpPr>
          <p:nvPr/>
        </p:nvSpPr>
        <p:spPr bwMode="auto">
          <a:xfrm>
            <a:off x="685641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5" name="Line 55"/>
          <p:cNvSpPr>
            <a:spLocks noChangeShapeType="1"/>
          </p:cNvSpPr>
          <p:nvPr/>
        </p:nvSpPr>
        <p:spPr bwMode="auto">
          <a:xfrm>
            <a:off x="6405563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6" name="Line 56"/>
          <p:cNvSpPr>
            <a:spLocks noChangeShapeType="1"/>
          </p:cNvSpPr>
          <p:nvPr/>
        </p:nvSpPr>
        <p:spPr bwMode="auto">
          <a:xfrm>
            <a:off x="6511925" y="50371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5707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299560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686800" y="64008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9E60E005-F0B7-E141-A865-AA61E5C776EC}" type="slidenum">
              <a:rPr lang="en-US">
                <a:solidFill>
                  <a:schemeClr val="tx1"/>
                </a:solidFill>
                <a:cs typeface="Arial" charset="0"/>
              </a:rPr>
              <a:pPr eaLnBrk="1" hangingPunct="1"/>
              <a:t>3</a:t>
            </a:fld>
            <a:endParaRPr lang="en-US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1700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dirty="0">
                <a:latin typeface="+mn-lt"/>
              </a:rPr>
              <a:t>Search thru a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496300" cy="1905000"/>
          </a:xfrm>
        </p:spPr>
        <p:txBody>
          <a:bodyPr/>
          <a:lstStyle/>
          <a:p>
            <a:pPr lvl="1" eaLnBrk="1" hangingPunct="1"/>
            <a:r>
              <a:rPr lang="en-US" dirty="0">
                <a:latin typeface="Arial" charset="0"/>
                <a:ea typeface="ヒラギノ角ゴ ProN W3" charset="0"/>
                <a:cs typeface="ヒラギノ角ゴ ProN W3" charset="0"/>
              </a:rPr>
              <a:t>Set of states</a:t>
            </a:r>
          </a:p>
          <a:p>
            <a:pPr lvl="1" eaLnBrk="1" hangingPunct="1"/>
            <a:r>
              <a:rPr lang="en-US" dirty="0">
                <a:latin typeface="Arial" charset="0"/>
                <a:ea typeface="ヒラギノ角ゴ ProN W3" charset="0"/>
                <a:cs typeface="ヒラギノ角ゴ ProN W3" charset="0"/>
              </a:rPr>
              <a:t>Operators [and costs]</a:t>
            </a:r>
          </a:p>
          <a:p>
            <a:pPr lvl="1" eaLnBrk="1" hangingPunct="1"/>
            <a:r>
              <a:rPr lang="en-US" dirty="0">
                <a:latin typeface="Arial" charset="0"/>
                <a:ea typeface="ヒラギノ角ゴ ProN W3" charset="0"/>
                <a:cs typeface="ヒラギノ角ゴ ProN W3" charset="0"/>
              </a:rPr>
              <a:t>Start state</a:t>
            </a:r>
          </a:p>
          <a:p>
            <a:pPr lvl="1" eaLnBrk="1" hangingPunct="1"/>
            <a:r>
              <a:rPr lang="en-US" dirty="0">
                <a:latin typeface="Arial" charset="0"/>
                <a:ea typeface="ヒラギノ角ゴ ProN W3" charset="0"/>
                <a:cs typeface="ヒラギノ角ゴ ProN W3" charset="0"/>
              </a:rPr>
              <a:t>Goal state [test]</a:t>
            </a:r>
          </a:p>
          <a:p>
            <a:pPr eaLnBrk="1" hangingPunct="1"/>
            <a:endParaRPr lang="en-US" dirty="0"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41300" y="4267200"/>
            <a:ext cx="87503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Path: start </a:t>
            </a:r>
            <a:r>
              <a:rPr lang="en-US" sz="2800" dirty="0">
                <a:solidFill>
                  <a:schemeClr val="tx1"/>
                </a:solidFill>
                <a:latin typeface="+mn-lt"/>
                <a:sym typeface="Symbol" pitchFamily="18" charset="2"/>
              </a:rPr>
              <a:t> a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state satisfying goal test</a:t>
            </a: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[May require shortest path]</a:t>
            </a:r>
          </a:p>
          <a:p>
            <a:pPr marL="917575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[Sometimes just need state passing test]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79400" y="13716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</a:rPr>
              <a:t>Input: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31800" y="41783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latin typeface="+mn-lt"/>
              </a:rPr>
              <a:t>Output:</a:t>
            </a:r>
          </a:p>
          <a:p>
            <a:pPr marL="225425" indent="-225425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1371600" y="622300"/>
            <a:ext cx="9144000" cy="901700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4000" dirty="0">
                <a:solidFill>
                  <a:srgbClr val="FF0000"/>
                </a:solidFill>
                <a:latin typeface="+mn-lt"/>
              </a:rPr>
              <a:t>Problem Space / State Space </a:t>
            </a:r>
          </a:p>
        </p:txBody>
      </p:sp>
    </p:spTree>
    <p:extLst>
      <p:ext uri="{BB962C8B-B14F-4D97-AF65-F5344CB8AC3E}">
        <p14:creationId xmlns:p14="http://schemas.microsoft.com/office/powerpoint/2010/main" val="1538041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5FF6AD35-370C-4741-A87F-89E5C870385D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30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7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We Want to Predict</a:t>
            </a:r>
          </a:p>
        </p:txBody>
      </p:sp>
      <p:sp>
        <p:nvSpPr>
          <p:cNvPr id="157701" name="Line 3"/>
          <p:cNvSpPr>
            <a:spLocks noChangeShapeType="1"/>
          </p:cNvSpPr>
          <p:nvPr/>
        </p:nvSpPr>
        <p:spPr bwMode="auto">
          <a:xfrm>
            <a:off x="1760538" y="21780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2" name="Line 4"/>
          <p:cNvSpPr>
            <a:spLocks noChangeShapeType="1"/>
          </p:cNvSpPr>
          <p:nvPr/>
        </p:nvSpPr>
        <p:spPr bwMode="auto">
          <a:xfrm flipH="1">
            <a:off x="1568450" y="5275263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3" name="Text Box 5"/>
          <p:cNvSpPr txBox="1">
            <a:spLocks noChangeArrowheads="1"/>
          </p:cNvSpPr>
          <p:nvPr/>
        </p:nvSpPr>
        <p:spPr bwMode="auto">
          <a:xfrm>
            <a:off x="2251075" y="5349875"/>
            <a:ext cx="55483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57704" name="Rectangle 6"/>
          <p:cNvSpPr>
            <a:spLocks noChangeArrowheads="1"/>
          </p:cNvSpPr>
          <p:nvPr/>
        </p:nvSpPr>
        <p:spPr bwMode="auto">
          <a:xfrm>
            <a:off x="646113" y="49815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57705" name="Line 7"/>
          <p:cNvSpPr>
            <a:spLocks noChangeShapeType="1"/>
          </p:cNvSpPr>
          <p:nvPr/>
        </p:nvSpPr>
        <p:spPr bwMode="auto">
          <a:xfrm>
            <a:off x="25669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6" name="Line 8"/>
          <p:cNvSpPr>
            <a:spLocks noChangeShapeType="1"/>
          </p:cNvSpPr>
          <p:nvPr/>
        </p:nvSpPr>
        <p:spPr bwMode="auto">
          <a:xfrm>
            <a:off x="2965450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7" name="Line 9"/>
          <p:cNvSpPr>
            <a:spLocks noChangeShapeType="1"/>
          </p:cNvSpPr>
          <p:nvPr/>
        </p:nvSpPr>
        <p:spPr bwMode="auto">
          <a:xfrm>
            <a:off x="3487738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8" name="Line 10"/>
          <p:cNvSpPr>
            <a:spLocks noChangeShapeType="1"/>
          </p:cNvSpPr>
          <p:nvPr/>
        </p:nvSpPr>
        <p:spPr bwMode="auto">
          <a:xfrm>
            <a:off x="4010025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09" name="Line 11"/>
          <p:cNvSpPr>
            <a:spLocks noChangeShapeType="1"/>
          </p:cNvSpPr>
          <p:nvPr/>
        </p:nvSpPr>
        <p:spPr bwMode="auto">
          <a:xfrm>
            <a:off x="4532313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0" name="Line 12"/>
          <p:cNvSpPr>
            <a:spLocks noChangeShapeType="1"/>
          </p:cNvSpPr>
          <p:nvPr/>
        </p:nvSpPr>
        <p:spPr bwMode="auto">
          <a:xfrm>
            <a:off x="5054600" y="50307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1" name="Line 13"/>
          <p:cNvSpPr>
            <a:spLocks noChangeShapeType="1"/>
          </p:cNvSpPr>
          <p:nvPr/>
        </p:nvSpPr>
        <p:spPr bwMode="auto">
          <a:xfrm>
            <a:off x="41417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2" name="Line 14"/>
          <p:cNvSpPr>
            <a:spLocks noChangeShapeType="1"/>
          </p:cNvSpPr>
          <p:nvPr/>
        </p:nvSpPr>
        <p:spPr bwMode="auto">
          <a:xfrm>
            <a:off x="3228975" y="50387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3" name="Line 15"/>
          <p:cNvSpPr>
            <a:spLocks noChangeShapeType="1"/>
          </p:cNvSpPr>
          <p:nvPr/>
        </p:nvSpPr>
        <p:spPr bwMode="auto">
          <a:xfrm>
            <a:off x="3795713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4" name="Line 16"/>
          <p:cNvSpPr>
            <a:spLocks noChangeShapeType="1"/>
          </p:cNvSpPr>
          <p:nvPr/>
        </p:nvSpPr>
        <p:spPr bwMode="auto">
          <a:xfrm>
            <a:off x="3862388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5" name="Line 17"/>
          <p:cNvSpPr>
            <a:spLocks noChangeShapeType="1"/>
          </p:cNvSpPr>
          <p:nvPr/>
        </p:nvSpPr>
        <p:spPr bwMode="auto">
          <a:xfrm>
            <a:off x="4319588" y="50546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6" name="Line 18"/>
          <p:cNvSpPr>
            <a:spLocks noChangeShapeType="1"/>
          </p:cNvSpPr>
          <p:nvPr/>
        </p:nvSpPr>
        <p:spPr bwMode="auto">
          <a:xfrm>
            <a:off x="4229100" y="50641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7" name="Line 19"/>
          <p:cNvSpPr>
            <a:spLocks noChangeShapeType="1"/>
          </p:cNvSpPr>
          <p:nvPr/>
        </p:nvSpPr>
        <p:spPr bwMode="auto">
          <a:xfrm>
            <a:off x="4086225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8" name="Line 20"/>
          <p:cNvSpPr>
            <a:spLocks noChangeShapeType="1"/>
          </p:cNvSpPr>
          <p:nvPr/>
        </p:nvSpPr>
        <p:spPr bwMode="auto">
          <a:xfrm>
            <a:off x="394335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19" name="Line 21"/>
          <p:cNvSpPr>
            <a:spLocks noChangeShapeType="1"/>
          </p:cNvSpPr>
          <p:nvPr/>
        </p:nvSpPr>
        <p:spPr bwMode="auto">
          <a:xfrm>
            <a:off x="3743325" y="50403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0" name="Line 22"/>
          <p:cNvSpPr>
            <a:spLocks noChangeShapeType="1"/>
          </p:cNvSpPr>
          <p:nvPr/>
        </p:nvSpPr>
        <p:spPr bwMode="auto">
          <a:xfrm>
            <a:off x="3543300" y="50450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1" name="Line 23"/>
          <p:cNvSpPr>
            <a:spLocks noChangeShapeType="1"/>
          </p:cNvSpPr>
          <p:nvPr/>
        </p:nvSpPr>
        <p:spPr bwMode="auto">
          <a:xfrm>
            <a:off x="3343275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2" name="Line 24"/>
          <p:cNvSpPr>
            <a:spLocks noChangeShapeType="1"/>
          </p:cNvSpPr>
          <p:nvPr/>
        </p:nvSpPr>
        <p:spPr bwMode="auto">
          <a:xfrm>
            <a:off x="382905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3" name="Line 25"/>
          <p:cNvSpPr>
            <a:spLocks noChangeShapeType="1"/>
          </p:cNvSpPr>
          <p:nvPr/>
        </p:nvSpPr>
        <p:spPr bwMode="auto">
          <a:xfrm>
            <a:off x="39766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4" name="Line 26"/>
          <p:cNvSpPr>
            <a:spLocks noChangeShapeType="1"/>
          </p:cNvSpPr>
          <p:nvPr/>
        </p:nvSpPr>
        <p:spPr bwMode="auto">
          <a:xfrm>
            <a:off x="5824538" y="50403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5" name="Line 27"/>
          <p:cNvSpPr>
            <a:spLocks noChangeShapeType="1"/>
          </p:cNvSpPr>
          <p:nvPr/>
        </p:nvSpPr>
        <p:spPr bwMode="auto">
          <a:xfrm>
            <a:off x="3695700" y="50450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6" name="Line 28"/>
          <p:cNvSpPr>
            <a:spLocks noChangeShapeType="1"/>
          </p:cNvSpPr>
          <p:nvPr/>
        </p:nvSpPr>
        <p:spPr bwMode="auto">
          <a:xfrm>
            <a:off x="3905250" y="50403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7" name="Line 29"/>
          <p:cNvSpPr>
            <a:spLocks noChangeShapeType="1"/>
          </p:cNvSpPr>
          <p:nvPr/>
        </p:nvSpPr>
        <p:spPr bwMode="auto">
          <a:xfrm>
            <a:off x="411480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8" name="Line 30"/>
          <p:cNvSpPr>
            <a:spLocks noChangeShapeType="1"/>
          </p:cNvSpPr>
          <p:nvPr/>
        </p:nvSpPr>
        <p:spPr bwMode="auto">
          <a:xfrm>
            <a:off x="3663950" y="5041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29" name="Line 31"/>
          <p:cNvSpPr>
            <a:spLocks noChangeShapeType="1"/>
          </p:cNvSpPr>
          <p:nvPr/>
        </p:nvSpPr>
        <p:spPr bwMode="auto">
          <a:xfrm>
            <a:off x="3770313" y="50387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0" name="Line 32"/>
          <p:cNvSpPr>
            <a:spLocks noChangeShapeType="1"/>
          </p:cNvSpPr>
          <p:nvPr/>
        </p:nvSpPr>
        <p:spPr bwMode="auto">
          <a:xfrm>
            <a:off x="53086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1" name="Line 33"/>
          <p:cNvSpPr>
            <a:spLocks noChangeShapeType="1"/>
          </p:cNvSpPr>
          <p:nvPr/>
        </p:nvSpPr>
        <p:spPr bwMode="auto">
          <a:xfrm>
            <a:off x="5707063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2" name="Line 34"/>
          <p:cNvSpPr>
            <a:spLocks noChangeShapeType="1"/>
          </p:cNvSpPr>
          <p:nvPr/>
        </p:nvSpPr>
        <p:spPr bwMode="auto">
          <a:xfrm>
            <a:off x="6229350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3" name="Line 35"/>
          <p:cNvSpPr>
            <a:spLocks noChangeShapeType="1"/>
          </p:cNvSpPr>
          <p:nvPr/>
        </p:nvSpPr>
        <p:spPr bwMode="auto">
          <a:xfrm>
            <a:off x="6751638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4" name="Line 36"/>
          <p:cNvSpPr>
            <a:spLocks noChangeShapeType="1"/>
          </p:cNvSpPr>
          <p:nvPr/>
        </p:nvSpPr>
        <p:spPr bwMode="auto">
          <a:xfrm>
            <a:off x="7273925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5" name="Line 37"/>
          <p:cNvSpPr>
            <a:spLocks noChangeShapeType="1"/>
          </p:cNvSpPr>
          <p:nvPr/>
        </p:nvSpPr>
        <p:spPr bwMode="auto">
          <a:xfrm>
            <a:off x="7796213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6" name="Line 38"/>
          <p:cNvSpPr>
            <a:spLocks noChangeShapeType="1"/>
          </p:cNvSpPr>
          <p:nvPr/>
        </p:nvSpPr>
        <p:spPr bwMode="auto">
          <a:xfrm>
            <a:off x="68834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7" name="Line 39"/>
          <p:cNvSpPr>
            <a:spLocks noChangeShapeType="1"/>
          </p:cNvSpPr>
          <p:nvPr/>
        </p:nvSpPr>
        <p:spPr bwMode="auto">
          <a:xfrm>
            <a:off x="5970588" y="50371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8" name="Line 40"/>
          <p:cNvSpPr>
            <a:spLocks noChangeShapeType="1"/>
          </p:cNvSpPr>
          <p:nvPr/>
        </p:nvSpPr>
        <p:spPr bwMode="auto">
          <a:xfrm>
            <a:off x="6537325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39" name="Line 41"/>
          <p:cNvSpPr>
            <a:spLocks noChangeShapeType="1"/>
          </p:cNvSpPr>
          <p:nvPr/>
        </p:nvSpPr>
        <p:spPr bwMode="auto">
          <a:xfrm>
            <a:off x="6604000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0" name="Line 42"/>
          <p:cNvSpPr>
            <a:spLocks noChangeShapeType="1"/>
          </p:cNvSpPr>
          <p:nvPr/>
        </p:nvSpPr>
        <p:spPr bwMode="auto">
          <a:xfrm>
            <a:off x="7061200" y="50530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1" name="Line 43"/>
          <p:cNvSpPr>
            <a:spLocks noChangeShapeType="1"/>
          </p:cNvSpPr>
          <p:nvPr/>
        </p:nvSpPr>
        <p:spPr bwMode="auto">
          <a:xfrm>
            <a:off x="6970713" y="50625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2" name="Line 44"/>
          <p:cNvSpPr>
            <a:spLocks noChangeShapeType="1"/>
          </p:cNvSpPr>
          <p:nvPr/>
        </p:nvSpPr>
        <p:spPr bwMode="auto">
          <a:xfrm>
            <a:off x="6827838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3" name="Line 45"/>
          <p:cNvSpPr>
            <a:spLocks noChangeShapeType="1"/>
          </p:cNvSpPr>
          <p:nvPr/>
        </p:nvSpPr>
        <p:spPr bwMode="auto">
          <a:xfrm>
            <a:off x="668496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4" name="Line 46"/>
          <p:cNvSpPr>
            <a:spLocks noChangeShapeType="1"/>
          </p:cNvSpPr>
          <p:nvPr/>
        </p:nvSpPr>
        <p:spPr bwMode="auto">
          <a:xfrm>
            <a:off x="6484938" y="50387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5" name="Line 47"/>
          <p:cNvSpPr>
            <a:spLocks noChangeShapeType="1"/>
          </p:cNvSpPr>
          <p:nvPr/>
        </p:nvSpPr>
        <p:spPr bwMode="auto">
          <a:xfrm>
            <a:off x="6284913" y="5043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6" name="Line 48"/>
          <p:cNvSpPr>
            <a:spLocks noChangeShapeType="1"/>
          </p:cNvSpPr>
          <p:nvPr/>
        </p:nvSpPr>
        <p:spPr bwMode="auto">
          <a:xfrm>
            <a:off x="6084888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7" name="Line 49"/>
          <p:cNvSpPr>
            <a:spLocks noChangeShapeType="1"/>
          </p:cNvSpPr>
          <p:nvPr/>
        </p:nvSpPr>
        <p:spPr bwMode="auto">
          <a:xfrm>
            <a:off x="657066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8" name="Line 50"/>
          <p:cNvSpPr>
            <a:spLocks noChangeShapeType="1"/>
          </p:cNvSpPr>
          <p:nvPr/>
        </p:nvSpPr>
        <p:spPr bwMode="auto">
          <a:xfrm>
            <a:off x="67183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49" name="Line 51"/>
          <p:cNvSpPr>
            <a:spLocks noChangeShapeType="1"/>
          </p:cNvSpPr>
          <p:nvPr/>
        </p:nvSpPr>
        <p:spPr bwMode="auto">
          <a:xfrm>
            <a:off x="4048125" y="50784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0" name="Line 52"/>
          <p:cNvSpPr>
            <a:spLocks noChangeShapeType="1"/>
          </p:cNvSpPr>
          <p:nvPr/>
        </p:nvSpPr>
        <p:spPr bwMode="auto">
          <a:xfrm>
            <a:off x="6437313" y="5043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1" name="Line 53"/>
          <p:cNvSpPr>
            <a:spLocks noChangeShapeType="1"/>
          </p:cNvSpPr>
          <p:nvPr/>
        </p:nvSpPr>
        <p:spPr bwMode="auto">
          <a:xfrm>
            <a:off x="6646863" y="50387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2" name="Line 54"/>
          <p:cNvSpPr>
            <a:spLocks noChangeShapeType="1"/>
          </p:cNvSpPr>
          <p:nvPr/>
        </p:nvSpPr>
        <p:spPr bwMode="auto">
          <a:xfrm>
            <a:off x="685641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3" name="Line 55"/>
          <p:cNvSpPr>
            <a:spLocks noChangeShapeType="1"/>
          </p:cNvSpPr>
          <p:nvPr/>
        </p:nvSpPr>
        <p:spPr bwMode="auto">
          <a:xfrm>
            <a:off x="6405563" y="50403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4" name="Line 56"/>
          <p:cNvSpPr>
            <a:spLocks noChangeShapeType="1"/>
          </p:cNvSpPr>
          <p:nvPr/>
        </p:nvSpPr>
        <p:spPr bwMode="auto">
          <a:xfrm>
            <a:off x="6511925" y="50371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7755" name="Text Box 57"/>
          <p:cNvSpPr txBox="1">
            <a:spLocks noChangeArrowheads="1"/>
          </p:cNvSpPr>
          <p:nvPr/>
        </p:nvSpPr>
        <p:spPr bwMode="auto">
          <a:xfrm>
            <a:off x="4894263" y="4457700"/>
            <a:ext cx="4714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latin typeface="Arial" charset="0"/>
              </a:rPr>
              <a:t>?</a:t>
            </a:r>
          </a:p>
        </p:txBody>
      </p:sp>
      <p:sp>
        <p:nvSpPr>
          <p:cNvPr id="157756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3200400"/>
            <a:ext cx="1685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Aliens Caused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67000" y="3200400"/>
            <a:ext cx="195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00CC"/>
                </a:solidFill>
              </a:rPr>
              <a:t>Naturally Caused</a:t>
            </a:r>
            <a:endParaRPr lang="en-US" dirty="0">
              <a:solidFill>
                <a:srgbClr val="9900CC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352800" y="3810000"/>
            <a:ext cx="457200" cy="9144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6477000" y="3733800"/>
            <a:ext cx="152400" cy="99060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8537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E1290212-5A12-4FB7-AE94-484F1AAC2D25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31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9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4800" smtClean="0"/>
              <a:t>Chicken &amp; Egg</a:t>
            </a:r>
          </a:p>
        </p:txBody>
      </p:sp>
      <p:sp>
        <p:nvSpPr>
          <p:cNvPr id="159749" name="Line 3"/>
          <p:cNvSpPr>
            <a:spLocks noChangeShapeType="1"/>
          </p:cNvSpPr>
          <p:nvPr/>
        </p:nvSpPr>
        <p:spPr bwMode="auto">
          <a:xfrm>
            <a:off x="1760538" y="21780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0" name="Line 4"/>
          <p:cNvSpPr>
            <a:spLocks noChangeShapeType="1"/>
          </p:cNvSpPr>
          <p:nvPr/>
        </p:nvSpPr>
        <p:spPr bwMode="auto">
          <a:xfrm flipH="1">
            <a:off x="1568450" y="5275263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1" name="Text Box 5"/>
          <p:cNvSpPr txBox="1">
            <a:spLocks noChangeArrowheads="1"/>
          </p:cNvSpPr>
          <p:nvPr/>
        </p:nvSpPr>
        <p:spPr bwMode="auto">
          <a:xfrm>
            <a:off x="2251075" y="5349875"/>
            <a:ext cx="55483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59752" name="Rectangle 6"/>
          <p:cNvSpPr>
            <a:spLocks noChangeArrowheads="1"/>
          </p:cNvSpPr>
          <p:nvPr/>
        </p:nvSpPr>
        <p:spPr bwMode="auto">
          <a:xfrm>
            <a:off x="646113" y="49815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59753" name="Line 7"/>
          <p:cNvSpPr>
            <a:spLocks noChangeShapeType="1"/>
          </p:cNvSpPr>
          <p:nvPr/>
        </p:nvSpPr>
        <p:spPr bwMode="auto">
          <a:xfrm>
            <a:off x="25669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4" name="Line 8"/>
          <p:cNvSpPr>
            <a:spLocks noChangeShapeType="1"/>
          </p:cNvSpPr>
          <p:nvPr/>
        </p:nvSpPr>
        <p:spPr bwMode="auto">
          <a:xfrm>
            <a:off x="2965450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5" name="Line 9"/>
          <p:cNvSpPr>
            <a:spLocks noChangeShapeType="1"/>
          </p:cNvSpPr>
          <p:nvPr/>
        </p:nvSpPr>
        <p:spPr bwMode="auto">
          <a:xfrm>
            <a:off x="3487738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6" name="Line 10"/>
          <p:cNvSpPr>
            <a:spLocks noChangeShapeType="1"/>
          </p:cNvSpPr>
          <p:nvPr/>
        </p:nvSpPr>
        <p:spPr bwMode="auto">
          <a:xfrm>
            <a:off x="4010025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7" name="Line 11"/>
          <p:cNvSpPr>
            <a:spLocks noChangeShapeType="1"/>
          </p:cNvSpPr>
          <p:nvPr/>
        </p:nvSpPr>
        <p:spPr bwMode="auto">
          <a:xfrm>
            <a:off x="4532313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8" name="Line 12"/>
          <p:cNvSpPr>
            <a:spLocks noChangeShapeType="1"/>
          </p:cNvSpPr>
          <p:nvPr/>
        </p:nvSpPr>
        <p:spPr bwMode="auto">
          <a:xfrm>
            <a:off x="5054600" y="50307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59" name="Line 13"/>
          <p:cNvSpPr>
            <a:spLocks noChangeShapeType="1"/>
          </p:cNvSpPr>
          <p:nvPr/>
        </p:nvSpPr>
        <p:spPr bwMode="auto">
          <a:xfrm>
            <a:off x="41417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0" name="Line 14"/>
          <p:cNvSpPr>
            <a:spLocks noChangeShapeType="1"/>
          </p:cNvSpPr>
          <p:nvPr/>
        </p:nvSpPr>
        <p:spPr bwMode="auto">
          <a:xfrm>
            <a:off x="3228975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1" name="Line 15"/>
          <p:cNvSpPr>
            <a:spLocks noChangeShapeType="1"/>
          </p:cNvSpPr>
          <p:nvPr/>
        </p:nvSpPr>
        <p:spPr bwMode="auto">
          <a:xfrm>
            <a:off x="3795713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2" name="Line 16"/>
          <p:cNvSpPr>
            <a:spLocks noChangeShapeType="1"/>
          </p:cNvSpPr>
          <p:nvPr/>
        </p:nvSpPr>
        <p:spPr bwMode="auto">
          <a:xfrm>
            <a:off x="3862388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3" name="Line 17"/>
          <p:cNvSpPr>
            <a:spLocks noChangeShapeType="1"/>
          </p:cNvSpPr>
          <p:nvPr/>
        </p:nvSpPr>
        <p:spPr bwMode="auto">
          <a:xfrm>
            <a:off x="4319588" y="50546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4" name="Line 18"/>
          <p:cNvSpPr>
            <a:spLocks noChangeShapeType="1"/>
          </p:cNvSpPr>
          <p:nvPr/>
        </p:nvSpPr>
        <p:spPr bwMode="auto">
          <a:xfrm>
            <a:off x="4229100" y="50641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5" name="Line 19"/>
          <p:cNvSpPr>
            <a:spLocks noChangeShapeType="1"/>
          </p:cNvSpPr>
          <p:nvPr/>
        </p:nvSpPr>
        <p:spPr bwMode="auto">
          <a:xfrm>
            <a:off x="4086225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6" name="Line 20"/>
          <p:cNvSpPr>
            <a:spLocks noChangeShapeType="1"/>
          </p:cNvSpPr>
          <p:nvPr/>
        </p:nvSpPr>
        <p:spPr bwMode="auto">
          <a:xfrm>
            <a:off x="394335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7" name="Line 21"/>
          <p:cNvSpPr>
            <a:spLocks noChangeShapeType="1"/>
          </p:cNvSpPr>
          <p:nvPr/>
        </p:nvSpPr>
        <p:spPr bwMode="auto">
          <a:xfrm>
            <a:off x="3743325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8" name="Line 22"/>
          <p:cNvSpPr>
            <a:spLocks noChangeShapeType="1"/>
          </p:cNvSpPr>
          <p:nvPr/>
        </p:nvSpPr>
        <p:spPr bwMode="auto">
          <a:xfrm>
            <a:off x="3543300" y="50450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69" name="Line 23"/>
          <p:cNvSpPr>
            <a:spLocks noChangeShapeType="1"/>
          </p:cNvSpPr>
          <p:nvPr/>
        </p:nvSpPr>
        <p:spPr bwMode="auto">
          <a:xfrm>
            <a:off x="3343275" y="50498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0" name="Line 24"/>
          <p:cNvSpPr>
            <a:spLocks noChangeShapeType="1"/>
          </p:cNvSpPr>
          <p:nvPr/>
        </p:nvSpPr>
        <p:spPr bwMode="auto">
          <a:xfrm>
            <a:off x="382905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1" name="Line 25"/>
          <p:cNvSpPr>
            <a:spLocks noChangeShapeType="1"/>
          </p:cNvSpPr>
          <p:nvPr/>
        </p:nvSpPr>
        <p:spPr bwMode="auto">
          <a:xfrm>
            <a:off x="3976688" y="50593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2" name="Line 26"/>
          <p:cNvSpPr>
            <a:spLocks noChangeShapeType="1"/>
          </p:cNvSpPr>
          <p:nvPr/>
        </p:nvSpPr>
        <p:spPr bwMode="auto">
          <a:xfrm>
            <a:off x="5824538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3" name="Line 27"/>
          <p:cNvSpPr>
            <a:spLocks noChangeShapeType="1"/>
          </p:cNvSpPr>
          <p:nvPr/>
        </p:nvSpPr>
        <p:spPr bwMode="auto">
          <a:xfrm>
            <a:off x="3695700" y="50450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4" name="Line 28"/>
          <p:cNvSpPr>
            <a:spLocks noChangeShapeType="1"/>
          </p:cNvSpPr>
          <p:nvPr/>
        </p:nvSpPr>
        <p:spPr bwMode="auto">
          <a:xfrm>
            <a:off x="3905250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5" name="Line 29"/>
          <p:cNvSpPr>
            <a:spLocks noChangeShapeType="1"/>
          </p:cNvSpPr>
          <p:nvPr/>
        </p:nvSpPr>
        <p:spPr bwMode="auto">
          <a:xfrm>
            <a:off x="4114800" y="50355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6" name="Line 30"/>
          <p:cNvSpPr>
            <a:spLocks noChangeShapeType="1"/>
          </p:cNvSpPr>
          <p:nvPr/>
        </p:nvSpPr>
        <p:spPr bwMode="auto">
          <a:xfrm>
            <a:off x="3663950" y="50419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7" name="Line 31"/>
          <p:cNvSpPr>
            <a:spLocks noChangeShapeType="1"/>
          </p:cNvSpPr>
          <p:nvPr/>
        </p:nvSpPr>
        <p:spPr bwMode="auto">
          <a:xfrm>
            <a:off x="3770313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8" name="Line 32"/>
          <p:cNvSpPr>
            <a:spLocks noChangeShapeType="1"/>
          </p:cNvSpPr>
          <p:nvPr/>
        </p:nvSpPr>
        <p:spPr bwMode="auto">
          <a:xfrm>
            <a:off x="53086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79" name="Line 33"/>
          <p:cNvSpPr>
            <a:spLocks noChangeShapeType="1"/>
          </p:cNvSpPr>
          <p:nvPr/>
        </p:nvSpPr>
        <p:spPr bwMode="auto">
          <a:xfrm>
            <a:off x="5707063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0" name="Line 34"/>
          <p:cNvSpPr>
            <a:spLocks noChangeShapeType="1"/>
          </p:cNvSpPr>
          <p:nvPr/>
        </p:nvSpPr>
        <p:spPr bwMode="auto">
          <a:xfrm>
            <a:off x="6229350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1" name="Line 35"/>
          <p:cNvSpPr>
            <a:spLocks noChangeShapeType="1"/>
          </p:cNvSpPr>
          <p:nvPr/>
        </p:nvSpPr>
        <p:spPr bwMode="auto">
          <a:xfrm>
            <a:off x="6751638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2" name="Line 36"/>
          <p:cNvSpPr>
            <a:spLocks noChangeShapeType="1"/>
          </p:cNvSpPr>
          <p:nvPr/>
        </p:nvSpPr>
        <p:spPr bwMode="auto">
          <a:xfrm>
            <a:off x="7273925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3" name="Line 37"/>
          <p:cNvSpPr>
            <a:spLocks noChangeShapeType="1"/>
          </p:cNvSpPr>
          <p:nvPr/>
        </p:nvSpPr>
        <p:spPr bwMode="auto">
          <a:xfrm>
            <a:off x="7796213" y="5029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4" name="Line 38"/>
          <p:cNvSpPr>
            <a:spLocks noChangeShapeType="1"/>
          </p:cNvSpPr>
          <p:nvPr/>
        </p:nvSpPr>
        <p:spPr bwMode="auto">
          <a:xfrm>
            <a:off x="68834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5" name="Line 39"/>
          <p:cNvSpPr>
            <a:spLocks noChangeShapeType="1"/>
          </p:cNvSpPr>
          <p:nvPr/>
        </p:nvSpPr>
        <p:spPr bwMode="auto">
          <a:xfrm>
            <a:off x="5970588" y="50371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6" name="Line 40"/>
          <p:cNvSpPr>
            <a:spLocks noChangeShapeType="1"/>
          </p:cNvSpPr>
          <p:nvPr/>
        </p:nvSpPr>
        <p:spPr bwMode="auto">
          <a:xfrm>
            <a:off x="6537325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7" name="Line 41"/>
          <p:cNvSpPr>
            <a:spLocks noChangeShapeType="1"/>
          </p:cNvSpPr>
          <p:nvPr/>
        </p:nvSpPr>
        <p:spPr bwMode="auto">
          <a:xfrm>
            <a:off x="6604000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8" name="Line 42"/>
          <p:cNvSpPr>
            <a:spLocks noChangeShapeType="1"/>
          </p:cNvSpPr>
          <p:nvPr/>
        </p:nvSpPr>
        <p:spPr bwMode="auto">
          <a:xfrm>
            <a:off x="7061200" y="50530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89" name="Line 43"/>
          <p:cNvSpPr>
            <a:spLocks noChangeShapeType="1"/>
          </p:cNvSpPr>
          <p:nvPr/>
        </p:nvSpPr>
        <p:spPr bwMode="auto">
          <a:xfrm>
            <a:off x="6970713" y="50625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0" name="Line 44"/>
          <p:cNvSpPr>
            <a:spLocks noChangeShapeType="1"/>
          </p:cNvSpPr>
          <p:nvPr/>
        </p:nvSpPr>
        <p:spPr bwMode="auto">
          <a:xfrm>
            <a:off x="6827838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1" name="Line 45"/>
          <p:cNvSpPr>
            <a:spLocks noChangeShapeType="1"/>
          </p:cNvSpPr>
          <p:nvPr/>
        </p:nvSpPr>
        <p:spPr bwMode="auto">
          <a:xfrm>
            <a:off x="668496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2" name="Line 46"/>
          <p:cNvSpPr>
            <a:spLocks noChangeShapeType="1"/>
          </p:cNvSpPr>
          <p:nvPr/>
        </p:nvSpPr>
        <p:spPr bwMode="auto">
          <a:xfrm>
            <a:off x="6484938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3" name="Line 47"/>
          <p:cNvSpPr>
            <a:spLocks noChangeShapeType="1"/>
          </p:cNvSpPr>
          <p:nvPr/>
        </p:nvSpPr>
        <p:spPr bwMode="auto">
          <a:xfrm>
            <a:off x="6284913" y="50434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4" name="Line 48"/>
          <p:cNvSpPr>
            <a:spLocks noChangeShapeType="1"/>
          </p:cNvSpPr>
          <p:nvPr/>
        </p:nvSpPr>
        <p:spPr bwMode="auto">
          <a:xfrm>
            <a:off x="6084888" y="50482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5" name="Line 49"/>
          <p:cNvSpPr>
            <a:spLocks noChangeShapeType="1"/>
          </p:cNvSpPr>
          <p:nvPr/>
        </p:nvSpPr>
        <p:spPr bwMode="auto">
          <a:xfrm>
            <a:off x="657066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6" name="Line 50"/>
          <p:cNvSpPr>
            <a:spLocks noChangeShapeType="1"/>
          </p:cNvSpPr>
          <p:nvPr/>
        </p:nvSpPr>
        <p:spPr bwMode="auto">
          <a:xfrm>
            <a:off x="6718300" y="50577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7" name="Line 51"/>
          <p:cNvSpPr>
            <a:spLocks noChangeShapeType="1"/>
          </p:cNvSpPr>
          <p:nvPr/>
        </p:nvSpPr>
        <p:spPr bwMode="auto">
          <a:xfrm>
            <a:off x="4048125" y="50784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8" name="Line 52"/>
          <p:cNvSpPr>
            <a:spLocks noChangeShapeType="1"/>
          </p:cNvSpPr>
          <p:nvPr/>
        </p:nvSpPr>
        <p:spPr bwMode="auto">
          <a:xfrm>
            <a:off x="6437313" y="50434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799" name="Line 53"/>
          <p:cNvSpPr>
            <a:spLocks noChangeShapeType="1"/>
          </p:cNvSpPr>
          <p:nvPr/>
        </p:nvSpPr>
        <p:spPr bwMode="auto">
          <a:xfrm>
            <a:off x="6646863" y="50387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800" name="Line 54"/>
          <p:cNvSpPr>
            <a:spLocks noChangeShapeType="1"/>
          </p:cNvSpPr>
          <p:nvPr/>
        </p:nvSpPr>
        <p:spPr bwMode="auto">
          <a:xfrm>
            <a:off x="6856413" y="50339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801" name="Line 55"/>
          <p:cNvSpPr>
            <a:spLocks noChangeShapeType="1"/>
          </p:cNvSpPr>
          <p:nvPr/>
        </p:nvSpPr>
        <p:spPr bwMode="auto">
          <a:xfrm>
            <a:off x="6405563" y="50403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59802" name="Line 56"/>
          <p:cNvSpPr>
            <a:spLocks noChangeShapeType="1"/>
          </p:cNvSpPr>
          <p:nvPr/>
        </p:nvSpPr>
        <p:spPr bwMode="auto">
          <a:xfrm>
            <a:off x="6511925" y="50371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4777" name="Rectangle 5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839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6060"/>
                </a:solidFill>
              </a:rPr>
              <a:t>Note that coloring instances would be easy </a:t>
            </a:r>
          </a:p>
          <a:p>
            <a:pPr>
              <a:buFontTx/>
              <a:buNone/>
            </a:pPr>
            <a:r>
              <a:rPr lang="en-US" b="0" i="1" smtClean="0">
                <a:solidFill>
                  <a:srgbClr val="006060"/>
                </a:solidFill>
              </a:rPr>
              <a:t>if</a:t>
            </a:r>
            <a:r>
              <a:rPr lang="en-US" smtClean="0">
                <a:solidFill>
                  <a:srgbClr val="006060"/>
                </a:solidFill>
              </a:rPr>
              <a:t>  we knew Gausians….</a:t>
            </a:r>
          </a:p>
        </p:txBody>
      </p:sp>
      <p:sp>
        <p:nvSpPr>
          <p:cNvPr id="159804" name="Freeform 58"/>
          <p:cNvSpPr>
            <a:spLocks/>
          </p:cNvSpPr>
          <p:nvPr/>
        </p:nvSpPr>
        <p:spPr bwMode="auto">
          <a:xfrm>
            <a:off x="2305050" y="3933825"/>
            <a:ext cx="3341688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59805" name="Freeform 59"/>
          <p:cNvSpPr>
            <a:spLocks/>
          </p:cNvSpPr>
          <p:nvPr/>
        </p:nvSpPr>
        <p:spPr bwMode="auto">
          <a:xfrm>
            <a:off x="5233988" y="3889375"/>
            <a:ext cx="3033712" cy="137001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59806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6516010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F3BCFAF8-1905-46B5-8038-891014DDDC19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32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1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534400" cy="914400"/>
          </a:xfrm>
        </p:spPr>
        <p:txBody>
          <a:bodyPr/>
          <a:lstStyle/>
          <a:p>
            <a:r>
              <a:rPr lang="en-US" sz="4800" smtClean="0"/>
              <a:t>Chicken &amp; Egg</a:t>
            </a:r>
          </a:p>
        </p:txBody>
      </p:sp>
      <p:sp>
        <p:nvSpPr>
          <p:cNvPr id="161797" name="Line 3"/>
          <p:cNvSpPr>
            <a:spLocks noChangeShapeType="1"/>
          </p:cNvSpPr>
          <p:nvPr/>
        </p:nvSpPr>
        <p:spPr bwMode="auto">
          <a:xfrm>
            <a:off x="1760538" y="21780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798" name="Line 4"/>
          <p:cNvSpPr>
            <a:spLocks noChangeShapeType="1"/>
          </p:cNvSpPr>
          <p:nvPr/>
        </p:nvSpPr>
        <p:spPr bwMode="auto">
          <a:xfrm flipH="1">
            <a:off x="1568450" y="5275263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799" name="Text Box 5"/>
          <p:cNvSpPr txBox="1">
            <a:spLocks noChangeArrowheads="1"/>
          </p:cNvSpPr>
          <p:nvPr/>
        </p:nvSpPr>
        <p:spPr bwMode="auto">
          <a:xfrm>
            <a:off x="2251075" y="5349875"/>
            <a:ext cx="55483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61800" name="Rectangle 6"/>
          <p:cNvSpPr>
            <a:spLocks noChangeArrowheads="1"/>
          </p:cNvSpPr>
          <p:nvPr/>
        </p:nvSpPr>
        <p:spPr bwMode="auto">
          <a:xfrm>
            <a:off x="646113" y="49815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1801" name="Line 7"/>
          <p:cNvSpPr>
            <a:spLocks noChangeShapeType="1"/>
          </p:cNvSpPr>
          <p:nvPr/>
        </p:nvSpPr>
        <p:spPr bwMode="auto">
          <a:xfrm>
            <a:off x="25669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2" name="Line 8"/>
          <p:cNvSpPr>
            <a:spLocks noChangeShapeType="1"/>
          </p:cNvSpPr>
          <p:nvPr/>
        </p:nvSpPr>
        <p:spPr bwMode="auto">
          <a:xfrm>
            <a:off x="2965450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3" name="Line 9"/>
          <p:cNvSpPr>
            <a:spLocks noChangeShapeType="1"/>
          </p:cNvSpPr>
          <p:nvPr/>
        </p:nvSpPr>
        <p:spPr bwMode="auto">
          <a:xfrm>
            <a:off x="3487738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4" name="Line 10"/>
          <p:cNvSpPr>
            <a:spLocks noChangeShapeType="1"/>
          </p:cNvSpPr>
          <p:nvPr/>
        </p:nvSpPr>
        <p:spPr bwMode="auto">
          <a:xfrm>
            <a:off x="4010025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5" name="Line 11"/>
          <p:cNvSpPr>
            <a:spLocks noChangeShapeType="1"/>
          </p:cNvSpPr>
          <p:nvPr/>
        </p:nvSpPr>
        <p:spPr bwMode="auto">
          <a:xfrm>
            <a:off x="4532313" y="50307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6" name="Line 12"/>
          <p:cNvSpPr>
            <a:spLocks noChangeShapeType="1"/>
          </p:cNvSpPr>
          <p:nvPr/>
        </p:nvSpPr>
        <p:spPr bwMode="auto">
          <a:xfrm>
            <a:off x="5054600" y="50307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7" name="Line 13"/>
          <p:cNvSpPr>
            <a:spLocks noChangeShapeType="1"/>
          </p:cNvSpPr>
          <p:nvPr/>
        </p:nvSpPr>
        <p:spPr bwMode="auto">
          <a:xfrm>
            <a:off x="41417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8" name="Line 14"/>
          <p:cNvSpPr>
            <a:spLocks noChangeShapeType="1"/>
          </p:cNvSpPr>
          <p:nvPr/>
        </p:nvSpPr>
        <p:spPr bwMode="auto">
          <a:xfrm>
            <a:off x="3228975" y="50387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09" name="Line 15"/>
          <p:cNvSpPr>
            <a:spLocks noChangeShapeType="1"/>
          </p:cNvSpPr>
          <p:nvPr/>
        </p:nvSpPr>
        <p:spPr bwMode="auto">
          <a:xfrm>
            <a:off x="3795713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0" name="Line 16"/>
          <p:cNvSpPr>
            <a:spLocks noChangeShapeType="1"/>
          </p:cNvSpPr>
          <p:nvPr/>
        </p:nvSpPr>
        <p:spPr bwMode="auto">
          <a:xfrm>
            <a:off x="3862388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1" name="Line 17"/>
          <p:cNvSpPr>
            <a:spLocks noChangeShapeType="1"/>
          </p:cNvSpPr>
          <p:nvPr/>
        </p:nvSpPr>
        <p:spPr bwMode="auto">
          <a:xfrm>
            <a:off x="4319588" y="50546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2" name="Line 18"/>
          <p:cNvSpPr>
            <a:spLocks noChangeShapeType="1"/>
          </p:cNvSpPr>
          <p:nvPr/>
        </p:nvSpPr>
        <p:spPr bwMode="auto">
          <a:xfrm>
            <a:off x="4229100" y="50641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3" name="Line 19"/>
          <p:cNvSpPr>
            <a:spLocks noChangeShapeType="1"/>
          </p:cNvSpPr>
          <p:nvPr/>
        </p:nvSpPr>
        <p:spPr bwMode="auto">
          <a:xfrm>
            <a:off x="4086225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4" name="Line 20"/>
          <p:cNvSpPr>
            <a:spLocks noChangeShapeType="1"/>
          </p:cNvSpPr>
          <p:nvPr/>
        </p:nvSpPr>
        <p:spPr bwMode="auto">
          <a:xfrm>
            <a:off x="394335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5" name="Line 21"/>
          <p:cNvSpPr>
            <a:spLocks noChangeShapeType="1"/>
          </p:cNvSpPr>
          <p:nvPr/>
        </p:nvSpPr>
        <p:spPr bwMode="auto">
          <a:xfrm>
            <a:off x="3743325" y="50403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6" name="Line 22"/>
          <p:cNvSpPr>
            <a:spLocks noChangeShapeType="1"/>
          </p:cNvSpPr>
          <p:nvPr/>
        </p:nvSpPr>
        <p:spPr bwMode="auto">
          <a:xfrm>
            <a:off x="3543300" y="50450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7" name="Line 23"/>
          <p:cNvSpPr>
            <a:spLocks noChangeShapeType="1"/>
          </p:cNvSpPr>
          <p:nvPr/>
        </p:nvSpPr>
        <p:spPr bwMode="auto">
          <a:xfrm>
            <a:off x="3343275" y="50498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8" name="Line 24"/>
          <p:cNvSpPr>
            <a:spLocks noChangeShapeType="1"/>
          </p:cNvSpPr>
          <p:nvPr/>
        </p:nvSpPr>
        <p:spPr bwMode="auto">
          <a:xfrm>
            <a:off x="382905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19" name="Line 25"/>
          <p:cNvSpPr>
            <a:spLocks noChangeShapeType="1"/>
          </p:cNvSpPr>
          <p:nvPr/>
        </p:nvSpPr>
        <p:spPr bwMode="auto">
          <a:xfrm>
            <a:off x="3976688" y="50593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0" name="Line 26"/>
          <p:cNvSpPr>
            <a:spLocks noChangeShapeType="1"/>
          </p:cNvSpPr>
          <p:nvPr/>
        </p:nvSpPr>
        <p:spPr bwMode="auto">
          <a:xfrm>
            <a:off x="5824538" y="50403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1" name="Line 27"/>
          <p:cNvSpPr>
            <a:spLocks noChangeShapeType="1"/>
          </p:cNvSpPr>
          <p:nvPr/>
        </p:nvSpPr>
        <p:spPr bwMode="auto">
          <a:xfrm>
            <a:off x="3695700" y="50450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2" name="Line 28"/>
          <p:cNvSpPr>
            <a:spLocks noChangeShapeType="1"/>
          </p:cNvSpPr>
          <p:nvPr/>
        </p:nvSpPr>
        <p:spPr bwMode="auto">
          <a:xfrm>
            <a:off x="3905250" y="50403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3" name="Line 29"/>
          <p:cNvSpPr>
            <a:spLocks noChangeShapeType="1"/>
          </p:cNvSpPr>
          <p:nvPr/>
        </p:nvSpPr>
        <p:spPr bwMode="auto">
          <a:xfrm>
            <a:off x="4114800" y="50355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4" name="Line 30"/>
          <p:cNvSpPr>
            <a:spLocks noChangeShapeType="1"/>
          </p:cNvSpPr>
          <p:nvPr/>
        </p:nvSpPr>
        <p:spPr bwMode="auto">
          <a:xfrm>
            <a:off x="3663950" y="5041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5" name="Line 31"/>
          <p:cNvSpPr>
            <a:spLocks noChangeShapeType="1"/>
          </p:cNvSpPr>
          <p:nvPr/>
        </p:nvSpPr>
        <p:spPr bwMode="auto">
          <a:xfrm>
            <a:off x="3770313" y="50387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6" name="Line 32"/>
          <p:cNvSpPr>
            <a:spLocks noChangeShapeType="1"/>
          </p:cNvSpPr>
          <p:nvPr/>
        </p:nvSpPr>
        <p:spPr bwMode="auto">
          <a:xfrm>
            <a:off x="53086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7" name="Line 33"/>
          <p:cNvSpPr>
            <a:spLocks noChangeShapeType="1"/>
          </p:cNvSpPr>
          <p:nvPr/>
        </p:nvSpPr>
        <p:spPr bwMode="auto">
          <a:xfrm>
            <a:off x="5707063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8" name="Line 34"/>
          <p:cNvSpPr>
            <a:spLocks noChangeShapeType="1"/>
          </p:cNvSpPr>
          <p:nvPr/>
        </p:nvSpPr>
        <p:spPr bwMode="auto">
          <a:xfrm>
            <a:off x="6229350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29" name="Line 35"/>
          <p:cNvSpPr>
            <a:spLocks noChangeShapeType="1"/>
          </p:cNvSpPr>
          <p:nvPr/>
        </p:nvSpPr>
        <p:spPr bwMode="auto">
          <a:xfrm>
            <a:off x="6751638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0" name="Line 36"/>
          <p:cNvSpPr>
            <a:spLocks noChangeShapeType="1"/>
          </p:cNvSpPr>
          <p:nvPr/>
        </p:nvSpPr>
        <p:spPr bwMode="auto">
          <a:xfrm>
            <a:off x="7273925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1" name="Line 37"/>
          <p:cNvSpPr>
            <a:spLocks noChangeShapeType="1"/>
          </p:cNvSpPr>
          <p:nvPr/>
        </p:nvSpPr>
        <p:spPr bwMode="auto">
          <a:xfrm>
            <a:off x="7796213" y="5029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2" name="Line 38"/>
          <p:cNvSpPr>
            <a:spLocks noChangeShapeType="1"/>
          </p:cNvSpPr>
          <p:nvPr/>
        </p:nvSpPr>
        <p:spPr bwMode="auto">
          <a:xfrm>
            <a:off x="68834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3" name="Line 39"/>
          <p:cNvSpPr>
            <a:spLocks noChangeShapeType="1"/>
          </p:cNvSpPr>
          <p:nvPr/>
        </p:nvSpPr>
        <p:spPr bwMode="auto">
          <a:xfrm>
            <a:off x="5970588" y="50371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4" name="Line 40"/>
          <p:cNvSpPr>
            <a:spLocks noChangeShapeType="1"/>
          </p:cNvSpPr>
          <p:nvPr/>
        </p:nvSpPr>
        <p:spPr bwMode="auto">
          <a:xfrm>
            <a:off x="6537325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5" name="Line 41"/>
          <p:cNvSpPr>
            <a:spLocks noChangeShapeType="1"/>
          </p:cNvSpPr>
          <p:nvPr/>
        </p:nvSpPr>
        <p:spPr bwMode="auto">
          <a:xfrm>
            <a:off x="6604000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6" name="Line 42"/>
          <p:cNvSpPr>
            <a:spLocks noChangeShapeType="1"/>
          </p:cNvSpPr>
          <p:nvPr/>
        </p:nvSpPr>
        <p:spPr bwMode="auto">
          <a:xfrm>
            <a:off x="7061200" y="50530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7" name="Line 43"/>
          <p:cNvSpPr>
            <a:spLocks noChangeShapeType="1"/>
          </p:cNvSpPr>
          <p:nvPr/>
        </p:nvSpPr>
        <p:spPr bwMode="auto">
          <a:xfrm>
            <a:off x="6970713" y="50625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8" name="Line 44"/>
          <p:cNvSpPr>
            <a:spLocks noChangeShapeType="1"/>
          </p:cNvSpPr>
          <p:nvPr/>
        </p:nvSpPr>
        <p:spPr bwMode="auto">
          <a:xfrm>
            <a:off x="6827838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39" name="Line 45"/>
          <p:cNvSpPr>
            <a:spLocks noChangeShapeType="1"/>
          </p:cNvSpPr>
          <p:nvPr/>
        </p:nvSpPr>
        <p:spPr bwMode="auto">
          <a:xfrm>
            <a:off x="668496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0" name="Line 46"/>
          <p:cNvSpPr>
            <a:spLocks noChangeShapeType="1"/>
          </p:cNvSpPr>
          <p:nvPr/>
        </p:nvSpPr>
        <p:spPr bwMode="auto">
          <a:xfrm>
            <a:off x="6484938" y="50387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1" name="Line 47"/>
          <p:cNvSpPr>
            <a:spLocks noChangeShapeType="1"/>
          </p:cNvSpPr>
          <p:nvPr/>
        </p:nvSpPr>
        <p:spPr bwMode="auto">
          <a:xfrm>
            <a:off x="6284913" y="5043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2" name="Line 48"/>
          <p:cNvSpPr>
            <a:spLocks noChangeShapeType="1"/>
          </p:cNvSpPr>
          <p:nvPr/>
        </p:nvSpPr>
        <p:spPr bwMode="auto">
          <a:xfrm>
            <a:off x="6084888" y="50482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3" name="Line 49"/>
          <p:cNvSpPr>
            <a:spLocks noChangeShapeType="1"/>
          </p:cNvSpPr>
          <p:nvPr/>
        </p:nvSpPr>
        <p:spPr bwMode="auto">
          <a:xfrm>
            <a:off x="657066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4" name="Line 50"/>
          <p:cNvSpPr>
            <a:spLocks noChangeShapeType="1"/>
          </p:cNvSpPr>
          <p:nvPr/>
        </p:nvSpPr>
        <p:spPr bwMode="auto">
          <a:xfrm>
            <a:off x="6718300" y="50577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5" name="Line 51"/>
          <p:cNvSpPr>
            <a:spLocks noChangeShapeType="1"/>
          </p:cNvSpPr>
          <p:nvPr/>
        </p:nvSpPr>
        <p:spPr bwMode="auto">
          <a:xfrm>
            <a:off x="4048125" y="50784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6" name="Line 52"/>
          <p:cNvSpPr>
            <a:spLocks noChangeShapeType="1"/>
          </p:cNvSpPr>
          <p:nvPr/>
        </p:nvSpPr>
        <p:spPr bwMode="auto">
          <a:xfrm>
            <a:off x="6437313" y="5043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7" name="Line 53"/>
          <p:cNvSpPr>
            <a:spLocks noChangeShapeType="1"/>
          </p:cNvSpPr>
          <p:nvPr/>
        </p:nvSpPr>
        <p:spPr bwMode="auto">
          <a:xfrm>
            <a:off x="6646863" y="50387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8" name="Line 54"/>
          <p:cNvSpPr>
            <a:spLocks noChangeShapeType="1"/>
          </p:cNvSpPr>
          <p:nvPr/>
        </p:nvSpPr>
        <p:spPr bwMode="auto">
          <a:xfrm>
            <a:off x="6856413" y="50339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49" name="Line 55"/>
          <p:cNvSpPr>
            <a:spLocks noChangeShapeType="1"/>
          </p:cNvSpPr>
          <p:nvPr/>
        </p:nvSpPr>
        <p:spPr bwMode="auto">
          <a:xfrm>
            <a:off x="6405563" y="50403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850" name="Line 56"/>
          <p:cNvSpPr>
            <a:spLocks noChangeShapeType="1"/>
          </p:cNvSpPr>
          <p:nvPr/>
        </p:nvSpPr>
        <p:spPr bwMode="auto">
          <a:xfrm>
            <a:off x="6511925" y="50371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2730" name="Rectangle 58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412163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6060"/>
                </a:solidFill>
              </a:rPr>
              <a:t>And finding the Gausians would be easy</a:t>
            </a:r>
          </a:p>
          <a:p>
            <a:pPr>
              <a:buFontTx/>
              <a:buNone/>
            </a:pPr>
            <a:r>
              <a:rPr lang="en-US" b="0" i="1" smtClean="0">
                <a:solidFill>
                  <a:srgbClr val="006060"/>
                </a:solidFill>
              </a:rPr>
              <a:t>If</a:t>
            </a:r>
            <a:r>
              <a:rPr lang="en-US" smtClean="0">
                <a:solidFill>
                  <a:srgbClr val="006060"/>
                </a:solidFill>
              </a:rPr>
              <a:t> we knew the coloring</a:t>
            </a:r>
            <a:endParaRPr lang="en-US" b="0" i="1" smtClean="0">
              <a:solidFill>
                <a:srgbClr val="006060"/>
              </a:solidFill>
            </a:endParaRPr>
          </a:p>
        </p:txBody>
      </p:sp>
      <p:sp>
        <p:nvSpPr>
          <p:cNvPr id="161852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422302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E5BEFF7B-2B98-4B93-AA73-9B333AD33EF5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33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3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br>
              <a:rPr lang="en-US" smtClean="0"/>
            </a:br>
            <a:endParaRPr lang="en-US" i="1" smtClean="0"/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5213"/>
            <a:ext cx="9144000" cy="4114800"/>
          </a:xfrm>
        </p:spPr>
        <p:txBody>
          <a:bodyPr/>
          <a:lstStyle/>
          <a:p>
            <a:r>
              <a:rPr lang="en-US" smtClean="0">
                <a:solidFill>
                  <a:srgbClr val="006060"/>
                </a:solidFill>
              </a:rPr>
              <a:t>Pretend we </a:t>
            </a:r>
            <a:r>
              <a:rPr lang="en-US" b="0" i="1" smtClean="0">
                <a:solidFill>
                  <a:srgbClr val="006060"/>
                </a:solidFill>
              </a:rPr>
              <a:t>do </a:t>
            </a:r>
            <a:r>
              <a:rPr lang="en-US" smtClean="0">
                <a:solidFill>
                  <a:srgbClr val="006060"/>
                </a:solidFill>
              </a:rPr>
              <a:t> know the parameters</a:t>
            </a:r>
          </a:p>
          <a:p>
            <a:pPr lvl="1"/>
            <a:r>
              <a:rPr lang="en-US" smtClean="0"/>
              <a:t>Initialize randomly: set  </a:t>
            </a:r>
            <a:r>
              <a:rPr lang="en-US" sz="3600" smtClean="0">
                <a:sym typeface="Symbol" pitchFamily="18" charset="2"/>
              </a:rPr>
              <a:t></a:t>
            </a:r>
            <a:r>
              <a:rPr lang="en-US" sz="3600" baseline="-25000" smtClean="0">
                <a:sym typeface="Symbol" pitchFamily="18" charset="2"/>
              </a:rPr>
              <a:t>1</a:t>
            </a:r>
            <a:r>
              <a:rPr lang="en-US" sz="3600" smtClean="0">
                <a:sym typeface="Symbol" pitchFamily="18" charset="2"/>
              </a:rPr>
              <a:t>=?;   </a:t>
            </a:r>
            <a:r>
              <a:rPr lang="en-US" sz="3600" baseline="-25000" smtClean="0">
                <a:sym typeface="Symbol" pitchFamily="18" charset="2"/>
              </a:rPr>
              <a:t>2</a:t>
            </a:r>
            <a:r>
              <a:rPr lang="en-US" sz="3600" smtClean="0">
                <a:sym typeface="Symbol" pitchFamily="18" charset="2"/>
              </a:rPr>
              <a:t>=?</a:t>
            </a:r>
            <a:endParaRPr lang="en-US" smtClean="0">
              <a:sym typeface="Symbol" pitchFamily="18" charset="2"/>
            </a:endParaRPr>
          </a:p>
          <a:p>
            <a:pPr lvl="1"/>
            <a:endParaRPr lang="en-US" smtClean="0"/>
          </a:p>
          <a:p>
            <a:endParaRPr lang="en-US" smtClean="0">
              <a:solidFill>
                <a:srgbClr val="006060"/>
              </a:solidFill>
            </a:endParaRPr>
          </a:p>
          <a:p>
            <a:endParaRPr lang="en-US" smtClean="0">
              <a:solidFill>
                <a:srgbClr val="006060"/>
              </a:solidFill>
            </a:endParaRPr>
          </a:p>
        </p:txBody>
      </p:sp>
      <p:sp>
        <p:nvSpPr>
          <p:cNvPr id="163846" name="Line 4"/>
          <p:cNvSpPr>
            <a:spLocks noChangeShapeType="1"/>
          </p:cNvSpPr>
          <p:nvPr/>
        </p:nvSpPr>
        <p:spPr bwMode="auto">
          <a:xfrm>
            <a:off x="2127250" y="2617788"/>
            <a:ext cx="0" cy="3379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847" name="Line 5"/>
          <p:cNvSpPr>
            <a:spLocks noChangeShapeType="1"/>
          </p:cNvSpPr>
          <p:nvPr/>
        </p:nvSpPr>
        <p:spPr bwMode="auto">
          <a:xfrm flipH="1">
            <a:off x="1935163" y="5729288"/>
            <a:ext cx="5414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848" name="Text Box 6"/>
          <p:cNvSpPr txBox="1">
            <a:spLocks noChangeArrowheads="1"/>
          </p:cNvSpPr>
          <p:nvPr/>
        </p:nvSpPr>
        <p:spPr bwMode="auto">
          <a:xfrm>
            <a:off x="2203450" y="5767388"/>
            <a:ext cx="45704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.03   .05   .07   .09</a:t>
            </a:r>
          </a:p>
        </p:txBody>
      </p:sp>
      <p:sp>
        <p:nvSpPr>
          <p:cNvPr id="163849" name="Freeform 7"/>
          <p:cNvSpPr>
            <a:spLocks/>
          </p:cNvSpPr>
          <p:nvPr/>
        </p:nvSpPr>
        <p:spPr bwMode="auto">
          <a:xfrm>
            <a:off x="1663700" y="4406900"/>
            <a:ext cx="3341688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3850" name="Rectangle 8"/>
          <p:cNvSpPr>
            <a:spLocks noChangeArrowheads="1"/>
          </p:cNvSpPr>
          <p:nvPr/>
        </p:nvSpPr>
        <p:spPr bwMode="auto">
          <a:xfrm>
            <a:off x="1012825" y="5421313"/>
            <a:ext cx="998538" cy="576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3851" name="Freeform 9"/>
          <p:cNvSpPr>
            <a:spLocks/>
          </p:cNvSpPr>
          <p:nvPr/>
        </p:nvSpPr>
        <p:spPr bwMode="auto">
          <a:xfrm>
            <a:off x="2228850" y="4386263"/>
            <a:ext cx="3033713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3852" name="Line 10"/>
          <p:cNvSpPr>
            <a:spLocks noChangeShapeType="1"/>
          </p:cNvSpPr>
          <p:nvPr/>
        </p:nvSpPr>
        <p:spPr bwMode="auto">
          <a:xfrm flipH="1">
            <a:off x="3275013" y="2555875"/>
            <a:ext cx="1898650" cy="1695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853" name="Line 11"/>
          <p:cNvSpPr>
            <a:spLocks noChangeShapeType="1"/>
          </p:cNvSpPr>
          <p:nvPr/>
        </p:nvSpPr>
        <p:spPr bwMode="auto">
          <a:xfrm flipH="1">
            <a:off x="3741738" y="2460625"/>
            <a:ext cx="2546350" cy="2038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3854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158392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8F89FD23-2CD0-4CD7-9D3E-ED8BF67CBFCE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34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5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br>
              <a:rPr lang="en-US" smtClean="0"/>
            </a:br>
            <a:endParaRPr lang="en-US" i="1" smtClean="0"/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>
                <a:solidFill>
                  <a:srgbClr val="006060"/>
                </a:solidFill>
              </a:rPr>
              <a:t>Pretend we </a:t>
            </a:r>
            <a:r>
              <a:rPr lang="en-US" b="0" i="1" smtClean="0">
                <a:solidFill>
                  <a:srgbClr val="006060"/>
                </a:solidFill>
              </a:rPr>
              <a:t>do </a:t>
            </a:r>
            <a:r>
              <a:rPr lang="en-US" smtClean="0">
                <a:solidFill>
                  <a:srgbClr val="006060"/>
                </a:solidFill>
              </a:rPr>
              <a:t> know the parameters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Initialize randomly</a:t>
            </a: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b="0" smtClean="0">
                <a:solidFill>
                  <a:srgbClr val="006060"/>
                </a:solidFill>
              </a:rPr>
              <a:t>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65894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895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896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65897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5898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899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0" name="Line 10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1" name="Line 11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2" name="Line 12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3" name="Line 13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4" name="Line 14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5" name="Line 15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6" name="Line 16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7" name="Line 17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8" name="Line 18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09" name="Line 19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0" name="Line 20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1" name="Line 21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2" name="Line 22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3" name="Line 23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4" name="Line 24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5" name="Line 25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6" name="Line 26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7" name="Line 27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8" name="Line 28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19" name="Line 29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0" name="Line 30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1" name="Line 31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2" name="Line 32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3" name="Line 33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4" name="Line 34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5" name="Line 35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6" name="Line 36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7" name="Line 37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8" name="Line 38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29" name="Line 39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0" name="Line 40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1" name="Line 41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2" name="Line 42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3" name="Line 43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4" name="Line 44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5" name="Line 45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6" name="Line 46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7" name="Line 47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8" name="Line 48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39" name="Line 49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0" name="Line 50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1" name="Line 51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2" name="Line 52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3" name="Line 53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4" name="Line 54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5" name="Line 55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6" name="Line 56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7" name="Line 57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5948" name="Freeform 58"/>
          <p:cNvSpPr>
            <a:spLocks/>
          </p:cNvSpPr>
          <p:nvPr/>
        </p:nvSpPr>
        <p:spPr bwMode="auto">
          <a:xfrm>
            <a:off x="1647825" y="4719638"/>
            <a:ext cx="3341688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5949" name="Freeform 59"/>
          <p:cNvSpPr>
            <a:spLocks/>
          </p:cNvSpPr>
          <p:nvPr/>
        </p:nvSpPr>
        <p:spPr bwMode="auto">
          <a:xfrm>
            <a:off x="236061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5950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918872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B8AFC625-56E0-4054-8B04-6A74E1858CA5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35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7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br>
              <a:rPr lang="en-US" smtClean="0"/>
            </a:br>
            <a:endParaRPr lang="en-US" i="1" smtClean="0"/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>
                <a:solidFill>
                  <a:srgbClr val="006060"/>
                </a:solidFill>
              </a:rPr>
              <a:t>Pretend we </a:t>
            </a:r>
            <a:r>
              <a:rPr lang="en-US" b="0" i="1" smtClean="0">
                <a:solidFill>
                  <a:srgbClr val="006060"/>
                </a:solidFill>
              </a:rPr>
              <a:t>do </a:t>
            </a:r>
            <a:r>
              <a:rPr lang="en-US" smtClean="0">
                <a:solidFill>
                  <a:srgbClr val="006060"/>
                </a:solidFill>
              </a:rPr>
              <a:t> know the parameters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Initialize randomly</a:t>
            </a: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b="0" smtClean="0">
                <a:solidFill>
                  <a:srgbClr val="006060"/>
                </a:solidFill>
              </a:rPr>
              <a:t>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67942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3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4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67945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7946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7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8" name="Line 10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9" name="Line 11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0" name="Line 12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1" name="Line 13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2" name="Line 14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3" name="Line 15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4" name="Line 16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5" name="Line 17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6" name="Line 18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7" name="Line 19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8" name="Line 20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59" name="Line 21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0" name="Line 22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1" name="Line 23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2" name="Line 24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3" name="Line 25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4" name="Line 26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5" name="Line 27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6" name="Line 28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7" name="Line 29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8" name="Line 30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69" name="Line 31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0" name="Line 32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1" name="Line 33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2" name="Line 34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3" name="Line 35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4" name="Line 36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5" name="Line 37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6" name="Line 38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7" name="Line 39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8" name="Line 40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79" name="Line 41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0" name="Line 42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1" name="Line 43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2" name="Line 44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3" name="Line 45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4" name="Line 46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5" name="Line 47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6" name="Line 48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7" name="Line 49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8" name="Line 50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89" name="Line 51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0" name="Line 52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1" name="Line 53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2" name="Line 54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3" name="Line 55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4" name="Line 56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95" name="Line 57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3274" name="Freeform 58"/>
          <p:cNvSpPr>
            <a:spLocks/>
          </p:cNvSpPr>
          <p:nvPr/>
        </p:nvSpPr>
        <p:spPr bwMode="auto">
          <a:xfrm>
            <a:off x="1647825" y="4719638"/>
            <a:ext cx="3341688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73275" name="Freeform 59"/>
          <p:cNvSpPr>
            <a:spLocks/>
          </p:cNvSpPr>
          <p:nvPr/>
        </p:nvSpPr>
        <p:spPr bwMode="auto">
          <a:xfrm>
            <a:off x="236061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7998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595867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274" grpId="0" animBg="1"/>
      <p:bldP spid="167327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8497094B-9475-4A8D-AB53-4762CF2CD073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36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69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000" i="1" smtClean="0"/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mtClean="0">
                <a:solidFill>
                  <a:srgbClr val="006060"/>
                </a:solidFill>
              </a:rPr>
              <a:t>Pretend we </a:t>
            </a:r>
            <a:r>
              <a:rPr lang="en-US" b="0" i="1" smtClean="0">
                <a:solidFill>
                  <a:srgbClr val="006060"/>
                </a:solidFill>
              </a:rPr>
              <a:t>do </a:t>
            </a:r>
            <a:r>
              <a:rPr lang="en-US" smtClean="0">
                <a:solidFill>
                  <a:srgbClr val="006060"/>
                </a:solidFill>
              </a:rPr>
              <a:t> know the parameters</a:t>
            </a:r>
          </a:p>
          <a:p>
            <a:pPr lvl="1">
              <a:lnSpc>
                <a:spcPct val="75000"/>
              </a:lnSpc>
            </a:pPr>
            <a:r>
              <a:rPr lang="en-US" smtClean="0"/>
              <a:t>Initialize randomly</a:t>
            </a: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b="0" smtClean="0">
                <a:solidFill>
                  <a:srgbClr val="006060"/>
                </a:solidFill>
              </a:rPr>
              <a:t>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69990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1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2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69993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9994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5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6" name="Line 10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7" name="Line 11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8" name="Line 12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9999" name="Line 13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0" name="Line 14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1" name="Line 15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2" name="Line 16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3" name="Line 17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4" name="Line 18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5" name="Line 19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6" name="Line 20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7" name="Line 21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8" name="Line 22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09" name="Line 23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0" name="Line 24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1" name="Line 25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2" name="Line 26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3" name="Line 27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4" name="Line 28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5" name="Line 29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6" name="Line 30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7" name="Line 31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8" name="Line 32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19" name="Line 33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0" name="Line 34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1" name="Line 35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2" name="Line 36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3" name="Line 37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4" name="Line 38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5" name="Line 39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6" name="Line 40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7" name="Line 41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8" name="Line 42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29" name="Line 43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0" name="Line 44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1" name="Line 45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2" name="Line 46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3" name="Line 47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4" name="Line 48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5" name="Line 49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6" name="Line 50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7" name="Line 51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8" name="Line 52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39" name="Line 53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40" name="Line 54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41" name="Line 55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42" name="Line 56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43" name="Line 57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0044" name="Rectangle 58"/>
          <p:cNvSpPr>
            <a:spLocks noChangeArrowheads="1"/>
          </p:cNvSpPr>
          <p:nvPr/>
        </p:nvSpPr>
        <p:spPr bwMode="auto">
          <a:xfrm>
            <a:off x="381000" y="2906713"/>
            <a:ext cx="86868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75000"/>
              </a:lnSpc>
            </a:pPr>
            <a:r>
              <a:rPr lang="en-US" sz="2800" b="1">
                <a:solidFill>
                  <a:srgbClr val="9900CC"/>
                </a:solidFill>
                <a:latin typeface="Comic Sans MS" pitchFamily="66" charset="0"/>
              </a:rPr>
              <a:t>[M step]</a:t>
            </a:r>
            <a:r>
              <a:rPr lang="en-US" sz="2800">
                <a:latin typeface="Comic Sans MS" pitchFamily="66" charset="0"/>
              </a:rPr>
              <a:t> Treating each instance as </a:t>
            </a:r>
            <a:r>
              <a:rPr lang="en-US" sz="2800" b="1" i="1">
                <a:latin typeface="Comic Sans MS" pitchFamily="66" charset="0"/>
              </a:rPr>
              <a:t>fractionally</a:t>
            </a:r>
            <a:r>
              <a:rPr lang="en-US" sz="2800">
                <a:latin typeface="Comic Sans MS" pitchFamily="66" charset="0"/>
              </a:rPr>
              <a:t> having </a:t>
            </a:r>
            <a:r>
              <a:rPr lang="en-US" sz="2800" b="1">
                <a:latin typeface="Comic Sans MS" pitchFamily="66" charset="0"/>
              </a:rPr>
              <a:t>both</a:t>
            </a:r>
            <a:r>
              <a:rPr lang="en-US" sz="2800">
                <a:latin typeface="Comic Sans MS" pitchFamily="66" charset="0"/>
              </a:rPr>
              <a:t> values compute the new parameter values</a:t>
            </a:r>
          </a:p>
          <a:p>
            <a:pPr marL="342900" indent="-342900"/>
            <a:endParaRPr lang="en-US" sz="2800">
              <a:latin typeface="Comic Sans MS" pitchFamily="66" charset="0"/>
            </a:endParaRPr>
          </a:p>
        </p:txBody>
      </p:sp>
      <p:sp>
        <p:nvSpPr>
          <p:cNvPr id="170045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1810450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C7824C23-241C-499B-A586-DB6B1EA27F3D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37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2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ML Mean of Single Gaussian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3738" y="1239838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006060"/>
                </a:solidFill>
              </a:rPr>
              <a:t>U</a:t>
            </a:r>
            <a:r>
              <a:rPr lang="en-US" baseline="-25000" smtClean="0">
                <a:solidFill>
                  <a:srgbClr val="006060"/>
                </a:solidFill>
              </a:rPr>
              <a:t>ml</a:t>
            </a:r>
            <a:r>
              <a:rPr lang="en-US" smtClean="0">
                <a:solidFill>
                  <a:srgbClr val="006060"/>
                </a:solidFill>
              </a:rPr>
              <a:t> = argmin</a:t>
            </a:r>
            <a:r>
              <a:rPr lang="en-US" baseline="-25000" smtClean="0">
                <a:solidFill>
                  <a:srgbClr val="006060"/>
                </a:solidFill>
              </a:rPr>
              <a:t>u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sz="6000" smtClean="0">
                <a:solidFill>
                  <a:srgbClr val="006060"/>
                </a:solidFill>
                <a:sym typeface="Symbol" pitchFamily="18" charset="2"/>
              </a:rPr>
              <a:t></a:t>
            </a:r>
            <a:r>
              <a:rPr lang="en-US" baseline="-25000" smtClean="0">
                <a:solidFill>
                  <a:srgbClr val="006060"/>
                </a:solidFill>
                <a:sym typeface="Symbol" pitchFamily="18" charset="2"/>
              </a:rPr>
              <a:t>i</a:t>
            </a:r>
            <a:r>
              <a:rPr lang="en-US" smtClean="0">
                <a:solidFill>
                  <a:srgbClr val="006060"/>
                </a:solidFill>
              </a:rPr>
              <a:t>(x</a:t>
            </a:r>
            <a:r>
              <a:rPr lang="en-US" baseline="-25000" smtClean="0">
                <a:solidFill>
                  <a:srgbClr val="006060"/>
                </a:solidFill>
              </a:rPr>
              <a:t>i</a:t>
            </a:r>
            <a:r>
              <a:rPr lang="en-US" smtClean="0">
                <a:solidFill>
                  <a:srgbClr val="006060"/>
                </a:solidFill>
              </a:rPr>
              <a:t> – u)</a:t>
            </a:r>
            <a:r>
              <a:rPr lang="en-US" baseline="30000" smtClean="0">
                <a:solidFill>
                  <a:srgbClr val="006060"/>
                </a:solidFill>
              </a:rPr>
              <a:t>2</a:t>
            </a:r>
          </a:p>
        </p:txBody>
      </p:sp>
      <p:sp>
        <p:nvSpPr>
          <p:cNvPr id="172038" name="Line 4"/>
          <p:cNvSpPr>
            <a:spLocks noChangeShapeType="1"/>
          </p:cNvSpPr>
          <p:nvPr/>
        </p:nvSpPr>
        <p:spPr bwMode="auto">
          <a:xfrm>
            <a:off x="2690813" y="2546350"/>
            <a:ext cx="0" cy="3379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39" name="Line 5"/>
          <p:cNvSpPr>
            <a:spLocks noChangeShapeType="1"/>
          </p:cNvSpPr>
          <p:nvPr/>
        </p:nvSpPr>
        <p:spPr bwMode="auto">
          <a:xfrm flipH="1">
            <a:off x="2498725" y="5657850"/>
            <a:ext cx="5414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0" name="Text Box 6"/>
          <p:cNvSpPr txBox="1">
            <a:spLocks noChangeArrowheads="1"/>
          </p:cNvSpPr>
          <p:nvPr/>
        </p:nvSpPr>
        <p:spPr bwMode="auto">
          <a:xfrm>
            <a:off x="2767013" y="6116638"/>
            <a:ext cx="45704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.03   .05   .07   .09</a:t>
            </a:r>
          </a:p>
        </p:txBody>
      </p:sp>
      <p:sp>
        <p:nvSpPr>
          <p:cNvPr id="172041" name="Freeform 7"/>
          <p:cNvSpPr>
            <a:spLocks/>
          </p:cNvSpPr>
          <p:nvPr/>
        </p:nvSpPr>
        <p:spPr bwMode="auto">
          <a:xfrm>
            <a:off x="3265488" y="4311650"/>
            <a:ext cx="3341687" cy="1325563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2" name="Rectangle 8"/>
          <p:cNvSpPr>
            <a:spLocks noChangeArrowheads="1"/>
          </p:cNvSpPr>
          <p:nvPr/>
        </p:nvSpPr>
        <p:spPr bwMode="auto">
          <a:xfrm>
            <a:off x="1576388" y="5349875"/>
            <a:ext cx="998537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2043" name="Line 9"/>
          <p:cNvSpPr>
            <a:spLocks noChangeShapeType="1"/>
          </p:cNvSpPr>
          <p:nvPr/>
        </p:nvSpPr>
        <p:spPr bwMode="auto">
          <a:xfrm>
            <a:off x="34972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4" name="Line 10"/>
          <p:cNvSpPr>
            <a:spLocks noChangeShapeType="1"/>
          </p:cNvSpPr>
          <p:nvPr/>
        </p:nvSpPr>
        <p:spPr bwMode="auto">
          <a:xfrm>
            <a:off x="389572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5" name="Line 11"/>
          <p:cNvSpPr>
            <a:spLocks noChangeShapeType="1"/>
          </p:cNvSpPr>
          <p:nvPr/>
        </p:nvSpPr>
        <p:spPr bwMode="auto">
          <a:xfrm>
            <a:off x="4418013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6" name="Line 12"/>
          <p:cNvSpPr>
            <a:spLocks noChangeShapeType="1"/>
          </p:cNvSpPr>
          <p:nvPr/>
        </p:nvSpPr>
        <p:spPr bwMode="auto">
          <a:xfrm>
            <a:off x="4940300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7" name="Line 13"/>
          <p:cNvSpPr>
            <a:spLocks noChangeShapeType="1"/>
          </p:cNvSpPr>
          <p:nvPr/>
        </p:nvSpPr>
        <p:spPr bwMode="auto">
          <a:xfrm>
            <a:off x="5462588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8" name="Line 14"/>
          <p:cNvSpPr>
            <a:spLocks noChangeShapeType="1"/>
          </p:cNvSpPr>
          <p:nvPr/>
        </p:nvSpPr>
        <p:spPr bwMode="auto">
          <a:xfrm>
            <a:off x="5984875" y="53990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49" name="Line 15"/>
          <p:cNvSpPr>
            <a:spLocks noChangeShapeType="1"/>
          </p:cNvSpPr>
          <p:nvPr/>
        </p:nvSpPr>
        <p:spPr bwMode="auto">
          <a:xfrm>
            <a:off x="50720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0" name="Line 16"/>
          <p:cNvSpPr>
            <a:spLocks noChangeShapeType="1"/>
          </p:cNvSpPr>
          <p:nvPr/>
        </p:nvSpPr>
        <p:spPr bwMode="auto">
          <a:xfrm>
            <a:off x="4159250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1" name="Line 17"/>
          <p:cNvSpPr>
            <a:spLocks noChangeShapeType="1"/>
          </p:cNvSpPr>
          <p:nvPr/>
        </p:nvSpPr>
        <p:spPr bwMode="auto">
          <a:xfrm>
            <a:off x="4725988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2" name="Line 18"/>
          <p:cNvSpPr>
            <a:spLocks noChangeShapeType="1"/>
          </p:cNvSpPr>
          <p:nvPr/>
        </p:nvSpPr>
        <p:spPr bwMode="auto">
          <a:xfrm>
            <a:off x="4792663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3" name="Line 19"/>
          <p:cNvSpPr>
            <a:spLocks noChangeShapeType="1"/>
          </p:cNvSpPr>
          <p:nvPr/>
        </p:nvSpPr>
        <p:spPr bwMode="auto">
          <a:xfrm>
            <a:off x="5249863" y="54229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4" name="Line 20"/>
          <p:cNvSpPr>
            <a:spLocks noChangeShapeType="1"/>
          </p:cNvSpPr>
          <p:nvPr/>
        </p:nvSpPr>
        <p:spPr bwMode="auto">
          <a:xfrm>
            <a:off x="5159375" y="54324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5" name="Line 21"/>
          <p:cNvSpPr>
            <a:spLocks noChangeShapeType="1"/>
          </p:cNvSpPr>
          <p:nvPr/>
        </p:nvSpPr>
        <p:spPr bwMode="auto">
          <a:xfrm>
            <a:off x="501650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6" name="Line 22"/>
          <p:cNvSpPr>
            <a:spLocks noChangeShapeType="1"/>
          </p:cNvSpPr>
          <p:nvPr/>
        </p:nvSpPr>
        <p:spPr bwMode="auto">
          <a:xfrm>
            <a:off x="48736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7" name="Line 23"/>
          <p:cNvSpPr>
            <a:spLocks noChangeShapeType="1"/>
          </p:cNvSpPr>
          <p:nvPr/>
        </p:nvSpPr>
        <p:spPr bwMode="auto">
          <a:xfrm>
            <a:off x="4673600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8" name="Line 24"/>
          <p:cNvSpPr>
            <a:spLocks noChangeShapeType="1"/>
          </p:cNvSpPr>
          <p:nvPr/>
        </p:nvSpPr>
        <p:spPr bwMode="auto">
          <a:xfrm>
            <a:off x="44735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59" name="Line 25"/>
          <p:cNvSpPr>
            <a:spLocks noChangeShapeType="1"/>
          </p:cNvSpPr>
          <p:nvPr/>
        </p:nvSpPr>
        <p:spPr bwMode="auto">
          <a:xfrm>
            <a:off x="4273550" y="54181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0" name="Line 26"/>
          <p:cNvSpPr>
            <a:spLocks noChangeShapeType="1"/>
          </p:cNvSpPr>
          <p:nvPr/>
        </p:nvSpPr>
        <p:spPr bwMode="auto">
          <a:xfrm>
            <a:off x="475932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1" name="Line 27"/>
          <p:cNvSpPr>
            <a:spLocks noChangeShapeType="1"/>
          </p:cNvSpPr>
          <p:nvPr/>
        </p:nvSpPr>
        <p:spPr bwMode="auto">
          <a:xfrm>
            <a:off x="4906963" y="54276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2" name="Line 28"/>
          <p:cNvSpPr>
            <a:spLocks noChangeShapeType="1"/>
          </p:cNvSpPr>
          <p:nvPr/>
        </p:nvSpPr>
        <p:spPr bwMode="auto">
          <a:xfrm>
            <a:off x="6754813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3" name="Line 29"/>
          <p:cNvSpPr>
            <a:spLocks noChangeShapeType="1"/>
          </p:cNvSpPr>
          <p:nvPr/>
        </p:nvSpPr>
        <p:spPr bwMode="auto">
          <a:xfrm>
            <a:off x="4625975" y="54133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4" name="Line 30"/>
          <p:cNvSpPr>
            <a:spLocks noChangeShapeType="1"/>
          </p:cNvSpPr>
          <p:nvPr/>
        </p:nvSpPr>
        <p:spPr bwMode="auto">
          <a:xfrm>
            <a:off x="4835525" y="54086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5" name="Line 31"/>
          <p:cNvSpPr>
            <a:spLocks noChangeShapeType="1"/>
          </p:cNvSpPr>
          <p:nvPr/>
        </p:nvSpPr>
        <p:spPr bwMode="auto">
          <a:xfrm>
            <a:off x="5045075" y="54038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6" name="Line 32"/>
          <p:cNvSpPr>
            <a:spLocks noChangeShapeType="1"/>
          </p:cNvSpPr>
          <p:nvPr/>
        </p:nvSpPr>
        <p:spPr bwMode="auto">
          <a:xfrm>
            <a:off x="4594225" y="5410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7" name="Line 33"/>
          <p:cNvSpPr>
            <a:spLocks noChangeShapeType="1"/>
          </p:cNvSpPr>
          <p:nvPr/>
        </p:nvSpPr>
        <p:spPr bwMode="auto">
          <a:xfrm>
            <a:off x="4700588" y="54070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2068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3644036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1083C756-B64A-4AED-9C88-28E2F65A3EDE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38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000" i="1" smtClean="0"/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endParaRPr lang="en-US" smtClean="0">
              <a:solidFill>
                <a:srgbClr val="006060"/>
              </a:solidFill>
            </a:endParaRPr>
          </a:p>
          <a:p>
            <a:pPr lvl="1">
              <a:lnSpc>
                <a:spcPct val="75000"/>
              </a:lnSpc>
            </a:pPr>
            <a:endParaRPr lang="en-US" smtClean="0"/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FFFFFF"/>
                </a:solidFill>
              </a:rPr>
              <a:t>[E step]</a:t>
            </a:r>
            <a:r>
              <a:rPr lang="en-US" smtClean="0">
                <a:solidFill>
                  <a:srgbClr val="FFFFFF"/>
                </a:solidFill>
              </a:rPr>
              <a:t> 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smtClean="0">
              <a:solidFill>
                <a:srgbClr val="006060"/>
              </a:solidFill>
            </a:endParaRPr>
          </a:p>
        </p:txBody>
      </p:sp>
      <p:sp>
        <p:nvSpPr>
          <p:cNvPr id="174086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87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88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74089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4090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1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2" name="Line 10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3" name="Line 11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4" name="Line 12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5" name="Line 13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6" name="Line 14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7" name="Line 15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8" name="Line 16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099" name="Line 17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0" name="Line 18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1" name="Line 19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2" name="Line 20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3" name="Line 21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4" name="Line 22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5" name="Line 23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6" name="Line 24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7" name="Line 25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8" name="Line 26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09" name="Line 27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0" name="Line 28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1" name="Line 29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2" name="Line 30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3" name="Line 31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4" name="Line 32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5" name="Line 33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6" name="Line 34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7" name="Line 35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8" name="Line 36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19" name="Line 37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0" name="Line 38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1" name="Line 39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2" name="Line 40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3" name="Line 41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4" name="Line 42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5" name="Line 43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6" name="Line 44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7" name="Line 45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8" name="Line 46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29" name="Line 47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0" name="Line 48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1" name="Line 49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2" name="Line 50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3" name="Line 51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4" name="Line 52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5" name="Line 53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6" name="Line 54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7" name="Line 55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8" name="Line 56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4139" name="Line 57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79418" name="Freeform 58"/>
          <p:cNvSpPr>
            <a:spLocks/>
          </p:cNvSpPr>
          <p:nvPr/>
        </p:nvSpPr>
        <p:spPr bwMode="auto">
          <a:xfrm>
            <a:off x="1562100" y="4719638"/>
            <a:ext cx="3341688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679419" name="Freeform 59"/>
          <p:cNvSpPr>
            <a:spLocks/>
          </p:cNvSpPr>
          <p:nvPr/>
        </p:nvSpPr>
        <p:spPr bwMode="auto">
          <a:xfrm>
            <a:off x="425926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4142" name="Rectangle 60"/>
          <p:cNvSpPr>
            <a:spLocks noChangeArrowheads="1"/>
          </p:cNvSpPr>
          <p:nvPr/>
        </p:nvSpPr>
        <p:spPr bwMode="auto">
          <a:xfrm>
            <a:off x="304800" y="2906713"/>
            <a:ext cx="86868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75000"/>
              </a:lnSpc>
            </a:pPr>
            <a:r>
              <a:rPr lang="en-US" sz="2800" b="1">
                <a:solidFill>
                  <a:srgbClr val="9900CC"/>
                </a:solidFill>
                <a:latin typeface="Comic Sans MS" pitchFamily="66" charset="0"/>
              </a:rPr>
              <a:t>[M step]</a:t>
            </a:r>
            <a:r>
              <a:rPr lang="en-US" sz="2800">
                <a:latin typeface="Comic Sans MS" pitchFamily="66" charset="0"/>
              </a:rPr>
              <a:t> Treating each instance as fractionally having </a:t>
            </a:r>
            <a:r>
              <a:rPr lang="en-US" sz="2800" b="1">
                <a:latin typeface="Comic Sans MS" pitchFamily="66" charset="0"/>
              </a:rPr>
              <a:t>both</a:t>
            </a:r>
            <a:r>
              <a:rPr lang="en-US" sz="2800">
                <a:latin typeface="Comic Sans MS" pitchFamily="66" charset="0"/>
              </a:rPr>
              <a:t> values compute the new parameter values</a:t>
            </a:r>
          </a:p>
          <a:p>
            <a:pPr marL="342900" indent="-342900"/>
            <a:endParaRPr lang="en-US" sz="2800">
              <a:latin typeface="Comic Sans MS" pitchFamily="66" charset="0"/>
            </a:endParaRPr>
          </a:p>
        </p:txBody>
      </p:sp>
      <p:sp>
        <p:nvSpPr>
          <p:cNvPr id="174143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2670691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18" grpId="0" animBg="1"/>
      <p:bldP spid="16794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8BA4DD47-8F49-4E29-AB6C-216C627B2934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39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6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000" i="1" smtClean="0"/>
          </a:p>
        </p:txBody>
      </p:sp>
      <p:sp>
        <p:nvSpPr>
          <p:cNvPr id="1683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US" smtClean="0">
                <a:solidFill>
                  <a:srgbClr val="006060"/>
                </a:solidFill>
              </a:rPr>
              <a:t> </a:t>
            </a:r>
          </a:p>
          <a:p>
            <a:pPr>
              <a:lnSpc>
                <a:spcPct val="75000"/>
              </a:lnSpc>
            </a:pPr>
            <a:endParaRPr lang="en-US" smtClean="0">
              <a:solidFill>
                <a:srgbClr val="006060"/>
              </a:solidFill>
            </a:endParaRP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b="0" smtClean="0">
                <a:solidFill>
                  <a:srgbClr val="006060"/>
                </a:solidFill>
              </a:rPr>
              <a:t>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76134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35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36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76137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6138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39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0" name="Line 10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1" name="Line 11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2" name="Line 12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3" name="Line 13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4" name="Line 14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5" name="Line 15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6" name="Line 16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7" name="Line 17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8" name="Line 18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49" name="Line 19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0" name="Line 20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1" name="Line 21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2" name="Line 22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3" name="Line 23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4" name="Line 24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5" name="Line 25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6" name="Line 26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7" name="Line 27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8" name="Line 28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59" name="Line 29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0" name="Line 30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1" name="Line 31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2" name="Line 32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3" name="Line 33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4" name="Line 34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5" name="Line 35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6" name="Line 36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7" name="Line 37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8" name="Line 38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69" name="Freeform 39"/>
          <p:cNvSpPr>
            <a:spLocks/>
          </p:cNvSpPr>
          <p:nvPr/>
        </p:nvSpPr>
        <p:spPr bwMode="auto">
          <a:xfrm>
            <a:off x="1562100" y="4719638"/>
            <a:ext cx="3341688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6170" name="Freeform 40"/>
          <p:cNvSpPr>
            <a:spLocks/>
          </p:cNvSpPr>
          <p:nvPr/>
        </p:nvSpPr>
        <p:spPr bwMode="auto">
          <a:xfrm>
            <a:off x="425926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6171" name="Line 41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2" name="Line 42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3" name="Line 43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4" name="Line 44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5" name="Line 45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6" name="Line 46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7" name="Line 47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8" name="Line 48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79" name="Line 49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0" name="Line 50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1" name="Line 51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2" name="Line 52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3" name="Line 53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4" name="Line 54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5" name="Line 55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6" name="Line 56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7" name="Line 57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8" name="Line 58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89" name="Line 59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6190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4010788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459F2DCF-EC22-4500-B87E-7C048557B4BC}" type="slidenum">
              <a:rPr lang="en-US"/>
              <a:pPr/>
              <a:t>4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Graduation?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7625"/>
            <a:ext cx="8610600" cy="4114800"/>
          </a:xfrm>
        </p:spPr>
        <p:txBody>
          <a:bodyPr/>
          <a:lstStyle/>
          <a:p>
            <a:r>
              <a:rPr lang="en-US" dirty="0"/>
              <a:t>Getting a </a:t>
            </a:r>
            <a:r>
              <a:rPr lang="en-US" dirty="0" smtClean="0"/>
              <a:t>BS in CSE as </a:t>
            </a:r>
            <a:r>
              <a:rPr lang="en-US" dirty="0"/>
              <a:t>a search problem?	</a:t>
            </a:r>
            <a:r>
              <a:rPr lang="en-US" sz="2400" i="1" dirty="0" smtClean="0">
                <a:solidFill>
                  <a:schemeClr val="tx1"/>
                </a:solidFill>
              </a:rPr>
              <a:t>(don’t </a:t>
            </a:r>
            <a:r>
              <a:rPr lang="en-US" sz="2400" i="1" dirty="0">
                <a:solidFill>
                  <a:schemeClr val="tx1"/>
                </a:solidFill>
              </a:rPr>
              <a:t>think too hard)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Space of States</a:t>
            </a:r>
          </a:p>
          <a:p>
            <a:r>
              <a:rPr lang="en-US" dirty="0"/>
              <a:t>Operators</a:t>
            </a:r>
          </a:p>
          <a:p>
            <a:r>
              <a:rPr lang="en-US" dirty="0"/>
              <a:t>Initial State</a:t>
            </a:r>
          </a:p>
          <a:p>
            <a:r>
              <a:rPr lang="en-US" dirty="0"/>
              <a:t>Goal State </a:t>
            </a:r>
          </a:p>
        </p:txBody>
      </p:sp>
    </p:spTree>
    <p:extLst>
      <p:ext uri="{BB962C8B-B14F-4D97-AF65-F5344CB8AC3E}">
        <p14:creationId xmlns:p14="http://schemas.microsoft.com/office/powerpoint/2010/main" val="134008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A64DBFF0-3F3F-47FF-A6B3-7640E72684DB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40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000" i="1" smtClean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US" smtClean="0">
                <a:solidFill>
                  <a:srgbClr val="006060"/>
                </a:solidFill>
              </a:rPr>
              <a:t> </a:t>
            </a:r>
          </a:p>
          <a:p>
            <a:pPr>
              <a:lnSpc>
                <a:spcPct val="75000"/>
              </a:lnSpc>
            </a:pPr>
            <a:endParaRPr lang="en-US" smtClean="0">
              <a:solidFill>
                <a:srgbClr val="006060"/>
              </a:solidFill>
            </a:endParaRP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smtClean="0">
                <a:solidFill>
                  <a:srgbClr val="006060"/>
                </a:solidFill>
              </a:rPr>
              <a:t> </a:t>
            </a:r>
            <a:r>
              <a:rPr lang="en-US" b="0" smtClean="0">
                <a:solidFill>
                  <a:srgbClr val="006060"/>
                </a:solidFill>
              </a:rPr>
              <a:t>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78182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83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84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78185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8186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87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88" name="Line 10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89" name="Line 11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0" name="Line 12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1" name="Line 13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2" name="Line 14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3" name="Line 15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4" name="Line 16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5" name="Line 17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6" name="Line 18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7" name="Line 19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8" name="Line 20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199" name="Line 21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0" name="Line 22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1" name="Line 23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2" name="Line 24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3" name="Line 25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4" name="Line 26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5" name="Line 27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6" name="Line 28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7" name="Line 29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8" name="Line 30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09" name="Line 31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0" name="Line 32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1" name="Line 33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2" name="Line 34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3" name="Line 35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4" name="Line 36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5" name="Line 37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6" name="Line 38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17" name="Freeform 39"/>
          <p:cNvSpPr>
            <a:spLocks/>
          </p:cNvSpPr>
          <p:nvPr/>
        </p:nvSpPr>
        <p:spPr bwMode="auto">
          <a:xfrm>
            <a:off x="1562100" y="4719638"/>
            <a:ext cx="3341688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8218" name="Freeform 40"/>
          <p:cNvSpPr>
            <a:spLocks/>
          </p:cNvSpPr>
          <p:nvPr/>
        </p:nvSpPr>
        <p:spPr bwMode="auto">
          <a:xfrm>
            <a:off x="425926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78219" name="Line 41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0" name="Line 42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1" name="Line 43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2" name="Line 44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3" name="Line 45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4" name="Line 46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5" name="Line 47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6" name="Line 48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7" name="Line 49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8" name="Line 50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29" name="Line 51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0" name="Line 52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1" name="Line 53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2" name="Line 54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3" name="Line 55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4" name="Line 56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5" name="Line 57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6" name="Line 58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78237" name="Line 59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85564" name="Rectangle 60"/>
          <p:cNvSpPr>
            <a:spLocks noChangeArrowheads="1"/>
          </p:cNvSpPr>
          <p:nvPr/>
        </p:nvSpPr>
        <p:spPr bwMode="auto">
          <a:xfrm>
            <a:off x="304800" y="3059113"/>
            <a:ext cx="87630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75000"/>
              </a:lnSpc>
            </a:pPr>
            <a:r>
              <a:rPr lang="en-US" sz="2800">
                <a:solidFill>
                  <a:srgbClr val="9900CC"/>
                </a:solidFill>
                <a:latin typeface="Comic Sans MS" pitchFamily="66" charset="0"/>
              </a:rPr>
              <a:t>[M step]</a:t>
            </a:r>
            <a:r>
              <a:rPr lang="en-US" sz="2800">
                <a:latin typeface="Comic Sans MS" pitchFamily="66" charset="0"/>
              </a:rPr>
              <a:t> Treating each instance as fractionally having both values compute the new parameter values</a:t>
            </a:r>
          </a:p>
          <a:p>
            <a:pPr marL="342900" indent="-342900"/>
            <a:endParaRPr lang="en-US" sz="2800">
              <a:latin typeface="Comic Sans MS" pitchFamily="66" charset="0"/>
            </a:endParaRPr>
          </a:p>
        </p:txBody>
      </p:sp>
      <p:sp>
        <p:nvSpPr>
          <p:cNvPr id="178239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31811339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6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Slide Number Placeholder 4"/>
          <p:cNvSpPr txBox="1">
            <a:spLocks noGrp="1"/>
          </p:cNvSpPr>
          <p:nvPr/>
        </p:nvSpPr>
        <p:spPr bwMode="auto">
          <a:xfrm>
            <a:off x="3124200" y="64770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A66B274F-0265-4C8E-BC12-0B2CB9536DE2}" type="slidenum">
              <a:rPr lang="en-US" sz="1400">
                <a:solidFill>
                  <a:schemeClr val="tx2"/>
                </a:solidFill>
                <a:latin typeface="Arial" charset="0"/>
              </a:rPr>
              <a:pPr algn="ctr"/>
              <a:t>41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0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51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Expectation Maximization (EM)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4000" i="1" smtClean="0"/>
          </a:p>
        </p:txBody>
      </p:sp>
      <p:sp>
        <p:nvSpPr>
          <p:cNvPr id="1687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6150"/>
            <a:ext cx="9144000" cy="4114800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US" b="0" smtClean="0">
                <a:solidFill>
                  <a:srgbClr val="006060"/>
                </a:solidFill>
              </a:rPr>
              <a:t> 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  <a:p>
            <a:pPr>
              <a:lnSpc>
                <a:spcPct val="75000"/>
              </a:lnSpc>
            </a:pPr>
            <a:r>
              <a:rPr lang="en-US" b="0" smtClean="0">
                <a:solidFill>
                  <a:srgbClr val="9900CC"/>
                </a:solidFill>
              </a:rPr>
              <a:t>[E step]</a:t>
            </a:r>
            <a:r>
              <a:rPr lang="en-US" b="0" smtClean="0">
                <a:solidFill>
                  <a:srgbClr val="006060"/>
                </a:solidFill>
              </a:rPr>
              <a:t> Compute probability of instance having each possible value of the hidden variable</a:t>
            </a:r>
          </a:p>
          <a:p>
            <a:pPr>
              <a:lnSpc>
                <a:spcPct val="75000"/>
              </a:lnSpc>
            </a:pPr>
            <a:endParaRPr lang="en-US" b="0" smtClean="0">
              <a:solidFill>
                <a:srgbClr val="006060"/>
              </a:solidFill>
            </a:endParaRPr>
          </a:p>
        </p:txBody>
      </p:sp>
      <p:sp>
        <p:nvSpPr>
          <p:cNvPr id="180230" name="Line 4"/>
          <p:cNvSpPr>
            <a:spLocks noChangeShapeType="1"/>
          </p:cNvSpPr>
          <p:nvPr/>
        </p:nvSpPr>
        <p:spPr bwMode="auto">
          <a:xfrm>
            <a:off x="1736725" y="4070350"/>
            <a:ext cx="15875" cy="2214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1" name="Line 5"/>
          <p:cNvSpPr>
            <a:spLocks noChangeShapeType="1"/>
          </p:cNvSpPr>
          <p:nvPr/>
        </p:nvSpPr>
        <p:spPr bwMode="auto">
          <a:xfrm flipH="1">
            <a:off x="1560513" y="6002338"/>
            <a:ext cx="6540500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2" name="Text Box 6"/>
          <p:cNvSpPr txBox="1">
            <a:spLocks noChangeArrowheads="1"/>
          </p:cNvSpPr>
          <p:nvPr/>
        </p:nvSpPr>
        <p:spPr bwMode="auto">
          <a:xfrm>
            <a:off x="2243138" y="6076950"/>
            <a:ext cx="5548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</a:rPr>
              <a:t>.01     .03     .05     .07     .09</a:t>
            </a:r>
          </a:p>
        </p:txBody>
      </p:sp>
      <p:sp>
        <p:nvSpPr>
          <p:cNvPr id="180233" name="Rectangle 7"/>
          <p:cNvSpPr>
            <a:spLocks noChangeArrowheads="1"/>
          </p:cNvSpPr>
          <p:nvPr/>
        </p:nvSpPr>
        <p:spPr bwMode="auto">
          <a:xfrm>
            <a:off x="638175" y="5708650"/>
            <a:ext cx="998538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80234" name="Line 8"/>
          <p:cNvSpPr>
            <a:spLocks noChangeShapeType="1"/>
          </p:cNvSpPr>
          <p:nvPr/>
        </p:nvSpPr>
        <p:spPr bwMode="auto">
          <a:xfrm>
            <a:off x="25590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5" name="Line 9"/>
          <p:cNvSpPr>
            <a:spLocks noChangeShapeType="1"/>
          </p:cNvSpPr>
          <p:nvPr/>
        </p:nvSpPr>
        <p:spPr bwMode="auto">
          <a:xfrm>
            <a:off x="2957513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6" name="Line 10"/>
          <p:cNvSpPr>
            <a:spLocks noChangeShapeType="1"/>
          </p:cNvSpPr>
          <p:nvPr/>
        </p:nvSpPr>
        <p:spPr bwMode="auto">
          <a:xfrm>
            <a:off x="4524375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7" name="Line 11"/>
          <p:cNvSpPr>
            <a:spLocks noChangeShapeType="1"/>
          </p:cNvSpPr>
          <p:nvPr/>
        </p:nvSpPr>
        <p:spPr bwMode="auto">
          <a:xfrm>
            <a:off x="5046663" y="57578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8" name="Line 12"/>
          <p:cNvSpPr>
            <a:spLocks noChangeShapeType="1"/>
          </p:cNvSpPr>
          <p:nvPr/>
        </p:nvSpPr>
        <p:spPr bwMode="auto">
          <a:xfrm>
            <a:off x="3221038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39" name="Line 13"/>
          <p:cNvSpPr>
            <a:spLocks noChangeShapeType="1"/>
          </p:cNvSpPr>
          <p:nvPr/>
        </p:nvSpPr>
        <p:spPr bwMode="auto">
          <a:xfrm>
            <a:off x="333533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0" name="Line 14"/>
          <p:cNvSpPr>
            <a:spLocks noChangeShapeType="1"/>
          </p:cNvSpPr>
          <p:nvPr/>
        </p:nvSpPr>
        <p:spPr bwMode="auto">
          <a:xfrm>
            <a:off x="5816600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1" name="Line 15"/>
          <p:cNvSpPr>
            <a:spLocks noChangeShapeType="1"/>
          </p:cNvSpPr>
          <p:nvPr/>
        </p:nvSpPr>
        <p:spPr bwMode="auto">
          <a:xfrm>
            <a:off x="53006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2" name="Line 16"/>
          <p:cNvSpPr>
            <a:spLocks noChangeShapeType="1"/>
          </p:cNvSpPr>
          <p:nvPr/>
        </p:nvSpPr>
        <p:spPr bwMode="auto">
          <a:xfrm>
            <a:off x="569912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3" name="Line 17"/>
          <p:cNvSpPr>
            <a:spLocks noChangeShapeType="1"/>
          </p:cNvSpPr>
          <p:nvPr/>
        </p:nvSpPr>
        <p:spPr bwMode="auto">
          <a:xfrm>
            <a:off x="6221413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4" name="Line 18"/>
          <p:cNvSpPr>
            <a:spLocks noChangeShapeType="1"/>
          </p:cNvSpPr>
          <p:nvPr/>
        </p:nvSpPr>
        <p:spPr bwMode="auto">
          <a:xfrm>
            <a:off x="6743700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5" name="Line 19"/>
          <p:cNvSpPr>
            <a:spLocks noChangeShapeType="1"/>
          </p:cNvSpPr>
          <p:nvPr/>
        </p:nvSpPr>
        <p:spPr bwMode="auto">
          <a:xfrm>
            <a:off x="7265988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6" name="Line 20"/>
          <p:cNvSpPr>
            <a:spLocks noChangeShapeType="1"/>
          </p:cNvSpPr>
          <p:nvPr/>
        </p:nvSpPr>
        <p:spPr bwMode="auto">
          <a:xfrm>
            <a:off x="7788275" y="575627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7" name="Line 21"/>
          <p:cNvSpPr>
            <a:spLocks noChangeShapeType="1"/>
          </p:cNvSpPr>
          <p:nvPr/>
        </p:nvSpPr>
        <p:spPr bwMode="auto">
          <a:xfrm>
            <a:off x="68754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8" name="Line 22"/>
          <p:cNvSpPr>
            <a:spLocks noChangeShapeType="1"/>
          </p:cNvSpPr>
          <p:nvPr/>
        </p:nvSpPr>
        <p:spPr bwMode="auto">
          <a:xfrm>
            <a:off x="5962650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49" name="Line 23"/>
          <p:cNvSpPr>
            <a:spLocks noChangeShapeType="1"/>
          </p:cNvSpPr>
          <p:nvPr/>
        </p:nvSpPr>
        <p:spPr bwMode="auto">
          <a:xfrm>
            <a:off x="6529388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0" name="Line 24"/>
          <p:cNvSpPr>
            <a:spLocks noChangeShapeType="1"/>
          </p:cNvSpPr>
          <p:nvPr/>
        </p:nvSpPr>
        <p:spPr bwMode="auto">
          <a:xfrm>
            <a:off x="6596063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1" name="Line 25"/>
          <p:cNvSpPr>
            <a:spLocks noChangeShapeType="1"/>
          </p:cNvSpPr>
          <p:nvPr/>
        </p:nvSpPr>
        <p:spPr bwMode="auto">
          <a:xfrm>
            <a:off x="7053263" y="57800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2" name="Line 26"/>
          <p:cNvSpPr>
            <a:spLocks noChangeShapeType="1"/>
          </p:cNvSpPr>
          <p:nvPr/>
        </p:nvSpPr>
        <p:spPr bwMode="auto">
          <a:xfrm>
            <a:off x="6962775" y="57896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3" name="Line 27"/>
          <p:cNvSpPr>
            <a:spLocks noChangeShapeType="1"/>
          </p:cNvSpPr>
          <p:nvPr/>
        </p:nvSpPr>
        <p:spPr bwMode="auto">
          <a:xfrm>
            <a:off x="681990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4" name="Line 28"/>
          <p:cNvSpPr>
            <a:spLocks noChangeShapeType="1"/>
          </p:cNvSpPr>
          <p:nvPr/>
        </p:nvSpPr>
        <p:spPr bwMode="auto">
          <a:xfrm>
            <a:off x="66770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5" name="Line 29"/>
          <p:cNvSpPr>
            <a:spLocks noChangeShapeType="1"/>
          </p:cNvSpPr>
          <p:nvPr/>
        </p:nvSpPr>
        <p:spPr bwMode="auto">
          <a:xfrm>
            <a:off x="6477000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6" name="Line 30"/>
          <p:cNvSpPr>
            <a:spLocks noChangeShapeType="1"/>
          </p:cNvSpPr>
          <p:nvPr/>
        </p:nvSpPr>
        <p:spPr bwMode="auto">
          <a:xfrm>
            <a:off x="62769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7" name="Line 31"/>
          <p:cNvSpPr>
            <a:spLocks noChangeShapeType="1"/>
          </p:cNvSpPr>
          <p:nvPr/>
        </p:nvSpPr>
        <p:spPr bwMode="auto">
          <a:xfrm>
            <a:off x="6076950" y="5775325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8" name="Line 32"/>
          <p:cNvSpPr>
            <a:spLocks noChangeShapeType="1"/>
          </p:cNvSpPr>
          <p:nvPr/>
        </p:nvSpPr>
        <p:spPr bwMode="auto">
          <a:xfrm>
            <a:off x="656272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59" name="Line 33"/>
          <p:cNvSpPr>
            <a:spLocks noChangeShapeType="1"/>
          </p:cNvSpPr>
          <p:nvPr/>
        </p:nvSpPr>
        <p:spPr bwMode="auto">
          <a:xfrm>
            <a:off x="6710363" y="578485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0" name="Line 34"/>
          <p:cNvSpPr>
            <a:spLocks noChangeShapeType="1"/>
          </p:cNvSpPr>
          <p:nvPr/>
        </p:nvSpPr>
        <p:spPr bwMode="auto">
          <a:xfrm>
            <a:off x="6429375" y="577056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1" name="Line 35"/>
          <p:cNvSpPr>
            <a:spLocks noChangeShapeType="1"/>
          </p:cNvSpPr>
          <p:nvPr/>
        </p:nvSpPr>
        <p:spPr bwMode="auto">
          <a:xfrm>
            <a:off x="6638925" y="5765800"/>
            <a:ext cx="0" cy="230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2" name="Line 36"/>
          <p:cNvSpPr>
            <a:spLocks noChangeShapeType="1"/>
          </p:cNvSpPr>
          <p:nvPr/>
        </p:nvSpPr>
        <p:spPr bwMode="auto">
          <a:xfrm>
            <a:off x="6848475" y="576103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3" name="Line 37"/>
          <p:cNvSpPr>
            <a:spLocks noChangeShapeType="1"/>
          </p:cNvSpPr>
          <p:nvPr/>
        </p:nvSpPr>
        <p:spPr bwMode="auto">
          <a:xfrm>
            <a:off x="6397625" y="5767388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4" name="Line 38"/>
          <p:cNvSpPr>
            <a:spLocks noChangeShapeType="1"/>
          </p:cNvSpPr>
          <p:nvPr/>
        </p:nvSpPr>
        <p:spPr bwMode="auto">
          <a:xfrm>
            <a:off x="6503988" y="5764213"/>
            <a:ext cx="0" cy="230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5" name="Freeform 39"/>
          <p:cNvSpPr>
            <a:spLocks/>
          </p:cNvSpPr>
          <p:nvPr/>
        </p:nvSpPr>
        <p:spPr bwMode="auto">
          <a:xfrm>
            <a:off x="2252663" y="4719638"/>
            <a:ext cx="3341687" cy="132556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9900CC">
              <a:alpha val="27058"/>
            </a:srgbClr>
          </a:solidFill>
          <a:ln w="9525">
            <a:solidFill>
              <a:srgbClr val="9900CC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80266" name="Freeform 40"/>
          <p:cNvSpPr>
            <a:spLocks/>
          </p:cNvSpPr>
          <p:nvPr/>
        </p:nvSpPr>
        <p:spPr bwMode="auto">
          <a:xfrm>
            <a:off x="5173663" y="4659313"/>
            <a:ext cx="3033712" cy="1370012"/>
          </a:xfrm>
          <a:custGeom>
            <a:avLst/>
            <a:gdLst>
              <a:gd name="T0" fmla="*/ 0 w 1318"/>
              <a:gd name="T1" fmla="*/ 343 h 355"/>
              <a:gd name="T2" fmla="*/ 193 w 1318"/>
              <a:gd name="T3" fmla="*/ 318 h 355"/>
              <a:gd name="T4" fmla="*/ 387 w 1318"/>
              <a:gd name="T5" fmla="*/ 222 h 355"/>
              <a:gd name="T6" fmla="*/ 556 w 1318"/>
              <a:gd name="T7" fmla="*/ 52 h 355"/>
              <a:gd name="T8" fmla="*/ 605 w 1318"/>
              <a:gd name="T9" fmla="*/ 4 h 355"/>
              <a:gd name="T10" fmla="*/ 677 w 1318"/>
              <a:gd name="T11" fmla="*/ 76 h 355"/>
              <a:gd name="T12" fmla="*/ 774 w 1318"/>
              <a:gd name="T13" fmla="*/ 197 h 355"/>
              <a:gd name="T14" fmla="*/ 968 w 1318"/>
              <a:gd name="T15" fmla="*/ 270 h 355"/>
              <a:gd name="T16" fmla="*/ 1161 w 1318"/>
              <a:gd name="T17" fmla="*/ 343 h 355"/>
              <a:gd name="T18" fmla="*/ 24 w 1318"/>
              <a:gd name="T19" fmla="*/ 343 h 3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8"/>
              <a:gd name="T31" fmla="*/ 0 h 355"/>
              <a:gd name="T32" fmla="*/ 1318 w 1318"/>
              <a:gd name="T33" fmla="*/ 355 h 3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8" h="355">
                <a:moveTo>
                  <a:pt x="0" y="343"/>
                </a:moveTo>
                <a:cubicBezTo>
                  <a:pt x="64" y="340"/>
                  <a:pt x="129" y="338"/>
                  <a:pt x="193" y="318"/>
                </a:cubicBezTo>
                <a:cubicBezTo>
                  <a:pt x="257" y="298"/>
                  <a:pt x="327" y="266"/>
                  <a:pt x="387" y="222"/>
                </a:cubicBezTo>
                <a:cubicBezTo>
                  <a:pt x="447" y="178"/>
                  <a:pt x="520" y="88"/>
                  <a:pt x="556" y="52"/>
                </a:cubicBezTo>
                <a:cubicBezTo>
                  <a:pt x="592" y="16"/>
                  <a:pt x="585" y="0"/>
                  <a:pt x="605" y="4"/>
                </a:cubicBezTo>
                <a:cubicBezTo>
                  <a:pt x="625" y="8"/>
                  <a:pt x="649" y="44"/>
                  <a:pt x="677" y="76"/>
                </a:cubicBezTo>
                <a:cubicBezTo>
                  <a:pt x="705" y="108"/>
                  <a:pt x="726" y="165"/>
                  <a:pt x="774" y="197"/>
                </a:cubicBezTo>
                <a:cubicBezTo>
                  <a:pt x="822" y="229"/>
                  <a:pt x="903" y="246"/>
                  <a:pt x="968" y="270"/>
                </a:cubicBezTo>
                <a:cubicBezTo>
                  <a:pt x="1033" y="294"/>
                  <a:pt x="1318" y="331"/>
                  <a:pt x="1161" y="343"/>
                </a:cubicBezTo>
                <a:cubicBezTo>
                  <a:pt x="1004" y="355"/>
                  <a:pt x="514" y="349"/>
                  <a:pt x="24" y="343"/>
                </a:cubicBezTo>
              </a:path>
            </a:pathLst>
          </a:custGeom>
          <a:solidFill>
            <a:srgbClr val="FF0000">
              <a:alpha val="27058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n-US" sz="1800" b="1">
              <a:latin typeface="Arial" charset="0"/>
            </a:endParaRPr>
          </a:p>
        </p:txBody>
      </p:sp>
      <p:sp>
        <p:nvSpPr>
          <p:cNvPr id="180267" name="Line 41"/>
          <p:cNvSpPr>
            <a:spLocks noChangeShapeType="1"/>
          </p:cNvSpPr>
          <p:nvPr/>
        </p:nvSpPr>
        <p:spPr bwMode="auto">
          <a:xfrm>
            <a:off x="3479800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8" name="Line 42"/>
          <p:cNvSpPr>
            <a:spLocks noChangeShapeType="1"/>
          </p:cNvSpPr>
          <p:nvPr/>
        </p:nvSpPr>
        <p:spPr bwMode="auto">
          <a:xfrm>
            <a:off x="4002088" y="575786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69" name="Line 43"/>
          <p:cNvSpPr>
            <a:spLocks noChangeShapeType="1"/>
          </p:cNvSpPr>
          <p:nvPr/>
        </p:nvSpPr>
        <p:spPr bwMode="auto">
          <a:xfrm>
            <a:off x="41338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0" name="Line 44"/>
          <p:cNvSpPr>
            <a:spLocks noChangeShapeType="1"/>
          </p:cNvSpPr>
          <p:nvPr/>
        </p:nvSpPr>
        <p:spPr bwMode="auto">
          <a:xfrm>
            <a:off x="3787775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1" name="Line 45"/>
          <p:cNvSpPr>
            <a:spLocks noChangeShapeType="1"/>
          </p:cNvSpPr>
          <p:nvPr/>
        </p:nvSpPr>
        <p:spPr bwMode="auto">
          <a:xfrm>
            <a:off x="3854450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2" name="Line 46"/>
          <p:cNvSpPr>
            <a:spLocks noChangeShapeType="1"/>
          </p:cNvSpPr>
          <p:nvPr/>
        </p:nvSpPr>
        <p:spPr bwMode="auto">
          <a:xfrm>
            <a:off x="4311650" y="57816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3" name="Line 47"/>
          <p:cNvSpPr>
            <a:spLocks noChangeShapeType="1"/>
          </p:cNvSpPr>
          <p:nvPr/>
        </p:nvSpPr>
        <p:spPr bwMode="auto">
          <a:xfrm>
            <a:off x="4221163" y="57912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4" name="Line 48"/>
          <p:cNvSpPr>
            <a:spLocks noChangeShapeType="1"/>
          </p:cNvSpPr>
          <p:nvPr/>
        </p:nvSpPr>
        <p:spPr bwMode="auto">
          <a:xfrm>
            <a:off x="4078288" y="5776913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5" name="Line 49"/>
          <p:cNvSpPr>
            <a:spLocks noChangeShapeType="1"/>
          </p:cNvSpPr>
          <p:nvPr/>
        </p:nvSpPr>
        <p:spPr bwMode="auto">
          <a:xfrm>
            <a:off x="393541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6" name="Line 50"/>
          <p:cNvSpPr>
            <a:spLocks noChangeShapeType="1"/>
          </p:cNvSpPr>
          <p:nvPr/>
        </p:nvSpPr>
        <p:spPr bwMode="auto">
          <a:xfrm>
            <a:off x="3735388" y="57673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7" name="Line 51"/>
          <p:cNvSpPr>
            <a:spLocks noChangeShapeType="1"/>
          </p:cNvSpPr>
          <p:nvPr/>
        </p:nvSpPr>
        <p:spPr bwMode="auto">
          <a:xfrm>
            <a:off x="35353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8" name="Line 52"/>
          <p:cNvSpPr>
            <a:spLocks noChangeShapeType="1"/>
          </p:cNvSpPr>
          <p:nvPr/>
        </p:nvSpPr>
        <p:spPr bwMode="auto">
          <a:xfrm>
            <a:off x="382111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79" name="Line 53"/>
          <p:cNvSpPr>
            <a:spLocks noChangeShapeType="1"/>
          </p:cNvSpPr>
          <p:nvPr/>
        </p:nvSpPr>
        <p:spPr bwMode="auto">
          <a:xfrm>
            <a:off x="3968750" y="578643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0" name="Line 54"/>
          <p:cNvSpPr>
            <a:spLocks noChangeShapeType="1"/>
          </p:cNvSpPr>
          <p:nvPr/>
        </p:nvSpPr>
        <p:spPr bwMode="auto">
          <a:xfrm>
            <a:off x="3687763" y="577215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1" name="Line 55"/>
          <p:cNvSpPr>
            <a:spLocks noChangeShapeType="1"/>
          </p:cNvSpPr>
          <p:nvPr/>
        </p:nvSpPr>
        <p:spPr bwMode="auto">
          <a:xfrm>
            <a:off x="3897313" y="57673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2" name="Line 56"/>
          <p:cNvSpPr>
            <a:spLocks noChangeShapeType="1"/>
          </p:cNvSpPr>
          <p:nvPr/>
        </p:nvSpPr>
        <p:spPr bwMode="auto">
          <a:xfrm>
            <a:off x="4106863" y="576262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3" name="Line 57"/>
          <p:cNvSpPr>
            <a:spLocks noChangeShapeType="1"/>
          </p:cNvSpPr>
          <p:nvPr/>
        </p:nvSpPr>
        <p:spPr bwMode="auto">
          <a:xfrm>
            <a:off x="3656013" y="5768975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4" name="Line 58"/>
          <p:cNvSpPr>
            <a:spLocks noChangeShapeType="1"/>
          </p:cNvSpPr>
          <p:nvPr/>
        </p:nvSpPr>
        <p:spPr bwMode="auto">
          <a:xfrm>
            <a:off x="3762375" y="5765800"/>
            <a:ext cx="0" cy="2301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5" name="Line 59"/>
          <p:cNvSpPr>
            <a:spLocks noChangeShapeType="1"/>
          </p:cNvSpPr>
          <p:nvPr/>
        </p:nvSpPr>
        <p:spPr bwMode="auto">
          <a:xfrm>
            <a:off x="4040188" y="5805488"/>
            <a:ext cx="0" cy="230187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80286" name="Rectangle 60"/>
          <p:cNvSpPr>
            <a:spLocks noChangeArrowheads="1"/>
          </p:cNvSpPr>
          <p:nvPr/>
        </p:nvSpPr>
        <p:spPr bwMode="auto">
          <a:xfrm>
            <a:off x="304800" y="3048000"/>
            <a:ext cx="883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75000"/>
              </a:lnSpc>
            </a:pPr>
            <a:r>
              <a:rPr lang="en-US" sz="2800">
                <a:solidFill>
                  <a:srgbClr val="9900CC"/>
                </a:solidFill>
                <a:latin typeface="Comic Sans MS" pitchFamily="66" charset="0"/>
              </a:rPr>
              <a:t>[M step]</a:t>
            </a:r>
            <a:r>
              <a:rPr lang="en-US" sz="2800">
                <a:latin typeface="Comic Sans MS" pitchFamily="66" charset="0"/>
              </a:rPr>
              <a:t> Treating each instance as fractionally having both values compute the new parameter values</a:t>
            </a:r>
          </a:p>
          <a:p>
            <a:pPr marL="342900" indent="-342900"/>
            <a:endParaRPr lang="en-US" sz="2800">
              <a:latin typeface="Comic Sans MS" pitchFamily="66" charset="0"/>
            </a:endParaRPr>
          </a:p>
        </p:txBody>
      </p:sp>
      <p:sp>
        <p:nvSpPr>
          <p:cNvPr id="180287" name="Rectangle 5"/>
          <p:cNvSpPr>
            <a:spLocks noChangeArrowheads="1"/>
          </p:cNvSpPr>
          <p:nvPr/>
        </p:nvSpPr>
        <p:spPr bwMode="auto">
          <a:xfrm>
            <a:off x="0" y="6619875"/>
            <a:ext cx="1865313" cy="2381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1200" b="1">
                <a:latin typeface="Arial" charset="0"/>
              </a:rPr>
              <a:t>Slide by Daniel S. Weld</a:t>
            </a:r>
          </a:p>
        </p:txBody>
      </p:sp>
    </p:spTree>
    <p:extLst>
      <p:ext uri="{BB962C8B-B14F-4D97-AF65-F5344CB8AC3E}">
        <p14:creationId xmlns:p14="http://schemas.microsoft.com/office/powerpoint/2010/main" val="13024293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62838" y="66294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42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Another Useful Bayes Net</a:t>
            </a:r>
          </a:p>
          <a:p>
            <a:pPr lvl="1"/>
            <a:r>
              <a:rPr lang="en-US" dirty="0" smtClean="0"/>
              <a:t>Hybrid Discrete / Continuous</a:t>
            </a:r>
          </a:p>
          <a:p>
            <a:r>
              <a:rPr lang="en-US" dirty="0" smtClean="0"/>
              <a:t>Learning Parameters for a Bayesian Network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Fully observable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Maximum Likelihood (ML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), 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Maximum A Posteriori (MAP)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Bayesian</a:t>
            </a:r>
          </a:p>
          <a:p>
            <a:pPr lvl="1"/>
            <a:r>
              <a:rPr lang="en-US" dirty="0" smtClean="0"/>
              <a:t>Hidden variables (EM algorithm)</a:t>
            </a:r>
          </a:p>
          <a:p>
            <a:r>
              <a:rPr lang="en-US" dirty="0" smtClean="0"/>
              <a:t>Learning Structure of Bayesian Networks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25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What if we </a:t>
            </a:r>
            <a:r>
              <a:rPr lang="en-US" b="1" i="1" smtClean="0">
                <a:solidFill>
                  <a:srgbClr val="9900CC"/>
                </a:solidFill>
              </a:rPr>
              <a:t>don’t</a:t>
            </a:r>
            <a:r>
              <a:rPr lang="en-US" smtClean="0">
                <a:solidFill>
                  <a:srgbClr val="9900CC"/>
                </a:solidFill>
              </a:rPr>
              <a:t> </a:t>
            </a:r>
            <a:r>
              <a:rPr lang="en-US" smtClean="0"/>
              <a:t>know structure?</a:t>
            </a:r>
          </a:p>
        </p:txBody>
      </p:sp>
    </p:spTree>
    <p:extLst>
      <p:ext uri="{BB962C8B-B14F-4D97-AF65-F5344CB8AC3E}">
        <p14:creationId xmlns:p14="http://schemas.microsoft.com/office/powerpoint/2010/main" val="4179043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722185"/>
              </p:ext>
            </p:extLst>
          </p:nvPr>
        </p:nvGraphicFramePr>
        <p:xfrm>
          <a:off x="914400" y="28194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876800" y="2362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B</a:t>
            </a:r>
            <a:r>
              <a:rPr lang="en-US" dirty="0">
                <a:latin typeface="Calibri"/>
                <a:cs typeface="Calibri"/>
              </a:rPr>
              <a:t>urglary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2362200"/>
            <a:ext cx="14478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latin typeface="Calibri"/>
                <a:cs typeface="Calibri"/>
              </a:rPr>
              <a:t>E</a:t>
            </a:r>
            <a:r>
              <a:rPr lang="en-US" dirty="0" err="1" smtClean="0">
                <a:latin typeface="Calibri"/>
                <a:cs typeface="Calibri"/>
              </a:rPr>
              <a:t>arthqk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67400" y="3352800"/>
            <a:ext cx="11430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A</a:t>
            </a:r>
            <a:r>
              <a:rPr lang="en-US" dirty="0">
                <a:latin typeface="Calibri"/>
                <a:cs typeface="Calibri"/>
              </a:rPr>
              <a:t>larm</a:t>
            </a:r>
          </a:p>
        </p:txBody>
      </p:sp>
      <p:sp>
        <p:nvSpPr>
          <p:cNvPr id="11" name="Oval 10"/>
          <p:cNvSpPr/>
          <p:nvPr/>
        </p:nvSpPr>
        <p:spPr>
          <a:xfrm>
            <a:off x="4724400" y="4419600"/>
            <a:ext cx="1066800" cy="8985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J</a:t>
            </a:r>
            <a:r>
              <a:rPr lang="en-US" dirty="0">
                <a:latin typeface="Calibri"/>
                <a:cs typeface="Calibri"/>
              </a:rPr>
              <a:t>ohn calls</a:t>
            </a:r>
          </a:p>
        </p:txBody>
      </p:sp>
      <p:sp>
        <p:nvSpPr>
          <p:cNvPr id="12" name="Oval 11"/>
          <p:cNvSpPr/>
          <p:nvPr/>
        </p:nvSpPr>
        <p:spPr>
          <a:xfrm>
            <a:off x="7010400" y="4419600"/>
            <a:ext cx="1066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ary calls</a:t>
            </a:r>
          </a:p>
        </p:txBody>
      </p:sp>
    </p:spTree>
    <p:extLst>
      <p:ext uri="{BB962C8B-B14F-4D97-AF65-F5344CB8AC3E}">
        <p14:creationId xmlns:p14="http://schemas.microsoft.com/office/powerpoint/2010/main" val="12354556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51700"/>
              </p:ext>
            </p:extLst>
          </p:nvPr>
        </p:nvGraphicFramePr>
        <p:xfrm>
          <a:off x="914400" y="2819400"/>
          <a:ext cx="2887660" cy="2476964"/>
        </p:xfrm>
        <a:graphic>
          <a:graphicData uri="http://schemas.openxmlformats.org/drawingml/2006/table">
            <a:tbl>
              <a:tblPr/>
              <a:tblGrid>
                <a:gridCol w="475794"/>
                <a:gridCol w="488717"/>
                <a:gridCol w="475795"/>
                <a:gridCol w="475794"/>
                <a:gridCol w="488717"/>
                <a:gridCol w="482843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668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291" marR="64291" marT="32146" marB="321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876800" y="2362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B</a:t>
            </a:r>
            <a:r>
              <a:rPr lang="en-US" dirty="0">
                <a:latin typeface="Calibri"/>
                <a:cs typeface="Calibri"/>
              </a:rPr>
              <a:t>urglary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05600" y="2362200"/>
            <a:ext cx="14478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latin typeface="Calibri"/>
                <a:cs typeface="Calibri"/>
              </a:rPr>
              <a:t>E</a:t>
            </a:r>
            <a:r>
              <a:rPr lang="en-US" dirty="0" err="1" smtClean="0">
                <a:latin typeface="Calibri"/>
                <a:cs typeface="Calibri"/>
              </a:rPr>
              <a:t>arthqk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67400" y="3352800"/>
            <a:ext cx="1143000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A</a:t>
            </a:r>
            <a:r>
              <a:rPr lang="en-US" dirty="0">
                <a:latin typeface="Calibri"/>
                <a:cs typeface="Calibri"/>
              </a:rPr>
              <a:t>larm</a:t>
            </a:r>
          </a:p>
        </p:txBody>
      </p:sp>
      <p:sp>
        <p:nvSpPr>
          <p:cNvPr id="11" name="Oval 10"/>
          <p:cNvSpPr/>
          <p:nvPr/>
        </p:nvSpPr>
        <p:spPr>
          <a:xfrm>
            <a:off x="4724400" y="4419600"/>
            <a:ext cx="1066800" cy="8985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J</a:t>
            </a:r>
            <a:r>
              <a:rPr lang="en-US" dirty="0">
                <a:latin typeface="Calibri"/>
                <a:cs typeface="Calibri"/>
              </a:rPr>
              <a:t>ohn calls</a:t>
            </a:r>
          </a:p>
        </p:txBody>
      </p:sp>
      <p:sp>
        <p:nvSpPr>
          <p:cNvPr id="12" name="Oval 11"/>
          <p:cNvSpPr/>
          <p:nvPr/>
        </p:nvSpPr>
        <p:spPr>
          <a:xfrm>
            <a:off x="7010400" y="4419600"/>
            <a:ext cx="1066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ary calls</a:t>
            </a:r>
          </a:p>
        </p:txBody>
      </p:sp>
      <p:cxnSp>
        <p:nvCxnSpPr>
          <p:cNvPr id="13" name="Straight Arrow Connector 12"/>
          <p:cNvCxnSpPr>
            <a:stCxn id="8" idx="4"/>
            <a:endCxn id="10" idx="1"/>
          </p:cNvCxnSpPr>
          <p:nvPr/>
        </p:nvCxnSpPr>
        <p:spPr>
          <a:xfrm rot="16200000" flipH="1">
            <a:off x="5649912" y="3113088"/>
            <a:ext cx="373063" cy="395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4"/>
            <a:endCxn id="10" idx="7"/>
          </p:cNvCxnSpPr>
          <p:nvPr/>
        </p:nvCxnSpPr>
        <p:spPr>
          <a:xfrm rot="5400000">
            <a:off x="6988175" y="3055938"/>
            <a:ext cx="296863" cy="58578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11" idx="0"/>
          </p:cNvCxnSpPr>
          <p:nvPr/>
        </p:nvCxnSpPr>
        <p:spPr>
          <a:xfrm rot="5400000">
            <a:off x="5535613" y="3921125"/>
            <a:ext cx="220662" cy="7762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5"/>
            <a:endCxn id="12" idx="0"/>
          </p:cNvCxnSpPr>
          <p:nvPr/>
        </p:nvCxnSpPr>
        <p:spPr>
          <a:xfrm rot="16200000" flipH="1">
            <a:off x="7083426" y="3959225"/>
            <a:ext cx="220662" cy="70008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57802" y="3124200"/>
            <a:ext cx="304799" cy="121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467601" y="3352800"/>
            <a:ext cx="76199" cy="1058863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67400" y="4945063"/>
            <a:ext cx="1143001" cy="793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443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5913"/>
            <a:ext cx="9144000" cy="2238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Search thru the space… 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of possible network structures!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For each structure, learn parameters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As just shown…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Pick the one that fits observed data best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Calculate P(data)</a:t>
            </a:r>
          </a:p>
          <a:p>
            <a:pPr lvl="1">
              <a:lnSpc>
                <a:spcPct val="85000"/>
              </a:lnSpc>
            </a:pP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18384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657600" y="457201"/>
            <a:ext cx="2133600" cy="1676399"/>
            <a:chOff x="2911475" y="457200"/>
            <a:chExt cx="2879725" cy="2474913"/>
          </a:xfrm>
        </p:grpSpPr>
        <p:sp>
          <p:nvSpPr>
            <p:cNvPr id="109570" name="Oval 5"/>
            <p:cNvSpPr>
              <a:spLocks noChangeArrowheads="1"/>
            </p:cNvSpPr>
            <p:nvPr/>
          </p:nvSpPr>
          <p:spPr bwMode="auto">
            <a:xfrm>
              <a:off x="4195762" y="457200"/>
              <a:ext cx="5730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71" name="Oval 7"/>
            <p:cNvSpPr>
              <a:spLocks noChangeArrowheads="1"/>
            </p:cNvSpPr>
            <p:nvPr/>
          </p:nvSpPr>
          <p:spPr bwMode="auto">
            <a:xfrm>
              <a:off x="5243512" y="2282825"/>
              <a:ext cx="5222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72" name="Oval 8"/>
            <p:cNvSpPr>
              <a:spLocks noChangeArrowheads="1"/>
            </p:cNvSpPr>
            <p:nvPr/>
          </p:nvSpPr>
          <p:spPr bwMode="auto">
            <a:xfrm>
              <a:off x="5243512" y="1179513"/>
              <a:ext cx="547688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573" name="Oval 9"/>
            <p:cNvSpPr>
              <a:spLocks noChangeArrowheads="1"/>
            </p:cNvSpPr>
            <p:nvPr/>
          </p:nvSpPr>
          <p:spPr bwMode="auto">
            <a:xfrm>
              <a:off x="2911475" y="2282825"/>
              <a:ext cx="573087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574" name="Oval 10"/>
            <p:cNvSpPr>
              <a:spLocks noChangeArrowheads="1"/>
            </p:cNvSpPr>
            <p:nvPr/>
          </p:nvSpPr>
          <p:spPr bwMode="auto">
            <a:xfrm>
              <a:off x="2911475" y="1179513"/>
              <a:ext cx="547687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5800" y="3124200"/>
            <a:ext cx="1981200" cy="1905000"/>
            <a:chOff x="762000" y="3468687"/>
            <a:chExt cx="2879725" cy="2474913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2046287" y="3468687"/>
              <a:ext cx="5730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1" name="Oval 7"/>
            <p:cNvSpPr>
              <a:spLocks noChangeArrowheads="1"/>
            </p:cNvSpPr>
            <p:nvPr/>
          </p:nvSpPr>
          <p:spPr bwMode="auto">
            <a:xfrm>
              <a:off x="3094037" y="5294312"/>
              <a:ext cx="522288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72" name="Oval 8"/>
            <p:cNvSpPr>
              <a:spLocks noChangeArrowheads="1"/>
            </p:cNvSpPr>
            <p:nvPr/>
          </p:nvSpPr>
          <p:spPr bwMode="auto">
            <a:xfrm>
              <a:off x="3094037" y="4191000"/>
              <a:ext cx="547688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73" name="Oval 9"/>
            <p:cNvSpPr>
              <a:spLocks noChangeArrowheads="1"/>
            </p:cNvSpPr>
            <p:nvPr/>
          </p:nvSpPr>
          <p:spPr bwMode="auto">
            <a:xfrm>
              <a:off x="762000" y="5294312"/>
              <a:ext cx="573087" cy="6492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74" name="Oval 10"/>
            <p:cNvSpPr>
              <a:spLocks noChangeArrowheads="1"/>
            </p:cNvSpPr>
            <p:nvPr/>
          </p:nvSpPr>
          <p:spPr bwMode="auto">
            <a:xfrm>
              <a:off x="762000" y="4191000"/>
              <a:ext cx="547687" cy="649287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75" name="Straight Arrow Connector 12"/>
            <p:cNvCxnSpPr>
              <a:cxnSpLocks noChangeShapeType="1"/>
              <a:stCxn id="70" idx="3"/>
              <a:endCxn id="74" idx="0"/>
            </p:cNvCxnSpPr>
            <p:nvPr/>
          </p:nvCxnSpPr>
          <p:spPr bwMode="auto">
            <a:xfrm rot="5400000">
              <a:off x="1499393" y="3559969"/>
              <a:ext cx="168275" cy="109378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/>
          <p:cNvGrpSpPr/>
          <p:nvPr/>
        </p:nvGrpSpPr>
        <p:grpSpPr>
          <a:xfrm>
            <a:off x="6019800" y="3124200"/>
            <a:ext cx="2286000" cy="1831810"/>
            <a:chOff x="5973762" y="3124200"/>
            <a:chExt cx="2332038" cy="1905000"/>
          </a:xfrm>
        </p:grpSpPr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7013794" y="3124200"/>
              <a:ext cx="464094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1" name="Oval 7"/>
            <p:cNvSpPr>
              <a:spLocks noChangeArrowheads="1"/>
            </p:cNvSpPr>
            <p:nvPr/>
          </p:nvSpPr>
          <p:spPr bwMode="auto">
            <a:xfrm>
              <a:off x="7862275" y="4529427"/>
              <a:ext cx="422955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2" name="Oval 8"/>
            <p:cNvSpPr>
              <a:spLocks noChangeArrowheads="1"/>
            </p:cNvSpPr>
            <p:nvPr/>
          </p:nvSpPr>
          <p:spPr bwMode="auto">
            <a:xfrm>
              <a:off x="7862275" y="3680182"/>
              <a:ext cx="443525" cy="499772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83" name="Oval 9"/>
            <p:cNvSpPr>
              <a:spLocks noChangeArrowheads="1"/>
            </p:cNvSpPr>
            <p:nvPr/>
          </p:nvSpPr>
          <p:spPr bwMode="auto">
            <a:xfrm>
              <a:off x="5973762" y="4529427"/>
              <a:ext cx="464093" cy="499773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5973762" y="3680182"/>
              <a:ext cx="443524" cy="499772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88" name="Straight Arrow Connector 22"/>
            <p:cNvCxnSpPr>
              <a:cxnSpLocks noChangeShapeType="1"/>
              <a:stCxn id="82" idx="4"/>
              <a:endCxn id="81" idx="0"/>
            </p:cNvCxnSpPr>
            <p:nvPr/>
          </p:nvCxnSpPr>
          <p:spPr bwMode="auto">
            <a:xfrm rot="5400000">
              <a:off x="7904158" y="4350192"/>
              <a:ext cx="349474" cy="899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Arrow Connector 22"/>
            <p:cNvCxnSpPr>
              <a:cxnSpLocks noChangeShapeType="1"/>
            </p:cNvCxnSpPr>
            <p:nvPr/>
          </p:nvCxnSpPr>
          <p:spPr bwMode="auto">
            <a:xfrm rot="5400000">
              <a:off x="6035570" y="4361878"/>
              <a:ext cx="349474" cy="899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Arrow Connector 22"/>
            <p:cNvCxnSpPr>
              <a:cxnSpLocks noChangeShapeType="1"/>
              <a:endCxn id="84" idx="7"/>
            </p:cNvCxnSpPr>
            <p:nvPr/>
          </p:nvCxnSpPr>
          <p:spPr bwMode="auto">
            <a:xfrm flipH="1">
              <a:off x="6352333" y="3626222"/>
              <a:ext cx="902508" cy="12715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Straight Arrow Connector 22"/>
            <p:cNvCxnSpPr>
              <a:cxnSpLocks noChangeShapeType="1"/>
              <a:endCxn id="82" idx="2"/>
            </p:cNvCxnSpPr>
            <p:nvPr/>
          </p:nvCxnSpPr>
          <p:spPr bwMode="auto">
            <a:xfrm>
              <a:off x="7307310" y="3595720"/>
              <a:ext cx="554965" cy="33434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Straight Arrow Connector 22"/>
            <p:cNvCxnSpPr>
              <a:cxnSpLocks noChangeShapeType="1"/>
              <a:endCxn id="83" idx="7"/>
            </p:cNvCxnSpPr>
            <p:nvPr/>
          </p:nvCxnSpPr>
          <p:spPr bwMode="auto">
            <a:xfrm flipH="1">
              <a:off x="6369890" y="4032029"/>
              <a:ext cx="1492385" cy="57058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Arrow Connector 22"/>
            <p:cNvCxnSpPr>
              <a:cxnSpLocks noChangeShapeType="1"/>
              <a:endCxn id="81" idx="2"/>
            </p:cNvCxnSpPr>
            <p:nvPr/>
          </p:nvCxnSpPr>
          <p:spPr bwMode="auto">
            <a:xfrm>
              <a:off x="6417287" y="4032029"/>
              <a:ext cx="1444988" cy="7472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22"/>
            <p:cNvCxnSpPr>
              <a:cxnSpLocks noChangeShapeType="1"/>
              <a:endCxn id="81" idx="3"/>
            </p:cNvCxnSpPr>
            <p:nvPr/>
          </p:nvCxnSpPr>
          <p:spPr bwMode="auto">
            <a:xfrm>
              <a:off x="6464684" y="4769318"/>
              <a:ext cx="1459531" cy="18669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Box 15"/>
          <p:cNvSpPr txBox="1"/>
          <p:nvPr/>
        </p:nvSpPr>
        <p:spPr>
          <a:xfrm>
            <a:off x="1371600" y="5562600"/>
            <a:ext cx="47820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Two problems: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Fully connected will be most probable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Exponential number of structures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46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143000"/>
          </a:xfrm>
        </p:spPr>
        <p:txBody>
          <a:bodyPr/>
          <a:lstStyle/>
          <a:p>
            <a:pPr>
              <a:tabLst>
                <a:tab pos="1536700" algn="l"/>
              </a:tabLst>
            </a:pPr>
            <a:r>
              <a:rPr lang="en-US" smtClean="0"/>
              <a:t>Learning The Structure</a:t>
            </a:r>
            <a:br>
              <a:rPr lang="en-US" smtClean="0"/>
            </a:br>
            <a:r>
              <a:rPr lang="en-US" smtClean="0"/>
              <a:t>of Bayesian Networks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5913"/>
            <a:ext cx="9144000" cy="22383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Search thru the space… 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of possible network structures!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For each structure, learn parameters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As just shown…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Pick the one that fits observed data best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Calculate P(data)</a:t>
            </a:r>
          </a:p>
          <a:p>
            <a:pPr lvl="1">
              <a:lnSpc>
                <a:spcPct val="85000"/>
              </a:lnSpc>
            </a:pPr>
            <a:endParaRPr lang="en-US" dirty="0" smtClean="0"/>
          </a:p>
          <a:p>
            <a:pPr lvl="1">
              <a:lnSpc>
                <a:spcPct val="85000"/>
              </a:lnSpc>
            </a:pPr>
            <a:endParaRPr lang="en-US" dirty="0" smtClean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5041900"/>
            <a:ext cx="9144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</a:pPr>
            <a:endParaRPr lang="en-US" sz="2800" b="0" dirty="0"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Two problems: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Fully connected will be most probable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Add penalty term (regularization)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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model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complexity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Exponential number of structures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Local search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033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 Functions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r>
              <a:rPr lang="en-US" dirty="0" smtClean="0"/>
              <a:t>Bayesian Information Criterion (BIC)</a:t>
            </a:r>
          </a:p>
          <a:p>
            <a:pPr lvl="1"/>
            <a:r>
              <a:rPr lang="en-US" dirty="0" smtClean="0"/>
              <a:t>P(D | BN) – penalty</a:t>
            </a:r>
          </a:p>
          <a:p>
            <a:pPr lvl="1"/>
            <a:r>
              <a:rPr lang="en-US" dirty="0" smtClean="0"/>
              <a:t>Penalty = </a:t>
            </a:r>
            <a:r>
              <a:rPr lang="en-US" dirty="0">
                <a:latin typeface="Symbol" charset="2"/>
                <a:ea typeface="Symbol" charset="2"/>
                <a:cs typeface="Symbol" charset="2"/>
                <a:sym typeface="Symbol" charset="2"/>
              </a:rPr>
              <a:t>α 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ea typeface="Symbol" charset="2"/>
                <a:cs typeface="Symbol" charset="2"/>
                <a:sym typeface="Symbol" charset="2"/>
              </a:rPr>
              <a:t>complexity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Penalty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latin typeface="Symbol" charset="2"/>
                <a:ea typeface="Symbol" charset="2"/>
                <a:cs typeface="Symbol" charset="2"/>
                <a:sym typeface="Symbol" charset="2"/>
              </a:rPr>
              <a:t>α [</a:t>
            </a:r>
            <a:r>
              <a:rPr lang="en-US" dirty="0"/>
              <a:t>½ (# parameters) Log (# data points)]</a:t>
            </a:r>
          </a:p>
          <a:p>
            <a:pPr marL="446088" lvl="1" indent="0">
              <a:buNone/>
            </a:pPr>
            <a:endParaRPr lang="en-US" dirty="0" smtClean="0"/>
          </a:p>
        </p:txBody>
      </p:sp>
      <p:sp>
        <p:nvSpPr>
          <p:cNvPr id="1105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3E793BA-436B-4B7F-9137-53C25AF17ED9}" type="slidenum">
              <a:rPr lang="en-US" sz="1400" b="0" smtClean="0"/>
              <a:pPr/>
              <a:t>49</a:t>
            </a:fld>
            <a:endParaRPr lang="en-US" sz="1400" b="0" smtClean="0"/>
          </a:p>
        </p:txBody>
      </p:sp>
    </p:spTree>
    <p:extLst>
      <p:ext uri="{BB962C8B-B14F-4D97-AF65-F5344CB8AC3E}">
        <p14:creationId xmlns:p14="http://schemas.microsoft.com/office/powerpoint/2010/main" val="40609375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62838" y="6629400"/>
            <a:ext cx="312737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623739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5961438-43B4-4570-9CDE-7413F5785F2E}" type="slidenum">
              <a:rPr lang="en-US" sz="1400" b="0" smtClean="0"/>
              <a:pPr/>
              <a:t>5</a:t>
            </a:fld>
            <a:endParaRPr lang="en-US" sz="1400" b="0" dirty="0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257800"/>
          </a:xfrm>
        </p:spPr>
        <p:txBody>
          <a:bodyPr/>
          <a:lstStyle/>
          <a:p>
            <a:r>
              <a:rPr lang="en-US" dirty="0" smtClean="0"/>
              <a:t>Another Useful Bayes Net</a:t>
            </a:r>
          </a:p>
          <a:p>
            <a:pPr lvl="1"/>
            <a:r>
              <a:rPr lang="en-US" dirty="0" smtClean="0"/>
              <a:t>Hybrid Discrete / Continuous</a:t>
            </a:r>
          </a:p>
          <a:p>
            <a:r>
              <a:rPr lang="en-US" dirty="0" smtClean="0"/>
              <a:t>Learning Parameters for a Bayesian Network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Fully observable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Maximum Likelihood (ML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), 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Maximum A Posteriori (MAP)</a:t>
            </a:r>
          </a:p>
          <a:p>
            <a:pPr lvl="2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Bayesian</a:t>
            </a:r>
          </a:p>
          <a:p>
            <a:pPr lvl="1"/>
            <a:r>
              <a:rPr lang="en-US" dirty="0" smtClean="0"/>
              <a:t>Hidden variables (EM algorithm)</a:t>
            </a:r>
          </a:p>
          <a:p>
            <a:r>
              <a:rPr lang="en-US" dirty="0" smtClean="0"/>
              <a:t>Learning Structure of Bayesian Networks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64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Score Functions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/>
          <a:lstStyle/>
          <a:p>
            <a:r>
              <a:rPr lang="en-US" dirty="0" smtClean="0"/>
              <a:t>Bayesian Information </a:t>
            </a:r>
            <a:r>
              <a:rPr lang="en-US" dirty="0" err="1" smtClean="0"/>
              <a:t>Criteion</a:t>
            </a:r>
            <a:r>
              <a:rPr lang="en-US" dirty="0" smtClean="0"/>
              <a:t> (BIC)</a:t>
            </a:r>
          </a:p>
          <a:p>
            <a:pPr lvl="1"/>
            <a:r>
              <a:rPr lang="en-US" dirty="0" smtClean="0"/>
              <a:t>P(D | BN) – penalty</a:t>
            </a:r>
          </a:p>
          <a:p>
            <a:pPr lvl="1"/>
            <a:r>
              <a:rPr lang="en-US" dirty="0" smtClean="0"/>
              <a:t>Penalty = ½ (# parameters) Log (# data points)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 score</a:t>
            </a:r>
          </a:p>
          <a:p>
            <a:pPr lvl="1"/>
            <a:r>
              <a:rPr lang="en-US" dirty="0" smtClean="0"/>
              <a:t>P(BN | D) = P(D | BN) P(BN)</a:t>
            </a:r>
          </a:p>
          <a:p>
            <a:pPr lvl="1"/>
            <a:r>
              <a:rPr lang="en-US" dirty="0" smtClean="0"/>
              <a:t>P(BN) must decay exponentially with # of parameters for this to work well</a:t>
            </a:r>
          </a:p>
        </p:txBody>
      </p:sp>
      <p:sp>
        <p:nvSpPr>
          <p:cNvPr id="1105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 smtClean="0"/>
              <a:t>© Daniel S. Weld</a:t>
            </a: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3E793BA-436B-4B7F-9137-53C25AF17ED9}" type="slidenum">
              <a:rPr lang="en-US" sz="1400" b="0" smtClean="0"/>
              <a:pPr/>
              <a:t>50</a:t>
            </a:fld>
            <a:endParaRPr lang="en-US" sz="1400" b="0" smtClean="0"/>
          </a:p>
        </p:txBody>
      </p:sp>
    </p:spTree>
    <p:extLst>
      <p:ext uri="{BB962C8B-B14F-4D97-AF65-F5344CB8AC3E}">
        <p14:creationId xmlns:p14="http://schemas.microsoft.com/office/powerpoint/2010/main" val="3394716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Oval 5"/>
          <p:cNvSpPr>
            <a:spLocks noChangeArrowheads="1"/>
          </p:cNvSpPr>
          <p:nvPr/>
        </p:nvSpPr>
        <p:spPr bwMode="auto">
          <a:xfrm>
            <a:off x="1787525" y="876300"/>
            <a:ext cx="573088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A</a:t>
            </a:r>
          </a:p>
        </p:txBody>
      </p:sp>
      <p:sp>
        <p:nvSpPr>
          <p:cNvPr id="109571" name="Oval 7"/>
          <p:cNvSpPr>
            <a:spLocks noChangeArrowheads="1"/>
          </p:cNvSpPr>
          <p:nvPr/>
        </p:nvSpPr>
        <p:spPr bwMode="auto">
          <a:xfrm>
            <a:off x="2835275" y="2701925"/>
            <a:ext cx="522288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E</a:t>
            </a:r>
          </a:p>
        </p:txBody>
      </p:sp>
      <p:sp>
        <p:nvSpPr>
          <p:cNvPr id="109572" name="Oval 8"/>
          <p:cNvSpPr>
            <a:spLocks noChangeArrowheads="1"/>
          </p:cNvSpPr>
          <p:nvPr/>
        </p:nvSpPr>
        <p:spPr bwMode="auto">
          <a:xfrm>
            <a:off x="2835275" y="1598613"/>
            <a:ext cx="547688" cy="6492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C</a:t>
            </a:r>
          </a:p>
        </p:txBody>
      </p:sp>
      <p:sp>
        <p:nvSpPr>
          <p:cNvPr id="109573" name="Oval 9"/>
          <p:cNvSpPr>
            <a:spLocks noChangeArrowheads="1"/>
          </p:cNvSpPr>
          <p:nvPr/>
        </p:nvSpPr>
        <p:spPr bwMode="auto">
          <a:xfrm>
            <a:off x="503238" y="2701925"/>
            <a:ext cx="573087" cy="649288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D</a:t>
            </a:r>
          </a:p>
        </p:txBody>
      </p:sp>
      <p:sp>
        <p:nvSpPr>
          <p:cNvPr id="109574" name="Oval 10"/>
          <p:cNvSpPr>
            <a:spLocks noChangeArrowheads="1"/>
          </p:cNvSpPr>
          <p:nvPr/>
        </p:nvSpPr>
        <p:spPr bwMode="auto">
          <a:xfrm>
            <a:off x="503238" y="1598613"/>
            <a:ext cx="547687" cy="649287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imes New Roman" pitchFamily="18" charset="0"/>
              </a:rPr>
              <a:t>B</a:t>
            </a:r>
          </a:p>
        </p:txBody>
      </p:sp>
      <p:cxnSp>
        <p:nvCxnSpPr>
          <p:cNvPr id="109575" name="Straight Arrow Connector 12"/>
          <p:cNvCxnSpPr>
            <a:cxnSpLocks noChangeShapeType="1"/>
            <a:stCxn id="109570" idx="3"/>
            <a:endCxn id="109574" idx="0"/>
          </p:cNvCxnSpPr>
          <p:nvPr/>
        </p:nvCxnSpPr>
        <p:spPr bwMode="auto">
          <a:xfrm rot="5400000">
            <a:off x="1240631" y="967582"/>
            <a:ext cx="168275" cy="10937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6" name="Straight Arrow Connector 13"/>
          <p:cNvCxnSpPr>
            <a:cxnSpLocks noChangeShapeType="1"/>
            <a:stCxn id="109570" idx="5"/>
            <a:endCxn id="109572" idx="0"/>
          </p:cNvCxnSpPr>
          <p:nvPr/>
        </p:nvCxnSpPr>
        <p:spPr bwMode="auto">
          <a:xfrm rot="16200000" flipH="1">
            <a:off x="2608262" y="1098551"/>
            <a:ext cx="168275" cy="831850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7" name="Straight Arrow Connector 19"/>
          <p:cNvCxnSpPr>
            <a:cxnSpLocks noChangeShapeType="1"/>
            <a:stCxn id="109574" idx="4"/>
            <a:endCxn id="109573" idx="0"/>
          </p:cNvCxnSpPr>
          <p:nvPr/>
        </p:nvCxnSpPr>
        <p:spPr bwMode="auto">
          <a:xfrm rot="16200000" flipH="1">
            <a:off x="556419" y="2469356"/>
            <a:ext cx="454025" cy="11113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8" name="Straight Arrow Connector 22"/>
          <p:cNvCxnSpPr>
            <a:cxnSpLocks noChangeShapeType="1"/>
            <a:stCxn id="109572" idx="4"/>
            <a:endCxn id="109571" idx="0"/>
          </p:cNvCxnSpPr>
          <p:nvPr/>
        </p:nvCxnSpPr>
        <p:spPr bwMode="auto">
          <a:xfrm rot="5400000">
            <a:off x="2875756" y="2469357"/>
            <a:ext cx="454025" cy="11112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579" name="Straight Arrow Connector 109"/>
          <p:cNvCxnSpPr>
            <a:cxnSpLocks noChangeShapeType="1"/>
            <a:stCxn id="109570" idx="4"/>
            <a:endCxn id="109573" idx="6"/>
          </p:cNvCxnSpPr>
          <p:nvPr/>
        </p:nvCxnSpPr>
        <p:spPr bwMode="auto">
          <a:xfrm rot="5400000">
            <a:off x="824706" y="1777207"/>
            <a:ext cx="1501775" cy="99853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5349875" y="190500"/>
            <a:ext cx="2879725" cy="2474913"/>
            <a:chOff x="5349596" y="190500"/>
            <a:chExt cx="2880004" cy="2475587"/>
          </a:xfrm>
        </p:grpSpPr>
        <p:sp>
          <p:nvSpPr>
            <p:cNvPr id="109617" name="Oval 126"/>
            <p:cNvSpPr>
              <a:spLocks noChangeArrowheads="1"/>
            </p:cNvSpPr>
            <p:nvPr/>
          </p:nvSpPr>
          <p:spPr bwMode="auto">
            <a:xfrm>
              <a:off x="6634181" y="1905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618" name="Oval 127"/>
            <p:cNvSpPr>
              <a:spLocks noChangeArrowheads="1"/>
            </p:cNvSpPr>
            <p:nvPr/>
          </p:nvSpPr>
          <p:spPr bwMode="auto">
            <a:xfrm>
              <a:off x="7681397" y="20168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619" name="Oval 128"/>
            <p:cNvSpPr>
              <a:spLocks noChangeArrowheads="1"/>
            </p:cNvSpPr>
            <p:nvPr/>
          </p:nvSpPr>
          <p:spPr bwMode="auto">
            <a:xfrm>
              <a:off x="7681397" y="9125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20" name="Oval 129"/>
            <p:cNvSpPr>
              <a:spLocks noChangeArrowheads="1"/>
            </p:cNvSpPr>
            <p:nvPr/>
          </p:nvSpPr>
          <p:spPr bwMode="auto">
            <a:xfrm>
              <a:off x="5349596" y="20168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21" name="Oval 130"/>
            <p:cNvSpPr>
              <a:spLocks noChangeArrowheads="1"/>
            </p:cNvSpPr>
            <p:nvPr/>
          </p:nvSpPr>
          <p:spPr bwMode="auto">
            <a:xfrm>
              <a:off x="5349596" y="9125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22" name="Straight Arrow Connector 131"/>
            <p:cNvCxnSpPr>
              <a:cxnSpLocks noChangeShapeType="1"/>
              <a:stCxn id="109617" idx="3"/>
              <a:endCxn id="109621" idx="0"/>
            </p:cNvCxnSpPr>
            <p:nvPr/>
          </p:nvCxnSpPr>
          <p:spPr bwMode="auto">
            <a:xfrm rot="5400000">
              <a:off x="6086949" y="2813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3" name="Straight Arrow Connector 132"/>
            <p:cNvCxnSpPr>
              <a:cxnSpLocks noChangeShapeType="1"/>
              <a:stCxn id="109617" idx="5"/>
              <a:endCxn id="109619" idx="0"/>
            </p:cNvCxnSpPr>
            <p:nvPr/>
          </p:nvCxnSpPr>
          <p:spPr bwMode="auto">
            <a:xfrm rot="16200000" flipH="1">
              <a:off x="7455435" y="4124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4" name="Straight Arrow Connector 133"/>
            <p:cNvCxnSpPr>
              <a:cxnSpLocks noChangeShapeType="1"/>
              <a:stCxn id="109621" idx="4"/>
              <a:endCxn id="109620" idx="0"/>
            </p:cNvCxnSpPr>
            <p:nvPr/>
          </p:nvCxnSpPr>
          <p:spPr bwMode="auto">
            <a:xfrm rot="16200000" flipH="1">
              <a:off x="5402299" y="17831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5" name="Straight Arrow Connector 134"/>
            <p:cNvCxnSpPr>
              <a:cxnSpLocks noChangeShapeType="1"/>
              <a:stCxn id="109619" idx="4"/>
              <a:endCxn id="109618" idx="0"/>
            </p:cNvCxnSpPr>
            <p:nvPr/>
          </p:nvCxnSpPr>
          <p:spPr bwMode="auto">
            <a:xfrm rot="5400000">
              <a:off x="7721703" y="17831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26" name="Straight Arrow Connector 135"/>
            <p:cNvCxnSpPr>
              <a:cxnSpLocks noChangeShapeType="1"/>
              <a:stCxn id="109617" idx="4"/>
              <a:endCxn id="109620" idx="6"/>
            </p:cNvCxnSpPr>
            <p:nvPr/>
          </p:nvCxnSpPr>
          <p:spPr bwMode="auto">
            <a:xfrm rot="5400000">
              <a:off x="5670737" y="1091548"/>
              <a:ext cx="1501805" cy="9980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80"/>
          <p:cNvGrpSpPr>
            <a:grpSpLocks/>
          </p:cNvGrpSpPr>
          <p:nvPr/>
        </p:nvGrpSpPr>
        <p:grpSpPr bwMode="auto">
          <a:xfrm>
            <a:off x="655638" y="4116388"/>
            <a:ext cx="2879725" cy="2474912"/>
            <a:chOff x="655510" y="4115713"/>
            <a:chExt cx="2880004" cy="2475587"/>
          </a:xfrm>
        </p:grpSpPr>
        <p:sp>
          <p:nvSpPr>
            <p:cNvPr id="109608" name="Oval 146"/>
            <p:cNvSpPr>
              <a:spLocks noChangeArrowheads="1"/>
            </p:cNvSpPr>
            <p:nvPr/>
          </p:nvSpPr>
          <p:spPr bwMode="auto">
            <a:xfrm>
              <a:off x="1940095" y="4115713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609" name="Oval 147"/>
            <p:cNvSpPr>
              <a:spLocks noChangeArrowheads="1"/>
            </p:cNvSpPr>
            <p:nvPr/>
          </p:nvSpPr>
          <p:spPr bwMode="auto">
            <a:xfrm>
              <a:off x="2987311" y="5942111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610" name="Oval 148"/>
            <p:cNvSpPr>
              <a:spLocks noChangeArrowheads="1"/>
            </p:cNvSpPr>
            <p:nvPr/>
          </p:nvSpPr>
          <p:spPr bwMode="auto">
            <a:xfrm>
              <a:off x="2987311" y="4837727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11" name="Oval 149"/>
            <p:cNvSpPr>
              <a:spLocks noChangeArrowheads="1"/>
            </p:cNvSpPr>
            <p:nvPr/>
          </p:nvSpPr>
          <p:spPr bwMode="auto">
            <a:xfrm>
              <a:off x="655510" y="5942112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12" name="Oval 150"/>
            <p:cNvSpPr>
              <a:spLocks noChangeArrowheads="1"/>
            </p:cNvSpPr>
            <p:nvPr/>
          </p:nvSpPr>
          <p:spPr bwMode="auto">
            <a:xfrm>
              <a:off x="655510" y="4837727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13" name="Straight Arrow Connector 151"/>
            <p:cNvCxnSpPr>
              <a:cxnSpLocks noChangeShapeType="1"/>
              <a:stCxn id="109608" idx="3"/>
              <a:endCxn id="109612" idx="0"/>
            </p:cNvCxnSpPr>
            <p:nvPr/>
          </p:nvCxnSpPr>
          <p:spPr bwMode="auto">
            <a:xfrm rot="5400000">
              <a:off x="1392863" y="4206580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4" name="Straight Arrow Connector 152"/>
            <p:cNvCxnSpPr>
              <a:cxnSpLocks noChangeShapeType="1"/>
              <a:stCxn id="109608" idx="5"/>
              <a:endCxn id="109610" idx="0"/>
            </p:cNvCxnSpPr>
            <p:nvPr/>
          </p:nvCxnSpPr>
          <p:spPr bwMode="auto">
            <a:xfrm rot="16200000" flipH="1">
              <a:off x="2761349" y="4337662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5" name="Straight Arrow Connector 153"/>
            <p:cNvCxnSpPr>
              <a:cxnSpLocks noChangeShapeType="1"/>
              <a:stCxn id="109612" idx="4"/>
              <a:endCxn id="109611" idx="0"/>
            </p:cNvCxnSpPr>
            <p:nvPr/>
          </p:nvCxnSpPr>
          <p:spPr bwMode="auto">
            <a:xfrm rot="16200000" flipH="1">
              <a:off x="708213" y="5708314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16" name="Straight Arrow Connector 154"/>
            <p:cNvCxnSpPr>
              <a:cxnSpLocks noChangeShapeType="1"/>
              <a:stCxn id="109610" idx="4"/>
              <a:endCxn id="109609" idx="0"/>
            </p:cNvCxnSpPr>
            <p:nvPr/>
          </p:nvCxnSpPr>
          <p:spPr bwMode="auto">
            <a:xfrm rot="5400000">
              <a:off x="3027617" y="5708315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5502275" y="2628900"/>
            <a:ext cx="2879725" cy="2474913"/>
            <a:chOff x="5501996" y="2628900"/>
            <a:chExt cx="2880004" cy="2475587"/>
          </a:xfrm>
        </p:grpSpPr>
        <p:sp>
          <p:nvSpPr>
            <p:cNvPr id="109597" name="Oval 136"/>
            <p:cNvSpPr>
              <a:spLocks noChangeArrowheads="1"/>
            </p:cNvSpPr>
            <p:nvPr/>
          </p:nvSpPr>
          <p:spPr bwMode="auto">
            <a:xfrm>
              <a:off x="6786581" y="26289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98" name="Oval 137"/>
            <p:cNvSpPr>
              <a:spLocks noChangeArrowheads="1"/>
            </p:cNvSpPr>
            <p:nvPr/>
          </p:nvSpPr>
          <p:spPr bwMode="auto">
            <a:xfrm>
              <a:off x="7833797" y="44552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99" name="Oval 138"/>
            <p:cNvSpPr>
              <a:spLocks noChangeArrowheads="1"/>
            </p:cNvSpPr>
            <p:nvPr/>
          </p:nvSpPr>
          <p:spPr bwMode="auto">
            <a:xfrm>
              <a:off x="7833797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600" name="Oval 139"/>
            <p:cNvSpPr>
              <a:spLocks noChangeArrowheads="1"/>
            </p:cNvSpPr>
            <p:nvPr/>
          </p:nvSpPr>
          <p:spPr bwMode="auto">
            <a:xfrm>
              <a:off x="5501996" y="44552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601" name="Oval 140"/>
            <p:cNvSpPr>
              <a:spLocks noChangeArrowheads="1"/>
            </p:cNvSpPr>
            <p:nvPr/>
          </p:nvSpPr>
          <p:spPr bwMode="auto">
            <a:xfrm>
              <a:off x="5501996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602" name="Straight Arrow Connector 141"/>
            <p:cNvCxnSpPr>
              <a:cxnSpLocks noChangeShapeType="1"/>
              <a:stCxn id="109597" idx="3"/>
              <a:endCxn id="109601" idx="0"/>
            </p:cNvCxnSpPr>
            <p:nvPr/>
          </p:nvCxnSpPr>
          <p:spPr bwMode="auto">
            <a:xfrm rot="5400000">
              <a:off x="6239349" y="27197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3" name="Straight Arrow Connector 142"/>
            <p:cNvCxnSpPr>
              <a:cxnSpLocks noChangeShapeType="1"/>
              <a:stCxn id="109597" idx="5"/>
              <a:endCxn id="109599" idx="0"/>
            </p:cNvCxnSpPr>
            <p:nvPr/>
          </p:nvCxnSpPr>
          <p:spPr bwMode="auto">
            <a:xfrm rot="16200000" flipH="1">
              <a:off x="7607835" y="28508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4" name="Straight Arrow Connector 143"/>
            <p:cNvCxnSpPr>
              <a:cxnSpLocks noChangeShapeType="1"/>
              <a:stCxn id="109601" idx="4"/>
              <a:endCxn id="109600" idx="0"/>
            </p:cNvCxnSpPr>
            <p:nvPr/>
          </p:nvCxnSpPr>
          <p:spPr bwMode="auto">
            <a:xfrm rot="16200000" flipH="1">
              <a:off x="5554699" y="42215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5" name="Straight Arrow Connector 144"/>
            <p:cNvCxnSpPr>
              <a:cxnSpLocks noChangeShapeType="1"/>
              <a:stCxn id="109599" idx="4"/>
              <a:endCxn id="109598" idx="0"/>
            </p:cNvCxnSpPr>
            <p:nvPr/>
          </p:nvCxnSpPr>
          <p:spPr bwMode="auto">
            <a:xfrm rot="5400000">
              <a:off x="7874103" y="42215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6" name="Straight Arrow Connector 145"/>
            <p:cNvCxnSpPr>
              <a:cxnSpLocks noChangeShapeType="1"/>
              <a:stCxn id="109597" idx="4"/>
              <a:endCxn id="109600" idx="6"/>
            </p:cNvCxnSpPr>
            <p:nvPr/>
          </p:nvCxnSpPr>
          <p:spPr bwMode="auto">
            <a:xfrm rot="5400000">
              <a:off x="5823137" y="3529948"/>
              <a:ext cx="1501805" cy="99808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07" name="Straight Arrow Connector 159"/>
            <p:cNvCxnSpPr>
              <a:cxnSpLocks noChangeShapeType="1"/>
              <a:stCxn id="109597" idx="4"/>
              <a:endCxn id="109598" idx="2"/>
            </p:cNvCxnSpPr>
            <p:nvPr/>
          </p:nvCxnSpPr>
          <p:spPr bwMode="auto">
            <a:xfrm rot="16200000" flipH="1">
              <a:off x="6702537" y="3648632"/>
              <a:ext cx="1501804" cy="760716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64" name="Straight Arrow Connector 163"/>
          <p:cNvCxnSpPr>
            <a:cxnSpLocks noChangeShapeType="1"/>
          </p:cNvCxnSpPr>
          <p:nvPr/>
        </p:nvCxnSpPr>
        <p:spPr bwMode="auto">
          <a:xfrm flipV="1">
            <a:off x="3810000" y="1598613"/>
            <a:ext cx="1028700" cy="417512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Arrow Connector 164"/>
          <p:cNvCxnSpPr>
            <a:cxnSpLocks noChangeShapeType="1"/>
          </p:cNvCxnSpPr>
          <p:nvPr/>
        </p:nvCxnSpPr>
        <p:spPr bwMode="auto">
          <a:xfrm rot="16200000" flipH="1">
            <a:off x="3740150" y="2085975"/>
            <a:ext cx="1679575" cy="1539875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Arrow Connector 167"/>
          <p:cNvCxnSpPr>
            <a:cxnSpLocks noChangeShapeType="1"/>
          </p:cNvCxnSpPr>
          <p:nvPr/>
        </p:nvCxnSpPr>
        <p:spPr bwMode="auto">
          <a:xfrm rot="5400000">
            <a:off x="2162969" y="2961481"/>
            <a:ext cx="2592388" cy="701675"/>
          </a:xfrm>
          <a:prstGeom prst="straightConnector1">
            <a:avLst/>
          </a:prstGeom>
          <a:noFill/>
          <a:ln w="63500" algn="ctr">
            <a:solidFill>
              <a:srgbClr val="D60093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5524500" y="2628900"/>
            <a:ext cx="2879725" cy="2474913"/>
            <a:chOff x="5501996" y="2628900"/>
            <a:chExt cx="2880004" cy="2475587"/>
          </a:xfrm>
        </p:grpSpPr>
        <p:sp>
          <p:nvSpPr>
            <p:cNvPr id="109587" name="Oval 184"/>
            <p:cNvSpPr>
              <a:spLocks noChangeArrowheads="1"/>
            </p:cNvSpPr>
            <p:nvPr/>
          </p:nvSpPr>
          <p:spPr bwMode="auto">
            <a:xfrm>
              <a:off x="6786581" y="2628900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9588" name="Oval 185"/>
            <p:cNvSpPr>
              <a:spLocks noChangeArrowheads="1"/>
            </p:cNvSpPr>
            <p:nvPr/>
          </p:nvSpPr>
          <p:spPr bwMode="auto">
            <a:xfrm>
              <a:off x="7833797" y="4455298"/>
              <a:ext cx="523409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9589" name="Oval 186"/>
            <p:cNvSpPr>
              <a:spLocks noChangeArrowheads="1"/>
            </p:cNvSpPr>
            <p:nvPr/>
          </p:nvSpPr>
          <p:spPr bwMode="auto">
            <a:xfrm>
              <a:off x="7833797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9590" name="Oval 187"/>
            <p:cNvSpPr>
              <a:spLocks noChangeArrowheads="1"/>
            </p:cNvSpPr>
            <p:nvPr/>
          </p:nvSpPr>
          <p:spPr bwMode="auto">
            <a:xfrm>
              <a:off x="5501996" y="4455299"/>
              <a:ext cx="573000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9591" name="Oval 188"/>
            <p:cNvSpPr>
              <a:spLocks noChangeArrowheads="1"/>
            </p:cNvSpPr>
            <p:nvPr/>
          </p:nvSpPr>
          <p:spPr bwMode="auto">
            <a:xfrm>
              <a:off x="5501996" y="3350914"/>
              <a:ext cx="548203" cy="649188"/>
            </a:xfrm>
            <a:prstGeom prst="ellips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imes New Roman" pitchFamily="18" charset="0"/>
                </a:rPr>
                <a:t>B</a:t>
              </a:r>
            </a:p>
          </p:txBody>
        </p:sp>
        <p:cxnSp>
          <p:nvCxnSpPr>
            <p:cNvPr id="109592" name="Straight Arrow Connector 189"/>
            <p:cNvCxnSpPr>
              <a:cxnSpLocks noChangeShapeType="1"/>
              <a:stCxn id="109587" idx="3"/>
              <a:endCxn id="109591" idx="0"/>
            </p:cNvCxnSpPr>
            <p:nvPr/>
          </p:nvCxnSpPr>
          <p:spPr bwMode="auto">
            <a:xfrm rot="5400000">
              <a:off x="6239349" y="2719767"/>
              <a:ext cx="167897" cy="1094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3" name="Straight Arrow Connector 190"/>
            <p:cNvCxnSpPr>
              <a:cxnSpLocks noChangeShapeType="1"/>
              <a:stCxn id="109587" idx="5"/>
              <a:endCxn id="109589" idx="0"/>
            </p:cNvCxnSpPr>
            <p:nvPr/>
          </p:nvCxnSpPr>
          <p:spPr bwMode="auto">
            <a:xfrm rot="16200000" flipH="1">
              <a:off x="7607835" y="2850849"/>
              <a:ext cx="167897" cy="83223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4" name="Straight Arrow Connector 191"/>
            <p:cNvCxnSpPr>
              <a:cxnSpLocks noChangeShapeType="1"/>
              <a:stCxn id="109591" idx="4"/>
              <a:endCxn id="109590" idx="0"/>
            </p:cNvCxnSpPr>
            <p:nvPr/>
          </p:nvCxnSpPr>
          <p:spPr bwMode="auto">
            <a:xfrm rot="16200000" flipH="1">
              <a:off x="5554699" y="4221501"/>
              <a:ext cx="455197" cy="1239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5" name="Straight Arrow Connector 192"/>
            <p:cNvCxnSpPr>
              <a:cxnSpLocks noChangeShapeType="1"/>
              <a:stCxn id="109589" idx="4"/>
              <a:endCxn id="109588" idx="0"/>
            </p:cNvCxnSpPr>
            <p:nvPr/>
          </p:nvCxnSpPr>
          <p:spPr bwMode="auto">
            <a:xfrm rot="5400000">
              <a:off x="7874103" y="4221502"/>
              <a:ext cx="455196" cy="12397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319351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Tuning on Held-Out Data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22438"/>
            <a:ext cx="5943600" cy="5135562"/>
          </a:xfrm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000" dirty="0"/>
              <a:t>Now we’ve got two kinds of unknowns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Parameters: the probabilities P(Y|X), P(Y)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 err="1"/>
              <a:t>Hyperparameters</a:t>
            </a:r>
            <a:r>
              <a:rPr lang="en-US" sz="2000" dirty="0"/>
              <a:t>, like </a:t>
            </a:r>
            <a:endParaRPr lang="en-US" sz="2000" dirty="0" smtClean="0"/>
          </a:p>
          <a:p>
            <a:pPr marL="1182688" lvl="2">
              <a:lnSpc>
                <a:spcPct val="8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amount of smoothing to do: k, </a:t>
            </a:r>
            <a:r>
              <a:rPr lang="en-US" sz="2000" dirty="0" smtClean="0"/>
              <a:t>or</a:t>
            </a:r>
          </a:p>
          <a:p>
            <a:pPr marL="1182688" lvl="2">
              <a:lnSpc>
                <a:spcPct val="80000"/>
              </a:lnSpc>
            </a:pPr>
            <a:r>
              <a:rPr lang="en-US" sz="2000" dirty="0" smtClean="0"/>
              <a:t>regularization penalty, </a:t>
            </a:r>
            <a:r>
              <a:rPr lang="en-US" sz="2000" dirty="0">
                <a:latin typeface="Symbol" charset="2"/>
                <a:ea typeface="Symbol" charset="2"/>
                <a:cs typeface="Symbol" charset="2"/>
                <a:sym typeface="Symbol" charset="2"/>
              </a:rPr>
              <a:t>α</a:t>
            </a:r>
            <a:endParaRPr lang="en-US" sz="2000" dirty="0"/>
          </a:p>
          <a:p>
            <a:pPr marL="782638"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Where to learn?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Learn parameters from training data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Must tune </a:t>
            </a:r>
            <a:r>
              <a:rPr lang="en-US" sz="1800" dirty="0" err="1"/>
              <a:t>hyperparameters</a:t>
            </a:r>
            <a:r>
              <a:rPr lang="en-US" sz="1800" dirty="0"/>
              <a:t> on different data</a:t>
            </a:r>
          </a:p>
          <a:p>
            <a:pPr marL="1182688" lvl="2">
              <a:lnSpc>
                <a:spcPct val="80000"/>
              </a:lnSpc>
            </a:pPr>
            <a:r>
              <a:rPr lang="en-US" sz="1600" dirty="0"/>
              <a:t>Why?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For each value of the </a:t>
            </a:r>
            <a:r>
              <a:rPr lang="en-US" sz="1800" dirty="0" err="1"/>
              <a:t>hyperparameters</a:t>
            </a:r>
            <a:r>
              <a:rPr lang="en-US" sz="1800" dirty="0"/>
              <a:t>, train and test on the held-out data</a:t>
            </a:r>
          </a:p>
          <a:p>
            <a:pPr marL="782638" lvl="1">
              <a:lnSpc>
                <a:spcPct val="80000"/>
              </a:lnSpc>
            </a:pPr>
            <a:r>
              <a:rPr lang="en-US" sz="1800" dirty="0"/>
              <a:t>Choose the best value and do a final test on the test data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6445250" y="4435475"/>
            <a:ext cx="2165350" cy="15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rot="10800000" flipH="1">
            <a:off x="6445250" y="2595563"/>
            <a:ext cx="1588" cy="1839912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0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4651375"/>
            <a:ext cx="179388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08288"/>
            <a:ext cx="2095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2" name="Freeform 8"/>
          <p:cNvSpPr>
            <a:spLocks/>
          </p:cNvSpPr>
          <p:nvPr/>
        </p:nvSpPr>
        <p:spPr bwMode="auto">
          <a:xfrm>
            <a:off x="6477000" y="2630488"/>
            <a:ext cx="2133600" cy="1752600"/>
          </a:xfrm>
          <a:custGeom>
            <a:avLst/>
            <a:gdLst>
              <a:gd name="T0" fmla="*/ 0 w 21600"/>
              <a:gd name="T1" fmla="*/ 0 h 21600"/>
              <a:gd name="T2" fmla="*/ 6943 w 21600"/>
              <a:gd name="T3" fmla="*/ 939 h 21600"/>
              <a:gd name="T4" fmla="*/ 16200 w 21600"/>
              <a:gd name="T5" fmla="*/ 5635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21" y="0"/>
                  <a:pt x="4243" y="0"/>
                  <a:pt x="6943" y="939"/>
                </a:cubicBezTo>
                <a:cubicBezTo>
                  <a:pt x="9643" y="1878"/>
                  <a:pt x="13757" y="2191"/>
                  <a:pt x="16200" y="5635"/>
                </a:cubicBezTo>
                <a:cubicBezTo>
                  <a:pt x="18643" y="9078"/>
                  <a:pt x="20121" y="15339"/>
                  <a:pt x="21600" y="21600"/>
                </a:cubicBezTo>
              </a:path>
            </a:pathLst>
          </a:custGeom>
          <a:noFill/>
          <a:ln w="38100" cap="flat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3" name="Picture 9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01888"/>
            <a:ext cx="11366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4" name="Freeform 10"/>
          <p:cNvSpPr>
            <a:spLocks/>
          </p:cNvSpPr>
          <p:nvPr/>
        </p:nvSpPr>
        <p:spPr bwMode="auto">
          <a:xfrm>
            <a:off x="6480175" y="2936875"/>
            <a:ext cx="2130425" cy="1446213"/>
          </a:xfrm>
          <a:custGeom>
            <a:avLst/>
            <a:gdLst>
              <a:gd name="T0" fmla="*/ 0 w 21600"/>
              <a:gd name="T1" fmla="+- 0 5554 90"/>
              <a:gd name="T2" fmla="*/ 5554 h 21510"/>
              <a:gd name="T3" fmla="*/ 6245 w 21600"/>
              <a:gd name="T4" fmla="+- 0 95 90"/>
              <a:gd name="T5" fmla="*/ 95 h 21510"/>
              <a:gd name="T6" fmla="*/ 15419 w 21600"/>
              <a:gd name="T7" fmla="+- 0 5057 90"/>
              <a:gd name="T8" fmla="*/ 5057 h 21510"/>
              <a:gd name="T9" fmla="*/ 21600 w 21600"/>
              <a:gd name="T10" fmla="+- 0 21600 90"/>
              <a:gd name="T11" fmla="*/ 21600 h 2151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10">
                <a:moveTo>
                  <a:pt x="0" y="5464"/>
                </a:moveTo>
                <a:cubicBezTo>
                  <a:pt x="1030" y="4566"/>
                  <a:pt x="3670" y="99"/>
                  <a:pt x="6245" y="5"/>
                </a:cubicBezTo>
                <a:cubicBezTo>
                  <a:pt x="8820" y="-90"/>
                  <a:pt x="12860" y="1375"/>
                  <a:pt x="15419" y="4967"/>
                </a:cubicBezTo>
                <a:cubicBezTo>
                  <a:pt x="17979" y="8559"/>
                  <a:pt x="20312" y="18060"/>
                  <a:pt x="21600" y="21510"/>
                </a:cubicBezTo>
              </a:path>
            </a:pathLst>
          </a:custGeom>
          <a:noFill/>
          <a:ln w="38100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5" name="Picture 11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63" y="3625850"/>
            <a:ext cx="1227137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12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925888"/>
            <a:ext cx="584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7" name="Freeform 13"/>
          <p:cNvSpPr>
            <a:spLocks/>
          </p:cNvSpPr>
          <p:nvPr/>
        </p:nvSpPr>
        <p:spPr bwMode="auto">
          <a:xfrm>
            <a:off x="6477000" y="2927350"/>
            <a:ext cx="2130425" cy="1458913"/>
          </a:xfrm>
          <a:custGeom>
            <a:avLst/>
            <a:gdLst>
              <a:gd name="T0" fmla="*/ 0 w 21600"/>
              <a:gd name="T1" fmla="+- 0 5693 90"/>
              <a:gd name="T2" fmla="*/ 5693 h 21510"/>
              <a:gd name="T3" fmla="*/ 8965 w 21600"/>
              <a:gd name="T4" fmla="+- 0 94 90"/>
              <a:gd name="T5" fmla="*/ 94 h 21510"/>
              <a:gd name="T6" fmla="*/ 14599 w 21600"/>
              <a:gd name="T7" fmla="+- 0 5154 90"/>
              <a:gd name="T8" fmla="*/ 5154 h 21510"/>
              <a:gd name="T9" fmla="*/ 21600 w 21600"/>
              <a:gd name="T10" fmla="+- 0 21600 90"/>
              <a:gd name="T11" fmla="*/ 21600 h 2151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10">
                <a:moveTo>
                  <a:pt x="0" y="5603"/>
                </a:moveTo>
                <a:cubicBezTo>
                  <a:pt x="1497" y="4666"/>
                  <a:pt x="6535" y="97"/>
                  <a:pt x="8965" y="4"/>
                </a:cubicBezTo>
                <a:cubicBezTo>
                  <a:pt x="11396" y="-90"/>
                  <a:pt x="12490" y="1480"/>
                  <a:pt x="14599" y="5064"/>
                </a:cubicBezTo>
                <a:cubicBezTo>
                  <a:pt x="16707" y="8648"/>
                  <a:pt x="20151" y="18090"/>
                  <a:pt x="21600" y="21510"/>
                </a:cubicBezTo>
              </a:path>
            </a:pathLst>
          </a:custGeom>
          <a:noFill/>
          <a:ln w="38100" cap="flat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6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/>
              <a:t>Baselines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>
              <a:lnSpc>
                <a:spcPct val="80000"/>
              </a:lnSpc>
            </a:pPr>
            <a:r>
              <a:rPr lang="en-US" sz="2400" dirty="0"/>
              <a:t>First step: get a </a:t>
            </a:r>
            <a:r>
              <a:rPr lang="en-US" sz="2400" dirty="0">
                <a:solidFill>
                  <a:srgbClr val="CC0000"/>
                </a:solidFill>
              </a:rPr>
              <a:t>baseline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Baselines are very simple “straw man” procedures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Help determine how hard the task is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Help know what a “good” accuracy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Weak baseline: most frequent label classifier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Gives all test instances whatever label was most common in the training set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E.g. for spam filtering, might label everything as ham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Accuracy might be very high if the problem is skewed</a:t>
            </a:r>
          </a:p>
          <a:p>
            <a:pPr marL="782638" lvl="1">
              <a:lnSpc>
                <a:spcPct val="80000"/>
              </a:lnSpc>
            </a:pPr>
            <a:r>
              <a:rPr lang="en-US" sz="2000" dirty="0"/>
              <a:t>E.g. calling everything </a:t>
            </a:r>
            <a:r>
              <a:rPr lang="en-US" sz="2000" dirty="0" smtClean="0"/>
              <a:t>“spam</a:t>
            </a:r>
            <a:r>
              <a:rPr lang="en-US" sz="2000" dirty="0"/>
              <a:t>” gets </a:t>
            </a:r>
            <a:r>
              <a:rPr lang="en-US" sz="2000" dirty="0" smtClean="0"/>
              <a:t>86</a:t>
            </a:r>
            <a:r>
              <a:rPr lang="en-US" sz="2000" dirty="0"/>
              <a:t>%, so a classifier that gets </a:t>
            </a:r>
            <a:r>
              <a:rPr lang="en-US" sz="2000" dirty="0" smtClean="0"/>
              <a:t>90</a:t>
            </a:r>
            <a:r>
              <a:rPr lang="en-US" sz="2000" dirty="0"/>
              <a:t>% isn’t very good…</a:t>
            </a:r>
          </a:p>
          <a:p>
            <a:pPr marL="782638"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For real research, usually use previous work as a (strong) baseline</a:t>
            </a:r>
          </a:p>
        </p:txBody>
      </p:sp>
    </p:spTree>
    <p:extLst>
      <p:ext uri="{BB962C8B-B14F-4D97-AF65-F5344CB8AC3E}">
        <p14:creationId xmlns:p14="http://schemas.microsoft.com/office/powerpoint/2010/main" val="407418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fld id="{5A0B5C5F-40F1-453B-9302-CE2EDBB05C86}" type="slidenum">
              <a:rPr lang="en-US" sz="1400" b="0"/>
              <a:pPr algn="r"/>
              <a:t>6</a:t>
            </a:fld>
            <a:endParaRPr lang="en-US" sz="1400" b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Bayes Nets</a:t>
            </a:r>
            <a:endParaRPr lang="en-CA" dirty="0" smtClean="0"/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648325" y="2057400"/>
            <a:ext cx="1600200" cy="609600"/>
            <a:chOff x="2880" y="1296"/>
            <a:chExt cx="1008" cy="384"/>
          </a:xfrm>
        </p:grpSpPr>
        <p:sp>
          <p:nvSpPr>
            <p:cNvPr id="11299" name="Oval 9"/>
            <p:cNvSpPr>
              <a:spLocks noChangeArrowheads="1"/>
            </p:cNvSpPr>
            <p:nvPr/>
          </p:nvSpPr>
          <p:spPr bwMode="auto">
            <a:xfrm>
              <a:off x="2880" y="1296"/>
              <a:ext cx="1008" cy="384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0" name="Text Box 10"/>
            <p:cNvSpPr txBox="1">
              <a:spLocks noChangeArrowheads="1"/>
            </p:cNvSpPr>
            <p:nvPr/>
          </p:nvSpPr>
          <p:spPr bwMode="auto">
            <a:xfrm>
              <a:off x="2928" y="1344"/>
              <a:ext cx="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Burglary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3" name="Group 11"/>
          <p:cNvGrpSpPr>
            <a:grpSpLocks/>
          </p:cNvGrpSpPr>
          <p:nvPr/>
        </p:nvGrpSpPr>
        <p:grpSpPr bwMode="auto">
          <a:xfrm>
            <a:off x="3971925" y="3581400"/>
            <a:ext cx="1447800" cy="609600"/>
            <a:chOff x="1824" y="2256"/>
            <a:chExt cx="912" cy="384"/>
          </a:xfrm>
        </p:grpSpPr>
        <p:sp>
          <p:nvSpPr>
            <p:cNvPr id="11297" name="Oval 12"/>
            <p:cNvSpPr>
              <a:spLocks noChangeArrowheads="1"/>
            </p:cNvSpPr>
            <p:nvPr/>
          </p:nvSpPr>
          <p:spPr bwMode="auto">
            <a:xfrm>
              <a:off x="1824" y="2256"/>
              <a:ext cx="912" cy="384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8" name="Text Box 13"/>
            <p:cNvSpPr txBox="1">
              <a:spLocks noChangeArrowheads="1"/>
            </p:cNvSpPr>
            <p:nvPr/>
          </p:nvSpPr>
          <p:spPr bwMode="auto">
            <a:xfrm>
              <a:off x="1920" y="2304"/>
              <a:ext cx="6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Alarm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4" name="Group 14"/>
          <p:cNvGrpSpPr>
            <a:grpSpLocks/>
          </p:cNvGrpSpPr>
          <p:nvPr/>
        </p:nvGrpSpPr>
        <p:grpSpPr bwMode="auto">
          <a:xfrm>
            <a:off x="5419725" y="5029200"/>
            <a:ext cx="1752600" cy="762000"/>
            <a:chOff x="2736" y="3168"/>
            <a:chExt cx="1104" cy="480"/>
          </a:xfrm>
        </p:grpSpPr>
        <p:sp>
          <p:nvSpPr>
            <p:cNvPr id="11295" name="Oval 15"/>
            <p:cNvSpPr>
              <a:spLocks noChangeArrowheads="1"/>
            </p:cNvSpPr>
            <p:nvPr/>
          </p:nvSpPr>
          <p:spPr bwMode="auto">
            <a:xfrm>
              <a:off x="2736" y="3168"/>
              <a:ext cx="1104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auto">
            <a:xfrm>
              <a:off x="2778" y="3264"/>
              <a:ext cx="10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Nbr2Calls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1275" name="Group 17"/>
          <p:cNvGrpSpPr>
            <a:grpSpLocks/>
          </p:cNvGrpSpPr>
          <p:nvPr/>
        </p:nvGrpSpPr>
        <p:grpSpPr bwMode="auto">
          <a:xfrm>
            <a:off x="2447925" y="5029200"/>
            <a:ext cx="1752600" cy="762000"/>
            <a:chOff x="864" y="3168"/>
            <a:chExt cx="1104" cy="480"/>
          </a:xfrm>
        </p:grpSpPr>
        <p:sp>
          <p:nvSpPr>
            <p:cNvPr id="11293" name="Oval 18"/>
            <p:cNvSpPr>
              <a:spLocks noChangeArrowheads="1"/>
            </p:cNvSpPr>
            <p:nvPr/>
          </p:nvSpPr>
          <p:spPr bwMode="auto">
            <a:xfrm>
              <a:off x="864" y="3168"/>
              <a:ext cx="1104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4" name="Text Box 19"/>
            <p:cNvSpPr txBox="1">
              <a:spLocks noChangeArrowheads="1"/>
            </p:cNvSpPr>
            <p:nvPr/>
          </p:nvSpPr>
          <p:spPr bwMode="auto">
            <a:xfrm>
              <a:off x="906" y="3264"/>
              <a:ext cx="10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Nbr1Calls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0981" y="1268002"/>
            <a:ext cx="8541544" cy="3456398"/>
            <a:chOff x="230981" y="1268002"/>
            <a:chExt cx="8541544" cy="3456398"/>
          </a:xfrm>
        </p:grpSpPr>
        <p:sp>
          <p:nvSpPr>
            <p:cNvPr id="11269" name="AutoShape 3"/>
            <p:cNvSpPr>
              <a:spLocks noChangeArrowheads="1"/>
            </p:cNvSpPr>
            <p:nvPr/>
          </p:nvSpPr>
          <p:spPr bwMode="auto">
            <a:xfrm rot="5400000">
              <a:off x="916781" y="582202"/>
              <a:ext cx="685800" cy="2057400"/>
            </a:xfrm>
            <a:prstGeom prst="wedgeRectCallout">
              <a:avLst>
                <a:gd name="adj1" fmla="val 82420"/>
                <a:gd name="adj2" fmla="val -55132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11270" name="AutoShape 4"/>
            <p:cNvSpPr>
              <a:spLocks noChangeArrowheads="1"/>
            </p:cNvSpPr>
            <p:nvPr/>
          </p:nvSpPr>
          <p:spPr bwMode="auto">
            <a:xfrm rot="5400000">
              <a:off x="6677025" y="2628900"/>
              <a:ext cx="1828800" cy="2362200"/>
            </a:xfrm>
            <a:prstGeom prst="wedgeRectCallout">
              <a:avLst>
                <a:gd name="adj1" fmla="val -1477"/>
                <a:gd name="adj2" fmla="val 89380"/>
              </a:avLst>
            </a:prstGeom>
            <a:solidFill>
              <a:srgbClr val="0066FF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 eaLnBrk="0" hangingPunct="0"/>
              <a:endParaRPr lang="en-CA" b="0">
                <a:latin typeface="Times New Roman" pitchFamily="18" charset="0"/>
              </a:endParaRPr>
            </a:p>
          </p:txBody>
        </p:sp>
        <p:sp>
          <p:nvSpPr>
            <p:cNvPr id="1337364" name="Text Box 20"/>
            <p:cNvSpPr txBox="1">
              <a:spLocks noChangeArrowheads="1"/>
            </p:cNvSpPr>
            <p:nvPr/>
          </p:nvSpPr>
          <p:spPr bwMode="auto">
            <a:xfrm>
              <a:off x="273843" y="1268002"/>
              <a:ext cx="19716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b="0" dirty="0" err="1" smtClean="0"/>
                <a:t>Pr</a:t>
              </a:r>
              <a:r>
                <a:rPr lang="en-US" sz="2000" b="0" dirty="0" smtClean="0"/>
                <a:t>(E=t</a:t>
              </a:r>
              <a:r>
                <a:rPr lang="en-US" sz="2000" b="0" dirty="0"/>
                <a:t>) </a:t>
              </a:r>
              <a:r>
                <a:rPr lang="en-US" sz="2000" b="0" dirty="0" err="1" smtClean="0"/>
                <a:t>Pr</a:t>
              </a:r>
              <a:r>
                <a:rPr lang="en-US" sz="2000" b="0" dirty="0" smtClean="0"/>
                <a:t>(E=f</a:t>
              </a:r>
              <a:r>
                <a:rPr lang="en-US" sz="2000" b="0" dirty="0"/>
                <a:t>)</a:t>
              </a:r>
            </a:p>
            <a:p>
              <a:r>
                <a:rPr lang="en-US" sz="2000" b="0" dirty="0"/>
                <a:t>   </a:t>
              </a:r>
              <a:r>
                <a:rPr lang="en-US" sz="2000" b="0" dirty="0" smtClean="0"/>
                <a:t>0.01    0.99</a:t>
              </a:r>
              <a:endParaRPr lang="en-US" sz="2000" b="0" dirty="0"/>
            </a:p>
          </p:txBody>
        </p:sp>
        <p:sp>
          <p:nvSpPr>
            <p:cNvPr id="1337365" name="Text Box 21"/>
            <p:cNvSpPr txBox="1">
              <a:spLocks noChangeArrowheads="1"/>
            </p:cNvSpPr>
            <p:nvPr/>
          </p:nvSpPr>
          <p:spPr bwMode="auto">
            <a:xfrm>
              <a:off x="6562725" y="2836863"/>
              <a:ext cx="2209800" cy="184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en-US" sz="2000" b="0"/>
                <a:t>       Pr(A|E,B)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0.9 (0.1)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0.2 (0.8)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0.85 (0.15)</a:t>
              </a:r>
            </a:p>
            <a:p>
              <a:pPr>
                <a:lnSpc>
                  <a:spcPct val="115000"/>
                </a:lnSpc>
              </a:pPr>
              <a:r>
                <a:rPr lang="en-US" sz="2000" b="0"/>
                <a:t>e,b    0.01 (0.99)                 </a:t>
              </a:r>
            </a:p>
          </p:txBody>
        </p:sp>
        <p:sp>
          <p:nvSpPr>
            <p:cNvPr id="11278" name="Line 22"/>
            <p:cNvSpPr>
              <a:spLocks noChangeShapeType="1"/>
            </p:cNvSpPr>
            <p:nvPr/>
          </p:nvSpPr>
          <p:spPr bwMode="auto">
            <a:xfrm>
              <a:off x="6638925" y="3276600"/>
              <a:ext cx="2057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23"/>
            <p:cNvSpPr>
              <a:spLocks noChangeShapeType="1"/>
            </p:cNvSpPr>
            <p:nvPr/>
          </p:nvSpPr>
          <p:spPr bwMode="auto">
            <a:xfrm>
              <a:off x="7096125" y="2895600"/>
              <a:ext cx="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6" name="Line 24"/>
            <p:cNvSpPr>
              <a:spLocks noChangeShapeType="1"/>
            </p:cNvSpPr>
            <p:nvPr/>
          </p:nvSpPr>
          <p:spPr bwMode="auto">
            <a:xfrm>
              <a:off x="6867525" y="3657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7" name="Line 25"/>
            <p:cNvSpPr>
              <a:spLocks noChangeShapeType="1"/>
            </p:cNvSpPr>
            <p:nvPr/>
          </p:nvSpPr>
          <p:spPr bwMode="auto">
            <a:xfrm>
              <a:off x="6638925" y="4038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8" name="Line 26"/>
            <p:cNvSpPr>
              <a:spLocks noChangeShapeType="1"/>
            </p:cNvSpPr>
            <p:nvPr/>
          </p:nvSpPr>
          <p:spPr bwMode="auto">
            <a:xfrm>
              <a:off x="6638925" y="44196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9" name="Line 27"/>
            <p:cNvSpPr>
              <a:spLocks noChangeShapeType="1"/>
            </p:cNvSpPr>
            <p:nvPr/>
          </p:nvSpPr>
          <p:spPr bwMode="auto">
            <a:xfrm>
              <a:off x="6867525" y="434340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45281" y="1610902"/>
              <a:ext cx="1828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5" name="Line 29"/>
          <p:cNvSpPr>
            <a:spLocks noChangeShapeType="1"/>
          </p:cNvSpPr>
          <p:nvPr/>
        </p:nvSpPr>
        <p:spPr bwMode="auto">
          <a:xfrm>
            <a:off x="3819525" y="27432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30"/>
          <p:cNvSpPr>
            <a:spLocks noChangeShapeType="1"/>
          </p:cNvSpPr>
          <p:nvPr/>
        </p:nvSpPr>
        <p:spPr bwMode="auto">
          <a:xfrm flipH="1">
            <a:off x="5038725" y="2743200"/>
            <a:ext cx="1295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31"/>
          <p:cNvSpPr>
            <a:spLocks noChangeShapeType="1"/>
          </p:cNvSpPr>
          <p:nvPr/>
        </p:nvSpPr>
        <p:spPr bwMode="auto">
          <a:xfrm flipH="1">
            <a:off x="3362325" y="41910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32"/>
          <p:cNvSpPr>
            <a:spLocks noChangeShapeType="1"/>
          </p:cNvSpPr>
          <p:nvPr/>
        </p:nvSpPr>
        <p:spPr bwMode="auto">
          <a:xfrm>
            <a:off x="5191125" y="4114800"/>
            <a:ext cx="990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89" name="Group 33"/>
          <p:cNvGrpSpPr>
            <a:grpSpLocks/>
          </p:cNvGrpSpPr>
          <p:nvPr/>
        </p:nvGrpSpPr>
        <p:grpSpPr bwMode="auto">
          <a:xfrm>
            <a:off x="1762125" y="3505200"/>
            <a:ext cx="1371600" cy="685800"/>
            <a:chOff x="768" y="1248"/>
            <a:chExt cx="1248" cy="480"/>
          </a:xfrm>
        </p:grpSpPr>
        <p:sp>
          <p:nvSpPr>
            <p:cNvPr id="11291" name="Oval 34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292" name="Text Box 35"/>
            <p:cNvSpPr txBox="1">
              <a:spLocks noChangeArrowheads="1"/>
            </p:cNvSpPr>
            <p:nvPr/>
          </p:nvSpPr>
          <p:spPr bwMode="auto">
            <a:xfrm>
              <a:off x="816" y="1344"/>
              <a:ext cx="88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Radio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1290" name="Line 36"/>
          <p:cNvSpPr>
            <a:spLocks noChangeShapeType="1"/>
          </p:cNvSpPr>
          <p:nvPr/>
        </p:nvSpPr>
        <p:spPr bwMode="auto">
          <a:xfrm flipH="1">
            <a:off x="2600325" y="28194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4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Continuous 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916781" y="582202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273843" y="1268002"/>
            <a:ext cx="197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(E=f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345281" y="161090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3200400"/>
            <a:ext cx="887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 far: assuming variables have discrete values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Could also allow continuous values, </a:t>
            </a:r>
            <a:r>
              <a:rPr lang="en-US" sz="2000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 </a:t>
            </a:r>
            <a:r>
              <a:rPr lang="en-US" sz="2000" dirty="0" smtClean="0">
                <a:solidFill>
                  <a:srgbClr val="0000FF"/>
                </a:solidFill>
                <a:latin typeface="Castellar" pitchFamily="18" charset="0"/>
                <a:sym typeface="Symbol"/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How specify probabilities?  (explicit CPT would be infinitely large)</a:t>
            </a:r>
          </a:p>
        </p:txBody>
      </p:sp>
      <p:pic>
        <p:nvPicPr>
          <p:cNvPr id="41" name="Picture 40" descr="txp_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069" y="5029200"/>
            <a:ext cx="40668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1" descr="File:Normal_Distribution_PD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733800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Continuous 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916781" y="582202"/>
            <a:ext cx="685800" cy="2057400"/>
          </a:xfrm>
          <a:prstGeom prst="wedgeRectCallout">
            <a:avLst>
              <a:gd name="adj1" fmla="val 82420"/>
              <a:gd name="adj2" fmla="val -55132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273843" y="1268002"/>
            <a:ext cx="1971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(E=t</a:t>
            </a:r>
            <a:r>
              <a:rPr lang="en-US" sz="2000" b="0" dirty="0"/>
              <a:t>) </a:t>
            </a:r>
            <a:r>
              <a:rPr lang="en-US" sz="2000" b="0" dirty="0" err="1" smtClean="0"/>
              <a:t>Pr</a:t>
            </a:r>
            <a:r>
              <a:rPr lang="en-US" sz="2000" b="0" dirty="0" smtClean="0"/>
              <a:t>(E=f</a:t>
            </a:r>
            <a:r>
              <a:rPr lang="en-US" sz="2000" b="0" dirty="0"/>
              <a:t>)</a:t>
            </a:r>
          </a:p>
          <a:p>
            <a:r>
              <a:rPr lang="en-US" sz="2000" b="0" dirty="0"/>
              <a:t>   </a:t>
            </a:r>
            <a:r>
              <a:rPr lang="en-US" sz="2000" b="0" dirty="0" smtClean="0"/>
              <a:t>0.01    0.99</a:t>
            </a:r>
            <a:endParaRPr lang="en-US" sz="2000" b="0" dirty="0"/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345281" y="161090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3200400"/>
            <a:ext cx="887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 far: assuming variables have discrete values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Could also allow continuous values, </a:t>
            </a:r>
            <a:r>
              <a:rPr lang="en-US" sz="2000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 </a:t>
            </a:r>
            <a:r>
              <a:rPr lang="en-US" sz="2000" dirty="0" smtClean="0">
                <a:solidFill>
                  <a:srgbClr val="0000FF"/>
                </a:solidFill>
                <a:latin typeface="Castellar" pitchFamily="18" charset="0"/>
                <a:sym typeface="Symbol"/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And specify probabilities using a continuous distribution, such as a Gaussian</a:t>
            </a:r>
          </a:p>
        </p:txBody>
      </p:sp>
      <p:pic>
        <p:nvPicPr>
          <p:cNvPr id="41" name="Picture 40" descr="txp_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069" y="5029200"/>
            <a:ext cx="40668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1" descr="File:Normal_Distribution_PD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733800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6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/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000" b="0"/>
              <a:t>© Daniel S. Weld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Continuous Variables</a:t>
            </a:r>
            <a:endParaRPr lang="en-CA" dirty="0" smtClean="0"/>
          </a:p>
        </p:txBody>
      </p:sp>
      <p:sp>
        <p:nvSpPr>
          <p:cNvPr id="11269" name="AutoShape 3"/>
          <p:cNvSpPr>
            <a:spLocks noChangeArrowheads="1"/>
          </p:cNvSpPr>
          <p:nvPr/>
        </p:nvSpPr>
        <p:spPr bwMode="auto">
          <a:xfrm rot="5400000">
            <a:off x="6363558" y="191359"/>
            <a:ext cx="1293685" cy="3505202"/>
          </a:xfrm>
          <a:prstGeom prst="wedgeRectCallout">
            <a:avLst>
              <a:gd name="adj1" fmla="val 40885"/>
              <a:gd name="adj2" fmla="val 79760"/>
            </a:avLst>
          </a:prstGeom>
          <a:solidFill>
            <a:srgbClr val="0066FF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pPr algn="ctr" eaLnBrk="0" hangingPunct="0"/>
            <a:endParaRPr lang="en-CA" b="0">
              <a:latin typeface="Times New Roman" pitchFamily="18" charset="0"/>
            </a:endParaRPr>
          </a:p>
        </p:txBody>
      </p:sp>
      <p:grpSp>
        <p:nvGrpSpPr>
          <p:cNvPr id="11271" name="Group 5"/>
          <p:cNvGrpSpPr>
            <a:grpSpLocks/>
          </p:cNvGrpSpPr>
          <p:nvPr/>
        </p:nvGrpSpPr>
        <p:grpSpPr bwMode="auto">
          <a:xfrm>
            <a:off x="2295525" y="1981200"/>
            <a:ext cx="1981200" cy="762000"/>
            <a:chOff x="768" y="1248"/>
            <a:chExt cx="1248" cy="480"/>
          </a:xfrm>
        </p:grpSpPr>
        <p:sp>
          <p:nvSpPr>
            <p:cNvPr id="11301" name="Oval 6"/>
            <p:cNvSpPr>
              <a:spLocks noChangeArrowheads="1"/>
            </p:cNvSpPr>
            <p:nvPr/>
          </p:nvSpPr>
          <p:spPr bwMode="auto">
            <a:xfrm>
              <a:off x="768" y="1248"/>
              <a:ext cx="1248" cy="480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>
                <a:lnSpc>
                  <a:spcPct val="95000"/>
                </a:lnSpc>
                <a:spcBef>
                  <a:spcPct val="10000"/>
                </a:spcBef>
                <a:buFontTx/>
                <a:buChar char="•"/>
              </a:pPr>
              <a:endParaRPr lang="en-US" sz="3200" i="1">
                <a:solidFill>
                  <a:srgbClr val="0033CC"/>
                </a:solidFill>
              </a:endParaRPr>
            </a:p>
          </p:txBody>
        </p:sp>
        <p:sp>
          <p:nvSpPr>
            <p:cNvPr id="11302" name="Text Box 7"/>
            <p:cNvSpPr txBox="1">
              <a:spLocks noChangeArrowheads="1"/>
            </p:cNvSpPr>
            <p:nvPr/>
          </p:nvSpPr>
          <p:spPr bwMode="auto">
            <a:xfrm>
              <a:off x="816" y="1344"/>
              <a:ext cx="11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Earthquake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337364" name="Text Box 20"/>
          <p:cNvSpPr txBox="1">
            <a:spLocks noChangeArrowheads="1"/>
          </p:cNvSpPr>
          <p:nvPr/>
        </p:nvSpPr>
        <p:spPr bwMode="auto">
          <a:xfrm>
            <a:off x="6477000" y="1361326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 b="0" dirty="0" err="1" smtClean="0"/>
              <a:t>Pr</a:t>
            </a:r>
            <a:r>
              <a:rPr lang="en-US" sz="2000" b="0" dirty="0" smtClean="0"/>
              <a:t>(E=x)</a:t>
            </a:r>
            <a:endParaRPr lang="en-US" sz="2000" b="0" dirty="0"/>
          </a:p>
          <a:p>
            <a:r>
              <a:rPr lang="en-US" sz="2000" b="0" dirty="0"/>
              <a:t>   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6069634" y="171002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069" y="5029200"/>
            <a:ext cx="40668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132048" y="1796534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</a:t>
            </a:r>
            <a:r>
              <a:rPr lang="en-US" dirty="0" smtClean="0">
                <a:sym typeface="Symbol"/>
              </a:rPr>
              <a:t> = 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8266" y="2143018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variance: </a:t>
            </a:r>
            <a:r>
              <a:rPr lang="en-US" dirty="0" smtClean="0">
                <a:sym typeface="Symbol"/>
              </a:rPr>
              <a:t> =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200400"/>
            <a:ext cx="887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 far: assuming variables have discrete values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Could also allow continuous values, </a:t>
            </a:r>
            <a:r>
              <a:rPr lang="en-US" sz="2000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 </a:t>
            </a:r>
            <a:r>
              <a:rPr lang="en-US" sz="2000" dirty="0" smtClean="0">
                <a:solidFill>
                  <a:srgbClr val="0000FF"/>
                </a:solidFill>
                <a:latin typeface="Castellar" pitchFamily="18" charset="0"/>
                <a:sym typeface="Symbol"/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And specify probabilities using a continuous distribution, such as a Gaussian</a:t>
            </a:r>
          </a:p>
        </p:txBody>
      </p:sp>
      <p:pic>
        <p:nvPicPr>
          <p:cNvPr id="20" name="Picture 19" descr="File:Normal_Distribution_PD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733800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6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widehat{\mu}_{MLE} &amp; = &amp; \frac{1}{N}{\sum_{i=1}^N x_i}\\[5mm]&#10;\widehat{\sigma}^2_{MLE} &amp; = &amp; \frac{1}{N}{\sum_{i=1}^N (x_i - \widehat{\mu})^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309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widehat{\mu}_{MLE} &amp; = &amp; \frac{1}{N}{\sum_{i=1}^N x_i}\\[5mm]&#10;\widehat{\sigma}^2_{MLE} &amp; = &amp; \frac{1}{N}{\sum_{i=1}^N (x_i - \widehat{\mu})^2}&#10;\end{eqnarray*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48"/>
  <p:tag name="PICTUREFILESIZE" val="30982"/>
</p:tagLst>
</file>

<file path=ppt/theme/theme1.xml><?xml version="1.0" encoding="utf-8"?>
<a:theme xmlns:a="http://schemas.openxmlformats.org/drawingml/2006/main" name="1_dan-berkeley-nlp-v1">
  <a:themeElements>
    <a:clrScheme name="1_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an-berkeley-nlp-v1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1_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-berkeley-nlp-v1 copy 6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 copy 6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an-berkeley-nlp-v1 copy 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5004</TotalTime>
  <Pages>0</Pages>
  <Words>2588</Words>
  <Characters>0</Characters>
  <Application>Microsoft Macintosh PowerPoint</Application>
  <PresentationFormat>On-screen Show (4:3)</PresentationFormat>
  <Lines>0</Lines>
  <Paragraphs>725</Paragraphs>
  <Slides>53</Slides>
  <Notes>51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1_dan-berkeley-nlp-v1</vt:lpstr>
      <vt:lpstr>dan-berkeley-nlp-v1 copy 6</vt:lpstr>
      <vt:lpstr>CSE 473: Artificial Intelligence Autumn 2014</vt:lpstr>
      <vt:lpstr>473 Topics </vt:lpstr>
      <vt:lpstr>Search thru a </vt:lpstr>
      <vt:lpstr>Graduation?</vt:lpstr>
      <vt:lpstr>Topics</vt:lpstr>
      <vt:lpstr>Bayes Nets</vt:lpstr>
      <vt:lpstr>Continuous Variables</vt:lpstr>
      <vt:lpstr>Continuous Variables</vt:lpstr>
      <vt:lpstr>Continuous Variables</vt:lpstr>
      <vt:lpstr>Continuous Variables</vt:lpstr>
      <vt:lpstr>Learning Bayes Networks</vt:lpstr>
      <vt:lpstr>Summary</vt:lpstr>
      <vt:lpstr>Bayesian Learning</vt:lpstr>
      <vt:lpstr>What Prior to Use?</vt:lpstr>
      <vt:lpstr>Parameter Estimation and Bayesian Networks</vt:lpstr>
      <vt:lpstr>Estimation: Laplace Smoothing</vt:lpstr>
      <vt:lpstr>How Learn Continuous CPTs?</vt:lpstr>
      <vt:lpstr>Maximum Likelihood  Mean of Single Gaussian</vt:lpstr>
      <vt:lpstr>Maximum Likelihood  Mean of Single Gaussian</vt:lpstr>
      <vt:lpstr>Learning with Continuous Variables</vt:lpstr>
      <vt:lpstr>Output of Learning</vt:lpstr>
      <vt:lpstr>Did Learning Work Well?</vt:lpstr>
      <vt:lpstr>Topics</vt:lpstr>
      <vt:lpstr>Why Learn Hidden Variables?</vt:lpstr>
      <vt:lpstr>How Learn Hidden Variables?</vt:lpstr>
      <vt:lpstr>Chicken &amp; Egg Problem</vt:lpstr>
      <vt:lpstr>Continuous Variables</vt:lpstr>
      <vt:lpstr>Simplest Version</vt:lpstr>
      <vt:lpstr>Input Looks Like</vt:lpstr>
      <vt:lpstr>We Want to Predict</vt:lpstr>
      <vt:lpstr>Chicken &amp; Egg</vt:lpstr>
      <vt:lpstr>Chicken &amp; Egg</vt:lpstr>
      <vt:lpstr>Expectation Maximization (EM) </vt:lpstr>
      <vt:lpstr>Expectation Maximization (EM) </vt:lpstr>
      <vt:lpstr>Expectation Maximization (EM) </vt:lpstr>
      <vt:lpstr>Expectation Maximization (EM) </vt:lpstr>
      <vt:lpstr>ML Mean of Single Gaussian</vt:lpstr>
      <vt:lpstr>Expectation Maximization (EM) </vt:lpstr>
      <vt:lpstr>Expectation Maximization (EM) </vt:lpstr>
      <vt:lpstr>Expectation Maximization (EM) </vt:lpstr>
      <vt:lpstr>Expectation Maximization (EM) </vt:lpstr>
      <vt:lpstr>Topics</vt:lpstr>
      <vt:lpstr>What if we don’t know structure?</vt:lpstr>
      <vt:lpstr>Learning The Structure of Bayesian Networks</vt:lpstr>
      <vt:lpstr>Learning The Structure of Bayesian Networks</vt:lpstr>
      <vt:lpstr>Learning The Structure of Bayesian Networks</vt:lpstr>
      <vt:lpstr>PowerPoint Presentation</vt:lpstr>
      <vt:lpstr>Learning The Structure of Bayesian Networks</vt:lpstr>
      <vt:lpstr>Score Functions</vt:lpstr>
      <vt:lpstr>Score Functions</vt:lpstr>
      <vt:lpstr>PowerPoint Presentation</vt:lpstr>
      <vt:lpstr>Tuning on Held-Out Data</vt:lpstr>
      <vt:lpstr>Baselines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Dan Weld</cp:lastModifiedBy>
  <cp:revision>50</cp:revision>
  <dcterms:modified xsi:type="dcterms:W3CDTF">2014-12-03T19:27:17Z</dcterms:modified>
</cp:coreProperties>
</file>