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3.xml" ContentType="application/vnd.openxmlformats-officedocument.presentationml.notesSlide+xml"/>
  <Override PartName="/ppt/tags/tag4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110"/>
  </p:notesMasterIdLst>
  <p:handoutMasterIdLst>
    <p:handoutMasterId r:id="rId111"/>
  </p:handoutMasterIdLst>
  <p:sldIdLst>
    <p:sldId id="256" r:id="rId4"/>
    <p:sldId id="490" r:id="rId5"/>
    <p:sldId id="480" r:id="rId6"/>
    <p:sldId id="481" r:id="rId7"/>
    <p:sldId id="482" r:id="rId8"/>
    <p:sldId id="284" r:id="rId9"/>
    <p:sldId id="293" r:id="rId10"/>
    <p:sldId id="324" r:id="rId11"/>
    <p:sldId id="336" r:id="rId12"/>
    <p:sldId id="348" r:id="rId13"/>
    <p:sldId id="350" r:id="rId14"/>
    <p:sldId id="387" r:id="rId15"/>
    <p:sldId id="389" r:id="rId16"/>
    <p:sldId id="483" r:id="rId17"/>
    <p:sldId id="485" r:id="rId18"/>
    <p:sldId id="486" r:id="rId19"/>
    <p:sldId id="487" r:id="rId20"/>
    <p:sldId id="488" r:id="rId21"/>
    <p:sldId id="489" r:id="rId22"/>
    <p:sldId id="408" r:id="rId23"/>
    <p:sldId id="390" r:id="rId24"/>
    <p:sldId id="391" r:id="rId25"/>
    <p:sldId id="392" r:id="rId26"/>
    <p:sldId id="448" r:id="rId27"/>
    <p:sldId id="484" r:id="rId28"/>
    <p:sldId id="449" r:id="rId29"/>
    <p:sldId id="450" r:id="rId30"/>
    <p:sldId id="451" r:id="rId31"/>
    <p:sldId id="452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7" r:id="rId54"/>
    <p:sldId id="478" r:id="rId55"/>
    <p:sldId id="447" r:id="rId56"/>
    <p:sldId id="393" r:id="rId57"/>
    <p:sldId id="395" r:id="rId58"/>
    <p:sldId id="396" r:id="rId59"/>
    <p:sldId id="394" r:id="rId60"/>
    <p:sldId id="397" r:id="rId61"/>
    <p:sldId id="398" r:id="rId62"/>
    <p:sldId id="399" r:id="rId63"/>
    <p:sldId id="400" r:id="rId64"/>
    <p:sldId id="409" r:id="rId65"/>
    <p:sldId id="479" r:id="rId66"/>
    <p:sldId id="410" r:id="rId67"/>
    <p:sldId id="411" r:id="rId68"/>
    <p:sldId id="412" r:id="rId69"/>
    <p:sldId id="401" r:id="rId70"/>
    <p:sldId id="402" r:id="rId71"/>
    <p:sldId id="403" r:id="rId72"/>
    <p:sldId id="404" r:id="rId73"/>
    <p:sldId id="405" r:id="rId74"/>
    <p:sldId id="406" r:id="rId75"/>
    <p:sldId id="413" r:id="rId76"/>
    <p:sldId id="414" r:id="rId77"/>
    <p:sldId id="415" r:id="rId78"/>
    <p:sldId id="416" r:id="rId79"/>
    <p:sldId id="407" r:id="rId80"/>
    <p:sldId id="418" r:id="rId81"/>
    <p:sldId id="419" r:id="rId82"/>
    <p:sldId id="420" r:id="rId83"/>
    <p:sldId id="421" r:id="rId84"/>
    <p:sldId id="422" r:id="rId85"/>
    <p:sldId id="423" r:id="rId86"/>
    <p:sldId id="424" r:id="rId87"/>
    <p:sldId id="425" r:id="rId88"/>
    <p:sldId id="426" r:id="rId89"/>
    <p:sldId id="427" r:id="rId90"/>
    <p:sldId id="428" r:id="rId91"/>
    <p:sldId id="429" r:id="rId92"/>
    <p:sldId id="430" r:id="rId93"/>
    <p:sldId id="431" r:id="rId94"/>
    <p:sldId id="432" r:id="rId95"/>
    <p:sldId id="433" r:id="rId96"/>
    <p:sldId id="434" r:id="rId97"/>
    <p:sldId id="435" r:id="rId98"/>
    <p:sldId id="436" r:id="rId99"/>
    <p:sldId id="437" r:id="rId100"/>
    <p:sldId id="438" r:id="rId101"/>
    <p:sldId id="439" r:id="rId102"/>
    <p:sldId id="440" r:id="rId103"/>
    <p:sldId id="441" r:id="rId104"/>
    <p:sldId id="442" r:id="rId105"/>
    <p:sldId id="443" r:id="rId106"/>
    <p:sldId id="444" r:id="rId107"/>
    <p:sldId id="445" r:id="rId108"/>
    <p:sldId id="446" r:id="rId10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229" d="100"/>
          <a:sy n="229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slide" Target="slides/slide97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150BCA-07B7-4E0E-841C-F5E660C07616}" type="datetimeFigureOut">
              <a:rPr lang="en-US" smtClean="0"/>
              <a:pPr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0EEE43-CE40-4D19-97A8-F47E21F10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0E4491-1406-4BD0-B4EB-D1D949026BF0}" type="datetimeFigureOut">
              <a:rPr lang="en-US" smtClean="0"/>
              <a:pPr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057E1B-B22E-479E-A1C9-D454744C8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63B6-CFFC-4FDE-86EE-5046E4EF2D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02C2C-501A-461F-BFE0-958B7C8895AF}" type="slidenum">
              <a:rPr lang="en-US"/>
              <a:pPr/>
              <a:t>13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400" smtClean="0"/>
              <a:pPr eaLnBrk="1" hangingPunct="1"/>
              <a:t>14</a:t>
            </a:fld>
            <a:endParaRPr lang="en-US" sz="14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5DC9C-A569-4515-8461-65F461BEB818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0EA9C-D51C-41F3-9F61-36E99BC29447}" type="slidenum">
              <a:rPr lang="en-US"/>
              <a:pPr/>
              <a:t>16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0EA9C-D51C-41F3-9F61-36E99BC29447}" type="slidenum">
              <a:rPr lang="en-US"/>
              <a:pPr/>
              <a:t>17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7E067-FD13-479A-A8C2-21A5D96BBE90}" type="slidenum">
              <a:rPr lang="en-US"/>
              <a:pPr/>
              <a:t>18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33FA2-5C8A-F545-B8C9-58738725CBFF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400" smtClean="0"/>
              <a:pPr eaLnBrk="1" hangingPunct="1"/>
              <a:t>3</a:t>
            </a:fld>
            <a:endParaRPr lang="en-US" sz="14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400" smtClean="0"/>
              <a:pPr eaLnBrk="1" hangingPunct="1"/>
              <a:t>4</a:t>
            </a:fld>
            <a:endParaRPr lang="en-US" sz="14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400" smtClean="0"/>
              <a:pPr eaLnBrk="1" hangingPunct="1"/>
              <a:t>5</a:t>
            </a:fld>
            <a:endParaRPr lang="en-US" sz="14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0B86-B5B2-4BD9-BBCE-757F11ED1AC7}" type="slidenum">
              <a:rPr lang="en-US"/>
              <a:pPr/>
              <a:t>52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0B86-B5B2-4BD9-BBCE-757F11ED1AC7}" type="slidenum">
              <a:rPr lang="en-US"/>
              <a:pPr/>
              <a:t>62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1pPr>
            <a:lvl2pPr marL="777911" indent="-299196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2pPr>
            <a:lvl3pPr marL="119678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3pPr>
            <a:lvl4pPr marL="1675501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4pPr>
            <a:lvl5pPr marL="215421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5pPr>
            <a:lvl6pPr marL="263293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6pPr>
            <a:lvl7pPr marL="3111646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7pPr>
            <a:lvl8pPr marL="359036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8pPr>
            <a:lvl9pPr marL="4069075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CB4A73-D302-4071-9F30-B1C456DA18EC}" type="slidenum">
              <a:rPr lang="en-US" sz="1200" b="0"/>
              <a:pPr/>
              <a:t>63</a:t>
            </a:fld>
            <a:endParaRPr lang="en-US" sz="1200" b="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DD76-A61B-400A-AF50-2064873038A5}" type="slidenum">
              <a:rPr lang="en-US"/>
              <a:pPr/>
              <a:t>64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C213-78AA-483B-A3BC-10FCCDA9A9F6}" type="slidenum">
              <a:rPr lang="en-US"/>
              <a:pPr/>
              <a:t>65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A191B-DEDC-4102-AA05-BB581D1818E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8EFF453C-A7A8-471A-A86D-BB08DC02ED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1pPr>
            <a:lvl2pPr marL="777911" indent="-299196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2pPr>
            <a:lvl3pPr marL="119678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3pPr>
            <a:lvl4pPr marL="1675501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4pPr>
            <a:lvl5pPr marL="215421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5pPr>
            <a:lvl6pPr marL="263293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6pPr>
            <a:lvl7pPr marL="3111646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7pPr>
            <a:lvl8pPr marL="359036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8pPr>
            <a:lvl9pPr marL="4069075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CB4A73-D302-4071-9F30-B1C456DA18EC}" type="slidenum">
              <a:rPr lang="en-US" sz="1200" b="0"/>
              <a:pPr/>
              <a:t>77</a:t>
            </a:fld>
            <a:endParaRPr lang="en-US" sz="1200" b="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7DE855-87B7-48D0-8D2C-43E87904C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893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97C94-F837-46A6-BD14-5FC28D74A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210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CDE8E-45F7-48DE-AE83-C0F68102E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251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447800"/>
            <a:ext cx="40386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39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039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5EFEEC-F124-4243-9A05-996E7916CE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4008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©2005-2009 Carlos 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06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3B209F-7AC3-412A-8A14-53AF10F59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448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73B1F-67D9-4318-AE5D-87A26FBCE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033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EA8363-549E-4E34-88FB-04F6AD8B4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345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3EB2C-653C-4FDB-A1B3-DCF0FB740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1762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3DB4C-BCAD-465C-8165-0FE4ADD08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890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0ADB1-8D19-482D-A15A-81E185393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953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E2AF7-9909-47C3-BB8C-62270A752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053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BE834-7DCC-445E-BE11-B55A965BC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2851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64537-1E05-4FEF-8A3C-897950B51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215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20F69-C51B-4CB4-A0A2-F63BA6025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355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FEF94-349C-453E-9C86-714BB677D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807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778EE-3E19-46EF-A529-0173611CB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921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44A3-FF5A-43FF-ABD1-89714C291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470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4A4EA-24FD-4E28-AFD1-C88C9F3B7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064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09F77-F576-4883-90E9-158AADDE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85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349DE-2F4D-4104-8787-879B2EAE2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44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398EB-4652-4286-A349-8A5B9757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19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8B673-BC10-4EF7-A0F4-26C5A50F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81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C2F0A-D2FD-4063-A951-D5D92ABC2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1254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0A1AF-EAA6-4E56-A66F-9532EA9D1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688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0E636-3C2E-4ABE-8A3E-917A4DE83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038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0448B-E474-489F-AFA1-F2827EEEF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690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E0429-5890-4900-A5D5-4A6A675ED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67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AED0C-335A-46AB-8E89-49095302A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66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31BBF-CB27-4AB3-9959-96F3CE50B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878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A6284-3F65-4456-8245-C4BC9BBAA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381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6FC69-8AD4-4421-A7CC-5E642063F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131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B7EE4-26A0-4B8F-949D-652BC1450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326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48D71-C5C9-4084-825A-9310DB0CA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00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82CD0-279A-470A-A99E-A94E62028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327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E129B48A-5F84-4FFB-9580-07193737AB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01" r:id="rId12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D312DE2B-82F4-4CB4-82AA-66A24A7EA5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064DF609-24F3-40EA-89D3-1D886285B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png"/><Relationship Id="rId6" Type="http://schemas.openxmlformats.org/officeDocument/2006/relationships/image" Target="../media/image12.g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63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image" Target="../media/image3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6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333399"/>
                </a:solidFill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</a:rPr>
              <a:t>Fall 2014</a:t>
            </a:r>
            <a:endParaRPr lang="en-US" sz="3600" dirty="0">
              <a:solidFill>
                <a:srgbClr val="333399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3200400"/>
            <a:ext cx="7340600" cy="3238500"/>
          </a:xfrm>
          <a:ln/>
        </p:spPr>
        <p:txBody>
          <a:bodyPr rIns="132080"/>
          <a:lstStyle/>
          <a:p>
            <a:pPr marL="39688" indent="0"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Bayesian </a:t>
            </a:r>
            <a:r>
              <a:rPr lang="en-US" dirty="0" smtClean="0">
                <a:solidFill>
                  <a:schemeClr val="tx1"/>
                </a:solidFill>
              </a:rPr>
              <a:t>Networks - Learning</a:t>
            </a: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Dan Weld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1282700" y="5816600"/>
            <a:ext cx="6565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Slides adapted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Jack Breese, Dan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Klein,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Daphne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Koller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, Stuart Russell,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Andrew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Moore &amp; Luke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Zettlemoyer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7010400" y="6553200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P(B | J=true, M=true)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409466-C908-4BAB-B773-3A239B53574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7109" name="Oval 3"/>
          <p:cNvSpPr>
            <a:spLocks noChangeArrowheads="1"/>
          </p:cNvSpPr>
          <p:nvPr/>
        </p:nvSpPr>
        <p:spPr bwMode="auto">
          <a:xfrm>
            <a:off x="2192338" y="1417638"/>
            <a:ext cx="1981200" cy="7620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268538" y="1570038"/>
            <a:ext cx="183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Earthquake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Oval 5"/>
          <p:cNvSpPr>
            <a:spLocks noChangeArrowheads="1"/>
          </p:cNvSpPr>
          <p:nvPr/>
        </p:nvSpPr>
        <p:spPr bwMode="auto">
          <a:xfrm>
            <a:off x="5545138" y="1493838"/>
            <a:ext cx="1600200" cy="609600"/>
          </a:xfrm>
          <a:prstGeom prst="ellipse">
            <a:avLst/>
          </a:prstGeom>
          <a:solidFill>
            <a:schemeClr val="bg1">
              <a:alpha val="50195"/>
            </a:schemeClr>
          </a:solidFill>
          <a:ln w="38100" algn="ctr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5621338" y="1570038"/>
            <a:ext cx="141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Burglary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3" name="Oval 7"/>
          <p:cNvSpPr>
            <a:spLocks noChangeArrowheads="1"/>
          </p:cNvSpPr>
          <p:nvPr/>
        </p:nvSpPr>
        <p:spPr bwMode="auto">
          <a:xfrm>
            <a:off x="3868738" y="3017838"/>
            <a:ext cx="14478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4021138" y="3094038"/>
            <a:ext cx="104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Alarm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5" name="Oval 9"/>
          <p:cNvSpPr>
            <a:spLocks noChangeArrowheads="1"/>
          </p:cNvSpPr>
          <p:nvPr/>
        </p:nvSpPr>
        <p:spPr bwMode="auto">
          <a:xfrm>
            <a:off x="53165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5378450" y="4619625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MaryCalls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7" name="Oval 11"/>
          <p:cNvSpPr>
            <a:spLocks noChangeArrowheads="1"/>
          </p:cNvSpPr>
          <p:nvPr/>
        </p:nvSpPr>
        <p:spPr bwMode="auto">
          <a:xfrm>
            <a:off x="23447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8" name="Text Box 12"/>
          <p:cNvSpPr txBox="1">
            <a:spLocks noChangeArrowheads="1"/>
          </p:cNvSpPr>
          <p:nvPr/>
        </p:nvSpPr>
        <p:spPr bwMode="auto">
          <a:xfrm>
            <a:off x="2459038" y="4619625"/>
            <a:ext cx="157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JohnCalls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9" name="Line 13"/>
          <p:cNvSpPr>
            <a:spLocks noChangeShapeType="1"/>
          </p:cNvSpPr>
          <p:nvPr/>
        </p:nvSpPr>
        <p:spPr bwMode="auto">
          <a:xfrm>
            <a:off x="3716338" y="2179638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4"/>
          <p:cNvSpPr>
            <a:spLocks noChangeShapeType="1"/>
          </p:cNvSpPr>
          <p:nvPr/>
        </p:nvSpPr>
        <p:spPr bwMode="auto">
          <a:xfrm flipH="1">
            <a:off x="4935538" y="2179638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5"/>
          <p:cNvSpPr>
            <a:spLocks noChangeShapeType="1"/>
          </p:cNvSpPr>
          <p:nvPr/>
        </p:nvSpPr>
        <p:spPr bwMode="auto">
          <a:xfrm flipH="1">
            <a:off x="3259138" y="3627438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6"/>
          <p:cNvSpPr>
            <a:spLocks noChangeShapeType="1"/>
          </p:cNvSpPr>
          <p:nvPr/>
        </p:nvSpPr>
        <p:spPr bwMode="auto">
          <a:xfrm>
            <a:off x="5087938" y="3551238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7"/>
          <p:cNvSpPr>
            <a:spLocks noChangeArrowheads="1"/>
          </p:cNvSpPr>
          <p:nvPr/>
        </p:nvSpPr>
        <p:spPr bwMode="auto">
          <a:xfrm>
            <a:off x="0" y="53101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accent2"/>
                </a:solidFill>
              </a:rPr>
              <a:t>P(</a:t>
            </a:r>
            <a:r>
              <a:rPr lang="en-US" sz="2400" b="0" i="0" dirty="0" err="1">
                <a:solidFill>
                  <a:schemeClr val="accent2"/>
                </a:solidFill>
              </a:rPr>
              <a:t>b|j,m</a:t>
            </a:r>
            <a:r>
              <a:rPr lang="en-US" sz="2400" b="0" i="0" dirty="0">
                <a:solidFill>
                  <a:schemeClr val="accent2"/>
                </a:solidFill>
              </a:rPr>
              <a:t>) = 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 </a:t>
            </a:r>
            <a:r>
              <a:rPr lang="en-US" sz="4800" b="0" i="0" dirty="0">
                <a:solidFill>
                  <a:schemeClr val="accent2"/>
                </a:solidFill>
                <a:sym typeface="Symbol" pitchFamily="18" charset="2"/>
              </a:rPr>
              <a:t> 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P(</a:t>
            </a:r>
            <a:r>
              <a:rPr lang="en-US" sz="2400" b="0" i="0" dirty="0" err="1">
                <a:solidFill>
                  <a:schemeClr val="accent2"/>
                </a:solidFill>
                <a:sym typeface="Symbol" pitchFamily="18" charset="2"/>
              </a:rPr>
              <a:t>b,j,m,e,a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47124" name="Rectangle 18"/>
          <p:cNvSpPr>
            <a:spLocks noChangeArrowheads="1"/>
          </p:cNvSpPr>
          <p:nvPr/>
        </p:nvSpPr>
        <p:spPr bwMode="auto">
          <a:xfrm>
            <a:off x="3535363" y="5715000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>
                <a:solidFill>
                  <a:schemeClr val="accent2"/>
                </a:solidFill>
              </a:rPr>
              <a:t>           e,a</a:t>
            </a:r>
            <a:endParaRPr lang="en-US" sz="2000" b="0" i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3428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Precision vs. Recall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Precision/recall tradeoff</a:t>
            </a:r>
          </a:p>
          <a:p>
            <a:pPr marL="782638" lvl="1">
              <a:lnSpc>
                <a:spcPct val="90000"/>
              </a:lnSpc>
            </a:pPr>
            <a:r>
              <a:rPr lang="en-US" sz="2400"/>
              <a:t>Often, you can trade off precision and recall</a:t>
            </a:r>
          </a:p>
          <a:p>
            <a:pPr marL="782638" lvl="1">
              <a:lnSpc>
                <a:spcPct val="90000"/>
              </a:lnSpc>
            </a:pPr>
            <a:r>
              <a:rPr lang="en-US" sz="2400"/>
              <a:t>Only works well with weakly calibrated classifiers</a:t>
            </a:r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To summarize the tradeoff:</a:t>
            </a:r>
          </a:p>
          <a:p>
            <a:pPr marL="782638"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Break-even point:</a:t>
            </a:r>
            <a:r>
              <a:rPr lang="en-US" sz="2400"/>
              <a:t> precision value when p = r</a:t>
            </a:r>
          </a:p>
          <a:p>
            <a:pPr marL="782638"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F-measure:</a:t>
            </a:r>
            <a:r>
              <a:rPr lang="en-US" sz="2400"/>
              <a:t> harmonic mean of p and r: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6521450" y="3633788"/>
            <a:ext cx="2165350" cy="158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rot="10800000" flipH="1">
            <a:off x="6521450" y="1793875"/>
            <a:ext cx="1588" cy="18399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0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030413"/>
            <a:ext cx="25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7477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Freeform 8"/>
          <p:cNvSpPr>
            <a:spLocks/>
          </p:cNvSpPr>
          <p:nvPr/>
        </p:nvSpPr>
        <p:spPr bwMode="auto">
          <a:xfrm>
            <a:off x="6629400" y="1828800"/>
            <a:ext cx="1981200" cy="1676400"/>
          </a:xfrm>
          <a:custGeom>
            <a:avLst/>
            <a:gdLst>
              <a:gd name="T0" fmla="*/ 0 w 21600"/>
              <a:gd name="T1" fmla="*/ 0 h 21600"/>
              <a:gd name="T2" fmla="*/ 4500 w 21600"/>
              <a:gd name="T3" fmla="*/ 13439 h 21600"/>
              <a:gd name="T4" fmla="*/ 9623 w 21600"/>
              <a:gd name="T5" fmla="*/ 18716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744" y="2250"/>
                  <a:pt x="2890" y="10330"/>
                  <a:pt x="4500" y="13439"/>
                </a:cubicBezTo>
                <a:cubicBezTo>
                  <a:pt x="6110" y="16548"/>
                  <a:pt x="6767" y="17345"/>
                  <a:pt x="9623" y="18716"/>
                </a:cubicBezTo>
                <a:cubicBezTo>
                  <a:pt x="12479" y="20086"/>
                  <a:pt x="19108" y="21007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09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91200"/>
            <a:ext cx="20050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 rot="10800000" flipH="1">
            <a:off x="6553200" y="1905000"/>
            <a:ext cx="1905000" cy="1752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00200"/>
            <a:ext cx="685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Oval 12"/>
          <p:cNvSpPr>
            <a:spLocks/>
          </p:cNvSpPr>
          <p:nvPr/>
        </p:nvSpPr>
        <p:spPr bwMode="auto">
          <a:xfrm>
            <a:off x="7094538" y="3011488"/>
            <a:ext cx="152400" cy="152400"/>
          </a:xfrm>
          <a:prstGeom prst="ellipse">
            <a:avLst/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Errors, and What to Do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Examples of errors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1219200" y="2235200"/>
            <a:ext cx="67945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Dear GlobalSCAPE Customer, 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1219200" y="4140200"/>
            <a:ext cx="6794500" cy="17526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 . . To receive your $30 Amazon.com promotional certificate, click through to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http://www.amazon.com/apparel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  <p:extLst>
      <p:ext uri="{BB962C8B-B14F-4D97-AF65-F5344CB8AC3E}">
        <p14:creationId xmlns:p14="http://schemas.microsoft.com/office/powerpoint/2010/main" val="419569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What to Do About Errors?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Need more features– words aren’t enough!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you emailed the sender before?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1K other people just gotten the same email?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sending information consistent? 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email in ALL CAPS?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 inline URLs point where they say they point?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Does the email address you by (your) name?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Can add these information sources as new variables in the NB model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Next class we’ll talk about classifiers which let you easily add arbitrary features more easily</a:t>
            </a:r>
          </a:p>
        </p:txBody>
      </p:sp>
    </p:spTree>
    <p:extLst>
      <p:ext uri="{BB962C8B-B14F-4D97-AF65-F5344CB8AC3E}">
        <p14:creationId xmlns:p14="http://schemas.microsoft.com/office/powerpoint/2010/main" val="352993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Summary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  <p:extLst>
      <p:ext uri="{BB962C8B-B14F-4D97-AF65-F5344CB8AC3E}">
        <p14:creationId xmlns:p14="http://schemas.microsoft.com/office/powerpoint/2010/main" val="3051495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Errors, and What to Do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Examples of errors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1219200" y="2235200"/>
            <a:ext cx="67945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Dear GlobalSCAPE Customer, 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1219200" y="4140200"/>
            <a:ext cx="6794500" cy="17526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 . . To receive your $30 Amazon.com promotional certificate, click through to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http://www.amazon.com/apparel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  <p:extLst>
      <p:ext uri="{BB962C8B-B14F-4D97-AF65-F5344CB8AC3E}">
        <p14:creationId xmlns:p14="http://schemas.microsoft.com/office/powerpoint/2010/main" val="3810168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What to Do About Errors?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Need more features– words aren’t enough!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you emailed the sender before?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1K other people just gotten the same email?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sending information consistent? 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email in ALL CAPS?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 inline URLs point where they say they point?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Does the email address you by (your) name?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Can add these information sources as new variables in the NB model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Next class we’ll talk about classifiers which let you easily add arbitrary features more easily</a:t>
            </a:r>
          </a:p>
        </p:txBody>
      </p:sp>
    </p:spTree>
    <p:extLst>
      <p:ext uri="{BB962C8B-B14F-4D97-AF65-F5344CB8AC3E}">
        <p14:creationId xmlns:p14="http://schemas.microsoft.com/office/powerpoint/2010/main" val="1367597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  <p:extLst>
      <p:ext uri="{BB962C8B-B14F-4D97-AF65-F5344CB8AC3E}">
        <p14:creationId xmlns:p14="http://schemas.microsoft.com/office/powerpoint/2010/main" val="178597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0975"/>
            <a:ext cx="8229600" cy="1143000"/>
          </a:xfrm>
        </p:spPr>
        <p:txBody>
          <a:bodyPr/>
          <a:lstStyle/>
          <a:p>
            <a:r>
              <a:rPr lang="en-US" smtClean="0"/>
              <a:t>Variable Elimination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980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2B45DB-7243-499F-B958-F4ECA337E78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231775" y="1109663"/>
            <a:ext cx="8450263" cy="5006975"/>
            <a:chOff x="146" y="755"/>
            <a:chExt cx="5323" cy="3221"/>
          </a:xfrm>
        </p:grpSpPr>
        <p:graphicFrame>
          <p:nvGraphicFramePr>
            <p:cNvPr id="49162" name="Object 4"/>
            <p:cNvGraphicFramePr>
              <a:graphicFrameLocks noChangeAspect="1"/>
            </p:cNvGraphicFramePr>
            <p:nvPr/>
          </p:nvGraphicFramePr>
          <p:xfrm>
            <a:off x="437" y="755"/>
            <a:ext cx="5032" cy="3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Bitmap Image" r:id="rId4" imgW="6516010" imgH="4172532" progId="PBrush">
                    <p:embed/>
                  </p:oleObj>
                </mc:Choice>
                <mc:Fallback>
                  <p:oleObj name="Bitmap Image" r:id="rId4" imgW="6516010" imgH="4172532" progId="PBrush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" y="755"/>
                          <a:ext cx="5032" cy="32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3" name="Object 5"/>
            <p:cNvGraphicFramePr>
              <a:graphicFrameLocks noChangeAspect="1"/>
            </p:cNvGraphicFramePr>
            <p:nvPr/>
          </p:nvGraphicFramePr>
          <p:xfrm>
            <a:off x="146" y="2547"/>
            <a:ext cx="544" cy="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Bitmap Image" r:id="rId6" imgW="638264" imgH="1362265" progId="PBrush">
                    <p:embed/>
                  </p:oleObj>
                </mc:Choice>
                <mc:Fallback>
                  <p:oleObj name="Bitmap Image" r:id="rId6" imgW="638264" imgH="1362265" progId="PBrush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" y="2547"/>
                          <a:ext cx="544" cy="1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58" name="Rectangle 20"/>
          <p:cNvSpPr>
            <a:spLocks noChangeArrowheads="1"/>
          </p:cNvSpPr>
          <p:nvPr/>
        </p:nvSpPr>
        <p:spPr bwMode="auto">
          <a:xfrm>
            <a:off x="0" y="3571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i="0">
                <a:solidFill>
                  <a:srgbClr val="3333CC"/>
                </a:solidFill>
              </a:rPr>
              <a:t>P(b|j,m) = 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P(b) </a:t>
            </a:r>
            <a:r>
              <a:rPr lang="en-US" sz="4000" b="0" i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P(e) </a:t>
            </a:r>
            <a:r>
              <a:rPr lang="en-US" sz="4000" b="0" i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P(a|b,e)P(j|a)P(m,a)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775" y="3697288"/>
            <a:ext cx="8455025" cy="23050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0" name="Rectangle 21"/>
          <p:cNvSpPr>
            <a:spLocks noChangeArrowheads="1"/>
          </p:cNvSpPr>
          <p:nvPr/>
        </p:nvSpPr>
        <p:spPr bwMode="auto">
          <a:xfrm>
            <a:off x="3535363" y="625475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>
                <a:solidFill>
                  <a:srgbClr val="3333CC"/>
                </a:solidFill>
              </a:rPr>
              <a:t>e              a</a:t>
            </a:r>
            <a:endParaRPr lang="en-US" sz="2000" b="0" i="0">
              <a:solidFill>
                <a:srgbClr val="3333CC"/>
              </a:solidFill>
              <a:sym typeface="Symbol" pitchFamily="18" charset="2"/>
            </a:endParaRP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47663" y="5964238"/>
            <a:ext cx="85756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sz="2800" b="0" i="0">
                <a:solidFill>
                  <a:srgbClr val="C00000"/>
                </a:solidFill>
              </a:rPr>
              <a:t>Repeated computations </a:t>
            </a:r>
            <a:r>
              <a:rPr lang="en-US" sz="2800" b="0" i="0">
                <a:solidFill>
                  <a:srgbClr val="C00000"/>
                </a:solidFill>
                <a:sym typeface="Wingdings" pitchFamily="2" charset="2"/>
              </a:rPr>
              <a:t> Dynamic Programming</a:t>
            </a:r>
            <a:endParaRPr lang="en-US" sz="2800" b="0" i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78549"/>
            <a:ext cx="2362200" cy="1732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4064" y="2667000"/>
            <a:ext cx="7873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UC Berkeley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90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3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A5AE51-AE4C-40AC-BBB8-3768BB15EB13}" type="slidenum">
              <a:rPr lang="en-US"/>
              <a:pPr/>
              <a:t>13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with Gibbs Sampling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Fix the values of observed variables</a:t>
            </a:r>
          </a:p>
          <a:p>
            <a:pPr marL="457200" indent="-457200"/>
            <a:r>
              <a:rPr lang="en-US" sz="2400" dirty="0"/>
              <a:t>Set the values of all non-observed variables randomly</a:t>
            </a:r>
          </a:p>
          <a:p>
            <a:pPr marL="457200" indent="-457200"/>
            <a:r>
              <a:rPr lang="en-US" sz="2400" dirty="0">
                <a:solidFill>
                  <a:srgbClr val="063DE8"/>
                </a:solidFill>
              </a:rPr>
              <a:t>Perform a random walk through the space of complete variable assignments</a:t>
            </a:r>
            <a:r>
              <a:rPr lang="en-US" sz="2400" dirty="0"/>
              <a:t>.  On each move: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Pick a variable X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>
                <a:solidFill>
                  <a:srgbClr val="063DE8"/>
                </a:solidFill>
              </a:rPr>
              <a:t>Calculate Pr(X=true | </a:t>
            </a:r>
            <a:r>
              <a:rPr lang="en-US" sz="2400" dirty="0" smtClean="0">
                <a:solidFill>
                  <a:srgbClr val="063DE8"/>
                </a:solidFill>
              </a:rPr>
              <a:t>Markov blanket)</a:t>
            </a:r>
            <a:endParaRPr lang="en-US" sz="2400" dirty="0">
              <a:solidFill>
                <a:srgbClr val="063DE8"/>
              </a:solidFill>
            </a:endParaRP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Set X to true with that probability</a:t>
            </a:r>
          </a:p>
          <a:p>
            <a:pPr marL="457200" indent="-457200"/>
            <a:r>
              <a:rPr lang="en-US" sz="2400" dirty="0"/>
              <a:t>Repeat many times.  Frequency with which any variable X is true is it’s posterior probability.</a:t>
            </a:r>
          </a:p>
          <a:p>
            <a:pPr marL="457200" indent="-457200"/>
            <a:r>
              <a:rPr lang="en-US" sz="2400" dirty="0"/>
              <a:t>Converges to true posterior when frequencies stop changing significantly</a:t>
            </a:r>
          </a:p>
          <a:p>
            <a:pPr marL="1146175" lvl="1" indent="-457200"/>
            <a:r>
              <a:rPr lang="en-US" sz="2400" dirty="0"/>
              <a:t>stable distribution, </a:t>
            </a:r>
            <a:r>
              <a:rPr lang="en-US" sz="2400" dirty="0" smtClean="0"/>
              <a:t>mixing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182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Photo Editor Photo" r:id="rId4" imgW="1657581" imgH="2095793" progId="">
                  <p:embed/>
                </p:oleObj>
              </mc:Choice>
              <mc:Fallback>
                <p:oleObj name="Photo Editor Photo" r:id="rId4" imgW="1657581" imgH="20957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242692" name="Picture 4" descr="http://www.learnersdictionary.com/art/ld/funne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09800"/>
            <a:ext cx="2028381" cy="2305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1282005"/>
            <a:ext cx="356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73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9201E14A-0E5D-4A0A-AD16-B9B8028EA5B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828800"/>
          </a:xfrm>
        </p:spPr>
        <p:txBody>
          <a:bodyPr/>
          <a:lstStyle/>
          <a:p>
            <a:pPr algn="ctr">
              <a:buFont typeface="Wingdings" pitchFamily="48" charset="2"/>
              <a:buNone/>
            </a:pPr>
            <a:r>
              <a:rPr lang="en-US" sz="4400" b="1" dirty="0">
                <a:solidFill>
                  <a:srgbClr val="7030A0"/>
                </a:solidFill>
              </a:rPr>
              <a:t>What is Machine Learning ?</a:t>
            </a:r>
          </a:p>
        </p:txBody>
      </p:sp>
    </p:spTree>
    <p:extLst>
      <p:ext uri="{BB962C8B-B14F-4D97-AF65-F5344CB8AC3E}">
        <p14:creationId xmlns:p14="http://schemas.microsoft.com/office/powerpoint/2010/main" val="92522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3975"/>
            <a:ext cx="2133600" cy="457200"/>
          </a:xfrm>
          <a:prstGeom prst="rect">
            <a:avLst/>
          </a:prstGeom>
        </p:spPr>
        <p:txBody>
          <a:bodyPr/>
          <a:lstStyle/>
          <a:p>
            <a:fld id="{CD142BE7-D0AC-429C-BA8B-23C8136B7424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0080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©2005-2009 Carlos Guestrin</a:t>
            </a:r>
            <a:endParaRPr lang="en-US" sz="1200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295400"/>
            <a:ext cx="8686800" cy="4114800"/>
          </a:xfrm>
        </p:spPr>
        <p:txBody>
          <a:bodyPr/>
          <a:lstStyle/>
          <a:p>
            <a:pPr marL="0" indent="0">
              <a:buFont typeface="Wingdings" pitchFamily="48" charset="2"/>
              <a:buNone/>
            </a:pPr>
            <a:r>
              <a:rPr lang="en-US" sz="3600" dirty="0"/>
              <a:t>Study of algorithms that</a:t>
            </a:r>
          </a:p>
          <a:p>
            <a:pPr marL="0" indent="0"/>
            <a:r>
              <a:rPr lang="en-US" sz="3600" dirty="0"/>
              <a:t> improve their </a:t>
            </a:r>
            <a:r>
              <a:rPr lang="en-US" sz="3600" u="sng" dirty="0"/>
              <a:t>performance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at some </a:t>
            </a:r>
            <a:r>
              <a:rPr lang="en-US" sz="3600" u="sng" dirty="0"/>
              <a:t>task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with </a:t>
            </a:r>
            <a:r>
              <a:rPr lang="en-US" sz="3600" u="sng" dirty="0" smtClean="0"/>
              <a:t>experience</a:t>
            </a:r>
            <a:endParaRPr lang="en-US" sz="3600" dirty="0"/>
          </a:p>
        </p:txBody>
      </p:sp>
      <p:grpSp>
        <p:nvGrpSpPr>
          <p:cNvPr id="2" name="Group 36"/>
          <p:cNvGrpSpPr/>
          <p:nvPr/>
        </p:nvGrpSpPr>
        <p:grpSpPr>
          <a:xfrm>
            <a:off x="609600" y="4572000"/>
            <a:ext cx="7994141" cy="1143000"/>
            <a:chOff x="1431924" y="76200"/>
            <a:chExt cx="7994141" cy="1143000"/>
          </a:xfrm>
        </p:grpSpPr>
        <p:sp>
          <p:nvSpPr>
            <p:cNvPr id="32" name="TextBox 31"/>
            <p:cNvSpPr txBox="1"/>
            <p:nvPr/>
          </p:nvSpPr>
          <p:spPr>
            <a:xfrm>
              <a:off x="1431924" y="391180"/>
              <a:ext cx="1844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4600" y="391180"/>
              <a:ext cx="310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Understanding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397019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715000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Cloud 35"/>
            <p:cNvSpPr/>
            <p:nvPr/>
          </p:nvSpPr>
          <p:spPr bwMode="auto">
            <a:xfrm>
              <a:off x="3067050" y="76200"/>
              <a:ext cx="2571750" cy="1143000"/>
            </a:xfrm>
            <a:prstGeom prst="cloud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Machine </a:t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6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3975"/>
            <a:ext cx="2133600" cy="457200"/>
          </a:xfrm>
          <a:prstGeom prst="rect">
            <a:avLst/>
          </a:prstGeom>
        </p:spPr>
        <p:txBody>
          <a:bodyPr/>
          <a:lstStyle/>
          <a:p>
            <a:fld id="{CD142BE7-D0AC-429C-BA8B-23C8136B7424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0080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©2005-2009 Carlos Guestrin</a:t>
            </a:r>
            <a:endParaRPr lang="en-US" sz="1200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in Data</a:t>
            </a:r>
            <a:endParaRPr lang="en-US" dirty="0"/>
          </a:p>
        </p:txBody>
      </p:sp>
      <p:grpSp>
        <p:nvGrpSpPr>
          <p:cNvPr id="2" name="Group 36"/>
          <p:cNvGrpSpPr/>
          <p:nvPr/>
        </p:nvGrpSpPr>
        <p:grpSpPr>
          <a:xfrm>
            <a:off x="609600" y="4572000"/>
            <a:ext cx="7994141" cy="1143000"/>
            <a:chOff x="1431924" y="76200"/>
            <a:chExt cx="7994141" cy="1143000"/>
          </a:xfrm>
        </p:grpSpPr>
        <p:sp>
          <p:nvSpPr>
            <p:cNvPr id="32" name="TextBox 31"/>
            <p:cNvSpPr txBox="1"/>
            <p:nvPr/>
          </p:nvSpPr>
          <p:spPr>
            <a:xfrm>
              <a:off x="1431924" y="391180"/>
              <a:ext cx="1844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4600" y="391180"/>
              <a:ext cx="310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Understanding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397019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715000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Cloud 35"/>
            <p:cNvSpPr/>
            <p:nvPr/>
          </p:nvSpPr>
          <p:spPr bwMode="auto">
            <a:xfrm>
              <a:off x="3067050" y="76200"/>
              <a:ext cx="2571750" cy="1143000"/>
            </a:xfrm>
            <a:prstGeom prst="cloud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Machine </a:t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9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3975"/>
            <a:ext cx="2133600" cy="457200"/>
          </a:xfrm>
          <a:prstGeom prst="rect">
            <a:avLst/>
          </a:prstGeom>
        </p:spPr>
        <p:txBody>
          <a:bodyPr/>
          <a:lstStyle/>
          <a:p>
            <a:fld id="{24E596C5-1F67-4760-910F-F02FFE0A008F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40080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©2005-2009 Carlos Guestrin</a:t>
            </a:r>
            <a:endParaRPr lang="en-US" sz="1200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838200"/>
          </a:xfrm>
        </p:spPr>
        <p:txBody>
          <a:bodyPr/>
          <a:lstStyle/>
          <a:p>
            <a:r>
              <a:rPr lang="en-US" dirty="0" smtClean="0"/>
              <a:t>Supremacy of </a:t>
            </a:r>
            <a:r>
              <a:rPr lang="en-US" dirty="0"/>
              <a:t>Machine Learning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Machine learning is preferred approach to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Speech recognition, Natural language processing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Web search – result ranking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Computer </a:t>
            </a:r>
            <a:r>
              <a:rPr lang="en-US" sz="2000" dirty="0"/>
              <a:t>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Medical outcomes analysis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Robot control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Computational biology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Sensor networks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This trend is accelerating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Improved machine learning algorithms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Improved data capture, networking, faster computers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Software too complex to write by hand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New sensors / IO devices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Demand for self-customization to user, environment</a:t>
            </a:r>
          </a:p>
        </p:txBody>
      </p:sp>
    </p:spTree>
    <p:extLst>
      <p:ext uri="{BB962C8B-B14F-4D97-AF65-F5344CB8AC3E}">
        <p14:creationId xmlns:p14="http://schemas.microsoft.com/office/powerpoint/2010/main" val="32309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5530C3-97D3-BE4F-BEC7-9AD28F21FF3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Space of ML Problems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5400000">
            <a:off x="-1828800" y="3810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Being </a:t>
            </a:r>
            <a:r>
              <a:rPr lang="en-US" sz="2800" kern="0" dirty="0">
                <a:latin typeface="+mn-lt"/>
                <a:cs typeface="+mn-cs"/>
              </a:rPr>
              <a:t>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earned?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71800" y="1524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of Supervision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Experience, Feedback)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62333"/>
              </p:ext>
            </p:extLst>
          </p:nvPr>
        </p:nvGraphicFramePr>
        <p:xfrm>
          <a:off x="685801" y="2667000"/>
          <a:ext cx="8305800" cy="32918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04999"/>
                <a:gridCol w="2362200"/>
                <a:gridCol w="2362200"/>
                <a:gridCol w="167640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Labeled</a:t>
                      </a:r>
                    </a:p>
                    <a:p>
                      <a:r>
                        <a:rPr lang="en-US" sz="2400" dirty="0" smtClean="0"/>
                        <a:t>Examples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Reward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Nothing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Discrete </a:t>
                      </a:r>
                    </a:p>
                    <a:p>
                      <a:pPr algn="r"/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Classification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Clustering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Continuous Function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Regression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Policy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Apprenticeship Learning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Reinforcement</a:t>
                      </a:r>
                    </a:p>
                    <a:p>
                      <a:r>
                        <a:rPr lang="en-US" sz="2400" dirty="0" smtClean="0"/>
                        <a:t>Learning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05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cut coin stuff – way, way to slow</a:t>
            </a:r>
          </a:p>
          <a:p>
            <a:r>
              <a:rPr lang="en-US" dirty="0" smtClean="0"/>
              <a:t>Beta distribution – cut.  No need for it given that it ends up with </a:t>
            </a:r>
            <a:r>
              <a:rPr lang="en-US" dirty="0" err="1" smtClean="0"/>
              <a:t>laplacian</a:t>
            </a:r>
            <a:r>
              <a:rPr lang="en-US" dirty="0" smtClean="0"/>
              <a:t> smoothing</a:t>
            </a:r>
          </a:p>
          <a:p>
            <a:r>
              <a:rPr lang="en-US" dirty="0" smtClean="0"/>
              <a:t>Probably also cut taxonomy of ML</a:t>
            </a:r>
          </a:p>
          <a:p>
            <a:r>
              <a:rPr lang="en-US" dirty="0" smtClean="0"/>
              <a:t>Terrible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E834-7DCC-445E-BE11-B55A965BC0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5A0B5C5F-40F1-453B-9302-CE2EDBB05C86}" type="slidenum">
              <a:rPr lang="en-US" sz="1400" b="0"/>
              <a:pPr algn="r"/>
              <a:t>20</a:t>
            </a:fld>
            <a:endParaRPr lang="en-US" sz="1400" b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Origin of Bayes Nets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7391400" y="1066800"/>
            <a:ext cx="685800" cy="2057400"/>
          </a:xfrm>
          <a:prstGeom prst="wedgeRectCallout">
            <a:avLst>
              <a:gd name="adj1" fmla="val -6718"/>
              <a:gd name="adj2" fmla="val 8719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 rot="5400000">
            <a:off x="5600700" y="2628900"/>
            <a:ext cx="1828800" cy="2362200"/>
          </a:xfrm>
          <a:prstGeom prst="wedgeRectCallout">
            <a:avLst>
              <a:gd name="adj1" fmla="val -1477"/>
              <a:gd name="adj2" fmla="val 8938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1219200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4572000" y="2057400"/>
            <a:ext cx="1600200" cy="609600"/>
            <a:chOff x="2880" y="1296"/>
            <a:chExt cx="1008" cy="384"/>
          </a:xfrm>
        </p:grpSpPr>
        <p:sp>
          <p:nvSpPr>
            <p:cNvPr id="11299" name="Oval 9"/>
            <p:cNvSpPr>
              <a:spLocks noChangeArrowheads="1"/>
            </p:cNvSpPr>
            <p:nvPr/>
          </p:nvSpPr>
          <p:spPr bwMode="auto">
            <a:xfrm>
              <a:off x="2880" y="1296"/>
              <a:ext cx="1008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0" name="Text Box 10"/>
            <p:cNvSpPr txBox="1">
              <a:spLocks noChangeArrowheads="1"/>
            </p:cNvSpPr>
            <p:nvPr/>
          </p:nvSpPr>
          <p:spPr bwMode="auto">
            <a:xfrm>
              <a:off x="2928" y="1344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Burglary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2895600" y="3581400"/>
            <a:ext cx="1447800" cy="609600"/>
            <a:chOff x="1824" y="2256"/>
            <a:chExt cx="912" cy="384"/>
          </a:xfrm>
        </p:grpSpPr>
        <p:sp>
          <p:nvSpPr>
            <p:cNvPr id="11297" name="Oval 12"/>
            <p:cNvSpPr>
              <a:spLocks noChangeArrowheads="1"/>
            </p:cNvSpPr>
            <p:nvPr/>
          </p:nvSpPr>
          <p:spPr bwMode="auto">
            <a:xfrm>
              <a:off x="1824" y="2256"/>
              <a:ext cx="912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8" name="Text Box 13"/>
            <p:cNvSpPr txBox="1">
              <a:spLocks noChangeArrowheads="1"/>
            </p:cNvSpPr>
            <p:nvPr/>
          </p:nvSpPr>
          <p:spPr bwMode="auto">
            <a:xfrm>
              <a:off x="1920" y="2304"/>
              <a:ext cx="6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Alarm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4" name="Group 14"/>
          <p:cNvGrpSpPr>
            <a:grpSpLocks/>
          </p:cNvGrpSpPr>
          <p:nvPr/>
        </p:nvGrpSpPr>
        <p:grpSpPr bwMode="auto">
          <a:xfrm>
            <a:off x="4343400" y="5029200"/>
            <a:ext cx="1752600" cy="762000"/>
            <a:chOff x="2736" y="3168"/>
            <a:chExt cx="1104" cy="480"/>
          </a:xfrm>
        </p:grpSpPr>
        <p:sp>
          <p:nvSpPr>
            <p:cNvPr id="11295" name="Oval 15"/>
            <p:cNvSpPr>
              <a:spLocks noChangeArrowheads="1"/>
            </p:cNvSpPr>
            <p:nvPr/>
          </p:nvSpPr>
          <p:spPr bwMode="auto">
            <a:xfrm>
              <a:off x="2736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6" name="Text Box 16"/>
            <p:cNvSpPr txBox="1">
              <a:spLocks noChangeArrowheads="1"/>
            </p:cNvSpPr>
            <p:nvPr/>
          </p:nvSpPr>
          <p:spPr bwMode="auto">
            <a:xfrm>
              <a:off x="2778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Nbr2Calls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1371600" y="5029200"/>
            <a:ext cx="1752600" cy="762000"/>
            <a:chOff x="864" y="3168"/>
            <a:chExt cx="1104" cy="480"/>
          </a:xfrm>
        </p:grpSpPr>
        <p:sp>
          <p:nvSpPr>
            <p:cNvPr id="11293" name="Oval 18"/>
            <p:cNvSpPr>
              <a:spLocks noChangeArrowheads="1"/>
            </p:cNvSpPr>
            <p:nvPr/>
          </p:nvSpPr>
          <p:spPr bwMode="auto">
            <a:xfrm>
              <a:off x="864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4" name="Text Box 19"/>
            <p:cNvSpPr txBox="1">
              <a:spLocks noChangeArrowheads="1"/>
            </p:cNvSpPr>
            <p:nvPr/>
          </p:nvSpPr>
          <p:spPr bwMode="auto">
            <a:xfrm>
              <a:off x="906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Nbr1Calls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6781800" y="1828800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/>
              <a:t>Pr(B=t) Pr(B=f)</a:t>
            </a:r>
          </a:p>
          <a:p>
            <a:r>
              <a:rPr lang="en-US" sz="2000" b="0"/>
              <a:t>   0.05    0.95</a:t>
            </a:r>
          </a:p>
        </p:txBody>
      </p:sp>
      <p:sp>
        <p:nvSpPr>
          <p:cNvPr id="1337365" name="Text Box 21"/>
          <p:cNvSpPr txBox="1">
            <a:spLocks noChangeArrowheads="1"/>
          </p:cNvSpPr>
          <p:nvPr/>
        </p:nvSpPr>
        <p:spPr bwMode="auto">
          <a:xfrm>
            <a:off x="5486400" y="2836863"/>
            <a:ext cx="22098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b="0"/>
              <a:t>       Pr(A|E,B)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0.9 (0.1)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0.2 (0.8)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0.85 (0.15)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0.01 (0.99)                 </a:t>
            </a:r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>
            <a:off x="5562600" y="3276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>
            <a:off x="6019800" y="28956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Line 24"/>
          <p:cNvSpPr>
            <a:spLocks noChangeShapeType="1"/>
          </p:cNvSpPr>
          <p:nvPr/>
        </p:nvSpPr>
        <p:spPr bwMode="auto">
          <a:xfrm>
            <a:off x="5791200" y="3657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7" name="Line 25"/>
          <p:cNvSpPr>
            <a:spLocks noChangeShapeType="1"/>
          </p:cNvSpPr>
          <p:nvPr/>
        </p:nvSpPr>
        <p:spPr bwMode="auto">
          <a:xfrm>
            <a:off x="5562600" y="4038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8" name="Line 26"/>
          <p:cNvSpPr>
            <a:spLocks noChangeShapeType="1"/>
          </p:cNvSpPr>
          <p:nvPr/>
        </p:nvSpPr>
        <p:spPr bwMode="auto">
          <a:xfrm>
            <a:off x="5562600" y="4419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9" name="Line 27"/>
          <p:cNvSpPr>
            <a:spLocks noChangeShapeType="1"/>
          </p:cNvSpPr>
          <p:nvPr/>
        </p:nvSpPr>
        <p:spPr bwMode="auto">
          <a:xfrm>
            <a:off x="5791200" y="4343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6858000" y="2133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9"/>
          <p:cNvSpPr>
            <a:spLocks noChangeShapeType="1"/>
          </p:cNvSpPr>
          <p:nvPr/>
        </p:nvSpPr>
        <p:spPr bwMode="auto">
          <a:xfrm>
            <a:off x="2743200" y="27432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30"/>
          <p:cNvSpPr>
            <a:spLocks noChangeShapeType="1"/>
          </p:cNvSpPr>
          <p:nvPr/>
        </p:nvSpPr>
        <p:spPr bwMode="auto">
          <a:xfrm flipH="1">
            <a:off x="3962400" y="27432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31"/>
          <p:cNvSpPr>
            <a:spLocks noChangeShapeType="1"/>
          </p:cNvSpPr>
          <p:nvPr/>
        </p:nvSpPr>
        <p:spPr bwMode="auto">
          <a:xfrm flipH="1">
            <a:off x="2286000" y="4191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32"/>
          <p:cNvSpPr>
            <a:spLocks noChangeShapeType="1"/>
          </p:cNvSpPr>
          <p:nvPr/>
        </p:nvSpPr>
        <p:spPr bwMode="auto">
          <a:xfrm>
            <a:off x="4114800" y="41148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9" name="Group 33"/>
          <p:cNvGrpSpPr>
            <a:grpSpLocks/>
          </p:cNvGrpSpPr>
          <p:nvPr/>
        </p:nvGrpSpPr>
        <p:grpSpPr bwMode="auto">
          <a:xfrm>
            <a:off x="685800" y="3505200"/>
            <a:ext cx="1371600" cy="685800"/>
            <a:chOff x="768" y="1248"/>
            <a:chExt cx="1248" cy="480"/>
          </a:xfrm>
        </p:grpSpPr>
        <p:sp>
          <p:nvSpPr>
            <p:cNvPr id="11291" name="Oval 34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2" name="Text Box 35"/>
            <p:cNvSpPr txBox="1">
              <a:spLocks noChangeArrowheads="1"/>
            </p:cNvSpPr>
            <p:nvPr/>
          </p:nvSpPr>
          <p:spPr bwMode="auto">
            <a:xfrm>
              <a:off x="816" y="1344"/>
              <a:ext cx="88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Radio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1290" name="Line 36"/>
          <p:cNvSpPr>
            <a:spLocks noChangeShapeType="1"/>
          </p:cNvSpPr>
          <p:nvPr/>
        </p:nvSpPr>
        <p:spPr bwMode="auto">
          <a:xfrm flipH="1">
            <a:off x="1524000" y="28194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462838" y="6629400"/>
            <a:ext cx="312737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21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Topics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Learning Parameters for a Bayesian Network</a:t>
            </a:r>
          </a:p>
          <a:p>
            <a:pPr lvl="1"/>
            <a:r>
              <a:rPr lang="en-US" dirty="0" smtClean="0"/>
              <a:t>Fully observable</a:t>
            </a:r>
          </a:p>
          <a:p>
            <a:pPr lvl="2"/>
            <a:r>
              <a:rPr lang="en-US" dirty="0"/>
              <a:t>Maximum Likelihood (ML)</a:t>
            </a:r>
          </a:p>
          <a:p>
            <a:pPr lvl="2"/>
            <a:r>
              <a:rPr lang="en-US" dirty="0"/>
              <a:t>Maximum A Posteriori (MAP)</a:t>
            </a:r>
          </a:p>
          <a:p>
            <a:pPr lvl="2"/>
            <a:r>
              <a:rPr lang="en-US" dirty="0" smtClean="0"/>
              <a:t>Bayesian</a:t>
            </a:r>
          </a:p>
          <a:p>
            <a:pPr lvl="1"/>
            <a:r>
              <a:rPr lang="en-US" dirty="0" smtClean="0"/>
              <a:t>Hidden variables (EM algorithm)</a:t>
            </a:r>
          </a:p>
          <a:p>
            <a:r>
              <a:rPr lang="en-US" dirty="0" smtClean="0"/>
              <a:t>Learning Structure of Bayesian Networks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64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558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8292" name="Group 4"/>
          <p:cNvGraphicFramePr>
            <a:graphicFrameLocks noGrp="1"/>
          </p:cNvGraphicFramePr>
          <p:nvPr/>
        </p:nvGraphicFramePr>
        <p:xfrm>
          <a:off x="4884738" y="2339975"/>
          <a:ext cx="3902075" cy="3403600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350" name="Text Box 62"/>
          <p:cNvSpPr txBox="1">
            <a:spLocks noChangeArrowheads="1"/>
          </p:cNvSpPr>
          <p:nvPr/>
        </p:nvSpPr>
        <p:spPr bwMode="auto">
          <a:xfrm>
            <a:off x="536575" y="5219700"/>
            <a:ext cx="80184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We have: 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- Bayes Net </a:t>
            </a:r>
            <a:r>
              <a:rPr lang="en-US" sz="3000" b="0">
                <a:solidFill>
                  <a:srgbClr val="000080"/>
                </a:solidFill>
                <a:latin typeface="Gill Sans"/>
              </a:rPr>
              <a:t>structure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 and </a:t>
            </a:r>
            <a:r>
              <a:rPr lang="en-US" sz="3000" b="0">
                <a:solidFill>
                  <a:srgbClr val="000080"/>
                </a:solidFill>
                <a:latin typeface="Gill Sans"/>
              </a:rPr>
              <a:t>observations</a:t>
            </a:r>
            <a:endParaRPr lang="en-US" sz="3000" b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- We need: Bayes Net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5254180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3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4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4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50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2841734" y="4953000"/>
            <a:ext cx="269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P(B</a:t>
            </a:r>
            <a:r>
              <a:rPr lang="en-US" sz="3000" b="0" dirty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?</a:t>
            </a:r>
          </a:p>
          <a:p>
            <a:pPr eaLnBrk="1" hangingPunct="1"/>
            <a:endParaRPr lang="en-US" sz="1600" b="0" dirty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 dirty="0" smtClean="0">
                <a:solidFill>
                  <a:schemeClr val="bg1">
                    <a:lumMod val="75000"/>
                  </a:schemeClr>
                </a:solidFill>
                <a:latin typeface="Gill Sans"/>
              </a:rPr>
              <a:t>P(¬B</a:t>
            </a:r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) = </a:t>
            </a:r>
            <a:r>
              <a:rPr lang="en-US" sz="3000" b="0" dirty="0" smtClean="0">
                <a:solidFill>
                  <a:schemeClr val="bg1">
                    <a:lumMod val="75000"/>
                  </a:schemeClr>
                </a:solidFill>
                <a:latin typeface="Gill Sans"/>
              </a:rPr>
              <a:t>1-</a:t>
            </a:r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 P(B) 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5613400" y="4953000"/>
            <a:ext cx="269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= 0.4</a:t>
            </a:r>
          </a:p>
          <a:p>
            <a:pPr eaLnBrk="1" hangingPunct="1"/>
            <a:endParaRPr lang="en-US" sz="1600" b="0" dirty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 dirty="0" smtClean="0">
                <a:latin typeface="Gill Sans"/>
              </a:rPr>
              <a:t>= 0.6</a:t>
            </a:r>
            <a:endParaRPr lang="en-US" sz="3000" b="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85983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P(A|¬E,¬B) = ?</a:t>
            </a:r>
          </a:p>
        </p:txBody>
      </p:sp>
    </p:spTree>
    <p:extLst>
      <p:ext uri="{BB962C8B-B14F-4D97-AF65-F5344CB8AC3E}">
        <p14:creationId xmlns:p14="http://schemas.microsoft.com/office/powerpoint/2010/main" val="1303630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2810"/>
              </p:ext>
            </p:extLst>
          </p:nvPr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P(A|¬E,¬B) = </a:t>
            </a:r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0.5</a:t>
            </a:r>
            <a:endParaRPr lang="en-US" sz="3000" b="0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" name="Snip and Round Single Corner Rectangle 1"/>
          <p:cNvSpPr/>
          <p:nvPr/>
        </p:nvSpPr>
        <p:spPr bwMode="auto">
          <a:xfrm>
            <a:off x="8001000" y="3581400"/>
            <a:ext cx="457200" cy="381000"/>
          </a:xfrm>
          <a:prstGeom prst="snip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56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3209925" y="1600200"/>
            <a:ext cx="1201738" cy="446882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dirty="0" smtClean="0"/>
              <a:t>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03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Coin Flip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574800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443288" y="2776538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1079500"/>
            <a:ext cx="2239963" cy="2144713"/>
            <a:chOff x="572" y="1361"/>
            <a:chExt cx="2007" cy="19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1805"/>
              <a:ext cx="2007" cy="1477"/>
              <a:chOff x="572" y="1750"/>
              <a:chExt cx="2007" cy="1477"/>
            </a:xfrm>
          </p:grpSpPr>
          <p:pic>
            <p:nvPicPr>
              <p:cNvPr id="6863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31" name="Text Box 8"/>
              <p:cNvSpPr txBox="1">
                <a:spLocks noChangeArrowheads="1"/>
              </p:cNvSpPr>
              <p:nvPr/>
            </p:nvSpPr>
            <p:spPr bwMode="auto">
              <a:xfrm>
                <a:off x="572" y="2817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8629" name="Text Box 9"/>
            <p:cNvSpPr txBox="1">
              <a:spLocks noChangeArrowheads="1"/>
            </p:cNvSpPr>
            <p:nvPr/>
          </p:nvSpPr>
          <p:spPr bwMode="auto">
            <a:xfrm>
              <a:off x="1407" y="1361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4365625" y="1069975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1069975"/>
            <a:ext cx="2239963" cy="2154238"/>
            <a:chOff x="4912" y="1354"/>
            <a:chExt cx="2008" cy="192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1802"/>
              <a:ext cx="2008" cy="1481"/>
              <a:chOff x="4912" y="1746"/>
              <a:chExt cx="2008" cy="1481"/>
            </a:xfrm>
          </p:grpSpPr>
          <p:pic>
            <p:nvPicPr>
              <p:cNvPr id="6862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27" name="Text Box 14"/>
              <p:cNvSpPr txBox="1">
                <a:spLocks noChangeArrowheads="1"/>
              </p:cNvSpPr>
              <p:nvPr/>
            </p:nvSpPr>
            <p:spPr bwMode="auto">
              <a:xfrm>
                <a:off x="4912" y="2817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8625" name="Text Box 15"/>
            <p:cNvSpPr txBox="1">
              <a:spLocks noChangeArrowheads="1"/>
            </p:cNvSpPr>
            <p:nvPr/>
          </p:nvSpPr>
          <p:spPr bwMode="auto">
            <a:xfrm>
              <a:off x="5739" y="1354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1511440" name="Text Box 16"/>
          <p:cNvSpPr txBox="1">
            <a:spLocks noChangeArrowheads="1"/>
          </p:cNvSpPr>
          <p:nvPr/>
        </p:nvSpPr>
        <p:spPr bwMode="auto">
          <a:xfrm>
            <a:off x="1824038" y="3687763"/>
            <a:ext cx="546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will I use?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23925" y="4740275"/>
            <a:ext cx="7404100" cy="457200"/>
            <a:chOff x="721" y="4231"/>
            <a:chExt cx="6632" cy="409"/>
          </a:xfrm>
        </p:grpSpPr>
        <p:sp>
          <p:nvSpPr>
            <p:cNvPr id="68621" name="Text Box 18"/>
            <p:cNvSpPr txBox="1">
              <a:spLocks noChangeArrowheads="1"/>
            </p:cNvSpPr>
            <p:nvPr/>
          </p:nvSpPr>
          <p:spPr bwMode="auto">
            <a:xfrm>
              <a:off x="72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  <p:sp>
          <p:nvSpPr>
            <p:cNvPr id="68622" name="Text Box 19"/>
            <p:cNvSpPr txBox="1">
              <a:spLocks noChangeArrowheads="1"/>
            </p:cNvSpPr>
            <p:nvPr/>
          </p:nvSpPr>
          <p:spPr bwMode="auto">
            <a:xfrm>
              <a:off x="3152" y="4231"/>
              <a:ext cx="1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  <p:sp>
          <p:nvSpPr>
            <p:cNvPr id="68623" name="Text Box 20"/>
            <p:cNvSpPr txBox="1">
              <a:spLocks noChangeArrowheads="1"/>
            </p:cNvSpPr>
            <p:nvPr/>
          </p:nvSpPr>
          <p:spPr bwMode="auto">
            <a:xfrm>
              <a:off x="568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5580063"/>
            <a:ext cx="9144000" cy="914400"/>
            <a:chOff x="0" y="4644"/>
            <a:chExt cx="8192" cy="819"/>
          </a:xfrm>
        </p:grpSpPr>
        <p:sp>
          <p:nvSpPr>
            <p:cNvPr id="68619" name="Text Box 22"/>
            <p:cNvSpPr txBox="1">
              <a:spLocks noChangeArrowheads="1"/>
            </p:cNvSpPr>
            <p:nvPr/>
          </p:nvSpPr>
          <p:spPr bwMode="auto">
            <a:xfrm>
              <a:off x="0" y="4644"/>
              <a:ext cx="8192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Prior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: Probability of a hypothesis </a:t>
              </a:r>
            </a:p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before we make any observations</a:t>
              </a:r>
            </a:p>
          </p:txBody>
        </p:sp>
        <p:sp>
          <p:nvSpPr>
            <p:cNvPr id="68620" name="Freeform 23"/>
            <p:cNvSpPr>
              <a:spLocks/>
            </p:cNvSpPr>
            <p:nvPr/>
          </p:nvSpPr>
          <p:spPr bwMode="auto">
            <a:xfrm>
              <a:off x="720" y="4656"/>
              <a:ext cx="6696" cy="7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798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4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Coin Flip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647825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43288" y="2849563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1152525"/>
            <a:ext cx="2239963" cy="2144713"/>
            <a:chOff x="572" y="1361"/>
            <a:chExt cx="2007" cy="19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1805"/>
              <a:ext cx="2007" cy="1477"/>
              <a:chOff x="572" y="1750"/>
              <a:chExt cx="2007" cy="1477"/>
            </a:xfrm>
          </p:grpSpPr>
          <p:pic>
            <p:nvPicPr>
              <p:cNvPr id="6965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9654" name="Text Box 8"/>
              <p:cNvSpPr txBox="1">
                <a:spLocks noChangeArrowheads="1"/>
              </p:cNvSpPr>
              <p:nvPr/>
            </p:nvSpPr>
            <p:spPr bwMode="auto">
              <a:xfrm>
                <a:off x="572" y="2817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9652" name="Text Box 9"/>
            <p:cNvSpPr txBox="1">
              <a:spLocks noChangeArrowheads="1"/>
            </p:cNvSpPr>
            <p:nvPr/>
          </p:nvSpPr>
          <p:spPr bwMode="auto">
            <a:xfrm>
              <a:off x="1407" y="1361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4365625" y="11430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1143000"/>
            <a:ext cx="2239963" cy="2154238"/>
            <a:chOff x="4912" y="1354"/>
            <a:chExt cx="2008" cy="192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1802"/>
              <a:ext cx="2008" cy="1481"/>
              <a:chOff x="4912" y="1746"/>
              <a:chExt cx="2008" cy="1481"/>
            </a:xfrm>
          </p:grpSpPr>
          <p:pic>
            <p:nvPicPr>
              <p:cNvPr id="69649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9650" name="Text Box 14"/>
              <p:cNvSpPr txBox="1">
                <a:spLocks noChangeArrowheads="1"/>
              </p:cNvSpPr>
              <p:nvPr/>
            </p:nvSpPr>
            <p:spPr bwMode="auto">
              <a:xfrm>
                <a:off x="4912" y="2817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9648" name="Text Box 15"/>
            <p:cNvSpPr txBox="1">
              <a:spLocks noChangeArrowheads="1"/>
            </p:cNvSpPr>
            <p:nvPr/>
          </p:nvSpPr>
          <p:spPr bwMode="auto">
            <a:xfrm>
              <a:off x="5739" y="1354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1824038" y="3760788"/>
            <a:ext cx="546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will I use?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23925" y="4813300"/>
            <a:ext cx="7404100" cy="457200"/>
            <a:chOff x="721" y="4231"/>
            <a:chExt cx="6632" cy="409"/>
          </a:xfrm>
        </p:grpSpPr>
        <p:sp>
          <p:nvSpPr>
            <p:cNvPr id="69644" name="Text Box 18"/>
            <p:cNvSpPr txBox="1">
              <a:spLocks noChangeArrowheads="1"/>
            </p:cNvSpPr>
            <p:nvPr/>
          </p:nvSpPr>
          <p:spPr bwMode="auto">
            <a:xfrm>
              <a:off x="72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  <p:sp>
          <p:nvSpPr>
            <p:cNvPr id="69645" name="Text Box 19"/>
            <p:cNvSpPr txBox="1">
              <a:spLocks noChangeArrowheads="1"/>
            </p:cNvSpPr>
            <p:nvPr/>
          </p:nvSpPr>
          <p:spPr bwMode="auto">
            <a:xfrm>
              <a:off x="3152" y="4231"/>
              <a:ext cx="1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  <p:sp>
          <p:nvSpPr>
            <p:cNvPr id="69646" name="Text Box 20"/>
            <p:cNvSpPr txBox="1">
              <a:spLocks noChangeArrowheads="1"/>
            </p:cNvSpPr>
            <p:nvPr/>
          </p:nvSpPr>
          <p:spPr bwMode="auto">
            <a:xfrm>
              <a:off x="568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</p:grpSp>
      <p:sp>
        <p:nvSpPr>
          <p:cNvPr id="69642" name="Text Box 21"/>
          <p:cNvSpPr txBox="1">
            <a:spLocks noChangeArrowheads="1"/>
          </p:cNvSpPr>
          <p:nvPr/>
        </p:nvSpPr>
        <p:spPr bwMode="auto">
          <a:xfrm>
            <a:off x="0" y="56562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FF0000"/>
                </a:solidFill>
                <a:latin typeface="Gill Sans"/>
              </a:rPr>
              <a:t>Uniform Prior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: All hypothesis are equally likely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before we make any observations</a:t>
            </a:r>
          </a:p>
        </p:txBody>
      </p:sp>
      <p:sp>
        <p:nvSpPr>
          <p:cNvPr id="69643" name="Freeform 22"/>
          <p:cNvSpPr>
            <a:spLocks/>
          </p:cNvSpPr>
          <p:nvPr/>
        </p:nvSpPr>
        <p:spPr bwMode="auto">
          <a:xfrm>
            <a:off x="539750" y="5656263"/>
            <a:ext cx="8064500" cy="9985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359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8213" y="2593975"/>
            <a:ext cx="7267575" cy="449263"/>
            <a:chOff x="741" y="2033"/>
            <a:chExt cx="6510" cy="403"/>
          </a:xfrm>
        </p:grpSpPr>
        <p:sp>
          <p:nvSpPr>
            <p:cNvPr id="70684" name="Text Box 5"/>
            <p:cNvSpPr txBox="1">
              <a:spLocks noChangeArrowheads="1"/>
            </p:cNvSpPr>
            <p:nvPr/>
          </p:nvSpPr>
          <p:spPr bwMode="auto">
            <a:xfrm>
              <a:off x="741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70685" name="Text Box 6"/>
            <p:cNvSpPr txBox="1">
              <a:spLocks noChangeArrowheads="1"/>
            </p:cNvSpPr>
            <p:nvPr/>
          </p:nvSpPr>
          <p:spPr bwMode="auto">
            <a:xfrm>
              <a:off x="3173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70686" name="Text Box 7"/>
            <p:cNvSpPr txBox="1">
              <a:spLocks noChangeArrowheads="1"/>
            </p:cNvSpPr>
            <p:nvPr/>
          </p:nvSpPr>
          <p:spPr bwMode="auto">
            <a:xfrm>
              <a:off x="5701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</p:grpSp>
      <p:pic>
        <p:nvPicPr>
          <p:cNvPr id="15134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3429000"/>
            <a:ext cx="3857625" cy="776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788988" y="58356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)=0.1 </a:t>
            </a:r>
          </a:p>
        </p:txBody>
      </p:sp>
      <p:sp>
        <p:nvSpPr>
          <p:cNvPr id="70668" name="Text Box 15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0669" name="Text Box 16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0670" name="Text Box 17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0671" name="Text Box 18"/>
          <p:cNvSpPr txBox="1">
            <a:spLocks noChangeArrowheads="1"/>
          </p:cNvSpPr>
          <p:nvPr/>
        </p:nvSpPr>
        <p:spPr bwMode="auto">
          <a:xfrm>
            <a:off x="1216025" y="63627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)=1/3</a:t>
            </a:r>
          </a:p>
        </p:txBody>
      </p:sp>
      <p:sp>
        <p:nvSpPr>
          <p:cNvPr id="70672" name="Text Box 19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0673" name="Text Box 20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41363" y="3411538"/>
            <a:ext cx="3143250" cy="2901950"/>
            <a:chOff x="581" y="2674"/>
            <a:chExt cx="2816" cy="2600"/>
          </a:xfrm>
        </p:grpSpPr>
        <p:sp>
          <p:nvSpPr>
            <p:cNvPr id="70682" name="Freeform 22"/>
            <p:cNvSpPr>
              <a:spLocks/>
            </p:cNvSpPr>
            <p:nvPr/>
          </p:nvSpPr>
          <p:spPr bwMode="auto">
            <a:xfrm>
              <a:off x="2237" y="2674"/>
              <a:ext cx="1160" cy="35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83" name="Freeform 23"/>
            <p:cNvSpPr>
              <a:spLocks/>
            </p:cNvSpPr>
            <p:nvPr/>
          </p:nvSpPr>
          <p:spPr bwMode="auto">
            <a:xfrm>
              <a:off x="581" y="4866"/>
              <a:ext cx="1952" cy="40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160463" y="3411538"/>
            <a:ext cx="3616325" cy="3402012"/>
            <a:chOff x="910" y="2674"/>
            <a:chExt cx="3240" cy="3048"/>
          </a:xfrm>
        </p:grpSpPr>
        <p:sp>
          <p:nvSpPr>
            <p:cNvPr id="70680" name="Freeform 25"/>
            <p:cNvSpPr>
              <a:spLocks/>
            </p:cNvSpPr>
            <p:nvPr/>
          </p:nvSpPr>
          <p:spPr bwMode="auto">
            <a:xfrm>
              <a:off x="3382" y="2674"/>
              <a:ext cx="768" cy="35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81" name="Freeform 26"/>
            <p:cNvSpPr>
              <a:spLocks/>
            </p:cNvSpPr>
            <p:nvPr/>
          </p:nvSpPr>
          <p:spPr bwMode="auto">
            <a:xfrm>
              <a:off x="910" y="5322"/>
              <a:ext cx="1584" cy="400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224213" y="3303588"/>
            <a:ext cx="5813425" cy="1019175"/>
            <a:chOff x="2527" y="2590"/>
            <a:chExt cx="5208" cy="912"/>
          </a:xfrm>
        </p:grpSpPr>
        <p:pic>
          <p:nvPicPr>
            <p:cNvPr id="70677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3" y="2630"/>
              <a:ext cx="3408" cy="8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70678" name="Freeform 29"/>
            <p:cNvSpPr>
              <a:spLocks/>
            </p:cNvSpPr>
            <p:nvPr/>
          </p:nvSpPr>
          <p:spPr bwMode="auto">
            <a:xfrm>
              <a:off x="2527" y="3070"/>
              <a:ext cx="800" cy="36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79" name="Freeform 30"/>
            <p:cNvSpPr>
              <a:spLocks/>
            </p:cNvSpPr>
            <p:nvPr/>
          </p:nvSpPr>
          <p:spPr bwMode="auto">
            <a:xfrm>
              <a:off x="4167" y="2590"/>
              <a:ext cx="3568" cy="91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78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38550" y="3200400"/>
            <a:ext cx="2133600" cy="1219200"/>
            <a:chOff x="2544" y="2064"/>
            <a:chExt cx="1344" cy="768"/>
          </a:xfrm>
        </p:grpSpPr>
        <p:sp>
          <p:nvSpPr>
            <p:cNvPr id="5137" name="AutoShape 4"/>
            <p:cNvSpPr>
              <a:spLocks noChangeArrowheads="1"/>
            </p:cNvSpPr>
            <p:nvPr/>
          </p:nvSpPr>
          <p:spPr bwMode="auto">
            <a:xfrm>
              <a:off x="2544" y="2064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2688" y="2256"/>
              <a:ext cx="1104" cy="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chemeClr val="bg1"/>
                  </a:solidFill>
                  <a:latin typeface="Arial" charset="0"/>
                </a:rPr>
                <a:t>What action next?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4" imgW="1657581" imgH="2095793" progId="">
                  <p:embed/>
                </p:oleObj>
              </mc:Choice>
              <mc:Fallback>
                <p:oleObj name="Photo Editor Photo" r:id="rId4" imgW="1657581" imgH="20957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5" name="AutoShape 7"/>
          <p:cNvCxnSpPr>
            <a:cxnSpLocks noChangeShapeType="1"/>
            <a:stCxn id="5131" idx="1"/>
          </p:cNvCxnSpPr>
          <p:nvPr/>
        </p:nvCxnSpPr>
        <p:spPr bwMode="auto">
          <a:xfrm rot="10800000" flipH="1" flipV="1">
            <a:off x="2667000" y="1981200"/>
            <a:ext cx="457200" cy="4419600"/>
          </a:xfrm>
          <a:prstGeom prst="bentConnector4">
            <a:avLst>
              <a:gd name="adj1" fmla="val -221528"/>
              <a:gd name="adj2" fmla="val 99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736725" y="5943600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Percepts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761038" y="5943600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Actions</a:t>
            </a: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5486400" y="6400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6858000" y="1981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6019800" y="1981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2667000" y="1295400"/>
            <a:ext cx="3352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3373438" y="931863"/>
            <a:ext cx="2200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Static vs.</a:t>
            </a:r>
            <a:r>
              <a:rPr lang="en-US" sz="1800" b="1">
                <a:solidFill>
                  <a:srgbClr val="FE9B03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Dynamic</a:t>
            </a:r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228600" y="2457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Fully </a:t>
            </a:r>
          </a:p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vs.</a:t>
            </a:r>
          </a:p>
          <a:p>
            <a:pPr algn="ctr" eaLnBrk="0" hangingPunct="0"/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Partially </a:t>
            </a:r>
          </a:p>
          <a:p>
            <a:pPr algn="ctr"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Observable</a:t>
            </a:r>
          </a:p>
        </p:txBody>
      </p:sp>
      <p:sp>
        <p:nvSpPr>
          <p:cNvPr id="5134" name="Rectangle 25"/>
          <p:cNvSpPr>
            <a:spLocks noChangeArrowheads="1"/>
          </p:cNvSpPr>
          <p:nvPr/>
        </p:nvSpPr>
        <p:spPr bwMode="auto">
          <a:xfrm>
            <a:off x="496888" y="4702175"/>
            <a:ext cx="9556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Perfect</a:t>
            </a:r>
          </a:p>
          <a:p>
            <a:pPr algn="ctr" eaLnBrk="0" hangingPunct="0"/>
            <a:r>
              <a:rPr lang="en-US" sz="1800" b="1">
                <a:solidFill>
                  <a:srgbClr val="009900"/>
                </a:solidFill>
                <a:latin typeface="Arial" charset="0"/>
              </a:rPr>
              <a:t>vs.</a:t>
            </a:r>
            <a:endParaRPr lang="en-US" sz="1800" b="1">
              <a:solidFill>
                <a:srgbClr val="FE9B03"/>
              </a:solidFill>
              <a:latin typeface="Arial" charset="0"/>
            </a:endParaRPr>
          </a:p>
          <a:p>
            <a:pPr algn="ctr"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Noisy</a:t>
            </a:r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6910388" y="3211513"/>
            <a:ext cx="16922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Deterministic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vs.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Stochastic</a:t>
            </a:r>
          </a:p>
        </p:txBody>
      </p:sp>
      <p:sp>
        <p:nvSpPr>
          <p:cNvPr id="5136" name="Rectangle 27"/>
          <p:cNvSpPr>
            <a:spLocks noChangeArrowheads="1"/>
          </p:cNvSpPr>
          <p:nvPr/>
        </p:nvSpPr>
        <p:spPr bwMode="auto">
          <a:xfrm>
            <a:off x="6858000" y="4813300"/>
            <a:ext cx="1797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Instantaneous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solidFill>
                  <a:srgbClr val="009900"/>
                </a:solidFill>
                <a:latin typeface="Arial" charset="0"/>
              </a:rPr>
              <a:t>vs.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Durative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4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84200" y="2593975"/>
            <a:ext cx="2438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0.066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298825" y="2593975"/>
            <a:ext cx="2438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0.333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318250" y="2593975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0.6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9875" y="3348038"/>
            <a:ext cx="8412163" cy="635000"/>
            <a:chOff x="630" y="2625"/>
            <a:chExt cx="6760" cy="568"/>
          </a:xfrm>
        </p:grpSpPr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778" y="2693"/>
              <a:ext cx="645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Posterior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: Probability of a hypothesis given data</a:t>
              </a:r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auto">
            <a:xfrm>
              <a:off x="630" y="2625"/>
              <a:ext cx="6760" cy="56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309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Terminology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85913"/>
            <a:ext cx="8410575" cy="3482975"/>
          </a:xfrm>
        </p:spPr>
        <p:txBody>
          <a:bodyPr>
            <a:noAutofit/>
          </a:bodyPr>
          <a:lstStyle/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Prior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a hypothesis before we see any data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Uniform Prior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A prior that makes all hypothesis equally likely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Posterior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a hypothesis after we saw some data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Likelihood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data given hypothesis</a:t>
            </a:r>
          </a:p>
        </p:txBody>
      </p:sp>
    </p:spTree>
    <p:extLst>
      <p:ext uri="{BB962C8B-B14F-4D97-AF65-F5344CB8AC3E}">
        <p14:creationId xmlns:p14="http://schemas.microsoft.com/office/powerpoint/2010/main" val="3129046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037981" y="1719263"/>
            <a:ext cx="692516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 i="1" dirty="0" smtClean="0">
                <a:solidFill>
                  <a:srgbClr val="000000"/>
                </a:solidFill>
                <a:latin typeface="Gill Sans"/>
              </a:rPr>
              <a:t>Now, </a:t>
            </a:r>
            <a:r>
              <a:rPr lang="en-US" sz="4500" b="0" dirty="0" smtClean="0">
                <a:solidFill>
                  <a:srgbClr val="000000"/>
                </a:solidFill>
                <a:latin typeface="Gill Sans"/>
              </a:rPr>
              <a:t>Which </a:t>
            </a:r>
            <a:r>
              <a:rPr lang="en-US" sz="4500" b="0" dirty="0">
                <a:solidFill>
                  <a:srgbClr val="000000"/>
                </a:solidFill>
                <a:latin typeface="Gill Sans"/>
              </a:rPr>
              <a:t>coin did I use?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914400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629025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450013" y="2682875"/>
            <a:ext cx="19573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pic>
        <p:nvPicPr>
          <p:cNvPr id="151553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370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37981" y="1719263"/>
            <a:ext cx="692516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 i="1" dirty="0" smtClean="0">
                <a:solidFill>
                  <a:srgbClr val="000000"/>
                </a:solidFill>
                <a:latin typeface="Gill Sans"/>
              </a:rPr>
              <a:t>Now, </a:t>
            </a:r>
            <a:r>
              <a:rPr lang="en-US" sz="4500" b="0" dirty="0" smtClean="0">
                <a:solidFill>
                  <a:srgbClr val="000000"/>
                </a:solidFill>
                <a:latin typeface="Gill Sans"/>
              </a:rPr>
              <a:t>Which </a:t>
            </a:r>
            <a:r>
              <a:rPr lang="en-US" sz="4500" b="0" dirty="0">
                <a:solidFill>
                  <a:srgbClr val="000000"/>
                </a:solidFill>
                <a:latin typeface="Gill Sans"/>
              </a:rPr>
              <a:t>coin did I use?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540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368675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0.58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61912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pic>
        <p:nvPicPr>
          <p:cNvPr id="7477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936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540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368675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0.58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1912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sp>
        <p:nvSpPr>
          <p:cNvPr id="75795" name="Freeform 19"/>
          <p:cNvSpPr>
            <a:spLocks/>
          </p:cNvSpPr>
          <p:nvPr/>
        </p:nvSpPr>
        <p:spPr bwMode="auto">
          <a:xfrm>
            <a:off x="3419475" y="4179888"/>
            <a:ext cx="2312988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6" name="Freeform 20"/>
          <p:cNvSpPr>
            <a:spLocks/>
          </p:cNvSpPr>
          <p:nvPr/>
        </p:nvSpPr>
        <p:spPr bwMode="auto">
          <a:xfrm>
            <a:off x="696913" y="4179888"/>
            <a:ext cx="2312987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7" name="Freeform 21"/>
          <p:cNvSpPr>
            <a:spLocks/>
          </p:cNvSpPr>
          <p:nvPr/>
        </p:nvSpPr>
        <p:spPr bwMode="auto">
          <a:xfrm>
            <a:off x="6242050" y="4357688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92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Freeform 2"/>
          <p:cNvSpPr>
            <a:spLocks/>
          </p:cNvSpPr>
          <p:nvPr/>
        </p:nvSpPr>
        <p:spPr bwMode="auto">
          <a:xfrm>
            <a:off x="401638" y="232251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1504950"/>
            <a:ext cx="90011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500" b="0">
                <a:solidFill>
                  <a:srgbClr val="000000"/>
                </a:solidFill>
                <a:latin typeface="Gill Sans"/>
              </a:rPr>
              <a:t>What is the probability of heads after two experiments?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696913" y="4179888"/>
            <a:ext cx="2312987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6242050" y="4357688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46650" y="2424113"/>
            <a:ext cx="3519488" cy="1182687"/>
            <a:chOff x="3883" y="1900"/>
            <a:chExt cx="3152" cy="1059"/>
          </a:xfrm>
        </p:grpSpPr>
        <p:sp>
          <p:nvSpPr>
            <p:cNvPr id="76824" name="Text Box 20"/>
            <p:cNvSpPr txBox="1">
              <a:spLocks noChangeArrowheads="1"/>
            </p:cNvSpPr>
            <p:nvPr/>
          </p:nvSpPr>
          <p:spPr bwMode="auto">
            <a:xfrm>
              <a:off x="3883" y="1900"/>
              <a:ext cx="31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76825" name="Text Box 21"/>
            <p:cNvSpPr txBox="1">
              <a:spLocks noChangeArrowheads="1"/>
            </p:cNvSpPr>
            <p:nvPr/>
          </p:nvSpPr>
          <p:spPr bwMode="auto">
            <a:xfrm>
              <a:off x="4527" y="2556"/>
              <a:ext cx="18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0.5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49288" y="2424113"/>
            <a:ext cx="2574925" cy="1531937"/>
            <a:chOff x="511" y="1900"/>
            <a:chExt cx="2307" cy="1372"/>
          </a:xfrm>
        </p:grpSpPr>
        <p:sp>
          <p:nvSpPr>
            <p:cNvPr id="76821" name="Text Box 23"/>
            <p:cNvSpPr txBox="1">
              <a:spLocks noChangeArrowheads="1"/>
            </p:cNvSpPr>
            <p:nvPr/>
          </p:nvSpPr>
          <p:spPr bwMode="auto">
            <a:xfrm>
              <a:off x="511" y="1900"/>
              <a:ext cx="23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Most likely coin: </a:t>
              </a:r>
            </a:p>
          </p:txBody>
        </p:sp>
        <p:pic>
          <p:nvPicPr>
            <p:cNvPr id="76822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9" y="2296"/>
              <a:ext cx="976" cy="9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76823" name="Text Box 25"/>
            <p:cNvSpPr txBox="1">
              <a:spLocks noChangeArrowheads="1"/>
            </p:cNvSpPr>
            <p:nvPr/>
          </p:nvSpPr>
          <p:spPr bwMode="auto">
            <a:xfrm>
              <a:off x="810" y="2556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3475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5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/>
          </p:cNvSpPr>
          <p:nvPr/>
        </p:nvSpPr>
        <p:spPr bwMode="auto">
          <a:xfrm>
            <a:off x="401638" y="232251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49288" y="2424113"/>
            <a:ext cx="25749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Most likely coin: 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28670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46650" y="2424113"/>
            <a:ext cx="3519488" cy="1182687"/>
            <a:chOff x="3883" y="1900"/>
            <a:chExt cx="3152" cy="1059"/>
          </a:xfrm>
        </p:grpSpPr>
        <p:sp>
          <p:nvSpPr>
            <p:cNvPr id="77838" name="Text Box 11"/>
            <p:cNvSpPr txBox="1">
              <a:spLocks noChangeArrowheads="1"/>
            </p:cNvSpPr>
            <p:nvPr/>
          </p:nvSpPr>
          <p:spPr bwMode="auto">
            <a:xfrm>
              <a:off x="3883" y="1900"/>
              <a:ext cx="31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77839" name="Text Box 12"/>
            <p:cNvSpPr txBox="1">
              <a:spLocks noChangeArrowheads="1"/>
            </p:cNvSpPr>
            <p:nvPr/>
          </p:nvSpPr>
          <p:spPr bwMode="auto">
            <a:xfrm>
              <a:off x="4527" y="2556"/>
              <a:ext cx="18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0.5</a:t>
              </a:r>
            </a:p>
          </p:txBody>
        </p:sp>
      </p:grp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982663" y="315595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0" y="12652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FF0000"/>
                </a:solidFill>
                <a:latin typeface="Gill Sans"/>
              </a:rPr>
              <a:t>Maximum Likelihood Estimate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: The best hypothesis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that fits observed data assuming uniform prior</a:t>
            </a:r>
          </a:p>
        </p:txBody>
      </p:sp>
      <p:sp>
        <p:nvSpPr>
          <p:cNvPr id="77837" name="Freeform 15"/>
          <p:cNvSpPr>
            <a:spLocks/>
          </p:cNvSpPr>
          <p:nvPr/>
        </p:nvSpPr>
        <p:spPr bwMode="auto">
          <a:xfrm>
            <a:off x="77788" y="1277938"/>
            <a:ext cx="8948737" cy="8842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2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Using Prior Knowledge</a:t>
            </a:r>
          </a:p>
        </p:txBody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13"/>
              </a:spcAft>
              <a:tabLst>
                <a:tab pos="1054100" algn="l"/>
              </a:tabLst>
            </a:pPr>
            <a:r>
              <a:rPr lang="en-US" dirty="0" smtClean="0"/>
              <a:t>Should we always use a </a:t>
            </a:r>
            <a:r>
              <a:rPr lang="en-US" b="1" i="1" dirty="0" smtClean="0">
                <a:solidFill>
                  <a:srgbClr val="9900CC"/>
                </a:solidFill>
              </a:rPr>
              <a:t>Uniform Prior </a:t>
            </a:r>
            <a:r>
              <a:rPr lang="en-US" dirty="0" smtClean="0"/>
              <a:t>?</a:t>
            </a:r>
          </a:p>
          <a:p>
            <a:pPr>
              <a:spcAft>
                <a:spcPts val="213"/>
              </a:spcAft>
              <a:tabLst>
                <a:tab pos="1054100" algn="l"/>
              </a:tabLst>
            </a:pPr>
            <a:r>
              <a:rPr lang="en-US" dirty="0" smtClean="0"/>
              <a:t>Background knowledge: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Heads =&gt; we have to buy Dan chocolate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Dan </a:t>
            </a:r>
            <a:r>
              <a:rPr lang="en-US" sz="2400" b="1" i="1" dirty="0" smtClean="0"/>
              <a:t>likes</a:t>
            </a:r>
            <a:r>
              <a:rPr lang="en-US" sz="2400" dirty="0" smtClean="0"/>
              <a:t> chocolate…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=&gt; Dan is more likely to use a coin biased in his favor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5116513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32188" y="63182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5500" y="4621213"/>
            <a:ext cx="2062163" cy="2136775"/>
            <a:chOff x="652" y="3622"/>
            <a:chExt cx="1847" cy="191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2" y="4066"/>
              <a:ext cx="1847" cy="1471"/>
              <a:chOff x="652" y="4011"/>
              <a:chExt cx="1847" cy="1471"/>
            </a:xfrm>
          </p:grpSpPr>
          <p:pic>
            <p:nvPicPr>
              <p:cNvPr id="78863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4011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8864" name="Text Box 9"/>
              <p:cNvSpPr txBox="1">
                <a:spLocks noChangeArrowheads="1"/>
              </p:cNvSpPr>
              <p:nvPr/>
            </p:nvSpPr>
            <p:spPr bwMode="auto">
              <a:xfrm>
                <a:off x="652" y="5079"/>
                <a:ext cx="184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78862" name="Text Box 10"/>
            <p:cNvSpPr txBox="1">
              <a:spLocks noChangeArrowheads="1"/>
            </p:cNvSpPr>
            <p:nvPr/>
          </p:nvSpPr>
          <p:spPr bwMode="auto">
            <a:xfrm>
              <a:off x="1417" y="3622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78855" name="Text Box 11"/>
          <p:cNvSpPr txBox="1">
            <a:spLocks noChangeArrowheads="1"/>
          </p:cNvSpPr>
          <p:nvPr/>
        </p:nvSpPr>
        <p:spPr bwMode="auto">
          <a:xfrm>
            <a:off x="4376738" y="4611688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62700" y="4611688"/>
            <a:ext cx="2060575" cy="2146300"/>
            <a:chOff x="4992" y="3615"/>
            <a:chExt cx="1847" cy="1923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992" y="4063"/>
              <a:ext cx="1847" cy="1475"/>
              <a:chOff x="4992" y="4007"/>
              <a:chExt cx="1847" cy="1475"/>
            </a:xfrm>
          </p:grpSpPr>
          <p:pic>
            <p:nvPicPr>
              <p:cNvPr id="78859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4007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8860" name="Text Box 15"/>
              <p:cNvSpPr txBox="1">
                <a:spLocks noChangeArrowheads="1"/>
              </p:cNvSpPr>
              <p:nvPr/>
            </p:nvSpPr>
            <p:spPr bwMode="auto">
              <a:xfrm>
                <a:off x="4992" y="5079"/>
                <a:ext cx="184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78858" name="Text Box 16"/>
            <p:cNvSpPr txBox="1">
              <a:spLocks noChangeArrowheads="1"/>
            </p:cNvSpPr>
            <p:nvPr/>
          </p:nvSpPr>
          <p:spPr bwMode="auto">
            <a:xfrm>
              <a:off x="5749" y="3615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7993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2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4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Using Prior Knowledge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510088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43288" y="5711825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4014788"/>
            <a:ext cx="2239963" cy="2144712"/>
            <a:chOff x="572" y="3622"/>
            <a:chExt cx="2007" cy="192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4066"/>
              <a:ext cx="2007" cy="1478"/>
              <a:chOff x="572" y="4011"/>
              <a:chExt cx="2007" cy="1478"/>
            </a:xfrm>
          </p:grpSpPr>
          <p:pic>
            <p:nvPicPr>
              <p:cNvPr id="7989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4011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9891" name="Text Box 8"/>
              <p:cNvSpPr txBox="1">
                <a:spLocks noChangeArrowheads="1"/>
              </p:cNvSpPr>
              <p:nvPr/>
            </p:nvSpPr>
            <p:spPr bwMode="auto">
              <a:xfrm>
                <a:off x="572" y="5079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79889" name="Text Box 9"/>
            <p:cNvSpPr txBox="1">
              <a:spLocks noChangeArrowheads="1"/>
            </p:cNvSpPr>
            <p:nvPr/>
          </p:nvSpPr>
          <p:spPr bwMode="auto">
            <a:xfrm>
              <a:off x="1407" y="3622"/>
              <a:ext cx="35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4365625" y="40052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4005263"/>
            <a:ext cx="2239963" cy="2154237"/>
            <a:chOff x="4912" y="3615"/>
            <a:chExt cx="2008" cy="193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4063"/>
              <a:ext cx="2008" cy="1482"/>
              <a:chOff x="4912" y="4007"/>
              <a:chExt cx="2008" cy="1482"/>
            </a:xfrm>
          </p:grpSpPr>
          <p:pic>
            <p:nvPicPr>
              <p:cNvPr id="7988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4007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9887" name="Text Box 14"/>
              <p:cNvSpPr txBox="1">
                <a:spLocks noChangeArrowheads="1"/>
              </p:cNvSpPr>
              <p:nvPr/>
            </p:nvSpPr>
            <p:spPr bwMode="auto">
              <a:xfrm>
                <a:off x="4912" y="5079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79885" name="Text Box 15"/>
            <p:cNvSpPr txBox="1">
              <a:spLocks noChangeArrowheads="1"/>
            </p:cNvSpPr>
            <p:nvPr/>
          </p:nvSpPr>
          <p:spPr bwMode="auto">
            <a:xfrm>
              <a:off x="5739" y="3615"/>
              <a:ext cx="35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79880" name="Text Box 16"/>
          <p:cNvSpPr txBox="1">
            <a:spLocks noChangeArrowheads="1"/>
          </p:cNvSpPr>
          <p:nvPr/>
        </p:nvSpPr>
        <p:spPr bwMode="auto">
          <a:xfrm>
            <a:off x="819150" y="334486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0.05</a:t>
            </a:r>
          </a:p>
        </p:txBody>
      </p:sp>
      <p:sp>
        <p:nvSpPr>
          <p:cNvPr id="79881" name="Text Box 17"/>
          <p:cNvSpPr txBox="1">
            <a:spLocks noChangeArrowheads="1"/>
          </p:cNvSpPr>
          <p:nvPr/>
        </p:nvSpPr>
        <p:spPr bwMode="auto">
          <a:xfrm>
            <a:off x="3533775" y="334486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0.25</a:t>
            </a:r>
          </a:p>
        </p:txBody>
      </p:sp>
      <p:sp>
        <p:nvSpPr>
          <p:cNvPr id="79882" name="Text Box 18"/>
          <p:cNvSpPr txBox="1">
            <a:spLocks noChangeArrowheads="1"/>
          </p:cNvSpPr>
          <p:nvPr/>
        </p:nvSpPr>
        <p:spPr bwMode="auto">
          <a:xfrm>
            <a:off x="6354763" y="3344863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0.70</a:t>
            </a:r>
          </a:p>
        </p:txBody>
      </p:sp>
      <p:sp>
        <p:nvSpPr>
          <p:cNvPr id="79883" name="Text Box 19"/>
          <p:cNvSpPr txBox="1">
            <a:spLocks noChangeArrowheads="1"/>
          </p:cNvSpPr>
          <p:nvPr/>
        </p:nvSpPr>
        <p:spPr bwMode="auto">
          <a:xfrm>
            <a:off x="1439863" y="1862138"/>
            <a:ext cx="6245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700" b="0">
                <a:solidFill>
                  <a:srgbClr val="000000"/>
                </a:solidFill>
                <a:latin typeface="Gill Sans"/>
              </a:rPr>
              <a:t>We can encode it in the </a:t>
            </a:r>
            <a:r>
              <a:rPr lang="en-US" sz="3700">
                <a:solidFill>
                  <a:srgbClr val="9900CC"/>
                </a:solidFill>
                <a:latin typeface="Gill Sans"/>
              </a:rPr>
              <a:t>prior</a:t>
            </a:r>
            <a:r>
              <a:rPr lang="en-US" sz="3700" b="0">
                <a:solidFill>
                  <a:srgbClr val="000000"/>
                </a:solidFill>
                <a:latin typeface="Gill San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8611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785938" y="1376363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9900CC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9900CC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9900CC"/>
                </a:solidFill>
                <a:latin typeface="Gill Sans"/>
              </a:rPr>
              <a:t> I use?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2963" y="2251075"/>
            <a:ext cx="7459662" cy="457200"/>
            <a:chOff x="656" y="2033"/>
            <a:chExt cx="6682" cy="410"/>
          </a:xfrm>
        </p:grpSpPr>
        <p:sp>
          <p:nvSpPr>
            <p:cNvPr id="80915" name="Text Box 5"/>
            <p:cNvSpPr txBox="1">
              <a:spLocks noChangeArrowheads="1"/>
            </p:cNvSpPr>
            <p:nvPr/>
          </p:nvSpPr>
          <p:spPr bwMode="auto">
            <a:xfrm>
              <a:off x="656" y="2033"/>
              <a:ext cx="172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80916" name="Text Box 6"/>
            <p:cNvSpPr txBox="1">
              <a:spLocks noChangeArrowheads="1"/>
            </p:cNvSpPr>
            <p:nvPr/>
          </p:nvSpPr>
          <p:spPr bwMode="auto">
            <a:xfrm>
              <a:off x="3087" y="2033"/>
              <a:ext cx="172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80917" name="Text Box 7"/>
            <p:cNvSpPr txBox="1">
              <a:spLocks noChangeArrowheads="1"/>
            </p:cNvSpPr>
            <p:nvPr/>
          </p:nvSpPr>
          <p:spPr bwMode="auto">
            <a:xfrm>
              <a:off x="5616" y="2033"/>
              <a:ext cx="172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</p:grpSp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4164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090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4116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090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4164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0904" name="Text Box 11"/>
          <p:cNvSpPr txBox="1">
            <a:spLocks noChangeArrowheads="1"/>
          </p:cNvSpPr>
          <p:nvPr/>
        </p:nvSpPr>
        <p:spPr bwMode="auto">
          <a:xfrm>
            <a:off x="3443288" y="5502275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0905" name="Text Box 12"/>
          <p:cNvSpPr txBox="1">
            <a:spLocks noChangeArrowheads="1"/>
          </p:cNvSpPr>
          <p:nvPr/>
        </p:nvSpPr>
        <p:spPr bwMode="auto">
          <a:xfrm>
            <a:off x="6273800" y="5492750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0906" name="Text Box 13"/>
          <p:cNvSpPr txBox="1">
            <a:spLocks noChangeArrowheads="1"/>
          </p:cNvSpPr>
          <p:nvPr/>
        </p:nvSpPr>
        <p:spPr bwMode="auto">
          <a:xfrm>
            <a:off x="736600" y="5492750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0907" name="Text Box 14"/>
          <p:cNvSpPr txBox="1">
            <a:spLocks noChangeArrowheads="1"/>
          </p:cNvSpPr>
          <p:nvPr/>
        </p:nvSpPr>
        <p:spPr bwMode="auto">
          <a:xfrm>
            <a:off x="1668463" y="39211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0908" name="Text Box 15"/>
          <p:cNvSpPr txBox="1">
            <a:spLocks noChangeArrowheads="1"/>
          </p:cNvSpPr>
          <p:nvPr/>
        </p:nvSpPr>
        <p:spPr bwMode="auto">
          <a:xfrm>
            <a:off x="4365625" y="39116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0909" name="Text Box 16"/>
          <p:cNvSpPr txBox="1">
            <a:spLocks noChangeArrowheads="1"/>
          </p:cNvSpPr>
          <p:nvPr/>
        </p:nvSpPr>
        <p:spPr bwMode="auto">
          <a:xfrm>
            <a:off x="7196138" y="39116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0910" name="Text Box 17"/>
          <p:cNvSpPr txBox="1">
            <a:spLocks noChangeArrowheads="1"/>
          </p:cNvSpPr>
          <p:nvPr/>
        </p:nvSpPr>
        <p:spPr bwMode="auto">
          <a:xfrm>
            <a:off x="1004888" y="6019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0911" name="Text Box 18"/>
          <p:cNvSpPr txBox="1">
            <a:spLocks noChangeArrowheads="1"/>
          </p:cNvSpPr>
          <p:nvPr/>
        </p:nvSpPr>
        <p:spPr bwMode="auto">
          <a:xfrm>
            <a:off x="3719513" y="6019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0912" name="Text Box 19"/>
          <p:cNvSpPr txBox="1">
            <a:spLocks noChangeArrowheads="1"/>
          </p:cNvSpPr>
          <p:nvPr/>
        </p:nvSpPr>
        <p:spPr bwMode="auto">
          <a:xfrm>
            <a:off x="6542088" y="6019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pic>
        <p:nvPicPr>
          <p:cNvPr id="152270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763" y="3273425"/>
            <a:ext cx="4035425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522709" name="Freeform 21"/>
          <p:cNvSpPr>
            <a:spLocks/>
          </p:cNvSpPr>
          <p:nvPr/>
        </p:nvSpPr>
        <p:spPr bwMode="auto">
          <a:xfrm>
            <a:off x="633413" y="6042025"/>
            <a:ext cx="8242300" cy="46355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7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7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hoto Editor Photo" r:id="rId4" imgW="1657581" imgH="2095793" progId="">
                  <p:embed/>
                </p:oleObj>
              </mc:Choice>
              <mc:Fallback>
                <p:oleObj name="Photo Editor Photo" r:id="rId4" imgW="1657581" imgH="20957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3638550" y="3200400"/>
            <a:ext cx="2133600" cy="1219200"/>
            <a:chOff x="2544" y="2064"/>
            <a:chExt cx="1344" cy="768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2544" y="2064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2688" y="2256"/>
              <a:ext cx="1104" cy="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chemeClr val="bg1"/>
                  </a:solidFill>
                  <a:latin typeface="Arial" charset="0"/>
                </a:rPr>
                <a:t>What action next?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16704" y="1676400"/>
            <a:ext cx="340349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Blind search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Heuristic search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Mini-max &amp; </a:t>
            </a:r>
            <a:r>
              <a:rPr lang="en-US" sz="2400" dirty="0" err="1" smtClean="0">
                <a:solidFill>
                  <a:srgbClr val="FF0000"/>
                </a:solidFill>
              </a:rPr>
              <a:t>Expectimax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MDPs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Reinforcement learning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State estimation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Variable Elimination</a:t>
            </a:r>
          </a:p>
          <a:p>
            <a:endParaRPr lang="en-US" sz="2400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9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85938" y="1270000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9900CC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9900CC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9900CC"/>
                </a:solidFill>
                <a:latin typeface="Gill Sans"/>
              </a:rPr>
              <a:t> I use?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73075" y="21447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0.006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187700" y="21447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0.165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018213" y="21447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0.829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310063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305300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310063"/>
            <a:ext cx="1062038" cy="1062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443288" y="5395913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273800" y="5386388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36600" y="5386388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668463" y="38147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365625" y="380523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7196138" y="38052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004888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719513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6542088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1523732" name="Text Box 20"/>
          <p:cNvSpPr txBox="1">
            <a:spLocks noChangeArrowheads="1"/>
          </p:cNvSpPr>
          <p:nvPr/>
        </p:nvSpPr>
        <p:spPr bwMode="auto">
          <a:xfrm>
            <a:off x="471488" y="32623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 dirty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 dirty="0">
                <a:solidFill>
                  <a:srgbClr val="0000FF"/>
                </a:solidFill>
                <a:latin typeface="Gill Sans"/>
              </a:rPr>
              <a:t>1</a:t>
            </a:r>
            <a:r>
              <a:rPr lang="en-US" sz="3000" b="0" dirty="0">
                <a:solidFill>
                  <a:srgbClr val="0000FF"/>
                </a:solidFill>
                <a:latin typeface="Gill Sans"/>
              </a:rPr>
              <a:t>|H) = 0.066</a:t>
            </a:r>
          </a:p>
        </p:txBody>
      </p:sp>
      <p:sp>
        <p:nvSpPr>
          <p:cNvPr id="1523733" name="Text Box 21"/>
          <p:cNvSpPr txBox="1">
            <a:spLocks noChangeArrowheads="1"/>
          </p:cNvSpPr>
          <p:nvPr/>
        </p:nvSpPr>
        <p:spPr bwMode="auto">
          <a:xfrm>
            <a:off x="3186113" y="32623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FF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FF"/>
                </a:solidFill>
                <a:latin typeface="Gill Sans"/>
              </a:rPr>
              <a:t>|H) = 0.333</a:t>
            </a:r>
          </a:p>
        </p:txBody>
      </p:sp>
      <p:sp>
        <p:nvSpPr>
          <p:cNvPr id="1523734" name="Text Box 22"/>
          <p:cNvSpPr txBox="1">
            <a:spLocks noChangeArrowheads="1"/>
          </p:cNvSpPr>
          <p:nvPr/>
        </p:nvSpPr>
        <p:spPr bwMode="auto">
          <a:xfrm>
            <a:off x="6016625" y="32623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FF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FF"/>
                </a:solidFill>
                <a:latin typeface="Gill Sans"/>
              </a:rPr>
              <a:t>|H) = 0.600</a:t>
            </a:r>
          </a:p>
        </p:txBody>
      </p:sp>
      <p:sp>
        <p:nvSpPr>
          <p:cNvPr id="1523735" name="Text Box 23"/>
          <p:cNvSpPr txBox="1">
            <a:spLocks noChangeArrowheads="1"/>
          </p:cNvSpPr>
          <p:nvPr/>
        </p:nvSpPr>
        <p:spPr bwMode="auto">
          <a:xfrm>
            <a:off x="0" y="2770188"/>
            <a:ext cx="687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 dirty="0">
                <a:solidFill>
                  <a:srgbClr val="0000FF"/>
                </a:solidFill>
                <a:latin typeface="Gill Sans"/>
              </a:rPr>
              <a:t>Compare with ML posterior after Exp 1:</a:t>
            </a:r>
          </a:p>
        </p:txBody>
      </p:sp>
    </p:spTree>
    <p:extLst>
      <p:ext uri="{BB962C8B-B14F-4D97-AF65-F5344CB8AC3E}">
        <p14:creationId xmlns:p14="http://schemas.microsoft.com/office/powerpoint/2010/main" val="398261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32" grpId="0"/>
      <p:bldP spid="1523733" grpId="0"/>
      <p:bldP spid="1523734" grpId="0"/>
      <p:bldP spid="15237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914400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629025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450013" y="2682875"/>
            <a:ext cx="19573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pic>
        <p:nvPicPr>
          <p:cNvPr id="1524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</p:spTree>
    <p:extLst>
      <p:ext uri="{BB962C8B-B14F-4D97-AF65-F5344CB8AC3E}">
        <p14:creationId xmlns:p14="http://schemas.microsoft.com/office/powerpoint/2010/main" val="2957377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04800" y="2682875"/>
            <a:ext cx="26654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275013" y="2682875"/>
            <a:ext cx="26638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6249988" y="2682875"/>
            <a:ext cx="26654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</p:spTree>
    <p:extLst>
      <p:ext uri="{BB962C8B-B14F-4D97-AF65-F5344CB8AC3E}">
        <p14:creationId xmlns:p14="http://schemas.microsoft.com/office/powerpoint/2010/main" val="11230949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785938" y="1719263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chemeClr val="accent2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chemeClr val="accent2"/>
                </a:solidFill>
                <a:latin typeface="Gill Sans"/>
              </a:rPr>
              <a:t>did</a:t>
            </a:r>
            <a:r>
              <a:rPr lang="en-US" sz="4500" b="0">
                <a:solidFill>
                  <a:schemeClr val="accent2"/>
                </a:solidFill>
                <a:latin typeface="Gill Sans"/>
              </a:rPr>
              <a:t> I use?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50" y="2682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263900" y="26828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132513" y="2682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85011" name="Freeform 19"/>
          <p:cNvSpPr>
            <a:spLocks/>
          </p:cNvSpPr>
          <p:nvPr/>
        </p:nvSpPr>
        <p:spPr bwMode="auto">
          <a:xfrm>
            <a:off x="660400" y="4197350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5012" name="Freeform 20"/>
          <p:cNvSpPr>
            <a:spLocks/>
          </p:cNvSpPr>
          <p:nvPr/>
        </p:nvSpPr>
        <p:spPr bwMode="auto">
          <a:xfrm>
            <a:off x="3482975" y="4197350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5013" name="Freeform 21"/>
          <p:cNvSpPr>
            <a:spLocks/>
          </p:cNvSpPr>
          <p:nvPr/>
        </p:nvSpPr>
        <p:spPr bwMode="auto">
          <a:xfrm>
            <a:off x="6132513" y="4179888"/>
            <a:ext cx="2663825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8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1504950"/>
            <a:ext cx="90011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500" b="0">
                <a:solidFill>
                  <a:srgbClr val="000000"/>
                </a:solidFill>
                <a:latin typeface="Gill Sans"/>
              </a:rPr>
              <a:t>What is the probability of heads after two experiments?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9450" y="4197350"/>
            <a:ext cx="5133975" cy="2670175"/>
            <a:chOff x="532" y="3290"/>
            <a:chExt cx="4600" cy="2392"/>
          </a:xfrm>
        </p:grpSpPr>
        <p:sp>
          <p:nvSpPr>
            <p:cNvPr id="86041" name="Freeform 17"/>
            <p:cNvSpPr>
              <a:spLocks/>
            </p:cNvSpPr>
            <p:nvPr/>
          </p:nvSpPr>
          <p:spPr bwMode="auto">
            <a:xfrm>
              <a:off x="532" y="3290"/>
              <a:ext cx="2072" cy="23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>
                <a:alpha val="50195"/>
              </a:schemeClr>
            </a:solidFill>
            <a:ln w="5080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6042" name="Freeform 18"/>
            <p:cNvSpPr>
              <a:spLocks/>
            </p:cNvSpPr>
            <p:nvPr/>
          </p:nvSpPr>
          <p:spPr bwMode="auto">
            <a:xfrm>
              <a:off x="3060" y="3290"/>
              <a:ext cx="2072" cy="23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>
                <a:alpha val="50195"/>
              </a:schemeClr>
            </a:solidFill>
            <a:ln w="5080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6033" name="Freeform 19"/>
          <p:cNvSpPr>
            <a:spLocks/>
          </p:cNvSpPr>
          <p:nvPr/>
        </p:nvSpPr>
        <p:spPr bwMode="auto">
          <a:xfrm>
            <a:off x="401638" y="232251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46650" y="2424113"/>
            <a:ext cx="3519488" cy="1182687"/>
            <a:chOff x="3883" y="1900"/>
            <a:chExt cx="3152" cy="1059"/>
          </a:xfrm>
        </p:grpSpPr>
        <p:sp>
          <p:nvSpPr>
            <p:cNvPr id="86039" name="Text Box 21"/>
            <p:cNvSpPr txBox="1">
              <a:spLocks noChangeArrowheads="1"/>
            </p:cNvSpPr>
            <p:nvPr/>
          </p:nvSpPr>
          <p:spPr bwMode="auto">
            <a:xfrm>
              <a:off x="3883" y="1900"/>
              <a:ext cx="31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86040" name="Text Box 22"/>
            <p:cNvSpPr txBox="1">
              <a:spLocks noChangeArrowheads="1"/>
            </p:cNvSpPr>
            <p:nvPr/>
          </p:nvSpPr>
          <p:spPr bwMode="auto">
            <a:xfrm>
              <a:off x="4527" y="2556"/>
              <a:ext cx="18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0.9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9288" y="2424113"/>
            <a:ext cx="2574925" cy="1527175"/>
            <a:chOff x="511" y="1900"/>
            <a:chExt cx="2307" cy="1368"/>
          </a:xfrm>
        </p:grpSpPr>
        <p:sp>
          <p:nvSpPr>
            <p:cNvPr id="86036" name="Text Box 24"/>
            <p:cNvSpPr txBox="1">
              <a:spLocks noChangeArrowheads="1"/>
            </p:cNvSpPr>
            <p:nvPr/>
          </p:nvSpPr>
          <p:spPr bwMode="auto">
            <a:xfrm>
              <a:off x="810" y="2556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  <p:pic>
          <p:nvPicPr>
            <p:cNvPr id="8603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7" y="2316"/>
              <a:ext cx="952" cy="9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6038" name="Text Box 26"/>
            <p:cNvSpPr txBox="1">
              <a:spLocks noChangeArrowheads="1"/>
            </p:cNvSpPr>
            <p:nvPr/>
          </p:nvSpPr>
          <p:spPr bwMode="auto">
            <a:xfrm>
              <a:off x="511" y="1900"/>
              <a:ext cx="23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Most likely coin: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189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>
            <a:off x="401638" y="253206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7563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41338" y="2633663"/>
            <a:ext cx="279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Most likely coin: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79963" y="2633663"/>
            <a:ext cx="3852862" cy="1189037"/>
            <a:chOff x="3734" y="1900"/>
            <a:chExt cx="3450" cy="1065"/>
          </a:xfrm>
        </p:grpSpPr>
        <p:sp>
          <p:nvSpPr>
            <p:cNvPr id="87054" name="Text Box 6"/>
            <p:cNvSpPr txBox="1">
              <a:spLocks noChangeArrowheads="1"/>
            </p:cNvSpPr>
            <p:nvPr/>
          </p:nvSpPr>
          <p:spPr bwMode="auto">
            <a:xfrm>
              <a:off x="3734" y="1900"/>
              <a:ext cx="345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87055" name="Text Box 7"/>
            <p:cNvSpPr txBox="1">
              <a:spLocks noChangeArrowheads="1"/>
            </p:cNvSpPr>
            <p:nvPr/>
          </p:nvSpPr>
          <p:spPr bwMode="auto">
            <a:xfrm>
              <a:off x="4447" y="2555"/>
              <a:ext cx="2007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0.9</a:t>
              </a:r>
            </a:p>
          </p:txBody>
        </p:sp>
      </p:grp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971550" y="33655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7047" name="Text Box 9"/>
          <p:cNvSpPr txBox="1">
            <a:spLocks noChangeArrowheads="1"/>
          </p:cNvSpPr>
          <p:nvPr/>
        </p:nvSpPr>
        <p:spPr bwMode="auto">
          <a:xfrm>
            <a:off x="0" y="931863"/>
            <a:ext cx="91440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800" b="0">
                <a:solidFill>
                  <a:schemeClr val="accent2"/>
                </a:solidFill>
                <a:latin typeface="Gill Sans"/>
              </a:rPr>
              <a:t>Maximum A Posteriori (MAP) Estimate</a:t>
            </a:r>
            <a:r>
              <a:rPr lang="en-US" sz="2800" b="0">
                <a:solidFill>
                  <a:srgbClr val="000000"/>
                </a:solidFill>
                <a:latin typeface="Gill Sans"/>
              </a:rPr>
              <a:t>: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2800" b="0">
                <a:solidFill>
                  <a:srgbClr val="000000"/>
                </a:solidFill>
                <a:latin typeface="Gill Sans"/>
              </a:rPr>
              <a:t>The best hypothesis that fits observed data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2800" b="0">
                <a:solidFill>
                  <a:srgbClr val="000000"/>
                </a:solidFill>
                <a:latin typeface="Gill Sans"/>
              </a:rPr>
              <a:t>assuming a </a:t>
            </a:r>
            <a:r>
              <a:rPr lang="en-US" sz="2800">
                <a:solidFill>
                  <a:schemeClr val="accent2"/>
                </a:solidFill>
                <a:latin typeface="Gill Sans"/>
              </a:rPr>
              <a:t>non-uniform prior</a:t>
            </a:r>
          </a:p>
        </p:txBody>
      </p:sp>
      <p:sp>
        <p:nvSpPr>
          <p:cNvPr id="87048" name="Freeform 10"/>
          <p:cNvSpPr>
            <a:spLocks/>
          </p:cNvSpPr>
          <p:nvPr/>
        </p:nvSpPr>
        <p:spPr bwMode="auto">
          <a:xfrm>
            <a:off x="142875" y="817563"/>
            <a:ext cx="8867775" cy="15367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8704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3098800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705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7051" name="Text Box 13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7052" name="Text Box 14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7053" name="Text Box 15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</p:spTree>
    <p:extLst>
      <p:ext uri="{BB962C8B-B14F-4D97-AF65-F5344CB8AC3E}">
        <p14:creationId xmlns:p14="http://schemas.microsoft.com/office/powerpoint/2010/main" val="694977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Did We Do The Right Thing?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679575" y="50673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376738" y="5059363"/>
            <a:ext cx="3730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7207250" y="5059363"/>
            <a:ext cx="3730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3867150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3862388"/>
            <a:ext cx="1063625" cy="1062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3867150"/>
            <a:ext cx="1062038" cy="1060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04788" y="22812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263900" y="22812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6238875" y="22812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</p:spTree>
    <p:extLst>
      <p:ext uri="{BB962C8B-B14F-4D97-AF65-F5344CB8AC3E}">
        <p14:creationId xmlns:p14="http://schemas.microsoft.com/office/powerpoint/2010/main" val="3224169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4581525"/>
            <a:ext cx="349250" cy="34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513" y="3741738"/>
            <a:ext cx="1187450" cy="11858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Did We Do The Right Thing?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84163" y="1830388"/>
            <a:ext cx="278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263900" y="183038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237288" y="183038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679575" y="50673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376738" y="5059363"/>
            <a:ext cx="3730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7207250" y="5059363"/>
            <a:ext cx="3730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7038" y="3697288"/>
            <a:ext cx="1227137" cy="1225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133850" y="2660650"/>
            <a:ext cx="362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chemeClr val="accent2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chemeClr val="accent2"/>
                </a:solidFill>
                <a:latin typeface="Gill Sans"/>
              </a:rPr>
              <a:t>2</a:t>
            </a:r>
            <a:r>
              <a:rPr lang="en-US" sz="3000" b="0">
                <a:solidFill>
                  <a:schemeClr val="accent2"/>
                </a:solidFill>
                <a:latin typeface="Gill Sans"/>
              </a:rPr>
              <a:t> and C</a:t>
            </a:r>
            <a:r>
              <a:rPr lang="en-US" sz="2500" b="0" baseline="-33000">
                <a:solidFill>
                  <a:schemeClr val="accent2"/>
                </a:solidFill>
                <a:latin typeface="Gill Sans"/>
              </a:rPr>
              <a:t>3</a:t>
            </a:r>
            <a:r>
              <a:rPr lang="en-US" sz="3000" b="0">
                <a:solidFill>
                  <a:schemeClr val="accent2"/>
                </a:solidFill>
                <a:latin typeface="Gill Sans"/>
              </a:rPr>
              <a:t> are almost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chemeClr val="accent2"/>
                </a:solidFill>
                <a:latin typeface="Gill Sans"/>
              </a:rPr>
              <a:t>equally likely</a:t>
            </a:r>
          </a:p>
        </p:txBody>
      </p:sp>
    </p:spTree>
    <p:extLst>
      <p:ext uri="{BB962C8B-B14F-4D97-AF65-F5344CB8AC3E}">
        <p14:creationId xmlns:p14="http://schemas.microsoft.com/office/powerpoint/2010/main" val="2957949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A Better Estimate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32188" y="6202363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362700" y="6192838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5500" y="6192838"/>
            <a:ext cx="2062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679575" y="569277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76738" y="568325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7207250" y="568325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98638"/>
            <a:ext cx="3803650" cy="93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68338" y="2008188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Recall:</a:t>
            </a:r>
          </a:p>
        </p:txBody>
      </p:sp>
      <p:sp>
        <p:nvSpPr>
          <p:cNvPr id="1531915" name="Text Box 11"/>
          <p:cNvSpPr txBox="1">
            <a:spLocks noChangeArrowheads="1"/>
          </p:cNvSpPr>
          <p:nvPr/>
        </p:nvSpPr>
        <p:spPr bwMode="auto">
          <a:xfrm>
            <a:off x="5888038" y="20447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= </a:t>
            </a:r>
            <a:r>
              <a:rPr lang="en-US" sz="3000" b="0">
                <a:solidFill>
                  <a:schemeClr val="accent2"/>
                </a:solidFill>
                <a:latin typeface="Gill Sans"/>
              </a:rPr>
              <a:t>0.680</a:t>
            </a:r>
          </a:p>
        </p:txBody>
      </p:sp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538" y="5384800"/>
            <a:ext cx="349250" cy="34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3513" y="4545013"/>
            <a:ext cx="118745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7038" y="4500563"/>
            <a:ext cx="1227137" cy="1227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047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|HT)=0.035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32654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|HT)=0.481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6238875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|HT)=0.485</a:t>
            </a:r>
          </a:p>
        </p:txBody>
      </p:sp>
    </p:spTree>
    <p:extLst>
      <p:ext uri="{BB962C8B-B14F-4D97-AF65-F5344CB8AC3E}">
        <p14:creationId xmlns:p14="http://schemas.microsoft.com/office/powerpoint/2010/main" val="1602332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1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38" y="4500563"/>
            <a:ext cx="1227137" cy="1227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1139" name="Freeform 2"/>
          <p:cNvSpPr>
            <a:spLocks/>
          </p:cNvSpPr>
          <p:nvPr/>
        </p:nvSpPr>
        <p:spPr bwMode="auto">
          <a:xfrm>
            <a:off x="401638" y="2401888"/>
            <a:ext cx="8278812" cy="12319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1363"/>
          </a:xfrm>
        </p:spPr>
        <p:txBody>
          <a:bodyPr>
            <a:normAutofit fontScale="90000"/>
          </a:bodyPr>
          <a:lstStyle/>
          <a:p>
            <a:pPr>
              <a:tabLst>
                <a:tab pos="1536700" algn="l"/>
              </a:tabLst>
            </a:pPr>
            <a:r>
              <a:rPr lang="en-US" dirty="0" smtClean="0"/>
              <a:t>Bayesian Estimate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2047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|HT)=0.035</a:t>
            </a: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32654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|HT)=0.481</a:t>
            </a: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6362700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|HT)=0.485</a:t>
            </a:r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3532188" y="6202363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6362700" y="6192838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91146" name="Text Box 9"/>
          <p:cNvSpPr txBox="1">
            <a:spLocks noChangeArrowheads="1"/>
          </p:cNvSpPr>
          <p:nvPr/>
        </p:nvSpPr>
        <p:spPr bwMode="auto">
          <a:xfrm>
            <a:off x="825500" y="6192838"/>
            <a:ext cx="2062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1679575" y="569277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91148" name="Text Box 11"/>
          <p:cNvSpPr txBox="1">
            <a:spLocks noChangeArrowheads="1"/>
          </p:cNvSpPr>
          <p:nvPr/>
        </p:nvSpPr>
        <p:spPr bwMode="auto">
          <a:xfrm>
            <a:off x="4376738" y="568325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7207250" y="568325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9115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263" y="2527300"/>
            <a:ext cx="3803650" cy="938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1151" name="Text Box 14"/>
          <p:cNvSpPr txBox="1">
            <a:spLocks noChangeArrowheads="1"/>
          </p:cNvSpPr>
          <p:nvPr/>
        </p:nvSpPr>
        <p:spPr bwMode="auto">
          <a:xfrm>
            <a:off x="5413375" y="2773363"/>
            <a:ext cx="11572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0.680</a:t>
            </a:r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0" y="100965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800" b="0" dirty="0">
                <a:solidFill>
                  <a:schemeClr val="accent2"/>
                </a:solidFill>
                <a:latin typeface="Gill Sans"/>
              </a:rPr>
              <a:t>Bayesian Estimate</a:t>
            </a:r>
            <a:r>
              <a:rPr lang="en-US" sz="2800" b="0" dirty="0">
                <a:solidFill>
                  <a:srgbClr val="000000"/>
                </a:solidFill>
                <a:latin typeface="Gill Sans"/>
              </a:rPr>
              <a:t>: </a:t>
            </a:r>
            <a:r>
              <a:rPr lang="en-US" sz="2800" b="0" dirty="0">
                <a:solidFill>
                  <a:schemeClr val="accent2"/>
                </a:solidFill>
                <a:latin typeface="Gill Sans"/>
              </a:rPr>
              <a:t>Minimizes prediction error,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2800" b="0" dirty="0">
                <a:solidFill>
                  <a:schemeClr val="accent2"/>
                </a:solidFill>
                <a:latin typeface="Gill Sans"/>
              </a:rPr>
              <a:t>given data </a:t>
            </a:r>
            <a:r>
              <a:rPr lang="en-US" sz="2800" b="0" dirty="0" smtClean="0">
                <a:solidFill>
                  <a:schemeClr val="accent2"/>
                </a:solidFill>
                <a:latin typeface="Gill Sans"/>
              </a:rPr>
              <a:t>assuming an arbitrary </a:t>
            </a:r>
            <a:r>
              <a:rPr lang="en-US" sz="2800" dirty="0" smtClean="0">
                <a:solidFill>
                  <a:schemeClr val="accent2"/>
                </a:solidFill>
                <a:latin typeface="Gill Sans"/>
              </a:rPr>
              <a:t>prior</a:t>
            </a:r>
            <a:endParaRPr lang="en-US" sz="2800" dirty="0">
              <a:solidFill>
                <a:schemeClr val="accent2"/>
              </a:solidFill>
              <a:latin typeface="Gill Sans"/>
            </a:endParaRPr>
          </a:p>
        </p:txBody>
      </p:sp>
      <p:pic>
        <p:nvPicPr>
          <p:cNvPr id="9115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538" y="5384800"/>
            <a:ext cx="349250" cy="34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115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3513" y="4545013"/>
            <a:ext cx="118745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1155" name="Freeform 19"/>
          <p:cNvSpPr>
            <a:spLocks/>
          </p:cNvSpPr>
          <p:nvPr/>
        </p:nvSpPr>
        <p:spPr bwMode="auto">
          <a:xfrm>
            <a:off x="401638" y="855663"/>
            <a:ext cx="8242300" cy="15240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00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www.udel.edu/chemo/Images/Slide3.JPG"/>
          <p:cNvPicPr>
            <a:picLocks noChangeAspect="1" noChangeArrowheads="1"/>
          </p:cNvPicPr>
          <p:nvPr/>
        </p:nvPicPr>
        <p:blipFill>
          <a:blip r:embed="rId4" cstate="print"/>
          <a:srcRect l="1111" t="22222" b="9630"/>
          <a:stretch>
            <a:fillRect/>
          </a:stretch>
        </p:blipFill>
        <p:spPr bwMode="auto">
          <a:xfrm>
            <a:off x="152400" y="1524000"/>
            <a:ext cx="3200400" cy="2133600"/>
          </a:xfrm>
          <a:prstGeom prst="rect">
            <a:avLst/>
          </a:prstGeom>
          <a:noFill/>
        </p:spPr>
      </p:pic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hoto Editor Photo" r:id="rId5" imgW="1657581" imgH="2095793" progId="">
                  <p:embed/>
                </p:oleObj>
              </mc:Choice>
              <mc:Fallback>
                <p:oleObj name="Photo Editor Photo" r:id="rId5" imgW="1657581" imgH="20957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Knowledge Representation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200400" y="2362200"/>
            <a:ext cx="1143000" cy="2209800"/>
          </a:xfrm>
          <a:prstGeom prst="line">
            <a:avLst/>
          </a:prstGeom>
          <a:solidFill>
            <a:srgbClr val="BBE0E3"/>
          </a:solidFill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81000" y="3429000"/>
            <a:ext cx="3657600" cy="1371600"/>
          </a:xfrm>
          <a:prstGeom prst="line">
            <a:avLst/>
          </a:prstGeom>
          <a:solidFill>
            <a:srgbClr val="BBE0E3"/>
          </a:solidFill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42107" y="1295400"/>
            <a:ext cx="32292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Problem spaces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Constraint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networks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HMMs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Bayesian networks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First-order logic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Markov logic networks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>
              <a:spcBef>
                <a:spcPts val="600"/>
              </a:spcBef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>
            <a:normAutofit fontScale="90000"/>
          </a:bodyPr>
          <a:lstStyle/>
          <a:p>
            <a:pPr>
              <a:tabLst>
                <a:tab pos="1536700" algn="l"/>
              </a:tabLst>
            </a:pPr>
            <a:r>
              <a:rPr lang="en-US" sz="4000" dirty="0" smtClean="0">
                <a:solidFill>
                  <a:srgbClr val="7030A0"/>
                </a:solidFill>
              </a:rPr>
              <a:t>Comparison 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After more experiments: </a:t>
            </a:r>
            <a:r>
              <a:rPr lang="en-US" sz="4000" dirty="0" smtClean="0">
                <a:solidFill>
                  <a:srgbClr val="FF0000"/>
                </a:solidFill>
              </a:rPr>
              <a:t>HTHHHHHHHHH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470025"/>
            <a:ext cx="7942262" cy="447357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00"/>
              </a:buClr>
              <a:buFontTx/>
              <a:buNone/>
              <a:tabLst>
                <a:tab pos="1054100" algn="l"/>
              </a:tabLst>
            </a:pPr>
            <a:r>
              <a:rPr lang="en-US" sz="3600" dirty="0" smtClean="0"/>
              <a:t>ML (Maximum Likelihood):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P(H) = 0.5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after 10 experiments: P(H) = 0.9</a:t>
            </a:r>
          </a:p>
          <a:p>
            <a:pPr marL="0" indent="0">
              <a:buClr>
                <a:srgbClr val="000000"/>
              </a:buClr>
              <a:buFontTx/>
              <a:buNone/>
              <a:tabLst>
                <a:tab pos="1054100" algn="l"/>
              </a:tabLst>
            </a:pPr>
            <a:r>
              <a:rPr lang="en-US" sz="3600" dirty="0" smtClean="0"/>
              <a:t>MAP (Maximum A Posteriori):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P(H) = 0.9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after 10 experiments: P(H) = 0.9</a:t>
            </a:r>
          </a:p>
          <a:p>
            <a:pPr marL="0" indent="0">
              <a:buClr>
                <a:srgbClr val="000000"/>
              </a:buClr>
              <a:buFontTx/>
              <a:buNone/>
              <a:tabLst>
                <a:tab pos="1054100" algn="l"/>
              </a:tabLst>
            </a:pPr>
            <a:r>
              <a:rPr lang="en-US" sz="3600" dirty="0" smtClean="0"/>
              <a:t>Bayesian: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P(H) = 0.68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after 10 experiments: P(H) = 0.9</a:t>
            </a:r>
          </a:p>
        </p:txBody>
      </p:sp>
    </p:spTree>
    <p:extLst>
      <p:ext uri="{BB962C8B-B14F-4D97-AF65-F5344CB8AC3E}">
        <p14:creationId xmlns:p14="http://schemas.microsoft.com/office/powerpoint/2010/main" val="761928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Summary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41897"/>
              </p:ext>
            </p:extLst>
          </p:nvPr>
        </p:nvGraphicFramePr>
        <p:xfrm>
          <a:off x="0" y="762000"/>
          <a:ext cx="9026525" cy="3232150"/>
        </p:xfrm>
        <a:graphic>
          <a:graphicData uri="http://schemas.openxmlformats.org/drawingml/2006/table">
            <a:tbl>
              <a:tblPr/>
              <a:tblGrid>
                <a:gridCol w="2998788"/>
                <a:gridCol w="3017837"/>
                <a:gridCol w="30099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Prior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Hypothesis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Maximum Likelihood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Maximum A Posteriori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Bayesian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84804"/>
              </p:ext>
            </p:extLst>
          </p:nvPr>
        </p:nvGraphicFramePr>
        <p:xfrm>
          <a:off x="3365500" y="1474786"/>
          <a:ext cx="5168900" cy="2366964"/>
        </p:xfrm>
        <a:graphic>
          <a:graphicData uri="http://schemas.openxmlformats.org/drawingml/2006/table">
            <a:tbl>
              <a:tblPr/>
              <a:tblGrid>
                <a:gridCol w="2525713"/>
                <a:gridCol w="2643187"/>
              </a:tblGrid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Uniform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The most likely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The most likely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Weighted combination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 bwMode="auto">
          <a:xfrm>
            <a:off x="762000" y="457200"/>
            <a:ext cx="2438400" cy="990600"/>
          </a:xfrm>
          <a:prstGeom prst="wedgeRoundRectCallou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Easy to compute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344962" y="4038600"/>
            <a:ext cx="2438400" cy="990600"/>
          </a:xfrm>
          <a:prstGeom prst="wedgeRoundRectCallout">
            <a:avLst>
              <a:gd name="adj1" fmla="val -72047"/>
              <a:gd name="adj2" fmla="val -148489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Still easy to compute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7030A0"/>
                </a:solidFill>
              </a:rPr>
              <a:t>Incorporates prior knowledge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sym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371600" y="5562600"/>
            <a:ext cx="4876800" cy="990600"/>
          </a:xfrm>
          <a:prstGeom prst="wedgeRoundRectCallout">
            <a:avLst>
              <a:gd name="adj1" fmla="val -49761"/>
              <a:gd name="adj2" fmla="val -228665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Minimizes error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Great when data is scarce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Potentially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much harder to compute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69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Bayesian Learning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4172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Use Bayes rule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Or equivalently</a:t>
            </a:r>
            <a:r>
              <a:rPr lang="en-US" sz="2800" dirty="0" smtClean="0">
                <a:solidFill>
                  <a:srgbClr val="000090"/>
                </a:solidFill>
              </a:rPr>
              <a:t>:  </a:t>
            </a:r>
            <a:r>
              <a:rPr lang="en-US" sz="2800" dirty="0" smtClean="0"/>
              <a:t>P(Y | </a:t>
            </a:r>
            <a:r>
              <a:rPr lang="en-US" sz="2800" b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 P(</a:t>
            </a:r>
            <a:r>
              <a:rPr lang="en-US" sz="2800" b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 | Y) P(Y)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53200" y="1519535"/>
            <a:ext cx="2057400" cy="1371600"/>
            <a:chOff x="6553200" y="990600"/>
            <a:chExt cx="205740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990600"/>
              <a:ext cx="1371600" cy="1371600"/>
              <a:chOff x="1524000" y="3962400"/>
              <a:chExt cx="1371600" cy="1371600"/>
            </a:xfrm>
          </p:grpSpPr>
          <p:pic>
            <p:nvPicPr>
              <p:cNvPr id="40" name="Picture 8" descr="beta2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4306252"/>
                <a:ext cx="1371600" cy="1027748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828800" y="3962400"/>
                <a:ext cx="8386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6553200" y="182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638800" y="3653135"/>
            <a:ext cx="2980591" cy="614065"/>
            <a:chOff x="5638800" y="3124200"/>
            <a:chExt cx="2980591" cy="614065"/>
          </a:xfrm>
        </p:grpSpPr>
        <p:sp>
          <p:nvSpPr>
            <p:cNvPr id="11" name="Rectangle 10"/>
            <p:cNvSpPr/>
            <p:nvPr/>
          </p:nvSpPr>
          <p:spPr>
            <a:xfrm>
              <a:off x="6553200" y="3276600"/>
              <a:ext cx="2066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Normalization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11" idx="1"/>
            </p:cNvCxnSpPr>
            <p:nvPr/>
          </p:nvCxnSpPr>
          <p:spPr>
            <a:xfrm flipH="1" flipV="1">
              <a:off x="5638800" y="3124200"/>
              <a:ext cx="914400" cy="3832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14800" y="1748135"/>
            <a:ext cx="2306341" cy="838200"/>
            <a:chOff x="4114800" y="1219200"/>
            <a:chExt cx="2306341" cy="838200"/>
          </a:xfrm>
        </p:grpSpPr>
        <p:sp>
          <p:nvSpPr>
            <p:cNvPr id="51" name="Rectangle 50"/>
            <p:cNvSpPr/>
            <p:nvPr/>
          </p:nvSpPr>
          <p:spPr>
            <a:xfrm>
              <a:off x="4114800" y="1219200"/>
              <a:ext cx="2306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Data Likelihood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05400" y="1676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043535"/>
            <a:ext cx="2286000" cy="1190662"/>
            <a:chOff x="76200" y="2514600"/>
            <a:chExt cx="2286000" cy="1190662"/>
          </a:xfrm>
        </p:grpSpPr>
        <p:grpSp>
          <p:nvGrpSpPr>
            <p:cNvPr id="55" name="Group 54"/>
            <p:cNvGrpSpPr/>
            <p:nvPr/>
          </p:nvGrpSpPr>
          <p:grpSpPr>
            <a:xfrm>
              <a:off x="76200" y="2514600"/>
              <a:ext cx="1416223" cy="1190662"/>
              <a:chOff x="5322963" y="3822352"/>
              <a:chExt cx="2765163" cy="2883248"/>
            </a:xfrm>
          </p:grpSpPr>
          <p:pic>
            <p:nvPicPr>
              <p:cNvPr id="56" name="Picture 9" descr="beta3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4800600"/>
                <a:ext cx="2542353" cy="190500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22963" y="3822352"/>
                <a:ext cx="2765163" cy="1117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Posterior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1371600" y="2819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57400" y="2855893"/>
            <a:ext cx="4419600" cy="954107"/>
            <a:chOff x="2057400" y="2855893"/>
            <a:chExt cx="4419600" cy="954107"/>
          </a:xfrm>
        </p:grpSpPr>
        <p:sp>
          <p:nvSpPr>
            <p:cNvPr id="23" name="Rectangle 22"/>
            <p:cNvSpPr/>
            <p:nvPr/>
          </p:nvSpPr>
          <p:spPr>
            <a:xfrm>
              <a:off x="2057400" y="2855893"/>
              <a:ext cx="441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P(Y | </a:t>
              </a:r>
              <a:r>
                <a:rPr lang="en-US" sz="2800" b="1" dirty="0" smtClean="0"/>
                <a:t>X</a:t>
              </a:r>
              <a:r>
                <a:rPr lang="en-US" sz="2800" dirty="0" smtClean="0"/>
                <a:t>)  </a:t>
              </a:r>
              <a:r>
                <a:rPr lang="en-US" sz="2800" dirty="0" smtClean="0">
                  <a:sym typeface="Symbol"/>
                </a:rPr>
                <a:t>=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 |Y) P(Y)</a:t>
              </a:r>
            </a:p>
            <a:p>
              <a:r>
                <a:rPr lang="en-US" sz="2800" dirty="0">
                  <a:sym typeface="Symbol"/>
                </a:rPr>
                <a:t>	 </a:t>
              </a:r>
              <a:r>
                <a:rPr lang="en-US" sz="2800" dirty="0" smtClean="0">
                  <a:sym typeface="Symbol"/>
                </a:rPr>
                <a:t>              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)</a:t>
              </a:r>
              <a:endParaRPr lang="en-US" sz="28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24300" y="3352800"/>
              <a:ext cx="20193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6236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269875" y="5826125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P(B) = ?</a:t>
            </a:r>
          </a:p>
        </p:txBody>
      </p:sp>
      <p:sp>
        <p:nvSpPr>
          <p:cNvPr id="9734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4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549378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5602288"/>
            <a:ext cx="17446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9379" name="Text Box 67"/>
          <p:cNvSpPr txBox="1">
            <a:spLocks noChangeArrowheads="1"/>
          </p:cNvSpPr>
          <p:nvPr/>
        </p:nvSpPr>
        <p:spPr bwMode="auto">
          <a:xfrm>
            <a:off x="1816100" y="5145088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Prior</a:t>
            </a:r>
          </a:p>
        </p:txBody>
      </p:sp>
      <p:sp>
        <p:nvSpPr>
          <p:cNvPr id="1549381" name="Text Box 69"/>
          <p:cNvSpPr txBox="1">
            <a:spLocks noChangeArrowheads="1"/>
          </p:cNvSpPr>
          <p:nvPr/>
        </p:nvSpPr>
        <p:spPr bwMode="auto">
          <a:xfrm>
            <a:off x="3149600" y="5826125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+ data = </a:t>
            </a:r>
          </a:p>
        </p:txBody>
      </p:sp>
      <p:pic>
        <p:nvPicPr>
          <p:cNvPr id="1549382" name="Picture 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5694363"/>
            <a:ext cx="15716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9383" name="Text Box 71"/>
          <p:cNvSpPr txBox="1">
            <a:spLocks noChangeArrowheads="1"/>
          </p:cNvSpPr>
          <p:nvPr/>
        </p:nvSpPr>
        <p:spPr bwMode="auto">
          <a:xfrm>
            <a:off x="6346825" y="5400675"/>
            <a:ext cx="270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600" b="0">
                <a:solidFill>
                  <a:srgbClr val="000000"/>
                </a:solidFill>
                <a:latin typeface="Gill Sans"/>
              </a:rPr>
              <a:t>Now compute</a:t>
            </a:r>
          </a:p>
          <a:p>
            <a:pPr algn="ctr" eaLnBrk="1" hangingPunct="1"/>
            <a:r>
              <a:rPr lang="en-US" sz="2600" b="0">
                <a:solidFill>
                  <a:srgbClr val="000000"/>
                </a:solidFill>
                <a:latin typeface="Gill Sans"/>
              </a:rPr>
              <a:t>either MAP or</a:t>
            </a:r>
          </a:p>
          <a:p>
            <a:pPr algn="ctr" eaLnBrk="1" hangingPunct="1"/>
            <a:r>
              <a:rPr lang="en-US" sz="2600" b="0">
                <a:solidFill>
                  <a:srgbClr val="000000"/>
                </a:solidFill>
                <a:latin typeface="Gill Sans"/>
              </a:rPr>
              <a:t>Bayesian estimate</a:t>
            </a:r>
          </a:p>
        </p:txBody>
      </p:sp>
      <p:sp>
        <p:nvSpPr>
          <p:cNvPr id="97350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76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79" grpId="0"/>
      <p:bldP spid="1549381" grpId="0"/>
      <p:bldP spid="154938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Prior to Use?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562600"/>
          </a:xfrm>
        </p:spPr>
        <p:txBody>
          <a:bodyPr/>
          <a:lstStyle/>
          <a:p>
            <a:r>
              <a:rPr lang="en-US" sz="2800" dirty="0" err="1" smtClean="0"/>
              <a:t>Prev</a:t>
            </a:r>
            <a:r>
              <a:rPr lang="en-US" sz="2800" dirty="0" smtClean="0"/>
              <a:t>, you </a:t>
            </a:r>
            <a:r>
              <a:rPr lang="en-US" sz="2800" b="1" i="1" dirty="0" smtClean="0"/>
              <a:t>knew</a:t>
            </a:r>
            <a:r>
              <a:rPr lang="en-US" sz="2800" dirty="0" smtClean="0"/>
              <a:t>: it was one of only three coins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Now more complicated…</a:t>
            </a:r>
          </a:p>
          <a:p>
            <a:r>
              <a:rPr lang="en-US" sz="2800" dirty="0" smtClean="0"/>
              <a:t>The following are two common priors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Binary variable Beta</a:t>
            </a:r>
          </a:p>
          <a:p>
            <a:pPr lvl="1"/>
            <a:r>
              <a:rPr lang="en-US" sz="2400" dirty="0" smtClean="0"/>
              <a:t>Posterior distribution is binomial</a:t>
            </a:r>
          </a:p>
          <a:p>
            <a:pPr lvl="1"/>
            <a:r>
              <a:rPr lang="en-US" sz="2400" dirty="0" smtClean="0"/>
              <a:t>Easy to compute posterior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Discrete variable </a:t>
            </a:r>
            <a:r>
              <a:rPr lang="en-US" sz="2800" dirty="0" err="1" smtClean="0">
                <a:solidFill>
                  <a:srgbClr val="FF0000"/>
                </a:solidFill>
              </a:rPr>
              <a:t>Dirichlet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Posterior distribution is multinomial</a:t>
            </a:r>
          </a:p>
          <a:p>
            <a:pPr lvl="1"/>
            <a:r>
              <a:rPr lang="en-US" sz="2400" dirty="0" smtClean="0"/>
              <a:t>Easy to compute posterior </a:t>
            </a:r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229600" y="6553200"/>
            <a:ext cx="312737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dirty="0" smtClean="0"/>
              <a:t>© Daniel S. Weld</a:t>
            </a: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0690EFA-E393-4327-B35E-7F7DFC8E88E4}" type="slidenum">
              <a:rPr lang="en-US" sz="1400" b="0" smtClean="0"/>
              <a:pPr/>
              <a:t>54</a:t>
            </a:fld>
            <a:endParaRPr lang="en-US" sz="1400" b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600200" y="1828800"/>
            <a:ext cx="3810000" cy="608013"/>
            <a:chOff x="1330352" y="1570285"/>
            <a:chExt cx="6603340" cy="109512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7488" y="1574800"/>
              <a:ext cx="1089025" cy="10906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0352" y="1575207"/>
              <a:ext cx="1061388" cy="10617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1718" y="1570285"/>
              <a:ext cx="1061974" cy="10631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49263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1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57280"/>
            <a:ext cx="4899986" cy="23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www.vosesoftware.com/ModelRiskHelp/images/12/image2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21" y="1209280"/>
            <a:ext cx="476177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Beta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9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Beta Distribution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Flip coin with B</a:t>
            </a:r>
            <a:r>
              <a:rPr lang="en-US" i="1" dirty="0" smtClean="0"/>
              <a:t>eta</a:t>
            </a:r>
            <a:r>
              <a:rPr lang="en-US" dirty="0" smtClean="0"/>
              <a:t> distribution as prior over p [</a:t>
            </a:r>
            <a:r>
              <a:rPr lang="en-US" dirty="0" err="1" smtClean="0"/>
              <a:t>prob</a:t>
            </a:r>
            <a:r>
              <a:rPr lang="en-US" dirty="0" smtClean="0"/>
              <a:t>(heads)]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Parameterized by two positive numbers: a, b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Mode of distribution (E[p]) is </a:t>
            </a:r>
            <a:r>
              <a:rPr lang="en-US" i="1" dirty="0" smtClean="0"/>
              <a:t>a/(</a:t>
            </a:r>
            <a:r>
              <a:rPr lang="en-US" i="1" dirty="0" err="1" smtClean="0"/>
              <a:t>a+b</a:t>
            </a:r>
            <a:r>
              <a:rPr lang="en-US" i="1" dirty="0" smtClean="0"/>
              <a:t>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Specify our prior belief for 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a/(</a:t>
            </a:r>
            <a:r>
              <a:rPr lang="en-US" i="1" dirty="0" err="1" smtClean="0"/>
              <a:t>a+b</a:t>
            </a:r>
            <a:r>
              <a:rPr lang="en-US" i="1" dirty="0" smtClean="0"/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Specify confidence in this belief with high initial values for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Updating our prior belief based on data</a:t>
            </a:r>
          </a:p>
          <a:p>
            <a:pPr lvl="1">
              <a:defRPr/>
            </a:pPr>
            <a:r>
              <a:rPr lang="en-US" dirty="0" smtClean="0"/>
              <a:t>incrementing </a:t>
            </a:r>
            <a:r>
              <a:rPr lang="en-US" i="1" dirty="0" smtClean="0"/>
              <a:t>a</a:t>
            </a:r>
            <a:r>
              <a:rPr lang="en-US" dirty="0" smtClean="0"/>
              <a:t> for every </a:t>
            </a:r>
            <a:r>
              <a:rPr lang="en-US" i="1" dirty="0" smtClean="0"/>
              <a:t>heads</a:t>
            </a:r>
            <a:r>
              <a:rPr lang="en-US" dirty="0" smtClean="0"/>
              <a:t> outcome</a:t>
            </a:r>
          </a:p>
          <a:p>
            <a:pPr lvl="1">
              <a:defRPr/>
            </a:pPr>
            <a:r>
              <a:rPr lang="en-US" dirty="0" smtClean="0"/>
              <a:t>incrementing </a:t>
            </a:r>
            <a:r>
              <a:rPr lang="en-US" i="1" dirty="0" smtClean="0"/>
              <a:t>b</a:t>
            </a:r>
            <a:r>
              <a:rPr lang="en-US" dirty="0" smtClean="0"/>
              <a:t> for every tails outcome</a:t>
            </a:r>
          </a:p>
          <a:p>
            <a:pPr>
              <a:defRPr/>
            </a:pPr>
            <a:r>
              <a:rPr lang="en-US" dirty="0" smtClean="0"/>
              <a:t>So after </a:t>
            </a:r>
            <a:r>
              <a:rPr lang="en-US" i="1" dirty="0" smtClean="0"/>
              <a:t>h</a:t>
            </a:r>
            <a:r>
              <a:rPr lang="en-US" dirty="0" smtClean="0"/>
              <a:t> heads out of </a:t>
            </a:r>
            <a:r>
              <a:rPr lang="en-US" i="1" dirty="0" smtClean="0"/>
              <a:t>n</a:t>
            </a:r>
            <a:r>
              <a:rPr lang="en-US" dirty="0" smtClean="0"/>
              <a:t> flips, our posterior distribution says P(</a:t>
            </a:r>
            <a:r>
              <a:rPr lang="en-US" i="1" dirty="0" smtClean="0"/>
              <a:t>head</a:t>
            </a:r>
            <a:r>
              <a:rPr lang="en-US" dirty="0" smtClean="0"/>
              <a:t>)=(</a:t>
            </a:r>
            <a:r>
              <a:rPr lang="en-US" i="1" dirty="0" err="1" smtClean="0"/>
              <a:t>a+h</a:t>
            </a:r>
            <a:r>
              <a:rPr lang="en-US" dirty="0" smtClean="0"/>
              <a:t>)/(</a:t>
            </a:r>
            <a:r>
              <a:rPr lang="en-US" i="1" dirty="0" err="1" smtClean="0"/>
              <a:t>a+b+n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0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One Prior: Beta Distribution</a:t>
            </a:r>
            <a:endParaRPr lang="en-US" sz="4000" b="1" i="1" smtClean="0"/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3" cstate="print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6"/>
          <p:cNvPicPr>
            <a:picLocks noChangeAspect="1" noChangeArrowheads="1"/>
          </p:cNvPicPr>
          <p:nvPr/>
        </p:nvPicPr>
        <p:blipFill>
          <a:blip r:embed="rId4" cstate="print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705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7"/>
          <p:cNvPicPr>
            <a:picLocks noChangeAspect="1" noChangeArrowheads="1"/>
          </p:cNvPicPr>
          <p:nvPr/>
        </p:nvPicPr>
        <p:blipFill>
          <a:blip r:embed="rId5" cstate="print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91100"/>
            <a:ext cx="3352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8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14900"/>
            <a:ext cx="381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9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685800" y="2895600"/>
            <a:ext cx="670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 dirty="0" err="1">
                <a:latin typeface="Times New Roman"/>
                <a:cs typeface="Times New Roman"/>
              </a:rPr>
              <a:t>a,b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9337" name="TextBox 8"/>
          <p:cNvSpPr txBox="1">
            <a:spLocks noChangeArrowheads="1"/>
          </p:cNvSpPr>
          <p:nvPr/>
        </p:nvSpPr>
        <p:spPr bwMode="auto">
          <a:xfrm>
            <a:off x="876300" y="594360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dirty="0">
                <a:latin typeface="Times New Roman"/>
                <a:cs typeface="Times New Roman"/>
              </a:rPr>
              <a:t>For any positive integer </a:t>
            </a:r>
            <a:r>
              <a:rPr lang="en-US" sz="2800" i="1" dirty="0">
                <a:latin typeface="Times New Roman"/>
                <a:cs typeface="Times New Roman"/>
              </a:rPr>
              <a:t>y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>
                <a:latin typeface="Symbol" pitchFamily="18" charset="2"/>
              </a:rPr>
              <a:t>G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y</a:t>
            </a:r>
            <a:r>
              <a:rPr lang="en-US" sz="2800" dirty="0">
                <a:latin typeface="Times New Roman"/>
                <a:cs typeface="Times New Roman"/>
              </a:rPr>
              <a:t>) = (</a:t>
            </a:r>
            <a:r>
              <a:rPr lang="en-US" sz="2800" i="1" dirty="0">
                <a:latin typeface="Times New Roman"/>
                <a:cs typeface="Times New Roman"/>
              </a:rPr>
              <a:t>y-1</a:t>
            </a:r>
            <a:r>
              <a:rPr lang="en-US" sz="2800" dirty="0">
                <a:latin typeface="Times New Roman"/>
                <a:cs typeface="Times New Roman"/>
              </a:rPr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425129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62" name="Text Box 62"/>
          <p:cNvSpPr txBox="1">
            <a:spLocks noChangeArrowheads="1"/>
          </p:cNvSpPr>
          <p:nvPr/>
        </p:nvSpPr>
        <p:spPr bwMode="auto">
          <a:xfrm>
            <a:off x="269875" y="5457825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P(B|data) = ?</a:t>
            </a:r>
          </a:p>
        </p:txBody>
      </p:sp>
      <p:sp>
        <p:nvSpPr>
          <p:cNvPr id="10246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6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9379" name="Text Box 67"/>
          <p:cNvSpPr txBox="1">
            <a:spLocks noChangeArrowheads="1"/>
          </p:cNvSpPr>
          <p:nvPr/>
        </p:nvSpPr>
        <p:spPr bwMode="auto">
          <a:xfrm>
            <a:off x="2657475" y="49149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</a:rPr>
              <a:t>Prior</a:t>
            </a:r>
          </a:p>
        </p:txBody>
      </p:sp>
      <p:sp>
        <p:nvSpPr>
          <p:cNvPr id="1549381" name="Text Box 69"/>
          <p:cNvSpPr txBox="1">
            <a:spLocks noChangeArrowheads="1"/>
          </p:cNvSpPr>
          <p:nvPr/>
        </p:nvSpPr>
        <p:spPr bwMode="auto">
          <a:xfrm>
            <a:off x="3889375" y="5457825"/>
            <a:ext cx="175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“+ data” = </a:t>
            </a:r>
          </a:p>
        </p:txBody>
      </p:sp>
      <p:sp>
        <p:nvSpPr>
          <p:cNvPr id="102467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9175" y="5457825"/>
            <a:ext cx="15986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Beta(1,4)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70575" y="54610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(3,7)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100888" y="5003800"/>
            <a:ext cx="1455737" cy="985838"/>
            <a:chOff x="6259558" y="5372100"/>
            <a:chExt cx="1455964" cy="985838"/>
          </a:xfrm>
        </p:grpSpPr>
        <p:cxnSp>
          <p:nvCxnSpPr>
            <p:cNvPr id="102471" name="Straight Connector 15"/>
            <p:cNvCxnSpPr>
              <a:cxnSpLocks noChangeShapeType="1"/>
            </p:cNvCxnSpPr>
            <p:nvPr/>
          </p:nvCxnSpPr>
          <p:spPr bwMode="auto">
            <a:xfrm flipV="1">
              <a:off x="6264640" y="5806440"/>
              <a:ext cx="11887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2" name="TextBox 16"/>
            <p:cNvSpPr txBox="1">
              <a:spLocks noChangeArrowheads="1"/>
            </p:cNvSpPr>
            <p:nvPr/>
          </p:nvSpPr>
          <p:spPr bwMode="auto">
            <a:xfrm>
              <a:off x="6259558" y="5900738"/>
              <a:ext cx="8573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.3</a:t>
              </a:r>
            </a:p>
          </p:txBody>
        </p:sp>
        <p:cxnSp>
          <p:nvCxnSpPr>
            <p:cNvPr id="102473" name="Straight Connector 17"/>
            <p:cNvCxnSpPr>
              <a:cxnSpLocks noChangeShapeType="1"/>
            </p:cNvCxnSpPr>
            <p:nvPr/>
          </p:nvCxnSpPr>
          <p:spPr bwMode="auto">
            <a:xfrm flipV="1">
              <a:off x="6278880" y="6339840"/>
              <a:ext cx="11887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4" name="Straight Connector 18"/>
            <p:cNvCxnSpPr>
              <a:cxnSpLocks noChangeShapeType="1"/>
            </p:cNvCxnSpPr>
            <p:nvPr/>
          </p:nvCxnSpPr>
          <p:spPr bwMode="auto">
            <a:xfrm rot="5400000" flipV="1">
              <a:off x="6004560" y="6065520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5" name="Straight Connector 19"/>
            <p:cNvCxnSpPr>
              <a:cxnSpLocks noChangeShapeType="1"/>
            </p:cNvCxnSpPr>
            <p:nvPr/>
          </p:nvCxnSpPr>
          <p:spPr bwMode="auto">
            <a:xfrm rot="5400000" flipV="1">
              <a:off x="6614160" y="6065520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6" name="Rectangle 10"/>
            <p:cNvSpPr>
              <a:spLocks noChangeArrowheads="1"/>
            </p:cNvSpPr>
            <p:nvPr/>
          </p:nvSpPr>
          <p:spPr bwMode="auto">
            <a:xfrm>
              <a:off x="6450088" y="5372100"/>
              <a:ext cx="3286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2800" b="0" i="1">
                  <a:latin typeface="Arial" pitchFamily="34" charset="0"/>
                </a:rPr>
                <a:t>B</a:t>
              </a:r>
              <a:endParaRPr lang="en-US" sz="2800" b="0">
                <a:latin typeface="Arial" pitchFamily="34" charset="0"/>
              </a:endParaRPr>
            </a:p>
          </p:txBody>
        </p:sp>
        <p:cxnSp>
          <p:nvCxnSpPr>
            <p:cNvPr id="102477" name="Straight Connector 21"/>
            <p:cNvCxnSpPr>
              <a:cxnSpLocks noChangeShapeType="1"/>
            </p:cNvCxnSpPr>
            <p:nvPr/>
          </p:nvCxnSpPr>
          <p:spPr bwMode="auto">
            <a:xfrm rot="5400000" flipV="1">
              <a:off x="7166338" y="6065521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8" name="Rectangle 10"/>
            <p:cNvSpPr>
              <a:spLocks noChangeArrowheads="1"/>
            </p:cNvSpPr>
            <p:nvPr/>
          </p:nvSpPr>
          <p:spPr bwMode="auto">
            <a:xfrm>
              <a:off x="6869253" y="5372100"/>
              <a:ext cx="53665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2800" b="0">
                  <a:latin typeface="Arial" pitchFamily="34" charset="0"/>
                </a:rPr>
                <a:t>¬</a:t>
              </a:r>
              <a:r>
                <a:rPr lang="en-US" sz="2800" b="0" i="1">
                  <a:latin typeface="Arial" pitchFamily="34" charset="0"/>
                </a:rPr>
                <a:t>B</a:t>
              </a:r>
              <a:endParaRPr lang="en-US" sz="2800" b="0">
                <a:latin typeface="Arial" pitchFamily="34" charset="0"/>
              </a:endParaRPr>
            </a:p>
          </p:txBody>
        </p:sp>
        <p:sp>
          <p:nvSpPr>
            <p:cNvPr id="102479" name="TextBox 23"/>
            <p:cNvSpPr txBox="1">
              <a:spLocks noChangeArrowheads="1"/>
            </p:cNvSpPr>
            <p:nvPr/>
          </p:nvSpPr>
          <p:spPr bwMode="auto">
            <a:xfrm>
              <a:off x="6858139" y="5900738"/>
              <a:ext cx="8573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.7</a:t>
              </a:r>
            </a:p>
          </p:txBody>
        </p:sp>
      </p:grp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8925" y="6210300"/>
            <a:ext cx="8777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Prior P(B)= 1/(1+4) = 20% with equivalent sample size 5</a:t>
            </a:r>
          </a:p>
        </p:txBody>
      </p:sp>
    </p:spTree>
    <p:extLst>
      <p:ext uri="{BB962C8B-B14F-4D97-AF65-F5344CB8AC3E}">
        <p14:creationId xmlns:p14="http://schemas.microsoft.com/office/powerpoint/2010/main" val="35099756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79" grpId="0"/>
      <p:bldP spid="1549381" grpId="0"/>
      <p:bldP spid="14" grpId="0" animBg="1"/>
      <p:bldP spid="15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P(A|¬E,¬B) = ?</a:t>
            </a:r>
          </a:p>
        </p:txBody>
      </p:sp>
    </p:spTree>
    <p:extLst>
      <p:ext uri="{BB962C8B-B14F-4D97-AF65-F5344CB8AC3E}">
        <p14:creationId xmlns:p14="http://schemas.microsoft.com/office/powerpoint/2010/main" val="32986037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4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228600"/>
            <a:ext cx="7543800" cy="1447800"/>
          </a:xfrm>
          <a:ln/>
        </p:spPr>
        <p:txBody>
          <a:bodyPr rIns="132080"/>
          <a:lstStyle/>
          <a:p>
            <a:r>
              <a:rPr lang="en-US" dirty="0"/>
              <a:t>Example: Alarm Network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400300" y="1384300"/>
            <a:ext cx="1524000" cy="762000"/>
            <a:chOff x="0" y="0"/>
            <a:chExt cx="960" cy="480"/>
          </a:xfrm>
        </p:grpSpPr>
        <p:sp>
          <p:nvSpPr>
            <p:cNvPr id="26627" name="Oval 3"/>
            <p:cNvSpPr>
              <a:spLocks/>
            </p:cNvSpPr>
            <p:nvPr/>
          </p:nvSpPr>
          <p:spPr bwMode="auto">
            <a:xfrm>
              <a:off x="0" y="0"/>
              <a:ext cx="960" cy="4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8" name="Rectangle 4"/>
            <p:cNvSpPr>
              <a:spLocks/>
            </p:cNvSpPr>
            <p:nvPr/>
          </p:nvSpPr>
          <p:spPr bwMode="auto">
            <a:xfrm>
              <a:off x="140" y="136"/>
              <a:ext cx="6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B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urglary</a:t>
              </a:r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4229100" y="1384300"/>
            <a:ext cx="1447800" cy="838200"/>
            <a:chOff x="0" y="0"/>
            <a:chExt cx="912" cy="528"/>
          </a:xfrm>
        </p:grpSpPr>
        <p:sp>
          <p:nvSpPr>
            <p:cNvPr id="26630" name="Oval 6"/>
            <p:cNvSpPr>
              <a:spLocks/>
            </p:cNvSpPr>
            <p:nvPr/>
          </p:nvSpPr>
          <p:spPr bwMode="auto">
            <a:xfrm>
              <a:off x="0" y="0"/>
              <a:ext cx="912" cy="52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/>
            </p:cNvSpPr>
            <p:nvPr/>
          </p:nvSpPr>
          <p:spPr bwMode="auto">
            <a:xfrm>
              <a:off x="132" y="160"/>
              <a:ext cx="64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arthqk</a:t>
              </a:r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3314700" y="2209800"/>
            <a:ext cx="1143000" cy="990600"/>
            <a:chOff x="0" y="0"/>
            <a:chExt cx="720" cy="624"/>
          </a:xfrm>
        </p:grpSpPr>
        <p:sp>
          <p:nvSpPr>
            <p:cNvPr id="26633" name="Oval 9"/>
            <p:cNvSpPr>
              <a:spLocks/>
            </p:cNvSpPr>
            <p:nvPr/>
          </p:nvSpPr>
          <p:spPr bwMode="auto">
            <a:xfrm>
              <a:off x="0" y="0"/>
              <a:ext cx="720" cy="62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4" name="Rectangle 10"/>
            <p:cNvSpPr>
              <a:spLocks/>
            </p:cNvSpPr>
            <p:nvPr/>
          </p:nvSpPr>
          <p:spPr bwMode="auto">
            <a:xfrm>
              <a:off x="104" y="208"/>
              <a:ext cx="51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larm</a:t>
              </a:r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2387600" y="3162300"/>
            <a:ext cx="1066800" cy="898525"/>
            <a:chOff x="0" y="0"/>
            <a:chExt cx="672" cy="566"/>
          </a:xfrm>
        </p:grpSpPr>
        <p:sp>
          <p:nvSpPr>
            <p:cNvPr id="26636" name="Oval 12"/>
            <p:cNvSpPr>
              <a:spLocks/>
            </p:cNvSpPr>
            <p:nvPr/>
          </p:nvSpPr>
          <p:spPr bwMode="auto">
            <a:xfrm>
              <a:off x="0" y="0"/>
              <a:ext cx="672" cy="56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7" name="Rectangle 13"/>
            <p:cNvSpPr>
              <a:spLocks/>
            </p:cNvSpPr>
            <p:nvPr/>
          </p:nvSpPr>
          <p:spPr bwMode="auto">
            <a:xfrm>
              <a:off x="100" y="95"/>
              <a:ext cx="4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J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ohn calls</a:t>
              </a:r>
            </a:p>
          </p:txBody>
        </p:sp>
      </p:grp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4318000" y="3238500"/>
            <a:ext cx="1066800" cy="914400"/>
            <a:chOff x="0" y="0"/>
            <a:chExt cx="672" cy="576"/>
          </a:xfrm>
        </p:grpSpPr>
        <p:sp>
          <p:nvSpPr>
            <p:cNvPr id="26639" name="Oval 15"/>
            <p:cNvSpPr>
              <a:spLocks/>
            </p:cNvSpPr>
            <p:nvPr/>
          </p:nvSpPr>
          <p:spPr bwMode="auto">
            <a:xfrm>
              <a:off x="0" y="0"/>
              <a:ext cx="672" cy="57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/>
            </p:cNvSpPr>
            <p:nvPr/>
          </p:nvSpPr>
          <p:spPr bwMode="auto">
            <a:xfrm>
              <a:off x="100" y="100"/>
              <a:ext cx="4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ary calls</a:t>
              </a:r>
            </a:p>
          </p:txBody>
        </p:sp>
      </p:grpSp>
      <p:graphicFrame>
        <p:nvGraphicFramePr>
          <p:cNvPr id="2664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64284"/>
              </p:ext>
            </p:extLst>
          </p:nvPr>
        </p:nvGraphicFramePr>
        <p:xfrm>
          <a:off x="330200" y="1295400"/>
          <a:ext cx="1638300" cy="1508126"/>
        </p:xfrm>
        <a:graphic>
          <a:graphicData uri="http://schemas.openxmlformats.org/drawingml/2006/table">
            <a:tbl>
              <a:tblPr/>
              <a:tblGrid>
                <a:gridCol w="674688"/>
                <a:gridCol w="963612"/>
              </a:tblGrid>
              <a:tr h="5032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P(B)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6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97507"/>
              </p:ext>
            </p:extLst>
          </p:nvPr>
        </p:nvGraphicFramePr>
        <p:xfrm>
          <a:off x="6299200" y="1143000"/>
          <a:ext cx="1727200" cy="1356360"/>
        </p:xfrm>
        <a:graphic>
          <a:graphicData uri="http://schemas.openxmlformats.org/drawingml/2006/table">
            <a:tbl>
              <a:tblPr/>
              <a:tblGrid>
                <a:gridCol w="714375"/>
                <a:gridCol w="1012825"/>
              </a:tblGrid>
              <a:tr h="431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0.998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9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29892"/>
              </p:ext>
            </p:extLst>
          </p:nvPr>
        </p:nvGraphicFramePr>
        <p:xfrm>
          <a:off x="5791200" y="2713038"/>
          <a:ext cx="3263900" cy="3931920"/>
        </p:xfrm>
        <a:graphic>
          <a:graphicData uri="http://schemas.openxmlformats.org/drawingml/2006/table">
            <a:tbl>
              <a:tblPr/>
              <a:tblGrid>
                <a:gridCol w="620713"/>
                <a:gridCol w="614362"/>
                <a:gridCol w="727075"/>
                <a:gridCol w="1301750"/>
              </a:tblGrid>
              <a:tr h="4206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P(A|B,E)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0.94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12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94071"/>
              </p:ext>
            </p:extLst>
          </p:nvPr>
        </p:nvGraphicFramePr>
        <p:xfrm>
          <a:off x="342900" y="4279900"/>
          <a:ext cx="2260600" cy="2260600"/>
        </p:xfrm>
        <a:graphic>
          <a:graphicData uri="http://schemas.openxmlformats.org/drawingml/2006/table">
            <a:tbl>
              <a:tblPr/>
              <a:tblGrid>
                <a:gridCol w="604838"/>
                <a:gridCol w="608012"/>
                <a:gridCol w="1047750"/>
              </a:tblGrid>
              <a:tr h="44291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P(J|A)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66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2914"/>
              </p:ext>
            </p:extLst>
          </p:nvPr>
        </p:nvGraphicFramePr>
        <p:xfrm>
          <a:off x="3022600" y="4559300"/>
          <a:ext cx="2579688" cy="2184400"/>
        </p:xfrm>
        <a:graphic>
          <a:graphicData uri="http://schemas.openxmlformats.org/drawingml/2006/table">
            <a:tbl>
              <a:tblPr/>
              <a:tblGrid>
                <a:gridCol w="665163"/>
                <a:gridCol w="768350"/>
                <a:gridCol w="1146175"/>
              </a:tblGrid>
              <a:tr h="4143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P(M|A)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0.3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920" name="Line 296"/>
          <p:cNvSpPr>
            <a:spLocks noChangeShapeType="1"/>
          </p:cNvSpPr>
          <p:nvPr/>
        </p:nvSpPr>
        <p:spPr bwMode="auto">
          <a:xfrm rot="10800000" flipH="1">
            <a:off x="3228975" y="3027363"/>
            <a:ext cx="239713" cy="2381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1" name="Line 297"/>
          <p:cNvSpPr>
            <a:spLocks noChangeShapeType="1"/>
          </p:cNvSpPr>
          <p:nvPr/>
        </p:nvSpPr>
        <p:spPr bwMode="auto">
          <a:xfrm rot="10800000">
            <a:off x="4314825" y="3040063"/>
            <a:ext cx="238125" cy="26511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2" name="Line 298"/>
          <p:cNvSpPr>
            <a:spLocks noChangeShapeType="1"/>
          </p:cNvSpPr>
          <p:nvPr/>
        </p:nvSpPr>
        <p:spPr bwMode="auto">
          <a:xfrm rot="10800000" flipH="1">
            <a:off x="4216400" y="2108200"/>
            <a:ext cx="238125" cy="2381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3" name="Line 299"/>
          <p:cNvSpPr>
            <a:spLocks noChangeShapeType="1"/>
          </p:cNvSpPr>
          <p:nvPr/>
        </p:nvSpPr>
        <p:spPr bwMode="auto">
          <a:xfrm rot="10800000">
            <a:off x="3308350" y="2127250"/>
            <a:ext cx="212725" cy="2254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62800" y="6212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10 </a:t>
            </a:r>
            <a:r>
              <a:rPr lang="en-US" dirty="0" err="1" smtClean="0">
                <a:solidFill>
                  <a:srgbClr val="FF0000"/>
                </a:solidFill>
              </a:rPr>
              <a:t>params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20" grpId="0" animBg="1"/>
      <p:bldP spid="269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97444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10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511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512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513" name="Text Box 66"/>
          <p:cNvSpPr txBox="1">
            <a:spLocks noChangeArrowheads="1"/>
          </p:cNvSpPr>
          <p:nvPr/>
        </p:nvSpPr>
        <p:spPr bwMode="auto">
          <a:xfrm>
            <a:off x="193675" y="4887913"/>
            <a:ext cx="2679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P(A|¬E,¬B) = ?</a:t>
            </a:r>
          </a:p>
        </p:txBody>
      </p:sp>
      <p:sp>
        <p:nvSpPr>
          <p:cNvPr id="1597508" name="Text Box 68"/>
          <p:cNvSpPr txBox="1">
            <a:spLocks noChangeArrowheads="1"/>
          </p:cNvSpPr>
          <p:nvPr/>
        </p:nvSpPr>
        <p:spPr bwMode="auto">
          <a:xfrm>
            <a:off x="3009900" y="4887913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Prior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25688" y="5748338"/>
            <a:ext cx="159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Beta(2,3)</a:t>
            </a:r>
          </a:p>
        </p:txBody>
      </p:sp>
    </p:spTree>
    <p:extLst>
      <p:ext uri="{BB962C8B-B14F-4D97-AF65-F5344CB8AC3E}">
        <p14:creationId xmlns:p14="http://schemas.microsoft.com/office/powerpoint/2010/main" val="1906636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8" grpId="0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97444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244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44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44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449" name="Text Box 66"/>
          <p:cNvSpPr txBox="1">
            <a:spLocks noChangeArrowheads="1"/>
          </p:cNvSpPr>
          <p:nvPr/>
        </p:nvSpPr>
        <p:spPr bwMode="auto">
          <a:xfrm>
            <a:off x="193675" y="4887913"/>
            <a:ext cx="2679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P(A|¬E,¬B) = ?</a:t>
            </a:r>
          </a:p>
        </p:txBody>
      </p:sp>
      <p:sp>
        <p:nvSpPr>
          <p:cNvPr id="1597508" name="Text Box 68"/>
          <p:cNvSpPr txBox="1">
            <a:spLocks noChangeArrowheads="1"/>
          </p:cNvSpPr>
          <p:nvPr/>
        </p:nvSpPr>
        <p:spPr bwMode="auto">
          <a:xfrm>
            <a:off x="3009900" y="4887913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Prior</a:t>
            </a:r>
          </a:p>
        </p:txBody>
      </p:sp>
      <p:sp>
        <p:nvSpPr>
          <p:cNvPr id="1597511" name="Text Box 71"/>
          <p:cNvSpPr txBox="1">
            <a:spLocks noChangeArrowheads="1"/>
          </p:cNvSpPr>
          <p:nvPr/>
        </p:nvSpPr>
        <p:spPr bwMode="auto">
          <a:xfrm>
            <a:off x="3979863" y="5700713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+ data=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25688" y="5748338"/>
            <a:ext cx="159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Beta(2,3)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5588" y="5715000"/>
            <a:ext cx="159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273934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Bayesian Learning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4172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Use Bayes rule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Or equivalently</a:t>
            </a:r>
            <a:r>
              <a:rPr lang="en-US" sz="2800" dirty="0" smtClean="0">
                <a:solidFill>
                  <a:srgbClr val="000090"/>
                </a:solidFill>
              </a:rPr>
              <a:t>:  </a:t>
            </a:r>
            <a:r>
              <a:rPr lang="en-US" sz="2800" dirty="0" smtClean="0"/>
              <a:t>P(Y | </a:t>
            </a:r>
            <a:r>
              <a:rPr lang="en-US" sz="2800" b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 P(</a:t>
            </a:r>
            <a:r>
              <a:rPr lang="en-US" sz="2800" b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 | Y) P(Y)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53200" y="1519535"/>
            <a:ext cx="2057400" cy="1371600"/>
            <a:chOff x="6553200" y="990600"/>
            <a:chExt cx="205740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990600"/>
              <a:ext cx="1371600" cy="1371600"/>
              <a:chOff x="1524000" y="3962400"/>
              <a:chExt cx="1371600" cy="1371600"/>
            </a:xfrm>
          </p:grpSpPr>
          <p:pic>
            <p:nvPicPr>
              <p:cNvPr id="40" name="Picture 8" descr="beta2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4306252"/>
                <a:ext cx="1371600" cy="1027748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828800" y="3962400"/>
                <a:ext cx="8386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6553200" y="182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638800" y="3653135"/>
            <a:ext cx="2980591" cy="614065"/>
            <a:chOff x="5638800" y="3124200"/>
            <a:chExt cx="2980591" cy="614065"/>
          </a:xfrm>
        </p:grpSpPr>
        <p:sp>
          <p:nvSpPr>
            <p:cNvPr id="11" name="Rectangle 10"/>
            <p:cNvSpPr/>
            <p:nvPr/>
          </p:nvSpPr>
          <p:spPr>
            <a:xfrm>
              <a:off x="6553200" y="3276600"/>
              <a:ext cx="2066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Normalization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11" idx="1"/>
            </p:cNvCxnSpPr>
            <p:nvPr/>
          </p:nvCxnSpPr>
          <p:spPr>
            <a:xfrm flipH="1" flipV="1">
              <a:off x="5638800" y="3124200"/>
              <a:ext cx="914400" cy="3832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14800" y="1748135"/>
            <a:ext cx="2306341" cy="838200"/>
            <a:chOff x="4114800" y="1219200"/>
            <a:chExt cx="2306341" cy="838200"/>
          </a:xfrm>
        </p:grpSpPr>
        <p:sp>
          <p:nvSpPr>
            <p:cNvPr id="51" name="Rectangle 50"/>
            <p:cNvSpPr/>
            <p:nvPr/>
          </p:nvSpPr>
          <p:spPr>
            <a:xfrm>
              <a:off x="4114800" y="1219200"/>
              <a:ext cx="2306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Data Likelihood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05400" y="1676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043535"/>
            <a:ext cx="2286000" cy="1190662"/>
            <a:chOff x="76200" y="2514600"/>
            <a:chExt cx="2286000" cy="1190662"/>
          </a:xfrm>
        </p:grpSpPr>
        <p:grpSp>
          <p:nvGrpSpPr>
            <p:cNvPr id="55" name="Group 54"/>
            <p:cNvGrpSpPr/>
            <p:nvPr/>
          </p:nvGrpSpPr>
          <p:grpSpPr>
            <a:xfrm>
              <a:off x="76200" y="2514600"/>
              <a:ext cx="1416223" cy="1190662"/>
              <a:chOff x="5322963" y="3822352"/>
              <a:chExt cx="2765163" cy="2883248"/>
            </a:xfrm>
          </p:grpSpPr>
          <p:pic>
            <p:nvPicPr>
              <p:cNvPr id="56" name="Picture 9" descr="beta3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4800600"/>
                <a:ext cx="2542353" cy="190500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22963" y="3822352"/>
                <a:ext cx="2765163" cy="1117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Posterior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1371600" y="2819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57400" y="2855893"/>
            <a:ext cx="4419600" cy="954107"/>
            <a:chOff x="2057400" y="2855893"/>
            <a:chExt cx="4419600" cy="954107"/>
          </a:xfrm>
        </p:grpSpPr>
        <p:sp>
          <p:nvSpPr>
            <p:cNvPr id="23" name="Rectangle 22"/>
            <p:cNvSpPr/>
            <p:nvPr/>
          </p:nvSpPr>
          <p:spPr>
            <a:xfrm>
              <a:off x="2057400" y="2855893"/>
              <a:ext cx="441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P(Y | </a:t>
              </a:r>
              <a:r>
                <a:rPr lang="en-US" sz="2800" b="1" dirty="0" smtClean="0"/>
                <a:t>X</a:t>
              </a:r>
              <a:r>
                <a:rPr lang="en-US" sz="2800" dirty="0" smtClean="0"/>
                <a:t>)  </a:t>
              </a:r>
              <a:r>
                <a:rPr lang="en-US" sz="2800" dirty="0" smtClean="0">
                  <a:sym typeface="Symbol"/>
                </a:rPr>
                <a:t>=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 |Y) P(Y)</a:t>
              </a:r>
            </a:p>
            <a:p>
              <a:r>
                <a:rPr lang="en-US" sz="2800" dirty="0">
                  <a:sym typeface="Symbol"/>
                </a:rPr>
                <a:t>	 </a:t>
              </a:r>
              <a:r>
                <a:rPr lang="en-US" sz="2800" dirty="0" smtClean="0">
                  <a:sym typeface="Symbol"/>
                </a:rPr>
                <a:t>              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)</a:t>
              </a:r>
              <a:endParaRPr lang="en-US" sz="28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24300" y="3352800"/>
              <a:ext cx="20193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716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</a:rPr>
              <a:t>Naïve Bayes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7526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2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72390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F </a:t>
            </a:r>
            <a:r>
              <a:rPr lang="en-US" sz="1400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533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1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1066800" y="2019300"/>
            <a:ext cx="2895600" cy="1447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2209800" y="2171700"/>
            <a:ext cx="18288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429000" y="2247900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4495800" y="2019300"/>
            <a:ext cx="2895600" cy="1524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30" name="Oval 17"/>
          <p:cNvSpPr>
            <a:spLocks noChangeArrowheads="1"/>
          </p:cNvSpPr>
          <p:nvPr/>
        </p:nvSpPr>
        <p:spPr bwMode="auto">
          <a:xfrm>
            <a:off x="31242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3</a:t>
            </a:r>
          </a:p>
        </p:txBody>
      </p:sp>
      <p:sp>
        <p:nvSpPr>
          <p:cNvPr id="111631" name="Oval 20"/>
          <p:cNvSpPr>
            <a:spLocks noChangeArrowheads="1"/>
          </p:cNvSpPr>
          <p:nvPr/>
        </p:nvSpPr>
        <p:spPr bwMode="auto">
          <a:xfrm>
            <a:off x="3886200" y="16383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Y</a:t>
            </a:r>
          </a:p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</a:rPr>
              <a:t>Class</a:t>
            </a:r>
            <a:endParaRPr lang="en-US" sz="12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111632" name="Text Box 21"/>
          <p:cNvSpPr txBox="1">
            <a:spLocks noChangeArrowheads="1"/>
          </p:cNvSpPr>
          <p:nvPr/>
        </p:nvSpPr>
        <p:spPr bwMode="auto">
          <a:xfrm>
            <a:off x="4403489" y="2223298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…</a:t>
            </a:r>
          </a:p>
        </p:txBody>
      </p:sp>
      <p:sp>
        <p:nvSpPr>
          <p:cNvPr id="111633" name="Rounded Rectangle 21"/>
          <p:cNvSpPr>
            <a:spLocks noChangeArrowheads="1"/>
          </p:cNvSpPr>
          <p:nvPr/>
        </p:nvSpPr>
        <p:spPr bwMode="auto">
          <a:xfrm>
            <a:off x="533400" y="5448300"/>
            <a:ext cx="8229600" cy="952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dirty="0"/>
              <a:t>Assume that features are conditionally </a:t>
            </a:r>
            <a:r>
              <a:rPr lang="en-US" dirty="0" smtClean="0"/>
              <a:t>independent </a:t>
            </a:r>
            <a:r>
              <a:rPr lang="en-US" dirty="0"/>
              <a:t>given class variable</a:t>
            </a:r>
          </a:p>
          <a:p>
            <a:pPr eaLnBrk="0" hangingPunct="0"/>
            <a:r>
              <a:rPr lang="en-US" dirty="0"/>
              <a:t>Works well in practice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But forces </a:t>
            </a:r>
            <a:r>
              <a:rPr lang="en-US" dirty="0"/>
              <a:t>probabilities towards 0 and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2899" y="1065213"/>
            <a:ext cx="4695825" cy="573087"/>
            <a:chOff x="1143000" y="4303713"/>
            <a:chExt cx="4695825" cy="573087"/>
          </a:xfrm>
        </p:grpSpPr>
        <p:pic>
          <p:nvPicPr>
            <p:cNvPr id="18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68800"/>
              <a:ext cx="23463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0" y="4303713"/>
              <a:ext cx="21939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910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Naïve Bayes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Naïve Bayes assumption:</a:t>
            </a:r>
          </a:p>
          <a:p>
            <a:pPr lvl="1"/>
            <a:r>
              <a:rPr lang="en-US" dirty="0"/>
              <a:t>Features are independent given class: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More generally: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How many parameters now?</a:t>
            </a:r>
          </a:p>
          <a:p>
            <a:pPr lvl="2"/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/>
              <a:t>n</a:t>
            </a:r>
            <a:r>
              <a:rPr lang="en-US" sz="1800" dirty="0"/>
              <a:t> binary features</a:t>
            </a:r>
            <a:endParaRPr lang="en-US" dirty="0"/>
          </a:p>
        </p:txBody>
      </p:sp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6670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2004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9750" y="4383087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5283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NB with Bag of Words for text classification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Learning phase:</a:t>
            </a:r>
          </a:p>
          <a:p>
            <a:pPr lvl="1"/>
            <a:r>
              <a:rPr lang="en-US" sz="2400" dirty="0"/>
              <a:t>Prior P(Y)</a:t>
            </a:r>
          </a:p>
          <a:p>
            <a:pPr lvl="2"/>
            <a:r>
              <a:rPr lang="en-US" dirty="0"/>
              <a:t>Count how many documents </a:t>
            </a:r>
            <a:r>
              <a:rPr lang="en-US" dirty="0" smtClean="0"/>
              <a:t>from </a:t>
            </a:r>
            <a:r>
              <a:rPr lang="en-US" dirty="0"/>
              <a:t>each topic </a:t>
            </a:r>
            <a:r>
              <a:rPr lang="en-US" dirty="0" smtClean="0"/>
              <a:t>(prior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</a:t>
            </a:r>
          </a:p>
          <a:p>
            <a:pPr lvl="2"/>
            <a:r>
              <a:rPr lang="en-US" dirty="0"/>
              <a:t>For each </a:t>
            </a:r>
            <a:r>
              <a:rPr lang="en-US" dirty="0" smtClean="0"/>
              <a:t>of m topics, </a:t>
            </a:r>
            <a:r>
              <a:rPr lang="en-US" dirty="0"/>
              <a:t>count how many times you saw word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in </a:t>
            </a:r>
            <a:r>
              <a:rPr lang="en-US" dirty="0"/>
              <a:t>documents of this topic (+ </a:t>
            </a:r>
            <a:r>
              <a:rPr lang="en-US" dirty="0" smtClean="0"/>
              <a:t>k for prior)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dirty="0" smtClean="0"/>
              <a:t>Divide by number of times you saw the word (+ </a:t>
            </a:r>
            <a:r>
              <a:rPr lang="en-US" dirty="0" err="1" smtClean="0"/>
              <a:t>k</a:t>
            </a:r>
            <a:r>
              <a:rPr lang="en-US" dirty="0" err="1" smtClean="0">
                <a:sym typeface="Symbol"/>
              </a:rPr>
              <a:t></a:t>
            </a:r>
            <a:r>
              <a:rPr lang="en-US" dirty="0" err="1">
                <a:sym typeface="Symbol"/>
              </a:rPr>
              <a:t>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800" dirty="0"/>
              <a:t>Test phase:</a:t>
            </a:r>
          </a:p>
          <a:p>
            <a:pPr lvl="1"/>
            <a:r>
              <a:rPr lang="en-US" sz="2400" dirty="0"/>
              <a:t>For each document</a:t>
            </a:r>
          </a:p>
          <a:p>
            <a:pPr lvl="2"/>
            <a:r>
              <a:rPr lang="en-US" dirty="0"/>
              <a:t>Use naïve Bayes decision rule</a:t>
            </a:r>
          </a:p>
        </p:txBody>
      </p:sp>
      <p:pic>
        <p:nvPicPr>
          <p:cNvPr id="2897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5410200"/>
            <a:ext cx="73183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1811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tabLst>
                <a:tab pos="1536700" algn="l"/>
              </a:tabLst>
            </a:pPr>
            <a:r>
              <a:rPr lang="en-US" dirty="0" smtClean="0"/>
              <a:t>Probabilities: Important Detail!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87438" y="2314575"/>
            <a:ext cx="705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42938">
              <a:tabLst>
                <a:tab pos="749300" algn="l"/>
              </a:tabLst>
            </a:pPr>
            <a:r>
              <a:rPr lang="en-US" sz="3400">
                <a:solidFill>
                  <a:srgbClr val="000000"/>
                </a:solidFill>
                <a:latin typeface="Comic Sans MS" pitchFamily="66" charset="0"/>
              </a:rPr>
              <a:t>Any more potential problems here?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144000" cy="23907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P(spam | X</a:t>
            </a:r>
            <a:r>
              <a:rPr lang="en-US" baseline="-25000" dirty="0" smtClean="0"/>
              <a:t>1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=  </a:t>
            </a:r>
            <a:r>
              <a:rPr lang="en-US" sz="5400" dirty="0" smtClean="0">
                <a:sym typeface="Symbol" pitchFamily="18" charset="2"/>
              </a:rPr>
              <a:t></a:t>
            </a:r>
            <a:r>
              <a:rPr lang="en-US" dirty="0" smtClean="0">
                <a:sym typeface="Symbol" pitchFamily="18" charset="2"/>
              </a:rPr>
              <a:t> P(spam | X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184650" y="1785938"/>
            <a:ext cx="7683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None/>
            </a:pPr>
            <a:r>
              <a:rPr lang="en-US" sz="2800" dirty="0" err="1">
                <a:solidFill>
                  <a:srgbClr val="0000FF"/>
                </a:solidFill>
              </a:rPr>
              <a:t>i</a:t>
            </a:r>
            <a:endParaRPr lang="en-US" sz="28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31775" y="3160713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990099"/>
                </a:solidFill>
              </a:rPr>
              <a:t>We are multiplying lots of small numbers 		Danger of underflow!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0.5</a:t>
            </a:r>
            <a:r>
              <a:rPr lang="en-US" sz="2800" baseline="30000" dirty="0"/>
              <a:t>57 </a:t>
            </a:r>
            <a:r>
              <a:rPr lang="en-US" sz="2800" dirty="0"/>
              <a:t>= 7 E -18      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baseline="30000" dirty="0"/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990099"/>
                </a:solidFill>
              </a:rPr>
              <a:t>Solution? Use logs and add!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 * p</a:t>
            </a:r>
            <a:r>
              <a:rPr lang="en-US" sz="2800" baseline="-25000" dirty="0"/>
              <a:t>2</a:t>
            </a:r>
            <a:r>
              <a:rPr lang="en-US" sz="2800" dirty="0"/>
              <a:t> = e </a:t>
            </a:r>
            <a:r>
              <a:rPr lang="en-US" sz="2800" baseline="30000" dirty="0"/>
              <a:t>log(p1)+log(p2)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Always keep in log form</a:t>
            </a:r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endParaRPr lang="en-US" sz="3200" dirty="0">
              <a:solidFill>
                <a:srgbClr val="990099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56321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if we </a:t>
            </a:r>
            <a:r>
              <a:rPr lang="en-US" b="1" i="1" smtClean="0">
                <a:solidFill>
                  <a:srgbClr val="9900CC"/>
                </a:solidFill>
              </a:rPr>
              <a:t>don’t</a:t>
            </a:r>
            <a:r>
              <a:rPr lang="en-US" smtClean="0">
                <a:solidFill>
                  <a:srgbClr val="9900CC"/>
                </a:solidFill>
              </a:rPr>
              <a:t> </a:t>
            </a:r>
            <a:r>
              <a:rPr lang="en-US" smtClean="0"/>
              <a:t>know structure?</a:t>
            </a:r>
          </a:p>
        </p:txBody>
      </p:sp>
    </p:spTree>
    <p:extLst>
      <p:ext uri="{BB962C8B-B14F-4D97-AF65-F5344CB8AC3E}">
        <p14:creationId xmlns:p14="http://schemas.microsoft.com/office/powerpoint/2010/main" val="4179043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9144000" cy="22383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Search thru the space… 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of possible network structures!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(for now, assume we observe all variables)</a:t>
            </a:r>
          </a:p>
          <a:p>
            <a:pPr>
              <a:lnSpc>
                <a:spcPct val="85000"/>
              </a:lnSpc>
            </a:pPr>
            <a:r>
              <a:rPr lang="en-US" smtClean="0"/>
              <a:t>For each structure, learn parameters</a:t>
            </a:r>
          </a:p>
          <a:p>
            <a:pPr>
              <a:lnSpc>
                <a:spcPct val="85000"/>
              </a:lnSpc>
            </a:pPr>
            <a:r>
              <a:rPr lang="en-US" smtClean="0"/>
              <a:t>Pick the one that fits observed data best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Caveat – won’t we end up fully connected????</a:t>
            </a:r>
          </a:p>
          <a:p>
            <a:pPr lvl="1">
              <a:lnSpc>
                <a:spcPct val="85000"/>
              </a:lnSpc>
            </a:pPr>
            <a:endParaRPr lang="en-US" smtClean="0"/>
          </a:p>
          <a:p>
            <a:pPr lvl="1">
              <a:lnSpc>
                <a:spcPct val="85000"/>
              </a:lnSpc>
            </a:pPr>
            <a:endParaRPr lang="en-US" smtClean="0"/>
          </a:p>
        </p:txBody>
      </p:sp>
      <p:sp>
        <p:nvSpPr>
          <p:cNvPr id="1467396" name="Rectangle 4"/>
          <p:cNvSpPr>
            <a:spLocks noChangeArrowheads="1"/>
          </p:cNvSpPr>
          <p:nvPr/>
        </p:nvSpPr>
        <p:spPr bwMode="auto">
          <a:xfrm>
            <a:off x="0" y="504190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r>
              <a:rPr lang="en-US" b="0"/>
              <a:t>When scoring, add a penalty</a:t>
            </a:r>
          </a:p>
          <a:p>
            <a:pPr marL="742950" lvl="1" indent="-285750" eaLnBrk="0" hangingPunct="0">
              <a:lnSpc>
                <a:spcPct val="85000"/>
              </a:lnSpc>
              <a:buFontTx/>
              <a:buChar char=" "/>
            </a:pPr>
            <a:r>
              <a:rPr lang="en-US" sz="3600" b="0">
                <a:sym typeface="Symbol" pitchFamily="18" charset="2"/>
              </a:rPr>
              <a:t></a:t>
            </a:r>
            <a:r>
              <a:rPr lang="en-US" sz="2800" b="0">
                <a:sym typeface="Symbol" pitchFamily="18" charset="2"/>
              </a:rPr>
              <a:t> model complexity</a:t>
            </a:r>
          </a:p>
        </p:txBody>
      </p:sp>
      <p:sp>
        <p:nvSpPr>
          <p:cNvPr id="1467397" name="Rectangle 5"/>
          <p:cNvSpPr>
            <a:spLocks noChangeArrowheads="1"/>
          </p:cNvSpPr>
          <p:nvPr/>
        </p:nvSpPr>
        <p:spPr bwMode="auto">
          <a:xfrm rot="-1584640">
            <a:off x="1652588" y="4581525"/>
            <a:ext cx="3532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r>
              <a:rPr lang="en-US" b="0">
                <a:solidFill>
                  <a:srgbClr val="9900CC"/>
                </a:solidFill>
              </a:rPr>
              <a:t>Problem !?!?</a:t>
            </a:r>
            <a:endParaRPr lang="en-US" b="0">
              <a:solidFill>
                <a:srgbClr val="9900CC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4386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6" grpId="0"/>
      <p:bldP spid="1467397" grpId="0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9144000" cy="22383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Search thru the space </a:t>
            </a:r>
          </a:p>
          <a:p>
            <a:pPr>
              <a:lnSpc>
                <a:spcPct val="85000"/>
              </a:lnSpc>
            </a:pPr>
            <a:r>
              <a:rPr lang="en-US" smtClean="0"/>
              <a:t>For each structure, learn parameters</a:t>
            </a:r>
          </a:p>
          <a:p>
            <a:pPr>
              <a:lnSpc>
                <a:spcPct val="85000"/>
              </a:lnSpc>
            </a:pPr>
            <a:r>
              <a:rPr lang="en-US" smtClean="0"/>
              <a:t>Pick the one that fits observed data best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Penalize complex models</a:t>
            </a:r>
          </a:p>
          <a:p>
            <a:pPr lvl="1">
              <a:lnSpc>
                <a:spcPct val="85000"/>
              </a:lnSpc>
            </a:pPr>
            <a:endParaRPr lang="en-US" sz="1600" smtClean="0"/>
          </a:p>
          <a:p>
            <a:pPr>
              <a:lnSpc>
                <a:spcPct val="85000"/>
              </a:lnSpc>
            </a:pPr>
            <a:r>
              <a:rPr lang="en-US" smtClean="0"/>
              <a:t>Problem?</a:t>
            </a:r>
          </a:p>
        </p:txBody>
      </p:sp>
      <p:sp>
        <p:nvSpPr>
          <p:cNvPr id="1468420" name="Rectangle 4"/>
          <p:cNvSpPr>
            <a:spLocks noChangeArrowheads="1"/>
          </p:cNvSpPr>
          <p:nvPr/>
        </p:nvSpPr>
        <p:spPr bwMode="auto">
          <a:xfrm>
            <a:off x="0" y="4043363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buFontTx/>
              <a:buChar char=" "/>
            </a:pPr>
            <a:r>
              <a:rPr lang="en-US" sz="2800" b="0"/>
              <a:t>Exponential number of networks!</a:t>
            </a:r>
          </a:p>
          <a:p>
            <a:pPr marL="742950" lvl="1" indent="-285750" eaLnBrk="0" hangingPunct="0">
              <a:buFontTx/>
              <a:buChar char=" "/>
            </a:pPr>
            <a:r>
              <a:rPr lang="en-US" sz="2800" b="0"/>
              <a:t>And we need to learn parameters for each!</a:t>
            </a:r>
          </a:p>
          <a:p>
            <a:pPr marL="742950" lvl="1" indent="-285750" eaLnBrk="0" hangingPunct="0">
              <a:buFontTx/>
              <a:buChar char=" "/>
            </a:pPr>
            <a:r>
              <a:rPr lang="en-US" sz="2800" b="0"/>
              <a:t>Exhaustive search out of the question!</a:t>
            </a:r>
          </a:p>
          <a:p>
            <a:pPr marL="342900" indent="-342900" eaLnBrk="0" hangingPunct="0"/>
            <a:r>
              <a:rPr lang="en-US" b="0"/>
              <a:t>So what now?</a:t>
            </a:r>
          </a:p>
        </p:txBody>
      </p:sp>
    </p:spTree>
    <p:extLst>
      <p:ext uri="{BB962C8B-B14F-4D97-AF65-F5344CB8AC3E}">
        <p14:creationId xmlns:p14="http://schemas.microsoft.com/office/powerpoint/2010/main" val="28352953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4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553200" cy="1600200"/>
          </a:xfrm>
          <a:ln/>
        </p:spPr>
        <p:txBody>
          <a:bodyPr rIns="132080"/>
          <a:lstStyle/>
          <a:p>
            <a:r>
              <a:rPr lang="en-US"/>
              <a:t>Probabilities in BNs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Bayes’ nets </a:t>
            </a:r>
            <a:r>
              <a:rPr lang="en-US" sz="2400">
                <a:solidFill>
                  <a:srgbClr val="CC0000"/>
                </a:solidFill>
              </a:rPr>
              <a:t>implicitly</a:t>
            </a:r>
            <a:r>
              <a:rPr lang="en-US" sz="2400"/>
              <a:t> encode joint distributions</a:t>
            </a:r>
          </a:p>
          <a:p>
            <a:pPr marL="782638" lvl="1"/>
            <a:r>
              <a:rPr lang="en-US" sz="2000"/>
              <a:t>As a product of local conditional distributions</a:t>
            </a:r>
          </a:p>
          <a:p>
            <a:pPr marL="782638" lvl="1"/>
            <a:r>
              <a:rPr lang="en-US" sz="2000"/>
              <a:t>To see what probability a BN gives to a full assignment, multiply all the relevant conditionals together:</a:t>
            </a:r>
          </a:p>
          <a:p>
            <a:pPr marL="782638" lvl="1"/>
            <a:endParaRPr lang="en-US" sz="2000"/>
          </a:p>
          <a:p>
            <a:pPr marL="782638" lvl="1"/>
            <a:endParaRPr lang="en-US" sz="2000"/>
          </a:p>
          <a:p>
            <a:endParaRPr lang="en-US" sz="2400"/>
          </a:p>
          <a:p>
            <a:r>
              <a:rPr lang="en-US" sz="2400"/>
              <a:t>This lets us reconstruct any entry of the full joint</a:t>
            </a:r>
          </a:p>
          <a:p>
            <a:r>
              <a:rPr lang="en-US" sz="2400"/>
              <a:t>Not every BN can represent every joint distribution</a:t>
            </a:r>
          </a:p>
          <a:p>
            <a:pPr marL="782638" lvl="1"/>
            <a:r>
              <a:rPr lang="en-US" sz="2000"/>
              <a:t>The topology enforces certain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independence</a:t>
            </a:r>
            <a:r>
              <a:rPr lang="en-US" sz="2000"/>
              <a:t> assumptions</a:t>
            </a:r>
          </a:p>
          <a:p>
            <a:pPr marL="782638" lvl="1"/>
            <a:r>
              <a:rPr lang="en-US" sz="2000"/>
              <a:t>Compare to the exact decomposition according to the chain rule!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89300"/>
            <a:ext cx="577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Learning as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Local Search</a:t>
            </a:r>
          </a:p>
          <a:p>
            <a:pPr marL="628650" lvl="1" indent="-514350">
              <a:buFont typeface="+mj-lt"/>
              <a:buAutoNum type="arabicPeriod"/>
              <a:tabLst>
                <a:tab pos="1054100" algn="l"/>
                <a:tab pos="1054100" algn="l"/>
                <a:tab pos="1054100" algn="l"/>
                <a:tab pos="1054100" algn="l"/>
              </a:tabLst>
              <a:defRPr/>
            </a:pPr>
            <a:r>
              <a:rPr lang="en-US" dirty="0" smtClean="0"/>
              <a:t>Start with some network structure</a:t>
            </a:r>
          </a:p>
          <a:p>
            <a:pPr marL="628650" lvl="1" indent="-514350">
              <a:buFont typeface="+mj-lt"/>
              <a:buAutoNum type="arabicPeriod"/>
              <a:tabLst>
                <a:tab pos="1054100" algn="l"/>
                <a:tab pos="1054100" algn="l"/>
                <a:tab pos="1054100" algn="l"/>
                <a:tab pos="1054100" algn="l"/>
              </a:tabLst>
              <a:defRPr/>
            </a:pPr>
            <a:r>
              <a:rPr lang="en-US" dirty="0" smtClean="0"/>
              <a:t>Try to make a change </a:t>
            </a:r>
            <a:br>
              <a:rPr lang="en-US" dirty="0" smtClean="0"/>
            </a:br>
            <a:r>
              <a:rPr lang="en-US" dirty="0" smtClean="0"/>
              <a:t>(add or delete or reverse edge)</a:t>
            </a:r>
          </a:p>
          <a:p>
            <a:pPr marL="628650" lvl="1" indent="-514350">
              <a:buFont typeface="+mj-lt"/>
              <a:buAutoNum type="arabicPeriod"/>
              <a:tabLst>
                <a:tab pos="1054100" algn="l"/>
                <a:tab pos="1054100" algn="l"/>
                <a:tab pos="1054100" algn="l"/>
                <a:tab pos="1054100" algn="l"/>
              </a:tabLst>
              <a:defRPr/>
            </a:pPr>
            <a:r>
              <a:rPr lang="en-US" dirty="0" smtClean="0"/>
              <a:t>See if the new network is any better</a:t>
            </a:r>
          </a:p>
          <a:p>
            <a:pPr>
              <a:defRPr/>
            </a:pPr>
            <a:r>
              <a:rPr lang="en-US" dirty="0" smtClean="0"/>
              <a:t>What should the initial state be?</a:t>
            </a:r>
          </a:p>
          <a:p>
            <a:pPr lvl="1">
              <a:defRPr/>
            </a:pPr>
            <a:r>
              <a:rPr lang="en-US" dirty="0" smtClean="0"/>
              <a:t>Uniform prior over random networks?</a:t>
            </a:r>
          </a:p>
          <a:p>
            <a:pPr lvl="1">
              <a:defRPr/>
            </a:pPr>
            <a:r>
              <a:rPr lang="en-US" dirty="0" smtClean="0"/>
              <a:t>Based on prior knowledge?</a:t>
            </a:r>
          </a:p>
          <a:p>
            <a:pPr lvl="1">
              <a:defRPr/>
            </a:pPr>
            <a:r>
              <a:rPr lang="en-US" dirty="0" smtClean="0"/>
              <a:t>Empty network?</a:t>
            </a:r>
          </a:p>
          <a:p>
            <a:pPr>
              <a:defRPr/>
            </a:pPr>
            <a:r>
              <a:rPr lang="en-US" dirty="0" smtClean="0"/>
              <a:t>How do we evaluate networks?</a:t>
            </a:r>
          </a:p>
          <a:p>
            <a:pPr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				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90D4178-8C31-4985-8F03-7B96E8A86B80}" type="slidenum">
              <a:rPr lang="en-US" sz="1400" b="0" smtClean="0"/>
              <a:pPr/>
              <a:t>70</a:t>
            </a:fld>
            <a:endParaRPr 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3108450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val 5"/>
          <p:cNvSpPr>
            <a:spLocks noChangeArrowheads="1"/>
          </p:cNvSpPr>
          <p:nvPr/>
        </p:nvSpPr>
        <p:spPr bwMode="auto">
          <a:xfrm>
            <a:off x="1787525" y="876300"/>
            <a:ext cx="573088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A</a:t>
            </a:r>
          </a:p>
        </p:txBody>
      </p:sp>
      <p:sp>
        <p:nvSpPr>
          <p:cNvPr id="109571" name="Oval 7"/>
          <p:cNvSpPr>
            <a:spLocks noChangeArrowheads="1"/>
          </p:cNvSpPr>
          <p:nvPr/>
        </p:nvSpPr>
        <p:spPr bwMode="auto">
          <a:xfrm>
            <a:off x="2835275" y="2701925"/>
            <a:ext cx="522288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E</a:t>
            </a:r>
          </a:p>
        </p:txBody>
      </p:sp>
      <p:sp>
        <p:nvSpPr>
          <p:cNvPr id="109572" name="Oval 8"/>
          <p:cNvSpPr>
            <a:spLocks noChangeArrowheads="1"/>
          </p:cNvSpPr>
          <p:nvPr/>
        </p:nvSpPr>
        <p:spPr bwMode="auto">
          <a:xfrm>
            <a:off x="2835275" y="1598613"/>
            <a:ext cx="547688" cy="649287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</a:t>
            </a:r>
          </a:p>
        </p:txBody>
      </p:sp>
      <p:sp>
        <p:nvSpPr>
          <p:cNvPr id="109573" name="Oval 9"/>
          <p:cNvSpPr>
            <a:spLocks noChangeArrowheads="1"/>
          </p:cNvSpPr>
          <p:nvPr/>
        </p:nvSpPr>
        <p:spPr bwMode="auto">
          <a:xfrm>
            <a:off x="503238" y="2701925"/>
            <a:ext cx="573087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D</a:t>
            </a:r>
          </a:p>
        </p:txBody>
      </p:sp>
      <p:sp>
        <p:nvSpPr>
          <p:cNvPr id="109574" name="Oval 10"/>
          <p:cNvSpPr>
            <a:spLocks noChangeArrowheads="1"/>
          </p:cNvSpPr>
          <p:nvPr/>
        </p:nvSpPr>
        <p:spPr bwMode="auto">
          <a:xfrm>
            <a:off x="503238" y="1598613"/>
            <a:ext cx="547687" cy="649287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B</a:t>
            </a:r>
          </a:p>
        </p:txBody>
      </p:sp>
      <p:cxnSp>
        <p:nvCxnSpPr>
          <p:cNvPr id="109575" name="Straight Arrow Connector 12"/>
          <p:cNvCxnSpPr>
            <a:cxnSpLocks noChangeShapeType="1"/>
            <a:stCxn id="109570" idx="3"/>
            <a:endCxn id="109574" idx="0"/>
          </p:cNvCxnSpPr>
          <p:nvPr/>
        </p:nvCxnSpPr>
        <p:spPr bwMode="auto">
          <a:xfrm rot="5400000">
            <a:off x="1240631" y="967582"/>
            <a:ext cx="168275" cy="10937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76" name="Straight Arrow Connector 13"/>
          <p:cNvCxnSpPr>
            <a:cxnSpLocks noChangeShapeType="1"/>
            <a:stCxn id="109570" idx="5"/>
            <a:endCxn id="109572" idx="0"/>
          </p:cNvCxnSpPr>
          <p:nvPr/>
        </p:nvCxnSpPr>
        <p:spPr bwMode="auto">
          <a:xfrm rot="16200000" flipH="1">
            <a:off x="2608262" y="1098551"/>
            <a:ext cx="168275" cy="8318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77" name="Straight Arrow Connector 19"/>
          <p:cNvCxnSpPr>
            <a:cxnSpLocks noChangeShapeType="1"/>
            <a:stCxn id="109574" idx="4"/>
            <a:endCxn id="109573" idx="0"/>
          </p:cNvCxnSpPr>
          <p:nvPr/>
        </p:nvCxnSpPr>
        <p:spPr bwMode="auto">
          <a:xfrm rot="16200000" flipH="1">
            <a:off x="556419" y="2469356"/>
            <a:ext cx="454025" cy="1111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78" name="Straight Arrow Connector 22"/>
          <p:cNvCxnSpPr>
            <a:cxnSpLocks noChangeShapeType="1"/>
            <a:stCxn id="109572" idx="4"/>
            <a:endCxn id="109571" idx="0"/>
          </p:cNvCxnSpPr>
          <p:nvPr/>
        </p:nvCxnSpPr>
        <p:spPr bwMode="auto">
          <a:xfrm rot="5400000">
            <a:off x="2875756" y="2469357"/>
            <a:ext cx="454025" cy="111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79" name="Straight Arrow Connector 109"/>
          <p:cNvCxnSpPr>
            <a:cxnSpLocks noChangeShapeType="1"/>
            <a:stCxn id="109570" idx="4"/>
            <a:endCxn id="109573" idx="6"/>
          </p:cNvCxnSpPr>
          <p:nvPr/>
        </p:nvCxnSpPr>
        <p:spPr bwMode="auto">
          <a:xfrm rot="5400000">
            <a:off x="824706" y="1777207"/>
            <a:ext cx="1501775" cy="99853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5349875" y="190500"/>
            <a:ext cx="2879725" cy="2474913"/>
            <a:chOff x="5349596" y="190500"/>
            <a:chExt cx="2880004" cy="2475587"/>
          </a:xfrm>
        </p:grpSpPr>
        <p:sp>
          <p:nvSpPr>
            <p:cNvPr id="109617" name="Oval 126"/>
            <p:cNvSpPr>
              <a:spLocks noChangeArrowheads="1"/>
            </p:cNvSpPr>
            <p:nvPr/>
          </p:nvSpPr>
          <p:spPr bwMode="auto">
            <a:xfrm>
              <a:off x="6634181" y="1905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618" name="Oval 127"/>
            <p:cNvSpPr>
              <a:spLocks noChangeArrowheads="1"/>
            </p:cNvSpPr>
            <p:nvPr/>
          </p:nvSpPr>
          <p:spPr bwMode="auto">
            <a:xfrm>
              <a:off x="7681397" y="20168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619" name="Oval 128"/>
            <p:cNvSpPr>
              <a:spLocks noChangeArrowheads="1"/>
            </p:cNvSpPr>
            <p:nvPr/>
          </p:nvSpPr>
          <p:spPr bwMode="auto">
            <a:xfrm>
              <a:off x="7681397" y="9125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20" name="Oval 129"/>
            <p:cNvSpPr>
              <a:spLocks noChangeArrowheads="1"/>
            </p:cNvSpPr>
            <p:nvPr/>
          </p:nvSpPr>
          <p:spPr bwMode="auto">
            <a:xfrm>
              <a:off x="5349596" y="20168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21" name="Oval 130"/>
            <p:cNvSpPr>
              <a:spLocks noChangeArrowheads="1"/>
            </p:cNvSpPr>
            <p:nvPr/>
          </p:nvSpPr>
          <p:spPr bwMode="auto">
            <a:xfrm>
              <a:off x="5349596" y="9125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22" name="Straight Arrow Connector 131"/>
            <p:cNvCxnSpPr>
              <a:cxnSpLocks noChangeShapeType="1"/>
              <a:stCxn id="109617" idx="3"/>
              <a:endCxn id="109621" idx="0"/>
            </p:cNvCxnSpPr>
            <p:nvPr/>
          </p:nvCxnSpPr>
          <p:spPr bwMode="auto">
            <a:xfrm rot="5400000">
              <a:off x="6086949" y="2813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3" name="Straight Arrow Connector 132"/>
            <p:cNvCxnSpPr>
              <a:cxnSpLocks noChangeShapeType="1"/>
              <a:stCxn id="109617" idx="5"/>
              <a:endCxn id="109619" idx="0"/>
            </p:cNvCxnSpPr>
            <p:nvPr/>
          </p:nvCxnSpPr>
          <p:spPr bwMode="auto">
            <a:xfrm rot="16200000" flipH="1">
              <a:off x="7455435" y="4124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4" name="Straight Arrow Connector 133"/>
            <p:cNvCxnSpPr>
              <a:cxnSpLocks noChangeShapeType="1"/>
              <a:stCxn id="109621" idx="4"/>
              <a:endCxn id="109620" idx="0"/>
            </p:cNvCxnSpPr>
            <p:nvPr/>
          </p:nvCxnSpPr>
          <p:spPr bwMode="auto">
            <a:xfrm rot="16200000" flipH="1">
              <a:off x="5402299" y="17831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5" name="Straight Arrow Connector 134"/>
            <p:cNvCxnSpPr>
              <a:cxnSpLocks noChangeShapeType="1"/>
              <a:stCxn id="109619" idx="4"/>
              <a:endCxn id="109618" idx="0"/>
            </p:cNvCxnSpPr>
            <p:nvPr/>
          </p:nvCxnSpPr>
          <p:spPr bwMode="auto">
            <a:xfrm rot="5400000">
              <a:off x="7721703" y="17831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6" name="Straight Arrow Connector 135"/>
            <p:cNvCxnSpPr>
              <a:cxnSpLocks noChangeShapeType="1"/>
              <a:stCxn id="109617" idx="4"/>
              <a:endCxn id="109620" idx="6"/>
            </p:cNvCxnSpPr>
            <p:nvPr/>
          </p:nvCxnSpPr>
          <p:spPr bwMode="auto">
            <a:xfrm rot="5400000">
              <a:off x="5670737" y="10915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655638" y="4116388"/>
            <a:ext cx="2879725" cy="2474912"/>
            <a:chOff x="655510" y="4115713"/>
            <a:chExt cx="2880004" cy="2475587"/>
          </a:xfrm>
        </p:grpSpPr>
        <p:sp>
          <p:nvSpPr>
            <p:cNvPr id="109608" name="Oval 146"/>
            <p:cNvSpPr>
              <a:spLocks noChangeArrowheads="1"/>
            </p:cNvSpPr>
            <p:nvPr/>
          </p:nvSpPr>
          <p:spPr bwMode="auto">
            <a:xfrm>
              <a:off x="1940095" y="4115713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609" name="Oval 147"/>
            <p:cNvSpPr>
              <a:spLocks noChangeArrowheads="1"/>
            </p:cNvSpPr>
            <p:nvPr/>
          </p:nvSpPr>
          <p:spPr bwMode="auto">
            <a:xfrm>
              <a:off x="2987311" y="5942111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610" name="Oval 148"/>
            <p:cNvSpPr>
              <a:spLocks noChangeArrowheads="1"/>
            </p:cNvSpPr>
            <p:nvPr/>
          </p:nvSpPr>
          <p:spPr bwMode="auto">
            <a:xfrm>
              <a:off x="2987311" y="4837727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11" name="Oval 149"/>
            <p:cNvSpPr>
              <a:spLocks noChangeArrowheads="1"/>
            </p:cNvSpPr>
            <p:nvPr/>
          </p:nvSpPr>
          <p:spPr bwMode="auto">
            <a:xfrm>
              <a:off x="655510" y="5942112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12" name="Oval 150"/>
            <p:cNvSpPr>
              <a:spLocks noChangeArrowheads="1"/>
            </p:cNvSpPr>
            <p:nvPr/>
          </p:nvSpPr>
          <p:spPr bwMode="auto">
            <a:xfrm>
              <a:off x="655510" y="4837727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13" name="Straight Arrow Connector 151"/>
            <p:cNvCxnSpPr>
              <a:cxnSpLocks noChangeShapeType="1"/>
              <a:stCxn id="109608" idx="3"/>
              <a:endCxn id="109612" idx="0"/>
            </p:cNvCxnSpPr>
            <p:nvPr/>
          </p:nvCxnSpPr>
          <p:spPr bwMode="auto">
            <a:xfrm rot="5400000">
              <a:off x="1392863" y="4206580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4" name="Straight Arrow Connector 152"/>
            <p:cNvCxnSpPr>
              <a:cxnSpLocks noChangeShapeType="1"/>
              <a:stCxn id="109608" idx="5"/>
              <a:endCxn id="109610" idx="0"/>
            </p:cNvCxnSpPr>
            <p:nvPr/>
          </p:nvCxnSpPr>
          <p:spPr bwMode="auto">
            <a:xfrm rot="16200000" flipH="1">
              <a:off x="2761349" y="4337662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5" name="Straight Arrow Connector 153"/>
            <p:cNvCxnSpPr>
              <a:cxnSpLocks noChangeShapeType="1"/>
              <a:stCxn id="109612" idx="4"/>
              <a:endCxn id="109611" idx="0"/>
            </p:cNvCxnSpPr>
            <p:nvPr/>
          </p:nvCxnSpPr>
          <p:spPr bwMode="auto">
            <a:xfrm rot="16200000" flipH="1">
              <a:off x="708213" y="5708314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6" name="Straight Arrow Connector 154"/>
            <p:cNvCxnSpPr>
              <a:cxnSpLocks noChangeShapeType="1"/>
              <a:stCxn id="109610" idx="4"/>
              <a:endCxn id="109609" idx="0"/>
            </p:cNvCxnSpPr>
            <p:nvPr/>
          </p:nvCxnSpPr>
          <p:spPr bwMode="auto">
            <a:xfrm rot="5400000">
              <a:off x="3027617" y="5708315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5502275" y="2628900"/>
            <a:ext cx="2879725" cy="2474913"/>
            <a:chOff x="5501996" y="2628900"/>
            <a:chExt cx="2880004" cy="2475587"/>
          </a:xfrm>
        </p:grpSpPr>
        <p:sp>
          <p:nvSpPr>
            <p:cNvPr id="109597" name="Oval 136"/>
            <p:cNvSpPr>
              <a:spLocks noChangeArrowheads="1"/>
            </p:cNvSpPr>
            <p:nvPr/>
          </p:nvSpPr>
          <p:spPr bwMode="auto">
            <a:xfrm>
              <a:off x="6786581" y="26289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98" name="Oval 137"/>
            <p:cNvSpPr>
              <a:spLocks noChangeArrowheads="1"/>
            </p:cNvSpPr>
            <p:nvPr/>
          </p:nvSpPr>
          <p:spPr bwMode="auto">
            <a:xfrm>
              <a:off x="7833797" y="44552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99" name="Oval 138"/>
            <p:cNvSpPr>
              <a:spLocks noChangeArrowheads="1"/>
            </p:cNvSpPr>
            <p:nvPr/>
          </p:nvSpPr>
          <p:spPr bwMode="auto">
            <a:xfrm>
              <a:off x="7833797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00" name="Oval 139"/>
            <p:cNvSpPr>
              <a:spLocks noChangeArrowheads="1"/>
            </p:cNvSpPr>
            <p:nvPr/>
          </p:nvSpPr>
          <p:spPr bwMode="auto">
            <a:xfrm>
              <a:off x="5501996" y="44552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01" name="Oval 140"/>
            <p:cNvSpPr>
              <a:spLocks noChangeArrowheads="1"/>
            </p:cNvSpPr>
            <p:nvPr/>
          </p:nvSpPr>
          <p:spPr bwMode="auto">
            <a:xfrm>
              <a:off x="5501996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02" name="Straight Arrow Connector 141"/>
            <p:cNvCxnSpPr>
              <a:cxnSpLocks noChangeShapeType="1"/>
              <a:stCxn id="109597" idx="3"/>
              <a:endCxn id="109601" idx="0"/>
            </p:cNvCxnSpPr>
            <p:nvPr/>
          </p:nvCxnSpPr>
          <p:spPr bwMode="auto">
            <a:xfrm rot="5400000">
              <a:off x="6239349" y="27197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3" name="Straight Arrow Connector 142"/>
            <p:cNvCxnSpPr>
              <a:cxnSpLocks noChangeShapeType="1"/>
              <a:stCxn id="109597" idx="5"/>
              <a:endCxn id="109599" idx="0"/>
            </p:cNvCxnSpPr>
            <p:nvPr/>
          </p:nvCxnSpPr>
          <p:spPr bwMode="auto">
            <a:xfrm rot="16200000" flipH="1">
              <a:off x="7607835" y="28508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4" name="Straight Arrow Connector 143"/>
            <p:cNvCxnSpPr>
              <a:cxnSpLocks noChangeShapeType="1"/>
              <a:stCxn id="109601" idx="4"/>
              <a:endCxn id="109600" idx="0"/>
            </p:cNvCxnSpPr>
            <p:nvPr/>
          </p:nvCxnSpPr>
          <p:spPr bwMode="auto">
            <a:xfrm rot="16200000" flipH="1">
              <a:off x="5554699" y="42215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5" name="Straight Arrow Connector 144"/>
            <p:cNvCxnSpPr>
              <a:cxnSpLocks noChangeShapeType="1"/>
              <a:stCxn id="109599" idx="4"/>
              <a:endCxn id="109598" idx="0"/>
            </p:cNvCxnSpPr>
            <p:nvPr/>
          </p:nvCxnSpPr>
          <p:spPr bwMode="auto">
            <a:xfrm rot="5400000">
              <a:off x="7874103" y="42215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6" name="Straight Arrow Connector 145"/>
            <p:cNvCxnSpPr>
              <a:cxnSpLocks noChangeShapeType="1"/>
              <a:stCxn id="109597" idx="4"/>
              <a:endCxn id="109600" idx="6"/>
            </p:cNvCxnSpPr>
            <p:nvPr/>
          </p:nvCxnSpPr>
          <p:spPr bwMode="auto">
            <a:xfrm rot="5400000">
              <a:off x="5823137" y="35299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7" name="Straight Arrow Connector 159"/>
            <p:cNvCxnSpPr>
              <a:cxnSpLocks noChangeShapeType="1"/>
              <a:stCxn id="109597" idx="4"/>
              <a:endCxn id="109598" idx="2"/>
            </p:cNvCxnSpPr>
            <p:nvPr/>
          </p:nvCxnSpPr>
          <p:spPr bwMode="auto">
            <a:xfrm rot="16200000" flipH="1">
              <a:off x="6702537" y="3648632"/>
              <a:ext cx="1501804" cy="760716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" name="Straight Arrow Connector 163"/>
          <p:cNvCxnSpPr>
            <a:cxnSpLocks noChangeShapeType="1"/>
          </p:cNvCxnSpPr>
          <p:nvPr/>
        </p:nvCxnSpPr>
        <p:spPr bwMode="auto">
          <a:xfrm flipV="1">
            <a:off x="3810000" y="1598613"/>
            <a:ext cx="1028700" cy="417512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3740150" y="2085975"/>
            <a:ext cx="1679575" cy="1539875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2162969" y="2961481"/>
            <a:ext cx="2592388" cy="701675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5524500" y="2628900"/>
            <a:ext cx="2879725" cy="2474913"/>
            <a:chOff x="5501996" y="2628900"/>
            <a:chExt cx="2880004" cy="2475587"/>
          </a:xfrm>
        </p:grpSpPr>
        <p:sp>
          <p:nvSpPr>
            <p:cNvPr id="109587" name="Oval 184"/>
            <p:cNvSpPr>
              <a:spLocks noChangeArrowheads="1"/>
            </p:cNvSpPr>
            <p:nvPr/>
          </p:nvSpPr>
          <p:spPr bwMode="auto">
            <a:xfrm>
              <a:off x="6786581" y="26289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88" name="Oval 185"/>
            <p:cNvSpPr>
              <a:spLocks noChangeArrowheads="1"/>
            </p:cNvSpPr>
            <p:nvPr/>
          </p:nvSpPr>
          <p:spPr bwMode="auto">
            <a:xfrm>
              <a:off x="7833797" y="44552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89" name="Oval 186"/>
            <p:cNvSpPr>
              <a:spLocks noChangeArrowheads="1"/>
            </p:cNvSpPr>
            <p:nvPr/>
          </p:nvSpPr>
          <p:spPr bwMode="auto">
            <a:xfrm>
              <a:off x="7833797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590" name="Oval 187"/>
            <p:cNvSpPr>
              <a:spLocks noChangeArrowheads="1"/>
            </p:cNvSpPr>
            <p:nvPr/>
          </p:nvSpPr>
          <p:spPr bwMode="auto">
            <a:xfrm>
              <a:off x="5501996" y="44552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591" name="Oval 188"/>
            <p:cNvSpPr>
              <a:spLocks noChangeArrowheads="1"/>
            </p:cNvSpPr>
            <p:nvPr/>
          </p:nvSpPr>
          <p:spPr bwMode="auto">
            <a:xfrm>
              <a:off x="5501996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592" name="Straight Arrow Connector 189"/>
            <p:cNvCxnSpPr>
              <a:cxnSpLocks noChangeShapeType="1"/>
              <a:stCxn id="109587" idx="3"/>
              <a:endCxn id="109591" idx="0"/>
            </p:cNvCxnSpPr>
            <p:nvPr/>
          </p:nvCxnSpPr>
          <p:spPr bwMode="auto">
            <a:xfrm rot="5400000">
              <a:off x="6239349" y="27197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3" name="Straight Arrow Connector 190"/>
            <p:cNvCxnSpPr>
              <a:cxnSpLocks noChangeShapeType="1"/>
              <a:stCxn id="109587" idx="5"/>
              <a:endCxn id="109589" idx="0"/>
            </p:cNvCxnSpPr>
            <p:nvPr/>
          </p:nvCxnSpPr>
          <p:spPr bwMode="auto">
            <a:xfrm rot="16200000" flipH="1">
              <a:off x="7607835" y="28508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4" name="Straight Arrow Connector 191"/>
            <p:cNvCxnSpPr>
              <a:cxnSpLocks noChangeShapeType="1"/>
              <a:stCxn id="109591" idx="4"/>
              <a:endCxn id="109590" idx="0"/>
            </p:cNvCxnSpPr>
            <p:nvPr/>
          </p:nvCxnSpPr>
          <p:spPr bwMode="auto">
            <a:xfrm rot="16200000" flipH="1">
              <a:off x="5554699" y="42215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5" name="Straight Arrow Connector 192"/>
            <p:cNvCxnSpPr>
              <a:cxnSpLocks noChangeShapeType="1"/>
              <a:stCxn id="109589" idx="4"/>
              <a:endCxn id="109588" idx="0"/>
            </p:cNvCxnSpPr>
            <p:nvPr/>
          </p:nvCxnSpPr>
          <p:spPr bwMode="auto">
            <a:xfrm rot="5400000">
              <a:off x="7874103" y="42215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6" name="Straight Arrow Connector 193"/>
            <p:cNvCxnSpPr>
              <a:cxnSpLocks noChangeShapeType="1"/>
              <a:stCxn id="109587" idx="4"/>
              <a:endCxn id="109590" idx="6"/>
            </p:cNvCxnSpPr>
            <p:nvPr/>
          </p:nvCxnSpPr>
          <p:spPr bwMode="auto">
            <a:xfrm rot="5400000">
              <a:off x="5823137" y="35299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14746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Score Functions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Bayesian Information Criteion (BIC)</a:t>
            </a:r>
          </a:p>
          <a:p>
            <a:pPr lvl="1"/>
            <a:r>
              <a:rPr lang="en-US" smtClean="0"/>
              <a:t>P(D | BN) – penalty</a:t>
            </a:r>
          </a:p>
          <a:p>
            <a:pPr lvl="1"/>
            <a:r>
              <a:rPr lang="en-US" smtClean="0"/>
              <a:t>Penalty = ½ (# parameters) Log (# data points)</a:t>
            </a:r>
          </a:p>
          <a:p>
            <a:pPr lvl="1"/>
            <a:endParaRPr lang="en-US" smtClean="0"/>
          </a:p>
          <a:p>
            <a:r>
              <a:rPr lang="en-US" smtClean="0"/>
              <a:t>MAP score</a:t>
            </a:r>
          </a:p>
          <a:p>
            <a:pPr lvl="1"/>
            <a:r>
              <a:rPr lang="en-US" smtClean="0"/>
              <a:t>P(BN | D) = P(D | BN) P(BN)</a:t>
            </a:r>
          </a:p>
          <a:p>
            <a:pPr lvl="1"/>
            <a:r>
              <a:rPr lang="en-US" smtClean="0"/>
              <a:t>P(BN) must decay exponentially with # of parameters for this to work well</a:t>
            </a:r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3E793BA-436B-4B7F-9137-53C25AF17ED9}" type="slidenum">
              <a:rPr lang="en-US" sz="1400" b="0" smtClean="0"/>
              <a:pPr/>
              <a:t>72</a:t>
            </a:fld>
            <a:endParaRPr 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4060937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A4EA-24FD-4E28-AFD1-C88C9F3B7DB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9931"/>
      </p:ext>
    </p:extLst>
  </p:cSld>
  <p:clrMapOvr>
    <a:masterClrMapping/>
  </p:clrMapOvr>
  <p:transition xmlns:p14="http://schemas.microsoft.com/office/powerpoint/2010/main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Important Concepts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47800"/>
            <a:ext cx="6324600" cy="5283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1800"/>
              <a:t>Data: labeled instances, e.g. emails marked spam/ham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Training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Held out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Test set</a:t>
            </a:r>
          </a:p>
          <a:p>
            <a:pPr marL="782638" lvl="1">
              <a:lnSpc>
                <a:spcPct val="80000"/>
              </a:lnSpc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US" sz="1800"/>
              <a:t>Features: attribute-value pairs which characterize each 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700"/>
          </a:p>
          <a:p>
            <a:pPr>
              <a:lnSpc>
                <a:spcPct val="80000"/>
              </a:lnSpc>
            </a:pPr>
            <a:r>
              <a:rPr lang="en-US" sz="1800"/>
              <a:t>Experimentation cycle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Learn parameters (e.g. model probabilities) on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(Tune hyperparameters on held-out set)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Very important: never “peek” at the test set!</a:t>
            </a:r>
          </a:p>
          <a:p>
            <a:pPr marL="782638" lvl="1"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r>
              <a:rPr lang="en-US" sz="1800"/>
              <a:t>Evaluation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Compute accuracy of test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Accuracy: fraction of instances predicted correctly</a:t>
            </a:r>
          </a:p>
          <a:p>
            <a:pPr marL="782638"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Overfitting and generalization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Want a classifier which does well on </a:t>
            </a:r>
            <a:r>
              <a:rPr lang="en-US" sz="1600">
                <a:latin typeface="Arial Italic" charset="0"/>
                <a:cs typeface="Arial Italic" charset="0"/>
                <a:sym typeface="Arial Italic" charset="0"/>
              </a:rPr>
              <a:t>test</a:t>
            </a:r>
            <a:r>
              <a:rPr lang="en-US" sz="1600"/>
              <a:t> data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Overfitting: fitting the training data very closely, but not generalizing well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934200" y="1600200"/>
            <a:ext cx="1676400" cy="2590800"/>
            <a:chOff x="0" y="0"/>
            <a:chExt cx="1056" cy="1632"/>
          </a:xfrm>
        </p:grpSpPr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0" y="0"/>
              <a:ext cx="1056" cy="163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221" y="620"/>
              <a:ext cx="61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Training</a:t>
              </a:r>
            </a:p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Data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6934200" y="4267200"/>
            <a:ext cx="1676400" cy="990600"/>
            <a:chOff x="0" y="0"/>
            <a:chExt cx="1056" cy="624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1056" cy="624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/>
            </p:cNvSpPr>
            <p:nvPr/>
          </p:nvSpPr>
          <p:spPr bwMode="auto">
            <a:xfrm>
              <a:off x="191" y="116"/>
              <a:ext cx="67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Held-Out</a:t>
              </a:r>
            </a:p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Data</a:t>
              </a:r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6934200" y="5334000"/>
            <a:ext cx="1676400" cy="914400"/>
            <a:chOff x="0" y="0"/>
            <a:chExt cx="1056" cy="576"/>
          </a:xfrm>
        </p:grpSpPr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0" y="0"/>
              <a:ext cx="1056" cy="576"/>
            </a:xfrm>
            <a:prstGeom prst="rect">
              <a:avLst/>
            </a:prstGeom>
            <a:solidFill>
              <a:srgbClr val="FF99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327" y="92"/>
              <a:ext cx="40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Test</a:t>
              </a:r>
            </a:p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485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Bayes Nets for Classification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800"/>
              <a:t>One method of classification:</a:t>
            </a:r>
          </a:p>
          <a:p>
            <a:pPr marL="782638" lvl="1"/>
            <a:r>
              <a:rPr lang="en-US" sz="2400"/>
              <a:t>Use a probabilistic model!</a:t>
            </a:r>
          </a:p>
          <a:p>
            <a:pPr marL="782638" lvl="1"/>
            <a:r>
              <a:rPr lang="en-US" sz="2400"/>
              <a:t>Features are observed random variables F</a:t>
            </a:r>
            <a:r>
              <a:rPr lang="en-US" sz="2400" baseline="-25000"/>
              <a:t>i</a:t>
            </a:r>
          </a:p>
          <a:p>
            <a:pPr marL="782638" lvl="1"/>
            <a:r>
              <a:rPr lang="en-US" sz="2400"/>
              <a:t>Y is the query variable</a:t>
            </a:r>
          </a:p>
          <a:p>
            <a:pPr marL="782638" lvl="1"/>
            <a:r>
              <a:rPr lang="en-US" sz="2400"/>
              <a:t>Use probabilistic inference to compute most likely Y</a:t>
            </a:r>
          </a:p>
          <a:p>
            <a:pPr marL="782638" lvl="1"/>
            <a:endParaRPr lang="en-US" sz="24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You already know how to do this inference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4402138"/>
            <a:ext cx="3662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48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Classification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800"/>
              <a:t>Simple example: two binary features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7467600" y="1524000"/>
            <a:ext cx="457200" cy="457200"/>
            <a:chOff x="0" y="0"/>
            <a:chExt cx="288" cy="288"/>
          </a:xfrm>
        </p:grpSpPr>
        <p:sp>
          <p:nvSpPr>
            <p:cNvPr id="26628" name="Oval 4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/>
            </p:cNvSpPr>
            <p:nvPr/>
          </p:nvSpPr>
          <p:spPr bwMode="auto">
            <a:xfrm>
              <a:off x="43" y="40"/>
              <a:ext cx="20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M</a:t>
              </a:r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7010400" y="2347913"/>
            <a:ext cx="457200" cy="457200"/>
            <a:chOff x="0" y="0"/>
            <a:chExt cx="288" cy="288"/>
          </a:xfrm>
        </p:grpSpPr>
        <p:sp>
          <p:nvSpPr>
            <p:cNvPr id="26631" name="Oval 7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/>
            </p:cNvSpPr>
            <p:nvPr/>
          </p:nvSpPr>
          <p:spPr bwMode="auto">
            <a:xfrm>
              <a:off x="55" y="40"/>
              <a:ext cx="17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8001000" y="2347913"/>
            <a:ext cx="457200" cy="457200"/>
            <a:chOff x="0" y="0"/>
            <a:chExt cx="288" cy="288"/>
          </a:xfrm>
        </p:grpSpPr>
        <p:sp>
          <p:nvSpPr>
            <p:cNvPr id="26634" name="Oval 10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Rectangle 11"/>
            <p:cNvSpPr>
              <a:spLocks/>
            </p:cNvSpPr>
            <p:nvPr/>
          </p:nvSpPr>
          <p:spPr bwMode="auto">
            <a:xfrm>
              <a:off x="59" y="40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F</a:t>
              </a:r>
            </a:p>
          </p:txBody>
        </p:sp>
      </p:grpSp>
      <p:sp>
        <p:nvSpPr>
          <p:cNvPr id="26637" name="AutoShape 13"/>
          <p:cNvSpPr>
            <a:spLocks noChangeShapeType="1"/>
          </p:cNvSpPr>
          <p:nvPr/>
        </p:nvSpPr>
        <p:spPr bwMode="auto">
          <a:xfrm>
            <a:off x="7696200" y="1752600"/>
            <a:ext cx="533400" cy="823913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AutoShape 14"/>
          <p:cNvSpPr>
            <a:spLocks noChangeShapeType="1"/>
          </p:cNvSpPr>
          <p:nvPr/>
        </p:nvSpPr>
        <p:spPr bwMode="auto">
          <a:xfrm flipH="1">
            <a:off x="7239000" y="1752600"/>
            <a:ext cx="457200" cy="823913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9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4275"/>
            <a:ext cx="3833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38675"/>
            <a:ext cx="4543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7875"/>
            <a:ext cx="4795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11900"/>
            <a:ext cx="46577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0550"/>
            <a:ext cx="12636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2286000" y="3276600"/>
            <a:ext cx="15240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4114800" y="3048000"/>
            <a:ext cx="1993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direct estimate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5029200" y="4038600"/>
            <a:ext cx="7620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5943600" y="3810000"/>
            <a:ext cx="1993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Bayes estimate (no assumptions)</a:t>
            </a:r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3824288" y="5715000"/>
            <a:ext cx="228600" cy="9144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49" name="Picture 2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85913"/>
            <a:ext cx="7810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87663"/>
            <a:ext cx="10652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890838"/>
            <a:ext cx="1108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Line 28"/>
          <p:cNvSpPr>
            <a:spLocks noChangeShapeType="1"/>
          </p:cNvSpPr>
          <p:nvPr/>
        </p:nvSpPr>
        <p:spPr bwMode="auto">
          <a:xfrm flipH="1">
            <a:off x="5638800" y="4845050"/>
            <a:ext cx="7620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53" name="Rectangle 29"/>
          <p:cNvSpPr>
            <a:spLocks/>
          </p:cNvSpPr>
          <p:nvPr/>
        </p:nvSpPr>
        <p:spPr bwMode="auto">
          <a:xfrm>
            <a:off x="6553200" y="4616450"/>
            <a:ext cx="1993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Conditional independence</a:t>
            </a:r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3352800" y="5410200"/>
            <a:ext cx="304800" cy="762000"/>
          </a:xfrm>
          <a:custGeom>
            <a:avLst/>
            <a:gdLst>
              <a:gd name="T0" fmla="*/ 21600 w 21600"/>
              <a:gd name="T1" fmla="*/ 21600 h 21600"/>
              <a:gd name="T2" fmla="*/ 0 w 21600"/>
              <a:gd name="T3" fmla="*/ 1296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0800" y="19080"/>
                  <a:pt x="0" y="16560"/>
                  <a:pt x="0" y="12960"/>
                </a:cubicBezTo>
                <a:cubicBezTo>
                  <a:pt x="0" y="9360"/>
                  <a:pt x="10800" y="4680"/>
                  <a:pt x="21600" y="0"/>
                </a:cubicBezTo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55" name="Rectangle 31"/>
          <p:cNvSpPr>
            <a:spLocks/>
          </p:cNvSpPr>
          <p:nvPr/>
        </p:nvSpPr>
        <p:spPr bwMode="auto">
          <a:xfrm>
            <a:off x="2895600" y="5638800"/>
            <a:ext cx="469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cs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3447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 animBg="1"/>
      <p:bldP spid="26645" grpId="0" autoUpdateAnimBg="0"/>
      <p:bldP spid="26646" grpId="0" animBg="1"/>
      <p:bldP spid="26647" grpId="0" autoUpdateAnimBg="0"/>
      <p:bldP spid="26648" grpId="0" animBg="1"/>
      <p:bldP spid="26652" grpId="0" animBg="1"/>
      <p:bldP spid="26653" grpId="0" autoUpdateAnimBg="0"/>
      <p:bldP spid="26654" grpId="0" animBg="1"/>
      <p:bldP spid="26655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</a:rPr>
              <a:t>Naïve Bayes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7526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2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72390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F </a:t>
            </a:r>
            <a:r>
              <a:rPr lang="en-US" sz="1400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533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1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1066800" y="2019300"/>
            <a:ext cx="2895600" cy="1447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2209800" y="2171700"/>
            <a:ext cx="18288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429000" y="2247900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4495800" y="2019300"/>
            <a:ext cx="2895600" cy="1524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30" name="Oval 17"/>
          <p:cNvSpPr>
            <a:spLocks noChangeArrowheads="1"/>
          </p:cNvSpPr>
          <p:nvPr/>
        </p:nvSpPr>
        <p:spPr bwMode="auto">
          <a:xfrm>
            <a:off x="31242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3</a:t>
            </a:r>
          </a:p>
        </p:txBody>
      </p:sp>
      <p:sp>
        <p:nvSpPr>
          <p:cNvPr id="111631" name="Oval 20"/>
          <p:cNvSpPr>
            <a:spLocks noChangeArrowheads="1"/>
          </p:cNvSpPr>
          <p:nvPr/>
        </p:nvSpPr>
        <p:spPr bwMode="auto">
          <a:xfrm>
            <a:off x="3886200" y="16383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Y</a:t>
            </a:r>
          </a:p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</a:rPr>
              <a:t>Class</a:t>
            </a:r>
            <a:endParaRPr lang="en-US" sz="12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111632" name="Text Box 21"/>
          <p:cNvSpPr txBox="1">
            <a:spLocks noChangeArrowheads="1"/>
          </p:cNvSpPr>
          <p:nvPr/>
        </p:nvSpPr>
        <p:spPr bwMode="auto">
          <a:xfrm>
            <a:off x="4403489" y="2223298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…</a:t>
            </a:r>
          </a:p>
        </p:txBody>
      </p:sp>
      <p:sp>
        <p:nvSpPr>
          <p:cNvPr id="111633" name="Rounded Rectangle 21"/>
          <p:cNvSpPr>
            <a:spLocks noChangeArrowheads="1"/>
          </p:cNvSpPr>
          <p:nvPr/>
        </p:nvSpPr>
        <p:spPr bwMode="auto">
          <a:xfrm>
            <a:off x="533400" y="5448300"/>
            <a:ext cx="8229600" cy="952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dirty="0"/>
              <a:t>Assume that features are conditionally </a:t>
            </a:r>
            <a:r>
              <a:rPr lang="en-US" dirty="0" smtClean="0"/>
              <a:t>independent </a:t>
            </a:r>
            <a:r>
              <a:rPr lang="en-US" dirty="0"/>
              <a:t>given class variable</a:t>
            </a:r>
          </a:p>
          <a:p>
            <a:pPr eaLnBrk="0" hangingPunct="0"/>
            <a:r>
              <a:rPr lang="en-US" dirty="0"/>
              <a:t>Works well in practice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But forces </a:t>
            </a:r>
            <a:r>
              <a:rPr lang="en-US" dirty="0"/>
              <a:t>probabilities towards 0 and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2899" y="1065213"/>
            <a:ext cx="4695825" cy="573087"/>
            <a:chOff x="1143000" y="4303713"/>
            <a:chExt cx="4695825" cy="573087"/>
          </a:xfrm>
        </p:grpSpPr>
        <p:pic>
          <p:nvPicPr>
            <p:cNvPr id="18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68800"/>
              <a:ext cx="23463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0" y="4303713"/>
              <a:ext cx="21939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699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General Naïve Bayes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99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What do we need in order to use naïve Bayes?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365125" y="3835400"/>
            <a:ext cx="8318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Estimates of local conditional probability tables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P(Y), the prior over labels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P(F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|Y) for each feature (evidence variable)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These probabilities are collectively called the </a:t>
            </a:r>
            <a:r>
              <a:rPr lang="en-US" sz="200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parameters</a:t>
            </a:r>
            <a:r>
              <a:rPr lang="en-US" sz="20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of the model and denoted by </a:t>
            </a:r>
            <a:r>
              <a:rPr lang="en-US" sz="2400">
                <a:solidFill>
                  <a:srgbClr val="CC000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θ</a:t>
            </a:r>
            <a:endParaRPr lang="en-US" sz="2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Up until now, we assumed these appeared by magic, but…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…they typically come from training data: we’ll look at this now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317500" y="2235200"/>
            <a:ext cx="81772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Inference (you know this part)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Start with a bunch of conditionals, P(Y) and the P(F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|Y) tables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Use standard inference to compute P(Y|F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…F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Nothing new here</a:t>
            </a:r>
          </a:p>
        </p:txBody>
      </p:sp>
    </p:spTree>
    <p:extLst>
      <p:ext uri="{BB962C8B-B14F-4D97-AF65-F5344CB8AC3E}">
        <p14:creationId xmlns:p14="http://schemas.microsoft.com/office/powerpoint/2010/main" val="2092990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 Digit Recognizer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Input: pixel grids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Output: a digit 0-9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611313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449513"/>
            <a:ext cx="544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581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267200"/>
            <a:ext cx="655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68" name="Group 72"/>
          <p:cNvGrpSpPr>
            <a:grpSpLocks/>
          </p:cNvGrpSpPr>
          <p:nvPr/>
        </p:nvGrpSpPr>
        <p:grpSpPr bwMode="auto">
          <a:xfrm>
            <a:off x="2438400" y="2438400"/>
            <a:ext cx="2438400" cy="2438400"/>
            <a:chOff x="0" y="0"/>
            <a:chExt cx="1536" cy="1536"/>
          </a:xfrm>
        </p:grpSpPr>
        <p:sp>
          <p:nvSpPr>
            <p:cNvPr id="29704" name="Rectangle 8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/>
            </p:cNvSpPr>
            <p:nvPr/>
          </p:nvSpPr>
          <p:spPr bwMode="auto">
            <a:xfrm>
              <a:off x="19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/>
            </p:cNvSpPr>
            <p:nvPr/>
          </p:nvSpPr>
          <p:spPr bwMode="auto">
            <a:xfrm>
              <a:off x="0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/>
            </p:cNvSpPr>
            <p:nvPr/>
          </p:nvSpPr>
          <p:spPr bwMode="auto">
            <a:xfrm>
              <a:off x="192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/>
            </p:cNvSpPr>
            <p:nvPr/>
          </p:nvSpPr>
          <p:spPr bwMode="auto">
            <a:xfrm>
              <a:off x="384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/>
            </p:cNvSpPr>
            <p:nvPr/>
          </p:nvSpPr>
          <p:spPr bwMode="auto">
            <a:xfrm>
              <a:off x="576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/>
            </p:cNvSpPr>
            <p:nvPr/>
          </p:nvSpPr>
          <p:spPr bwMode="auto">
            <a:xfrm>
              <a:off x="38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/>
            </p:cNvSpPr>
            <p:nvPr/>
          </p:nvSpPr>
          <p:spPr bwMode="auto">
            <a:xfrm>
              <a:off x="576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19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4" name="Rectangle 18"/>
            <p:cNvSpPr>
              <a:spLocks/>
            </p:cNvSpPr>
            <p:nvPr/>
          </p:nvSpPr>
          <p:spPr bwMode="auto">
            <a:xfrm>
              <a:off x="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/>
            </p:cNvSpPr>
            <p:nvPr/>
          </p:nvSpPr>
          <p:spPr bwMode="auto">
            <a:xfrm>
              <a:off x="19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/>
            </p:cNvSpPr>
            <p:nvPr/>
          </p:nvSpPr>
          <p:spPr bwMode="auto">
            <a:xfrm>
              <a:off x="38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/>
            </p:cNvSpPr>
            <p:nvPr/>
          </p:nvSpPr>
          <p:spPr bwMode="auto">
            <a:xfrm>
              <a:off x="576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/>
            </p:cNvSpPr>
            <p:nvPr/>
          </p:nvSpPr>
          <p:spPr bwMode="auto">
            <a:xfrm>
              <a:off x="38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/>
            </p:cNvSpPr>
            <p:nvPr/>
          </p:nvSpPr>
          <p:spPr bwMode="auto">
            <a:xfrm>
              <a:off x="576" y="576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/>
            </p:cNvSpPr>
            <p:nvPr/>
          </p:nvSpPr>
          <p:spPr bwMode="auto">
            <a:xfrm>
              <a:off x="768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/>
            </p:cNvSpPr>
            <p:nvPr/>
          </p:nvSpPr>
          <p:spPr bwMode="auto">
            <a:xfrm>
              <a:off x="96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/>
            </p:cNvSpPr>
            <p:nvPr/>
          </p:nvSpPr>
          <p:spPr bwMode="auto">
            <a:xfrm>
              <a:off x="768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/>
            </p:cNvSpPr>
            <p:nvPr/>
          </p:nvSpPr>
          <p:spPr bwMode="auto">
            <a:xfrm>
              <a:off x="960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/>
            </p:cNvSpPr>
            <p:nvPr/>
          </p:nvSpPr>
          <p:spPr bwMode="auto">
            <a:xfrm>
              <a:off x="1344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/>
            </p:cNvSpPr>
            <p:nvPr/>
          </p:nvSpPr>
          <p:spPr bwMode="auto">
            <a:xfrm>
              <a:off x="1152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/>
            </p:cNvSpPr>
            <p:nvPr/>
          </p:nvSpPr>
          <p:spPr bwMode="auto">
            <a:xfrm>
              <a:off x="134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8" name="Rectangle 32"/>
            <p:cNvSpPr>
              <a:spLocks/>
            </p:cNvSpPr>
            <p:nvPr/>
          </p:nvSpPr>
          <p:spPr bwMode="auto">
            <a:xfrm>
              <a:off x="768" y="38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9" name="Rectangle 33"/>
            <p:cNvSpPr>
              <a:spLocks/>
            </p:cNvSpPr>
            <p:nvPr/>
          </p:nvSpPr>
          <p:spPr bwMode="auto">
            <a:xfrm>
              <a:off x="96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/>
            </p:cNvSpPr>
            <p:nvPr/>
          </p:nvSpPr>
          <p:spPr bwMode="auto">
            <a:xfrm>
              <a:off x="768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/>
            </p:cNvSpPr>
            <p:nvPr/>
          </p:nvSpPr>
          <p:spPr bwMode="auto">
            <a:xfrm>
              <a:off x="96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/>
            </p:cNvSpPr>
            <p:nvPr/>
          </p:nvSpPr>
          <p:spPr bwMode="auto">
            <a:xfrm>
              <a:off x="115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/>
            </p:cNvSpPr>
            <p:nvPr/>
          </p:nvSpPr>
          <p:spPr bwMode="auto">
            <a:xfrm>
              <a:off x="134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/>
            </p:cNvSpPr>
            <p:nvPr/>
          </p:nvSpPr>
          <p:spPr bwMode="auto">
            <a:xfrm>
              <a:off x="115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/>
            </p:cNvSpPr>
            <p:nvPr/>
          </p:nvSpPr>
          <p:spPr bwMode="auto">
            <a:xfrm>
              <a:off x="134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/>
            </p:cNvSpPr>
            <p:nvPr/>
          </p:nvSpPr>
          <p:spPr bwMode="auto">
            <a:xfrm>
              <a:off x="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/>
            </p:cNvSpPr>
            <p:nvPr/>
          </p:nvSpPr>
          <p:spPr bwMode="auto">
            <a:xfrm>
              <a:off x="19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/>
            </p:cNvSpPr>
            <p:nvPr/>
          </p:nvSpPr>
          <p:spPr bwMode="auto">
            <a:xfrm>
              <a:off x="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/>
            </p:cNvSpPr>
            <p:nvPr/>
          </p:nvSpPr>
          <p:spPr bwMode="auto">
            <a:xfrm>
              <a:off x="38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/>
            </p:cNvSpPr>
            <p:nvPr/>
          </p:nvSpPr>
          <p:spPr bwMode="auto">
            <a:xfrm>
              <a:off x="576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/>
            </p:cNvSpPr>
            <p:nvPr/>
          </p:nvSpPr>
          <p:spPr bwMode="auto">
            <a:xfrm>
              <a:off x="3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3" name="Rectangle 47"/>
            <p:cNvSpPr>
              <a:spLocks/>
            </p:cNvSpPr>
            <p:nvPr/>
          </p:nvSpPr>
          <p:spPr bwMode="auto">
            <a:xfrm>
              <a:off x="576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4" name="Rectangle 48"/>
            <p:cNvSpPr>
              <a:spLocks/>
            </p:cNvSpPr>
            <p:nvPr/>
          </p:nvSpPr>
          <p:spPr bwMode="auto">
            <a:xfrm>
              <a:off x="0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/>
            </p:cNvSpPr>
            <p:nvPr/>
          </p:nvSpPr>
          <p:spPr bwMode="auto">
            <a:xfrm>
              <a:off x="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/>
            </p:cNvSpPr>
            <p:nvPr/>
          </p:nvSpPr>
          <p:spPr bwMode="auto">
            <a:xfrm>
              <a:off x="19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/>
            </p:cNvSpPr>
            <p:nvPr/>
          </p:nvSpPr>
          <p:spPr bwMode="auto">
            <a:xfrm>
              <a:off x="38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/>
            </p:cNvSpPr>
            <p:nvPr/>
          </p:nvSpPr>
          <p:spPr bwMode="auto">
            <a:xfrm>
              <a:off x="576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/>
            </p:cNvSpPr>
            <p:nvPr/>
          </p:nvSpPr>
          <p:spPr bwMode="auto">
            <a:xfrm>
              <a:off x="38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/>
            </p:cNvSpPr>
            <p:nvPr/>
          </p:nvSpPr>
          <p:spPr bwMode="auto">
            <a:xfrm>
              <a:off x="576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/>
            </p:cNvSpPr>
            <p:nvPr/>
          </p:nvSpPr>
          <p:spPr bwMode="auto">
            <a:xfrm>
              <a:off x="768" y="768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/>
            </p:cNvSpPr>
            <p:nvPr/>
          </p:nvSpPr>
          <p:spPr bwMode="auto">
            <a:xfrm>
              <a:off x="96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/>
            </p:cNvSpPr>
            <p:nvPr/>
          </p:nvSpPr>
          <p:spPr bwMode="auto">
            <a:xfrm>
              <a:off x="768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/>
            </p:cNvSpPr>
            <p:nvPr/>
          </p:nvSpPr>
          <p:spPr bwMode="auto">
            <a:xfrm>
              <a:off x="960" y="96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/>
            </p:cNvSpPr>
            <p:nvPr/>
          </p:nvSpPr>
          <p:spPr bwMode="auto">
            <a:xfrm>
              <a:off x="115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/>
            </p:cNvSpPr>
            <p:nvPr/>
          </p:nvSpPr>
          <p:spPr bwMode="auto">
            <a:xfrm>
              <a:off x="134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8" name="Rectangle 62"/>
            <p:cNvSpPr>
              <a:spLocks/>
            </p:cNvSpPr>
            <p:nvPr/>
          </p:nvSpPr>
          <p:spPr bwMode="auto">
            <a:xfrm>
              <a:off x="115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9" name="Rectangle 63"/>
            <p:cNvSpPr>
              <a:spLocks/>
            </p:cNvSpPr>
            <p:nvPr/>
          </p:nvSpPr>
          <p:spPr bwMode="auto">
            <a:xfrm>
              <a:off x="13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0" name="Rectangle 64"/>
            <p:cNvSpPr>
              <a:spLocks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1" name="Rectangle 65"/>
            <p:cNvSpPr>
              <a:spLocks/>
            </p:cNvSpPr>
            <p:nvPr/>
          </p:nvSpPr>
          <p:spPr bwMode="auto">
            <a:xfrm>
              <a:off x="960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2" name="Rectangle 66"/>
            <p:cNvSpPr>
              <a:spLocks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3" name="Rectangle 67"/>
            <p:cNvSpPr>
              <a:spLocks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4" name="Rectangle 68"/>
            <p:cNvSpPr>
              <a:spLocks/>
            </p:cNvSpPr>
            <p:nvPr/>
          </p:nvSpPr>
          <p:spPr bwMode="auto">
            <a:xfrm>
              <a:off x="1152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5" name="Rectangle 69"/>
            <p:cNvSpPr>
              <a:spLocks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6" name="Rectangle 70"/>
            <p:cNvSpPr>
              <a:spLocks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7" name="Rectangle 71"/>
            <p:cNvSpPr>
              <a:spLocks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769" name="Picture 7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05400"/>
            <a:ext cx="6175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0" name="Picture 7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617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72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Bayes’ Net Semantics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5257800"/>
          </a:xfrm>
          <a:ln/>
        </p:spPr>
        <p:txBody>
          <a:bodyPr rIns="132080"/>
          <a:lstStyle/>
          <a:p>
            <a:pPr marL="39688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Formally:</a:t>
            </a:r>
          </a:p>
          <a:p>
            <a:pPr marL="39688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A set of </a:t>
            </a:r>
            <a:r>
              <a:rPr lang="en-US" sz="2400" dirty="0">
                <a:solidFill>
                  <a:srgbClr val="FF0000"/>
                </a:solidFill>
              </a:rPr>
              <a:t>nodes</a:t>
            </a:r>
            <a:r>
              <a:rPr lang="en-US" sz="2400" dirty="0"/>
              <a:t>, one per variable X</a:t>
            </a:r>
          </a:p>
          <a:p>
            <a:pPr marL="1182688" lvl="2"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directed, acyclic graph</a:t>
            </a:r>
          </a:p>
          <a:p>
            <a:pPr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CPT for </a:t>
            </a:r>
            <a:r>
              <a:rPr lang="en-US" sz="2400" dirty="0">
                <a:solidFill>
                  <a:srgbClr val="FF0000"/>
                </a:solidFill>
              </a:rPr>
              <a:t>each node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smtClean="0"/>
              <a:t>CPT = “Conditional Probability Table”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smtClean="0"/>
              <a:t>Collection </a:t>
            </a:r>
            <a:r>
              <a:rPr lang="en-US" sz="2000" dirty="0"/>
              <a:t>of distributions over X, one for each combination of parents’ values</a:t>
            </a:r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 marL="496888" lvl="1" indent="0">
              <a:lnSpc>
                <a:spcPct val="80000"/>
              </a:lnSpc>
              <a:buNone/>
            </a:pPr>
            <a:endParaRPr lang="en-US" sz="1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05600" y="1905000"/>
            <a:ext cx="533400" cy="533400"/>
            <a:chOff x="0" y="0"/>
            <a:chExt cx="336" cy="336"/>
          </a:xfrm>
        </p:grpSpPr>
        <p:sp>
          <p:nvSpPr>
            <p:cNvPr id="13316" name="Oval 4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36" y="20"/>
              <a:ext cx="263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A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3276600"/>
            <a:ext cx="533400" cy="533400"/>
            <a:chOff x="0" y="0"/>
            <a:chExt cx="336" cy="336"/>
          </a:xfrm>
        </p:grpSpPr>
        <p:sp>
          <p:nvSpPr>
            <p:cNvPr id="13319" name="Oval 7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68" y="40"/>
              <a:ext cx="199" cy="25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</a:p>
          </p:txBody>
        </p:sp>
      </p:grpSp>
      <p:sp>
        <p:nvSpPr>
          <p:cNvPr id="13322" name="AutoShape 10"/>
          <p:cNvSpPr>
            <a:spLocks noChangeShapeType="1"/>
          </p:cNvSpPr>
          <p:nvPr/>
        </p:nvSpPr>
        <p:spPr bwMode="auto">
          <a:xfrm>
            <a:off x="7086600" y="2438400"/>
            <a:ext cx="381000" cy="8382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229600" y="1905000"/>
            <a:ext cx="533400" cy="533400"/>
            <a:chOff x="0" y="0"/>
            <a:chExt cx="336" cy="336"/>
          </a:xfrm>
        </p:grpSpPr>
        <p:sp>
          <p:nvSpPr>
            <p:cNvPr id="13323" name="Oval 11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36" y="20"/>
              <a:ext cx="263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A</a:t>
              </a:r>
              <a:r>
                <a:rPr lang="en-US" sz="2400" baseline="-250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n</a:t>
              </a:r>
            </a:p>
          </p:txBody>
        </p:sp>
      </p:grpSp>
      <p:sp>
        <p:nvSpPr>
          <p:cNvPr id="13326" name="AutoShape 14"/>
          <p:cNvSpPr>
            <a:spLocks noChangeShapeType="1"/>
          </p:cNvSpPr>
          <p:nvPr/>
        </p:nvSpPr>
        <p:spPr bwMode="auto">
          <a:xfrm flipH="1">
            <a:off x="7696200" y="2362200"/>
            <a:ext cx="685800" cy="9144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3327" name="Picture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057400"/>
            <a:ext cx="469900" cy="85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7581900" y="2514600"/>
            <a:ext cx="152400" cy="747713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29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43400"/>
            <a:ext cx="2057400" cy="3032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30" name="Freeform 18"/>
          <p:cNvSpPr>
            <a:spLocks/>
          </p:cNvSpPr>
          <p:nvPr/>
        </p:nvSpPr>
        <p:spPr bwMode="auto">
          <a:xfrm rot="5400000">
            <a:off x="8039100" y="3467100"/>
            <a:ext cx="609600" cy="685800"/>
          </a:xfrm>
          <a:custGeom>
            <a:avLst/>
            <a:gdLst/>
            <a:ahLst/>
            <a:cxnLst>
              <a:cxn ang="0">
                <a:pos x="21600" y="6079"/>
              </a:cxn>
              <a:cxn ang="0">
                <a:pos x="13781" y="0"/>
              </a:cxn>
              <a:cxn ang="0">
                <a:pos x="13781" y="4100"/>
              </a:cxn>
              <a:cxn ang="0">
                <a:pos x="12427" y="4100"/>
              </a:cxn>
              <a:cxn ang="0">
                <a:pos x="0" y="12158"/>
              </a:cxn>
              <a:cxn ang="0">
                <a:pos x="0" y="21600"/>
              </a:cxn>
              <a:cxn ang="0">
                <a:pos x="4046" y="21600"/>
              </a:cxn>
              <a:cxn ang="0">
                <a:pos x="4046" y="12158"/>
              </a:cxn>
              <a:cxn ang="0">
                <a:pos x="12427" y="8058"/>
              </a:cxn>
              <a:cxn ang="0">
                <a:pos x="13781" y="8058"/>
              </a:cxn>
              <a:cxn ang="0">
                <a:pos x="13781" y="12158"/>
              </a:cxn>
              <a:cxn ang="0">
                <a:pos x="21600" y="6079"/>
              </a:cxn>
              <a:cxn ang="0">
                <a:pos x="21600" y="6079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lnTo>
                  <a:pt x="21600" y="6079"/>
                </a:lnTo>
                <a:close/>
                <a:moveTo>
                  <a:pt x="21600" y="6079"/>
                </a:moveTo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31" name="Picture 1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9055" y="4876800"/>
            <a:ext cx="1927225" cy="3016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32" name="Rectangle 20"/>
          <p:cNvSpPr>
            <a:spLocks/>
          </p:cNvSpPr>
          <p:nvPr/>
        </p:nvSpPr>
        <p:spPr bwMode="auto">
          <a:xfrm>
            <a:off x="654050" y="5867400"/>
            <a:ext cx="76327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A Bayes net = Topology (graph) + Local 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886686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Naïve Bayes for Digits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Simple version:</a:t>
            </a:r>
          </a:p>
          <a:p>
            <a:pPr marL="782638" lvl="1"/>
            <a:r>
              <a:rPr lang="en-US" sz="2000"/>
              <a:t>One feature F</a:t>
            </a:r>
            <a:r>
              <a:rPr lang="en-US" sz="2000" baseline="-25000"/>
              <a:t>ij</a:t>
            </a:r>
            <a:r>
              <a:rPr lang="en-US" sz="2000"/>
              <a:t> for each grid position &lt;i,j&gt;</a:t>
            </a:r>
          </a:p>
          <a:p>
            <a:pPr marL="782638" lvl="1"/>
            <a:r>
              <a:rPr lang="en-US" sz="2000"/>
              <a:t>Possible feature values are on / off, based on whether intensity is more or less than 0.5 in underlying image</a:t>
            </a:r>
          </a:p>
          <a:p>
            <a:pPr marL="782638" lvl="1"/>
            <a:r>
              <a:rPr lang="en-US" sz="2000"/>
              <a:t>Each input maps to a feature vector, e.g.</a:t>
            </a:r>
          </a:p>
          <a:p>
            <a:pPr marL="782638" lvl="1"/>
            <a:endParaRPr lang="en-US" sz="2000"/>
          </a:p>
          <a:p>
            <a:pPr marL="782638" lvl="1"/>
            <a:endParaRPr lang="en-US" sz="2000"/>
          </a:p>
          <a:p>
            <a:pPr marL="782638" lvl="1"/>
            <a:r>
              <a:rPr lang="en-US" sz="2000"/>
              <a:t>Here: lots of features, each is binary valued</a:t>
            </a:r>
          </a:p>
          <a:p>
            <a:r>
              <a:rPr lang="en-US" sz="2400"/>
              <a:t>Naïve Bayes model: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What do we need to learn?</a:t>
            </a:r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733800"/>
            <a:ext cx="6618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181600"/>
            <a:ext cx="54054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00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Examples: CPTs</a:t>
            </a:r>
          </a:p>
        </p:txBody>
      </p:sp>
      <p:grpSp>
        <p:nvGrpSpPr>
          <p:cNvPr id="31811" name="Group 67"/>
          <p:cNvGrpSpPr>
            <a:grpSpLocks/>
          </p:cNvGrpSpPr>
          <p:nvPr/>
        </p:nvGrpSpPr>
        <p:grpSpPr bwMode="auto">
          <a:xfrm>
            <a:off x="2590800" y="2667000"/>
            <a:ext cx="2438400" cy="2438400"/>
            <a:chOff x="0" y="0"/>
            <a:chExt cx="1536" cy="1536"/>
          </a:xfrm>
        </p:grpSpPr>
        <p:sp>
          <p:nvSpPr>
            <p:cNvPr id="31747" name="Rectangle 3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8" name="Rectangle 4"/>
            <p:cNvSpPr>
              <a:spLocks/>
            </p:cNvSpPr>
            <p:nvPr/>
          </p:nvSpPr>
          <p:spPr bwMode="auto">
            <a:xfrm>
              <a:off x="19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0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192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384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2" name="Rectangle 8"/>
            <p:cNvSpPr>
              <a:spLocks/>
            </p:cNvSpPr>
            <p:nvPr/>
          </p:nvSpPr>
          <p:spPr bwMode="auto">
            <a:xfrm>
              <a:off x="576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3" name="Rectangle 9"/>
            <p:cNvSpPr>
              <a:spLocks/>
            </p:cNvSpPr>
            <p:nvPr/>
          </p:nvSpPr>
          <p:spPr bwMode="auto">
            <a:xfrm>
              <a:off x="38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4" name="Rectangle 10"/>
            <p:cNvSpPr>
              <a:spLocks/>
            </p:cNvSpPr>
            <p:nvPr/>
          </p:nvSpPr>
          <p:spPr bwMode="auto">
            <a:xfrm>
              <a:off x="576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6" name="Rectangle 12"/>
            <p:cNvSpPr>
              <a:spLocks/>
            </p:cNvSpPr>
            <p:nvPr/>
          </p:nvSpPr>
          <p:spPr bwMode="auto">
            <a:xfrm>
              <a:off x="19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7" name="Rectangle 13"/>
            <p:cNvSpPr>
              <a:spLocks/>
            </p:cNvSpPr>
            <p:nvPr/>
          </p:nvSpPr>
          <p:spPr bwMode="auto">
            <a:xfrm>
              <a:off x="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8" name="Rectangle 14"/>
            <p:cNvSpPr>
              <a:spLocks/>
            </p:cNvSpPr>
            <p:nvPr/>
          </p:nvSpPr>
          <p:spPr bwMode="auto">
            <a:xfrm>
              <a:off x="19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38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0" name="Rectangle 16"/>
            <p:cNvSpPr>
              <a:spLocks/>
            </p:cNvSpPr>
            <p:nvPr/>
          </p:nvSpPr>
          <p:spPr bwMode="auto">
            <a:xfrm>
              <a:off x="576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1" name="Rectangle 17"/>
            <p:cNvSpPr>
              <a:spLocks/>
            </p:cNvSpPr>
            <p:nvPr/>
          </p:nvSpPr>
          <p:spPr bwMode="auto">
            <a:xfrm>
              <a:off x="38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2" name="Rectangle 18"/>
            <p:cNvSpPr>
              <a:spLocks/>
            </p:cNvSpPr>
            <p:nvPr/>
          </p:nvSpPr>
          <p:spPr bwMode="auto">
            <a:xfrm>
              <a:off x="576" y="576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3" name="Rectangle 19"/>
            <p:cNvSpPr>
              <a:spLocks/>
            </p:cNvSpPr>
            <p:nvPr/>
          </p:nvSpPr>
          <p:spPr bwMode="auto">
            <a:xfrm>
              <a:off x="768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4" name="Rectangle 20"/>
            <p:cNvSpPr>
              <a:spLocks/>
            </p:cNvSpPr>
            <p:nvPr/>
          </p:nvSpPr>
          <p:spPr bwMode="auto">
            <a:xfrm>
              <a:off x="96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/>
            </p:cNvSpPr>
            <p:nvPr/>
          </p:nvSpPr>
          <p:spPr bwMode="auto">
            <a:xfrm>
              <a:off x="768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6" name="Rectangle 22"/>
            <p:cNvSpPr>
              <a:spLocks/>
            </p:cNvSpPr>
            <p:nvPr/>
          </p:nvSpPr>
          <p:spPr bwMode="auto">
            <a:xfrm>
              <a:off x="960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7" name="Rectangle 23"/>
            <p:cNvSpPr>
              <a:spLocks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/>
            </p:cNvSpPr>
            <p:nvPr/>
          </p:nvSpPr>
          <p:spPr bwMode="auto">
            <a:xfrm>
              <a:off x="1344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/>
            </p:cNvSpPr>
            <p:nvPr/>
          </p:nvSpPr>
          <p:spPr bwMode="auto">
            <a:xfrm>
              <a:off x="1152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0" name="Rectangle 26"/>
            <p:cNvSpPr>
              <a:spLocks/>
            </p:cNvSpPr>
            <p:nvPr/>
          </p:nvSpPr>
          <p:spPr bwMode="auto">
            <a:xfrm>
              <a:off x="134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/>
            </p:cNvSpPr>
            <p:nvPr/>
          </p:nvSpPr>
          <p:spPr bwMode="auto">
            <a:xfrm>
              <a:off x="768" y="38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/>
            </p:cNvSpPr>
            <p:nvPr/>
          </p:nvSpPr>
          <p:spPr bwMode="auto">
            <a:xfrm>
              <a:off x="96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3" name="Rectangle 29"/>
            <p:cNvSpPr>
              <a:spLocks/>
            </p:cNvSpPr>
            <p:nvPr/>
          </p:nvSpPr>
          <p:spPr bwMode="auto">
            <a:xfrm>
              <a:off x="768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Rectangle 30"/>
            <p:cNvSpPr>
              <a:spLocks/>
            </p:cNvSpPr>
            <p:nvPr/>
          </p:nvSpPr>
          <p:spPr bwMode="auto">
            <a:xfrm>
              <a:off x="96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/>
            </p:cNvSpPr>
            <p:nvPr/>
          </p:nvSpPr>
          <p:spPr bwMode="auto">
            <a:xfrm>
              <a:off x="115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6" name="Rectangle 32"/>
            <p:cNvSpPr>
              <a:spLocks/>
            </p:cNvSpPr>
            <p:nvPr/>
          </p:nvSpPr>
          <p:spPr bwMode="auto">
            <a:xfrm>
              <a:off x="134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/>
            </p:cNvSpPr>
            <p:nvPr/>
          </p:nvSpPr>
          <p:spPr bwMode="auto">
            <a:xfrm>
              <a:off x="115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/>
            </p:cNvSpPr>
            <p:nvPr/>
          </p:nvSpPr>
          <p:spPr bwMode="auto">
            <a:xfrm>
              <a:off x="134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/>
            </p:cNvSpPr>
            <p:nvPr/>
          </p:nvSpPr>
          <p:spPr bwMode="auto">
            <a:xfrm>
              <a:off x="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0" name="Rectangle 36"/>
            <p:cNvSpPr>
              <a:spLocks/>
            </p:cNvSpPr>
            <p:nvPr/>
          </p:nvSpPr>
          <p:spPr bwMode="auto">
            <a:xfrm>
              <a:off x="19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1" name="Rectangle 37"/>
            <p:cNvSpPr>
              <a:spLocks/>
            </p:cNvSpPr>
            <p:nvPr/>
          </p:nvSpPr>
          <p:spPr bwMode="auto">
            <a:xfrm>
              <a:off x="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2" name="Rectangle 38"/>
            <p:cNvSpPr>
              <a:spLocks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3" name="Rectangle 39"/>
            <p:cNvSpPr>
              <a:spLocks/>
            </p:cNvSpPr>
            <p:nvPr/>
          </p:nvSpPr>
          <p:spPr bwMode="auto">
            <a:xfrm>
              <a:off x="38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4" name="Rectangle 40"/>
            <p:cNvSpPr>
              <a:spLocks/>
            </p:cNvSpPr>
            <p:nvPr/>
          </p:nvSpPr>
          <p:spPr bwMode="auto">
            <a:xfrm>
              <a:off x="576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5" name="Rectangle 41"/>
            <p:cNvSpPr>
              <a:spLocks/>
            </p:cNvSpPr>
            <p:nvPr/>
          </p:nvSpPr>
          <p:spPr bwMode="auto">
            <a:xfrm>
              <a:off x="3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6" name="Rectangle 42"/>
            <p:cNvSpPr>
              <a:spLocks/>
            </p:cNvSpPr>
            <p:nvPr/>
          </p:nvSpPr>
          <p:spPr bwMode="auto">
            <a:xfrm>
              <a:off x="576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7" name="Rectangle 43"/>
            <p:cNvSpPr>
              <a:spLocks/>
            </p:cNvSpPr>
            <p:nvPr/>
          </p:nvSpPr>
          <p:spPr bwMode="auto">
            <a:xfrm>
              <a:off x="0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8" name="Rectangle 44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/>
            </p:cNvSpPr>
            <p:nvPr/>
          </p:nvSpPr>
          <p:spPr bwMode="auto">
            <a:xfrm>
              <a:off x="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/>
            </p:cNvSpPr>
            <p:nvPr/>
          </p:nvSpPr>
          <p:spPr bwMode="auto">
            <a:xfrm>
              <a:off x="19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1" name="Rectangle 47"/>
            <p:cNvSpPr>
              <a:spLocks/>
            </p:cNvSpPr>
            <p:nvPr/>
          </p:nvSpPr>
          <p:spPr bwMode="auto">
            <a:xfrm>
              <a:off x="38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2" name="Rectangle 48"/>
            <p:cNvSpPr>
              <a:spLocks/>
            </p:cNvSpPr>
            <p:nvPr/>
          </p:nvSpPr>
          <p:spPr bwMode="auto">
            <a:xfrm>
              <a:off x="576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3" name="Rectangle 49"/>
            <p:cNvSpPr>
              <a:spLocks/>
            </p:cNvSpPr>
            <p:nvPr/>
          </p:nvSpPr>
          <p:spPr bwMode="auto">
            <a:xfrm>
              <a:off x="38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4" name="Rectangle 50"/>
            <p:cNvSpPr>
              <a:spLocks/>
            </p:cNvSpPr>
            <p:nvPr/>
          </p:nvSpPr>
          <p:spPr bwMode="auto">
            <a:xfrm>
              <a:off x="576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5" name="Rectangle 51"/>
            <p:cNvSpPr>
              <a:spLocks/>
            </p:cNvSpPr>
            <p:nvPr/>
          </p:nvSpPr>
          <p:spPr bwMode="auto">
            <a:xfrm>
              <a:off x="768" y="768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6" name="Rectangle 52"/>
            <p:cNvSpPr>
              <a:spLocks/>
            </p:cNvSpPr>
            <p:nvPr/>
          </p:nvSpPr>
          <p:spPr bwMode="auto">
            <a:xfrm>
              <a:off x="96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7" name="Rectangle 53"/>
            <p:cNvSpPr>
              <a:spLocks/>
            </p:cNvSpPr>
            <p:nvPr/>
          </p:nvSpPr>
          <p:spPr bwMode="auto">
            <a:xfrm>
              <a:off x="768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8" name="Rectangle 54"/>
            <p:cNvSpPr>
              <a:spLocks/>
            </p:cNvSpPr>
            <p:nvPr/>
          </p:nvSpPr>
          <p:spPr bwMode="auto">
            <a:xfrm>
              <a:off x="960" y="96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9" name="Rectangle 55"/>
            <p:cNvSpPr>
              <a:spLocks/>
            </p:cNvSpPr>
            <p:nvPr/>
          </p:nvSpPr>
          <p:spPr bwMode="auto">
            <a:xfrm>
              <a:off x="115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/>
            </p:cNvSpPr>
            <p:nvPr/>
          </p:nvSpPr>
          <p:spPr bwMode="auto">
            <a:xfrm>
              <a:off x="134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/>
            </p:cNvSpPr>
            <p:nvPr/>
          </p:nvSpPr>
          <p:spPr bwMode="auto">
            <a:xfrm>
              <a:off x="115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2" name="Rectangle 58"/>
            <p:cNvSpPr>
              <a:spLocks/>
            </p:cNvSpPr>
            <p:nvPr/>
          </p:nvSpPr>
          <p:spPr bwMode="auto">
            <a:xfrm>
              <a:off x="13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3" name="Rectangle 59"/>
            <p:cNvSpPr>
              <a:spLocks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4" name="Rectangle 60"/>
            <p:cNvSpPr>
              <a:spLocks/>
            </p:cNvSpPr>
            <p:nvPr/>
          </p:nvSpPr>
          <p:spPr bwMode="auto">
            <a:xfrm>
              <a:off x="960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5" name="Rectangle 61"/>
            <p:cNvSpPr>
              <a:spLocks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6" name="Rectangle 62"/>
            <p:cNvSpPr>
              <a:spLocks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7" name="Rectangle 63"/>
            <p:cNvSpPr>
              <a:spLocks/>
            </p:cNvSpPr>
            <p:nvPr/>
          </p:nvSpPr>
          <p:spPr bwMode="auto">
            <a:xfrm>
              <a:off x="1152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8" name="Rectangle 64"/>
            <p:cNvSpPr>
              <a:spLocks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9" name="Rectangle 65"/>
            <p:cNvSpPr>
              <a:spLocks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1812" name="Picture 6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28800"/>
            <a:ext cx="7127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813" name="Group 69"/>
          <p:cNvGraphicFramePr>
            <a:graphicFrameLocks noGrp="1"/>
          </p:cNvGraphicFramePr>
          <p:nvPr/>
        </p:nvGraphicFramePr>
        <p:xfrm>
          <a:off x="914400" y="2298700"/>
          <a:ext cx="1066800" cy="3454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86" name="Line 142"/>
          <p:cNvSpPr>
            <a:spLocks noChangeShapeType="1"/>
          </p:cNvSpPr>
          <p:nvPr/>
        </p:nvSpPr>
        <p:spPr bwMode="auto">
          <a:xfrm rot="10800000" flipH="1">
            <a:off x="4267200" y="2209800"/>
            <a:ext cx="3124200" cy="21336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87" name="Line 143"/>
          <p:cNvSpPr>
            <a:spLocks noChangeShapeType="1"/>
          </p:cNvSpPr>
          <p:nvPr/>
        </p:nvSpPr>
        <p:spPr bwMode="auto">
          <a:xfrm rot="10800000" flipH="1">
            <a:off x="3124200" y="2057400"/>
            <a:ext cx="2209800" cy="16002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88" name="Rectangle 144"/>
          <p:cNvSpPr>
            <a:spLocks/>
          </p:cNvSpPr>
          <p:nvPr/>
        </p:nvSpPr>
        <p:spPr bwMode="auto">
          <a:xfrm>
            <a:off x="2895600" y="3581400"/>
            <a:ext cx="304800" cy="304800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89" name="Rectangle 145"/>
          <p:cNvSpPr>
            <a:spLocks/>
          </p:cNvSpPr>
          <p:nvPr/>
        </p:nvSpPr>
        <p:spPr bwMode="auto">
          <a:xfrm>
            <a:off x="4114800" y="4191000"/>
            <a:ext cx="304800" cy="304800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31890" name="Group 146"/>
          <p:cNvGraphicFramePr>
            <a:graphicFrameLocks noGrp="1"/>
          </p:cNvGraphicFramePr>
          <p:nvPr/>
        </p:nvGraphicFramePr>
        <p:xfrm>
          <a:off x="5791200" y="2362200"/>
          <a:ext cx="1066800" cy="34544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0.30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0.60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0.50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1963" name="Picture 2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1625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4" name="Picture 22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622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965" name="Group 221"/>
          <p:cNvGraphicFramePr>
            <a:graphicFrameLocks noGrp="1"/>
          </p:cNvGraphicFramePr>
          <p:nvPr/>
        </p:nvGraphicFramePr>
        <p:xfrm>
          <a:off x="7543800" y="2362200"/>
          <a:ext cx="1066800" cy="34544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0.60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365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86" grpId="0" animBg="1"/>
      <p:bldP spid="31887" grpId="0" animBg="1"/>
      <p:bldP spid="31888" grpId="0" animBg="1"/>
      <p:bldP spid="3188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Parameter Estimation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58900"/>
            <a:ext cx="8458200" cy="5334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Estimating distribution of random variables like X or X | Y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76238" y="1981200"/>
            <a:ext cx="8229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latin typeface="Arial Italic" charset="0"/>
                <a:cs typeface="Arial Italic" charset="0"/>
                <a:sym typeface="Arial Italic" charset="0"/>
              </a:rPr>
              <a:t>Elicitation:</a:t>
            </a:r>
            <a:r>
              <a:rPr lang="en-US" sz="2400">
                <a:solidFill>
                  <a:srgbClr val="333399"/>
                </a:solidFill>
                <a:cs typeface="Arial" charset="0"/>
              </a:rPr>
              <a:t> ask a human!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Usually need domain experts, and sophisticated ways of eliciting probabilities (e.g. betting games)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Trouble calibrating</a:t>
            </a:r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431800" y="3568700"/>
            <a:ext cx="7912100" cy="3019425"/>
            <a:chOff x="0" y="0"/>
            <a:chExt cx="4984" cy="1902"/>
          </a:xfrm>
        </p:grpSpPr>
        <p:pic>
          <p:nvPicPr>
            <p:cNvPr id="32773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609"/>
              <a:ext cx="195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" y="1568"/>
              <a:ext cx="145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928" y="560"/>
              <a:ext cx="240" cy="240"/>
              <a:chOff x="0" y="0"/>
              <a:chExt cx="240" cy="240"/>
            </a:xfrm>
          </p:grpSpPr>
          <p:sp>
            <p:nvSpPr>
              <p:cNvPr id="32775" name="Oval 7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solidFill>
                <a:srgbClr val="FF505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76" name="Rectangle 8"/>
              <p:cNvSpPr>
                <a:spLocks/>
              </p:cNvSpPr>
              <p:nvPr/>
            </p:nvSpPr>
            <p:spPr bwMode="auto">
              <a:xfrm>
                <a:off x="55" y="16"/>
                <a:ext cx="12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r</a:t>
                </a:r>
              </a:p>
            </p:txBody>
          </p:sp>
        </p:grpSp>
        <p:grpSp>
          <p:nvGrpSpPr>
            <p:cNvPr id="32780" name="Group 12"/>
            <p:cNvGrpSpPr>
              <a:grpSpLocks/>
            </p:cNvGrpSpPr>
            <p:nvPr/>
          </p:nvGrpSpPr>
          <p:grpSpPr bwMode="auto">
            <a:xfrm>
              <a:off x="4264" y="560"/>
              <a:ext cx="240" cy="240"/>
              <a:chOff x="0" y="0"/>
              <a:chExt cx="240" cy="240"/>
            </a:xfrm>
          </p:grpSpPr>
          <p:sp>
            <p:nvSpPr>
              <p:cNvPr id="32778" name="Oval 10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79" name="Rectangle 11"/>
              <p:cNvSpPr>
                <a:spLocks/>
              </p:cNvSpPr>
              <p:nvPr/>
            </p:nvSpPr>
            <p:spPr bwMode="auto">
              <a:xfrm>
                <a:off x="39" y="16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</p:grpSp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4600" y="560"/>
              <a:ext cx="240" cy="240"/>
              <a:chOff x="0" y="0"/>
              <a:chExt cx="240" cy="240"/>
            </a:xfrm>
          </p:grpSpPr>
          <p:sp>
            <p:nvSpPr>
              <p:cNvPr id="32781" name="Oval 13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82" name="Rectangle 14"/>
              <p:cNvSpPr>
                <a:spLocks/>
              </p:cNvSpPr>
              <p:nvPr/>
            </p:nvSpPr>
            <p:spPr bwMode="auto">
              <a:xfrm>
                <a:off x="39" y="16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</p:grpSp>
        <p:pic>
          <p:nvPicPr>
            <p:cNvPr id="32784" name="Picture 1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34"/>
              <a:ext cx="110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0" y="0"/>
              <a:ext cx="483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82588" indent="-342900">
                <a:lnSpc>
                  <a:spcPct val="8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r>
                <a:rPr lang="en-US" sz="2400">
                  <a:solidFill>
                    <a:srgbClr val="333399"/>
                  </a:solidFill>
                  <a:latin typeface="Arial Italic" charset="0"/>
                  <a:cs typeface="Arial Italic" charset="0"/>
                  <a:sym typeface="Arial Italic" charset="0"/>
                </a:rPr>
                <a:t>Empirically: </a:t>
              </a:r>
              <a:r>
                <a:rPr lang="en-US" sz="2400">
                  <a:solidFill>
                    <a:srgbClr val="333399"/>
                  </a:solidFill>
                  <a:cs typeface="Arial" charset="0"/>
                </a:rPr>
                <a:t>use training data</a:t>
              </a: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For each outcome x, look at the </a:t>
              </a:r>
              <a:r>
                <a:rPr lang="en-US" sz="2000">
                  <a:solidFill>
                    <a:srgbClr val="CC0000"/>
                  </a:solidFill>
                  <a:latin typeface="Arial Italic" charset="0"/>
                  <a:cs typeface="Arial Italic" charset="0"/>
                  <a:sym typeface="Arial Italic" charset="0"/>
                </a:rPr>
                <a:t>empirical rate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of that value:</a:t>
              </a: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382588" indent="-342900">
                <a:lnSpc>
                  <a:spcPct val="8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382588" indent="-342900">
                <a:lnSpc>
                  <a:spcPct val="8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This is the estimate that maximizes the </a:t>
              </a:r>
              <a:r>
                <a:rPr lang="en-US" sz="2000">
                  <a:solidFill>
                    <a:srgbClr val="CC0000"/>
                  </a:solidFill>
                  <a:latin typeface="Arial Italic" charset="0"/>
                  <a:cs typeface="Arial Italic" charset="0"/>
                  <a:sym typeface="Arial Italic" charset="0"/>
                </a:rPr>
                <a:t>likelihood of the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953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 Spam Filter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8"/>
            <a:ext cx="3886200" cy="5135562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Data: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marL="782638"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Test it on new emails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5257800" y="1600200"/>
            <a:ext cx="3594100" cy="13462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Dear Sir.</a:t>
            </a:r>
          </a:p>
          <a:p>
            <a:pPr marL="39688"/>
            <a:endParaRPr lang="en-US" sz="1400">
              <a:solidFill>
                <a:schemeClr val="tx1"/>
              </a:solidFill>
              <a:cs typeface="Arial" charset="0"/>
            </a:endParaRPr>
          </a:p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5257800" y="3200400"/>
            <a:ext cx="3517900" cy="1549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TO BE REMOVED FROM FUTURE MAILINGS, SIMPLY REPLY TO THIS MESSAGE AND PUT "REMOVE" IN THE SUBJECT.</a:t>
            </a:r>
          </a:p>
          <a:p>
            <a:pPr marL="39688"/>
            <a:endParaRPr lang="en-US" sz="1400">
              <a:solidFill>
                <a:schemeClr val="tx1"/>
              </a:solidFill>
              <a:cs typeface="Arial" charset="0"/>
            </a:endParaRPr>
          </a:p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99  MILLION EMAIL ADDRESSES</a:t>
            </a:r>
          </a:p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  FOR ONLY $99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5257800" y="5029200"/>
            <a:ext cx="3517900" cy="1549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6706 w 21600"/>
              <a:gd name="T1" fmla="*/ 21600 h 21600"/>
              <a:gd name="T2" fmla="*/ 21600 w 21600"/>
              <a:gd name="T3" fmla="*/ 0 h 21600"/>
              <a:gd name="T4" fmla="*/ 7490 w 21600"/>
              <a:gd name="T5" fmla="*/ 14100 h 21600"/>
              <a:gd name="T6" fmla="*/ 0 w 21600"/>
              <a:gd name="T7" fmla="*/ 7650 h 21600"/>
              <a:gd name="T8" fmla="*/ 6706 w 21600"/>
              <a:gd name="T9" fmla="*/ 21600 h 21600"/>
              <a:gd name="T10" fmla="*/ 6706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6706" y="21600"/>
                </a:moveTo>
                <a:lnTo>
                  <a:pt x="21600" y="0"/>
                </a:lnTo>
                <a:lnTo>
                  <a:pt x="7490" y="14100"/>
                </a:lnTo>
                <a:lnTo>
                  <a:pt x="0" y="7650"/>
                </a:lnTo>
                <a:lnTo>
                  <a:pt x="6706" y="21600"/>
                </a:lnTo>
                <a:close/>
                <a:moveTo>
                  <a:pt x="6706" y="21600"/>
                </a:moveTo>
              </a:path>
            </a:pathLst>
          </a:custGeom>
          <a:solidFill>
            <a:srgbClr val="00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21600"/>
              <a:gd name="T1" fmla="*/ 3093 h 21600"/>
              <a:gd name="T2" fmla="*/ 8450 w 21600"/>
              <a:gd name="T3" fmla="*/ 11534 h 21600"/>
              <a:gd name="T4" fmla="*/ 845 w 21600"/>
              <a:gd name="T5" fmla="*/ 19083 h 21600"/>
              <a:gd name="T6" fmla="*/ 3380 w 21600"/>
              <a:gd name="T7" fmla="*/ 21600 h 21600"/>
              <a:gd name="T8" fmla="*/ 10985 w 21600"/>
              <a:gd name="T9" fmla="*/ 14050 h 21600"/>
              <a:gd name="T10" fmla="*/ 18590 w 21600"/>
              <a:gd name="T11" fmla="*/ 21600 h 21600"/>
              <a:gd name="T12" fmla="*/ 21125 w 21600"/>
              <a:gd name="T13" fmla="*/ 19083 h 21600"/>
              <a:gd name="T14" fmla="*/ 13520 w 21600"/>
              <a:gd name="T15" fmla="*/ 11534 h 21600"/>
              <a:gd name="T16" fmla="*/ 21600 w 21600"/>
              <a:gd name="T17" fmla="*/ 3093 h 21600"/>
              <a:gd name="T18" fmla="*/ 18748 w 21600"/>
              <a:gd name="T19" fmla="*/ 0 h 21600"/>
              <a:gd name="T20" fmla="*/ 10985 w 21600"/>
              <a:gd name="T21" fmla="*/ 9017 h 21600"/>
              <a:gd name="T22" fmla="*/ 2852 w 21600"/>
              <a:gd name="T23" fmla="*/ 0 h 21600"/>
              <a:gd name="T24" fmla="*/ 0 w 21600"/>
              <a:gd name="T25" fmla="*/ 3093 h 21600"/>
              <a:gd name="T26" fmla="*/ 0 w 21600"/>
              <a:gd name="T27" fmla="*/ 30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0" y="3093"/>
                </a:moveTo>
                <a:lnTo>
                  <a:pt x="8450" y="11534"/>
                </a:lnTo>
                <a:lnTo>
                  <a:pt x="845" y="19083"/>
                </a:lnTo>
                <a:lnTo>
                  <a:pt x="3380" y="21600"/>
                </a:lnTo>
                <a:lnTo>
                  <a:pt x="10985" y="14050"/>
                </a:lnTo>
                <a:lnTo>
                  <a:pt x="18590" y="21600"/>
                </a:lnTo>
                <a:lnTo>
                  <a:pt x="21125" y="19083"/>
                </a:lnTo>
                <a:lnTo>
                  <a:pt x="13520" y="11534"/>
                </a:lnTo>
                <a:lnTo>
                  <a:pt x="21600" y="3093"/>
                </a:lnTo>
                <a:lnTo>
                  <a:pt x="18748" y="0"/>
                </a:lnTo>
                <a:lnTo>
                  <a:pt x="10985" y="9017"/>
                </a:lnTo>
                <a:lnTo>
                  <a:pt x="2852" y="0"/>
                </a:lnTo>
                <a:lnTo>
                  <a:pt x="0" y="3093"/>
                </a:lnTo>
                <a:close/>
                <a:moveTo>
                  <a:pt x="0" y="3093"/>
                </a:moveTo>
              </a:path>
            </a:pathLst>
          </a:cu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21600"/>
              <a:gd name="T1" fmla="*/ 3093 h 21600"/>
              <a:gd name="T2" fmla="*/ 8450 w 21600"/>
              <a:gd name="T3" fmla="*/ 11534 h 21600"/>
              <a:gd name="T4" fmla="*/ 845 w 21600"/>
              <a:gd name="T5" fmla="*/ 19083 h 21600"/>
              <a:gd name="T6" fmla="*/ 3380 w 21600"/>
              <a:gd name="T7" fmla="*/ 21600 h 21600"/>
              <a:gd name="T8" fmla="*/ 10985 w 21600"/>
              <a:gd name="T9" fmla="*/ 14050 h 21600"/>
              <a:gd name="T10" fmla="*/ 18590 w 21600"/>
              <a:gd name="T11" fmla="*/ 21600 h 21600"/>
              <a:gd name="T12" fmla="*/ 21125 w 21600"/>
              <a:gd name="T13" fmla="*/ 19083 h 21600"/>
              <a:gd name="T14" fmla="*/ 13520 w 21600"/>
              <a:gd name="T15" fmla="*/ 11534 h 21600"/>
              <a:gd name="T16" fmla="*/ 21600 w 21600"/>
              <a:gd name="T17" fmla="*/ 3093 h 21600"/>
              <a:gd name="T18" fmla="*/ 18748 w 21600"/>
              <a:gd name="T19" fmla="*/ 0 h 21600"/>
              <a:gd name="T20" fmla="*/ 10985 w 21600"/>
              <a:gd name="T21" fmla="*/ 9017 h 21600"/>
              <a:gd name="T22" fmla="*/ 2852 w 21600"/>
              <a:gd name="T23" fmla="*/ 0 h 21600"/>
              <a:gd name="T24" fmla="*/ 0 w 21600"/>
              <a:gd name="T25" fmla="*/ 3093 h 21600"/>
              <a:gd name="T26" fmla="*/ 0 w 21600"/>
              <a:gd name="T27" fmla="*/ 30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0" y="3093"/>
                </a:moveTo>
                <a:lnTo>
                  <a:pt x="8450" y="11534"/>
                </a:lnTo>
                <a:lnTo>
                  <a:pt x="845" y="19083"/>
                </a:lnTo>
                <a:lnTo>
                  <a:pt x="3380" y="21600"/>
                </a:lnTo>
                <a:lnTo>
                  <a:pt x="10985" y="14050"/>
                </a:lnTo>
                <a:lnTo>
                  <a:pt x="18590" y="21600"/>
                </a:lnTo>
                <a:lnTo>
                  <a:pt x="21125" y="19083"/>
                </a:lnTo>
                <a:lnTo>
                  <a:pt x="13520" y="11534"/>
                </a:lnTo>
                <a:lnTo>
                  <a:pt x="21600" y="3093"/>
                </a:lnTo>
                <a:lnTo>
                  <a:pt x="18748" y="0"/>
                </a:lnTo>
                <a:lnTo>
                  <a:pt x="10985" y="9017"/>
                </a:lnTo>
                <a:lnTo>
                  <a:pt x="2852" y="0"/>
                </a:lnTo>
                <a:lnTo>
                  <a:pt x="0" y="3093"/>
                </a:lnTo>
                <a:close/>
                <a:moveTo>
                  <a:pt x="0" y="3093"/>
                </a:moveTo>
              </a:path>
            </a:pathLst>
          </a:cu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50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Naïve Bayes for Text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2400"/>
            <a:ext cx="8229600" cy="53340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Bag-of-Words Naïve Bayes: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Predict unknown class label (spam vs. ham)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Assume evidence features (e.g. the words) are independent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Warning: subtly different assumptions than before!</a:t>
            </a:r>
          </a:p>
          <a:p>
            <a:pPr>
              <a:lnSpc>
                <a:spcPct val="80000"/>
              </a:lnSpc>
              <a:spcBef>
                <a:spcPts val="3300"/>
              </a:spcBef>
            </a:pPr>
            <a:r>
              <a:rPr lang="en-US" sz="2400"/>
              <a:t>Generative model</a:t>
            </a:r>
          </a:p>
          <a:p>
            <a:pPr>
              <a:lnSpc>
                <a:spcPct val="80000"/>
              </a:lnSpc>
              <a:spcBef>
                <a:spcPts val="6900"/>
              </a:spcBef>
            </a:pPr>
            <a:r>
              <a:rPr lang="en-US" sz="2400"/>
              <a:t>Tied distributions and bag-of-words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Usually, each variable gets its own conditional probability distribution P(F|Y)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In a bag-of-words model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Each position is identically distributed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All positions share the same conditional probs P(W|C)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Why make this assumption?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592513"/>
            <a:ext cx="48450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6042025" y="2832100"/>
            <a:ext cx="2886075" cy="1211263"/>
            <a:chOff x="0" y="0"/>
            <a:chExt cx="1817" cy="763"/>
          </a:xfrm>
        </p:grpSpPr>
        <p:sp>
          <p:nvSpPr>
            <p:cNvPr id="34821" name="Rectangle 5"/>
            <p:cNvSpPr>
              <a:spLocks/>
            </p:cNvSpPr>
            <p:nvPr/>
          </p:nvSpPr>
          <p:spPr bwMode="auto">
            <a:xfrm>
              <a:off x="753" y="0"/>
              <a:ext cx="106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Word at position i, not i</a:t>
              </a:r>
              <a:r>
                <a:rPr lang="en-US" sz="1600" baseline="300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th</a:t>
              </a:r>
              <a:r>
                <a:rPr lang="en-US" sz="16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 word in the dictionary!</a:t>
              </a: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0" y="616"/>
              <a:ext cx="1431" cy="147"/>
            </a:xfrm>
            <a:custGeom>
              <a:avLst/>
              <a:gdLst>
                <a:gd name="T0" fmla="+- 0 1039 974"/>
                <a:gd name="T1" fmla="*/ T0 w 20364"/>
                <a:gd name="T2" fmla="*/ 8050 h 19836"/>
                <a:gd name="T3" fmla="+- 0 2803 974"/>
                <a:gd name="T4" fmla="*/ T3 w 20364"/>
                <a:gd name="T5" fmla="*/ 13819 h 19836"/>
                <a:gd name="T6" fmla="+- 0 17843 974"/>
                <a:gd name="T7" fmla="*/ T6 w 20364"/>
                <a:gd name="T8" fmla="*/ 19319 h 19836"/>
                <a:gd name="T9" fmla="+- 0 21258 974"/>
                <a:gd name="T10" fmla="*/ T9 w 20364"/>
                <a:gd name="T11" fmla="*/ 0 h 19836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364" h="19836">
                  <a:moveTo>
                    <a:pt x="65" y="8050"/>
                  </a:moveTo>
                  <a:cubicBezTo>
                    <a:pt x="364" y="8989"/>
                    <a:pt x="-974" y="11940"/>
                    <a:pt x="1829" y="13819"/>
                  </a:cubicBezTo>
                  <a:cubicBezTo>
                    <a:pt x="4632" y="15697"/>
                    <a:pt x="13796" y="21600"/>
                    <a:pt x="16869" y="19319"/>
                  </a:cubicBezTo>
                  <a:cubicBezTo>
                    <a:pt x="19943" y="17039"/>
                    <a:pt x="20626" y="8050"/>
                    <a:pt x="20284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538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Spam Filtering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93800"/>
          </a:xfrm>
          <a:ln/>
        </p:spPr>
        <p:txBody>
          <a:bodyPr rIns="132080"/>
          <a:lstStyle/>
          <a:p>
            <a:r>
              <a:rPr lang="en-US" sz="2400"/>
              <a:t>Model:</a:t>
            </a:r>
          </a:p>
          <a:p>
            <a:endParaRPr lang="en-US" sz="1000"/>
          </a:p>
          <a:p>
            <a:r>
              <a:rPr lang="en-US" sz="2400"/>
              <a:t>What are the parameters?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8482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/>
          </p:cNvSpPr>
          <p:nvPr/>
        </p:nvSpPr>
        <p:spPr bwMode="auto">
          <a:xfrm>
            <a:off x="3124200" y="3294063"/>
            <a:ext cx="2070100" cy="2413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the :  0.0156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to  :  0.0153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:  0.0115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of  :  0.0095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you :  0.0093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   :  0.0086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with:  0.0080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from:  0.0075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3584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16065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466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8"/>
          <p:cNvSpPr>
            <a:spLocks/>
          </p:cNvSpPr>
          <p:nvPr/>
        </p:nvSpPr>
        <p:spPr bwMode="auto">
          <a:xfrm>
            <a:off x="6019800" y="3294063"/>
            <a:ext cx="2070100" cy="2413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the :  0.0210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to  :  0.0133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of  :  0.0119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2002:  0.0110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with:  0.0108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from:  0.0107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:  0.0105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   :  0.0100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35849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895600"/>
            <a:ext cx="6842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0"/>
          <p:cNvSpPr>
            <a:spLocks/>
          </p:cNvSpPr>
          <p:nvPr/>
        </p:nvSpPr>
        <p:spPr bwMode="auto">
          <a:xfrm>
            <a:off x="914400" y="3276600"/>
            <a:ext cx="1612900" cy="635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ham : 0.66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spam: 0.33</a:t>
            </a: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546100" y="6032500"/>
            <a:ext cx="434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Where do these come from?</a:t>
            </a:r>
          </a:p>
        </p:txBody>
      </p:sp>
    </p:spTree>
    <p:extLst>
      <p:ext uri="{BB962C8B-B14F-4D97-AF65-F5344CB8AC3E}">
        <p14:creationId xmlns:p14="http://schemas.microsoft.com/office/powerpoint/2010/main" val="1763760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 autoUpdateAnimBg="0"/>
      <p:bldP spid="35848" grpId="0" animBg="1" autoUpdateAnimBg="0"/>
      <p:bldP spid="35850" grpId="0" animBg="1" autoUpdateAnimBg="0"/>
      <p:bldP spid="35851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Spam Example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/>
        </p:nvGraphicFramePr>
        <p:xfrm>
          <a:off x="1143000" y="1676400"/>
          <a:ext cx="6858000" cy="414528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Word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P(w|spam)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P(w|ham)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Tot Spam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Tot Ham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(prior)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0.33333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0.66666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-1.1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-0.4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Gary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0.00021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-11.8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-8.9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would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0.00069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0.00084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-19.1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-16.0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you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0.00881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0.00304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-23.8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-21.8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like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0.00086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0.00083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-30.9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-28.9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to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0.01517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0.01339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-35.1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-33.2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lose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-44.5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-44.0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weight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0.00016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-53.3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-55.0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while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0.00027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0.00027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-61.5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-63.2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you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0.00881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0.00304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-66.2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-69.0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sleep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-76.0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-80.5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65" name="Rectangle 201"/>
          <p:cNvSpPr>
            <a:spLocks/>
          </p:cNvSpPr>
          <p:nvPr/>
        </p:nvSpPr>
        <p:spPr bwMode="auto">
          <a:xfrm>
            <a:off x="5943600" y="6019800"/>
            <a:ext cx="222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P(spam | w) = 98.9</a:t>
            </a:r>
          </a:p>
        </p:txBody>
      </p:sp>
      <p:sp>
        <p:nvSpPr>
          <p:cNvPr id="37066" name="Line 202"/>
          <p:cNvSpPr>
            <a:spLocks noChangeShapeType="1"/>
          </p:cNvSpPr>
          <p:nvPr/>
        </p:nvSpPr>
        <p:spPr bwMode="auto">
          <a:xfrm>
            <a:off x="5867400" y="5867400"/>
            <a:ext cx="2209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67" name="Rectangle 203"/>
          <p:cNvSpPr>
            <a:spLocks/>
          </p:cNvSpPr>
          <p:nvPr/>
        </p:nvSpPr>
        <p:spPr bwMode="auto">
          <a:xfrm>
            <a:off x="1143000" y="3429000"/>
            <a:ext cx="6858000" cy="2286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68" name="Rectangle 204"/>
          <p:cNvSpPr>
            <a:spLocks/>
          </p:cNvSpPr>
          <p:nvPr/>
        </p:nvSpPr>
        <p:spPr bwMode="auto">
          <a:xfrm>
            <a:off x="1143000" y="3048000"/>
            <a:ext cx="6858000" cy="2667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69" name="Rectangle 205"/>
          <p:cNvSpPr>
            <a:spLocks/>
          </p:cNvSpPr>
          <p:nvPr/>
        </p:nvSpPr>
        <p:spPr bwMode="auto">
          <a:xfrm>
            <a:off x="1143000" y="2743200"/>
            <a:ext cx="6858000" cy="29718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70" name="Rectangle 206"/>
          <p:cNvSpPr>
            <a:spLocks/>
          </p:cNvSpPr>
          <p:nvPr/>
        </p:nvSpPr>
        <p:spPr bwMode="auto">
          <a:xfrm>
            <a:off x="1143000" y="2362200"/>
            <a:ext cx="6858000" cy="3429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4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5" grpId="0" autoUpdateAnimBg="0"/>
      <p:bldP spid="3706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Overfitting</a:t>
            </a:r>
          </a:p>
        </p:txBody>
      </p:sp>
      <p:grpSp>
        <p:nvGrpSpPr>
          <p:cNvPr id="37955" name="Group 67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0" y="0"/>
            <a:chExt cx="1536" cy="1536"/>
          </a:xfrm>
        </p:grpSpPr>
        <p:sp>
          <p:nvSpPr>
            <p:cNvPr id="37891" name="Rectangle 3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19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4" name="Rectangle 6"/>
            <p:cNvSpPr>
              <a:spLocks/>
            </p:cNvSpPr>
            <p:nvPr/>
          </p:nvSpPr>
          <p:spPr bwMode="auto">
            <a:xfrm>
              <a:off x="192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5" name="Rectangle 7"/>
            <p:cNvSpPr>
              <a:spLocks/>
            </p:cNvSpPr>
            <p:nvPr/>
          </p:nvSpPr>
          <p:spPr bwMode="auto">
            <a:xfrm>
              <a:off x="384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576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7" name="Rectangle 9"/>
            <p:cNvSpPr>
              <a:spLocks/>
            </p:cNvSpPr>
            <p:nvPr/>
          </p:nvSpPr>
          <p:spPr bwMode="auto">
            <a:xfrm>
              <a:off x="38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576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19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1" name="Rectangle 13"/>
            <p:cNvSpPr>
              <a:spLocks/>
            </p:cNvSpPr>
            <p:nvPr/>
          </p:nvSpPr>
          <p:spPr bwMode="auto">
            <a:xfrm>
              <a:off x="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2" name="Rectangle 14"/>
            <p:cNvSpPr>
              <a:spLocks/>
            </p:cNvSpPr>
            <p:nvPr/>
          </p:nvSpPr>
          <p:spPr bwMode="auto">
            <a:xfrm>
              <a:off x="19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3" name="Rectangle 15"/>
            <p:cNvSpPr>
              <a:spLocks/>
            </p:cNvSpPr>
            <p:nvPr/>
          </p:nvSpPr>
          <p:spPr bwMode="auto">
            <a:xfrm>
              <a:off x="38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576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5" name="Rectangle 17"/>
            <p:cNvSpPr>
              <a:spLocks/>
            </p:cNvSpPr>
            <p:nvPr/>
          </p:nvSpPr>
          <p:spPr bwMode="auto">
            <a:xfrm>
              <a:off x="38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6" name="Rectangle 18"/>
            <p:cNvSpPr>
              <a:spLocks/>
            </p:cNvSpPr>
            <p:nvPr/>
          </p:nvSpPr>
          <p:spPr bwMode="auto">
            <a:xfrm>
              <a:off x="576" y="576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7" name="Rectangle 19"/>
            <p:cNvSpPr>
              <a:spLocks/>
            </p:cNvSpPr>
            <p:nvPr/>
          </p:nvSpPr>
          <p:spPr bwMode="auto">
            <a:xfrm>
              <a:off x="768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8" name="Rectangle 20"/>
            <p:cNvSpPr>
              <a:spLocks/>
            </p:cNvSpPr>
            <p:nvPr/>
          </p:nvSpPr>
          <p:spPr bwMode="auto">
            <a:xfrm>
              <a:off x="96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/>
            </p:cNvSpPr>
            <p:nvPr/>
          </p:nvSpPr>
          <p:spPr bwMode="auto">
            <a:xfrm>
              <a:off x="768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/>
            </p:cNvSpPr>
            <p:nvPr/>
          </p:nvSpPr>
          <p:spPr bwMode="auto">
            <a:xfrm>
              <a:off x="960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1" name="Rectangle 23"/>
            <p:cNvSpPr>
              <a:spLocks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2" name="Rectangle 24"/>
            <p:cNvSpPr>
              <a:spLocks/>
            </p:cNvSpPr>
            <p:nvPr/>
          </p:nvSpPr>
          <p:spPr bwMode="auto">
            <a:xfrm>
              <a:off x="1344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3" name="Rectangle 25"/>
            <p:cNvSpPr>
              <a:spLocks/>
            </p:cNvSpPr>
            <p:nvPr/>
          </p:nvSpPr>
          <p:spPr bwMode="auto">
            <a:xfrm>
              <a:off x="1152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4" name="Rectangle 26"/>
            <p:cNvSpPr>
              <a:spLocks/>
            </p:cNvSpPr>
            <p:nvPr/>
          </p:nvSpPr>
          <p:spPr bwMode="auto">
            <a:xfrm>
              <a:off x="134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5" name="Rectangle 27"/>
            <p:cNvSpPr>
              <a:spLocks/>
            </p:cNvSpPr>
            <p:nvPr/>
          </p:nvSpPr>
          <p:spPr bwMode="auto">
            <a:xfrm>
              <a:off x="768" y="38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6" name="Rectangle 28"/>
            <p:cNvSpPr>
              <a:spLocks/>
            </p:cNvSpPr>
            <p:nvPr/>
          </p:nvSpPr>
          <p:spPr bwMode="auto">
            <a:xfrm>
              <a:off x="96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/>
            </p:cNvSpPr>
            <p:nvPr/>
          </p:nvSpPr>
          <p:spPr bwMode="auto">
            <a:xfrm>
              <a:off x="768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/>
            </p:cNvSpPr>
            <p:nvPr/>
          </p:nvSpPr>
          <p:spPr bwMode="auto">
            <a:xfrm>
              <a:off x="96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/>
            </p:cNvSpPr>
            <p:nvPr/>
          </p:nvSpPr>
          <p:spPr bwMode="auto">
            <a:xfrm>
              <a:off x="115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/>
            </p:cNvSpPr>
            <p:nvPr/>
          </p:nvSpPr>
          <p:spPr bwMode="auto">
            <a:xfrm>
              <a:off x="134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1" name="Rectangle 33"/>
            <p:cNvSpPr>
              <a:spLocks/>
            </p:cNvSpPr>
            <p:nvPr/>
          </p:nvSpPr>
          <p:spPr bwMode="auto">
            <a:xfrm>
              <a:off x="115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2" name="Rectangle 34"/>
            <p:cNvSpPr>
              <a:spLocks/>
            </p:cNvSpPr>
            <p:nvPr/>
          </p:nvSpPr>
          <p:spPr bwMode="auto">
            <a:xfrm>
              <a:off x="134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/>
            </p:cNvSpPr>
            <p:nvPr/>
          </p:nvSpPr>
          <p:spPr bwMode="auto">
            <a:xfrm>
              <a:off x="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/>
            </p:cNvSpPr>
            <p:nvPr/>
          </p:nvSpPr>
          <p:spPr bwMode="auto">
            <a:xfrm>
              <a:off x="19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7" name="Rectangle 39"/>
            <p:cNvSpPr>
              <a:spLocks/>
            </p:cNvSpPr>
            <p:nvPr/>
          </p:nvSpPr>
          <p:spPr bwMode="auto">
            <a:xfrm>
              <a:off x="38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8" name="Rectangle 40"/>
            <p:cNvSpPr>
              <a:spLocks/>
            </p:cNvSpPr>
            <p:nvPr/>
          </p:nvSpPr>
          <p:spPr bwMode="auto">
            <a:xfrm>
              <a:off x="576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>
              <a:off x="3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0" name="Rectangle 42"/>
            <p:cNvSpPr>
              <a:spLocks/>
            </p:cNvSpPr>
            <p:nvPr/>
          </p:nvSpPr>
          <p:spPr bwMode="auto">
            <a:xfrm>
              <a:off x="576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1" name="Rectangle 43"/>
            <p:cNvSpPr>
              <a:spLocks/>
            </p:cNvSpPr>
            <p:nvPr/>
          </p:nvSpPr>
          <p:spPr bwMode="auto">
            <a:xfrm>
              <a:off x="0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Rectangle 44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3" name="Rectangle 45"/>
            <p:cNvSpPr>
              <a:spLocks/>
            </p:cNvSpPr>
            <p:nvPr/>
          </p:nvSpPr>
          <p:spPr bwMode="auto">
            <a:xfrm>
              <a:off x="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4" name="Rectangle 46"/>
            <p:cNvSpPr>
              <a:spLocks/>
            </p:cNvSpPr>
            <p:nvPr/>
          </p:nvSpPr>
          <p:spPr bwMode="auto">
            <a:xfrm>
              <a:off x="19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5" name="Rectangle 47"/>
            <p:cNvSpPr>
              <a:spLocks/>
            </p:cNvSpPr>
            <p:nvPr/>
          </p:nvSpPr>
          <p:spPr bwMode="auto">
            <a:xfrm>
              <a:off x="38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6" name="Rectangle 48"/>
            <p:cNvSpPr>
              <a:spLocks/>
            </p:cNvSpPr>
            <p:nvPr/>
          </p:nvSpPr>
          <p:spPr bwMode="auto">
            <a:xfrm>
              <a:off x="576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7" name="Rectangle 49"/>
            <p:cNvSpPr>
              <a:spLocks/>
            </p:cNvSpPr>
            <p:nvPr/>
          </p:nvSpPr>
          <p:spPr bwMode="auto">
            <a:xfrm>
              <a:off x="38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8" name="Rectangle 50"/>
            <p:cNvSpPr>
              <a:spLocks/>
            </p:cNvSpPr>
            <p:nvPr/>
          </p:nvSpPr>
          <p:spPr bwMode="auto">
            <a:xfrm>
              <a:off x="576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9" name="Rectangle 51"/>
            <p:cNvSpPr>
              <a:spLocks/>
            </p:cNvSpPr>
            <p:nvPr/>
          </p:nvSpPr>
          <p:spPr bwMode="auto">
            <a:xfrm>
              <a:off x="768" y="768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0" name="Rectangle 52"/>
            <p:cNvSpPr>
              <a:spLocks/>
            </p:cNvSpPr>
            <p:nvPr/>
          </p:nvSpPr>
          <p:spPr bwMode="auto">
            <a:xfrm>
              <a:off x="96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1" name="Rectangle 53"/>
            <p:cNvSpPr>
              <a:spLocks/>
            </p:cNvSpPr>
            <p:nvPr/>
          </p:nvSpPr>
          <p:spPr bwMode="auto">
            <a:xfrm>
              <a:off x="768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2" name="Rectangle 54"/>
            <p:cNvSpPr>
              <a:spLocks/>
            </p:cNvSpPr>
            <p:nvPr/>
          </p:nvSpPr>
          <p:spPr bwMode="auto">
            <a:xfrm>
              <a:off x="960" y="96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Rectangle 55"/>
            <p:cNvSpPr>
              <a:spLocks/>
            </p:cNvSpPr>
            <p:nvPr/>
          </p:nvSpPr>
          <p:spPr bwMode="auto">
            <a:xfrm>
              <a:off x="115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4" name="Rectangle 56"/>
            <p:cNvSpPr>
              <a:spLocks/>
            </p:cNvSpPr>
            <p:nvPr/>
          </p:nvSpPr>
          <p:spPr bwMode="auto">
            <a:xfrm>
              <a:off x="134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5" name="Rectangle 57"/>
            <p:cNvSpPr>
              <a:spLocks/>
            </p:cNvSpPr>
            <p:nvPr/>
          </p:nvSpPr>
          <p:spPr bwMode="auto">
            <a:xfrm>
              <a:off x="115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/>
            </p:cNvSpPr>
            <p:nvPr/>
          </p:nvSpPr>
          <p:spPr bwMode="auto">
            <a:xfrm>
              <a:off x="13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7" name="Rectangle 59"/>
            <p:cNvSpPr>
              <a:spLocks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8" name="Rectangle 60"/>
            <p:cNvSpPr>
              <a:spLocks/>
            </p:cNvSpPr>
            <p:nvPr/>
          </p:nvSpPr>
          <p:spPr bwMode="auto">
            <a:xfrm>
              <a:off x="960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9" name="Rectangle 61"/>
            <p:cNvSpPr>
              <a:spLocks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0" name="Rectangle 62"/>
            <p:cNvSpPr>
              <a:spLocks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1" name="Rectangle 63"/>
            <p:cNvSpPr>
              <a:spLocks/>
            </p:cNvSpPr>
            <p:nvPr/>
          </p:nvSpPr>
          <p:spPr bwMode="auto">
            <a:xfrm>
              <a:off x="1152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2" name="Rectangle 64"/>
            <p:cNvSpPr>
              <a:spLocks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3" name="Rectangle 65"/>
            <p:cNvSpPr>
              <a:spLocks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4" name="Rectangle 66"/>
            <p:cNvSpPr>
              <a:spLocks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7956" name="Picture 6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57" name="Picture 6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63" name="Group 75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0" y="0"/>
            <a:chExt cx="5179" cy="192"/>
          </a:xfrm>
        </p:grpSpPr>
        <p:sp>
          <p:nvSpPr>
            <p:cNvPr id="37958" name="Line 70"/>
            <p:cNvSpPr>
              <a:spLocks noChangeShapeType="1"/>
            </p:cNvSpPr>
            <p:nvPr/>
          </p:nvSpPr>
          <p:spPr bwMode="auto">
            <a:xfrm>
              <a:off x="1415" y="96"/>
              <a:ext cx="624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9" name="Rectangle 71"/>
            <p:cNvSpPr>
              <a:spLocks/>
            </p:cNvSpPr>
            <p:nvPr/>
          </p:nvSpPr>
          <p:spPr bwMode="auto">
            <a:xfrm>
              <a:off x="2039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60" name="Picture 7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61" name="Picture 73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2" name="Line 74"/>
            <p:cNvSpPr>
              <a:spLocks noChangeShapeType="1"/>
            </p:cNvSpPr>
            <p:nvPr/>
          </p:nvSpPr>
          <p:spPr bwMode="auto">
            <a:xfrm>
              <a:off x="2231" y="96"/>
              <a:ext cx="1584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69" name="Group 81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0" y="0"/>
            <a:chExt cx="5168" cy="192"/>
          </a:xfrm>
        </p:grpSpPr>
        <p:sp>
          <p:nvSpPr>
            <p:cNvPr id="37964" name="Line 76"/>
            <p:cNvSpPr>
              <a:spLocks noChangeShapeType="1"/>
            </p:cNvSpPr>
            <p:nvPr/>
          </p:nvSpPr>
          <p:spPr bwMode="auto">
            <a:xfrm flipH="1">
              <a:off x="1415" y="96"/>
              <a:ext cx="1008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65" name="Rectangle 77"/>
            <p:cNvSpPr>
              <a:spLocks/>
            </p:cNvSpPr>
            <p:nvPr/>
          </p:nvSpPr>
          <p:spPr bwMode="auto">
            <a:xfrm>
              <a:off x="2423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66" name="Picture 7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2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67" name="Picture 79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8" name="Line 80"/>
            <p:cNvSpPr>
              <a:spLocks noChangeShapeType="1"/>
            </p:cNvSpPr>
            <p:nvPr/>
          </p:nvSpPr>
          <p:spPr bwMode="auto">
            <a:xfrm flipH="1">
              <a:off x="2615" y="96"/>
              <a:ext cx="1200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7970" name="Rectangle 82"/>
          <p:cNvSpPr>
            <a:spLocks/>
          </p:cNvSpPr>
          <p:nvPr/>
        </p:nvSpPr>
        <p:spPr bwMode="auto">
          <a:xfrm>
            <a:off x="3886200" y="5791200"/>
            <a:ext cx="2222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2 wins!!</a:t>
            </a:r>
          </a:p>
        </p:txBody>
      </p:sp>
      <p:grpSp>
        <p:nvGrpSpPr>
          <p:cNvPr id="37976" name="Group 88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0" y="0"/>
            <a:chExt cx="5197" cy="192"/>
          </a:xfrm>
        </p:grpSpPr>
        <p:sp>
          <p:nvSpPr>
            <p:cNvPr id="37971" name="Rectangle 83"/>
            <p:cNvSpPr>
              <a:spLocks/>
            </p:cNvSpPr>
            <p:nvPr/>
          </p:nvSpPr>
          <p:spPr bwMode="auto">
            <a:xfrm>
              <a:off x="2253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72" name="Line 84"/>
            <p:cNvSpPr>
              <a:spLocks noChangeShapeType="1"/>
            </p:cNvSpPr>
            <p:nvPr/>
          </p:nvSpPr>
          <p:spPr bwMode="auto">
            <a:xfrm flipH="1">
              <a:off x="1437" y="96"/>
              <a:ext cx="816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73" name="Picture 8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2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74" name="Line 86"/>
            <p:cNvSpPr>
              <a:spLocks noChangeShapeType="1"/>
            </p:cNvSpPr>
            <p:nvPr/>
          </p:nvSpPr>
          <p:spPr bwMode="auto">
            <a:xfrm flipH="1">
              <a:off x="2445" y="96"/>
              <a:ext cx="1392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75" name="Picture 8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48"/>
              <a:ext cx="13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82" name="Group 94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0" y="0"/>
            <a:chExt cx="5220" cy="192"/>
          </a:xfrm>
        </p:grpSpPr>
        <p:sp>
          <p:nvSpPr>
            <p:cNvPr id="37977" name="Rectangle 89"/>
            <p:cNvSpPr>
              <a:spLocks/>
            </p:cNvSpPr>
            <p:nvPr/>
          </p:nvSpPr>
          <p:spPr bwMode="auto">
            <a:xfrm>
              <a:off x="3251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 rot="10800000">
              <a:off x="1475" y="96"/>
              <a:ext cx="1776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79" name="Picture 91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3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0" name="Line 92"/>
            <p:cNvSpPr>
              <a:spLocks noChangeShapeType="1"/>
            </p:cNvSpPr>
            <p:nvPr/>
          </p:nvSpPr>
          <p:spPr bwMode="auto">
            <a:xfrm rot="10800000">
              <a:off x="3443" y="96"/>
              <a:ext cx="432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81" name="Picture 93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83" name="Picture 9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84" name="Picture 9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1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Example: Overfitting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  <a:ln/>
        </p:spPr>
        <p:txBody>
          <a:bodyPr rIns="132080"/>
          <a:lstStyle/>
          <a:p>
            <a:r>
              <a:rPr lang="en-US" sz="2400"/>
              <a:t>Posteriors determined by 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relative </a:t>
            </a:r>
            <a:r>
              <a:rPr lang="en-US" sz="2400"/>
              <a:t>probabilities (odds ratios):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600200" y="3614738"/>
            <a:ext cx="2527300" cy="1905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south-west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nation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morally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nicely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extent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seriously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2743200" y="6019800"/>
            <a:ext cx="3898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What went wrong here?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4876800" y="3614738"/>
            <a:ext cx="2451100" cy="1905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screens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minute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guaranteed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$205.00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delivery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signature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38919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860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6606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75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 autoUpdateAnimBg="0"/>
      <p:bldP spid="38917" grpId="0" autoUpdateAnimBg="0"/>
      <p:bldP spid="38918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Generalization and Overfitting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000"/>
              <a:t>Relative frequency parameters will </a:t>
            </a:r>
            <a:r>
              <a:rPr lang="en-US" sz="2000">
                <a:solidFill>
                  <a:srgbClr val="C00000"/>
                </a:solidFill>
              </a:rPr>
              <a:t>overfit</a:t>
            </a:r>
            <a:r>
              <a:rPr lang="en-US" sz="2000"/>
              <a:t> the training data!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Just because we never saw a 3 with pixel (15,15) on during training doesn’t mean we won’t see it at test time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Unlikely that every occurrence of “minute” is 100% spam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Unlikely that every occurrence of “seriously” is 100% ham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What about all the words that don’t occur in the training set at all?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In general, we can’t go around giving unseen events zero probability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As an extreme case, imagine using the entire email as the only feature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Would get the training data perfect (if deterministic labeling)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Wouldn’t </a:t>
            </a: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generalize</a:t>
            </a:r>
            <a:r>
              <a:rPr lang="en-US" sz="1800"/>
              <a:t> at all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Just making the bag-of-words assumption gives us some generalization, but isn’t enough</a:t>
            </a:r>
          </a:p>
          <a:p>
            <a:pPr marL="782638"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To generalize better: we need to </a:t>
            </a:r>
            <a:r>
              <a:rPr lang="en-US" sz="2000">
                <a:solidFill>
                  <a:srgbClr val="CC0000"/>
                </a:solidFill>
              </a:rPr>
              <a:t>smooth </a:t>
            </a:r>
            <a:r>
              <a:rPr lang="en-US" sz="2000"/>
              <a:t>or </a:t>
            </a:r>
            <a:r>
              <a:rPr lang="en-US" sz="2000">
                <a:solidFill>
                  <a:srgbClr val="CC0000"/>
                </a:solidFill>
              </a:rPr>
              <a:t>regularize </a:t>
            </a:r>
            <a:r>
              <a:rPr lang="en-US" sz="2000"/>
              <a:t>the estimates</a:t>
            </a:r>
          </a:p>
        </p:txBody>
      </p:sp>
    </p:spTree>
    <p:extLst>
      <p:ext uri="{BB962C8B-B14F-4D97-AF65-F5344CB8AC3E}">
        <p14:creationId xmlns:p14="http://schemas.microsoft.com/office/powerpoint/2010/main" val="3477361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 Diagnosis</a:t>
            </a:r>
          </a:p>
        </p:txBody>
      </p:sp>
      <p:pic>
        <p:nvPicPr>
          <p:cNvPr id="35843" name="Content Placeholder 3" descr="Capture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62113"/>
            <a:ext cx="8005763" cy="4400550"/>
          </a:xfrm>
        </p:spPr>
      </p:pic>
      <p:sp>
        <p:nvSpPr>
          <p:cNvPr id="5" name="Rectangle 4"/>
          <p:cNvSpPr/>
          <p:nvPr/>
        </p:nvSpPr>
        <p:spPr>
          <a:xfrm>
            <a:off x="309563" y="1417638"/>
            <a:ext cx="306387" cy="489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066987-637B-40C0-A073-0CB675E3AE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:p14="http://schemas.microsoft.com/office/powerpoint/2010/main" val="1854129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Smoothing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415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Problems with maximum likelihood estimates: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If I flip a coin once, and it’s heads, what’s the estimate for P(heads)?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What if I flip 10 times with 8 heads?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What if I flip 10M times with 8M heads?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495300" y="3898900"/>
            <a:ext cx="7683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Basic idea: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We have some prior expectation about parameters (here, the probability of heads)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Given little evidence, we should skew towards our prior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Given a lot of evidence, we should listen to the data</a:t>
            </a:r>
          </a:p>
        </p:txBody>
      </p:sp>
    </p:spTree>
    <p:extLst>
      <p:ext uri="{BB962C8B-B14F-4D97-AF65-F5344CB8AC3E}">
        <p14:creationId xmlns:p14="http://schemas.microsoft.com/office/powerpoint/2010/main" val="3582513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Smoothing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542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000"/>
              <a:t>Relative frequencies are the maximum likelihood estimates</a:t>
            </a:r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1219200" y="2438400"/>
            <a:ext cx="7483475" cy="1143000"/>
            <a:chOff x="0" y="0"/>
            <a:chExt cx="4714" cy="720"/>
          </a:xfrm>
        </p:grpSpPr>
        <p:pic>
          <p:nvPicPr>
            <p:cNvPr id="41988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48"/>
              <a:ext cx="195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386"/>
              <a:ext cx="158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AutoShape 7"/>
            <p:cNvSpPr>
              <a:spLocks/>
            </p:cNvSpPr>
            <p:nvPr/>
          </p:nvSpPr>
          <p:spPr bwMode="auto">
            <a:xfrm>
              <a:off x="2304" y="144"/>
              <a:ext cx="240" cy="192"/>
            </a:xfrm>
            <a:prstGeom prst="rightArrow">
              <a:avLst>
                <a:gd name="adj1" fmla="val 50000"/>
                <a:gd name="adj2" fmla="val 42188"/>
              </a:avLst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1219200" y="4800600"/>
            <a:ext cx="7556500" cy="1725613"/>
            <a:chOff x="0" y="0"/>
            <a:chExt cx="4760" cy="1087"/>
          </a:xfrm>
        </p:grpSpPr>
        <p:pic>
          <p:nvPicPr>
            <p:cNvPr id="41993" name="Picture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417"/>
              <a:ext cx="230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11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18"/>
              <a:ext cx="17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AutoShape 12"/>
            <p:cNvSpPr>
              <a:spLocks/>
            </p:cNvSpPr>
            <p:nvPr/>
          </p:nvSpPr>
          <p:spPr bwMode="auto">
            <a:xfrm>
              <a:off x="3072" y="288"/>
              <a:ext cx="384" cy="336"/>
            </a:xfrm>
            <a:prstGeom prst="rightArrow">
              <a:avLst>
                <a:gd name="adj1" fmla="val 50000"/>
                <a:gd name="adj2" fmla="val 38571"/>
              </a:avLst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3744" y="336"/>
              <a:ext cx="101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????</a:t>
              </a:r>
            </a:p>
          </p:txBody>
        </p:sp>
      </p:grpSp>
      <p:sp>
        <p:nvSpPr>
          <p:cNvPr id="41999" name="Rectangle 15"/>
          <p:cNvSpPr>
            <a:spLocks/>
          </p:cNvSpPr>
          <p:nvPr/>
        </p:nvSpPr>
        <p:spPr bwMode="auto">
          <a:xfrm>
            <a:off x="419100" y="3810000"/>
            <a:ext cx="774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In Bayesian statistics, we think of the parameters as just another random variable, with its own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34229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Laplace Smoothing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45100" cy="5257800"/>
          </a:xfrm>
          <a:ln/>
        </p:spPr>
        <p:txBody>
          <a:bodyPr rIns="132080"/>
          <a:lstStyle/>
          <a:p>
            <a:r>
              <a:rPr lang="en-US" sz="2400"/>
              <a:t>Laplace’s estimate:</a:t>
            </a:r>
          </a:p>
          <a:p>
            <a:pPr marL="782638" lvl="1"/>
            <a:r>
              <a:rPr lang="en-US" sz="2000"/>
              <a:t>Pretend you saw every outcome once more than you actually did</a:t>
            </a:r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r>
              <a:rPr lang="en-US" sz="2000"/>
              <a:t>Can derive this as a MAP estimate with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Dirichlet priors</a:t>
            </a:r>
            <a:r>
              <a:rPr lang="en-US" sz="2000"/>
              <a:t> (Bayesian justfication)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116388"/>
            <a:ext cx="16430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6096000" y="2133600"/>
            <a:ext cx="609600" cy="609600"/>
            <a:chOff x="0" y="0"/>
            <a:chExt cx="384" cy="384"/>
          </a:xfrm>
        </p:grpSpPr>
        <p:sp>
          <p:nvSpPr>
            <p:cNvPr id="43013" name="Oval 5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6934200" y="2133600"/>
            <a:ext cx="609600" cy="609600"/>
            <a:chOff x="0" y="0"/>
            <a:chExt cx="384" cy="384"/>
          </a:xfrm>
        </p:grpSpPr>
        <p:sp>
          <p:nvSpPr>
            <p:cNvPr id="43016" name="Oval 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7" name="Rectangle 9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7772400" y="2133600"/>
            <a:ext cx="609600" cy="609600"/>
            <a:chOff x="0" y="0"/>
            <a:chExt cx="384" cy="384"/>
          </a:xfrm>
        </p:grpSpPr>
        <p:sp>
          <p:nvSpPr>
            <p:cNvPr id="43019" name="Oval 1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107" y="88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</a:t>
              </a:r>
            </a:p>
          </p:txBody>
        </p:sp>
      </p:grpSp>
      <p:pic>
        <p:nvPicPr>
          <p:cNvPr id="43022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4063"/>
            <a:ext cx="26908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437063"/>
            <a:ext cx="28130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049588"/>
            <a:ext cx="36496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Rectangle 17"/>
          <p:cNvSpPr>
            <a:spLocks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Rectangle 18"/>
          <p:cNvSpPr>
            <a:spLocks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3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Laplace Smoothing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724400" cy="33655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Laplace’s estimate (extended):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Pretend you saw every outcome k extra times</a:t>
            </a:r>
          </a:p>
          <a:p>
            <a:pPr marL="782638" lvl="1">
              <a:lnSpc>
                <a:spcPct val="90000"/>
              </a:lnSpc>
            </a:pPr>
            <a:endParaRPr lang="en-US"/>
          </a:p>
          <a:p>
            <a:pPr marL="782638" lvl="1">
              <a:lnSpc>
                <a:spcPct val="90000"/>
              </a:lnSpc>
            </a:pPr>
            <a:endParaRPr lang="en-US"/>
          </a:p>
          <a:p>
            <a:pPr marL="782638" lvl="1">
              <a:lnSpc>
                <a:spcPct val="90000"/>
              </a:lnSpc>
            </a:pPr>
            <a:endParaRPr lang="en-US"/>
          </a:p>
          <a:p>
            <a:pPr marL="782638" lvl="1">
              <a:lnSpc>
                <a:spcPct val="90000"/>
              </a:lnSpc>
            </a:pPr>
            <a:r>
              <a:rPr lang="en-US" sz="2000"/>
              <a:t>What’s Laplace with k = 0?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k is the </a:t>
            </a:r>
            <a:r>
              <a:rPr lang="en-US" sz="2000">
                <a:solidFill>
                  <a:srgbClr val="CC0000"/>
                </a:solidFill>
              </a:rPr>
              <a:t>strength</a:t>
            </a:r>
            <a:r>
              <a:rPr lang="en-US" sz="2000"/>
              <a:t> of the prior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6019800" y="1600200"/>
            <a:ext cx="609600" cy="609600"/>
            <a:chOff x="0" y="0"/>
            <a:chExt cx="384" cy="384"/>
          </a:xfrm>
        </p:grpSpPr>
        <p:sp>
          <p:nvSpPr>
            <p:cNvPr id="44036" name="Oval 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7" name="Rectangle 5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6781800" y="1600200"/>
            <a:ext cx="609600" cy="609600"/>
            <a:chOff x="0" y="0"/>
            <a:chExt cx="384" cy="384"/>
          </a:xfrm>
        </p:grpSpPr>
        <p:sp>
          <p:nvSpPr>
            <p:cNvPr id="44039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0" name="Rectangle 8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7543800" y="1600200"/>
            <a:ext cx="609600" cy="609600"/>
            <a:chOff x="0" y="0"/>
            <a:chExt cx="384" cy="384"/>
          </a:xfrm>
        </p:grpSpPr>
        <p:sp>
          <p:nvSpPr>
            <p:cNvPr id="44042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3" name="Rectangle 11"/>
            <p:cNvSpPr>
              <a:spLocks/>
            </p:cNvSpPr>
            <p:nvPr/>
          </p:nvSpPr>
          <p:spPr bwMode="auto">
            <a:xfrm>
              <a:off x="107" y="88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</a:t>
              </a:r>
            </a:p>
          </p:txBody>
        </p:sp>
      </p:grpSp>
      <p:pic>
        <p:nvPicPr>
          <p:cNvPr id="44045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670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6179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46363"/>
            <a:ext cx="2670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27606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Rectangle 17"/>
          <p:cNvSpPr>
            <a:spLocks/>
          </p:cNvSpPr>
          <p:nvPr/>
        </p:nvSpPr>
        <p:spPr bwMode="auto">
          <a:xfrm>
            <a:off x="7467600" y="24384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Rectangle 18"/>
          <p:cNvSpPr>
            <a:spLocks/>
          </p:cNvSpPr>
          <p:nvPr/>
        </p:nvSpPr>
        <p:spPr bwMode="auto">
          <a:xfrm>
            <a:off x="7467600" y="32766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/>
          </p:cNvSpPr>
          <p:nvPr/>
        </p:nvSpPr>
        <p:spPr bwMode="auto">
          <a:xfrm>
            <a:off x="7391400" y="4267200"/>
            <a:ext cx="1676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508000" y="4851400"/>
            <a:ext cx="7543800" cy="1435100"/>
            <a:chOff x="0" y="0"/>
            <a:chExt cx="4752" cy="904"/>
          </a:xfrm>
        </p:grpSpPr>
        <p:pic>
          <p:nvPicPr>
            <p:cNvPr id="44052" name="Picture 2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477"/>
              <a:ext cx="218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3" name="Rectangle 21"/>
            <p:cNvSpPr>
              <a:spLocks/>
            </p:cNvSpPr>
            <p:nvPr/>
          </p:nvSpPr>
          <p:spPr bwMode="auto">
            <a:xfrm>
              <a:off x="0" y="0"/>
              <a:ext cx="2496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lnSpc>
                  <a:spcPct val="9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r>
                <a:rPr lang="en-US" sz="2400">
                  <a:solidFill>
                    <a:srgbClr val="333399"/>
                  </a:solidFill>
                  <a:cs typeface="Arial" charset="0"/>
                </a:rPr>
                <a:t>Laplace for conditionals:</a:t>
              </a: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Smooth each condition independently: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333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Linear Interpolation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In practice, Laplace often performs poorly for P(X|Y):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When |X| is very large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When |Y| is very large</a:t>
            </a:r>
          </a:p>
          <a:p>
            <a:pPr marL="782638"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Another option: linear interpolation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Also get P(X) from the data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Make sure the estimate of P(X|Y) isn’t too different from P(X)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 marL="782638" lvl="1">
              <a:lnSpc>
                <a:spcPct val="80000"/>
              </a:lnSpc>
            </a:pPr>
            <a:endParaRPr lang="en-US"/>
          </a:p>
          <a:p>
            <a:pPr marL="782638" lvl="1">
              <a:lnSpc>
                <a:spcPct val="80000"/>
              </a:lnSpc>
            </a:pPr>
            <a:r>
              <a:rPr lang="en-US" sz="2000"/>
              <a:t>What if </a:t>
            </a:r>
            <a:r>
              <a:rPr lang="en-US" sz="2400">
                <a:latin typeface="Symbol" charset="2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/>
              <a:t> is 0?  1?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76713"/>
            <a:ext cx="63706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03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Real NB: Smoothing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For real classification problems, smoothing is critical</a:t>
            </a:r>
          </a:p>
          <a:p>
            <a:r>
              <a:rPr lang="en-US" sz="2400"/>
              <a:t>New odds ratios: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1600200" y="3690938"/>
            <a:ext cx="25273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helvetica : 11.4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seems     : 10.8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group     : 10.2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ago       :  8.4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areas     :  8.3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4876800" y="3690938"/>
            <a:ext cx="24511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verdana : 28.8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Credit  : 28.4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ORDER   : 27.2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&lt;FONT&gt;  : 26.9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money   : 26.5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4608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/>
          </p:cNvSpPr>
          <p:nvPr/>
        </p:nvSpPr>
        <p:spPr bwMode="auto">
          <a:xfrm>
            <a:off x="2514600" y="6019800"/>
            <a:ext cx="427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Do these make more sense?</a:t>
            </a:r>
          </a:p>
        </p:txBody>
      </p:sp>
    </p:spTree>
    <p:extLst>
      <p:ext uri="{BB962C8B-B14F-4D97-AF65-F5344CB8AC3E}">
        <p14:creationId xmlns:p14="http://schemas.microsoft.com/office/powerpoint/2010/main" val="2555223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Tuning on Held-Out Data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5257800" cy="5135562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Now we’ve got two kinds of unknowns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Parameters: the probabilities P(Y|X), P(Y)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Hyperparameters, like the amount of smoothing to do: k, </a:t>
            </a:r>
            <a:r>
              <a:rPr lang="en-US" sz="1800">
                <a:latin typeface="Symbol" charset="2"/>
                <a:ea typeface="Symbol" charset="2"/>
                <a:cs typeface="Symbol" charset="2"/>
                <a:sym typeface="Symbol" charset="2"/>
              </a:rPr>
              <a:t>α</a:t>
            </a:r>
            <a:endParaRPr lang="en-US"/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Where to learn?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Learn parameters from training data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Must tune hyperparameters on different data</a:t>
            </a:r>
          </a:p>
          <a:p>
            <a:pPr marL="1182688" lvl="2">
              <a:lnSpc>
                <a:spcPct val="80000"/>
              </a:lnSpc>
            </a:pPr>
            <a:r>
              <a:rPr lang="en-US" sz="1600"/>
              <a:t>Why?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For each value of the hyperparameters, train and test on the held-out data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Choose the best value and do a final test on the test data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6445250" y="4435475"/>
            <a:ext cx="21653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rot="10800000" flipH="1">
            <a:off x="6445250" y="2595563"/>
            <a:ext cx="1588" cy="183991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651375"/>
            <a:ext cx="1793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08288"/>
            <a:ext cx="209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Freeform 8"/>
          <p:cNvSpPr>
            <a:spLocks/>
          </p:cNvSpPr>
          <p:nvPr/>
        </p:nvSpPr>
        <p:spPr bwMode="auto">
          <a:xfrm>
            <a:off x="6477000" y="2630488"/>
            <a:ext cx="2133600" cy="1752600"/>
          </a:xfrm>
          <a:custGeom>
            <a:avLst/>
            <a:gdLst>
              <a:gd name="T0" fmla="*/ 0 w 21600"/>
              <a:gd name="T1" fmla="*/ 0 h 21600"/>
              <a:gd name="T2" fmla="*/ 6943 w 21600"/>
              <a:gd name="T3" fmla="*/ 939 h 21600"/>
              <a:gd name="T4" fmla="*/ 16200 w 21600"/>
              <a:gd name="T5" fmla="*/ 5635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21" y="0"/>
                  <a:pt x="4243" y="0"/>
                  <a:pt x="6943" y="939"/>
                </a:cubicBezTo>
                <a:cubicBezTo>
                  <a:pt x="9643" y="1878"/>
                  <a:pt x="13757" y="2191"/>
                  <a:pt x="16200" y="5635"/>
                </a:cubicBezTo>
                <a:cubicBezTo>
                  <a:pt x="18643" y="9078"/>
                  <a:pt x="20121" y="15339"/>
                  <a:pt x="21600" y="21600"/>
                </a:cubicBezTo>
              </a:path>
            </a:pathLst>
          </a:custGeom>
          <a:noFill/>
          <a:ln w="38100" cap="flat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3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01888"/>
            <a:ext cx="11366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Freeform 10"/>
          <p:cNvSpPr>
            <a:spLocks/>
          </p:cNvSpPr>
          <p:nvPr/>
        </p:nvSpPr>
        <p:spPr bwMode="auto">
          <a:xfrm>
            <a:off x="6480175" y="2936875"/>
            <a:ext cx="2130425" cy="1446213"/>
          </a:xfrm>
          <a:custGeom>
            <a:avLst/>
            <a:gdLst>
              <a:gd name="T0" fmla="*/ 0 w 21600"/>
              <a:gd name="T1" fmla="+- 0 5554 90"/>
              <a:gd name="T2" fmla="*/ 5554 h 21510"/>
              <a:gd name="T3" fmla="*/ 6245 w 21600"/>
              <a:gd name="T4" fmla="+- 0 95 90"/>
              <a:gd name="T5" fmla="*/ 95 h 21510"/>
              <a:gd name="T6" fmla="*/ 15419 w 21600"/>
              <a:gd name="T7" fmla="+- 0 5057 90"/>
              <a:gd name="T8" fmla="*/ 5057 h 21510"/>
              <a:gd name="T9" fmla="*/ 21600 w 21600"/>
              <a:gd name="T10" fmla="+- 0 21600 90"/>
              <a:gd name="T11" fmla="*/ 21600 h 2151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10">
                <a:moveTo>
                  <a:pt x="0" y="5464"/>
                </a:moveTo>
                <a:cubicBezTo>
                  <a:pt x="1030" y="4566"/>
                  <a:pt x="3670" y="99"/>
                  <a:pt x="6245" y="5"/>
                </a:cubicBezTo>
                <a:cubicBezTo>
                  <a:pt x="8820" y="-90"/>
                  <a:pt x="12860" y="1375"/>
                  <a:pt x="15419" y="4967"/>
                </a:cubicBezTo>
                <a:cubicBezTo>
                  <a:pt x="17979" y="8559"/>
                  <a:pt x="20312" y="18060"/>
                  <a:pt x="21600" y="21510"/>
                </a:cubicBezTo>
              </a:path>
            </a:pathLst>
          </a:cu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5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625850"/>
            <a:ext cx="12271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25888"/>
            <a:ext cx="584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Freeform 13"/>
          <p:cNvSpPr>
            <a:spLocks/>
          </p:cNvSpPr>
          <p:nvPr/>
        </p:nvSpPr>
        <p:spPr bwMode="auto">
          <a:xfrm>
            <a:off x="6477000" y="2927350"/>
            <a:ext cx="2130425" cy="1458913"/>
          </a:xfrm>
          <a:custGeom>
            <a:avLst/>
            <a:gdLst>
              <a:gd name="T0" fmla="*/ 0 w 21600"/>
              <a:gd name="T1" fmla="+- 0 5693 90"/>
              <a:gd name="T2" fmla="*/ 5693 h 21510"/>
              <a:gd name="T3" fmla="*/ 8965 w 21600"/>
              <a:gd name="T4" fmla="+- 0 94 90"/>
              <a:gd name="T5" fmla="*/ 94 h 21510"/>
              <a:gd name="T6" fmla="*/ 14599 w 21600"/>
              <a:gd name="T7" fmla="+- 0 5154 90"/>
              <a:gd name="T8" fmla="*/ 5154 h 21510"/>
              <a:gd name="T9" fmla="*/ 21600 w 21600"/>
              <a:gd name="T10" fmla="+- 0 21600 90"/>
              <a:gd name="T11" fmla="*/ 21600 h 2151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10">
                <a:moveTo>
                  <a:pt x="0" y="5603"/>
                </a:moveTo>
                <a:cubicBezTo>
                  <a:pt x="1497" y="4666"/>
                  <a:pt x="6535" y="97"/>
                  <a:pt x="8965" y="4"/>
                </a:cubicBezTo>
                <a:cubicBezTo>
                  <a:pt x="11396" y="-90"/>
                  <a:pt x="12490" y="1480"/>
                  <a:pt x="14599" y="5064"/>
                </a:cubicBezTo>
                <a:cubicBezTo>
                  <a:pt x="16707" y="8648"/>
                  <a:pt x="20151" y="18090"/>
                  <a:pt x="21600" y="21510"/>
                </a:cubicBezTo>
              </a:path>
            </a:pathLst>
          </a:custGeom>
          <a:noFill/>
          <a:ln w="3810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6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Baselines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marL="782638"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</p:txBody>
      </p:sp>
    </p:spTree>
    <p:extLst>
      <p:ext uri="{BB962C8B-B14F-4D97-AF65-F5344CB8AC3E}">
        <p14:creationId xmlns:p14="http://schemas.microsoft.com/office/powerpoint/2010/main" val="407418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Confidences from a Classifier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200"/>
            <a:ext cx="54102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7425"/>
            <a:ext cx="36544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0" y="0"/>
            <a:chExt cx="1008" cy="969"/>
          </a:xfrm>
        </p:grpSpPr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165" y="732"/>
              <a:ext cx="843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58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816"/>
              <a:ext cx="45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rot="10800000" flipH="1">
              <a:off x="165" y="15"/>
              <a:ext cx="1" cy="71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207" y="674"/>
              <a:ext cx="127" cy="4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2" name="Rectangle 10"/>
            <p:cNvSpPr>
              <a:spLocks/>
            </p:cNvSpPr>
            <p:nvPr/>
          </p:nvSpPr>
          <p:spPr bwMode="auto">
            <a:xfrm>
              <a:off x="376" y="547"/>
              <a:ext cx="126" cy="16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3" name="Rectangle 11"/>
            <p:cNvSpPr>
              <a:spLocks/>
            </p:cNvSpPr>
            <p:nvPr/>
          </p:nvSpPr>
          <p:spPr bwMode="auto">
            <a:xfrm>
              <a:off x="544" y="421"/>
              <a:ext cx="127" cy="29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4" name="Rectangle 12"/>
            <p:cNvSpPr>
              <a:spLocks/>
            </p:cNvSpPr>
            <p:nvPr/>
          </p:nvSpPr>
          <p:spPr bwMode="auto">
            <a:xfrm>
              <a:off x="713" y="210"/>
              <a:ext cx="126" cy="50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5" name="Rectangle 13"/>
            <p:cNvSpPr>
              <a:spLocks/>
            </p:cNvSpPr>
            <p:nvPr/>
          </p:nvSpPr>
          <p:spPr bwMode="auto">
            <a:xfrm>
              <a:off x="881" y="0"/>
              <a:ext cx="126" cy="71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0" y="0"/>
            <a:chExt cx="1008" cy="968"/>
          </a:xfrm>
        </p:grpSpPr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65" y="732"/>
              <a:ext cx="843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68" name="Picture 1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816"/>
              <a:ext cx="45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Picture 1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 rot="10800000" flipH="1">
              <a:off x="165" y="15"/>
              <a:ext cx="1" cy="71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1" name="Rectangle 19"/>
            <p:cNvSpPr>
              <a:spLocks/>
            </p:cNvSpPr>
            <p:nvPr/>
          </p:nvSpPr>
          <p:spPr bwMode="auto">
            <a:xfrm>
              <a:off x="207" y="674"/>
              <a:ext cx="127" cy="4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2" name="Rectangle 20"/>
            <p:cNvSpPr>
              <a:spLocks/>
            </p:cNvSpPr>
            <p:nvPr/>
          </p:nvSpPr>
          <p:spPr bwMode="auto">
            <a:xfrm>
              <a:off x="376" y="589"/>
              <a:ext cx="126" cy="127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3" name="Rectangle 21"/>
            <p:cNvSpPr>
              <a:spLocks/>
            </p:cNvSpPr>
            <p:nvPr/>
          </p:nvSpPr>
          <p:spPr bwMode="auto">
            <a:xfrm>
              <a:off x="544" y="547"/>
              <a:ext cx="127" cy="16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4" name="Rectangle 22"/>
            <p:cNvSpPr>
              <a:spLocks/>
            </p:cNvSpPr>
            <p:nvPr/>
          </p:nvSpPr>
          <p:spPr bwMode="auto">
            <a:xfrm>
              <a:off x="713" y="421"/>
              <a:ext cx="126" cy="29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5" name="Rectangle 23"/>
            <p:cNvSpPr>
              <a:spLocks/>
            </p:cNvSpPr>
            <p:nvPr/>
          </p:nvSpPr>
          <p:spPr bwMode="auto">
            <a:xfrm>
              <a:off x="881" y="0"/>
              <a:ext cx="126" cy="71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86" name="Group 34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0" y="0"/>
            <a:chExt cx="1008" cy="953"/>
          </a:xfrm>
        </p:grpSpPr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165" y="716"/>
              <a:ext cx="843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78" name="Picture 2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800"/>
              <a:ext cx="45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9" name="Picture 2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"/>
              <a:ext cx="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 rot="10800000" flipH="1">
              <a:off x="165" y="0"/>
              <a:ext cx="1" cy="71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1" name="Rectangle 29"/>
            <p:cNvSpPr>
              <a:spLocks/>
            </p:cNvSpPr>
            <p:nvPr/>
          </p:nvSpPr>
          <p:spPr bwMode="auto">
            <a:xfrm>
              <a:off x="207" y="658"/>
              <a:ext cx="127" cy="4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2" name="Rectangle 30"/>
            <p:cNvSpPr>
              <a:spLocks/>
            </p:cNvSpPr>
            <p:nvPr/>
          </p:nvSpPr>
          <p:spPr bwMode="auto">
            <a:xfrm>
              <a:off x="376" y="236"/>
              <a:ext cx="126" cy="464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3" name="Rectangle 31"/>
            <p:cNvSpPr>
              <a:spLocks/>
            </p:cNvSpPr>
            <p:nvPr/>
          </p:nvSpPr>
          <p:spPr bwMode="auto">
            <a:xfrm>
              <a:off x="544" y="405"/>
              <a:ext cx="127" cy="29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4" name="Rectangle 32"/>
            <p:cNvSpPr>
              <a:spLocks/>
            </p:cNvSpPr>
            <p:nvPr/>
          </p:nvSpPr>
          <p:spPr bwMode="auto">
            <a:xfrm>
              <a:off x="713" y="68"/>
              <a:ext cx="126" cy="63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5" name="Rectangle 33"/>
            <p:cNvSpPr>
              <a:spLocks/>
            </p:cNvSpPr>
            <p:nvPr/>
          </p:nvSpPr>
          <p:spPr bwMode="auto">
            <a:xfrm>
              <a:off x="881" y="194"/>
              <a:ext cx="126" cy="50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913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Precision vs. Recall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3820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Let’s say we want to classify web pages as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/>
              <a:t>	homepages or not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In a test set of 1K pages, there are 3 homepages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Our classifier says they are all non-homepages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99.7 accuracy!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Need new measures for rare positive events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Precision: fraction of guessed positives which were actually positive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Recall: fraction of actual positives which were guessed as positive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Say we detect 5 spam emails, of which 2 were actually spam, and we missed one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Precision: 2 correct / 5 guessed = 0.4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Recall: 2 correct / 3 true = 0.67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Which is more important in customer support email automation?</a:t>
            </a:r>
          </a:p>
          <a:p>
            <a:pPr>
              <a:lnSpc>
                <a:spcPct val="80000"/>
              </a:lnSpc>
            </a:pPr>
            <a:r>
              <a:rPr lang="en-US" sz="2000"/>
              <a:t>Which is more important in airport face recognition?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6629400" y="1524000"/>
            <a:ext cx="2286000" cy="1905000"/>
          </a:xfrm>
          <a:prstGeom prst="rect">
            <a:avLst/>
          </a:prstGeom>
          <a:solidFill>
            <a:srgbClr val="FFFF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6705600" y="1371600"/>
            <a:ext cx="546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250"/>
              </a:spcBef>
            </a:pPr>
            <a:r>
              <a:rPr lang="en-US" sz="4000">
                <a:solidFill>
                  <a:schemeClr val="tx1"/>
                </a:solidFill>
                <a:cs typeface="Arial" charset="0"/>
              </a:rPr>
              <a:t>-</a:t>
            </a:r>
          </a:p>
        </p:txBody>
      </p:sp>
      <p:sp>
        <p:nvSpPr>
          <p:cNvPr id="50182" name="Oval 6"/>
          <p:cNvSpPr>
            <a:spLocks/>
          </p:cNvSpPr>
          <p:nvPr/>
        </p:nvSpPr>
        <p:spPr bwMode="auto">
          <a:xfrm>
            <a:off x="7721600" y="2057400"/>
            <a:ext cx="812800" cy="812800"/>
          </a:xfrm>
          <a:prstGeom prst="ellipse">
            <a:avLst/>
          </a:prstGeom>
          <a:solidFill>
            <a:srgbClr val="FF0000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val 7"/>
          <p:cNvSpPr>
            <a:spLocks/>
          </p:cNvSpPr>
          <p:nvPr/>
        </p:nvSpPr>
        <p:spPr bwMode="auto">
          <a:xfrm>
            <a:off x="7239000" y="2057400"/>
            <a:ext cx="838200" cy="838200"/>
          </a:xfrm>
          <a:prstGeom prst="ellipse">
            <a:avLst/>
          </a:prstGeom>
          <a:solidFill>
            <a:srgbClr val="3333FF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7010400" y="2895600"/>
            <a:ext cx="1308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3333FF"/>
                </a:solidFill>
                <a:cs typeface="Arial" charset="0"/>
              </a:rPr>
              <a:t>guessed +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772400" y="1676400"/>
            <a:ext cx="1308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actual +</a:t>
            </a:r>
          </a:p>
        </p:txBody>
      </p:sp>
    </p:spTree>
    <p:extLst>
      <p:ext uri="{BB962C8B-B14F-4D97-AF65-F5344CB8AC3E}">
        <p14:creationId xmlns:p14="http://schemas.microsoft.com/office/powerpoint/2010/main" val="2529682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, X_2 | Y) = P(X_1 | X_2,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63"/>
  <p:tag name="PICTUREFILESIZE" val="17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= P(X_1 |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0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=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h_{NB}({\bf x}) &#10;&amp;=&amp; \arg\max_y P(y) \prod_{i=1}^{LengthDoc}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28602"/>
</p:tagLst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5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6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Pages>0</Pages>
  <Words>6652</Words>
  <Characters>0</Characters>
  <Application>Microsoft Macintosh PowerPoint</Application>
  <PresentationFormat>On-screen Show (4:3)</PresentationFormat>
  <Lines>0</Lines>
  <Paragraphs>1748</Paragraphs>
  <Slides>106</Slides>
  <Notes>105</Notes>
  <HiddenSlides>11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1_dan-berkeley-nlp-v1</vt:lpstr>
      <vt:lpstr>dan-berkeley-nlp-v1 copy 5</vt:lpstr>
      <vt:lpstr>dan-berkeley-nlp-v1 copy 6</vt:lpstr>
      <vt:lpstr>Photo Editor Photo</vt:lpstr>
      <vt:lpstr>Bitmap Image</vt:lpstr>
      <vt:lpstr>CSE 473: Artificial Intelligence Fall 2014</vt:lpstr>
      <vt:lpstr>todo</vt:lpstr>
      <vt:lpstr>PowerPoint Presentation</vt:lpstr>
      <vt:lpstr>Algorithms</vt:lpstr>
      <vt:lpstr>Knowledge Representation</vt:lpstr>
      <vt:lpstr>Example: Alarm Network</vt:lpstr>
      <vt:lpstr>Probabilities in BNs</vt:lpstr>
      <vt:lpstr>Bayes’ Net Semantics</vt:lpstr>
      <vt:lpstr>Example: Car Diagnosis</vt:lpstr>
      <vt:lpstr>P(B | J=true, M=true)</vt:lpstr>
      <vt:lpstr>Variable Elimination</vt:lpstr>
      <vt:lpstr>PowerPoint Presentation</vt:lpstr>
      <vt:lpstr>MCMC with Gibbs Sampling</vt:lpstr>
      <vt:lpstr>Learning</vt:lpstr>
      <vt:lpstr>PowerPoint Presentation</vt:lpstr>
      <vt:lpstr>Machine Learning</vt:lpstr>
      <vt:lpstr>Exponential Growth in Data</vt:lpstr>
      <vt:lpstr>Supremacy of Machine Learning</vt:lpstr>
      <vt:lpstr>Space of ML Problems</vt:lpstr>
      <vt:lpstr>The Origin of Bayes Nets</vt:lpstr>
      <vt:lpstr>Learning Topics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Coin Flip</vt:lpstr>
      <vt:lpstr>Coin Flip</vt:lpstr>
      <vt:lpstr>Experiment 1: Heads</vt:lpstr>
      <vt:lpstr>Experiment 1: Heads</vt:lpstr>
      <vt:lpstr>Terminology</vt:lpstr>
      <vt:lpstr>Experiment 2: Tails</vt:lpstr>
      <vt:lpstr>Experiment 2: Tails</vt:lpstr>
      <vt:lpstr>Experiment 2: Tails</vt:lpstr>
      <vt:lpstr>Your Estimate?</vt:lpstr>
      <vt:lpstr>Your Estimate?</vt:lpstr>
      <vt:lpstr>Using Prior Knowledge</vt:lpstr>
      <vt:lpstr>Using Prior Knowledge</vt:lpstr>
      <vt:lpstr>Experiment 1: Heads</vt:lpstr>
      <vt:lpstr>Experiment 1: Heads</vt:lpstr>
      <vt:lpstr>Experiment 2: Tails</vt:lpstr>
      <vt:lpstr>Experiment 2: Tails</vt:lpstr>
      <vt:lpstr>Experiment 2: Tails</vt:lpstr>
      <vt:lpstr>Your Estimate?</vt:lpstr>
      <vt:lpstr>Your Estimate?</vt:lpstr>
      <vt:lpstr>Did We Do The Right Thing?</vt:lpstr>
      <vt:lpstr>Did We Do The Right Thing?</vt:lpstr>
      <vt:lpstr>A Better Estimate</vt:lpstr>
      <vt:lpstr>Bayesian Estimate</vt:lpstr>
      <vt:lpstr>Comparison  After more experiments: HTHHHHHHHHH</vt:lpstr>
      <vt:lpstr>Summary</vt:lpstr>
      <vt:lpstr>Bayesian Learning</vt:lpstr>
      <vt:lpstr>Parameter Estimation and Bayesian Networks</vt:lpstr>
      <vt:lpstr>What Prior to Use?</vt:lpstr>
      <vt:lpstr>Beta Distribution</vt:lpstr>
      <vt:lpstr>Beta Distribution</vt:lpstr>
      <vt:lpstr>One Prior: Beta Distribution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Bayesian Learning</vt:lpstr>
      <vt:lpstr>Naïve Bayes</vt:lpstr>
      <vt:lpstr>Naïve Bayes</vt:lpstr>
      <vt:lpstr>NB with Bag of Words for text classification</vt:lpstr>
      <vt:lpstr>Probabilities: Important Detail!</vt:lpstr>
      <vt:lpstr>What if we don’t know structure?</vt:lpstr>
      <vt:lpstr>Learning The Structure of Bayesian Networks</vt:lpstr>
      <vt:lpstr>Learning The Structure of Bayesian Networks</vt:lpstr>
      <vt:lpstr>Structure Learning as Search</vt:lpstr>
      <vt:lpstr>PowerPoint Presentation</vt:lpstr>
      <vt:lpstr>Score Functions</vt:lpstr>
      <vt:lpstr>PowerPoint Presentation</vt:lpstr>
      <vt:lpstr>Important Concepts</vt:lpstr>
      <vt:lpstr>Bayes Nets for Classification</vt:lpstr>
      <vt:lpstr>Simple Classification</vt:lpstr>
      <vt:lpstr>Naïve Bayes</vt:lpstr>
      <vt:lpstr>General Naïve Bayes</vt:lpstr>
      <vt:lpstr>A Digit Recognizer</vt:lpstr>
      <vt:lpstr>Naïve Bayes for Digits</vt:lpstr>
      <vt:lpstr>Examples: CPTs</vt:lpstr>
      <vt:lpstr>Parameter Estimation</vt:lpstr>
      <vt:lpstr>A Spam Filter</vt:lpstr>
      <vt:lpstr>Naïve Bayes for Text</vt:lpstr>
      <vt:lpstr>Example: Spam Filtering</vt:lpstr>
      <vt:lpstr>Spam Example</vt:lpstr>
      <vt:lpstr>Example: Overfitting</vt:lpstr>
      <vt:lpstr>Example: Overfitting</vt:lpstr>
      <vt:lpstr>Generalization and Overfitting</vt:lpstr>
      <vt:lpstr>Estimation: Smoothing</vt:lpstr>
      <vt:lpstr>Estimation: Smoothing</vt:lpstr>
      <vt:lpstr>Estimation: Laplace Smoothing</vt:lpstr>
      <vt:lpstr>Estimation: Laplace Smoothing</vt:lpstr>
      <vt:lpstr>Estimation: Linear Interpolation </vt:lpstr>
      <vt:lpstr>Real NB: Smoothing</vt:lpstr>
      <vt:lpstr>Tuning on Held-Out Data</vt:lpstr>
      <vt:lpstr>Baselines</vt:lpstr>
      <vt:lpstr>Confidences from a Classifier</vt:lpstr>
      <vt:lpstr>Precision vs. Recall</vt:lpstr>
      <vt:lpstr>Precision vs. Recall</vt:lpstr>
      <vt:lpstr>Errors, and What to Do</vt:lpstr>
      <vt:lpstr>What to Do About Errors?</vt:lpstr>
      <vt:lpstr>Summary</vt:lpstr>
      <vt:lpstr>Errors, and What to Do</vt:lpstr>
      <vt:lpstr>What to Do About Errors?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34</cp:revision>
  <cp:lastPrinted>2014-12-01T18:53:00Z</cp:lastPrinted>
  <dcterms:modified xsi:type="dcterms:W3CDTF">2014-12-01T18:53:05Z</dcterms:modified>
</cp:coreProperties>
</file>