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64"/>
  </p:notesMasterIdLst>
  <p:handoutMasterIdLst>
    <p:handoutMasterId r:id="rId65"/>
  </p:handoutMasterIdLst>
  <p:sldIdLst>
    <p:sldId id="424" r:id="rId2"/>
    <p:sldId id="426" r:id="rId3"/>
    <p:sldId id="447" r:id="rId4"/>
    <p:sldId id="427" r:id="rId5"/>
    <p:sldId id="428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303" r:id="rId28"/>
    <p:sldId id="449" r:id="rId29"/>
    <p:sldId id="444" r:id="rId30"/>
    <p:sldId id="305" r:id="rId31"/>
    <p:sldId id="309" r:id="rId32"/>
    <p:sldId id="310" r:id="rId33"/>
    <p:sldId id="430" r:id="rId34"/>
    <p:sldId id="311" r:id="rId35"/>
    <p:sldId id="312" r:id="rId36"/>
    <p:sldId id="313" r:id="rId37"/>
    <p:sldId id="431" r:id="rId38"/>
    <p:sldId id="345" r:id="rId39"/>
    <p:sldId id="432" r:id="rId40"/>
    <p:sldId id="332" r:id="rId41"/>
    <p:sldId id="333" r:id="rId42"/>
    <p:sldId id="355" r:id="rId43"/>
    <p:sldId id="433" r:id="rId44"/>
    <p:sldId id="335" r:id="rId45"/>
    <p:sldId id="357" r:id="rId46"/>
    <p:sldId id="435" r:id="rId47"/>
    <p:sldId id="436" r:id="rId48"/>
    <p:sldId id="445" r:id="rId49"/>
    <p:sldId id="434" r:id="rId50"/>
    <p:sldId id="359" r:id="rId51"/>
    <p:sldId id="360" r:id="rId52"/>
    <p:sldId id="336" r:id="rId53"/>
    <p:sldId id="337" r:id="rId54"/>
    <p:sldId id="338" r:id="rId55"/>
    <p:sldId id="347" r:id="rId56"/>
    <p:sldId id="392" r:id="rId57"/>
    <p:sldId id="394" r:id="rId58"/>
    <p:sldId id="398" r:id="rId59"/>
    <p:sldId id="395" r:id="rId60"/>
    <p:sldId id="396" r:id="rId61"/>
    <p:sldId id="397" r:id="rId62"/>
    <p:sldId id="437" r:id="rId63"/>
  </p:sldIdLst>
  <p:sldSz cx="12192000" cy="6858000"/>
  <p:notesSz cx="7315200" cy="9601200"/>
  <p:custDataLst>
    <p:tags r:id="rId6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7" autoAdjust="0"/>
    <p:restoredTop sz="82329" autoAdjust="0"/>
  </p:normalViewPr>
  <p:slideViewPr>
    <p:cSldViewPr>
      <p:cViewPr>
        <p:scale>
          <a:sx n="85" d="100"/>
          <a:sy n="85" d="100"/>
        </p:scale>
        <p:origin x="-4880" y="-2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tags" Target="tags/tag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</a:t>
            </a:r>
            <a:r>
              <a:rPr lang="en-US" baseline="0" smtClean="0"/>
              <a:t>Thanks!</a:t>
            </a:r>
            <a:endParaRPr lang="en-US" sz="1200" smtClean="0"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9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</a:p>
          <a:p>
            <a:endParaRPr lang="en-US" dirty="0" smtClean="0"/>
          </a:p>
          <a:p>
            <a:r>
              <a:rPr lang="en-US" dirty="0" smtClean="0"/>
              <a:t>Draw network</a:t>
            </a:r>
          </a:p>
          <a:p>
            <a:r>
              <a:rPr lang="en-US" dirty="0" smtClean="0"/>
              <a:t>Specify</a:t>
            </a:r>
            <a:r>
              <a:rPr lang="en-US" baseline="0" dirty="0" smtClean="0"/>
              <a:t> the CPTs</a:t>
            </a:r>
          </a:p>
          <a:p>
            <a:r>
              <a:rPr lang="en-US" baseline="0" dirty="0" smtClean="0"/>
              <a:t>Then query, e.g., Mary Calls --- not something we specified, inference computed this for us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P(B) = ?</a:t>
            </a:r>
          </a:p>
          <a:p>
            <a:r>
              <a:rPr lang="en-US" baseline="0" dirty="0" smtClean="0"/>
              <a:t>P(B | +e) = ?</a:t>
            </a:r>
          </a:p>
          <a:p>
            <a:endParaRPr lang="en-US" baseline="0" dirty="0" smtClean="0"/>
          </a:p>
          <a:p>
            <a:pPr marL="171450" indent="-171450">
              <a:buFont typeface="Wingdings" charset="0"/>
              <a:buChar char="à"/>
            </a:pPr>
            <a:r>
              <a:rPr lang="en-US" baseline="0" dirty="0" smtClean="0">
                <a:sym typeface="Wingdings"/>
              </a:rPr>
              <a:t>Independence</a:t>
            </a:r>
          </a:p>
          <a:p>
            <a:pPr marL="171450" indent="-171450">
              <a:buFont typeface="Wingdings" charset="0"/>
              <a:buChar char="à"/>
            </a:pPr>
            <a:endParaRPr lang="en-US" baseline="0" dirty="0" smtClean="0">
              <a:sym typeface="Wingdings"/>
            </a:endParaRPr>
          </a:p>
          <a:p>
            <a:r>
              <a:rPr lang="en-US" baseline="0" dirty="0" smtClean="0"/>
              <a:t>P(B) = ?</a:t>
            </a:r>
          </a:p>
          <a:p>
            <a:r>
              <a:rPr lang="en-US" baseline="0" dirty="0" smtClean="0"/>
              <a:t>P(B | +m) = ?</a:t>
            </a:r>
          </a:p>
          <a:p>
            <a:pPr marL="0" indent="0">
              <a:buFont typeface="Wingdings" charset="0"/>
              <a:buNone/>
            </a:pPr>
            <a:endParaRPr lang="en-US" baseline="0" dirty="0" smtClean="0">
              <a:sym typeface="Wingdings"/>
            </a:endParaRPr>
          </a:p>
          <a:p>
            <a:pPr marL="0" indent="0">
              <a:buFont typeface="Wingdings" charset="0"/>
              <a:buNone/>
            </a:pPr>
            <a:endParaRPr lang="en-US" baseline="0" dirty="0" smtClean="0">
              <a:sym typeface="Wingdings"/>
            </a:endParaRPr>
          </a:p>
          <a:p>
            <a:pPr marL="0" indent="0">
              <a:buFont typeface="Wingdings" charset="0"/>
              <a:buNone/>
            </a:pPr>
            <a:r>
              <a:rPr lang="en-US" baseline="0" dirty="0" smtClean="0">
                <a:sym typeface="Wingdings"/>
              </a:rPr>
              <a:t>Show explaining away</a:t>
            </a:r>
          </a:p>
          <a:p>
            <a:pPr marL="0" indent="0">
              <a:buFont typeface="Wingdings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4"/>
            <a:ext cx="6400801" cy="3600451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smtClean="0">
                <a:latin typeface="Arial" pitchFamily="34" charset="0"/>
                <a:ea typeface="ＭＳ Ｐゴシック" pitchFamily="34" charset="-128"/>
              </a:rPr>
              <a:t>: traffic report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8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74" indent="-285721" defTabSz="96668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83" indent="-228576" defTabSz="96668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36" indent="-228576" defTabSz="96668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89" indent="-228576" defTabSz="96668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43" indent="-228576" defTabSz="9666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496" indent="-228576" defTabSz="9666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49" indent="-228576" defTabSz="9666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02" indent="-228576" defTabSz="9666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5A3D32-6BA7-4A1F-917C-754422230827}" type="slidenum">
              <a:rPr lang="en-US" sz="1300"/>
              <a:pPr eaLnBrk="1" hangingPunct="1"/>
              <a:t>19</a:t>
            </a:fld>
            <a:endParaRPr 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F13DAB-E8A7-49D8-9B00-67FF064195A2}" type="slidenum">
              <a:rPr lang="en-US" sz="1300"/>
              <a:pPr eaLnBrk="1" hangingPunct="1"/>
              <a:t>34</a:t>
            </a:fld>
            <a:endParaRPr 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9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5" Type="http://schemas.openxmlformats.org/officeDocument/2006/relationships/image" Target="../media/image26.emf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tags" Target="../tags/tag26.xml"/><Relationship Id="rId5" Type="http://schemas.openxmlformats.org/officeDocument/2006/relationships/tags" Target="../tags/tag27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20" Type="http://schemas.openxmlformats.org/officeDocument/2006/relationships/image" Target="../media/image58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emf"/><Relationship Id="rId10" Type="http://schemas.openxmlformats.org/officeDocument/2006/relationships/tags" Target="../tags/tag42.xml"/><Relationship Id="rId11" Type="http://schemas.openxmlformats.org/officeDocument/2006/relationships/slideLayout" Target="../slideLayouts/slideLayout2.xml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9" Type="http://schemas.openxmlformats.org/officeDocument/2006/relationships/image" Target="../media/image57.png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tags" Target="../tags/tag38.xml"/><Relationship Id="rId7" Type="http://schemas.openxmlformats.org/officeDocument/2006/relationships/tags" Target="../tags/tag39.xml"/><Relationship Id="rId8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6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" Type="http://schemas.openxmlformats.org/officeDocument/2006/relationships/tags" Target="../tags/tag45.xml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tags" Target="../tags/tag4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.xml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emf"/><Relationship Id="rId9" Type="http://schemas.openxmlformats.org/officeDocument/2006/relationships/image" Target="../media/image93.emf"/><Relationship Id="rId10" Type="http://schemas.openxmlformats.org/officeDocument/2006/relationships/image" Target="../media/image94.emf"/><Relationship Id="rId1" Type="http://schemas.openxmlformats.org/officeDocument/2006/relationships/tags" Target="../tags/tag52.xml"/><Relationship Id="rId2" Type="http://schemas.openxmlformats.org/officeDocument/2006/relationships/tags" Target="../tags/tag5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4" Type="http://schemas.openxmlformats.org/officeDocument/2006/relationships/image" Target="../media/image101.png"/><Relationship Id="rId15" Type="http://schemas.openxmlformats.org/officeDocument/2006/relationships/image" Target="../media/image102.png"/><Relationship Id="rId1" Type="http://schemas.openxmlformats.org/officeDocument/2006/relationships/tags" Target="../tags/tag55.xml"/><Relationship Id="rId2" Type="http://schemas.openxmlformats.org/officeDocument/2006/relationships/tags" Target="../tags/tag56.xml"/><Relationship Id="rId3" Type="http://schemas.openxmlformats.org/officeDocument/2006/relationships/tags" Target="../tags/tag57.xml"/><Relationship Id="rId4" Type="http://schemas.openxmlformats.org/officeDocument/2006/relationships/tags" Target="../tags/tag58.xml"/><Relationship Id="rId5" Type="http://schemas.openxmlformats.org/officeDocument/2006/relationships/tags" Target="../tags/tag59.xml"/><Relationship Id="rId6" Type="http://schemas.openxmlformats.org/officeDocument/2006/relationships/tags" Target="../tags/tag60.xml"/><Relationship Id="rId7" Type="http://schemas.openxmlformats.org/officeDocument/2006/relationships/tags" Target="../tags/tag61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96.png"/><Relationship Id="rId10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7.png"/><Relationship Id="rId12" Type="http://schemas.openxmlformats.org/officeDocument/2006/relationships/image" Target="../media/image108.png"/><Relationship Id="rId1" Type="http://schemas.openxmlformats.org/officeDocument/2006/relationships/tags" Target="../tags/tag62.xml"/><Relationship Id="rId2" Type="http://schemas.openxmlformats.org/officeDocument/2006/relationships/tags" Target="../tags/tag63.xml"/><Relationship Id="rId3" Type="http://schemas.openxmlformats.org/officeDocument/2006/relationships/tags" Target="../tags/tag64.xml"/><Relationship Id="rId4" Type="http://schemas.openxmlformats.org/officeDocument/2006/relationships/tags" Target="../tags/tag65.xml"/><Relationship Id="rId5" Type="http://schemas.openxmlformats.org/officeDocument/2006/relationships/tags" Target="../tags/tag66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1.png"/><Relationship Id="rId12" Type="http://schemas.openxmlformats.org/officeDocument/2006/relationships/image" Target="../media/image111.png"/><Relationship Id="rId13" Type="http://schemas.openxmlformats.org/officeDocument/2006/relationships/image" Target="../media/image112.png"/><Relationship Id="rId1" Type="http://schemas.openxmlformats.org/officeDocument/2006/relationships/tags" Target="../tags/tag67.xml"/><Relationship Id="rId2" Type="http://schemas.openxmlformats.org/officeDocument/2006/relationships/tags" Target="../tags/tag68.xml"/><Relationship Id="rId3" Type="http://schemas.openxmlformats.org/officeDocument/2006/relationships/tags" Target="../tags/tag69.xml"/><Relationship Id="rId4" Type="http://schemas.openxmlformats.org/officeDocument/2006/relationships/tags" Target="../tags/tag70.xml"/><Relationship Id="rId5" Type="http://schemas.openxmlformats.org/officeDocument/2006/relationships/tags" Target="../tags/tag71.xml"/><Relationship Id="rId6" Type="http://schemas.openxmlformats.org/officeDocument/2006/relationships/tags" Target="../tags/tag72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10.png"/><Relationship Id="rId9" Type="http://schemas.openxmlformats.org/officeDocument/2006/relationships/image" Target="../media/image90.png"/><Relationship Id="rId10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6" Type="http://schemas.openxmlformats.org/officeDocument/2006/relationships/image" Target="../media/image107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1" Type="http://schemas.openxmlformats.org/officeDocument/2006/relationships/tags" Target="../tags/tag73.xml"/><Relationship Id="rId2" Type="http://schemas.openxmlformats.org/officeDocument/2006/relationships/tags" Target="../tags/tag7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2.png"/><Relationship Id="rId1" Type="http://schemas.openxmlformats.org/officeDocument/2006/relationships/tags" Target="../tags/tag76.xml"/><Relationship Id="rId2" Type="http://schemas.openxmlformats.org/officeDocument/2006/relationships/tags" Target="../tags/tag7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4" Type="http://schemas.openxmlformats.org/officeDocument/2006/relationships/image" Target="../media/image1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emf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3.png"/><Relationship Id="rId12" Type="http://schemas.openxmlformats.org/officeDocument/2006/relationships/image" Target="../media/image111.png"/><Relationship Id="rId13" Type="http://schemas.openxmlformats.org/officeDocument/2006/relationships/image" Target="../media/image91.png"/><Relationship Id="rId14" Type="http://schemas.openxmlformats.org/officeDocument/2006/relationships/image" Target="../media/image90.png"/><Relationship Id="rId15" Type="http://schemas.openxmlformats.org/officeDocument/2006/relationships/image" Target="../media/image89.png"/><Relationship Id="rId16" Type="http://schemas.openxmlformats.org/officeDocument/2006/relationships/image" Target="../media/image124.png"/><Relationship Id="rId17" Type="http://schemas.openxmlformats.org/officeDocument/2006/relationships/image" Target="../media/image118.png"/><Relationship Id="rId1" Type="http://schemas.openxmlformats.org/officeDocument/2006/relationships/tags" Target="../tags/tag79.xml"/><Relationship Id="rId2" Type="http://schemas.openxmlformats.org/officeDocument/2006/relationships/tags" Target="../tags/tag80.xml"/><Relationship Id="rId3" Type="http://schemas.openxmlformats.org/officeDocument/2006/relationships/tags" Target="../tags/tag81.xml"/><Relationship Id="rId4" Type="http://schemas.openxmlformats.org/officeDocument/2006/relationships/tags" Target="../tags/tag82.xml"/><Relationship Id="rId5" Type="http://schemas.openxmlformats.org/officeDocument/2006/relationships/tags" Target="../tags/tag83.xml"/><Relationship Id="rId6" Type="http://schemas.openxmlformats.org/officeDocument/2006/relationships/tags" Target="../tags/tag84.xml"/><Relationship Id="rId7" Type="http://schemas.openxmlformats.org/officeDocument/2006/relationships/tags" Target="../tags/tag85.xml"/><Relationship Id="rId8" Type="http://schemas.openxmlformats.org/officeDocument/2006/relationships/tags" Target="../tags/tag86.xml"/><Relationship Id="rId9" Type="http://schemas.openxmlformats.org/officeDocument/2006/relationships/tags" Target="../tags/tag87.xml"/><Relationship Id="rId10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7.png"/><Relationship Id="rId12" Type="http://schemas.openxmlformats.org/officeDocument/2006/relationships/image" Target="../media/image98.png"/><Relationship Id="rId13" Type="http://schemas.openxmlformats.org/officeDocument/2006/relationships/image" Target="../media/image126.png"/><Relationship Id="rId14" Type="http://schemas.openxmlformats.org/officeDocument/2006/relationships/image" Target="../media/image127.png"/><Relationship Id="rId15" Type="http://schemas.openxmlformats.org/officeDocument/2006/relationships/image" Target="../media/image128.png"/><Relationship Id="rId1" Type="http://schemas.openxmlformats.org/officeDocument/2006/relationships/tags" Target="../tags/tag88.xml"/><Relationship Id="rId2" Type="http://schemas.openxmlformats.org/officeDocument/2006/relationships/tags" Target="../tags/tag89.xml"/><Relationship Id="rId3" Type="http://schemas.openxmlformats.org/officeDocument/2006/relationships/tags" Target="../tags/tag90.xml"/><Relationship Id="rId4" Type="http://schemas.openxmlformats.org/officeDocument/2006/relationships/tags" Target="../tags/tag91.xml"/><Relationship Id="rId5" Type="http://schemas.openxmlformats.org/officeDocument/2006/relationships/tags" Target="../tags/tag92.xml"/><Relationship Id="rId6" Type="http://schemas.openxmlformats.org/officeDocument/2006/relationships/tags" Target="../tags/tag93.xml"/><Relationship Id="rId7" Type="http://schemas.openxmlformats.org/officeDocument/2006/relationships/tags" Target="../tags/tag94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25.png"/><Relationship Id="rId10" Type="http://schemas.openxmlformats.org/officeDocument/2006/relationships/image" Target="../media/image9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5.png"/><Relationship Id="rId5" Type="http://schemas.openxmlformats.org/officeDocument/2006/relationships/image" Target="../media/image129.png"/><Relationship Id="rId6" Type="http://schemas.openxmlformats.org/officeDocument/2006/relationships/image" Target="../media/image128.png"/><Relationship Id="rId1" Type="http://schemas.openxmlformats.org/officeDocument/2006/relationships/tags" Target="../tags/tag95.xml"/><Relationship Id="rId2" Type="http://schemas.openxmlformats.org/officeDocument/2006/relationships/tags" Target="../tags/tag9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Relationship Id="rId1" Type="http://schemas.openxmlformats.org/officeDocument/2006/relationships/tags" Target="../tags/tag97.xml"/><Relationship Id="rId2" Type="http://schemas.openxmlformats.org/officeDocument/2006/relationships/tags" Target="../tags/tag98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20" Type="http://schemas.openxmlformats.org/officeDocument/2006/relationships/image" Target="../media/image137.png"/><Relationship Id="rId21" Type="http://schemas.openxmlformats.org/officeDocument/2006/relationships/image" Target="../media/image138.png"/><Relationship Id="rId22" Type="http://schemas.openxmlformats.org/officeDocument/2006/relationships/image" Target="../media/image139.png"/><Relationship Id="rId23" Type="http://schemas.openxmlformats.org/officeDocument/2006/relationships/image" Target="../media/image140.png"/><Relationship Id="rId24" Type="http://schemas.openxmlformats.org/officeDocument/2006/relationships/image" Target="../media/image104.png"/><Relationship Id="rId25" Type="http://schemas.openxmlformats.org/officeDocument/2006/relationships/image" Target="../media/image141.png"/><Relationship Id="rId26" Type="http://schemas.openxmlformats.org/officeDocument/2006/relationships/image" Target="../media/image142.png"/><Relationship Id="rId27" Type="http://schemas.openxmlformats.org/officeDocument/2006/relationships/image" Target="../media/image143.png"/><Relationship Id="rId28" Type="http://schemas.openxmlformats.org/officeDocument/2006/relationships/image" Target="../media/image144.png"/><Relationship Id="rId10" Type="http://schemas.openxmlformats.org/officeDocument/2006/relationships/tags" Target="../tags/tag108.xml"/><Relationship Id="rId11" Type="http://schemas.openxmlformats.org/officeDocument/2006/relationships/tags" Target="../tags/tag109.xml"/><Relationship Id="rId12" Type="http://schemas.openxmlformats.org/officeDocument/2006/relationships/tags" Target="../tags/tag110.xml"/><Relationship Id="rId13" Type="http://schemas.openxmlformats.org/officeDocument/2006/relationships/tags" Target="../tags/tag111.xml"/><Relationship Id="rId14" Type="http://schemas.openxmlformats.org/officeDocument/2006/relationships/tags" Target="../tags/tag112.xml"/><Relationship Id="rId15" Type="http://schemas.openxmlformats.org/officeDocument/2006/relationships/tags" Target="../tags/tag113.xml"/><Relationship Id="rId16" Type="http://schemas.openxmlformats.org/officeDocument/2006/relationships/tags" Target="../tags/tag114.xml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135.png"/><Relationship Id="rId19" Type="http://schemas.openxmlformats.org/officeDocument/2006/relationships/image" Target="../media/image136.png"/><Relationship Id="rId1" Type="http://schemas.openxmlformats.org/officeDocument/2006/relationships/tags" Target="../tags/tag99.xml"/><Relationship Id="rId2" Type="http://schemas.openxmlformats.org/officeDocument/2006/relationships/tags" Target="../tags/tag100.xml"/><Relationship Id="rId3" Type="http://schemas.openxmlformats.org/officeDocument/2006/relationships/tags" Target="../tags/tag101.xml"/><Relationship Id="rId4" Type="http://schemas.openxmlformats.org/officeDocument/2006/relationships/tags" Target="../tags/tag102.xml"/><Relationship Id="rId5" Type="http://schemas.openxmlformats.org/officeDocument/2006/relationships/tags" Target="../tags/tag103.xml"/><Relationship Id="rId6" Type="http://schemas.openxmlformats.org/officeDocument/2006/relationships/tags" Target="../tags/tag104.xml"/><Relationship Id="rId7" Type="http://schemas.openxmlformats.org/officeDocument/2006/relationships/tags" Target="../tags/tag105.xml"/><Relationship Id="rId8" Type="http://schemas.openxmlformats.org/officeDocument/2006/relationships/tags" Target="../tags/tag106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20" Type="http://schemas.openxmlformats.org/officeDocument/2006/relationships/image" Target="../media/image145.png"/><Relationship Id="rId21" Type="http://schemas.openxmlformats.org/officeDocument/2006/relationships/image" Target="../media/image143.png"/><Relationship Id="rId22" Type="http://schemas.openxmlformats.org/officeDocument/2006/relationships/image" Target="../media/image136.png"/><Relationship Id="rId23" Type="http://schemas.openxmlformats.org/officeDocument/2006/relationships/image" Target="../media/image140.png"/><Relationship Id="rId24" Type="http://schemas.openxmlformats.org/officeDocument/2006/relationships/image" Target="../media/image146.png"/><Relationship Id="rId25" Type="http://schemas.openxmlformats.org/officeDocument/2006/relationships/image" Target="../media/image147.png"/><Relationship Id="rId26" Type="http://schemas.openxmlformats.org/officeDocument/2006/relationships/image" Target="../media/image148.png"/><Relationship Id="rId27" Type="http://schemas.openxmlformats.org/officeDocument/2006/relationships/image" Target="../media/image144.png"/><Relationship Id="rId10" Type="http://schemas.openxmlformats.org/officeDocument/2006/relationships/tags" Target="../tags/tag124.xml"/><Relationship Id="rId11" Type="http://schemas.openxmlformats.org/officeDocument/2006/relationships/tags" Target="../tags/tag125.xml"/><Relationship Id="rId12" Type="http://schemas.openxmlformats.org/officeDocument/2006/relationships/tags" Target="../tags/tag126.xml"/><Relationship Id="rId13" Type="http://schemas.openxmlformats.org/officeDocument/2006/relationships/tags" Target="../tags/tag127.xml"/><Relationship Id="rId14" Type="http://schemas.openxmlformats.org/officeDocument/2006/relationships/tags" Target="../tags/tag128.xml"/><Relationship Id="rId15" Type="http://schemas.openxmlformats.org/officeDocument/2006/relationships/tags" Target="../tags/tag129.xml"/><Relationship Id="rId16" Type="http://schemas.openxmlformats.org/officeDocument/2006/relationships/tags" Target="../tags/tag130.xml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104.png"/><Relationship Id="rId19" Type="http://schemas.openxmlformats.org/officeDocument/2006/relationships/image" Target="../media/image141.png"/><Relationship Id="rId1" Type="http://schemas.openxmlformats.org/officeDocument/2006/relationships/tags" Target="../tags/tag115.xml"/><Relationship Id="rId2" Type="http://schemas.openxmlformats.org/officeDocument/2006/relationships/tags" Target="../tags/tag116.xml"/><Relationship Id="rId3" Type="http://schemas.openxmlformats.org/officeDocument/2006/relationships/tags" Target="../tags/tag117.xml"/><Relationship Id="rId4" Type="http://schemas.openxmlformats.org/officeDocument/2006/relationships/tags" Target="../tags/tag118.xml"/><Relationship Id="rId5" Type="http://schemas.openxmlformats.org/officeDocument/2006/relationships/tags" Target="../tags/tag119.xml"/><Relationship Id="rId6" Type="http://schemas.openxmlformats.org/officeDocument/2006/relationships/tags" Target="../tags/tag120.xml"/><Relationship Id="rId7" Type="http://schemas.openxmlformats.org/officeDocument/2006/relationships/tags" Target="../tags/tag121.xml"/><Relationship Id="rId8" Type="http://schemas.openxmlformats.org/officeDocument/2006/relationships/tags" Target="../tags/tag1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4" Type="http://schemas.openxmlformats.org/officeDocument/2006/relationships/tags" Target="../tags/tag134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7" Type="http://schemas.openxmlformats.org/officeDocument/2006/relationships/image" Target="../media/image150.png"/><Relationship Id="rId8" Type="http://schemas.openxmlformats.org/officeDocument/2006/relationships/image" Target="../media/image151.png"/><Relationship Id="rId9" Type="http://schemas.openxmlformats.org/officeDocument/2006/relationships/image" Target="../media/image152.png"/><Relationship Id="rId10" Type="http://schemas.openxmlformats.org/officeDocument/2006/relationships/image" Target="../media/image153.png"/><Relationship Id="rId1" Type="http://schemas.openxmlformats.org/officeDocument/2006/relationships/tags" Target="../tags/tag131.xml"/><Relationship Id="rId2" Type="http://schemas.openxmlformats.org/officeDocument/2006/relationships/tags" Target="../tags/tag132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7.png"/><Relationship Id="rId12" Type="http://schemas.openxmlformats.org/officeDocument/2006/relationships/image" Target="../media/image138.png"/><Relationship Id="rId13" Type="http://schemas.openxmlformats.org/officeDocument/2006/relationships/image" Target="../media/image139.png"/><Relationship Id="rId14" Type="http://schemas.openxmlformats.org/officeDocument/2006/relationships/image" Target="../media/image140.png"/><Relationship Id="rId15" Type="http://schemas.openxmlformats.org/officeDocument/2006/relationships/image" Target="../media/image154.png"/><Relationship Id="rId16" Type="http://schemas.openxmlformats.org/officeDocument/2006/relationships/image" Target="../media/image144.png"/><Relationship Id="rId1" Type="http://schemas.openxmlformats.org/officeDocument/2006/relationships/tags" Target="../tags/tag135.xml"/><Relationship Id="rId2" Type="http://schemas.openxmlformats.org/officeDocument/2006/relationships/tags" Target="../tags/tag136.xml"/><Relationship Id="rId3" Type="http://schemas.openxmlformats.org/officeDocument/2006/relationships/tags" Target="../tags/tag137.xml"/><Relationship Id="rId4" Type="http://schemas.openxmlformats.org/officeDocument/2006/relationships/tags" Target="../tags/tag138.xml"/><Relationship Id="rId5" Type="http://schemas.openxmlformats.org/officeDocument/2006/relationships/tags" Target="../tags/tag139.xml"/><Relationship Id="rId6" Type="http://schemas.openxmlformats.org/officeDocument/2006/relationships/tags" Target="../tags/tag140.xml"/><Relationship Id="rId7" Type="http://schemas.openxmlformats.org/officeDocument/2006/relationships/tags" Target="../tags/tag141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35.png"/><Relationship Id="rId10" Type="http://schemas.openxmlformats.org/officeDocument/2006/relationships/image" Target="../media/image136.png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5.png"/><Relationship Id="rId12" Type="http://schemas.openxmlformats.org/officeDocument/2006/relationships/image" Target="../media/image156.png"/><Relationship Id="rId13" Type="http://schemas.openxmlformats.org/officeDocument/2006/relationships/image" Target="../media/image157.png"/><Relationship Id="rId14" Type="http://schemas.openxmlformats.org/officeDocument/2006/relationships/image" Target="../media/image158.png"/><Relationship Id="rId15" Type="http://schemas.openxmlformats.org/officeDocument/2006/relationships/image" Target="../media/image159.png"/><Relationship Id="rId16" Type="http://schemas.openxmlformats.org/officeDocument/2006/relationships/image" Target="../media/image160.png"/><Relationship Id="rId17" Type="http://schemas.openxmlformats.org/officeDocument/2006/relationships/image" Target="../media/image161.png"/><Relationship Id="rId18" Type="http://schemas.openxmlformats.org/officeDocument/2006/relationships/image" Target="../media/image162.png"/><Relationship Id="rId19" Type="http://schemas.openxmlformats.org/officeDocument/2006/relationships/image" Target="../media/image163.png"/><Relationship Id="rId1" Type="http://schemas.openxmlformats.org/officeDocument/2006/relationships/tags" Target="../tags/tag142.xml"/><Relationship Id="rId2" Type="http://schemas.openxmlformats.org/officeDocument/2006/relationships/tags" Target="../tags/tag143.xml"/><Relationship Id="rId3" Type="http://schemas.openxmlformats.org/officeDocument/2006/relationships/tags" Target="../tags/tag144.xml"/><Relationship Id="rId4" Type="http://schemas.openxmlformats.org/officeDocument/2006/relationships/tags" Target="../tags/tag145.xml"/><Relationship Id="rId5" Type="http://schemas.openxmlformats.org/officeDocument/2006/relationships/tags" Target="../tags/tag146.xml"/><Relationship Id="rId6" Type="http://schemas.openxmlformats.org/officeDocument/2006/relationships/tags" Target="../tags/tag147.xml"/><Relationship Id="rId7" Type="http://schemas.openxmlformats.org/officeDocument/2006/relationships/tags" Target="../tags/tag148.xml"/><Relationship Id="rId8" Type="http://schemas.openxmlformats.org/officeDocument/2006/relationships/tags" Target="../tags/tag149.xml"/><Relationship Id="rId9" Type="http://schemas.openxmlformats.org/officeDocument/2006/relationships/tags" Target="../tags/tag150.xml"/><Relationship Id="rId10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8.png"/><Relationship Id="rId12" Type="http://schemas.openxmlformats.org/officeDocument/2006/relationships/image" Target="../media/image159.png"/><Relationship Id="rId13" Type="http://schemas.openxmlformats.org/officeDocument/2006/relationships/image" Target="../media/image161.png"/><Relationship Id="rId14" Type="http://schemas.openxmlformats.org/officeDocument/2006/relationships/image" Target="../media/image157.png"/><Relationship Id="rId15" Type="http://schemas.openxmlformats.org/officeDocument/2006/relationships/image" Target="../media/image162.png"/><Relationship Id="rId16" Type="http://schemas.openxmlformats.org/officeDocument/2006/relationships/image" Target="../media/image164.png"/><Relationship Id="rId17" Type="http://schemas.openxmlformats.org/officeDocument/2006/relationships/image" Target="../media/image165.png"/><Relationship Id="rId18" Type="http://schemas.openxmlformats.org/officeDocument/2006/relationships/image" Target="../media/image166.png"/><Relationship Id="rId19" Type="http://schemas.openxmlformats.org/officeDocument/2006/relationships/image" Target="../media/image167.png"/><Relationship Id="rId1" Type="http://schemas.openxmlformats.org/officeDocument/2006/relationships/tags" Target="../tags/tag151.xml"/><Relationship Id="rId2" Type="http://schemas.openxmlformats.org/officeDocument/2006/relationships/tags" Target="../tags/tag152.xml"/><Relationship Id="rId3" Type="http://schemas.openxmlformats.org/officeDocument/2006/relationships/tags" Target="../tags/tag153.xml"/><Relationship Id="rId4" Type="http://schemas.openxmlformats.org/officeDocument/2006/relationships/tags" Target="../tags/tag154.xml"/><Relationship Id="rId5" Type="http://schemas.openxmlformats.org/officeDocument/2006/relationships/tags" Target="../tags/tag155.xml"/><Relationship Id="rId6" Type="http://schemas.openxmlformats.org/officeDocument/2006/relationships/tags" Target="../tags/tag156.xml"/><Relationship Id="rId7" Type="http://schemas.openxmlformats.org/officeDocument/2006/relationships/tags" Target="../tags/tag157.xml"/><Relationship Id="rId8" Type="http://schemas.openxmlformats.org/officeDocument/2006/relationships/tags" Target="../tags/tag158.xml"/><Relationship Id="rId9" Type="http://schemas.openxmlformats.org/officeDocument/2006/relationships/tags" Target="../tags/tag159.xml"/><Relationship Id="rId10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tags" Target="../tags/tag172.xml"/><Relationship Id="rId14" Type="http://schemas.openxmlformats.org/officeDocument/2006/relationships/tags" Target="../tags/tag173.xml"/><Relationship Id="rId15" Type="http://schemas.openxmlformats.org/officeDocument/2006/relationships/tags" Target="../tags/tag174.xml"/><Relationship Id="rId16" Type="http://schemas.openxmlformats.org/officeDocument/2006/relationships/tags" Target="../tags/tag175.xml"/><Relationship Id="rId17" Type="http://schemas.openxmlformats.org/officeDocument/2006/relationships/tags" Target="../tags/tag176.xml"/><Relationship Id="rId18" Type="http://schemas.openxmlformats.org/officeDocument/2006/relationships/tags" Target="../tags/tag177.xml"/><Relationship Id="rId19" Type="http://schemas.openxmlformats.org/officeDocument/2006/relationships/tags" Target="../tags/tag178.xml"/><Relationship Id="rId63" Type="http://schemas.openxmlformats.org/officeDocument/2006/relationships/image" Target="../media/image192.png"/><Relationship Id="rId50" Type="http://schemas.openxmlformats.org/officeDocument/2006/relationships/image" Target="../media/image179.png"/><Relationship Id="rId51" Type="http://schemas.openxmlformats.org/officeDocument/2006/relationships/image" Target="../media/image180.png"/><Relationship Id="rId52" Type="http://schemas.openxmlformats.org/officeDocument/2006/relationships/image" Target="../media/image181.png"/><Relationship Id="rId53" Type="http://schemas.openxmlformats.org/officeDocument/2006/relationships/image" Target="../media/image182.png"/><Relationship Id="rId54" Type="http://schemas.openxmlformats.org/officeDocument/2006/relationships/image" Target="../media/image183.png"/><Relationship Id="rId55" Type="http://schemas.openxmlformats.org/officeDocument/2006/relationships/image" Target="../media/image184.png"/><Relationship Id="rId56" Type="http://schemas.openxmlformats.org/officeDocument/2006/relationships/image" Target="../media/image185.png"/><Relationship Id="rId57" Type="http://schemas.openxmlformats.org/officeDocument/2006/relationships/image" Target="../media/image186.png"/><Relationship Id="rId58" Type="http://schemas.openxmlformats.org/officeDocument/2006/relationships/image" Target="../media/image187.png"/><Relationship Id="rId59" Type="http://schemas.openxmlformats.org/officeDocument/2006/relationships/image" Target="../media/image188.png"/><Relationship Id="rId40" Type="http://schemas.openxmlformats.org/officeDocument/2006/relationships/image" Target="../media/image157.png"/><Relationship Id="rId41" Type="http://schemas.openxmlformats.org/officeDocument/2006/relationships/image" Target="../media/image162.png"/><Relationship Id="rId42" Type="http://schemas.openxmlformats.org/officeDocument/2006/relationships/image" Target="../media/image163.png"/><Relationship Id="rId43" Type="http://schemas.openxmlformats.org/officeDocument/2006/relationships/image" Target="../media/image172.png"/><Relationship Id="rId44" Type="http://schemas.openxmlformats.org/officeDocument/2006/relationships/image" Target="../media/image173.png"/><Relationship Id="rId45" Type="http://schemas.openxmlformats.org/officeDocument/2006/relationships/image" Target="../media/image174.png"/><Relationship Id="rId46" Type="http://schemas.openxmlformats.org/officeDocument/2006/relationships/image" Target="../media/image175.png"/><Relationship Id="rId47" Type="http://schemas.openxmlformats.org/officeDocument/2006/relationships/image" Target="../media/image176.png"/><Relationship Id="rId48" Type="http://schemas.openxmlformats.org/officeDocument/2006/relationships/image" Target="../media/image177.png"/><Relationship Id="rId49" Type="http://schemas.openxmlformats.org/officeDocument/2006/relationships/image" Target="../media/image178.png"/><Relationship Id="rId1" Type="http://schemas.openxmlformats.org/officeDocument/2006/relationships/tags" Target="../tags/tag160.xml"/><Relationship Id="rId2" Type="http://schemas.openxmlformats.org/officeDocument/2006/relationships/tags" Target="../tags/tag161.xml"/><Relationship Id="rId3" Type="http://schemas.openxmlformats.org/officeDocument/2006/relationships/tags" Target="../tags/tag162.xml"/><Relationship Id="rId4" Type="http://schemas.openxmlformats.org/officeDocument/2006/relationships/tags" Target="../tags/tag163.xml"/><Relationship Id="rId5" Type="http://schemas.openxmlformats.org/officeDocument/2006/relationships/tags" Target="../tags/tag164.xml"/><Relationship Id="rId6" Type="http://schemas.openxmlformats.org/officeDocument/2006/relationships/tags" Target="../tags/tag165.xml"/><Relationship Id="rId7" Type="http://schemas.openxmlformats.org/officeDocument/2006/relationships/tags" Target="../tags/tag166.xml"/><Relationship Id="rId8" Type="http://schemas.openxmlformats.org/officeDocument/2006/relationships/tags" Target="../tags/tag167.xml"/><Relationship Id="rId9" Type="http://schemas.openxmlformats.org/officeDocument/2006/relationships/tags" Target="../tags/tag168.xml"/><Relationship Id="rId30" Type="http://schemas.openxmlformats.org/officeDocument/2006/relationships/tags" Target="../tags/tag189.xml"/><Relationship Id="rId31" Type="http://schemas.openxmlformats.org/officeDocument/2006/relationships/tags" Target="../tags/tag190.xml"/><Relationship Id="rId32" Type="http://schemas.openxmlformats.org/officeDocument/2006/relationships/slideLayout" Target="../slideLayouts/slideLayout2.xml"/><Relationship Id="rId33" Type="http://schemas.openxmlformats.org/officeDocument/2006/relationships/image" Target="../media/image161.png"/><Relationship Id="rId34" Type="http://schemas.openxmlformats.org/officeDocument/2006/relationships/image" Target="../media/image159.png"/><Relationship Id="rId35" Type="http://schemas.openxmlformats.org/officeDocument/2006/relationships/image" Target="../media/image160.png"/><Relationship Id="rId36" Type="http://schemas.openxmlformats.org/officeDocument/2006/relationships/image" Target="../media/image168.png"/><Relationship Id="rId37" Type="http://schemas.openxmlformats.org/officeDocument/2006/relationships/image" Target="../media/image169.png"/><Relationship Id="rId38" Type="http://schemas.openxmlformats.org/officeDocument/2006/relationships/image" Target="../media/image170.png"/><Relationship Id="rId39" Type="http://schemas.openxmlformats.org/officeDocument/2006/relationships/image" Target="../media/image171.png"/><Relationship Id="rId20" Type="http://schemas.openxmlformats.org/officeDocument/2006/relationships/tags" Target="../tags/tag179.xml"/><Relationship Id="rId21" Type="http://schemas.openxmlformats.org/officeDocument/2006/relationships/tags" Target="../tags/tag180.xml"/><Relationship Id="rId22" Type="http://schemas.openxmlformats.org/officeDocument/2006/relationships/tags" Target="../tags/tag181.xml"/><Relationship Id="rId23" Type="http://schemas.openxmlformats.org/officeDocument/2006/relationships/tags" Target="../tags/tag182.xml"/><Relationship Id="rId24" Type="http://schemas.openxmlformats.org/officeDocument/2006/relationships/tags" Target="../tags/tag183.xml"/><Relationship Id="rId25" Type="http://schemas.openxmlformats.org/officeDocument/2006/relationships/tags" Target="../tags/tag184.xml"/><Relationship Id="rId26" Type="http://schemas.openxmlformats.org/officeDocument/2006/relationships/tags" Target="../tags/tag185.xml"/><Relationship Id="rId27" Type="http://schemas.openxmlformats.org/officeDocument/2006/relationships/tags" Target="../tags/tag186.xml"/><Relationship Id="rId28" Type="http://schemas.openxmlformats.org/officeDocument/2006/relationships/tags" Target="../tags/tag187.xml"/><Relationship Id="rId29" Type="http://schemas.openxmlformats.org/officeDocument/2006/relationships/tags" Target="../tags/tag188.xml"/><Relationship Id="rId60" Type="http://schemas.openxmlformats.org/officeDocument/2006/relationships/image" Target="../media/image189.png"/><Relationship Id="rId61" Type="http://schemas.openxmlformats.org/officeDocument/2006/relationships/image" Target="../media/image190.png"/><Relationship Id="rId62" Type="http://schemas.openxmlformats.org/officeDocument/2006/relationships/image" Target="../media/image191.png"/><Relationship Id="rId10" Type="http://schemas.openxmlformats.org/officeDocument/2006/relationships/tags" Target="../tags/tag169.xml"/><Relationship Id="rId11" Type="http://schemas.openxmlformats.org/officeDocument/2006/relationships/tags" Target="../tags/tag170.xml"/><Relationship Id="rId12" Type="http://schemas.openxmlformats.org/officeDocument/2006/relationships/tags" Target="../tags/tag17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CSE 473: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 smtClean="0"/>
              <a:t>Bayes’ Nets: Inference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6886665" cy="3525166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Dan Weld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83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Guaranteed X </a:t>
            </a:r>
            <a:r>
              <a:rPr lang="en-US" sz="2400" dirty="0">
                <a:latin typeface="Calibri"/>
                <a:cs typeface="Calibri"/>
              </a:rPr>
              <a:t>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CC0000"/>
                </a:solidFill>
                <a:latin typeface="Calibri"/>
                <a:cs typeface="Calibri"/>
              </a:rPr>
              <a:t>Evidence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</a:t>
            </a:r>
            <a:r>
              <a:rPr lang="en-US" sz="1800" dirty="0" smtClean="0">
                <a:latin typeface="Calibri"/>
                <a:cs typeface="Calibri"/>
              </a:rPr>
              <a:t>pressure          Y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 smtClean="0">
                <a:latin typeface="Calibri"/>
                <a:cs typeface="Calibri"/>
              </a:rPr>
              <a:t>Rain                          Z</a:t>
            </a:r>
            <a:r>
              <a:rPr lang="en-US" sz="1800" dirty="0">
                <a:latin typeface="Calibri"/>
                <a:cs typeface="Calibri"/>
              </a:rPr>
              <a:t>: Traffic</a:t>
            </a:r>
          </a:p>
        </p:txBody>
      </p:sp>
    </p:spTree>
    <p:extLst>
      <p:ext uri="{BB962C8B-B14F-4D97-AF65-F5344CB8AC3E}">
        <p14:creationId xmlns:p14="http://schemas.microsoft.com/office/powerpoint/2010/main" val="378991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Project due 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US" sz="2000" dirty="0" smtClean="0">
                <a:latin typeface="Calibri"/>
                <a:cs typeface="Calibri"/>
              </a:rPr>
              <a:t>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In numbers:</a:t>
            </a:r>
            <a:endParaRPr lang="en-US" sz="2000" dirty="0">
              <a:latin typeface="Calibri"/>
              <a:cs typeface="Calibri"/>
            </a:endParaRP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        P( +x | +y ) = 1, 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alibri"/>
                <a:cs typeface="Calibri"/>
              </a:rPr>
              <a:t>	 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</a:t>
            </a:r>
            <a:r>
              <a:rPr lang="en-US" sz="2000" dirty="0" smtClean="0">
                <a:latin typeface="Calibri"/>
                <a:cs typeface="Calibri"/>
              </a:rPr>
              <a:t>due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X</a:t>
            </a:r>
            <a:r>
              <a:rPr lang="en-US" sz="2000" dirty="0">
                <a:latin typeface="Calibri"/>
                <a:cs typeface="Calibri"/>
              </a:rPr>
              <a:t>: </a:t>
            </a:r>
            <a:r>
              <a:rPr lang="en-US" sz="2000" dirty="0" smtClean="0">
                <a:latin typeface="Calibri"/>
                <a:cs typeface="Calibri"/>
              </a:rPr>
              <a:t>Forums busy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Z</a:t>
            </a:r>
            <a:r>
              <a:rPr lang="en-US" sz="2000" dirty="0">
                <a:latin typeface="Calibri"/>
                <a:cs typeface="Calibri"/>
              </a:rPr>
              <a:t>: Lab full</a:t>
            </a:r>
          </a:p>
        </p:txBody>
      </p:sp>
    </p:spTree>
    <p:extLst>
      <p:ext uri="{BB962C8B-B14F-4D97-AF65-F5344CB8AC3E}">
        <p14:creationId xmlns:p14="http://schemas.microsoft.com/office/powerpoint/2010/main" val="128670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</a:t>
            </a:r>
            <a:r>
              <a:rPr lang="en-US" sz="2000" dirty="0" smtClean="0">
                <a:latin typeface="Calibri"/>
                <a:cs typeface="Calibri"/>
              </a:rPr>
              <a:t>due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X</a:t>
            </a:r>
            <a:r>
              <a:rPr lang="en-US" sz="2000" dirty="0">
                <a:latin typeface="Calibri"/>
                <a:cs typeface="Calibri"/>
              </a:rPr>
              <a:t>: </a:t>
            </a:r>
            <a:r>
              <a:rPr lang="en-US" sz="2000" dirty="0" smtClean="0">
                <a:latin typeface="Calibri"/>
                <a:cs typeface="Calibri"/>
              </a:rPr>
              <a:t>Forums busy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Z</a:t>
            </a:r>
            <a:r>
              <a:rPr lang="en-US" sz="2000" dirty="0">
                <a:latin typeface="Calibri"/>
                <a:cs typeface="Calibri"/>
              </a:rPr>
              <a:t>: Lab full</a:t>
            </a:r>
          </a:p>
        </p:txBody>
      </p:sp>
    </p:spTree>
    <p:extLst>
      <p:ext uri="{BB962C8B-B14F-4D97-AF65-F5344CB8AC3E}">
        <p14:creationId xmlns:p14="http://schemas.microsoft.com/office/powerpoint/2010/main" val="332470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Calibri"/>
                <a:cs typeface="Calibri"/>
              </a:rPr>
              <a:t>Z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 smtClean="0">
                <a:latin typeface="Calibri"/>
                <a:cs typeface="Calibri"/>
              </a:rPr>
              <a:t>Traffic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Still need to prove they must be (try it!)</a:t>
            </a:r>
          </a:p>
          <a:p>
            <a:pPr lvl="7"/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Are X </a:t>
            </a:r>
            <a:r>
              <a:rPr lang="en-US" sz="2400" smtClean="0">
                <a:latin typeface="Calibri"/>
                <a:ea typeface="ＭＳ Ｐゴシック" pitchFamily="34" charset="-128"/>
                <a:cs typeface="Calibri"/>
              </a:rPr>
              <a:t>and Y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independent </a:t>
            </a:r>
            <a:r>
              <a:rPr lang="en-US" sz="2400" smtClean="0">
                <a:latin typeface="Calibri"/>
                <a:ea typeface="ＭＳ Ｐゴシック" pitchFamily="34" charset="-128"/>
                <a:cs typeface="Calibri"/>
              </a:rPr>
              <a:t>given Z?</a:t>
            </a: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6"/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 smtClean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</a:t>
            </a:r>
            <a:r>
              <a:rPr lang="en-US" sz="1800" dirty="0" smtClean="0">
                <a:latin typeface="Calibri"/>
                <a:cs typeface="Calibri"/>
              </a:rPr>
              <a:t>Raining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Calibri"/>
                <a:cs typeface="Calibri"/>
              </a:rPr>
              <a:t>Y: Ballgame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17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General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3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15" y="-76200"/>
            <a:ext cx="4889585" cy="3103698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6400800" cy="1143000"/>
          </a:xfrm>
        </p:spPr>
        <p:txBody>
          <a:bodyPr/>
          <a:lstStyle/>
          <a:p>
            <a:pPr eaLnBrk="1" hangingPunct="1"/>
            <a:r>
              <a:rPr lang="en-US" smtClean="0"/>
              <a:t>The General Case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713035"/>
            <a:ext cx="10058400" cy="4449765"/>
          </a:xfrm>
        </p:spPr>
        <p:txBody>
          <a:bodyPr/>
          <a:lstStyle/>
          <a:p>
            <a:r>
              <a:rPr lang="en-US" sz="2800" dirty="0"/>
              <a:t>General question: in a given BN, are two variables independent (given evidence)?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Solution: analyze the graph</a:t>
            </a:r>
          </a:p>
          <a:p>
            <a:pPr eaLnBrk="1" hangingPunct="1"/>
            <a:endParaRPr lang="en-US" sz="2800" dirty="0"/>
          </a:p>
          <a:p>
            <a:r>
              <a:rPr lang="en-US" sz="2800" dirty="0"/>
              <a:t>Any complex example can be </a:t>
            </a:r>
            <a:r>
              <a:rPr lang="en-US" sz="2800" dirty="0" smtClean="0"/>
              <a:t>broken</a:t>
            </a:r>
          </a:p>
          <a:p>
            <a:pPr marL="0" indent="0">
              <a:buNone/>
            </a:pPr>
            <a:r>
              <a:rPr lang="en-US" sz="2800" dirty="0" smtClean="0"/>
              <a:t>    into repetitions of the </a:t>
            </a:r>
            <a:r>
              <a:rPr lang="en-US" sz="2800" dirty="0"/>
              <a:t>three canonical </a:t>
            </a:r>
            <a:r>
              <a:rPr lang="en-US" sz="2800" dirty="0" smtClean="0"/>
              <a:t>cases</a:t>
            </a:r>
            <a:endParaRPr lang="en-US" sz="2800" dirty="0"/>
          </a:p>
          <a:p>
            <a:endParaRPr lang="en-US" sz="2800" dirty="0"/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475036"/>
            <a:ext cx="37727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6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Attempt 1: if two nodes are connected by an undirected path not blocked by a shaded node, they are conditionally 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R</a:t>
            </a:r>
            <a:endParaRPr lang="en-US" sz="2400" baseline="-2500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3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 smtClean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 smtClean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 smtClean="0">
                <a:latin typeface="Calibri"/>
                <a:ea typeface="ＭＳ Ｐゴシック" pitchFamily="34" charset="-128"/>
                <a:cs typeface="Calibri"/>
              </a:rPr>
              <a:t>or one of its </a:t>
            </a:r>
            <a:r>
              <a:rPr lang="en-US" sz="1800" i="1" dirty="0" err="1" smtClean="0">
                <a:latin typeface="Calibri"/>
                <a:ea typeface="ＭＳ Ｐゴシック" pitchFamily="34" charset="-128"/>
                <a:cs typeface="Calibri"/>
              </a:rPr>
              <a:t>descendents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 smtClean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 smtClean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 smtClean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  <p:extLst>
      <p:ext uri="{BB962C8B-B14F-4D97-AF65-F5344CB8AC3E}">
        <p14:creationId xmlns:p14="http://schemas.microsoft.com/office/powerpoint/2010/main" val="428980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27774"/>
            <a:ext cx="4583532" cy="3384163"/>
          </a:xfrm>
          <a:prstGeom prst="rect">
            <a:avLst/>
          </a:prstGeo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0591800" cy="46783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latin typeface="Calibri"/>
                <a:cs typeface="Calibri"/>
              </a:rPr>
              <a:t>Query:</a:t>
            </a:r>
            <a:r>
              <a:rPr lang="en-US" sz="2800" dirty="0">
                <a:latin typeface="Calibri"/>
                <a:cs typeface="Calibri"/>
              </a:rPr>
              <a:t>	</a:t>
            </a:r>
            <a:endParaRPr lang="en-US" sz="1200" dirty="0" smtClean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endParaRPr lang="en-US" sz="1600" dirty="0" smtClean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latin typeface="Calibri"/>
                <a:cs typeface="Calibri"/>
              </a:rPr>
              <a:t>Check </a:t>
            </a:r>
            <a:r>
              <a:rPr lang="en-US" sz="2800" dirty="0">
                <a:latin typeface="Calibri"/>
                <a:cs typeface="Calibri"/>
              </a:rPr>
              <a:t>all (undirected!) paths </a:t>
            </a:r>
            <a:r>
              <a:rPr lang="en-US" sz="2800" dirty="0" smtClean="0">
                <a:latin typeface="Calibri"/>
                <a:cs typeface="Calibri"/>
              </a:rPr>
              <a:t>between        and </a:t>
            </a:r>
            <a:endParaRPr lang="en-US" sz="2800" dirty="0">
              <a:latin typeface="Calibri"/>
              <a:cs typeface="Calibri"/>
            </a:endParaRPr>
          </a:p>
          <a:p>
            <a:pPr lvl="7">
              <a:buFont typeface="Wingdings" charset="0"/>
              <a:buChar char="§"/>
              <a:defRPr/>
            </a:pPr>
            <a:endParaRPr lang="en-US" sz="600" dirty="0" smtClean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 smtClean="0">
                <a:latin typeface="Calibri"/>
                <a:cs typeface="Calibri"/>
              </a:rPr>
              <a:t>If one or more active, then independence not guaranteed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Calibri"/>
                <a:cs typeface="Calibri"/>
              </a:rPr>
              <a:t>   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 smtClean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 smtClean="0">
                <a:latin typeface="Calibri"/>
                <a:cs typeface="Calibri"/>
              </a:rPr>
              <a:t>Otherwise (i.e. if </a:t>
            </a:r>
            <a:r>
              <a:rPr lang="en-US" sz="2400" b="1" i="1" dirty="0" smtClean="0">
                <a:latin typeface="Calibri"/>
                <a:cs typeface="Calibri"/>
              </a:rPr>
              <a:t>all paths </a:t>
            </a:r>
            <a:r>
              <a:rPr lang="en-US" sz="2400" dirty="0" smtClean="0">
                <a:latin typeface="Calibri"/>
                <a:cs typeface="Calibri"/>
              </a:rPr>
              <a:t>are inactive),</a:t>
            </a:r>
          </a:p>
          <a:p>
            <a:pPr marL="457176" lvl="1" indent="0">
              <a:buNone/>
              <a:defRPr/>
            </a:pPr>
            <a:r>
              <a:rPr lang="en-US" sz="2400" dirty="0" smtClean="0">
                <a:latin typeface="Calibri"/>
                <a:cs typeface="Calibri"/>
              </a:rPr>
              <a:t>    then independence </a:t>
            </a:r>
            <a:r>
              <a:rPr lang="en-US" sz="2400" b="1" i="1" dirty="0" smtClean="0">
                <a:latin typeface="Calibri"/>
                <a:cs typeface="Calibri"/>
              </a:rPr>
              <a:t>is</a:t>
            </a:r>
            <a:r>
              <a:rPr lang="en-US" sz="2400" dirty="0" smtClean="0">
                <a:latin typeface="Calibri"/>
                <a:cs typeface="Calibri"/>
              </a:rPr>
              <a:t> guaranteed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D-Separation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51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7299566" y="1219200"/>
            <a:ext cx="446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6042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03862"/>
            <a:ext cx="4343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5" y="2247900"/>
            <a:ext cx="457200" cy="38100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2247900"/>
            <a:ext cx="495300" cy="4191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95600" y="3429000"/>
            <a:ext cx="3810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36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4972050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5781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181350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6096000" y="4267200"/>
            <a:ext cx="1447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Oval 4"/>
          <p:cNvSpPr>
            <a:spLocks noChangeArrowheads="1"/>
          </p:cNvSpPr>
          <p:nvPr/>
        </p:nvSpPr>
        <p:spPr bwMode="auto">
          <a:xfrm>
            <a:off x="77724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Oval 5"/>
          <p:cNvSpPr>
            <a:spLocks noChangeArrowheads="1"/>
          </p:cNvSpPr>
          <p:nvPr/>
        </p:nvSpPr>
        <p:spPr bwMode="auto">
          <a:xfrm>
            <a:off x="8382000" y="3733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0" name="AutoShape 6"/>
          <p:cNvCxnSpPr>
            <a:cxnSpLocks noChangeShapeType="1"/>
            <a:stCxn id="61448" idx="4"/>
            <a:endCxn id="61449" idx="1"/>
          </p:cNvCxnSpPr>
          <p:nvPr/>
        </p:nvCxnSpPr>
        <p:spPr bwMode="auto">
          <a:xfrm>
            <a:off x="8039100" y="29098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1" name="Oval 7"/>
          <p:cNvSpPr>
            <a:spLocks noChangeArrowheads="1"/>
          </p:cNvSpPr>
          <p:nvPr/>
        </p:nvSpPr>
        <p:spPr bwMode="auto">
          <a:xfrm>
            <a:off x="92202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1452" name="AutoShape 8"/>
          <p:cNvCxnSpPr>
            <a:cxnSpLocks noChangeShapeType="1"/>
            <a:stCxn id="61451" idx="4"/>
            <a:endCxn id="61449" idx="7"/>
          </p:cNvCxnSpPr>
          <p:nvPr/>
        </p:nvCxnSpPr>
        <p:spPr bwMode="auto">
          <a:xfrm flipH="1">
            <a:off x="8837613" y="29098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838200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4" name="AutoShape 14"/>
          <p:cNvCxnSpPr>
            <a:cxnSpLocks noChangeShapeType="1"/>
            <a:stCxn id="61449" idx="4"/>
            <a:endCxn id="61453" idx="0"/>
          </p:cNvCxnSpPr>
          <p:nvPr/>
        </p:nvCxnSpPr>
        <p:spPr bwMode="auto">
          <a:xfrm>
            <a:off x="8648700" y="42814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10000"/>
            <a:ext cx="1436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08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 smtClean="0">
                <a:latin typeface="Calibri"/>
                <a:ea typeface="ＭＳ Ｐゴシック" pitchFamily="34" charset="-128"/>
                <a:cs typeface="Calibri"/>
              </a:rPr>
              <a:t> Net Representation</a:t>
            </a:r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 smtClean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nets implicitly encode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joint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494919"/>
            <a:ext cx="2062552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4" y="1524000"/>
            <a:ext cx="3514965" cy="25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9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78311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8440737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8097837" y="3367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92789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8896350" y="33670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7259637" y="41767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7526337" y="33670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7832725" y="167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8097837" y="22240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8440737" y="5562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8707437" y="47386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25146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7" y="32385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7" y="38608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514850"/>
            <a:ext cx="14017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95900"/>
            <a:ext cx="173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4935537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4935537" y="30480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50" name="Text Box 22"/>
          <p:cNvSpPr txBox="1">
            <a:spLocks noChangeArrowheads="1"/>
          </p:cNvSpPr>
          <p:nvPr/>
        </p:nvSpPr>
        <p:spPr bwMode="auto">
          <a:xfrm>
            <a:off x="4935537" y="5105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9211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48" grpId="0"/>
      <p:bldP spid="1097749" grpId="0"/>
      <p:bldP spid="10977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Variables: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R: Raining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T: Traffic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D: Roof drips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S: I’</a:t>
            </a:r>
            <a:r>
              <a:rPr lang="en-US" altLang="ja-JP" dirty="0" smtClean="0">
                <a:ea typeface="ＭＳ Ｐゴシック" pitchFamily="34" charset="-128"/>
              </a:rPr>
              <a:t>m sad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Questions: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72390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79248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64517" name="AutoShape 6"/>
          <p:cNvCxnSpPr>
            <a:cxnSpLocks noChangeShapeType="1"/>
            <a:stCxn id="64515" idx="4"/>
            <a:endCxn id="64516" idx="1"/>
          </p:cNvCxnSpPr>
          <p:nvPr/>
        </p:nvCxnSpPr>
        <p:spPr bwMode="auto">
          <a:xfrm>
            <a:off x="7505700" y="3900488"/>
            <a:ext cx="496888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86868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64519" name="AutoShape 8"/>
          <p:cNvCxnSpPr>
            <a:cxnSpLocks noChangeShapeType="1"/>
            <a:stCxn id="64518" idx="4"/>
            <a:endCxn id="64516" idx="7"/>
          </p:cNvCxnSpPr>
          <p:nvPr/>
        </p:nvCxnSpPr>
        <p:spPr bwMode="auto">
          <a:xfrm flipH="1">
            <a:off x="8380413" y="3900488"/>
            <a:ext cx="573087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7924800" y="2209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  <a:stCxn id="64520" idx="3"/>
            <a:endCxn id="64515" idx="0"/>
          </p:cNvCxnSpPr>
          <p:nvPr/>
        </p:nvCxnSpPr>
        <p:spPr bwMode="auto">
          <a:xfrm flipH="1">
            <a:off x="7505700" y="2679700"/>
            <a:ext cx="496888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2" name="AutoShape 11"/>
          <p:cNvCxnSpPr>
            <a:cxnSpLocks noChangeShapeType="1"/>
            <a:stCxn id="64520" idx="5"/>
            <a:endCxn id="64518" idx="0"/>
          </p:cNvCxnSpPr>
          <p:nvPr/>
        </p:nvCxnSpPr>
        <p:spPr bwMode="auto">
          <a:xfrm>
            <a:off x="8380413" y="2679700"/>
            <a:ext cx="573087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8764" name="Text Box 12"/>
          <p:cNvSpPr txBox="1">
            <a:spLocks noChangeArrowheads="1"/>
          </p:cNvSpPr>
          <p:nvPr/>
        </p:nvSpPr>
        <p:spPr bwMode="auto">
          <a:xfrm>
            <a:off x="5410200" y="54102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0987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948238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499100"/>
            <a:ext cx="138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0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94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Structure Implications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756400" cy="4729164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Given a Bayes net structure, can run d-separation algorithm to build a complete list of conditional independences that are necessarily true of the form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This list determines the set of probability distributions that can be represented 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5150759" cy="42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1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Computing All Independences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1" y="1759560"/>
            <a:ext cx="5714899" cy="4107839"/>
          </a:xfrm>
          <a:prstGeom prst="rect">
            <a:avLst/>
          </a:prstGeom>
        </p:spPr>
      </p:pic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629400" y="1219200"/>
            <a:ext cx="1428750" cy="1143000"/>
            <a:chOff x="4272" y="1152"/>
            <a:chExt cx="1200" cy="1008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3"/>
              <a:endCxn id="16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6"/>
            <p:cNvCxnSpPr>
              <a:cxnSpLocks noChangeShapeType="1"/>
              <a:stCxn id="17" idx="5"/>
              <a:endCxn id="18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6705600" y="2514600"/>
            <a:ext cx="1402080" cy="1219200"/>
            <a:chOff x="4272" y="1152"/>
            <a:chExt cx="1200" cy="1008"/>
          </a:xfrm>
        </p:grpSpPr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25" name="AutoShape 15"/>
            <p:cNvCxnSpPr>
              <a:cxnSpLocks noChangeShapeType="1"/>
              <a:stCxn id="23" idx="3"/>
              <a:endCxn id="22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6"/>
            <p:cNvCxnSpPr>
              <a:cxnSpLocks noChangeShapeType="1"/>
              <a:stCxn id="23" idx="5"/>
              <a:endCxn id="24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6705600" y="3962400"/>
            <a:ext cx="1447800" cy="1273629"/>
            <a:chOff x="3089" y="3828"/>
            <a:chExt cx="665" cy="585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339" y="419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31" name="AutoShape 28"/>
            <p:cNvCxnSpPr>
              <a:cxnSpLocks noChangeShapeType="1"/>
              <a:stCxn id="28" idx="4"/>
              <a:endCxn id="29" idx="1"/>
            </p:cNvCxnSpPr>
            <p:nvPr/>
          </p:nvCxnSpPr>
          <p:spPr bwMode="auto">
            <a:xfrm>
              <a:off x="3198" y="4046"/>
              <a:ext cx="17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9" idx="7"/>
              <a:endCxn id="30" idx="4"/>
            </p:cNvCxnSpPr>
            <p:nvPr/>
          </p:nvCxnSpPr>
          <p:spPr bwMode="auto">
            <a:xfrm flipV="1">
              <a:off x="3524" y="4046"/>
              <a:ext cx="121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6781800" y="5410200"/>
            <a:ext cx="1447800" cy="1243149"/>
            <a:chOff x="3089" y="3475"/>
            <a:chExt cx="665" cy="571"/>
          </a:xfrm>
        </p:grpSpPr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3307" y="347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47" name="AutoShape 28"/>
            <p:cNvCxnSpPr>
              <a:cxnSpLocks noChangeShapeType="1"/>
              <a:stCxn id="45" idx="3"/>
              <a:endCxn id="44" idx="0"/>
            </p:cNvCxnSpPr>
            <p:nvPr/>
          </p:nvCxnSpPr>
          <p:spPr bwMode="auto">
            <a:xfrm flipH="1">
              <a:off x="3198" y="3666"/>
              <a:ext cx="140" cy="1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29"/>
            <p:cNvCxnSpPr>
              <a:cxnSpLocks noChangeShapeType="1"/>
              <a:stCxn id="45" idx="5"/>
              <a:endCxn id="46" idx="0"/>
            </p:cNvCxnSpPr>
            <p:nvPr/>
          </p:nvCxnSpPr>
          <p:spPr bwMode="auto">
            <a:xfrm>
              <a:off x="3492" y="3670"/>
              <a:ext cx="153" cy="1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30"/>
            <p:cNvCxnSpPr>
              <a:cxnSpLocks noChangeShapeType="1"/>
              <a:stCxn id="44" idx="6"/>
              <a:endCxn id="46" idx="2"/>
            </p:cNvCxnSpPr>
            <p:nvPr/>
          </p:nvCxnSpPr>
          <p:spPr bwMode="auto">
            <a:xfrm>
              <a:off x="3316" y="3937"/>
              <a:ext cx="21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7501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3657600" y="1219200"/>
            <a:ext cx="3276600" cy="1600200"/>
            <a:chOff x="3505200" y="1295400"/>
            <a:chExt cx="3276600" cy="1600200"/>
          </a:xfrm>
        </p:grpSpPr>
        <p:sp>
          <p:nvSpPr>
            <p:cNvPr id="75" name="Rounded Rectangle 74"/>
            <p:cNvSpPr/>
            <p:nvPr/>
          </p:nvSpPr>
          <p:spPr>
            <a:xfrm>
              <a:off x="3505200" y="1295400"/>
              <a:ext cx="3276600" cy="1600200"/>
            </a:xfrm>
            <a:prstGeom prst="roundRect">
              <a:avLst/>
            </a:prstGeom>
            <a:solidFill>
              <a:srgbClr val="CCFFCC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4706941" y="2016125"/>
              <a:ext cx="973138" cy="727075"/>
              <a:chOff x="3286" y="962"/>
              <a:chExt cx="613" cy="458"/>
            </a:xfrm>
          </p:grpSpPr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3286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3480" y="962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0" name="Oval 35"/>
              <p:cNvSpPr>
                <a:spLocks noChangeArrowheads="1"/>
              </p:cNvSpPr>
              <p:nvPr/>
            </p:nvSpPr>
            <p:spPr bwMode="auto">
              <a:xfrm>
                <a:off x="3681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</p:grpSp>
        <p:pic>
          <p:nvPicPr>
            <p:cNvPr id="7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338" y="1447800"/>
              <a:ext cx="2989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Topology Limits Distributions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3505200" cy="51816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Given some graph topology G, only certain joint distributions can be encoded</a:t>
            </a:r>
          </a:p>
          <a:p>
            <a:pPr lvl="6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The graph structure guarantees certain (conditional) independences</a:t>
            </a:r>
          </a:p>
          <a:p>
            <a:pPr lvl="5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(There might be more independence)</a:t>
            </a:r>
          </a:p>
          <a:p>
            <a:pPr lvl="5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Adding arcs increases the set of distributions, but has several costs</a:t>
            </a:r>
          </a:p>
          <a:p>
            <a:pPr lvl="5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Full conditioning can encode any distribution</a:t>
            </a:r>
          </a:p>
        </p:txBody>
      </p:sp>
      <p:sp>
        <p:nvSpPr>
          <p:cNvPr id="68611" name="Freeform 4"/>
          <p:cNvSpPr>
            <a:spLocks/>
          </p:cNvSpPr>
          <p:nvPr/>
        </p:nvSpPr>
        <p:spPr bwMode="auto">
          <a:xfrm>
            <a:off x="6115050" y="2171700"/>
            <a:ext cx="2617788" cy="2717800"/>
          </a:xfrm>
          <a:custGeom>
            <a:avLst/>
            <a:gdLst>
              <a:gd name="T0" fmla="*/ 2147483647 w 1649"/>
              <a:gd name="T1" fmla="*/ 2147483647 h 1712"/>
              <a:gd name="T2" fmla="*/ 2147483647 w 1649"/>
              <a:gd name="T3" fmla="*/ 2147483647 h 1712"/>
              <a:gd name="T4" fmla="*/ 2147483647 w 1649"/>
              <a:gd name="T5" fmla="*/ 2147483647 h 1712"/>
              <a:gd name="T6" fmla="*/ 2147483647 w 1649"/>
              <a:gd name="T7" fmla="*/ 2147483647 h 1712"/>
              <a:gd name="T8" fmla="*/ 2147483647 w 1649"/>
              <a:gd name="T9" fmla="*/ 2147483647 h 1712"/>
              <a:gd name="T10" fmla="*/ 2147483647 w 1649"/>
              <a:gd name="T11" fmla="*/ 2147483647 h 1712"/>
              <a:gd name="T12" fmla="*/ 2147483647 w 1649"/>
              <a:gd name="T13" fmla="*/ 2147483647 h 1712"/>
              <a:gd name="T14" fmla="*/ 2147483647 w 1649"/>
              <a:gd name="T15" fmla="*/ 2147483647 h 1712"/>
              <a:gd name="T16" fmla="*/ 2147483647 w 1649"/>
              <a:gd name="T17" fmla="*/ 2147483647 h 1712"/>
              <a:gd name="T18" fmla="*/ 2147483647 w 1649"/>
              <a:gd name="T19" fmla="*/ 2147483647 h 1712"/>
              <a:gd name="T20" fmla="*/ 2147483647 w 1649"/>
              <a:gd name="T21" fmla="*/ 2147483647 h 17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9"/>
              <a:gd name="T34" fmla="*/ 0 h 1712"/>
              <a:gd name="T35" fmla="*/ 1649 w 1649"/>
              <a:gd name="T36" fmla="*/ 1712 h 17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9" h="1712">
                <a:moveTo>
                  <a:pt x="1196" y="253"/>
                </a:moveTo>
                <a:cubicBezTo>
                  <a:pt x="1083" y="260"/>
                  <a:pt x="906" y="107"/>
                  <a:pt x="752" y="121"/>
                </a:cubicBezTo>
                <a:cubicBezTo>
                  <a:pt x="598" y="135"/>
                  <a:pt x="395" y="204"/>
                  <a:pt x="273" y="335"/>
                </a:cubicBezTo>
                <a:cubicBezTo>
                  <a:pt x="151" y="466"/>
                  <a:pt x="0" y="785"/>
                  <a:pt x="18" y="906"/>
                </a:cubicBezTo>
                <a:cubicBezTo>
                  <a:pt x="36" y="1027"/>
                  <a:pt x="354" y="933"/>
                  <a:pt x="380" y="1059"/>
                </a:cubicBezTo>
                <a:cubicBezTo>
                  <a:pt x="406" y="1185"/>
                  <a:pt x="53" y="1618"/>
                  <a:pt x="176" y="1665"/>
                </a:cubicBezTo>
                <a:cubicBezTo>
                  <a:pt x="299" y="1712"/>
                  <a:pt x="884" y="1398"/>
                  <a:pt x="1119" y="1339"/>
                </a:cubicBezTo>
                <a:cubicBezTo>
                  <a:pt x="1354" y="1280"/>
                  <a:pt x="1527" y="1409"/>
                  <a:pt x="1588" y="1308"/>
                </a:cubicBezTo>
                <a:cubicBezTo>
                  <a:pt x="1649" y="1207"/>
                  <a:pt x="1512" y="937"/>
                  <a:pt x="1486" y="732"/>
                </a:cubicBezTo>
                <a:cubicBezTo>
                  <a:pt x="1460" y="527"/>
                  <a:pt x="1478" y="160"/>
                  <a:pt x="1430" y="80"/>
                </a:cubicBezTo>
                <a:cubicBezTo>
                  <a:pt x="1382" y="0"/>
                  <a:pt x="1285" y="232"/>
                  <a:pt x="1196" y="2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2" name="Freeform 40"/>
          <p:cNvSpPr>
            <a:spLocks/>
          </p:cNvSpPr>
          <p:nvPr/>
        </p:nvSpPr>
        <p:spPr bwMode="auto">
          <a:xfrm>
            <a:off x="6434138" y="2579688"/>
            <a:ext cx="1820862" cy="1382712"/>
          </a:xfrm>
          <a:custGeom>
            <a:avLst/>
            <a:gdLst>
              <a:gd name="T0" fmla="*/ 2147483647 w 1147"/>
              <a:gd name="T1" fmla="*/ 2147483647 h 871"/>
              <a:gd name="T2" fmla="*/ 2147483647 w 1147"/>
              <a:gd name="T3" fmla="*/ 2147483647 h 871"/>
              <a:gd name="T4" fmla="*/ 2147483647 w 1147"/>
              <a:gd name="T5" fmla="*/ 2147483647 h 871"/>
              <a:gd name="T6" fmla="*/ 2147483647 w 1147"/>
              <a:gd name="T7" fmla="*/ 2147483647 h 871"/>
              <a:gd name="T8" fmla="*/ 2147483647 w 1147"/>
              <a:gd name="T9" fmla="*/ 2147483647 h 871"/>
              <a:gd name="T10" fmla="*/ 2147483647 w 1147"/>
              <a:gd name="T11" fmla="*/ 2147483647 h 871"/>
              <a:gd name="T12" fmla="*/ 2147483647 w 1147"/>
              <a:gd name="T13" fmla="*/ 2147483647 h 871"/>
              <a:gd name="T14" fmla="*/ 2147483647 w 1147"/>
              <a:gd name="T15" fmla="*/ 2147483647 h 871"/>
              <a:gd name="T16" fmla="*/ 2147483647 w 1147"/>
              <a:gd name="T17" fmla="*/ 2147483647 h 8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7"/>
              <a:gd name="T28" fmla="*/ 0 h 871"/>
              <a:gd name="T29" fmla="*/ 1147 w 1147"/>
              <a:gd name="T30" fmla="*/ 871 h 8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7" h="871">
                <a:moveTo>
                  <a:pt x="112" y="511"/>
                </a:moveTo>
                <a:cubicBezTo>
                  <a:pt x="192" y="592"/>
                  <a:pt x="340" y="863"/>
                  <a:pt x="494" y="867"/>
                </a:cubicBezTo>
                <a:cubicBezTo>
                  <a:pt x="648" y="871"/>
                  <a:pt x="933" y="669"/>
                  <a:pt x="1035" y="536"/>
                </a:cubicBezTo>
                <a:cubicBezTo>
                  <a:pt x="1137" y="403"/>
                  <a:pt x="1147" y="144"/>
                  <a:pt x="1106" y="72"/>
                </a:cubicBezTo>
                <a:cubicBezTo>
                  <a:pt x="1065" y="0"/>
                  <a:pt x="890" y="114"/>
                  <a:pt x="790" y="103"/>
                </a:cubicBezTo>
                <a:cubicBezTo>
                  <a:pt x="690" y="92"/>
                  <a:pt x="602" y="3"/>
                  <a:pt x="504" y="6"/>
                </a:cubicBezTo>
                <a:cubicBezTo>
                  <a:pt x="406" y="9"/>
                  <a:pt x="285" y="55"/>
                  <a:pt x="204" y="118"/>
                </a:cubicBezTo>
                <a:cubicBezTo>
                  <a:pt x="123" y="181"/>
                  <a:pt x="30" y="318"/>
                  <a:pt x="15" y="383"/>
                </a:cubicBezTo>
                <a:cubicBezTo>
                  <a:pt x="0" y="448"/>
                  <a:pt x="32" y="430"/>
                  <a:pt x="112" y="511"/>
                </a:cubicBez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6638925" y="2767013"/>
            <a:ext cx="904875" cy="858837"/>
          </a:xfrm>
          <a:custGeom>
            <a:avLst/>
            <a:gdLst>
              <a:gd name="T0" fmla="*/ 2147483647 w 570"/>
              <a:gd name="T1" fmla="*/ 2147483647 h 541"/>
              <a:gd name="T2" fmla="*/ 2147483647 w 570"/>
              <a:gd name="T3" fmla="*/ 2147483647 h 541"/>
              <a:gd name="T4" fmla="*/ 2147483647 w 570"/>
              <a:gd name="T5" fmla="*/ 2147483647 h 541"/>
              <a:gd name="T6" fmla="*/ 2147483647 w 570"/>
              <a:gd name="T7" fmla="*/ 2147483647 h 541"/>
              <a:gd name="T8" fmla="*/ 2147483647 w 570"/>
              <a:gd name="T9" fmla="*/ 2147483647 h 541"/>
              <a:gd name="T10" fmla="*/ 2147483647 w 570"/>
              <a:gd name="T11" fmla="*/ 2147483647 h 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0"/>
              <a:gd name="T19" fmla="*/ 0 h 541"/>
              <a:gd name="T20" fmla="*/ 570 w 570"/>
              <a:gd name="T21" fmla="*/ 541 h 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0" h="541">
                <a:moveTo>
                  <a:pt x="279" y="31"/>
                </a:moveTo>
                <a:cubicBezTo>
                  <a:pt x="193" y="50"/>
                  <a:pt x="38" y="135"/>
                  <a:pt x="19" y="194"/>
                </a:cubicBezTo>
                <a:cubicBezTo>
                  <a:pt x="0" y="253"/>
                  <a:pt x="83" y="334"/>
                  <a:pt x="162" y="383"/>
                </a:cubicBezTo>
                <a:cubicBezTo>
                  <a:pt x="241" y="432"/>
                  <a:pt x="431" y="541"/>
                  <a:pt x="493" y="490"/>
                </a:cubicBezTo>
                <a:cubicBezTo>
                  <a:pt x="555" y="439"/>
                  <a:pt x="570" y="154"/>
                  <a:pt x="534" y="77"/>
                </a:cubicBezTo>
                <a:cubicBezTo>
                  <a:pt x="498" y="0"/>
                  <a:pt x="365" y="12"/>
                  <a:pt x="279" y="31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6233320" y="2678113"/>
            <a:ext cx="704056" cy="341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H="1" flipV="1">
            <a:off x="7653539" y="4165515"/>
            <a:ext cx="869419" cy="75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9" name="Line 41"/>
          <p:cNvSpPr>
            <a:spLocks noChangeShapeType="1"/>
          </p:cNvSpPr>
          <p:nvPr/>
        </p:nvSpPr>
        <p:spPr bwMode="auto">
          <a:xfrm flipH="1">
            <a:off x="8056562" y="2678113"/>
            <a:ext cx="1468437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9601200" y="1398959"/>
            <a:ext cx="1425575" cy="3124200"/>
            <a:chOff x="7315200" y="1371600"/>
            <a:chExt cx="1600200" cy="3505200"/>
          </a:xfrm>
        </p:grpSpPr>
        <p:sp>
          <p:nvSpPr>
            <p:cNvPr id="82" name="Rounded Rectangle 81"/>
            <p:cNvSpPr/>
            <p:nvPr/>
          </p:nvSpPr>
          <p:spPr>
            <a:xfrm>
              <a:off x="7315200" y="1371600"/>
              <a:ext cx="1600200" cy="3505200"/>
            </a:xfrm>
            <a:prstGeom prst="roundRect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3" name="Group 17"/>
            <p:cNvGrpSpPr>
              <a:grpSpLocks/>
            </p:cNvGrpSpPr>
            <p:nvPr/>
          </p:nvGrpSpPr>
          <p:grpSpPr bwMode="auto">
            <a:xfrm>
              <a:off x="7632700" y="1828800"/>
              <a:ext cx="1079500" cy="906463"/>
              <a:chOff x="4272" y="1152"/>
              <a:chExt cx="1200" cy="1008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00" name="AutoShape 15"/>
              <p:cNvCxnSpPr>
                <a:cxnSpLocks noChangeShapeType="1"/>
                <a:stCxn id="98" idx="3"/>
                <a:endCxn id="9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AutoShape 16"/>
              <p:cNvCxnSpPr>
                <a:cxnSpLocks noChangeShapeType="1"/>
                <a:stCxn id="98" idx="5"/>
                <a:endCxn id="9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7632700" y="2743200"/>
              <a:ext cx="1079500" cy="906463"/>
              <a:chOff x="4272" y="1152"/>
              <a:chExt cx="1200" cy="1008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4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5" name="AutoShape 15"/>
              <p:cNvCxnSpPr>
                <a:cxnSpLocks noChangeShapeType="1"/>
                <a:stCxn id="93" idx="3"/>
                <a:endCxn id="92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AutoShape 16"/>
              <p:cNvCxnSpPr>
                <a:cxnSpLocks noChangeShapeType="1"/>
                <a:stCxn id="93" idx="5"/>
                <a:endCxn id="94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7620000" y="3741738"/>
              <a:ext cx="1079500" cy="906462"/>
              <a:chOff x="4272" y="1152"/>
              <a:chExt cx="1200" cy="1008"/>
            </a:xfrm>
          </p:grpSpPr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0" name="AutoShape 15"/>
              <p:cNvCxnSpPr>
                <a:cxnSpLocks noChangeShapeType="1"/>
                <a:stCxn id="88" idx="3"/>
                <a:endCxn id="8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AutoShape 16"/>
              <p:cNvCxnSpPr>
                <a:cxnSpLocks noChangeShapeType="1"/>
                <a:stCxn id="88" idx="5"/>
                <a:endCxn id="8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8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303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" name="Group 80"/>
          <p:cNvGrpSpPr>
            <a:grpSpLocks/>
          </p:cNvGrpSpPr>
          <p:nvPr/>
        </p:nvGrpSpPr>
        <p:grpSpPr bwMode="auto">
          <a:xfrm>
            <a:off x="7543800" y="4648200"/>
            <a:ext cx="3418332" cy="2065337"/>
            <a:chOff x="5029200" y="4648200"/>
            <a:chExt cx="3810000" cy="2209800"/>
          </a:xfrm>
        </p:grpSpPr>
        <p:sp>
          <p:nvSpPr>
            <p:cNvPr id="103" name="Rounded Rectangle 102"/>
            <p:cNvSpPr/>
            <p:nvPr/>
          </p:nvSpPr>
          <p:spPr>
            <a:xfrm>
              <a:off x="5029200" y="4648200"/>
              <a:ext cx="3810000" cy="22098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104" name="Group 31"/>
            <p:cNvGrpSpPr>
              <a:grpSpLocks/>
            </p:cNvGrpSpPr>
            <p:nvPr/>
          </p:nvGrpSpPr>
          <p:grpSpPr bwMode="auto">
            <a:xfrm>
              <a:off x="5181600" y="5265737"/>
              <a:ext cx="930275" cy="677863"/>
              <a:chOff x="3089" y="3475"/>
              <a:chExt cx="665" cy="571"/>
            </a:xfrm>
          </p:grpSpPr>
          <p:sp>
            <p:nvSpPr>
              <p:cNvPr id="14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4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4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44" name="AutoShape 28"/>
              <p:cNvCxnSpPr>
                <a:cxnSpLocks noChangeShapeType="1"/>
                <a:stCxn id="142" idx="3"/>
                <a:endCxn id="14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AutoShape 29"/>
              <p:cNvCxnSpPr>
                <a:cxnSpLocks noChangeShapeType="1"/>
                <a:stCxn id="142" idx="5"/>
                <a:endCxn id="14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AutoShape 30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5" name="Group 31"/>
            <p:cNvGrpSpPr>
              <a:grpSpLocks/>
            </p:cNvGrpSpPr>
            <p:nvPr/>
          </p:nvGrpSpPr>
          <p:grpSpPr bwMode="auto">
            <a:xfrm>
              <a:off x="6461125" y="5243512"/>
              <a:ext cx="930275" cy="677863"/>
              <a:chOff x="3089" y="3475"/>
              <a:chExt cx="665" cy="571"/>
            </a:xfrm>
          </p:grpSpPr>
          <p:sp>
            <p:nvSpPr>
              <p:cNvPr id="135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6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7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8" name="AutoShape 28"/>
              <p:cNvCxnSpPr>
                <a:cxnSpLocks noChangeShapeType="1"/>
                <a:stCxn id="136" idx="3"/>
                <a:endCxn id="135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AutoShape 29"/>
              <p:cNvCxnSpPr>
                <a:cxnSpLocks noChangeShapeType="1"/>
                <a:stCxn id="136" idx="5"/>
                <a:endCxn id="137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0" name="AutoShape 30"/>
              <p:cNvCxnSpPr>
                <a:cxnSpLocks noChangeShapeType="1"/>
                <a:stCxn id="135" idx="6"/>
                <a:endCxn id="137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" name="Group 31"/>
            <p:cNvGrpSpPr>
              <a:grpSpLocks/>
            </p:cNvGrpSpPr>
            <p:nvPr/>
          </p:nvGrpSpPr>
          <p:grpSpPr bwMode="auto">
            <a:xfrm>
              <a:off x="7680325" y="5243512"/>
              <a:ext cx="930275" cy="677863"/>
              <a:chOff x="3089" y="3475"/>
              <a:chExt cx="665" cy="571"/>
            </a:xfrm>
          </p:grpSpPr>
          <p:sp>
            <p:nvSpPr>
              <p:cNvPr id="129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0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1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2" name="AutoShape 28"/>
              <p:cNvCxnSpPr>
                <a:cxnSpLocks noChangeShapeType="1"/>
                <a:stCxn id="130" idx="3"/>
                <a:endCxn id="129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AutoShape 29"/>
              <p:cNvCxnSpPr>
                <a:cxnSpLocks noChangeShapeType="1"/>
                <a:stCxn id="130" idx="5"/>
                <a:endCxn id="131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AutoShape 30"/>
              <p:cNvCxnSpPr>
                <a:cxnSpLocks noChangeShapeType="1"/>
                <a:stCxn id="129" idx="6"/>
                <a:endCxn id="131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7" name="Group 31"/>
            <p:cNvGrpSpPr>
              <a:grpSpLocks/>
            </p:cNvGrpSpPr>
            <p:nvPr/>
          </p:nvGrpSpPr>
          <p:grpSpPr bwMode="auto">
            <a:xfrm>
              <a:off x="5181600" y="6118225"/>
              <a:ext cx="930275" cy="677863"/>
              <a:chOff x="3089" y="3475"/>
              <a:chExt cx="665" cy="571"/>
            </a:xfrm>
          </p:grpSpPr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25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6" name="AutoShape 28"/>
              <p:cNvCxnSpPr>
                <a:cxnSpLocks noChangeShapeType="1"/>
                <a:stCxn id="124" idx="3"/>
                <a:endCxn id="123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AutoShape 29"/>
              <p:cNvCxnSpPr>
                <a:cxnSpLocks noChangeShapeType="1"/>
                <a:stCxn id="124" idx="5"/>
                <a:endCxn id="125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AutoShape 30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8" name="Group 31"/>
            <p:cNvGrpSpPr>
              <a:grpSpLocks/>
            </p:cNvGrpSpPr>
            <p:nvPr/>
          </p:nvGrpSpPr>
          <p:grpSpPr bwMode="auto">
            <a:xfrm>
              <a:off x="6461125" y="6096000"/>
              <a:ext cx="930275" cy="677863"/>
              <a:chOff x="3089" y="3475"/>
              <a:chExt cx="665" cy="571"/>
            </a:xfrm>
          </p:grpSpPr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8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9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0" name="AutoShape 28"/>
              <p:cNvCxnSpPr>
                <a:cxnSpLocks noChangeShapeType="1"/>
                <a:stCxn id="118" idx="3"/>
                <a:endCxn id="117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AutoShape 29"/>
              <p:cNvCxnSpPr>
                <a:cxnSpLocks noChangeShapeType="1"/>
                <a:stCxn id="118" idx="5"/>
                <a:endCxn id="119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AutoShape 30"/>
              <p:cNvCxnSpPr>
                <a:cxnSpLocks noChangeShapeType="1"/>
                <a:stCxn id="117" idx="6"/>
                <a:endCxn id="119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7680325" y="6096000"/>
              <a:ext cx="930275" cy="677863"/>
              <a:chOff x="3089" y="3475"/>
              <a:chExt cx="665" cy="571"/>
            </a:xfrm>
          </p:grpSpPr>
          <p:sp>
            <p:nvSpPr>
              <p:cNvPr id="11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14" name="AutoShape 28"/>
              <p:cNvCxnSpPr>
                <a:cxnSpLocks noChangeShapeType="1"/>
                <a:stCxn id="112" idx="3"/>
                <a:endCxn id="11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AutoShape 29"/>
              <p:cNvCxnSpPr>
                <a:cxnSpLocks noChangeShapeType="1"/>
                <a:stCxn id="112" idx="5"/>
                <a:endCxn id="11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AutoShape 30"/>
              <p:cNvCxnSpPr>
                <a:cxnSpLocks noChangeShapeType="1"/>
                <a:stCxn id="111" idx="6"/>
                <a:endCxn id="11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1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724400"/>
              <a:ext cx="255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096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alibri"/>
                <a:ea typeface="ＭＳ Ｐゴシック" pitchFamily="34" charset="-128"/>
                <a:cs typeface="Calibri"/>
              </a:rPr>
              <a:t>Bayes Nets Representation 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97001"/>
            <a:ext cx="8686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Bayes nets compactly encode joint distributions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A Bayes</a:t>
            </a:r>
            <a:r>
              <a:rPr lang="ja-JP" altLang="en-US" sz="28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net</a:t>
            </a:r>
            <a:r>
              <a:rPr lang="ja-JP" altLang="en-US" sz="28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s joint distribution may have further (conditional) independence that is not detectable until you inspect its specific distribution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12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Bayes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62200" y="1397001"/>
            <a:ext cx="9423400" cy="472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Representation</a:t>
            </a:r>
          </a:p>
          <a:p>
            <a:pPr lvl="4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Conditional Independences</a:t>
            </a:r>
          </a:p>
          <a:p>
            <a:pPr lvl="4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Probabilistic Inference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Enumeration (exact, exponential complexity)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Variable elimination (exact, worst-case</a:t>
            </a:r>
          </a:p>
          <a:p>
            <a:pPr marL="457176" lvl="1" indent="0"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	exponential complexity, often better)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Probabilistic inference is NP-complete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Sampling (approximate)</a:t>
            </a:r>
          </a:p>
          <a:p>
            <a:pPr lvl="3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Learning Bayes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428750"/>
            <a:ext cx="566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028825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20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400800" y="1447800"/>
            <a:ext cx="5410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Posterior probability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Most likely explanation: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Inference: calculating some useful quantity from a joint probability distribution</a:t>
            </a:r>
          </a:p>
          <a:p>
            <a:pPr lvl="8">
              <a:lnSpc>
                <a:spcPct val="9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9459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3733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86200"/>
            <a:ext cx="44132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67513"/>
            <a:ext cx="10285809" cy="2477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884586">
            <a:off x="-493946" y="2400666"/>
            <a:ext cx="3709287" cy="1143000"/>
          </a:xfrm>
        </p:spPr>
        <p:txBody>
          <a:bodyPr/>
          <a:lstStyle/>
          <a:p>
            <a:pPr algn="l"/>
            <a:r>
              <a:rPr lang="en-US" dirty="0" smtClean="0"/>
              <a:t>Liver Disorder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Screen Shot 2014-11-24 at 6.34.3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24837" r="43995" b="22876"/>
          <a:stretch/>
        </p:blipFill>
        <p:spPr>
          <a:xfrm>
            <a:off x="2286000" y="-23906"/>
            <a:ext cx="9929906" cy="6828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17056"/>
            <a:ext cx="344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Onisko</a:t>
            </a:r>
            <a:r>
              <a:rPr lang="en-US" dirty="0" smtClean="0"/>
              <a:t> </a:t>
            </a:r>
            <a:r>
              <a:rPr lang="en-US" i="1" dirty="0" smtClean="0"/>
              <a:t>et al </a:t>
            </a:r>
            <a:r>
              <a:rPr lang="en-US" dirty="0" smtClean="0"/>
              <a:t>CBMI-99-27 (1999)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6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Inference by Enumeration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idx="1"/>
          </p:nvPr>
        </p:nvSpPr>
        <p:spPr>
          <a:xfrm>
            <a:off x="199221" y="1295813"/>
            <a:ext cx="8229600" cy="132753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General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Evidence variables: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Query* variable: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Hidden variables: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</p:txBody>
      </p:sp>
      <p:pic>
        <p:nvPicPr>
          <p:cNvPr id="18436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81" y="1699187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3" y="1610535"/>
            <a:ext cx="2095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73" y="1929623"/>
            <a:ext cx="1698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48" y="2234423"/>
            <a:ext cx="95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704" y="1873689"/>
            <a:ext cx="2067441" cy="3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24" y="6153402"/>
            <a:ext cx="18859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53" y="6071444"/>
            <a:ext cx="3257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0" name="AutoShape 20"/>
          <p:cNvSpPr>
            <a:spLocks/>
          </p:cNvSpPr>
          <p:nvPr/>
        </p:nvSpPr>
        <p:spPr bwMode="auto">
          <a:xfrm rot="-5400000">
            <a:off x="6489768" y="5379365"/>
            <a:ext cx="174830" cy="2134655"/>
          </a:xfrm>
          <a:prstGeom prst="leftBrace">
            <a:avLst>
              <a:gd name="adj1" fmla="val 1083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04450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5" y="6629400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22"/>
          <p:cNvSpPr>
            <a:spLocks/>
          </p:cNvSpPr>
          <p:nvPr/>
        </p:nvSpPr>
        <p:spPr bwMode="auto">
          <a:xfrm>
            <a:off x="5379898" y="1559239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5751431" y="1968119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All variables</a:t>
            </a:r>
          </a:p>
        </p:txBody>
      </p:sp>
      <p:sp>
        <p:nvSpPr>
          <p:cNvPr id="18447" name="TextBox 20"/>
          <p:cNvSpPr txBox="1">
            <a:spLocks noChangeArrowheads="1"/>
          </p:cNvSpPr>
          <p:nvPr/>
        </p:nvSpPr>
        <p:spPr bwMode="auto">
          <a:xfrm>
            <a:off x="10488610" y="1129148"/>
            <a:ext cx="15573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latin typeface="Calibri"/>
                <a:cs typeface="Calibri"/>
              </a:rPr>
              <a:t>* Works fine with multiple query variables, too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779228" y="1296460"/>
            <a:ext cx="3997028" cy="8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We want:</a:t>
            </a:r>
          </a:p>
          <a:p>
            <a:pPr lvl="1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59401" y="3085809"/>
            <a:ext cx="2826696" cy="10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1: Select the entries consistent with the evidence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095697" y="3081163"/>
            <a:ext cx="3822722" cy="63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2: Sum out H to get joint of Query and evidence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618168" y="3072764"/>
            <a:ext cx="2786348" cy="46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3: Normalize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9" y="3954241"/>
            <a:ext cx="3561300" cy="2048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17" y="3737772"/>
            <a:ext cx="3114039" cy="2076026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92" y="5675132"/>
            <a:ext cx="2463800" cy="5842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8358" y="6324600"/>
            <a:ext cx="3657600" cy="533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96" y="3665394"/>
            <a:ext cx="1123188" cy="15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89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0" grpId="0" animBg="1"/>
      <p:bldP spid="18447" grpId="0"/>
      <p:bldP spid="17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143000"/>
            <a:ext cx="2438400" cy="1621696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 smtClean="0">
                <a:latin typeface="Calibri"/>
                <a:cs typeface="Calibri"/>
              </a:rPr>
              <a:t>E</a:t>
            </a:r>
            <a:r>
              <a:rPr lang="en-US" dirty="0" err="1" smtClean="0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86164"/>
              </p:ext>
            </p:extLst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98507"/>
              </p:ext>
            </p:extLst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63754"/>
              </p:ext>
            </p:extLst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652291"/>
              </p:ext>
            </p:extLst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13443"/>
              </p:ext>
            </p:extLst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108489" y="6477000"/>
            <a:ext cx="208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[Demo: BN Applet]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9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Inference by Enumeration in Bayes’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4729164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Given unlimited time, inference in BNs is easy</a:t>
            </a:r>
          </a:p>
          <a:p>
            <a:pPr lvl="7"/>
            <a:endParaRPr lang="en-US" sz="5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Reminder of inference by enumeration by example:</a:t>
            </a: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2362200" cy="370345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38400"/>
            <a:ext cx="3048000" cy="40713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52800"/>
            <a:ext cx="3390249" cy="72648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19600"/>
            <a:ext cx="6324600" cy="76575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12192000" cy="708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Inference by Enumeration?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380163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9800"/>
            <a:ext cx="71628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Inference by Enumeration vs. Variable Elimination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5867400" cy="1295400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Why is inference by enumeration so slow?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You join up the whole joint distribution before you sum out the hidden variables</a:t>
            </a:r>
          </a:p>
          <a:p>
            <a:pPr lvl="1"/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5181600" cy="3454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0" y="1219200"/>
            <a:ext cx="6096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Idea: interleave joining and marginalizing!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Called </a:t>
            </a:r>
            <a:r>
              <a:rPr lang="ja-JP" altLang="en-US" sz="2000" dirty="0" smtClean="0">
                <a:latin typeface="Calibri"/>
                <a:cs typeface="Calibri"/>
              </a:rPr>
              <a:t>“</a:t>
            </a:r>
            <a:r>
              <a:rPr lang="en-US" altLang="ja-JP" sz="2000" dirty="0" smtClean="0">
                <a:latin typeface="Calibri"/>
                <a:cs typeface="Calibri"/>
              </a:rPr>
              <a:t>Variable Elimination</a:t>
            </a:r>
            <a:r>
              <a:rPr lang="ja-JP" altLang="en-US" sz="2000" dirty="0" smtClean="0">
                <a:latin typeface="Calibri"/>
                <a:cs typeface="Calibri"/>
              </a:rPr>
              <a:t>”</a:t>
            </a:r>
            <a:endParaRPr lang="en-US" altLang="ja-JP" sz="2000" dirty="0" smtClean="0">
              <a:latin typeface="Calibri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Still NP-hard, but usually much faster than inference by enumeration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First we’ll need some new notation: factors</a:t>
            </a: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1" y="3200400"/>
            <a:ext cx="5567369" cy="281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Zoo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8305800" cy="56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34" y="1905000"/>
            <a:ext cx="5379013" cy="4495800"/>
          </a:xfrm>
          <a:prstGeom prst="rect">
            <a:avLst/>
          </a:prstGeom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Factor Zoo 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343400" cy="4906963"/>
          </a:xfrm>
        </p:spPr>
        <p:txBody>
          <a:bodyPr/>
          <a:lstStyle/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Joint distribution: P(X,Y)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 smtClean="0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) for all x, y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Sums to 1</a:t>
            </a:r>
          </a:p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Selected joint: P(</a:t>
            </a:r>
            <a:r>
              <a:rPr lang="en-US" sz="2400" dirty="0" err="1" smtClean="0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A slice of the joint distribution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 smtClean="0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) for fixed x, all y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Sums to P(x)</a:t>
            </a:r>
          </a:p>
          <a:p>
            <a:pPr lvl="1"/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Number of capitals = dimensionality of the table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95119"/>
              </p:ext>
            </p:extLst>
          </p:nvPr>
        </p:nvGraphicFramePr>
        <p:xfrm>
          <a:off x="4572000" y="1800225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06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371600"/>
            <a:ext cx="11795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15990"/>
              </p:ext>
            </p:extLst>
          </p:nvPr>
        </p:nvGraphicFramePr>
        <p:xfrm>
          <a:off x="4648200" y="4543425"/>
          <a:ext cx="2209800" cy="1112838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3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4114800"/>
            <a:ext cx="15351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81435"/>
            <a:ext cx="4216657" cy="2576564"/>
          </a:xfrm>
          <a:prstGeom prst="rect">
            <a:avLst/>
          </a:prstGeom>
        </p:spPr>
      </p:pic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Factor Zoo II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33660"/>
              </p:ext>
            </p:extLst>
          </p:nvPr>
        </p:nvGraphicFramePr>
        <p:xfrm>
          <a:off x="8001000" y="464820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54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2" y="4219575"/>
            <a:ext cx="11477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92908"/>
              </p:ext>
            </p:extLst>
          </p:nvPr>
        </p:nvGraphicFramePr>
        <p:xfrm>
          <a:off x="8991600" y="2286000"/>
          <a:ext cx="2209800" cy="1112838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54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3" y="1857375"/>
            <a:ext cx="1477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Brace 10"/>
          <p:cNvSpPr/>
          <p:nvPr/>
        </p:nvSpPr>
        <p:spPr>
          <a:xfrm>
            <a:off x="10287000" y="5054600"/>
            <a:ext cx="152400" cy="685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10287000" y="5816600"/>
            <a:ext cx="152400" cy="685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1557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2" y="6037263"/>
            <a:ext cx="14763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8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5283200"/>
            <a:ext cx="13716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39334"/>
            <a:ext cx="3505200" cy="2570231"/>
          </a:xfrm>
          <a:prstGeom prst="rect">
            <a:avLst/>
          </a:prstGeom>
        </p:spPr>
      </p:pic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1632744"/>
            <a:ext cx="4191000" cy="4615656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Single conditional: P(Y | x)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Entries P(y | x) for fixed x, all y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Sums to 1</a:t>
            </a: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Family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of conditionals: </a:t>
            </a:r>
          </a:p>
          <a:p>
            <a:pPr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	P(X |Y)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Multiple conditionals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P(x | y) for all x, y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|Y|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Factor Zoo III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Specified family: P( y | X )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Entries P(y | x) for fixed y,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	but for all x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Sums to … who knows!</a:t>
            </a: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220195"/>
              </p:ext>
            </p:extLst>
          </p:nvPr>
        </p:nvGraphicFramePr>
        <p:xfrm>
          <a:off x="838200" y="4343400"/>
          <a:ext cx="2209800" cy="1112838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70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914775"/>
            <a:ext cx="14176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Brace 10"/>
          <p:cNvSpPr/>
          <p:nvPr/>
        </p:nvSpPr>
        <p:spPr>
          <a:xfrm>
            <a:off x="3124200" y="4724400"/>
            <a:ext cx="128588" cy="381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3124200" y="5105400"/>
            <a:ext cx="128588" cy="381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2554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16557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73663"/>
            <a:ext cx="17446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56962"/>
            <a:ext cx="6723552" cy="4219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Factor Zoo Summary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447800" y="1524000"/>
            <a:ext cx="952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ea typeface="ＭＳ Ｐゴシック" pitchFamily="34" charset="-128"/>
              </a:rPr>
              <a:t>In general, when we write P(Y</a:t>
            </a:r>
            <a:r>
              <a:rPr lang="en-US" sz="2400" baseline="-25000" dirty="0" smtClean="0">
                <a:ea typeface="ＭＳ Ｐゴシック" pitchFamily="34" charset="-128"/>
              </a:rPr>
              <a:t>1</a:t>
            </a:r>
            <a:r>
              <a:rPr lang="en-US" sz="2400" dirty="0" smtClean="0">
                <a:ea typeface="ＭＳ Ｐゴシック" pitchFamily="34" charset="-128"/>
              </a:rPr>
              <a:t> … Y</a:t>
            </a:r>
            <a:r>
              <a:rPr lang="en-US" sz="2400" baseline="-25000" dirty="0" smtClean="0">
                <a:ea typeface="ＭＳ Ｐゴシック" pitchFamily="34" charset="-128"/>
              </a:rPr>
              <a:t>N</a:t>
            </a:r>
            <a:r>
              <a:rPr lang="en-US" sz="2400" dirty="0" smtClean="0">
                <a:ea typeface="ＭＳ Ｐゴシック" pitchFamily="34" charset="-128"/>
              </a:rPr>
              <a:t> | X</a:t>
            </a:r>
            <a:r>
              <a:rPr lang="en-US" sz="2400" baseline="-25000" dirty="0" smtClean="0">
                <a:ea typeface="ＭＳ Ｐゴシック" pitchFamily="34" charset="-128"/>
              </a:rPr>
              <a:t>1</a:t>
            </a:r>
            <a:r>
              <a:rPr lang="en-US" sz="2400" dirty="0" smtClean="0">
                <a:ea typeface="ＭＳ Ｐゴシック" pitchFamily="34" charset="-128"/>
              </a:rPr>
              <a:t> … X</a:t>
            </a:r>
            <a:r>
              <a:rPr lang="en-US" sz="2400" baseline="-25000" dirty="0" smtClean="0">
                <a:ea typeface="ＭＳ Ｐゴシック" pitchFamily="34" charset="-128"/>
              </a:rPr>
              <a:t>M</a:t>
            </a:r>
            <a:r>
              <a:rPr lang="en-US" sz="2400" dirty="0" smtClean="0">
                <a:ea typeface="ＭＳ Ｐゴシック" pitchFamily="34" charset="-128"/>
              </a:rPr>
              <a:t>)</a:t>
            </a:r>
          </a:p>
          <a:p>
            <a:pPr lvl="5"/>
            <a:endParaRPr lang="en-US" sz="12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It is a </a:t>
            </a:r>
            <a:r>
              <a:rPr lang="ja-JP" altLang="en-US" sz="2000" dirty="0" smtClean="0"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</a:rPr>
              <a:t>factor,</a:t>
            </a:r>
            <a:r>
              <a:rPr lang="ja-JP" altLang="en-US" sz="2000" dirty="0" smtClean="0">
                <a:ea typeface="ＭＳ Ｐゴシック" pitchFamily="34" charset="-128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 a multi-dimensional array</a:t>
            </a:r>
          </a:p>
          <a:p>
            <a:pPr lvl="5"/>
            <a:endParaRPr lang="en-US" altLang="ja-JP" sz="12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Its values are P(y</a:t>
            </a:r>
            <a:r>
              <a:rPr lang="en-US" sz="2000" baseline="-25000" dirty="0" smtClean="0">
                <a:ea typeface="ＭＳ Ｐゴシック" pitchFamily="34" charset="-128"/>
              </a:rPr>
              <a:t>1</a:t>
            </a:r>
            <a:r>
              <a:rPr lang="en-US" sz="2000" dirty="0" smtClean="0">
                <a:ea typeface="ＭＳ Ｐゴシック" pitchFamily="34" charset="-128"/>
              </a:rPr>
              <a:t> … </a:t>
            </a:r>
            <a:r>
              <a:rPr lang="en-US" sz="2000" dirty="0" err="1" smtClean="0">
                <a:ea typeface="ＭＳ Ｐゴシック" pitchFamily="34" charset="-128"/>
              </a:rPr>
              <a:t>y</a:t>
            </a:r>
            <a:r>
              <a:rPr lang="en-US" sz="2000" baseline="-25000" dirty="0" err="1" smtClean="0">
                <a:ea typeface="ＭＳ Ｐゴシック" pitchFamily="34" charset="-128"/>
              </a:rPr>
              <a:t>N</a:t>
            </a:r>
            <a:r>
              <a:rPr lang="en-US" sz="2000" dirty="0" smtClean="0">
                <a:ea typeface="ＭＳ Ｐゴシック" pitchFamily="34" charset="-128"/>
              </a:rPr>
              <a:t> | x</a:t>
            </a:r>
            <a:r>
              <a:rPr lang="en-US" sz="2000" baseline="-25000" dirty="0" smtClean="0">
                <a:ea typeface="ＭＳ Ｐゴシック" pitchFamily="34" charset="-128"/>
              </a:rPr>
              <a:t>1</a:t>
            </a:r>
            <a:r>
              <a:rPr lang="en-US" sz="2000" dirty="0" smtClean="0">
                <a:ea typeface="ＭＳ Ｐゴシック" pitchFamily="34" charset="-128"/>
              </a:rPr>
              <a:t> … </a:t>
            </a:r>
            <a:r>
              <a:rPr lang="en-US" sz="2000" dirty="0" err="1" smtClean="0">
                <a:ea typeface="ＭＳ Ｐゴシック" pitchFamily="34" charset="-128"/>
              </a:rPr>
              <a:t>x</a:t>
            </a:r>
            <a:r>
              <a:rPr lang="en-US" sz="2000" baseline="-25000" dirty="0" err="1" smtClean="0">
                <a:ea typeface="ＭＳ Ｐゴシック" pitchFamily="34" charset="-128"/>
              </a:rPr>
              <a:t>M</a:t>
            </a:r>
            <a:r>
              <a:rPr lang="en-US" sz="2000" dirty="0" smtClean="0">
                <a:ea typeface="ＭＳ Ｐゴシック" pitchFamily="34" charset="-128"/>
              </a:rPr>
              <a:t>)</a:t>
            </a:r>
          </a:p>
          <a:p>
            <a:pPr lvl="6"/>
            <a:endParaRPr lang="en-US" sz="12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Any assigned (=lower-case) X or Y is a dimension missing (selected) from the array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49989"/>
            <a:ext cx="2666999" cy="1955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941" y="4724400"/>
            <a:ext cx="3157059" cy="1981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70598"/>
            <a:ext cx="3416121" cy="2087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24400"/>
            <a:ext cx="2514599" cy="21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4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Example: Traffic Domain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600200" y="1600199"/>
            <a:ext cx="10185400" cy="452596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Random Variables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R: Raining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T: Traffic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L: Late for class!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6172200" y="320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6172200" y="4267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 rot="5400000">
            <a:off x="6172201" y="40005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Oval 11"/>
          <p:cNvSpPr>
            <a:spLocks noChangeArrowheads="1"/>
          </p:cNvSpPr>
          <p:nvPr/>
        </p:nvSpPr>
        <p:spPr bwMode="auto">
          <a:xfrm>
            <a:off x="6173788" y="2133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28680" name="AutoShape 12"/>
          <p:cNvCxnSpPr>
            <a:cxnSpLocks noChangeShapeType="1"/>
            <a:stCxn id="28679" idx="4"/>
            <a:endCxn id="28676" idx="0"/>
          </p:cNvCxnSpPr>
          <p:nvPr/>
        </p:nvCxnSpPr>
        <p:spPr bwMode="auto">
          <a:xfrm rot="5400000">
            <a:off x="6172994" y="2932906"/>
            <a:ext cx="533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895600"/>
            <a:ext cx="10588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565275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5450" y="4800600"/>
            <a:ext cx="1030288" cy="3135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44271"/>
              </p:ext>
            </p:extLst>
          </p:nvPr>
        </p:nvGraphicFramePr>
        <p:xfrm>
          <a:off x="7924800" y="1946275"/>
          <a:ext cx="1219200" cy="568326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70532"/>
              </p:ext>
            </p:extLst>
          </p:nvPr>
        </p:nvGraphicFramePr>
        <p:xfrm>
          <a:off x="7696200" y="3276600"/>
          <a:ext cx="1828800" cy="1135332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11574"/>
              </p:ext>
            </p:extLst>
          </p:nvPr>
        </p:nvGraphicFramePr>
        <p:xfrm>
          <a:off x="7696200" y="5229225"/>
          <a:ext cx="1828800" cy="1135332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254500"/>
            <a:ext cx="18288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45" y="4936330"/>
            <a:ext cx="2049055" cy="73116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29" y="5864740"/>
            <a:ext cx="3051324" cy="68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Elimination (VE)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0"/>
            <a:ext cx="5066166" cy="50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8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1" y="1143000"/>
            <a:ext cx="2438398" cy="1621696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/>
                <a:cs typeface="Calibri"/>
              </a:rPr>
              <a:t>Examle</a:t>
            </a:r>
            <a:r>
              <a:rPr lang="en-US" dirty="0" smtClean="0">
                <a:latin typeface="Calibri"/>
                <a:cs typeface="Calibri"/>
              </a:rPr>
              <a:t>: </a:t>
            </a:r>
            <a:r>
              <a:rPr lang="en-US" dirty="0">
                <a:latin typeface="Calibri"/>
                <a:cs typeface="Calibri"/>
              </a:rPr>
              <a:t>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41863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481308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33019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973011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890127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7800" y="5181600"/>
            <a:ext cx="555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?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Inference by Enumeration: Procedural 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9296400" cy="4525963"/>
          </a:xfrm>
        </p:spPr>
        <p:txBody>
          <a:bodyPr/>
          <a:lstStyle/>
          <a:p>
            <a:r>
              <a:rPr lang="en-US" sz="2600" dirty="0" smtClean="0">
                <a:ea typeface="ＭＳ Ｐゴシック" pitchFamily="34" charset="-128"/>
              </a:rPr>
              <a:t>Track objects called </a:t>
            </a:r>
            <a:r>
              <a:rPr lang="en-US" sz="2600" dirty="0" smtClean="0">
                <a:solidFill>
                  <a:srgbClr val="CC0000"/>
                </a:solidFill>
                <a:ea typeface="ＭＳ Ｐゴシック" pitchFamily="34" charset="-128"/>
              </a:rPr>
              <a:t>factors</a:t>
            </a:r>
          </a:p>
          <a:p>
            <a:r>
              <a:rPr lang="en-US" sz="2600" dirty="0" smtClean="0">
                <a:ea typeface="ＭＳ Ｐゴシック" pitchFamily="34" charset="-128"/>
              </a:rPr>
              <a:t>Initial factors are local CPTs (one per node)</a:t>
            </a:r>
          </a:p>
          <a:p>
            <a:endParaRPr lang="en-US" sz="2600" dirty="0" smtClean="0">
              <a:ea typeface="ＭＳ Ｐゴシック" pitchFamily="34" charset="-128"/>
            </a:endParaRPr>
          </a:p>
          <a:p>
            <a:endParaRPr lang="en-US" sz="2600" dirty="0" smtClean="0">
              <a:ea typeface="ＭＳ Ｐゴシック" pitchFamily="34" charset="-128"/>
            </a:endParaRPr>
          </a:p>
          <a:p>
            <a:endParaRPr lang="en-US" sz="2600" dirty="0" smtClean="0">
              <a:ea typeface="ＭＳ Ｐゴシック" pitchFamily="34" charset="-128"/>
            </a:endParaRPr>
          </a:p>
          <a:p>
            <a:r>
              <a:rPr lang="en-US" sz="2600" dirty="0" smtClean="0">
                <a:ea typeface="ＭＳ Ｐゴシック" pitchFamily="34" charset="-128"/>
              </a:rPr>
              <a:t>Any known values are selected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E.g. if we know                  , the initial factors are</a:t>
            </a:r>
          </a:p>
          <a:p>
            <a:pPr lvl="1"/>
            <a:endParaRPr lang="en-US" sz="2200" dirty="0" smtClean="0">
              <a:ea typeface="ＭＳ Ｐゴシック" pitchFamily="34" charset="-128"/>
            </a:endParaRPr>
          </a:p>
          <a:p>
            <a:pPr lvl="1"/>
            <a:endParaRPr lang="en-US" sz="2200" dirty="0" smtClean="0">
              <a:ea typeface="ＭＳ Ｐゴシック" pitchFamily="34" charset="-128"/>
            </a:endParaRPr>
          </a:p>
          <a:p>
            <a:pPr lvl="1"/>
            <a:endParaRPr lang="en-US" sz="2200" dirty="0" smtClean="0">
              <a:ea typeface="ＭＳ Ｐゴシック" pitchFamily="34" charset="-128"/>
            </a:endParaRPr>
          </a:p>
          <a:p>
            <a:pPr lvl="1"/>
            <a:endParaRPr lang="en-US" sz="2200" dirty="0" smtClean="0">
              <a:ea typeface="ＭＳ Ｐゴシック" pitchFamily="34" charset="-128"/>
            </a:endParaRPr>
          </a:p>
          <a:p>
            <a:r>
              <a:rPr lang="en-US" sz="2600" dirty="0" smtClean="0">
                <a:ea typeface="ＭＳ Ｐゴシック" pitchFamily="34" charset="-128"/>
              </a:rPr>
              <a:t>Procedure: Join all factors, then eliminate all hidden variables</a:t>
            </a:r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4431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2443163"/>
            <a:ext cx="10890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43163"/>
            <a:ext cx="10588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02188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3775"/>
            <a:ext cx="12747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0600"/>
            <a:ext cx="10922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447800" y="2841625"/>
          <a:ext cx="1219200" cy="446088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276600" y="2841625"/>
          <a:ext cx="1295400" cy="892176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249863" y="2841625"/>
          <a:ext cx="1371600" cy="892176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257800" y="5181600"/>
          <a:ext cx="1371600" cy="446088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5" name="Picture 4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11650"/>
            <a:ext cx="1120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1524000" y="5181600"/>
          <a:ext cx="1219200" cy="446088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3352800" y="5181600"/>
          <a:ext cx="1295400" cy="892176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13" y="1447800"/>
            <a:ext cx="4758786" cy="4718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00" y="1371600"/>
            <a:ext cx="5537543" cy="1740541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Operation 1: Join Factors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715000" cy="4525963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First basic operation: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joining factors</a:t>
            </a:r>
          </a:p>
          <a:p>
            <a:r>
              <a:rPr lang="en-US" sz="2000" dirty="0" smtClean="0">
                <a:ea typeface="ＭＳ Ｐゴシック" pitchFamily="34" charset="-128"/>
              </a:rPr>
              <a:t>Combining factors:</a:t>
            </a:r>
          </a:p>
          <a:p>
            <a:pPr lvl="1"/>
            <a:r>
              <a:rPr lang="en-US" sz="1800" dirty="0" smtClean="0">
                <a:solidFill>
                  <a:srgbClr val="CC0000"/>
                </a:solidFill>
                <a:ea typeface="ＭＳ Ｐゴシック" pitchFamily="34" charset="-128"/>
              </a:rPr>
              <a:t>Just like a database join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Get all factors over the joining variable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Build a new factor over the union of the variables involved</a:t>
            </a:r>
          </a:p>
          <a:p>
            <a:pPr lvl="4"/>
            <a:endParaRPr lang="en-US" sz="11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ea typeface="ＭＳ Ｐゴシック" pitchFamily="34" charset="-128"/>
              </a:rPr>
              <a:t>Example: Join on R</a:t>
            </a:r>
          </a:p>
          <a:p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18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1800" dirty="0" smtClean="0">
              <a:ea typeface="ＭＳ Ｐゴシック" pitchFamily="34" charset="-128"/>
            </a:endParaRP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Computation for each entry: </a:t>
            </a:r>
            <a:r>
              <a:rPr lang="en-US" sz="1800" dirty="0" err="1" smtClean="0">
                <a:ea typeface="ＭＳ Ｐゴシック" pitchFamily="34" charset="-128"/>
              </a:rPr>
              <a:t>pointwise</a:t>
            </a:r>
            <a:r>
              <a:rPr lang="en-US" sz="1800" dirty="0" smtClean="0">
                <a:ea typeface="ＭＳ Ｐゴシック" pitchFamily="34" charset="-128"/>
              </a:rPr>
              <a:t> products</a:t>
            </a:r>
          </a:p>
        </p:txBody>
      </p:sp>
      <p:pic>
        <p:nvPicPr>
          <p:cNvPr id="245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237037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7010400" y="4237037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4170362"/>
            <a:ext cx="890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167187"/>
            <a:ext cx="12890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159250"/>
            <a:ext cx="134461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477000"/>
            <a:ext cx="42973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63430"/>
              </p:ext>
            </p:extLst>
          </p:nvPr>
        </p:nvGraphicFramePr>
        <p:xfrm>
          <a:off x="3352800" y="4724400"/>
          <a:ext cx="1219200" cy="568326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06158"/>
              </p:ext>
            </p:extLst>
          </p:nvPr>
        </p:nvGraphicFramePr>
        <p:xfrm>
          <a:off x="5334000" y="4724400"/>
          <a:ext cx="1295400" cy="1135332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89348"/>
              </p:ext>
            </p:extLst>
          </p:nvPr>
        </p:nvGraphicFramePr>
        <p:xfrm>
          <a:off x="8305800" y="4724400"/>
          <a:ext cx="1600200" cy="1135332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85" name="Oval 15"/>
          <p:cNvSpPr>
            <a:spLocks noChangeArrowheads="1"/>
          </p:cNvSpPr>
          <p:nvPr/>
        </p:nvSpPr>
        <p:spPr bwMode="auto">
          <a:xfrm>
            <a:off x="2436813" y="531018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6" name="Oval 11"/>
          <p:cNvSpPr>
            <a:spLocks noChangeArrowheads="1"/>
          </p:cNvSpPr>
          <p:nvPr/>
        </p:nvSpPr>
        <p:spPr bwMode="auto">
          <a:xfrm>
            <a:off x="2438400" y="424338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30787" name="AutoShape 12"/>
          <p:cNvCxnSpPr>
            <a:cxnSpLocks noChangeShapeType="1"/>
          </p:cNvCxnSpPr>
          <p:nvPr/>
        </p:nvCxnSpPr>
        <p:spPr bwMode="auto">
          <a:xfrm rot="5400000">
            <a:off x="2437607" y="5042693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15"/>
          <p:cNvSpPr>
            <a:spLocks noChangeArrowheads="1"/>
          </p:cNvSpPr>
          <p:nvPr/>
        </p:nvSpPr>
        <p:spPr bwMode="auto">
          <a:xfrm>
            <a:off x="10287000" y="4852987"/>
            <a:ext cx="838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R,T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30785" grpId="0" animBg="1"/>
      <p:bldP spid="30786" grpId="0" animBg="1"/>
      <p:bldP spid="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Example: Multiple Joins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8536056" cy="4487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810000" cy="2002971"/>
          </a:xfrm>
          <a:prstGeom prst="rect">
            <a:avLst/>
          </a:prstGeom>
        </p:spPr>
      </p:pic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8153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Example: Multiple Joins</a:t>
            </a:r>
          </a:p>
        </p:txBody>
      </p:sp>
      <p:sp>
        <p:nvSpPr>
          <p:cNvPr id="32771" name="Oval 15"/>
          <p:cNvSpPr>
            <a:spLocks noChangeArrowheads="1"/>
          </p:cNvSpPr>
          <p:nvPr/>
        </p:nvSpPr>
        <p:spPr bwMode="auto">
          <a:xfrm>
            <a:off x="457200" y="32385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524000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895600"/>
            <a:ext cx="10604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Oval 11"/>
          <p:cNvSpPr>
            <a:spLocks noChangeArrowheads="1"/>
          </p:cNvSpPr>
          <p:nvPr/>
        </p:nvSpPr>
        <p:spPr bwMode="auto">
          <a:xfrm>
            <a:off x="458787" y="21717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32775" name="AutoShape 12"/>
          <p:cNvCxnSpPr>
            <a:cxnSpLocks noChangeShapeType="1"/>
            <a:stCxn id="32774" idx="4"/>
            <a:endCxn id="32771" idx="0"/>
          </p:cNvCxnSpPr>
          <p:nvPr/>
        </p:nvCxnSpPr>
        <p:spPr bwMode="auto">
          <a:xfrm rot="5400000">
            <a:off x="457994" y="2971006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67000" y="22479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R</a:t>
            </a:r>
          </a:p>
        </p:txBody>
      </p:sp>
      <p:sp>
        <p:nvSpPr>
          <p:cNvPr id="32777" name="Oval 25"/>
          <p:cNvSpPr>
            <a:spLocks noChangeArrowheads="1"/>
          </p:cNvSpPr>
          <p:nvPr/>
        </p:nvSpPr>
        <p:spPr bwMode="auto">
          <a:xfrm>
            <a:off x="457200" y="4305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778" name="AutoShape 12"/>
          <p:cNvCxnSpPr>
            <a:cxnSpLocks noChangeShapeType="1"/>
            <a:stCxn id="32771" idx="4"/>
            <a:endCxn id="32777" idx="0"/>
          </p:cNvCxnSpPr>
          <p:nvPr/>
        </p:nvCxnSpPr>
        <p:spPr bwMode="auto">
          <a:xfrm rot="5400000">
            <a:off x="457200" y="40386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779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53200" y="34290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9342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AutoShape 12"/>
          <p:cNvCxnSpPr>
            <a:cxnSpLocks noChangeShapeType="1"/>
            <a:stCxn id="51" idx="4"/>
            <a:endCxn id="30" idx="0"/>
          </p:cNvCxnSpPr>
          <p:nvPr/>
        </p:nvCxnSpPr>
        <p:spPr bwMode="auto">
          <a:xfrm rot="5400000">
            <a:off x="6934201" y="42291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238375"/>
            <a:ext cx="11033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3064"/>
              </p:ext>
            </p:extLst>
          </p:nvPr>
        </p:nvGraphicFramePr>
        <p:xfrm>
          <a:off x="1557337" y="1981200"/>
          <a:ext cx="12192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10511"/>
              </p:ext>
            </p:extLst>
          </p:nvPr>
        </p:nvGraphicFramePr>
        <p:xfrm>
          <a:off x="1511300" y="33528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811561"/>
              </p:ext>
            </p:extLst>
          </p:nvPr>
        </p:nvGraphicFramePr>
        <p:xfrm>
          <a:off x="1525587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98770"/>
              </p:ext>
            </p:extLst>
          </p:nvPr>
        </p:nvGraphicFramePr>
        <p:xfrm>
          <a:off x="4572000" y="2667000"/>
          <a:ext cx="1600200" cy="12573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65907"/>
              </p:ext>
            </p:extLst>
          </p:nvPr>
        </p:nvGraphicFramePr>
        <p:xfrm>
          <a:off x="4724400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3200400" y="30861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753600" y="25908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657600"/>
            <a:ext cx="1489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17894"/>
              </p:ext>
            </p:extLst>
          </p:nvPr>
        </p:nvGraphicFramePr>
        <p:xfrm>
          <a:off x="9144000" y="4038600"/>
          <a:ext cx="2667000" cy="2514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8382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AutoShape 5"/>
          <p:cNvSpPr>
            <a:spLocks noChangeArrowheads="1"/>
          </p:cNvSpPr>
          <p:nvPr/>
        </p:nvSpPr>
        <p:spPr bwMode="auto">
          <a:xfrm>
            <a:off x="8153400" y="30480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67600" y="23622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</a:t>
            </a:r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</a:t>
            </a:r>
            <a:endParaRPr lang="en-US" sz="28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2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1" grpId="0" animBg="1"/>
      <p:bldP spid="30" grpId="0" animBg="1"/>
      <p:bldP spid="41" grpId="0" animBg="1"/>
      <p:bldP spid="26" grpId="0" animBg="1"/>
      <p:bldP spid="33" grpId="0" animBg="1"/>
      <p:bldP spid="3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47800"/>
            <a:ext cx="6361366" cy="449964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Operation 2: Eliminate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5613400" cy="4729164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Second basic operation: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marginalization</a:t>
            </a:r>
          </a:p>
          <a:p>
            <a:pPr lvl="6"/>
            <a:endParaRPr lang="en-US" sz="5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Take a factor and sum out a variable</a:t>
            </a:r>
          </a:p>
          <a:p>
            <a:pPr lvl="2"/>
            <a:endParaRPr lang="en-US" sz="5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Shrinks a factor to a smaller one</a:t>
            </a:r>
          </a:p>
          <a:p>
            <a:pPr lvl="4"/>
            <a:endParaRPr lang="en-US" sz="5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projection</a:t>
            </a:r>
            <a:r>
              <a:rPr lang="en-US" sz="2000" dirty="0" smtClean="0">
                <a:ea typeface="ＭＳ Ｐゴシック" pitchFamily="34" charset="-128"/>
              </a:rPr>
              <a:t> operation</a:t>
            </a:r>
          </a:p>
          <a:p>
            <a:pPr lvl="4"/>
            <a:endParaRPr lang="en-US" sz="1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Example: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34819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305300"/>
            <a:ext cx="1346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5"/>
          <p:cNvSpPr>
            <a:spLocks noChangeArrowheads="1"/>
          </p:cNvSpPr>
          <p:nvPr/>
        </p:nvSpPr>
        <p:spPr bwMode="auto">
          <a:xfrm>
            <a:off x="3276600" y="52197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4591050"/>
            <a:ext cx="890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718050"/>
            <a:ext cx="1184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287147"/>
              </p:ext>
            </p:extLst>
          </p:nvPr>
        </p:nvGraphicFramePr>
        <p:xfrm>
          <a:off x="1143000" y="4838700"/>
          <a:ext cx="1600200" cy="12573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7449"/>
              </p:ext>
            </p:extLst>
          </p:nvPr>
        </p:nvGraphicFramePr>
        <p:xfrm>
          <a:off x="4953000" y="512445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73943"/>
            <a:ext cx="8915400" cy="2760256"/>
          </a:xfrm>
          <a:prstGeom prst="rect">
            <a:avLst/>
          </a:prstGeom>
        </p:spPr>
      </p:pic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Multiple Elimination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95800" y="1941513"/>
            <a:ext cx="1447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</a:t>
            </a:r>
          </a:p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out 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39000" y="1905000"/>
            <a:ext cx="205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</a:t>
            </a:r>
          </a:p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out T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943600" y="12192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2" y="2362200"/>
            <a:ext cx="10588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9220200" y="1219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590800"/>
            <a:ext cx="7016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Oval 14"/>
          <p:cNvSpPr>
            <a:spLocks noChangeArrowheads="1"/>
          </p:cNvSpPr>
          <p:nvPr/>
        </p:nvSpPr>
        <p:spPr bwMode="auto">
          <a:xfrm>
            <a:off x="2438400" y="12192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0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1489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94727"/>
              </p:ext>
            </p:extLst>
          </p:nvPr>
        </p:nvGraphicFramePr>
        <p:xfrm>
          <a:off x="1828800" y="1828800"/>
          <a:ext cx="2667000" cy="2514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8382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57653"/>
              </p:ext>
            </p:extLst>
          </p:nvPr>
        </p:nvGraphicFramePr>
        <p:xfrm>
          <a:off x="5943600" y="2819400"/>
          <a:ext cx="16002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7366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390140"/>
              </p:ext>
            </p:extLst>
          </p:nvPr>
        </p:nvGraphicFramePr>
        <p:xfrm>
          <a:off x="8936037" y="302895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4724400" y="32004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7772400" y="31623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17" grpId="0" animBg="1"/>
      <p:bldP spid="21" grpId="0" animBg="1"/>
      <p:bldP spid="31" grpId="0" animBg="1"/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Thus Far: Multiple Join, Multiple Eliminate (= Inference by Enumeration)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59263"/>
            <a:ext cx="8785379" cy="551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2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Marginalizing Early (= Variable Elimination)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0515600" cy="53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4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Traffic Domain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4876800" cy="345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Inference by Enumeration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79412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79412" y="3581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 rot="5400000">
            <a:off x="379413" y="33147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Oval 11"/>
          <p:cNvSpPr>
            <a:spLocks noChangeArrowheads="1"/>
          </p:cNvSpPr>
          <p:nvPr/>
        </p:nvSpPr>
        <p:spPr bwMode="auto">
          <a:xfrm>
            <a:off x="381000" y="1447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28680" name="AutoShape 12"/>
          <p:cNvCxnSpPr>
            <a:cxnSpLocks noChangeShapeType="1"/>
            <a:stCxn id="28679" idx="4"/>
            <a:endCxn id="28676" idx="0"/>
          </p:cNvCxnSpPr>
          <p:nvPr/>
        </p:nvCxnSpPr>
        <p:spPr bwMode="auto">
          <a:xfrm rot="5400000">
            <a:off x="380206" y="2247106"/>
            <a:ext cx="533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1828800" cy="46990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781800" y="2362200"/>
            <a:ext cx="4876800" cy="345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a typeface="ＭＳ Ｐゴシック" pitchFamily="34" charset="-128"/>
              </a:rPr>
              <a:t>Variable Elimination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276600"/>
            <a:ext cx="3505200" cy="638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22932" y="3934378"/>
            <a:ext cx="98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Join on r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2087" y="3998910"/>
            <a:ext cx="98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Join on r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46482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Join on t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02445" y="5257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Join on t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72600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Eliminate r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10600" y="6019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Eliminate t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5257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Eliminate r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2800"/>
            <a:ext cx="3098822" cy="5722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00400" y="5955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Eliminate t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4419600" y="3276600"/>
            <a:ext cx="304800" cy="1295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>
            <a:off x="4114800" y="3581400"/>
            <a:ext cx="228600" cy="2057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>
            <a:off x="3962400" y="3962400"/>
            <a:ext cx="152400" cy="2438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Left Brace 34"/>
          <p:cNvSpPr/>
          <p:nvPr/>
        </p:nvSpPr>
        <p:spPr>
          <a:xfrm>
            <a:off x="3733800" y="4419600"/>
            <a:ext cx="152400" cy="2895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>
            <a:off x="10058400" y="3200400"/>
            <a:ext cx="228600" cy="1371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9829800" y="3657600"/>
            <a:ext cx="228600" cy="18288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9448800" y="3886200"/>
            <a:ext cx="228600" cy="27432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9220200" y="4267200"/>
            <a:ext cx="228600" cy="3276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Marginalizing Early! (aka VE)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43400" y="1200090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 out R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215065" y="3048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215065" y="4114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AutoShape 12"/>
          <p:cNvCxnSpPr>
            <a:cxnSpLocks noChangeShapeType="1"/>
            <a:stCxn id="16" idx="4"/>
            <a:endCxn id="17" idx="0"/>
          </p:cNvCxnSpPr>
          <p:nvPr/>
        </p:nvCxnSpPr>
        <p:spPr bwMode="auto">
          <a:xfrm>
            <a:off x="6481765" y="3581400"/>
            <a:ext cx="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730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295400"/>
            <a:ext cx="11033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99620"/>
              </p:ext>
            </p:extLst>
          </p:nvPr>
        </p:nvGraphicFramePr>
        <p:xfrm>
          <a:off x="3124200" y="1724025"/>
          <a:ext cx="1600200" cy="12573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49911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963070"/>
              </p:ext>
            </p:extLst>
          </p:nvPr>
        </p:nvGraphicFramePr>
        <p:xfrm>
          <a:off x="3276600" y="54483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34814"/>
              </p:ext>
            </p:extLst>
          </p:nvPr>
        </p:nvGraphicFramePr>
        <p:xfrm>
          <a:off x="5867400" y="219075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81106"/>
              </p:ext>
            </p:extLst>
          </p:nvPr>
        </p:nvGraphicFramePr>
        <p:xfrm>
          <a:off x="5867400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953" name="Oval 15"/>
          <p:cNvSpPr>
            <a:spLocks noChangeArrowheads="1"/>
          </p:cNvSpPr>
          <p:nvPr/>
        </p:nvSpPr>
        <p:spPr bwMode="auto">
          <a:xfrm>
            <a:off x="76200" y="4038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954" name="Picture 4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524000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55" name="Picture 5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895600"/>
            <a:ext cx="10604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56" name="Oval 11"/>
          <p:cNvSpPr>
            <a:spLocks noChangeArrowheads="1"/>
          </p:cNvSpPr>
          <p:nvPr/>
        </p:nvSpPr>
        <p:spPr bwMode="auto">
          <a:xfrm>
            <a:off x="77787" y="2971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36957" name="AutoShape 12"/>
          <p:cNvCxnSpPr>
            <a:cxnSpLocks noChangeShapeType="1"/>
            <a:stCxn id="36956" idx="4"/>
            <a:endCxn id="36953" idx="0"/>
          </p:cNvCxnSpPr>
          <p:nvPr/>
        </p:nvCxnSpPr>
        <p:spPr bwMode="auto">
          <a:xfrm rot="5400000">
            <a:off x="76994" y="3771106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958" name="Oval 25"/>
          <p:cNvSpPr>
            <a:spLocks noChangeArrowheads="1"/>
          </p:cNvSpPr>
          <p:nvPr/>
        </p:nvSpPr>
        <p:spPr bwMode="auto">
          <a:xfrm>
            <a:off x="7620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959" name="AutoShape 12"/>
          <p:cNvCxnSpPr>
            <a:cxnSpLocks noChangeShapeType="1"/>
            <a:stCxn id="36953" idx="4"/>
            <a:endCxn id="36958" idx="0"/>
          </p:cNvCxnSpPr>
          <p:nvPr/>
        </p:nvCxnSpPr>
        <p:spPr bwMode="auto">
          <a:xfrm rot="5400000">
            <a:off x="76200" y="48387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960" name="Picture 5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869950" y="1981200"/>
          <a:ext cx="12192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823913" y="33528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838200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" name="AutoShape 5"/>
          <p:cNvSpPr>
            <a:spLocks noChangeArrowheads="1"/>
          </p:cNvSpPr>
          <p:nvPr/>
        </p:nvSpPr>
        <p:spPr bwMode="auto">
          <a:xfrm>
            <a:off x="2362200" y="160020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133600" y="1143000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R</a:t>
            </a: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3276600" y="31242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3657600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AutoShape 12"/>
          <p:cNvCxnSpPr>
            <a:cxnSpLocks noChangeShapeType="1"/>
            <a:stCxn id="62" idx="4"/>
            <a:endCxn id="63" idx="0"/>
          </p:cNvCxnSpPr>
          <p:nvPr/>
        </p:nvCxnSpPr>
        <p:spPr bwMode="auto">
          <a:xfrm rot="5400000">
            <a:off x="3657601" y="39243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8305800" y="30480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3962400"/>
            <a:ext cx="10572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1069637" y="3124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4210050"/>
            <a:ext cx="7016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85918"/>
              </p:ext>
            </p:extLst>
          </p:nvPr>
        </p:nvGraphicFramePr>
        <p:xfrm>
          <a:off x="8229600" y="4381500"/>
          <a:ext cx="16002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7366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882854"/>
              </p:ext>
            </p:extLst>
          </p:nvPr>
        </p:nvGraphicFramePr>
        <p:xfrm>
          <a:off x="10668000" y="464820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5105400" y="160020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7467600" y="160020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239000" y="1200090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</a:t>
            </a:r>
            <a:endParaRPr lang="en-US" sz="20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9829800" y="154311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296400" y="114300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 out T</a:t>
            </a:r>
            <a:endParaRPr lang="en-US" sz="20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3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/>
      <p:bldP spid="17" grpId="0" animBg="1"/>
      <p:bldP spid="60" grpId="0" animBg="1"/>
      <p:bldP spid="61" grpId="0"/>
      <p:bldP spid="62" grpId="0" animBg="1"/>
      <p:bldP spid="63" grpId="0" animBg="1"/>
      <p:bldP spid="36" grpId="0" animBg="1"/>
      <p:bldP spid="38" grpId="0" animBg="1"/>
      <p:bldP spid="44" grpId="0" animBg="1"/>
      <p:bldP spid="49" grpId="0" animBg="1"/>
      <p:bldP spid="50" grpId="0"/>
      <p:bldP spid="51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143000"/>
            <a:ext cx="2438400" cy="1621696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</a:t>
            </a:r>
            <a:r>
              <a:rPr lang="en-US" dirty="0">
                <a:latin typeface="Calibri"/>
                <a:cs typeface="Calibri"/>
              </a:rPr>
              <a:t>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901502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4413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84611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12033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62832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4896995" cy="283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1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0"/>
            <a:ext cx="4974417" cy="4344412"/>
          </a:xfrm>
          <a:prstGeom prst="rect">
            <a:avLst/>
          </a:prstGeom>
        </p:spPr>
      </p:pic>
      <p:sp>
        <p:nvSpPr>
          <p:cNvPr id="38920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Evidence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If evidence, start with factors that select that evidence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No evidence uses these initial factors:</a:t>
            </a:r>
          </a:p>
          <a:p>
            <a:endParaRPr lang="en-US" sz="24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  <a:p>
            <a:pPr lvl="1"/>
            <a:r>
              <a:rPr lang="en-US" sz="2000" smtClean="0">
                <a:ea typeface="ＭＳ Ｐゴシック" pitchFamily="34" charset="-128"/>
              </a:rPr>
              <a:t>Computing                        , the initial factors become:</a:t>
            </a:r>
          </a:p>
          <a:p>
            <a:pPr lvl="1"/>
            <a:endParaRPr lang="en-US" sz="2000" smtClean="0">
              <a:ea typeface="ＭＳ Ｐゴシック" pitchFamily="34" charset="-128"/>
            </a:endParaRPr>
          </a:p>
          <a:p>
            <a:pPr lvl="1"/>
            <a:endParaRPr lang="en-US" sz="2000" smtClean="0">
              <a:ea typeface="ＭＳ Ｐゴシック" pitchFamily="34" charset="-128"/>
            </a:endParaRPr>
          </a:p>
          <a:p>
            <a:pPr lvl="2"/>
            <a:endParaRPr lang="en-US" sz="1600" smtClean="0">
              <a:ea typeface="ＭＳ Ｐゴシック" pitchFamily="34" charset="-128"/>
            </a:endParaRPr>
          </a:p>
          <a:p>
            <a:pPr lvl="2"/>
            <a:endParaRPr lang="en-US" sz="1600" smtClean="0">
              <a:ea typeface="ＭＳ Ｐゴシック" pitchFamily="34" charset="-128"/>
            </a:endParaRPr>
          </a:p>
          <a:p>
            <a:pPr lvl="1"/>
            <a:endParaRPr lang="en-US" sz="2000" smtClean="0">
              <a:ea typeface="ＭＳ Ｐゴシック" pitchFamily="34" charset="-128"/>
            </a:endParaRPr>
          </a:p>
          <a:p>
            <a:r>
              <a:rPr lang="en-US" sz="2400" smtClean="0">
                <a:ea typeface="ＭＳ Ｐゴシック" pitchFamily="34" charset="-128"/>
              </a:rPr>
              <a:t>We eliminate all vars other than query + evidence</a:t>
            </a:r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362200"/>
            <a:ext cx="752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362200"/>
            <a:ext cx="10906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362200"/>
            <a:ext cx="10588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595813"/>
            <a:ext cx="969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594225"/>
            <a:ext cx="1430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531938" y="2760663"/>
          <a:ext cx="1219200" cy="446088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360738" y="2760663"/>
          <a:ext cx="1295400" cy="892176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334000" y="2760663"/>
          <a:ext cx="1371600" cy="892176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977069"/>
            <a:ext cx="14287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1524000" y="4975225"/>
          <a:ext cx="1219200" cy="222759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22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4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4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3352800" y="4975225"/>
          <a:ext cx="1295400" cy="446088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4576763"/>
            <a:ext cx="10588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334000" y="4975225"/>
          <a:ext cx="1371600" cy="892176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0"/>
            <a:ext cx="4974417" cy="4344412"/>
          </a:xfrm>
          <a:prstGeom prst="rect">
            <a:avLst/>
          </a:prstGeom>
        </p:spPr>
      </p:pic>
      <p:sp>
        <p:nvSpPr>
          <p:cNvPr id="39940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Evidence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Result will be a selected joint of query and evidence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E.g. for P(L | +r), we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would</a:t>
            </a:r>
            <a:r>
              <a:rPr lang="en-US" altLang="ja-JP" sz="2000" dirty="0" smtClean="0">
                <a:latin typeface="Calibri"/>
                <a:ea typeface="ＭＳ Ｐゴシック" pitchFamily="34" charset="-128"/>
                <a:cs typeface="Calibri"/>
              </a:rPr>
              <a:t> end up with:</a:t>
            </a: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To get our answer, just normalize this!</a:t>
            </a: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That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’s it!</a:t>
            </a: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67000"/>
            <a:ext cx="13049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30008"/>
              </p:ext>
            </p:extLst>
          </p:nvPr>
        </p:nvGraphicFramePr>
        <p:xfrm>
          <a:off x="6019800" y="3124200"/>
          <a:ext cx="1143000" cy="628650"/>
        </p:xfrm>
        <a:graphic>
          <a:graphicData uri="http://schemas.openxmlformats.org/drawingml/2006/table">
            <a:tbl>
              <a:tblPr/>
              <a:tblGrid>
                <a:gridCol w="457200"/>
                <a:gridCol w="685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03527"/>
              </p:ext>
            </p:extLst>
          </p:nvPr>
        </p:nvGraphicFramePr>
        <p:xfrm>
          <a:off x="1676400" y="3124200"/>
          <a:ext cx="1752600" cy="62865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8890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667000"/>
            <a:ext cx="14287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4191000" y="32766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81400" y="26670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/>
                <a:cs typeface="Calibri"/>
              </a:rPr>
              <a:t>Normalize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General 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5638800" cy="43735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Query: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While there are still hidden variables (not Q or evidence):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Pick a hidden variable 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Join all factors mentioning 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Eliminate (sum out) H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40963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5720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733800"/>
            <a:ext cx="3053791" cy="1546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81200"/>
            <a:ext cx="2252280" cy="1295399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715000"/>
            <a:ext cx="685800" cy="90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19" y="6019800"/>
            <a:ext cx="1307806" cy="4110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pic>
        <p:nvPicPr>
          <p:cNvPr id="41987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805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449513"/>
            <a:ext cx="784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449513"/>
            <a:ext cx="14890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430463"/>
            <a:ext cx="9969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2430463"/>
            <a:ext cx="11191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6813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Choose A</a:t>
            </a:r>
          </a:p>
        </p:txBody>
      </p:sp>
      <p:sp>
        <p:nvSpPr>
          <p:cNvPr id="26635" name="AutoShape 24"/>
          <p:cNvSpPr>
            <a:spLocks noChangeArrowheads="1"/>
          </p:cNvSpPr>
          <p:nvPr/>
        </p:nvSpPr>
        <p:spPr bwMode="auto">
          <a:xfrm>
            <a:off x="3200400" y="4179888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26"/>
          <p:cNvSpPr>
            <a:spLocks noChangeArrowheads="1"/>
          </p:cNvSpPr>
          <p:nvPr/>
        </p:nvSpPr>
        <p:spPr bwMode="auto">
          <a:xfrm>
            <a:off x="6705600" y="4179888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31"/>
          <p:cNvSpPr>
            <a:spLocks noChangeArrowheads="1"/>
          </p:cNvSpPr>
          <p:nvPr/>
        </p:nvSpPr>
        <p:spPr bwMode="auto">
          <a:xfrm>
            <a:off x="1828800" y="5410200"/>
            <a:ext cx="6096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32"/>
          <p:cNvSpPr>
            <a:spLocks noChangeArrowheads="1"/>
          </p:cNvSpPr>
          <p:nvPr/>
        </p:nvSpPr>
        <p:spPr bwMode="auto">
          <a:xfrm>
            <a:off x="914400" y="2286000"/>
            <a:ext cx="8534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9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4421188"/>
            <a:ext cx="2190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94200"/>
            <a:ext cx="242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14890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9969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1119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4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4343400"/>
            <a:ext cx="219551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4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434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388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5626100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larm.pn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6" grpId="0" animBg="1"/>
      <p:bldP spid="2868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2514600" y="1447800"/>
            <a:ext cx="6096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1219200" y="2209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Choose E</a:t>
            </a:r>
          </a:p>
        </p:txBody>
      </p:sp>
      <p:sp>
        <p:nvSpPr>
          <p:cNvPr id="43013" name="AutoShape 9"/>
          <p:cNvSpPr>
            <a:spLocks noChangeArrowheads="1"/>
          </p:cNvSpPr>
          <p:nvPr/>
        </p:nvSpPr>
        <p:spPr bwMode="auto">
          <a:xfrm>
            <a:off x="3657600" y="2819400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014" name="AutoShape 10"/>
          <p:cNvSpPr>
            <a:spLocks noChangeArrowheads="1"/>
          </p:cNvSpPr>
          <p:nvPr/>
        </p:nvSpPr>
        <p:spPr bwMode="auto">
          <a:xfrm>
            <a:off x="7086600" y="2819400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015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3060700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33713"/>
            <a:ext cx="242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Rectangle 18"/>
          <p:cNvSpPr>
            <a:spLocks noChangeArrowheads="1"/>
          </p:cNvSpPr>
          <p:nvPr/>
        </p:nvSpPr>
        <p:spPr bwMode="auto">
          <a:xfrm>
            <a:off x="2438400" y="4191000"/>
            <a:ext cx="6096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9" name="Text Box 20"/>
          <p:cNvSpPr txBox="1">
            <a:spLocks noChangeArrowheads="1"/>
          </p:cNvSpPr>
          <p:nvPr/>
        </p:nvSpPr>
        <p:spPr bwMode="auto">
          <a:xfrm>
            <a:off x="1219200" y="4876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  <a:cs typeface="Calibri" pitchFamily="34" charset="0"/>
              </a:rPr>
              <a:t>Finish with B</a:t>
            </a:r>
          </a:p>
        </p:txBody>
      </p:sp>
      <p:sp>
        <p:nvSpPr>
          <p:cNvPr id="29708" name="AutoShape 21"/>
          <p:cNvSpPr>
            <a:spLocks noChangeArrowheads="1"/>
          </p:cNvSpPr>
          <p:nvPr/>
        </p:nvSpPr>
        <p:spPr bwMode="auto">
          <a:xfrm>
            <a:off x="3429000" y="5486400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9" name="AutoShape 22"/>
          <p:cNvSpPr>
            <a:spLocks noChangeArrowheads="1"/>
          </p:cNvSpPr>
          <p:nvPr/>
        </p:nvSpPr>
        <p:spPr bwMode="auto">
          <a:xfrm>
            <a:off x="6553200" y="5486400"/>
            <a:ext cx="1447800" cy="685800"/>
          </a:xfrm>
          <a:prstGeom prst="rightArrow">
            <a:avLst>
              <a:gd name="adj1" fmla="val 50000"/>
              <a:gd name="adj2" fmla="val 80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pic>
        <p:nvPicPr>
          <p:cNvPr id="29710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5727700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5637213"/>
            <a:ext cx="16160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6129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16129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3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3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29718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3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2971800"/>
            <a:ext cx="14271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3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14271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43600"/>
            <a:ext cx="14271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864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4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5713413"/>
            <a:ext cx="14732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alarm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7659" grpId="0"/>
      <p:bldP spid="29708" grpId="0" animBg="1"/>
      <p:bldP spid="2970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Calibri" pitchFamily="34" charset="0"/>
              </a:rPr>
              <a:t>Example 2: P(B|a)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19368"/>
              </p:ext>
            </p:extLst>
          </p:nvPr>
        </p:nvGraphicFramePr>
        <p:xfrm>
          <a:off x="3505200" y="4013200"/>
          <a:ext cx="2438400" cy="1112838"/>
        </p:xfrm>
        <a:graphic>
          <a:graphicData uri="http://schemas.openxmlformats.org/drawingml/2006/table">
            <a:tbl>
              <a:tblPr/>
              <a:tblGrid>
                <a:gridCol w="762000"/>
                <a:gridCol w="838200"/>
                <a:gridCol w="838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" name="Picture 3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3584575"/>
            <a:ext cx="10588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472012"/>
              </p:ext>
            </p:extLst>
          </p:nvPr>
        </p:nvGraphicFramePr>
        <p:xfrm>
          <a:off x="228600" y="480060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80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343400"/>
            <a:ext cx="1074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759262"/>
              </p:ext>
            </p:extLst>
          </p:nvPr>
        </p:nvGraphicFramePr>
        <p:xfrm>
          <a:off x="304800" y="2819400"/>
          <a:ext cx="1381125" cy="1112838"/>
        </p:xfrm>
        <a:graphic>
          <a:graphicData uri="http://schemas.openxmlformats.org/drawingml/2006/table">
            <a:tbl>
              <a:tblPr/>
              <a:tblGrid>
                <a:gridCol w="762000"/>
                <a:gridCol w="6191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95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2362200"/>
            <a:ext cx="7604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96" name="Oval 15"/>
          <p:cNvSpPr>
            <a:spLocks noChangeArrowheads="1"/>
          </p:cNvSpPr>
          <p:nvPr/>
        </p:nvSpPr>
        <p:spPr bwMode="auto">
          <a:xfrm>
            <a:off x="2057400" y="3429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/>
                <a:cs typeface="Times New Roman"/>
              </a:rPr>
              <a:t>a</a:t>
            </a:r>
            <a:endParaRPr lang="en-US" sz="2400" baseline="-25000">
              <a:latin typeface="Times New Roman"/>
              <a:cs typeface="Times New Roman"/>
            </a:endParaRPr>
          </a:p>
        </p:txBody>
      </p:sp>
      <p:sp>
        <p:nvSpPr>
          <p:cNvPr id="44097" name="Oval 11"/>
          <p:cNvSpPr>
            <a:spLocks noChangeArrowheads="1"/>
          </p:cNvSpPr>
          <p:nvPr/>
        </p:nvSpPr>
        <p:spPr bwMode="auto">
          <a:xfrm>
            <a:off x="2058988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/>
                <a:cs typeface="Times New Roman"/>
              </a:rPr>
              <a:t>B</a:t>
            </a:r>
          </a:p>
        </p:txBody>
      </p:sp>
      <p:cxnSp>
        <p:nvCxnSpPr>
          <p:cNvPr id="44098" name="AutoShape 12"/>
          <p:cNvCxnSpPr>
            <a:cxnSpLocks noChangeShapeType="1"/>
            <a:stCxn id="44097" idx="4"/>
            <a:endCxn id="44096" idx="0"/>
          </p:cNvCxnSpPr>
          <p:nvPr/>
        </p:nvCxnSpPr>
        <p:spPr bwMode="auto">
          <a:xfrm rot="5400000">
            <a:off x="2058194" y="3161506"/>
            <a:ext cx="533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962400" y="2362200"/>
            <a:ext cx="15240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/>
                <a:cs typeface="Times New Roman"/>
              </a:rPr>
              <a:t>a, B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44100" name="TextBox 24"/>
          <p:cNvSpPr txBox="1">
            <a:spLocks noChangeArrowheads="1"/>
          </p:cNvSpPr>
          <p:nvPr/>
        </p:nvSpPr>
        <p:spPr bwMode="auto">
          <a:xfrm>
            <a:off x="152400" y="1524000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Start / Select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0" y="1533525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on B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629400" y="1533525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28600" y="5715000"/>
            <a:ext cx="2209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8600" y="6477000"/>
            <a:ext cx="2209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08489"/>
              </p:ext>
            </p:extLst>
          </p:nvPr>
        </p:nvGraphicFramePr>
        <p:xfrm>
          <a:off x="6477000" y="4010025"/>
          <a:ext cx="2438400" cy="1112838"/>
        </p:xfrm>
        <a:graphic>
          <a:graphicData uri="http://schemas.openxmlformats.org/drawingml/2006/table">
            <a:tbl>
              <a:tblPr/>
              <a:tblGrid>
                <a:gridCol w="762000"/>
                <a:gridCol w="838200"/>
                <a:gridCol w="838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8/17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9/17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" name="Picture 3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3581400"/>
            <a:ext cx="100171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 descr="\\.host\Shared Folders\Shared with PC\p_a_given_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914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>
            <a:endCxn id="40962" idx="1"/>
          </p:cNvCxnSpPr>
          <p:nvPr/>
        </p:nvCxnSpPr>
        <p:spPr>
          <a:xfrm>
            <a:off x="1295400" y="4500563"/>
            <a:ext cx="304800" cy="79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2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Same Example 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0" y="3124200"/>
            <a:ext cx="5867400" cy="32194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05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marginal can be obtained from joint by summing out</a:t>
            </a:r>
          </a:p>
          <a:p>
            <a:pPr marL="0" indent="0">
              <a:buFont typeface="Wingdings" pitchFamily="2" charset="2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use Bayes</a:t>
            </a:r>
            <a:r>
              <a:rPr lang="en-US" altLang="en-US" sz="2000" dirty="0" smtClean="0">
                <a:ea typeface="ＭＳ Ｐゴシック" pitchFamily="34" charset="-128"/>
              </a:rPr>
              <a:t>’</a:t>
            </a:r>
            <a:r>
              <a:rPr lang="en-US" sz="2000" dirty="0" smtClean="0">
                <a:ea typeface="ＭＳ Ｐゴシック" pitchFamily="34" charset="-128"/>
              </a:rPr>
              <a:t> net joint distribution expression</a:t>
            </a:r>
          </a:p>
          <a:p>
            <a:pPr marL="0" indent="0">
              <a:buFont typeface="Wingdings" pitchFamily="2" charset="2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use x*(</a:t>
            </a:r>
            <a:r>
              <a:rPr lang="en-US" sz="2000" dirty="0" err="1" smtClean="0">
                <a:ea typeface="ＭＳ Ｐゴシック" pitchFamily="34" charset="-128"/>
              </a:rPr>
              <a:t>y+z</a:t>
            </a:r>
            <a:r>
              <a:rPr lang="en-US" sz="2000" dirty="0" smtClean="0">
                <a:ea typeface="ＭＳ Ｐゴシック" pitchFamily="34" charset="-128"/>
              </a:rPr>
              <a:t>) = </a:t>
            </a:r>
            <a:r>
              <a:rPr lang="en-US" sz="2000" dirty="0" err="1" smtClean="0">
                <a:ea typeface="ＭＳ Ｐゴシック" pitchFamily="34" charset="-128"/>
              </a:rPr>
              <a:t>xy</a:t>
            </a:r>
            <a:r>
              <a:rPr lang="en-US" sz="2000" dirty="0" smtClean="0">
                <a:ea typeface="ＭＳ Ｐゴシック" pitchFamily="34" charset="-128"/>
              </a:rPr>
              <a:t> + </a:t>
            </a:r>
            <a:r>
              <a:rPr lang="en-US" sz="2000" dirty="0" err="1" smtClean="0">
                <a:ea typeface="ＭＳ Ｐゴシック" pitchFamily="34" charset="-128"/>
              </a:rPr>
              <a:t>xz</a:t>
            </a:r>
            <a:endParaRPr lang="en-US" sz="20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joining on a, and then summing out gives f</a:t>
            </a:r>
            <a:r>
              <a:rPr lang="en-US" sz="2000" baseline="-25000" dirty="0" smtClean="0">
                <a:ea typeface="ＭＳ Ｐゴシック" pitchFamily="34" charset="-128"/>
              </a:rPr>
              <a:t>1</a:t>
            </a:r>
          </a:p>
          <a:p>
            <a:pPr marL="0" indent="0">
              <a:buFont typeface="Wingdings" pitchFamily="2" charset="2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ＭＳ Ｐゴシック" pitchFamily="34" charset="-128"/>
              </a:rPr>
              <a:t>u</a:t>
            </a:r>
            <a:r>
              <a:rPr lang="en-US" sz="2000" dirty="0" smtClean="0">
                <a:ea typeface="ＭＳ Ｐゴシック" pitchFamily="34" charset="-128"/>
              </a:rPr>
              <a:t>se x*(</a:t>
            </a:r>
            <a:r>
              <a:rPr lang="en-US" sz="2000" dirty="0" err="1" smtClean="0">
                <a:ea typeface="ＭＳ Ｐゴシック" pitchFamily="34" charset="-128"/>
              </a:rPr>
              <a:t>y+z</a:t>
            </a:r>
            <a:r>
              <a:rPr lang="en-US" sz="2000" dirty="0" smtClean="0">
                <a:ea typeface="ＭＳ Ｐゴシック" pitchFamily="34" charset="-128"/>
              </a:rPr>
              <a:t>)  = </a:t>
            </a:r>
            <a:r>
              <a:rPr lang="en-US" sz="2000" dirty="0" err="1" smtClean="0">
                <a:ea typeface="ＭＳ Ｐゴシック" pitchFamily="34" charset="-128"/>
              </a:rPr>
              <a:t>xy</a:t>
            </a:r>
            <a:r>
              <a:rPr lang="en-US" sz="2000" dirty="0" smtClean="0">
                <a:ea typeface="ＭＳ Ｐゴシック" pitchFamily="34" charset="-128"/>
              </a:rPr>
              <a:t> + </a:t>
            </a:r>
            <a:r>
              <a:rPr lang="en-US" sz="2000" dirty="0" err="1" smtClean="0">
                <a:ea typeface="ＭＳ Ｐゴシック" pitchFamily="34" charset="-128"/>
              </a:rPr>
              <a:t>xz</a:t>
            </a:r>
            <a:endParaRPr lang="en-US" sz="20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joining on e, and then summing out gives f</a:t>
            </a:r>
            <a:r>
              <a:rPr lang="en-US" sz="2000" baseline="-25000" dirty="0" smtClean="0">
                <a:ea typeface="ＭＳ Ｐゴシック" pitchFamily="34" charset="-128"/>
              </a:rPr>
              <a:t>2</a:t>
            </a:r>
          </a:p>
        </p:txBody>
      </p:sp>
      <p:pic>
        <p:nvPicPr>
          <p:cNvPr id="4506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805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449513"/>
            <a:ext cx="784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2449513"/>
            <a:ext cx="14890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430463"/>
            <a:ext cx="9969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430463"/>
            <a:ext cx="11191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6813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Rectangle 32"/>
          <p:cNvSpPr>
            <a:spLocks noChangeArrowheads="1"/>
          </p:cNvSpPr>
          <p:nvPr/>
        </p:nvSpPr>
        <p:spPr bwMode="auto">
          <a:xfrm>
            <a:off x="381000" y="2286000"/>
            <a:ext cx="8534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9" y="3110821"/>
            <a:ext cx="5791201" cy="30613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069" name="Content Placeholder 2"/>
          <p:cNvSpPr txBox="1">
            <a:spLocks/>
          </p:cNvSpPr>
          <p:nvPr/>
        </p:nvSpPr>
        <p:spPr bwMode="auto">
          <a:xfrm>
            <a:off x="0" y="6477000"/>
            <a:ext cx="1211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All we are doing is exploiting 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uwy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uwz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uxy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uxz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vwy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vwz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vxy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vxz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(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u+v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)(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w+x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)(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y+z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 improve computational efficiency!</a:t>
            </a:r>
          </a:p>
        </p:txBody>
      </p:sp>
      <p:pic>
        <p:nvPicPr>
          <p:cNvPr id="24" name="Picture 23" descr="alarm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606" y="-31750"/>
            <a:ext cx="12190393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Another Variable Elimination Example</a:t>
            </a:r>
          </a:p>
        </p:txBody>
      </p:sp>
      <p:pic>
        <p:nvPicPr>
          <p:cNvPr id="46083" name="Picture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368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1" y="1676402"/>
            <a:ext cx="7239000" cy="50673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458200" y="1371600"/>
            <a:ext cx="2667000" cy="2286000"/>
            <a:chOff x="7467600" y="1524000"/>
            <a:chExt cx="1295400" cy="1563688"/>
          </a:xfrm>
        </p:grpSpPr>
        <p:sp>
          <p:nvSpPr>
            <p:cNvPr id="25" name="Oval 24"/>
            <p:cNvSpPr/>
            <p:nvPr/>
          </p:nvSpPr>
          <p:spPr bwMode="auto">
            <a:xfrm>
              <a:off x="74676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71" name="Picture 7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4163" y="287091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6" name="Straight Arrow Connector 25"/>
            <p:cNvCxnSpPr>
              <a:stCxn id="32" idx="4"/>
              <a:endCxn id="25" idx="0"/>
            </p:cNvCxnSpPr>
            <p:nvPr/>
          </p:nvCxnSpPr>
          <p:spPr bwMode="auto">
            <a:xfrm>
              <a:off x="75819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5"/>
              <a:endCxn id="36" idx="1"/>
            </p:cNvCxnSpPr>
            <p:nvPr/>
          </p:nvCxnSpPr>
          <p:spPr bwMode="auto">
            <a:xfrm>
              <a:off x="81962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3"/>
              <a:endCxn id="32" idx="7"/>
            </p:cNvCxnSpPr>
            <p:nvPr/>
          </p:nvCxnSpPr>
          <p:spPr bwMode="auto">
            <a:xfrm flipH="1">
              <a:off x="76628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4"/>
              <a:endCxn id="33" idx="0"/>
            </p:cNvCxnSpPr>
            <p:nvPr/>
          </p:nvCxnSpPr>
          <p:spPr bwMode="auto">
            <a:xfrm>
              <a:off x="8115300" y="1792288"/>
              <a:ext cx="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 bwMode="auto">
            <a:xfrm>
              <a:off x="80010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001000" y="15240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4676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0010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85344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cxnSp>
          <p:nvCxnSpPr>
            <p:cNvPr id="52" name="Straight Arrow Connector 51"/>
            <p:cNvCxnSpPr>
              <a:stCxn id="36" idx="4"/>
              <a:endCxn id="57" idx="0"/>
            </p:cNvCxnSpPr>
            <p:nvPr/>
          </p:nvCxnSpPr>
          <p:spPr bwMode="auto">
            <a:xfrm>
              <a:off x="86487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3" idx="4"/>
              <a:endCxn id="30" idx="0"/>
            </p:cNvCxnSpPr>
            <p:nvPr/>
          </p:nvCxnSpPr>
          <p:spPr bwMode="auto">
            <a:xfrm>
              <a:off x="81153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 bwMode="auto">
            <a:xfrm>
              <a:off x="85344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65" name="Picture 6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38722" y="1565855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1000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32793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7600" y="22613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87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521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6105" name="TextBox 75"/>
          <p:cNvSpPr txBox="1">
            <a:spLocks noChangeArrowheads="1"/>
          </p:cNvSpPr>
          <p:nvPr/>
        </p:nvSpPr>
        <p:spPr bwMode="auto">
          <a:xfrm>
            <a:off x="8153400" y="4267200"/>
            <a:ext cx="3886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/>
                <a:cs typeface="Calibri"/>
              </a:rPr>
              <a:t>Computational complexity critically depends on the largest factor being generated in this process.  Size of factor = number of entries in table.  In example above (assuming binary) all factors generated are of size 2 --- as they all only have one variable (Z, Z, and X</a:t>
            </a:r>
            <a:r>
              <a:rPr lang="en-US" sz="1800" baseline="-25000" dirty="0">
                <a:latin typeface="Calibri"/>
                <a:cs typeface="Calibri"/>
              </a:rPr>
              <a:t>3</a:t>
            </a:r>
            <a:r>
              <a:rPr lang="en-US" sz="1800" dirty="0">
                <a:latin typeface="Calibri"/>
                <a:cs typeface="Calibri"/>
              </a:rPr>
              <a:t> respectively).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Variable Elimination Ordering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686800" cy="4602163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For the query P(X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|y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,…,</a:t>
            </a:r>
            <a:r>
              <a:rPr lang="en-US" sz="2000" dirty="0" err="1" smtClean="0">
                <a:ea typeface="ＭＳ Ｐゴシック" pitchFamily="34" charset="-128"/>
                <a:cs typeface="Calibri" pitchFamily="34" charset="0"/>
              </a:rPr>
              <a:t>y</a:t>
            </a:r>
            <a:r>
              <a:rPr lang="en-US" sz="2000" baseline="-25000" dirty="0" err="1" smtClean="0"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) work through the following two different orderings as done in previous slide: Z, X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, …, X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n-1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 and X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, …, X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n-1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, Z.  What is the size of the maximum factor generated for each of the orderings?</a:t>
            </a: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Answer: 2</a:t>
            </a:r>
            <a:r>
              <a:rPr lang="en-US" sz="2000" baseline="30000" dirty="0" smtClean="0">
                <a:ea typeface="ＭＳ Ｐゴシック" pitchFamily="34" charset="-128"/>
                <a:cs typeface="Calibri" pitchFamily="34" charset="0"/>
              </a:rPr>
              <a:t>n+1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000" smtClean="0">
                <a:ea typeface="ＭＳ Ｐゴシック" pitchFamily="34" charset="-128"/>
                <a:cs typeface="Calibri" pitchFamily="34" charset="0"/>
              </a:rPr>
              <a:t>versus 2</a:t>
            </a:r>
            <a:r>
              <a:rPr lang="en-US" sz="2000" baseline="30000" smtClean="0"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2000" smtClean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(assuming binary)</a:t>
            </a:r>
          </a:p>
          <a:p>
            <a:pPr lvl="4"/>
            <a:endParaRPr lang="en-US" sz="8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In general: the ordering can greatly affect efficiency.  </a:t>
            </a: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33800" y="2590800"/>
            <a:ext cx="4343400" cy="2819400"/>
            <a:chOff x="3810000" y="2743200"/>
            <a:chExt cx="2514600" cy="1752600"/>
          </a:xfrm>
        </p:grpSpPr>
        <p:sp>
          <p:nvSpPr>
            <p:cNvPr id="86" name="Oval 85"/>
            <p:cNvSpPr/>
            <p:nvPr/>
          </p:nvSpPr>
          <p:spPr bwMode="auto">
            <a:xfrm>
              <a:off x="59436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54102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4102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419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38100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5943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" name="Straight Arrow Connector 5"/>
            <p:cNvCxnSpPr>
              <a:stCxn id="12" idx="4"/>
              <a:endCxn id="59" idx="0"/>
            </p:cNvCxnSpPr>
            <p:nvPr/>
          </p:nvCxnSpPr>
          <p:spPr bwMode="auto">
            <a:xfrm>
              <a:off x="40005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1" idx="4"/>
              <a:endCxn id="61" idx="0"/>
            </p:cNvCxnSpPr>
            <p:nvPr/>
          </p:nvCxnSpPr>
          <p:spPr bwMode="auto">
            <a:xfrm>
              <a:off x="5219700" y="3087688"/>
              <a:ext cx="3810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135438" y="3087688"/>
              <a:ext cx="1084262" cy="3968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4610100" y="3087688"/>
              <a:ext cx="60960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029200" y="2743200"/>
              <a:ext cx="381000" cy="3444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8100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4196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3" idx="4"/>
              <a:endCxn id="58" idx="0"/>
            </p:cNvCxnSpPr>
            <p:nvPr/>
          </p:nvCxnSpPr>
          <p:spPr bwMode="auto">
            <a:xfrm>
              <a:off x="46101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8" name="Picture 1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53688" y="2819400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3565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6200" y="35567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4112" y="420980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3508" y="4202830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2" name="Straight Arrow Connector 31"/>
            <p:cNvCxnSpPr>
              <a:stCxn id="61" idx="4"/>
              <a:endCxn id="57" idx="0"/>
            </p:cNvCxnSpPr>
            <p:nvPr/>
          </p:nvCxnSpPr>
          <p:spPr bwMode="auto">
            <a:xfrm>
              <a:off x="56007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0180" name="Picture 50179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9006" y="3621087"/>
              <a:ext cx="453390" cy="18891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0200" y="4204956"/>
              <a:ext cx="37187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190" name="Picture 50189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9800" y="4191000"/>
              <a:ext cx="212499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1" name="Straight Arrow Connector 40"/>
            <p:cNvCxnSpPr>
              <a:stCxn id="11" idx="4"/>
              <a:endCxn id="86" idx="0"/>
            </p:cNvCxnSpPr>
            <p:nvPr/>
          </p:nvCxnSpPr>
          <p:spPr bwMode="auto">
            <a:xfrm>
              <a:off x="5219700" y="3087688"/>
              <a:ext cx="9144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86" idx="4"/>
              <a:endCxn id="75" idx="0"/>
            </p:cNvCxnSpPr>
            <p:nvPr/>
          </p:nvCxnSpPr>
          <p:spPr bwMode="auto">
            <a:xfrm>
              <a:off x="61341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3" name="Picture 52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2092" y="3632917"/>
              <a:ext cx="247915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7134" name="TextBox 53"/>
            <p:cNvSpPr txBox="1">
              <a:spLocks noChangeArrowheads="1"/>
            </p:cNvSpPr>
            <p:nvPr/>
          </p:nvSpPr>
          <p:spPr bwMode="auto">
            <a:xfrm>
              <a:off x="4876800" y="3505200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  <p:sp>
          <p:nvSpPr>
            <p:cNvPr id="47135" name="TextBox 95"/>
            <p:cNvSpPr txBox="1">
              <a:spLocks noChangeArrowheads="1"/>
            </p:cNvSpPr>
            <p:nvPr/>
          </p:nvSpPr>
          <p:spPr bwMode="auto">
            <a:xfrm>
              <a:off x="4876800" y="4049713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295400" y="1397001"/>
            <a:ext cx="9753600" cy="4729164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The computational and space complexity of variable elimination is determined by the largest factor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E.g., previous slide</a:t>
            </a:r>
            <a:r>
              <a:rPr lang="en-US" altLang="en-US" sz="2000" dirty="0" smtClean="0">
                <a:ea typeface="ＭＳ Ｐゴシック" pitchFamily="34" charset="-128"/>
              </a:rPr>
              <a:t>’</a:t>
            </a:r>
            <a:r>
              <a:rPr lang="en-US" sz="2000" dirty="0" smtClean="0">
                <a:ea typeface="ＭＳ Ｐゴシック" pitchFamily="34" charset="-128"/>
              </a:rPr>
              <a:t>s example 2</a:t>
            </a:r>
            <a:r>
              <a:rPr lang="en-US" sz="2000" baseline="30000" dirty="0" smtClean="0">
                <a:ea typeface="ＭＳ Ｐゴシック" pitchFamily="34" charset="-128"/>
              </a:rPr>
              <a:t>n</a:t>
            </a:r>
            <a:r>
              <a:rPr lang="en-US" sz="2000" dirty="0" smtClean="0">
                <a:ea typeface="ＭＳ Ｐゴシック" pitchFamily="34" charset="-128"/>
              </a:rPr>
              <a:t> vs. 2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Independence in a BN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9601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cs typeface="Calibri"/>
              </a:rPr>
              <a:t>Important question about a BN: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Are two nodes independent given certain evidence?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If yes, can prove using algebra (tedious in general)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If no, can prove with a counter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Question: are X and Z </a:t>
            </a:r>
            <a:r>
              <a:rPr lang="en-US" sz="2400" b="1" i="1" dirty="0" smtClean="0">
                <a:latin typeface="Calibri"/>
                <a:cs typeface="Calibri"/>
              </a:rPr>
              <a:t>necessarily</a:t>
            </a:r>
            <a:r>
              <a:rPr lang="en-US" sz="2400" dirty="0" smtClean="0">
                <a:latin typeface="Calibri"/>
                <a:cs typeface="Calibri"/>
              </a:rPr>
              <a:t> independent?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Answer: no.  Example: low pressure causes rain, which causes traffic.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X can influence Z, Z can influence X (via 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Addendum: they </a:t>
            </a:r>
            <a:r>
              <a:rPr lang="en-US" sz="2000" i="1" dirty="0" smtClean="0">
                <a:solidFill>
                  <a:srgbClr val="FF0000"/>
                </a:solidFill>
                <a:latin typeface="Calibri"/>
                <a:cs typeface="Calibri"/>
              </a:rPr>
              <a:t>could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be independent: how?</a:t>
            </a:r>
          </a:p>
        </p:txBody>
      </p:sp>
      <p:sp>
        <p:nvSpPr>
          <p:cNvPr id="1088516" name="Oval 4"/>
          <p:cNvSpPr>
            <a:spLocks noChangeArrowheads="1"/>
          </p:cNvSpPr>
          <p:nvPr/>
        </p:nvSpPr>
        <p:spPr bwMode="auto">
          <a:xfrm>
            <a:off x="3429000" y="35052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X</a:t>
            </a:r>
          </a:p>
        </p:txBody>
      </p:sp>
      <p:sp>
        <p:nvSpPr>
          <p:cNvPr id="1088517" name="Oval 5"/>
          <p:cNvSpPr>
            <a:spLocks noChangeArrowheads="1"/>
          </p:cNvSpPr>
          <p:nvPr/>
        </p:nvSpPr>
        <p:spPr bwMode="auto">
          <a:xfrm>
            <a:off x="4648200" y="35052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Y</a:t>
            </a:r>
          </a:p>
        </p:txBody>
      </p:sp>
      <p:sp>
        <p:nvSpPr>
          <p:cNvPr id="1088518" name="Oval 6"/>
          <p:cNvSpPr>
            <a:spLocks noChangeArrowheads="1"/>
          </p:cNvSpPr>
          <p:nvPr/>
        </p:nvSpPr>
        <p:spPr bwMode="auto">
          <a:xfrm>
            <a:off x="5791200" y="35052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Z</a:t>
            </a:r>
          </a:p>
        </p:txBody>
      </p:sp>
      <p:cxnSp>
        <p:nvCxnSpPr>
          <p:cNvPr id="1088519" name="AutoShape 7"/>
          <p:cNvCxnSpPr>
            <a:cxnSpLocks noChangeShapeType="1"/>
            <a:stCxn id="1088516" idx="6"/>
            <a:endCxn id="1088517" idx="2"/>
          </p:cNvCxnSpPr>
          <p:nvPr/>
        </p:nvCxnSpPr>
        <p:spPr bwMode="auto">
          <a:xfrm>
            <a:off x="4052887" y="3810000"/>
            <a:ext cx="581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8520" name="AutoShape 8"/>
          <p:cNvCxnSpPr>
            <a:cxnSpLocks noChangeShapeType="1"/>
            <a:stCxn id="1088517" idx="6"/>
            <a:endCxn id="1088518" idx="2"/>
          </p:cNvCxnSpPr>
          <p:nvPr/>
        </p:nvCxnSpPr>
        <p:spPr bwMode="auto">
          <a:xfrm>
            <a:off x="5272087" y="3810000"/>
            <a:ext cx="504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343400" y="4191000"/>
            <a:ext cx="1778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P(Y|X)   = 1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P(Y|#X) =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191000"/>
            <a:ext cx="1846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P(Z|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dirty="0" smtClean="0">
                <a:solidFill>
                  <a:srgbClr val="FF0000"/>
                </a:solidFill>
              </a:rPr>
              <a:t>)   = .5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P(Z|#Y) = .5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4267200"/>
            <a:ext cx="1578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P(X)   = .9</a:t>
            </a:r>
          </a:p>
        </p:txBody>
      </p:sp>
    </p:spTree>
    <p:extLst>
      <p:ext uri="{BB962C8B-B14F-4D97-AF65-F5344CB8AC3E}">
        <p14:creationId xmlns:p14="http://schemas.microsoft.com/office/powerpoint/2010/main" val="386176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6" grpId="0" animBg="1"/>
      <p:bldP spid="1088517" grpId="0" animBg="1"/>
      <p:bldP spid="1088518" grpId="0" animBg="1"/>
      <p:bldP spid="2" grpId="0"/>
      <p:bldP spid="10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Worst Case Complexity?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11430000" cy="5867400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CSP:  </a:t>
            </a: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6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If we can answer P(z) equal to zero or not, we answered whether the 3-SAT problem has a solution.</a:t>
            </a:r>
          </a:p>
          <a:p>
            <a:pPr lvl="4"/>
            <a:endParaRPr lang="en-US" sz="9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Hence inference in Bayes</a:t>
            </a:r>
            <a:r>
              <a:rPr lang="en-US" altLang="en-US" sz="2000" dirty="0" smtClean="0">
                <a:ea typeface="ＭＳ Ｐゴシック" pitchFamily="34" charset="-128"/>
              </a:rPr>
              <a:t>’</a:t>
            </a:r>
            <a:r>
              <a:rPr lang="en-US" sz="2000" dirty="0" smtClean="0">
                <a:ea typeface="ＭＳ Ｐゴシック" pitchFamily="34" charset="-128"/>
              </a:rPr>
              <a:t> nets is NP-hard.  No known efficient probabilistic inference in general.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24200" y="2286000"/>
            <a:ext cx="7848600" cy="3124200"/>
            <a:chOff x="3124200" y="2286000"/>
            <a:chExt cx="7848600" cy="3124200"/>
          </a:xfrm>
        </p:grpSpPr>
        <p:cxnSp>
          <p:nvCxnSpPr>
            <p:cNvPr id="18" name="Straight Arrow Connector 17"/>
            <p:cNvCxnSpPr>
              <a:stCxn id="16" idx="4"/>
              <a:endCxn id="116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9157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" name="Picture 20" descr="TP_tmp.png"/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58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28" name="Picture 52227" descr="TP_tmp.png"/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59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1" name="Picture 52230" descr="TP_tmp.png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0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4" name="Picture 52233" descr="TP_tmp.png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1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56" name="Oval 55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7" name="Picture 52236" descr="TP_tmp.png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2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0" name="Picture 52239" descr="TP_tmp.png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3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3" name="Picture 52242" descr="TP_tmp.png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4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2" name="Picture 52251" descr="TP_tmp.png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5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5" name="Picture 52254" descr="TP_tmp.pn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6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27" name="Picture 226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7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1" name="Picture 230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8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40" name="Oval 139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4" name="Picture 233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9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46" name="Oval 145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7" name="Picture 236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0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0" name="Picture 239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1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55" name="Oval 154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3" name="Picture 242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2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64" name="Oval 163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6" name="Picture 245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3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70" name="Oval 169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3" name="Picture 202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4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2" name="Picture 251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5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82" name="Oval 181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5" name="Picture 254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5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6" name="Group 207"/>
            <p:cNvGrpSpPr>
              <a:grpSpLocks/>
            </p:cNvGrpSpPr>
            <p:nvPr/>
          </p:nvGrpSpPr>
          <p:grpSpPr bwMode="auto">
            <a:xfrm>
              <a:off x="4649788" y="4343400"/>
              <a:ext cx="530225" cy="381000"/>
              <a:chOff x="2287880" y="3810000"/>
              <a:chExt cx="531247" cy="381000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6" name="Picture 205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5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87880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7" name="Group 210"/>
            <p:cNvGrpSpPr>
              <a:grpSpLocks/>
            </p:cNvGrpSpPr>
            <p:nvPr/>
          </p:nvGrpSpPr>
          <p:grpSpPr bwMode="auto">
            <a:xfrm>
              <a:off x="8924925" y="4343400"/>
              <a:ext cx="514350" cy="381000"/>
              <a:chOff x="6563934" y="3810000"/>
              <a:chExt cx="513539" cy="381000"/>
            </a:xfrm>
          </p:grpSpPr>
          <p:sp>
            <p:nvSpPr>
              <p:cNvPr id="194" name="Oval 193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9" name="Picture 208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5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63934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8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200" name="Oval 199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2" name="Picture 211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5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225" name="Straight Arrow Connector 224"/>
            <p:cNvCxnSpPr>
              <a:stCxn id="38" idx="4"/>
              <a:endCxn id="116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44" idx="4"/>
              <a:endCxn id="116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16" idx="4"/>
              <a:endCxn id="122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44" idx="4"/>
              <a:endCxn id="122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50" idx="4"/>
              <a:endCxn id="122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38" idx="4"/>
              <a:endCxn id="140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56" idx="4"/>
              <a:endCxn id="140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68" idx="4"/>
              <a:endCxn id="140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68" idx="4"/>
              <a:endCxn id="155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68" idx="4"/>
              <a:endCxn id="152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62" idx="4"/>
              <a:endCxn id="155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56" idx="4"/>
              <a:endCxn id="155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stCxn id="50" idx="4"/>
              <a:endCxn id="146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56" idx="4"/>
              <a:endCxn id="146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stCxn id="44" idx="4"/>
              <a:endCxn id="134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50" idx="4"/>
              <a:endCxn id="134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stCxn id="44" idx="4"/>
              <a:endCxn id="12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stCxn id="38" idx="4"/>
              <a:endCxn id="12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>
              <a:stCxn id="50" idx="4"/>
              <a:endCxn id="12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>
              <a:stCxn id="56" idx="4"/>
              <a:endCxn id="134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62" idx="4"/>
              <a:endCxn id="146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62" idx="4"/>
              <a:endCxn id="152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56" idx="4"/>
              <a:endCxn id="152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116" idx="4"/>
              <a:endCxn id="164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122" idx="4"/>
              <a:endCxn id="164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134" idx="4"/>
              <a:endCxn id="170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146" idx="4"/>
              <a:endCxn id="176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155" idx="4"/>
              <a:endCxn id="182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>
              <a:stCxn id="152" idx="4"/>
              <a:endCxn id="182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>
              <a:stCxn id="140" idx="4"/>
              <a:endCxn id="176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>
              <a:stCxn id="128" idx="4"/>
              <a:endCxn id="170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>
              <a:stCxn id="164" idx="4"/>
              <a:endCxn id="18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stCxn id="176" idx="4"/>
              <a:endCxn id="194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182" idx="4"/>
              <a:endCxn id="194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170" idx="4"/>
              <a:endCxn id="18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>
              <a:stCxn id="194" idx="4"/>
              <a:endCxn id="200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>
              <a:stCxn id="188" idx="4"/>
              <a:endCxn id="200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52600"/>
            <a:ext cx="11700169" cy="2423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0" name="Picture 35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31" y="2349403"/>
            <a:ext cx="2874831" cy="2413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6" name="Picture 36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61" y="2743200"/>
            <a:ext cx="2241038" cy="2462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8" name="Picture 36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258931"/>
            <a:ext cx="2241038" cy="2462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220" name="TextBox 364"/>
          <p:cNvSpPr txBox="1">
            <a:spLocks noChangeArrowheads="1"/>
          </p:cNvSpPr>
          <p:nvPr/>
        </p:nvSpPr>
        <p:spPr bwMode="auto">
          <a:xfrm>
            <a:off x="446709" y="3000374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…</a:t>
            </a:r>
          </a:p>
        </p:txBody>
      </p:sp>
      <p:pic>
        <p:nvPicPr>
          <p:cNvPr id="369" name="Picture 36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8" y="3581400"/>
            <a:ext cx="1499856" cy="2704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222" name="TextBox 411"/>
          <p:cNvSpPr txBox="1">
            <a:spLocks noChangeArrowheads="1"/>
          </p:cNvSpPr>
          <p:nvPr/>
        </p:nvSpPr>
        <p:spPr bwMode="auto">
          <a:xfrm>
            <a:off x="413372" y="3733799"/>
            <a:ext cx="338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…</a:t>
            </a:r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7" y="4004230"/>
            <a:ext cx="1458293" cy="262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9" y="4621142"/>
            <a:ext cx="2022029" cy="2556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9" y="4320178"/>
            <a:ext cx="1991691" cy="2518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4" name="Picture 373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073225"/>
            <a:ext cx="2133600" cy="2607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Polytrees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066800" y="1676399"/>
            <a:ext cx="10718800" cy="4449765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A </a:t>
            </a:r>
            <a:r>
              <a:rPr lang="en-US" sz="2400" dirty="0" err="1" smtClean="0">
                <a:ea typeface="ＭＳ Ｐゴシック" pitchFamily="34" charset="-128"/>
              </a:rPr>
              <a:t>polytree</a:t>
            </a:r>
            <a:r>
              <a:rPr lang="en-US" sz="2400" dirty="0" smtClean="0">
                <a:ea typeface="ＭＳ Ｐゴシック" pitchFamily="34" charset="-128"/>
              </a:rPr>
              <a:t> is a directed graph with no undirected cycles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For poly-trees you can always find an ordering that is efficient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Try it!!</a:t>
            </a: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Cut-set conditioning for Bayes</a:t>
            </a:r>
            <a:r>
              <a:rPr lang="en-US" altLang="en-US" sz="2400" dirty="0" smtClean="0">
                <a:ea typeface="ＭＳ Ｐゴシック" pitchFamily="34" charset="-128"/>
              </a:rPr>
              <a:t>’</a:t>
            </a:r>
            <a:r>
              <a:rPr lang="en-US" sz="2400" dirty="0" smtClean="0">
                <a:ea typeface="ＭＳ Ｐゴシック" pitchFamily="34" charset="-128"/>
              </a:rPr>
              <a:t> net inference</a:t>
            </a:r>
          </a:p>
          <a:p>
            <a:pPr lvl="6"/>
            <a:endParaRPr lang="en-US" sz="5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Choose set of variables such that if removed only a </a:t>
            </a:r>
            <a:r>
              <a:rPr lang="en-US" sz="2000" dirty="0" err="1" smtClean="0">
                <a:ea typeface="ＭＳ Ｐゴシック" pitchFamily="34" charset="-128"/>
              </a:rPr>
              <a:t>polytree</a:t>
            </a:r>
            <a:r>
              <a:rPr lang="en-US" sz="2000" dirty="0" smtClean="0">
                <a:ea typeface="ＭＳ Ｐゴシック" pitchFamily="34" charset="-128"/>
              </a:rPr>
              <a:t> remains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Exercise: Think about how the specifics would work out!</a:t>
            </a: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Bayes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352800" y="1447800"/>
            <a:ext cx="5410200" cy="4729164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Representation</a:t>
            </a:r>
          </a:p>
          <a:p>
            <a:pPr lvl="6"/>
            <a:endParaRPr lang="en-US" sz="900" dirty="0" smtClean="0">
              <a:ea typeface="ＭＳ Ｐゴシック" pitchFamily="34" charset="-128"/>
            </a:endParaRPr>
          </a:p>
          <a:p>
            <a:pPr lvl="4"/>
            <a:endParaRPr lang="en-US" sz="2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Conditional Independences</a:t>
            </a:r>
          </a:p>
          <a:p>
            <a:pPr lvl="8"/>
            <a:endParaRPr lang="en-US" sz="900" dirty="0" smtClean="0">
              <a:ea typeface="ＭＳ Ｐゴシック" pitchFamily="34" charset="-128"/>
            </a:endParaRPr>
          </a:p>
          <a:p>
            <a:pPr lvl="4"/>
            <a:endParaRPr lang="en-US" sz="2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Probabilistic Inference</a:t>
            </a:r>
          </a:p>
          <a:p>
            <a:pPr lvl="7"/>
            <a:endParaRPr lang="en-US" sz="9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Enumeration (exact, exponential complexity)</a:t>
            </a:r>
          </a:p>
          <a:p>
            <a:pPr lvl="6"/>
            <a:endParaRPr lang="en-US" sz="9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Variable elimination (exact, worst-case exponential complexity, often better)</a:t>
            </a:r>
          </a:p>
          <a:p>
            <a:pPr lvl="6"/>
            <a:endParaRPr lang="en-US" sz="9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Inference is NP-complete</a:t>
            </a:r>
          </a:p>
          <a:p>
            <a:pPr lvl="5"/>
            <a:endParaRPr lang="en-US" sz="9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Sampling (approximate)</a:t>
            </a:r>
          </a:p>
          <a:p>
            <a:pPr lvl="5"/>
            <a:endParaRPr lang="en-US" sz="1200" dirty="0" smtClean="0">
              <a:ea typeface="ＭＳ Ｐゴシック" pitchFamily="34" charset="-128"/>
            </a:endParaRPr>
          </a:p>
          <a:p>
            <a:pPr lvl="3"/>
            <a:endParaRPr lang="en-US" sz="2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Learning Bayes</a:t>
            </a:r>
            <a:r>
              <a:rPr lang="en-US" altLang="en-US" sz="2400" dirty="0" smtClean="0">
                <a:ea typeface="ＭＳ Ｐゴシック" pitchFamily="34" charset="-128"/>
              </a:rPr>
              <a:t>’</a:t>
            </a:r>
            <a:r>
              <a:rPr lang="en-US" sz="2400" dirty="0" smtClean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292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08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D-separation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6733473" cy="49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3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D-separation: 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0" y="1397001"/>
            <a:ext cx="10642600" cy="472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Study independence properties for triples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Analyze complex cases in terms of member triples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D-separation: a condition / algorithm for answering such queries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805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</a:t>
            </a:r>
            <a:r>
              <a:rPr lang="en-US" sz="1800" dirty="0" smtClean="0">
                <a:latin typeface="Calibri"/>
                <a:cs typeface="Calibri"/>
              </a:rPr>
              <a:t>pressure          Y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 smtClean="0">
                <a:latin typeface="Calibri"/>
                <a:cs typeface="Calibri"/>
              </a:rPr>
              <a:t>Rain                          Z</a:t>
            </a:r>
            <a:r>
              <a:rPr lang="en-US" sz="1800" dirty="0">
                <a:latin typeface="Calibri"/>
                <a:cs typeface="Calibri"/>
              </a:rPr>
              <a:t>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uaranteed X independent of Z ?  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Low pressure causes rain causes traffic,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   high pressure causes no rain causes no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   traffic</a:t>
            </a:r>
          </a:p>
          <a:p>
            <a:pPr lvl="2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In numbers:</a:t>
            </a:r>
            <a:endParaRPr lang="en-US" sz="2000" dirty="0">
              <a:latin typeface="Calibri"/>
              <a:cs typeface="Calibri"/>
            </a:endParaRP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</a:rPr>
              <a:t>    P( +y | +x ) = 1, P( -y | - x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alibri"/>
                <a:cs typeface="Calibri"/>
              </a:rPr>
              <a:t>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246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, 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7"/>
  <p:tag name="PICTUREFILESIZE" val="547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j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5"/>
  <p:tag name="PICTUREFILESIZE" val="393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m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445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, 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7"/>
  <p:tag name="PICTUREFILESIZE" val="547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j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5"/>
  <p:tag name="PICTUREFILESIZE" val="393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m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44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, A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95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B |j,m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570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, E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0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567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567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567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,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6"/>
  <p:tag name="PICTUREFILESIZE" val="560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a,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24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A|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2"/>
  <p:tag name="PICTUREFILESIZE" val="421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9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B | a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416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&#10;P(B |j,m) \propto P(B, j, m)&#10;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9"/>
  <p:tag name="PICTUREFILESIZE" val="1111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, 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7"/>
  <p:tag name="PICTUREFILESIZE" val="547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j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5"/>
  <p:tag name="PICTUREFILESIZE" val="393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m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44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B |j,m) &amp; \propto &amp; P(B, j, m) \\&#10;&amp; = &amp; \sum_{e, a} P(B, j, m, e, a) \\&#10;&amp; = &amp; \sum_{e,a} P(B) P(e) P( a | B, e) P( j | a) P(m | a) \\&#10;&amp; = &amp; \sum_{e} P(B) P(e) \sum_a P( a | B, e) P(j | a) P(m | a)\\&#10;&amp; = &amp; \sum_{e} P(B) P(e) f_1(B, e, j, m) \\&#10;&amp; = &amp; P(B) \sum_e P(e) f_1(B, e, j, m) \\&#10;&amp; = &amp; P(B) f_2(B, j, m) 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4"/>
  <p:tag name="PICTUREFILESIZE" val="13089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Query:  $P(X_3 | Y_1 = y_1, Y_2 = y_2, Y_3 = y_3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006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\usepackage{amsmath}&#10;&#10;\begin{document} &#10;&#10;&#10;Start by inserting evidence, which gives the following initial factors:&#10;\begin{align*}&#10;p(Z)   p(X_1|Z) p(X_2|Z)p(X_3|Z) p(y_1|X_1)p(y_2|X_2) p(y_3 | X_3)&#10;\end{align*}&#10;Eliminate $X_1$, this introduces the factor &#10;$f_1(Z,y_1) = \sum_{x_1} p(x_1|Z) p(y_1|x_1)$, and we are left with:&#10;\begin{align*}&#10;p(Z)  f_1(Z,y_1)  p(X_2|Z)p(X_3|Z)p(y_2|X_2)p(y_3|X_3)&#10;\end{align*}&#10;Eliminate $X_2$, this introduces the factor &#10;$f_2(Z,y_2) = \sum_{x_2} p(x_2|Z) p(y_2|x_2)$, and we are left with:&#10;\begin{align*}&#10;p(Z)  f_1(Z,y_1) f_2(Z,y_2)  p(X_3|Z) p(y_3|X_3)   &#10;\end{align*}&#10;Eliminate $Z$, this introduces the factor &#10;$f_3(y_1, y_2, X_3) = \sum_{z} p(z) f_1(z,y_1) &#10;f_2(z,y_2)  p(X_3|z)$, and we are left:&#10;\begin{align*}&#10;p(y_3 | X_3), f_3(y_1,y_2, X_3) &#10;\end{align*}&#10;No hidden variables left.  Join the remaining factors to get:&#10;\begin{align*}&#10;f_4(y_1, y_2, y_3, X_3) = P(y_3 | X_3) f_3(y_1, y_2, X_3).&#10;\end{align*}&#10;Normalizing over $X_3$ gives $P(X_3 | y_1, y_2, y_3)$.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0"/>
  <p:tag name="PICTUREFILESIZE" val="23415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{n-1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4"/>
  <p:tag name="PICTUREFILESIZE" val="184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n-1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1"/>
  <p:tag name="PICTUREFILESIZE" val="159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n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"/>
  <p:tag name="PICTUREFILESIZE" val="139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n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"/>
  <p:tag name="PICTUREFILESIZE" val="159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&#10;(x_1 \vee x_2 \vee \neg x_3)&#10;\wedge &#10;(\neg x_1 \vee x_3 \vee \neg x_4)&#10;\wedge&#10;(x_2 \vee \neg x_2 \vee x_4)&#10;\wedge&#10;(\neg x_3 \vee \neg x_4 \vee \neg x_5)&#10;\wedge&#10;(x_2 \vee x_5 \vee x_7)&#10;\wedge&#10;(x_4 \vee x_5 \vee x_6)&#10;\wedge&#10;(\neg x_5 \vee x_6 \vee \neg x_7)&#10;\wedge&#10;(\neg x_5 \vee \neg x_6 \vee x_7)&#10;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31"/>
  <p:tag name="PICTUREFILESIZE" val="2672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P(X_i = 0) = P(X_i = 1) = 0.5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650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1 = X_1 \vee X_2 \vee \neg X_3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48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8 = \neg X_5 \vee X_6 \vee X_7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532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1,2} = Y_1 \wedge Y_2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1"/>
  <p:tag name="PICTUREFILESIZE" val="346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7,8} = Y_7 \wedge Y_8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1"/>
  <p:tag name="PICTUREFILESIZE" val="389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5, 6, 7, 8} = Y_{5,6} \wedge Y_{7,8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538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1, 2, 3, 4} = Y_{1, 2} \wedge Y_{3, 4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486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Z = Y_{1, 2, 3, 4} \wedge Y_{5, 6, 7, 8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605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49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j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6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2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2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'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53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,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40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84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30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, 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467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Q| E_1 = e_1, \ldots E_k = e_k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7"/>
  <p:tag name="PICTUREFILESIZE" val="1009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mbox{argmax}_q \,\, P(Q = q| E_1 = e_1 \ldots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294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_1 \ldots E_k = e_1 \ldots e_k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5"/>
  <p:tag name="PICTUREFILESIZE" val="609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48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_1 \ldots H_r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232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Q | e_1 \ldots e_k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8"/>
  <p:tag name="PICTUREFILESIZE" val="678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Q, e_1 \ldots e_k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708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sum_{h_1 \ldots h_r} P(Q, h_1 \ldots h_r, e_1 \ldots e_k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1"/>
  <p:tag name="PICTUREFILESIZE" val="155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Z = \sum_{q}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825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P( Q | e_1 \cdots e_k )  = \frac{1}{Z} 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96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old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3"/>
  <p:tag name="PICTUREFILESIZE" val="635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cold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9"/>
  <p:tag name="PICTUREFILESIZE" val="625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cold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9"/>
  <p:tag name="PICTUREFILESIZE" val="62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ho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2"/>
  <p:tag name="PICTUREFILESIZE" val="59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ain | 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5"/>
  <p:tag name="PICTUREFILESIZE" val="57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ain | ho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1"/>
  <p:tag name="PICTUREFILESIZE" val="691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ain | cold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724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\el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43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L = +\ell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224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 | 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r,t : \quad P(r, t) = P(r) \cdot 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2"/>
  <p:tag name="PICTUREFILESIZE" val="124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0.001 \times 0.998 \times 0.94 \times 0.1 \times 0.7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691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08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 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3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sum $R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5"/>
  <p:tag name="PICTUREFILESIZE" val="263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37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7"/>
  <p:tag name="PICTUREFILESIZE" val="270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08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37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7"/>
  <p:tag name="PICTUREFILESIZE" val="270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3"/>
  <p:tag name="PICTUREFILESIZE" val="300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403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398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5"/>
  <p:tag name="PICTUREFILESIZE" val="401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398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Q| E_1 = e_1, \ldots E_k = e_k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7"/>
  <p:tag name="PICTUREFILESIZE" val="1009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\[&#10;\times \frac{1}{Z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236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B |j,m) \propto P(B, j, m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1117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64967</TotalTime>
  <Words>3686</Words>
  <Application>Microsoft Macintosh PowerPoint</Application>
  <PresentationFormat>Custom</PresentationFormat>
  <Paragraphs>1445</Paragraphs>
  <Slides>62</Slides>
  <Notes>7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dan-berkeley-nlp-v1</vt:lpstr>
      <vt:lpstr>CSE 473: Artificial Intelligence </vt:lpstr>
      <vt:lpstr>Bayes’ Net Representation</vt:lpstr>
      <vt:lpstr>Example: Alarm Network</vt:lpstr>
      <vt:lpstr>Examle: Alarm Network</vt:lpstr>
      <vt:lpstr>Example: Alarm Network</vt:lpstr>
      <vt:lpstr>Independence in a BN</vt:lpstr>
      <vt:lpstr>D-separation</vt:lpstr>
      <vt:lpstr>D-separation: Outline</vt:lpstr>
      <vt:lpstr>Causal Chains</vt:lpstr>
      <vt:lpstr>Causal Chains</vt:lpstr>
      <vt:lpstr>Common Cause</vt:lpstr>
      <vt:lpstr>Common Cause</vt:lpstr>
      <vt:lpstr>Common Effect</vt:lpstr>
      <vt:lpstr>The General Case</vt:lpstr>
      <vt:lpstr>The General Case</vt:lpstr>
      <vt:lpstr>Reachability</vt:lpstr>
      <vt:lpstr>Active / Inactive Paths</vt:lpstr>
      <vt:lpstr>D-Separation</vt:lpstr>
      <vt:lpstr>Example</vt:lpstr>
      <vt:lpstr>Example</vt:lpstr>
      <vt:lpstr>Example</vt:lpstr>
      <vt:lpstr>Structure Implications</vt:lpstr>
      <vt:lpstr>Computing All Independences</vt:lpstr>
      <vt:lpstr>Topology Limits Distributions</vt:lpstr>
      <vt:lpstr>Bayes Nets Representation Summary</vt:lpstr>
      <vt:lpstr>Bayes’ Nets</vt:lpstr>
      <vt:lpstr>Inference</vt:lpstr>
      <vt:lpstr>Liver Disorder</vt:lpstr>
      <vt:lpstr>Inference by Enumeration</vt:lpstr>
      <vt:lpstr>Inference by Enumeration in Bayes’ Net</vt:lpstr>
      <vt:lpstr>Inference by Enumeration?</vt:lpstr>
      <vt:lpstr>Inference by Enumeration vs. Variable Elimination</vt:lpstr>
      <vt:lpstr>Factor Zoo</vt:lpstr>
      <vt:lpstr>Factor Zoo I</vt:lpstr>
      <vt:lpstr>Factor Zoo II</vt:lpstr>
      <vt:lpstr>Factor Zoo III</vt:lpstr>
      <vt:lpstr>Factor Zoo Summary</vt:lpstr>
      <vt:lpstr>Example: Traffic Domain</vt:lpstr>
      <vt:lpstr>Variable Elimination (VE)</vt:lpstr>
      <vt:lpstr>Inference by Enumeration: Procedural Outline</vt:lpstr>
      <vt:lpstr>Operation 1: Join Factors</vt:lpstr>
      <vt:lpstr>Example: Multiple Joins</vt:lpstr>
      <vt:lpstr>Example: Multiple Joins</vt:lpstr>
      <vt:lpstr>Operation 2: Eliminate</vt:lpstr>
      <vt:lpstr>Multiple Elimination</vt:lpstr>
      <vt:lpstr>Thus Far: Multiple Join, Multiple Eliminate (= Inference by Enumeration)</vt:lpstr>
      <vt:lpstr>Marginalizing Early (= Variable Elimination)</vt:lpstr>
      <vt:lpstr>Traffic Domain</vt:lpstr>
      <vt:lpstr>Marginalizing Early! (aka VE)</vt:lpstr>
      <vt:lpstr>Evidence</vt:lpstr>
      <vt:lpstr>Evidence II</vt:lpstr>
      <vt:lpstr>General Variable Elimination</vt:lpstr>
      <vt:lpstr>Example</vt:lpstr>
      <vt:lpstr>Example</vt:lpstr>
      <vt:lpstr>Example 2: P(B|a)</vt:lpstr>
      <vt:lpstr>Same Example in Equations</vt:lpstr>
      <vt:lpstr>Another Variable Elimination Example</vt:lpstr>
      <vt:lpstr>Variable Elimination Ordering</vt:lpstr>
      <vt:lpstr>VE: Computational and Space Complexity</vt:lpstr>
      <vt:lpstr>Worst Case Complexity?</vt:lpstr>
      <vt:lpstr>Polytrees</vt:lpstr>
      <vt:lpstr>Bayes’ Nets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Daniel Weld</cp:lastModifiedBy>
  <cp:revision>3701</cp:revision>
  <cp:lastPrinted>2014-04-01T00:57:28Z</cp:lastPrinted>
  <dcterms:created xsi:type="dcterms:W3CDTF">2004-08-27T04:16:05Z</dcterms:created>
  <dcterms:modified xsi:type="dcterms:W3CDTF">2014-11-24T18:31:19Z</dcterms:modified>
</cp:coreProperties>
</file>