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6"/>
  </p:notesMasterIdLst>
  <p:handoutMasterIdLst>
    <p:handoutMasterId r:id="rId57"/>
  </p:handoutMasterIdLst>
  <p:sldIdLst>
    <p:sldId id="302" r:id="rId2"/>
    <p:sldId id="336" r:id="rId3"/>
    <p:sldId id="334" r:id="rId4"/>
    <p:sldId id="335" r:id="rId5"/>
    <p:sldId id="265" r:id="rId6"/>
    <p:sldId id="267" r:id="rId7"/>
    <p:sldId id="313" r:id="rId8"/>
    <p:sldId id="271" r:id="rId9"/>
    <p:sldId id="272" r:id="rId10"/>
    <p:sldId id="273" r:id="rId11"/>
    <p:sldId id="314" r:id="rId12"/>
    <p:sldId id="274" r:id="rId13"/>
    <p:sldId id="315" r:id="rId14"/>
    <p:sldId id="275" r:id="rId15"/>
    <p:sldId id="276" r:id="rId16"/>
    <p:sldId id="299" r:id="rId17"/>
    <p:sldId id="342" r:id="rId18"/>
    <p:sldId id="370" r:id="rId19"/>
    <p:sldId id="343" r:id="rId20"/>
    <p:sldId id="337" r:id="rId21"/>
    <p:sldId id="294" r:id="rId22"/>
    <p:sldId id="295" r:id="rId23"/>
    <p:sldId id="296" r:id="rId24"/>
    <p:sldId id="344" r:id="rId25"/>
    <p:sldId id="297" r:id="rId26"/>
    <p:sldId id="338" r:id="rId27"/>
    <p:sldId id="339" r:id="rId28"/>
    <p:sldId id="340" r:id="rId29"/>
    <p:sldId id="341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</p:sldIdLst>
  <p:sldSz cx="12192000" cy="6858000"/>
  <p:notesSz cx="7302500" cy="95885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18" autoAdjust="0"/>
  </p:normalViewPr>
  <p:slideViewPr>
    <p:cSldViewPr>
      <p:cViewPr>
        <p:scale>
          <a:sx n="90" d="100"/>
          <a:sy n="90" d="100"/>
        </p:scale>
        <p:origin x="-4984" y="-3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3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tags" Target="tags/tag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6406" y="719771"/>
            <a:ext cx="6389688" cy="3595688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761" indent="-285293" defTabSz="9652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171" indent="-228234" defTabSz="9652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640" indent="-228234" defTabSz="9652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108" indent="-228234" defTabSz="9652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0577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7045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3514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9982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32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6406" y="719771"/>
            <a:ext cx="6389688" cy="3595688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761" indent="-285293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171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640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4108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577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7045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514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982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47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6406" y="719771"/>
            <a:ext cx="6389688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6406" y="719771"/>
            <a:ext cx="6389688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6406" y="719771"/>
            <a:ext cx="6389688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82200" y="63055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8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28.png"/><Relationship Id="rId9" Type="http://schemas.openxmlformats.org/officeDocument/2006/relationships/image" Target="../media/image34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25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.xml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47.png"/><Relationship Id="rId7" Type="http://schemas.openxmlformats.org/officeDocument/2006/relationships/image" Target="../media/image46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51.png"/><Relationship Id="rId8" Type="http://schemas.openxmlformats.org/officeDocument/2006/relationships/image" Target="../media/image43.png"/><Relationship Id="rId9" Type="http://schemas.openxmlformats.org/officeDocument/2006/relationships/image" Target="../media/image52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34.pn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tags" Target="../tags/tag46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" Type="http://schemas.openxmlformats.org/officeDocument/2006/relationships/tags" Target="../tags/tag47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20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" Type="http://schemas.openxmlformats.org/officeDocument/2006/relationships/tags" Target="../tags/tag55.xml"/><Relationship Id="rId2" Type="http://schemas.openxmlformats.org/officeDocument/2006/relationships/tags" Target="../tags/tag56.xml"/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7" Type="http://schemas.openxmlformats.org/officeDocument/2006/relationships/image" Target="../media/image78.png"/><Relationship Id="rId8" Type="http://schemas.openxmlformats.org/officeDocument/2006/relationships/image" Target="../media/image81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7.png"/><Relationship Id="rId5" Type="http://schemas.openxmlformats.org/officeDocument/2006/relationships/image" Target="../media/image88.emf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Relationship Id="rId3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473: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Daniel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[Most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6324599" cy="40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97000"/>
            <a:ext cx="7162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A </a:t>
            </a:r>
            <a:r>
              <a:rPr lang="en-US" sz="2800" dirty="0">
                <a:latin typeface="Calibri"/>
                <a:cs typeface="Calibri"/>
              </a:rPr>
              <a:t>set of nodes, one per </a:t>
            </a:r>
            <a:r>
              <a:rPr lang="en-US" sz="2800" dirty="0" smtClean="0">
                <a:latin typeface="Calibri"/>
                <a:cs typeface="Calibri"/>
              </a:rPr>
              <a:t>random variable X</a:t>
            </a:r>
            <a:endParaRPr lang="en-US" sz="14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 directed, acyclic </a:t>
            </a:r>
            <a:r>
              <a:rPr lang="en-US" sz="2800" dirty="0" smtClean="0">
                <a:latin typeface="Calibri"/>
                <a:cs typeface="Calibri"/>
              </a:rPr>
              <a:t>graph</a:t>
            </a:r>
            <a:endParaRPr lang="en-US" sz="1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 conditional distribution for each </a:t>
            </a:r>
            <a:r>
              <a:rPr lang="en-US" sz="2800" dirty="0" smtClean="0">
                <a:latin typeface="Calibri"/>
                <a:cs typeface="Calibri"/>
              </a:rPr>
              <a:t>node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>
                <a:latin typeface="Calibri"/>
                <a:cs typeface="Calibri"/>
              </a:rPr>
              <a:t>collection of distributions over X, one for each combination of parents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5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CPT: conditional probability </a:t>
            </a:r>
            <a:r>
              <a:rPr lang="en-US" sz="2400" dirty="0" smtClean="0">
                <a:latin typeface="Calibri"/>
                <a:cs typeface="Calibri"/>
              </a:rPr>
              <a:t>table</a:t>
            </a:r>
            <a:endParaRPr lang="en-US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Description of a noisy </a:t>
            </a:r>
            <a:r>
              <a:rPr lang="ja-JP" altLang="en-US" sz="2400" dirty="0">
                <a:latin typeface="Calibri"/>
                <a:cs typeface="Calibri"/>
              </a:rPr>
              <a:t>“</a:t>
            </a:r>
            <a:r>
              <a:rPr lang="en-US" sz="2400" dirty="0">
                <a:latin typeface="Calibri"/>
                <a:cs typeface="Calibri"/>
              </a:rPr>
              <a:t>causal</a:t>
            </a:r>
            <a:r>
              <a:rPr lang="ja-JP" altLang="en-US" sz="2400" dirty="0">
                <a:latin typeface="Calibri"/>
                <a:cs typeface="Calibri"/>
              </a:rPr>
              <a:t>”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process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If a node has no parents, CPT = prior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100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1371600"/>
            <a:ext cx="265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P(A</a:t>
            </a:r>
            <a:r>
              <a:rPr lang="en-US" sz="2400" i="1" baseline="-25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1 </a:t>
            </a:r>
            <a:r>
              <a:rPr lang="en-US" sz="24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)  ….     </a:t>
            </a:r>
            <a:r>
              <a:rPr lang="en-US" sz="2400" i="1" dirty="0">
                <a:solidFill>
                  <a:srgbClr val="660066"/>
                </a:solidFill>
                <a:latin typeface="Times New Roman"/>
                <a:cs typeface="Times New Roman"/>
              </a:rPr>
              <a:t>P(</a:t>
            </a:r>
            <a:r>
              <a:rPr lang="en-US" sz="24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n </a:t>
            </a:r>
            <a:r>
              <a:rPr lang="en-US" sz="24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)</a:t>
            </a:r>
            <a:endParaRPr lang="en-US" sz="2400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</a:t>
            </a:r>
            <a:r>
              <a:rPr lang="en-US" sz="24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Why are we guaranteed that setting</a:t>
            </a:r>
            <a:endParaRPr lang="en-US" sz="2000" dirty="0" smtClean="0">
              <a:latin typeface="Calibri"/>
              <a:cs typeface="Calibri"/>
            </a:endParaRPr>
          </a:p>
          <a:p>
            <a:pPr marL="3200240" lvl="7" indent="0">
              <a:lnSpc>
                <a:spcPct val="80000"/>
              </a:lnSpc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660066"/>
                </a:solidFill>
                <a:latin typeface="Calibri"/>
                <a:cs typeface="Calibri"/>
              </a:rPr>
              <a:t>Assume</a:t>
            </a:r>
            <a:r>
              <a:rPr lang="en-US" sz="2400" dirty="0" smtClean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    </a:t>
            </a: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  <a:sym typeface="Wingdings"/>
              </a:rPr>
              <a:t> Consequence:</a:t>
            </a:r>
            <a:endParaRPr lang="en-US" sz="2400" dirty="0" smtClean="0">
              <a:solidFill>
                <a:srgbClr val="660066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</a:t>
            </a:r>
            <a:r>
              <a:rPr lang="en-US" sz="2400" dirty="0" smtClean="0">
                <a:latin typeface="Calibri"/>
                <a:cs typeface="Calibri"/>
              </a:rPr>
              <a:t>very </a:t>
            </a:r>
            <a:r>
              <a:rPr lang="en-US" sz="2400" dirty="0">
                <a:latin typeface="Calibri"/>
                <a:cs typeface="Calibri"/>
              </a:rPr>
              <a:t>BN </a:t>
            </a:r>
            <a:r>
              <a:rPr lang="en-US" sz="2400" dirty="0" smtClean="0">
                <a:latin typeface="Calibri"/>
                <a:cs typeface="Calibri"/>
              </a:rPr>
              <a:t>represents a joint distribution, but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Not every distribution </a:t>
            </a:r>
            <a:r>
              <a:rPr lang="en-US" sz="2400" dirty="0" smtClean="0">
                <a:latin typeface="Calibri"/>
                <a:cs typeface="Calibri"/>
              </a:rPr>
              <a:t>can be represented by a specific BN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5240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5908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038600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5052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371600" y="5638800"/>
            <a:ext cx="929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sz="2400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56818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51133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755640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4876801"/>
            <a:ext cx="3501388" cy="5305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2819400"/>
            <a:ext cx="762000" cy="2438400"/>
            <a:chOff x="1143000" y="2286000"/>
            <a:chExt cx="762000" cy="2438400"/>
          </a:xfrm>
        </p:grpSpPr>
        <p:sp>
          <p:nvSpPr>
            <p:cNvPr id="26628" name="Oval 4"/>
            <p:cNvSpPr>
              <a:spLocks noChangeArrowheads="1"/>
            </p:cNvSpPr>
            <p:nvPr/>
          </p:nvSpPr>
          <p:spPr bwMode="auto">
            <a:xfrm>
              <a:off x="1143000" y="22860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R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1143000" y="3962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T</a:t>
              </a:r>
              <a:endParaRPr lang="en-US" sz="2800" baseline="-25000">
                <a:latin typeface="Calibri"/>
                <a:cs typeface="Calibri"/>
              </a:endParaRPr>
            </a:p>
          </p:txBody>
        </p:sp>
        <p:cxnSp>
          <p:nvCxnSpPr>
            <p:cNvPr id="26630" name="AutoShape 6"/>
            <p:cNvCxnSpPr>
              <a:cxnSpLocks noChangeShapeType="1"/>
              <a:stCxn id="26628" idx="4"/>
              <a:endCxn id="26629" idx="0"/>
            </p:cNvCxnSpPr>
            <p:nvPr/>
          </p:nvCxnSpPr>
          <p:spPr bwMode="auto">
            <a:xfrm>
              <a:off x="1524000" y="3062288"/>
              <a:ext cx="0" cy="885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088"/>
              </p:ext>
            </p:extLst>
          </p:nvPr>
        </p:nvGraphicFramePr>
        <p:xfrm>
          <a:off x="1219200" y="1981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60655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95710"/>
              </p:ext>
            </p:extLst>
          </p:nvPr>
        </p:nvGraphicFramePr>
        <p:xfrm>
          <a:off x="2209800" y="3884612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150" y="3505200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2646"/>
              </p:ext>
            </p:extLst>
          </p:nvPr>
        </p:nvGraphicFramePr>
        <p:xfrm>
          <a:off x="2209800" y="51244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905000"/>
            <a:ext cx="2732202" cy="451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/>
          <a:stretch/>
        </p:blipFill>
        <p:spPr>
          <a:xfrm>
            <a:off x="4876800" y="4648200"/>
            <a:ext cx="26063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212638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1905000"/>
            <a:ext cx="243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¼  * ¼  = 1/16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92303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90843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6633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77993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09690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59702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05321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8605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41352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64739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17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55825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44000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67461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28666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51795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30178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7778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65398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48790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7377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4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11201401" cy="4525963"/>
          </a:xfrm>
        </p:spPr>
        <p:txBody>
          <a:bodyPr/>
          <a:lstStyle/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spcBef>
                <a:spcPts val="272"/>
              </a:spcBef>
              <a:buFont typeface="Wingdings" charset="0"/>
              <a:buChar char="§"/>
              <a:defRPr/>
            </a:pPr>
            <a:endParaRPr lang="en-US" sz="20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spcBef>
                <a:spcPts val="272"/>
              </a:spcBef>
              <a:buFont typeface="Wingdings" charset="0"/>
              <a:buChar char="§"/>
              <a:defRPr/>
            </a:pPr>
            <a:endParaRPr lang="en-US" sz="20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Bayes rule</a:t>
            </a:r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endParaRPr lang="en-US" sz="28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X</a:t>
            </a:r>
            <a:r>
              <a:rPr lang="en-US" sz="2800" dirty="0"/>
              <a:t>, Y independent </a:t>
            </a:r>
            <a:r>
              <a:rPr lang="en-US" sz="2800" dirty="0" smtClean="0"/>
              <a:t>if and only if:</a:t>
            </a:r>
            <a:endParaRPr lang="en-US" sz="2800" dirty="0"/>
          </a:p>
          <a:p>
            <a:pPr lvl="4">
              <a:spcBef>
                <a:spcPts val="272"/>
              </a:spcBef>
              <a:buFont typeface="Wingdings" charset="0"/>
              <a:buChar char="§"/>
              <a:defRPr/>
            </a:pPr>
            <a:endParaRPr lang="en-US" sz="16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</a:t>
            </a:r>
            <a:r>
              <a:rPr lang="en-US" sz="2800" dirty="0" smtClean="0"/>
              <a:t>Z:                          			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316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125662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008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0480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087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49792" y="-76200"/>
            <a:ext cx="866088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Example: Hidden Markov Models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61253" y="152400"/>
            <a:ext cx="3251201" cy="834572"/>
            <a:chOff x="2133601" y="4702176"/>
            <a:chExt cx="4800601" cy="1643063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400802" y="4702176"/>
              <a:ext cx="533400" cy="576263"/>
              <a:chOff x="0" y="-14"/>
              <a:chExt cx="336" cy="363"/>
            </a:xfrm>
          </p:grpSpPr>
          <p:sp>
            <p:nvSpPr>
              <p:cNvPr id="11" name="Oval 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12" name="Rectangle 5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rgbClr val="FFFFFF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5</a:t>
                </a:r>
              </a:p>
            </p:txBody>
          </p:sp>
        </p:grpSp>
        <p:cxnSp>
          <p:nvCxnSpPr>
            <p:cNvPr id="13" name="AutoShape 7"/>
            <p:cNvCxnSpPr>
              <a:cxnSpLocks noChangeShapeType="1"/>
            </p:cNvCxnSpPr>
            <p:nvPr/>
          </p:nvCxnSpPr>
          <p:spPr bwMode="auto">
            <a:xfrm>
              <a:off x="66675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lg" len="lg"/>
            </a:ln>
          </p:spPr>
        </p:cxn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048002" y="4702176"/>
              <a:ext cx="533400" cy="576263"/>
              <a:chOff x="0" y="-14"/>
              <a:chExt cx="336" cy="363"/>
            </a:xfrm>
          </p:grpSpPr>
          <p:sp>
            <p:nvSpPr>
              <p:cNvPr id="15" name="Oval 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16" name="Rectangle 9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2133601" y="5768976"/>
              <a:ext cx="533400" cy="576263"/>
              <a:chOff x="0" y="-14"/>
              <a:chExt cx="336" cy="363"/>
            </a:xfrm>
          </p:grpSpPr>
          <p:sp>
            <p:nvSpPr>
              <p:cNvPr id="18" name="Oval 1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3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cxnSp>
          <p:nvCxnSpPr>
            <p:cNvPr id="20" name="AutoShape 15"/>
            <p:cNvCxnSpPr>
              <a:cxnSpLocks noChangeShapeType="1"/>
              <a:endCxn id="15" idx="2"/>
            </p:cNvCxnSpPr>
            <p:nvPr/>
          </p:nvCxnSpPr>
          <p:spPr bwMode="auto">
            <a:xfrm>
              <a:off x="2400300" y="4991100"/>
              <a:ext cx="6477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133602" y="4702176"/>
              <a:ext cx="533400" cy="576263"/>
              <a:chOff x="0" y="-14"/>
              <a:chExt cx="336" cy="363"/>
            </a:xfrm>
          </p:grpSpPr>
          <p:sp>
            <p:nvSpPr>
              <p:cNvPr id="22" name="Oval 1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23" name="Rectangle 17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3962402" y="4702176"/>
              <a:ext cx="533400" cy="576263"/>
              <a:chOff x="0" y="-14"/>
              <a:chExt cx="336" cy="363"/>
            </a:xfrm>
          </p:grpSpPr>
          <p:sp>
            <p:nvSpPr>
              <p:cNvPr id="25" name="Oval 2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26" name="Rectangle 21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cxnSp>
          <p:nvCxnSpPr>
            <p:cNvPr id="27" name="AutoShape 23"/>
            <p:cNvCxnSpPr>
              <a:cxnSpLocks noChangeShapeType="1"/>
              <a:stCxn id="25" idx="6"/>
              <a:endCxn id="30" idx="2"/>
            </p:cNvCxnSpPr>
            <p:nvPr/>
          </p:nvCxnSpPr>
          <p:spPr bwMode="auto">
            <a:xfrm>
              <a:off x="4495800" y="49911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4"/>
            <p:cNvCxnSpPr>
              <a:cxnSpLocks noChangeShapeType="1"/>
              <a:stCxn id="15" idx="6"/>
              <a:endCxn id="25" idx="2"/>
            </p:cNvCxnSpPr>
            <p:nvPr/>
          </p:nvCxnSpPr>
          <p:spPr bwMode="auto">
            <a:xfrm>
              <a:off x="3581400" y="49911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4876802" y="4702176"/>
              <a:ext cx="533400" cy="576263"/>
              <a:chOff x="0" y="-14"/>
              <a:chExt cx="336" cy="363"/>
            </a:xfrm>
          </p:grpSpPr>
          <p:sp>
            <p:nvSpPr>
              <p:cNvPr id="30" name="Oval 25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31" name="Rectangle 26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32" name="AutoShape 28"/>
            <p:cNvCxnSpPr>
              <a:cxnSpLocks noChangeShapeType="1"/>
              <a:stCxn id="30" idx="6"/>
              <a:endCxn id="51" idx="2"/>
            </p:cNvCxnSpPr>
            <p:nvPr/>
          </p:nvCxnSpPr>
          <p:spPr bwMode="auto">
            <a:xfrm>
              <a:off x="5410200" y="4991100"/>
              <a:ext cx="9906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</p:cxn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48001" y="5768976"/>
              <a:ext cx="533400" cy="576263"/>
              <a:chOff x="0" y="-14"/>
              <a:chExt cx="336" cy="363"/>
            </a:xfrm>
          </p:grpSpPr>
          <p:sp>
            <p:nvSpPr>
              <p:cNvPr id="34" name="Oval 29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0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962401" y="5768976"/>
              <a:ext cx="533400" cy="576263"/>
              <a:chOff x="0" y="-14"/>
              <a:chExt cx="336" cy="363"/>
            </a:xfrm>
          </p:grpSpPr>
          <p:sp>
            <p:nvSpPr>
              <p:cNvPr id="37" name="Oval 3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3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876801" y="5768976"/>
              <a:ext cx="533400" cy="576263"/>
              <a:chOff x="0" y="-14"/>
              <a:chExt cx="336" cy="363"/>
            </a:xfrm>
          </p:grpSpPr>
          <p:sp>
            <p:nvSpPr>
              <p:cNvPr id="40" name="Oval 35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36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6400801" y="5768976"/>
              <a:ext cx="533400" cy="576263"/>
              <a:chOff x="0" y="-14"/>
              <a:chExt cx="336" cy="363"/>
            </a:xfrm>
          </p:grpSpPr>
          <p:sp>
            <p:nvSpPr>
              <p:cNvPr id="43" name="Oval 3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39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00300" y="5257800"/>
              <a:ext cx="2743200" cy="533400"/>
              <a:chOff x="2400300" y="4991100"/>
              <a:chExt cx="2743200" cy="1066800"/>
            </a:xfrm>
          </p:grpSpPr>
          <p:cxnSp>
            <p:nvCxnSpPr>
              <p:cNvPr id="46" name="AutoShape 11"/>
              <p:cNvCxnSpPr>
                <a:cxnSpLocks noChangeShapeType="1"/>
              </p:cNvCxnSpPr>
              <p:nvPr/>
            </p:nvCxnSpPr>
            <p:spPr bwMode="auto">
              <a:xfrm>
                <a:off x="33147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7" name="AutoShape 19"/>
              <p:cNvCxnSpPr>
                <a:cxnSpLocks noChangeShapeType="1"/>
              </p:cNvCxnSpPr>
              <p:nvPr/>
            </p:nvCxnSpPr>
            <p:spPr bwMode="auto">
              <a:xfrm>
                <a:off x="24003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8" name="AutoShape 41"/>
              <p:cNvCxnSpPr>
                <a:cxnSpLocks noChangeShapeType="1"/>
              </p:cNvCxnSpPr>
              <p:nvPr/>
            </p:nvCxnSpPr>
            <p:spPr bwMode="auto">
              <a:xfrm>
                <a:off x="42291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9" name="AutoShape 42"/>
              <p:cNvCxnSpPr>
                <a:cxnSpLocks noChangeShapeType="1"/>
              </p:cNvCxnSpPr>
              <p:nvPr/>
            </p:nvCxnSpPr>
            <p:spPr bwMode="auto">
              <a:xfrm>
                <a:off x="51435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6400801" y="4702176"/>
              <a:ext cx="533400" cy="576263"/>
              <a:chOff x="0" y="-14"/>
              <a:chExt cx="336" cy="363"/>
            </a:xfrm>
          </p:grpSpPr>
          <p:sp>
            <p:nvSpPr>
              <p:cNvPr id="51" name="Oval 4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52" name="Rectangle 44"/>
              <p:cNvSpPr>
                <a:spLocks/>
              </p:cNvSpPr>
              <p:nvPr/>
            </p:nvSpPr>
            <p:spPr bwMode="auto">
              <a:xfrm>
                <a:off x="12" y="-14"/>
                <a:ext cx="312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53" name="Group 48"/>
            <p:cNvGrpSpPr>
              <a:grpSpLocks/>
            </p:cNvGrpSpPr>
            <p:nvPr/>
          </p:nvGrpSpPr>
          <p:grpSpPr bwMode="auto">
            <a:xfrm>
              <a:off x="6400801" y="5768976"/>
              <a:ext cx="533400" cy="576263"/>
              <a:chOff x="0" y="-14"/>
              <a:chExt cx="336" cy="363"/>
            </a:xfrm>
          </p:grpSpPr>
          <p:sp>
            <p:nvSpPr>
              <p:cNvPr id="54" name="Oval 4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47"/>
              <p:cNvSpPr>
                <a:spLocks/>
              </p:cNvSpPr>
              <p:nvPr/>
            </p:nvSpPr>
            <p:spPr bwMode="auto">
              <a:xfrm>
                <a:off x="17" y="-14"/>
                <a:ext cx="300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 rot="10800000">
              <a:off x="6662738" y="5260975"/>
              <a:ext cx="7937" cy="544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2133600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P(R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= 0.4   </a:t>
            </a:r>
            <a:endParaRPr lang="en-US" sz="2400" dirty="0"/>
          </a:p>
        </p:txBody>
      </p:sp>
      <p:pic>
        <p:nvPicPr>
          <p:cNvPr id="59" name="Picture 58"/>
          <p:cNvPicPr>
            <a:picLocks noChangeArrowheads="1"/>
          </p:cNvPicPr>
          <p:nvPr/>
        </p:nvPicPr>
        <p:blipFill rotWithShape="1">
          <a:blip r:embed="rId3" cstate="print"/>
          <a:srcRect l="52427" t="47996" r="31148" b="25470"/>
          <a:stretch/>
        </p:blipFill>
        <p:spPr bwMode="auto">
          <a:xfrm>
            <a:off x="1219200" y="3962400"/>
            <a:ext cx="1749778" cy="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rrowheads="1"/>
          </p:cNvPicPr>
          <p:nvPr/>
        </p:nvPicPr>
        <p:blipFill rotWithShape="1">
          <a:blip r:embed="rId3" cstate="print"/>
          <a:srcRect l="28373" t="3842" r="55203" b="67337"/>
          <a:stretch/>
        </p:blipFill>
        <p:spPr bwMode="auto">
          <a:xfrm>
            <a:off x="3733800" y="1295400"/>
            <a:ext cx="174977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590800" y="1886521"/>
            <a:ext cx="6908472" cy="4155883"/>
            <a:chOff x="2286000" y="4681183"/>
            <a:chExt cx="5428085" cy="2374790"/>
          </a:xfrm>
        </p:grpSpPr>
        <p:grpSp>
          <p:nvGrpSpPr>
            <p:cNvPr id="65" name="Group 10"/>
            <p:cNvGrpSpPr>
              <a:grpSpLocks/>
            </p:cNvGrpSpPr>
            <p:nvPr/>
          </p:nvGrpSpPr>
          <p:grpSpPr bwMode="auto">
            <a:xfrm>
              <a:off x="4095364" y="4681183"/>
              <a:ext cx="1055461" cy="791597"/>
              <a:chOff x="0" y="0"/>
              <a:chExt cx="336" cy="336"/>
            </a:xfrm>
          </p:grpSpPr>
          <p:sp>
            <p:nvSpPr>
              <p:cNvPr id="106" name="Oval 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107" name="Rectangle 9"/>
              <p:cNvSpPr>
                <a:spLocks/>
              </p:cNvSpPr>
              <p:nvPr/>
            </p:nvSpPr>
            <p:spPr bwMode="auto">
              <a:xfrm>
                <a:off x="102" y="96"/>
                <a:ext cx="132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  <a:endParaRPr lang="en-US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66" name="Group 14"/>
            <p:cNvGrpSpPr>
              <a:grpSpLocks/>
            </p:cNvGrpSpPr>
            <p:nvPr/>
          </p:nvGrpSpPr>
          <p:grpSpPr bwMode="auto">
            <a:xfrm>
              <a:off x="2286000" y="6264376"/>
              <a:ext cx="1055461" cy="791597"/>
              <a:chOff x="0" y="0"/>
              <a:chExt cx="336" cy="336"/>
            </a:xfrm>
          </p:grpSpPr>
          <p:sp>
            <p:nvSpPr>
              <p:cNvPr id="104" name="Oval 1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3"/>
              <p:cNvSpPr>
                <a:spLocks/>
              </p:cNvSpPr>
              <p:nvPr/>
            </p:nvSpPr>
            <p:spPr bwMode="auto">
              <a:xfrm>
                <a:off x="100" y="96"/>
                <a:ext cx="138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U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0</a:t>
                </a:r>
              </a:p>
            </p:txBody>
          </p:sp>
        </p:grpSp>
        <p:cxnSp>
          <p:nvCxnSpPr>
            <p:cNvPr id="67" name="AutoShape 15"/>
            <p:cNvCxnSpPr>
              <a:cxnSpLocks noChangeShapeType="1"/>
              <a:endCxn id="106" idx="2"/>
            </p:cNvCxnSpPr>
            <p:nvPr/>
          </p:nvCxnSpPr>
          <p:spPr bwMode="auto">
            <a:xfrm>
              <a:off x="2813729" y="5076980"/>
              <a:ext cx="12816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68" name="Group 18"/>
            <p:cNvGrpSpPr>
              <a:grpSpLocks/>
            </p:cNvGrpSpPr>
            <p:nvPr/>
          </p:nvGrpSpPr>
          <p:grpSpPr bwMode="auto">
            <a:xfrm>
              <a:off x="2286002" y="4681183"/>
              <a:ext cx="1055461" cy="791597"/>
              <a:chOff x="0" y="0"/>
              <a:chExt cx="336" cy="336"/>
            </a:xfrm>
          </p:grpSpPr>
          <p:sp>
            <p:nvSpPr>
              <p:cNvPr id="102" name="Oval 1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103" name="Rectangle 17"/>
              <p:cNvSpPr>
                <a:spLocks/>
              </p:cNvSpPr>
              <p:nvPr/>
            </p:nvSpPr>
            <p:spPr bwMode="auto">
              <a:xfrm>
                <a:off x="101" y="96"/>
                <a:ext cx="132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0</a:t>
                </a:r>
                <a:endParaRPr lang="en-US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69" name="Group 22"/>
            <p:cNvGrpSpPr>
              <a:grpSpLocks/>
            </p:cNvGrpSpPr>
            <p:nvPr/>
          </p:nvGrpSpPr>
          <p:grpSpPr bwMode="auto">
            <a:xfrm>
              <a:off x="5904727" y="4681183"/>
              <a:ext cx="1055461" cy="791597"/>
              <a:chOff x="0" y="0"/>
              <a:chExt cx="336" cy="336"/>
            </a:xfrm>
          </p:grpSpPr>
          <p:sp>
            <p:nvSpPr>
              <p:cNvPr id="100" name="Oval 2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101" name="Rectangle 21"/>
              <p:cNvSpPr>
                <a:spLocks/>
              </p:cNvSpPr>
              <p:nvPr/>
            </p:nvSpPr>
            <p:spPr bwMode="auto">
              <a:xfrm>
                <a:off x="101" y="96"/>
                <a:ext cx="132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  <a:endParaRPr lang="en-US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endParaRPr>
              </a:p>
            </p:txBody>
          </p:sp>
        </p:grpSp>
        <p:cxnSp>
          <p:nvCxnSpPr>
            <p:cNvPr id="70" name="AutoShape 23"/>
            <p:cNvCxnSpPr>
              <a:cxnSpLocks noChangeShapeType="1"/>
              <a:stCxn id="100" idx="6"/>
              <a:endCxn id="98" idx="2"/>
            </p:cNvCxnSpPr>
            <p:nvPr/>
          </p:nvCxnSpPr>
          <p:spPr bwMode="auto">
            <a:xfrm>
              <a:off x="6960184" y="5076980"/>
              <a:ext cx="75390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1" name="AutoShape 24"/>
            <p:cNvCxnSpPr>
              <a:cxnSpLocks noChangeShapeType="1"/>
              <a:stCxn id="106" idx="6"/>
              <a:endCxn id="100" idx="2"/>
            </p:cNvCxnSpPr>
            <p:nvPr/>
          </p:nvCxnSpPr>
          <p:spPr bwMode="auto">
            <a:xfrm>
              <a:off x="5150822" y="5076980"/>
              <a:ext cx="75390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4" name="Group 31"/>
            <p:cNvGrpSpPr>
              <a:grpSpLocks/>
            </p:cNvGrpSpPr>
            <p:nvPr/>
          </p:nvGrpSpPr>
          <p:grpSpPr bwMode="auto">
            <a:xfrm>
              <a:off x="4095362" y="6264376"/>
              <a:ext cx="1055461" cy="791597"/>
              <a:chOff x="0" y="0"/>
              <a:chExt cx="336" cy="336"/>
            </a:xfrm>
          </p:grpSpPr>
          <p:sp>
            <p:nvSpPr>
              <p:cNvPr id="96" name="Oval 29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30"/>
              <p:cNvSpPr>
                <a:spLocks/>
              </p:cNvSpPr>
              <p:nvPr/>
            </p:nvSpPr>
            <p:spPr bwMode="auto">
              <a:xfrm>
                <a:off x="100" y="96"/>
                <a:ext cx="138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U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5904725" y="6264376"/>
              <a:ext cx="1055461" cy="791597"/>
              <a:chOff x="0" y="0"/>
              <a:chExt cx="336" cy="336"/>
            </a:xfrm>
          </p:grpSpPr>
          <p:sp>
            <p:nvSpPr>
              <p:cNvPr id="94" name="Oval 3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33"/>
              <p:cNvSpPr>
                <a:spLocks/>
              </p:cNvSpPr>
              <p:nvPr/>
            </p:nvSpPr>
            <p:spPr bwMode="auto">
              <a:xfrm>
                <a:off x="100" y="96"/>
                <a:ext cx="138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U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cxnSp>
          <p:nvCxnSpPr>
            <p:cNvPr id="86" name="AutoShape 11"/>
            <p:cNvCxnSpPr>
              <a:cxnSpLocks noChangeShapeType="1"/>
            </p:cNvCxnSpPr>
            <p:nvPr/>
          </p:nvCxnSpPr>
          <p:spPr bwMode="auto">
            <a:xfrm>
              <a:off x="4623091" y="5472778"/>
              <a:ext cx="0" cy="79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7" name="AutoShape 19"/>
            <p:cNvCxnSpPr>
              <a:cxnSpLocks noChangeShapeType="1"/>
            </p:cNvCxnSpPr>
            <p:nvPr/>
          </p:nvCxnSpPr>
          <p:spPr bwMode="auto">
            <a:xfrm>
              <a:off x="2813729" y="5472778"/>
              <a:ext cx="0" cy="79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8" name="AutoShape 41"/>
            <p:cNvCxnSpPr>
              <a:cxnSpLocks noChangeShapeType="1"/>
            </p:cNvCxnSpPr>
            <p:nvPr/>
          </p:nvCxnSpPr>
          <p:spPr bwMode="auto">
            <a:xfrm>
              <a:off x="6432454" y="5472778"/>
              <a:ext cx="0" cy="79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7" name="TextBox 6"/>
          <p:cNvSpPr txBox="1"/>
          <p:nvPr/>
        </p:nvSpPr>
        <p:spPr>
          <a:xfrm>
            <a:off x="9677400" y="19812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pic>
        <p:nvPicPr>
          <p:cNvPr id="112" name="Picture 4"/>
          <p:cNvPicPr>
            <a:picLocks noChangeArrowheads="1"/>
          </p:cNvPicPr>
          <p:nvPr/>
        </p:nvPicPr>
        <p:blipFill rotWithShape="1">
          <a:blip r:embed="rId3" cstate="print"/>
          <a:srcRect l="28373" t="3842" r="55203" b="67337"/>
          <a:stretch/>
        </p:blipFill>
        <p:spPr bwMode="auto">
          <a:xfrm>
            <a:off x="6022622" y="1295400"/>
            <a:ext cx="174977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/>
          <p:cNvPicPr>
            <a:picLocks noChangeArrowheads="1"/>
          </p:cNvPicPr>
          <p:nvPr/>
        </p:nvPicPr>
        <p:blipFill rotWithShape="1">
          <a:blip r:embed="rId3" cstate="print"/>
          <a:srcRect l="52427" t="47996" r="31148" b="25470"/>
          <a:stretch/>
        </p:blipFill>
        <p:spPr bwMode="auto">
          <a:xfrm>
            <a:off x="3660422" y="3962400"/>
            <a:ext cx="1749778" cy="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rrowheads="1"/>
          </p:cNvPicPr>
          <p:nvPr/>
        </p:nvPicPr>
        <p:blipFill rotWithShape="1">
          <a:blip r:embed="rId3" cstate="print"/>
          <a:srcRect l="52427" t="47996" r="31148" b="25470"/>
          <a:stretch/>
        </p:blipFill>
        <p:spPr bwMode="auto">
          <a:xfrm>
            <a:off x="6101644" y="3962400"/>
            <a:ext cx="1749778" cy="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7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76665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32232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22896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84905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75514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7163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75380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</a:t>
            </a:r>
            <a:r>
              <a:rPr lang="en-US" sz="2400" dirty="0" smtClean="0">
                <a:latin typeface="Calibri"/>
                <a:cs typeface="Calibri"/>
              </a:rPr>
              <a:t>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</a:t>
            </a:r>
            <a:r>
              <a:rPr lang="en-US" sz="2000" dirty="0" smtClean="0">
                <a:latin typeface="Calibri"/>
                <a:cs typeface="Calibri"/>
              </a:rPr>
              <a:t>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 smtClean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 smtClean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39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Bayes’</a:t>
            </a:r>
            <a:r>
              <a:rPr lang="en-US" altLang="ja-JP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Nets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90800"/>
            <a:ext cx="4855955" cy="3538816"/>
          </a:xfrm>
          <a:prstGeom prst="rect">
            <a:avLst/>
          </a:prstGeom>
        </p:spPr>
      </p:pic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8280400" cy="332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answer </a:t>
            </a:r>
            <a:r>
              <a:rPr lang="en-US" sz="2000" dirty="0">
                <a:latin typeface="Calibri"/>
                <a:cs typeface="Calibri"/>
              </a:rPr>
              <a:t>queries about conditional independence and </a:t>
            </a:r>
            <a:r>
              <a:rPr lang="en-US" sz="2000" dirty="0" smtClean="0">
                <a:latin typeface="Calibri"/>
                <a:cs typeface="Calibri"/>
              </a:rPr>
              <a:t>influence 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8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/>
              <a:t>X</a:t>
            </a:r>
            <a:r>
              <a:rPr lang="en-US" sz="2800" dirty="0"/>
              <a:t>, Y independent </a:t>
            </a:r>
            <a:r>
              <a:rPr lang="en-US" sz="2800" dirty="0" smtClean="0"/>
              <a:t>if and only if:</a:t>
            </a:r>
            <a:endParaRPr lang="en-US" sz="2800" dirty="0"/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</a:t>
            </a:r>
            <a:r>
              <a:rPr lang="en-US" sz="2800" dirty="0" smtClean="0"/>
              <a:t>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1722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8039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93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Recap: Bayes</a:t>
            </a:r>
            <a:r>
              <a:rPr lang="en-US" dirty="0" smtClean="0">
                <a:latin typeface="Calibri"/>
                <a:cs typeface="Calibri"/>
              </a:rPr>
              <a:t>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Semantics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implicitly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 for </a:t>
            </a:r>
            <a:r>
              <a:rPr lang="en-US" b="1" i="1" dirty="0" smtClean="0"/>
              <a:t>Snapshot</a:t>
            </a:r>
            <a:r>
              <a:rPr lang="en-US" dirty="0" smtClean="0"/>
              <a:t> of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65199"/>
          </a:xfrm>
        </p:spPr>
        <p:txBody>
          <a:bodyPr/>
          <a:lstStyle/>
          <a:p>
            <a:r>
              <a:rPr lang="en-US" dirty="0" smtClean="0"/>
              <a:t>It gets big…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61936" y="1676400"/>
            <a:ext cx="5374464" cy="4375150"/>
            <a:chOff x="6461936" y="1676400"/>
            <a:chExt cx="5374464" cy="4375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1936" y="1676400"/>
              <a:ext cx="5374464" cy="4375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0" y="5715000"/>
              <a:ext cx="45988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http://img4.wikia.nocookie.net/__cb20090430175407/monster/images/9/92/</a:t>
              </a:r>
              <a:r>
                <a:rPr lang="en-US" sz="900" dirty="0" err="1"/>
                <a:t>Basilisk.jpg</a:t>
              </a:r>
              <a:endParaRPr lang="en-US" sz="9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8941" b="7338"/>
          <a:stretch/>
        </p:blipFill>
        <p:spPr>
          <a:xfrm>
            <a:off x="685800" y="2209800"/>
            <a:ext cx="5435600" cy="37566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3276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687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88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04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58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3276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20040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P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46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62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16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4186535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Q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257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R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478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33600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52245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38045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5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1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X and Y are 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 smtClean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X and Y are 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 smtClean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567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3288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Addendum: they </a:t>
            </a:r>
            <a:r>
              <a:rPr lang="en-US" sz="2000" i="1" dirty="0" smtClean="0">
                <a:latin typeface="Calibri"/>
                <a:cs typeface="Calibri"/>
              </a:rPr>
              <a:t>could </a:t>
            </a:r>
            <a:r>
              <a:rPr lang="en-US" sz="2000" dirty="0" smtClean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4191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09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             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uaranteed X independent of Z ? 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traffic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numbers:</a:t>
            </a:r>
            <a:endParaRPr lang="en-US" sz="20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75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Guaranteed X </a:t>
            </a:r>
            <a:r>
              <a:rPr lang="en-US" sz="2400" dirty="0">
                <a:latin typeface="Calibri"/>
                <a:cs typeface="Calibri"/>
              </a:rPr>
              <a:t>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Evidence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             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</p:spTree>
    <p:extLst>
      <p:ext uri="{BB962C8B-B14F-4D97-AF65-F5344CB8AC3E}">
        <p14:creationId xmlns:p14="http://schemas.microsoft.com/office/powerpoint/2010/main" val="345352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numbers:</a:t>
            </a:r>
            <a:endParaRPr lang="en-US" sz="20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</p:spTree>
    <p:extLst>
      <p:ext uri="{BB962C8B-B14F-4D97-AF65-F5344CB8AC3E}">
        <p14:creationId xmlns:p14="http://schemas.microsoft.com/office/powerpoint/2010/main" val="323367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Sword of Conditional Independence!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1524000"/>
            <a:ext cx="16896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Slay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Basilisk!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693" y="1371600"/>
            <a:ext cx="2882536" cy="288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86200"/>
            <a:ext cx="1930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harrypotter.wikia.com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2057400"/>
            <a:ext cx="4064000" cy="33083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299200" y="1295400"/>
            <a:ext cx="2590800" cy="1752600"/>
          </a:xfrm>
          <a:prstGeom prst="wedgeRoundRectCallout">
            <a:avLst>
              <a:gd name="adj1" fmla="val 37232"/>
              <a:gd name="adj2" fmla="val 68831"/>
              <a:gd name="adj3" fmla="val 16667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 am a BIG joint distribution!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525" y="4953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30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387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48768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Means: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2864" y="5619690"/>
            <a:ext cx="2023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Or, equivalently: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89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</p:spTree>
    <p:extLst>
      <p:ext uri="{BB962C8B-B14F-4D97-AF65-F5344CB8AC3E}">
        <p14:creationId xmlns:p14="http://schemas.microsoft.com/office/powerpoint/2010/main" val="145181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 smtClean="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 smtClean="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70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</a:t>
            </a:r>
            <a:r>
              <a:rPr lang="en-US" sz="2800" dirty="0" smtClean="0"/>
              <a:t>broken</a:t>
            </a:r>
          </a:p>
          <a:p>
            <a:pPr marL="0" indent="0">
              <a:buNone/>
            </a:pPr>
            <a:r>
              <a:rPr lang="en-US" sz="2800" dirty="0" smtClean="0"/>
              <a:t>    into repetitions of the </a:t>
            </a:r>
            <a:r>
              <a:rPr lang="en-US" sz="2800" dirty="0"/>
              <a:t>three canonical </a:t>
            </a:r>
            <a:r>
              <a:rPr lang="en-US" sz="2800" dirty="0" smtClean="0"/>
              <a:t>cases</a:t>
            </a:r>
            <a:endParaRPr lang="en-US" sz="2800" dirty="0"/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 smtClean="0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 smtClean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  <p:extLst>
      <p:ext uri="{BB962C8B-B14F-4D97-AF65-F5344CB8AC3E}">
        <p14:creationId xmlns:p14="http://schemas.microsoft.com/office/powerpoint/2010/main" val="364566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Query:</a:t>
            </a:r>
            <a:r>
              <a:rPr lang="en-US" sz="2800" dirty="0">
                <a:latin typeface="Calibri"/>
                <a:cs typeface="Calibri"/>
              </a:rPr>
              <a:t>	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Check </a:t>
            </a:r>
            <a:r>
              <a:rPr lang="en-US" sz="2800" dirty="0">
                <a:latin typeface="Calibri"/>
                <a:cs typeface="Calibri"/>
              </a:rPr>
              <a:t>all (undirected!) paths </a:t>
            </a:r>
            <a:r>
              <a:rPr lang="en-US" sz="2800" dirty="0" smtClean="0">
                <a:latin typeface="Calibri"/>
                <a:cs typeface="Calibri"/>
              </a:rPr>
              <a:t>between        and </a:t>
            </a:r>
            <a:endParaRPr lang="en-US" sz="2800" dirty="0">
              <a:latin typeface="Calibri"/>
              <a:cs typeface="Calibri"/>
            </a:endParaRPr>
          </a:p>
          <a:p>
            <a:pPr lvl="7">
              <a:buFont typeface="Wingdings" charset="0"/>
              <a:buChar char="§"/>
              <a:defRPr/>
            </a:pPr>
            <a:endParaRPr lang="en-US" sz="6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If one or more active, then independence not guaranteed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 smtClean="0">
                <a:latin typeface="Calibri"/>
                <a:cs typeface="Calibri"/>
              </a:rPr>
              <a:t>    then independence is guaranteed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8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76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2463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and the </a:t>
            </a:r>
            <a:r>
              <a:rPr lang="en-US" dirty="0">
                <a:latin typeface="Calibri"/>
                <a:cs typeface="Calibri"/>
              </a:rPr>
              <a:t>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rule: 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Bayes</a:t>
            </a:r>
            <a:r>
              <a:rPr lang="ja-JP" altLang="en-US" sz="2400" dirty="0" smtClean="0">
                <a:latin typeface="Calibri"/>
                <a:cs typeface="Calibri"/>
              </a:rPr>
              <a:t>’</a:t>
            </a:r>
            <a:r>
              <a:rPr lang="en-US" sz="2400" dirty="0" smtClean="0">
                <a:latin typeface="Calibri"/>
                <a:cs typeface="Calibri"/>
              </a:rPr>
              <a:t>nets </a:t>
            </a:r>
            <a:r>
              <a:rPr lang="en-US" sz="2400" dirty="0">
                <a:latin typeface="Calibri"/>
                <a:cs typeface="Calibri"/>
              </a:rPr>
              <a:t>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4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923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63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2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exponential complexity, often better)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9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</a:t>
            </a:r>
            <a:r>
              <a:rPr lang="ja-JP" altLang="en-US" dirty="0" smtClean="0">
                <a:latin typeface="Calibri"/>
                <a:cs typeface="Calibri"/>
              </a:rPr>
              <a:t>’</a:t>
            </a:r>
            <a:r>
              <a:rPr lang="en-US" dirty="0" smtClean="0">
                <a:latin typeface="Calibri"/>
                <a:cs typeface="Calibri"/>
              </a:rPr>
              <a:t>Nets</a:t>
            </a:r>
            <a:r>
              <a:rPr lang="en-US" dirty="0">
                <a:latin typeface="Calibri"/>
                <a:cs typeface="Calibri"/>
              </a:rPr>
              <a:t>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7747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Variables</a:t>
            </a: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</a:t>
            </a:r>
            <a:r>
              <a:rPr lang="en-US" sz="2000" dirty="0" smtClean="0">
                <a:latin typeface="Calibri"/>
                <a:cs typeface="Calibri"/>
              </a:rPr>
              <a:t>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6248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895600" y="4800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276600" y="3886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971800" y="5867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181600" y="4419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752600" y="49530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4241800" cy="2819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73" y="1219200"/>
            <a:ext cx="6759927" cy="44957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4800" y="5791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057400" y="4800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590800" y="5867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800600" y="4419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y | x)}{P(y)}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7"/>
  <p:tag name="PICTUREFILESIZE" val="163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55597</TotalTime>
  <Words>2881</Words>
  <Application>Microsoft Macintosh PowerPoint</Application>
  <PresentationFormat>Custom</PresentationFormat>
  <Paragraphs>1059</Paragraphs>
  <Slides>54</Slides>
  <Notes>11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dan-berkeley-nlp-v1</vt:lpstr>
      <vt:lpstr>CSE 473: Artificial Intelligence </vt:lpstr>
      <vt:lpstr>Probability Recap</vt:lpstr>
      <vt:lpstr>Joint Distribution for Snapshot of World</vt:lpstr>
      <vt:lpstr>The Sword of Conditional Independence!</vt:lpstr>
      <vt:lpstr>Conditional Independence and the Chain Rule</vt:lpstr>
      <vt:lpstr>Bayes’Nets: Big Picture</vt:lpstr>
      <vt:lpstr>Bayes’ Nets: Big Picture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Alarm Network</vt:lpstr>
      <vt:lpstr>Example: Alarm Network</vt:lpstr>
      <vt:lpstr>Example: Alarm Network</vt:lpstr>
      <vt:lpstr>Example: Hidden Markov Models</vt:lpstr>
      <vt:lpstr>Example: Traffic</vt:lpstr>
      <vt:lpstr>Example: Reverse Traffic</vt:lpstr>
      <vt:lpstr>Causality?</vt:lpstr>
      <vt:lpstr>Size of a Bayes’ Net</vt:lpstr>
      <vt:lpstr>Bayes’ Nets</vt:lpstr>
      <vt:lpstr>CS 188: Artificial Intelligence </vt:lpstr>
      <vt:lpstr>Probability Recap</vt:lpstr>
      <vt:lpstr>Recap: Bayes’ Nets</vt:lpstr>
      <vt:lpstr>Bayes’ Net Semantics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3307</cp:revision>
  <cp:lastPrinted>2014-03-18T18:14:25Z</cp:lastPrinted>
  <dcterms:created xsi:type="dcterms:W3CDTF">2004-08-27T04:16:05Z</dcterms:created>
  <dcterms:modified xsi:type="dcterms:W3CDTF">2014-11-21T17:22:00Z</dcterms:modified>
</cp:coreProperties>
</file>