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62"/>
  </p:notesMasterIdLst>
  <p:handoutMasterIdLst>
    <p:handoutMasterId r:id="rId63"/>
  </p:handoutMasterIdLst>
  <p:sldIdLst>
    <p:sldId id="302" r:id="rId2"/>
    <p:sldId id="336" r:id="rId3"/>
    <p:sldId id="319" r:id="rId4"/>
    <p:sldId id="320" r:id="rId5"/>
    <p:sldId id="321" r:id="rId6"/>
    <p:sldId id="331" r:id="rId7"/>
    <p:sldId id="337" r:id="rId8"/>
    <p:sldId id="338" r:id="rId9"/>
    <p:sldId id="318" r:id="rId10"/>
    <p:sldId id="317" r:id="rId11"/>
    <p:sldId id="316" r:id="rId12"/>
    <p:sldId id="332" r:id="rId13"/>
    <p:sldId id="339" r:id="rId14"/>
    <p:sldId id="333" r:id="rId15"/>
    <p:sldId id="334" r:id="rId16"/>
    <p:sldId id="335" r:id="rId17"/>
    <p:sldId id="340" r:id="rId18"/>
    <p:sldId id="341" r:id="rId19"/>
    <p:sldId id="342" r:id="rId20"/>
    <p:sldId id="343" r:id="rId21"/>
    <p:sldId id="322" r:id="rId22"/>
    <p:sldId id="323" r:id="rId23"/>
    <p:sldId id="325" r:id="rId24"/>
    <p:sldId id="326" r:id="rId25"/>
    <p:sldId id="327" r:id="rId26"/>
    <p:sldId id="328" r:id="rId27"/>
    <p:sldId id="329" r:id="rId28"/>
    <p:sldId id="330" r:id="rId29"/>
    <p:sldId id="266" r:id="rId30"/>
    <p:sldId id="259" r:id="rId31"/>
    <p:sldId id="309" r:id="rId32"/>
    <p:sldId id="306" r:id="rId33"/>
    <p:sldId id="307" r:id="rId34"/>
    <p:sldId id="262" r:id="rId35"/>
    <p:sldId id="310" r:id="rId36"/>
    <p:sldId id="263" r:id="rId37"/>
    <p:sldId id="312" r:id="rId38"/>
    <p:sldId id="311" r:id="rId39"/>
    <p:sldId id="265" r:id="rId40"/>
    <p:sldId id="293" r:id="rId41"/>
    <p:sldId id="267" r:id="rId42"/>
    <p:sldId id="313" r:id="rId43"/>
    <p:sldId id="287" r:id="rId44"/>
    <p:sldId id="292" r:id="rId45"/>
    <p:sldId id="268" r:id="rId46"/>
    <p:sldId id="269" r:id="rId47"/>
    <p:sldId id="270" r:id="rId48"/>
    <p:sldId id="271" r:id="rId49"/>
    <p:sldId id="272" r:id="rId50"/>
    <p:sldId id="273" r:id="rId51"/>
    <p:sldId id="314" r:id="rId52"/>
    <p:sldId id="274" r:id="rId53"/>
    <p:sldId id="315" r:id="rId54"/>
    <p:sldId id="275" r:id="rId55"/>
    <p:sldId id="276" r:id="rId56"/>
    <p:sldId id="299" r:id="rId57"/>
    <p:sldId id="294" r:id="rId58"/>
    <p:sldId id="295" r:id="rId59"/>
    <p:sldId id="296" r:id="rId60"/>
    <p:sldId id="297" r:id="rId61"/>
  </p:sldIdLst>
  <p:sldSz cx="12192000" cy="6858000"/>
  <p:notesSz cx="7302500" cy="9588500"/>
  <p:custDataLst>
    <p:tags r:id="rId6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3333FF"/>
    <a:srgbClr val="FFFF00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8" autoAdjust="0"/>
  </p:normalViewPr>
  <p:slideViewPr>
    <p:cSldViewPr>
      <p:cViewPr>
        <p:scale>
          <a:sx n="90" d="100"/>
          <a:sy n="90" d="100"/>
        </p:scale>
        <p:origin x="-12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29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tags" Target="tags/tag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927218C1-594E-A94E-95F4-26DFF0AD8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CD7DE18D-B477-5540-A418-45080CBAB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84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Thanks!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1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Dan has a demo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524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1761" indent="-285293" defTabSz="96524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171" indent="-228234" defTabSz="96524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7640" indent="-228234" defTabSz="96524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4108" indent="-228234" defTabSz="96524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0577" indent="-228234" defTabSz="9652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67045" indent="-228234" defTabSz="9652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3514" indent="-228234" defTabSz="9652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79982" indent="-228234" defTabSz="9652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667B323-39B3-46A3-8C57-54962289A667}" type="slidenum">
              <a:rPr lang="en-US" sz="1300"/>
              <a:pPr eaLnBrk="1" hangingPunct="1"/>
              <a:t>24</a:t>
            </a:fld>
            <a:endParaRPr lang="en-US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5613" y="719138"/>
            <a:ext cx="6391275" cy="3595687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George Box: All models are wrong; some of them are useful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1B7EDC-D532-E64C-A88A-8EDD91AF94E9}" type="slidenum">
              <a:rPr lang="en-US"/>
              <a:pPr eaLnBrk="1" hangingPunct="1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2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1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r>
              <a:rPr lang="en-US" dirty="0" smtClean="0"/>
              <a:t>TODO: explain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propto</a:t>
            </a:r>
            <a:r>
              <a:rPr lang="en-US" baseline="0" dirty="0" smtClean="0"/>
              <a:t> and it’s </a:t>
            </a:r>
            <a:r>
              <a:rPr lang="en-US" baseline="0" dirty="0" err="1" smtClean="0"/>
              <a:t>X_t</a:t>
            </a:r>
            <a:r>
              <a:rPr lang="en-US" baseline="0" dirty="0" smtClean="0"/>
              <a:t>, not X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41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0E11D-7034-644F-ACDF-0961FF429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B7AE3-A7DC-6F48-B5B2-E849EC18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3582B-6514-F64F-B98B-15EDDDED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E58B9-5DCE-C749-A388-A65B9B24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A45FB-0697-A64A-9D51-5116823B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D655-17A6-EB4F-8BC4-1ED74EF1A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B5484-33E2-FE4D-B1E3-75D9311FF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EBA02-6DF4-4F48-8623-473B1E1CF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F0988-FE3D-BD44-95D6-6939512C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8A888-4110-E642-8E4A-93BA40A9C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8A1A2-B5DF-3D40-8B8B-515E22E76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82200" y="6305549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5A20CE7E-3045-584A-B330-59BDFC9F30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23.png"/><Relationship Id="rId1" Type="http://schemas.microsoft.com/office/2007/relationships/media" Target="file://localhost/Users/weld/Documents/teaching/473/0000-old/from%20luke/cse473au11-hmms.ppt_media/partfilter-big-2.mov" TargetMode="External"/><Relationship Id="rId2" Type="http://schemas.openxmlformats.org/officeDocument/2006/relationships/video" Target="file://localhost/Users/weld/Documents/teaching/473/0000-old/from%20luke/cse473au11-hmms.ppt_media/partfilter-big-2.m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24.png"/><Relationship Id="rId1" Type="http://schemas.microsoft.com/office/2007/relationships/media" Target="file://localhost/Users/weld/Documents/teaching/473/0000-old/from%20luke/cse473au11-hmms.ppt_media/exactfilter-big-2.mov" TargetMode="External"/><Relationship Id="rId2" Type="http://schemas.openxmlformats.org/officeDocument/2006/relationships/video" Target="file://localhost/Users/weld/Documents/teaching/473/0000-old/from%20luke/cse473au11-hmms.ppt_media/exactfilter-big-2.mo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6" Type="http://schemas.openxmlformats.org/officeDocument/2006/relationships/image" Target="../media/image29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../media/image5.png"/><Relationship Id="rId13" Type="http://schemas.openxmlformats.org/officeDocument/2006/relationships/image" Target="../media/image6.png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tags" Target="../tags/tag8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2.png"/><Relationship Id="rId10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" Type="http://schemas.openxmlformats.org/officeDocument/2006/relationships/tags" Target="../tags/tag26.xml"/><Relationship Id="rId2" Type="http://schemas.openxmlformats.org/officeDocument/2006/relationships/tags" Target="../tags/tag27.xml"/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tags" Target="../tags/tag30.xml"/><Relationship Id="rId6" Type="http://schemas.openxmlformats.org/officeDocument/2006/relationships/tags" Target="../tags/tag31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image" Target="../media/image47.png"/><Relationship Id="rId17" Type="http://schemas.openxmlformats.org/officeDocument/2006/relationships/image" Target="../media/image48.png"/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tags" Target="../tags/tag34.xml"/><Relationship Id="rId4" Type="http://schemas.openxmlformats.org/officeDocument/2006/relationships/tags" Target="../tags/tag35.xml"/><Relationship Id="rId5" Type="http://schemas.openxmlformats.org/officeDocument/2006/relationships/tags" Target="../tags/tag36.xml"/><Relationship Id="rId6" Type="http://schemas.openxmlformats.org/officeDocument/2006/relationships/tags" Target="../tags/tag37.xml"/><Relationship Id="rId7" Type="http://schemas.openxmlformats.org/officeDocument/2006/relationships/tags" Target="../tags/tag38.xml"/><Relationship Id="rId8" Type="http://schemas.openxmlformats.org/officeDocument/2006/relationships/tags" Target="../tags/tag39.xml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5.png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" Type="http://schemas.openxmlformats.org/officeDocument/2006/relationships/tags" Target="../tags/tag43.xml"/><Relationship Id="rId2" Type="http://schemas.openxmlformats.org/officeDocument/2006/relationships/tags" Target="../tags/tag44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" Type="http://schemas.openxmlformats.org/officeDocument/2006/relationships/tags" Target="../tags/tag47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Relationship Id="rId6" Type="http://schemas.openxmlformats.org/officeDocument/2006/relationships/tags" Target="../tags/tag52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tags" Target="../tags/tag53.xml"/><Relationship Id="rId2" Type="http://schemas.openxmlformats.org/officeDocument/2006/relationships/tags" Target="../tags/tag5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79.png"/><Relationship Id="rId11" Type="http://schemas.openxmlformats.org/officeDocument/2006/relationships/image" Target="../media/image80.png"/><Relationship Id="rId1" Type="http://schemas.openxmlformats.org/officeDocument/2006/relationships/tags" Target="../tags/tag56.xml"/><Relationship Id="rId2" Type="http://schemas.openxmlformats.org/officeDocument/2006/relationships/tags" Target="../tags/tag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69.png"/><Relationship Id="rId1" Type="http://schemas.openxmlformats.org/officeDocument/2006/relationships/tags" Target="../tags/tag61.x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1" Type="http://schemas.openxmlformats.org/officeDocument/2006/relationships/tags" Target="../tags/tag62.xml"/><Relationship Id="rId2" Type="http://schemas.openxmlformats.org/officeDocument/2006/relationships/tags" Target="../tags/tag6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8" Type="http://schemas.openxmlformats.org/officeDocument/2006/relationships/image" Target="../media/image96.png"/><Relationship Id="rId1" Type="http://schemas.openxmlformats.org/officeDocument/2006/relationships/tags" Target="../tags/tag65.xml"/><Relationship Id="rId2" Type="http://schemas.openxmlformats.org/officeDocument/2006/relationships/tags" Target="../tags/tag6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4" Type="http://schemas.openxmlformats.org/officeDocument/2006/relationships/tags" Target="../tags/tag70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7" Type="http://schemas.openxmlformats.org/officeDocument/2006/relationships/image" Target="../media/image100.png"/><Relationship Id="rId8" Type="http://schemas.openxmlformats.org/officeDocument/2006/relationships/image" Target="../media/image96.png"/><Relationship Id="rId9" Type="http://schemas.openxmlformats.org/officeDocument/2006/relationships/image" Target="../media/image101.png"/><Relationship Id="rId1" Type="http://schemas.openxmlformats.org/officeDocument/2006/relationships/tags" Target="../tags/tag67.xml"/><Relationship Id="rId2" Type="http://schemas.openxmlformats.org/officeDocument/2006/relationships/tags" Target="../tags/tag68.xml"/></Relationships>
</file>

<file path=ppt/slides/_rels/slide5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4.png"/><Relationship Id="rId12" Type="http://schemas.openxmlformats.org/officeDocument/2006/relationships/image" Target="../media/image88.png"/><Relationship Id="rId13" Type="http://schemas.openxmlformats.org/officeDocument/2006/relationships/image" Target="../media/image105.png"/><Relationship Id="rId14" Type="http://schemas.openxmlformats.org/officeDocument/2006/relationships/image" Target="../media/image69.png"/><Relationship Id="rId1" Type="http://schemas.openxmlformats.org/officeDocument/2006/relationships/tags" Target="../tags/tag71.xml"/><Relationship Id="rId2" Type="http://schemas.openxmlformats.org/officeDocument/2006/relationships/tags" Target="../tags/tag72.xml"/><Relationship Id="rId3" Type="http://schemas.openxmlformats.org/officeDocument/2006/relationships/tags" Target="../tags/tag73.xml"/><Relationship Id="rId4" Type="http://schemas.openxmlformats.org/officeDocument/2006/relationships/tags" Target="../tags/tag74.xml"/><Relationship Id="rId5" Type="http://schemas.openxmlformats.org/officeDocument/2006/relationships/tags" Target="../tags/tag75.xml"/><Relationship Id="rId6" Type="http://schemas.openxmlformats.org/officeDocument/2006/relationships/tags" Target="../tags/tag76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5.xml"/><Relationship Id="rId9" Type="http://schemas.openxmlformats.org/officeDocument/2006/relationships/image" Target="../media/image102.png"/><Relationship Id="rId10" Type="http://schemas.openxmlformats.org/officeDocument/2006/relationships/image" Target="../media/image10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.xml"/><Relationship Id="rId6" Type="http://schemas.openxmlformats.org/officeDocument/2006/relationships/image" Target="../media/image106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Relationship Id="rId9" Type="http://schemas.openxmlformats.org/officeDocument/2006/relationships/image" Target="../media/image89.png"/><Relationship Id="rId10" Type="http://schemas.openxmlformats.org/officeDocument/2006/relationships/image" Target="../media/image109.png"/><Relationship Id="rId1" Type="http://schemas.openxmlformats.org/officeDocument/2006/relationships/tags" Target="../tags/tag77.xml"/><Relationship Id="rId2" Type="http://schemas.openxmlformats.org/officeDocument/2006/relationships/tags" Target="../tags/tag7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11.png"/><Relationship Id="rId8" Type="http://schemas.openxmlformats.org/officeDocument/2006/relationships/image" Target="../media/image89.png"/><Relationship Id="rId9" Type="http://schemas.openxmlformats.org/officeDocument/2006/relationships/image" Target="../media/image112.png"/><Relationship Id="rId1" Type="http://schemas.openxmlformats.org/officeDocument/2006/relationships/tags" Target="../tags/tag80.xml"/><Relationship Id="rId2" Type="http://schemas.openxmlformats.org/officeDocument/2006/relationships/tags" Target="../tags/tag8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1" Type="http://schemas.openxmlformats.org/officeDocument/2006/relationships/tags" Target="../tags/tag83.xml"/><Relationship Id="rId2" Type="http://schemas.openxmlformats.org/officeDocument/2006/relationships/tags" Target="../tags/tag8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4" Type="http://schemas.openxmlformats.org/officeDocument/2006/relationships/image" Target="../media/image101.png"/><Relationship Id="rId1" Type="http://schemas.openxmlformats.org/officeDocument/2006/relationships/tags" Target="../tags/tag86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22.png"/><Relationship Id="rId1" Type="http://schemas.microsoft.com/office/2007/relationships/media" Target="file://localhost/Users/weld/Documents/teaching/473/0000-old/from%20luke/cse473au11-hmms.ppt_media/partfilter-25-big.mov" TargetMode="External"/><Relationship Id="rId2" Type="http://schemas.openxmlformats.org/officeDocument/2006/relationships/video" Target="file://localhost/Users/weld/Documents/teaching/473/0000-old/from%20luke/cse473au11-hmms.ppt_media/partfilter-25-big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CSE 473: Artificial Intelligence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 smtClean="0"/>
              <a:t>Bayes’ Nets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4800599" cy="3498476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Daniel Weld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[Most slides were created by Dan Klein and Pieter Abbeel for CS188 Intro to AI at UC Berkeley.  All CS188 materials are available at http://</a:t>
            </a:r>
            <a:r>
              <a:rPr lang="en-US" sz="1400" dirty="0" err="1" smtClean="0">
                <a:latin typeface="Calibri"/>
                <a:cs typeface="Calibri"/>
              </a:rPr>
              <a:t>ai.berkeley.edu</a:t>
            </a:r>
            <a:r>
              <a:rPr lang="en-US" sz="1400" dirty="0" smtClean="0">
                <a:latin typeface="Calibri"/>
                <a:cs typeface="Calibri"/>
              </a:rPr>
              <a:t>.]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65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10972800" cy="1295400"/>
          </a:xfrm>
        </p:spPr>
        <p:txBody>
          <a:bodyPr rIns="132080"/>
          <a:lstStyle/>
          <a:p>
            <a:pPr indent="0" eaLnBrk="1" hangingPunct="1"/>
            <a:r>
              <a:rPr lang="en-US" dirty="0" smtClean="0"/>
              <a:t>Which Algorithm?</a:t>
            </a:r>
          </a:p>
        </p:txBody>
      </p:sp>
      <p:sp>
        <p:nvSpPr>
          <p:cNvPr id="77827" name="Rectangle 3"/>
          <p:cNvSpPr>
            <a:spLocks/>
          </p:cNvSpPr>
          <p:nvPr/>
        </p:nvSpPr>
        <p:spPr bwMode="auto">
          <a:xfrm>
            <a:off x="880534" y="1295400"/>
            <a:ext cx="713868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600" dirty="0">
                <a:solidFill>
                  <a:schemeClr val="tx1"/>
                </a:solidFill>
                <a:cs typeface="Arial" charset="0"/>
              </a:rPr>
              <a:t>Particle filter, uniform initial beliefs, 300 particles</a:t>
            </a:r>
          </a:p>
        </p:txBody>
      </p:sp>
      <p:pic>
        <p:nvPicPr>
          <p:cNvPr id="77828" name="partfilter-big-2.mov" descr="cse473au11-hmms.ppt_media/partfilter-big-2.mo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6134" y="1816100"/>
            <a:ext cx="6711951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895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429" fill="hold"/>
                                        <p:tgtEl>
                                          <p:spTgt spid="778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77828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78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</p:childTnLst>
        </p:cTn>
      </p:par>
    </p:tnLst>
    <p:bldLst>
      <p:bldP spid="7782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10972800" cy="1295400"/>
          </a:xfrm>
        </p:spPr>
        <p:txBody>
          <a:bodyPr rIns="132080"/>
          <a:lstStyle/>
          <a:p>
            <a:pPr indent="0" eaLnBrk="1" hangingPunct="1"/>
            <a:r>
              <a:rPr lang="en-US" dirty="0" smtClean="0"/>
              <a:t>Which Algorithm?</a:t>
            </a:r>
          </a:p>
        </p:txBody>
      </p:sp>
      <p:pic>
        <p:nvPicPr>
          <p:cNvPr id="76803" name="exactfilter-big-2.mov" descr="cse473au11-hmms.ppt_media/exactfilter-big-2.mo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0285" y="1676400"/>
            <a:ext cx="712258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Rectangle 4"/>
          <p:cNvSpPr>
            <a:spLocks/>
          </p:cNvSpPr>
          <p:nvPr/>
        </p:nvSpPr>
        <p:spPr bwMode="auto">
          <a:xfrm>
            <a:off x="1219200" y="1219200"/>
            <a:ext cx="478501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600" dirty="0">
                <a:solidFill>
                  <a:schemeClr val="tx1"/>
                </a:solidFill>
                <a:cs typeface="Arial" charset="0"/>
              </a:rPr>
              <a:t>Exact filter, uniform initial beliefs</a:t>
            </a:r>
          </a:p>
        </p:txBody>
      </p:sp>
    </p:spTree>
    <p:extLst>
      <p:ext uri="{BB962C8B-B14F-4D97-AF65-F5344CB8AC3E}">
        <p14:creationId xmlns:p14="http://schemas.microsoft.com/office/powerpoint/2010/main" val="273044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94" fill="hold"/>
                                        <p:tgtEl>
                                          <p:spTgt spid="768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680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6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68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3"/>
                  </p:tgtEl>
                </p:cond>
              </p:nextCondLst>
            </p:seq>
          </p:childTnLst>
        </p:cTn>
      </p:par>
    </p:tnLst>
    <p:bldLst>
      <p:bldP spid="7680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Complexity of the Forward Algorithm?</a:t>
            </a:r>
          </a:p>
        </p:txBody>
      </p:sp>
      <p:pic>
        <p:nvPicPr>
          <p:cNvPr id="61447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1752600"/>
            <a:ext cx="28225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AutoShape 11"/>
          <p:cNvSpPr>
            <a:spLocks noChangeArrowheads="1"/>
          </p:cNvSpPr>
          <p:nvPr/>
        </p:nvSpPr>
        <p:spPr bwMode="auto">
          <a:xfrm>
            <a:off x="8382000" y="1676400"/>
            <a:ext cx="3581400" cy="990600"/>
          </a:xfrm>
          <a:prstGeom prst="wedgeRectCallout">
            <a:avLst>
              <a:gd name="adj1" fmla="val -151927"/>
              <a:gd name="adj2" fmla="val 1346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If only need P</a:t>
            </a:r>
            <a:r>
              <a:rPr lang="en-US" sz="2400" dirty="0">
                <a:latin typeface="Calibri"/>
                <a:cs typeface="Calibri"/>
              </a:rPr>
              <a:t>(</a:t>
            </a:r>
            <a:r>
              <a:rPr lang="en-US" sz="2400" dirty="0" err="1">
                <a:latin typeface="Calibri"/>
                <a:cs typeface="Calibri"/>
              </a:rPr>
              <a:t>x|e</a:t>
            </a:r>
            <a:r>
              <a:rPr lang="en-US" sz="2400" dirty="0">
                <a:latin typeface="Calibri"/>
                <a:cs typeface="Calibri"/>
              </a:rPr>
              <a:t>) at </a:t>
            </a:r>
            <a:r>
              <a:rPr lang="en-US" sz="2400" dirty="0" smtClean="0">
                <a:latin typeface="Calibri"/>
                <a:cs typeface="Calibri"/>
              </a:rPr>
              <a:t>the end, only normalize there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43000" y="4572000"/>
            <a:ext cx="845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Complexity?</a:t>
            </a: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066801"/>
            <a:ext cx="9448800" cy="3124200"/>
          </a:xfrm>
        </p:spPr>
        <p:txBody>
          <a:bodyPr/>
          <a:lstStyle/>
          <a:p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We are given evidence at each time and want to know</a:t>
            </a:r>
          </a:p>
          <a:p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We use the single (</a:t>
            </a:r>
            <a:r>
              <a:rPr lang="en-US" sz="2800" dirty="0" err="1" smtClean="0">
                <a:latin typeface="Calibri"/>
                <a:ea typeface="ＭＳ Ｐゴシック" pitchFamily="34" charset="-128"/>
                <a:cs typeface="Calibri"/>
              </a:rPr>
              <a:t>time-passage+observation</a:t>
            </a: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) updates:</a:t>
            </a:r>
          </a:p>
          <a:p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1444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82" y="3635375"/>
            <a:ext cx="34686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651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/>
          <a:stretch/>
        </p:blipFill>
        <p:spPr bwMode="auto">
          <a:xfrm>
            <a:off x="5006269" y="3651250"/>
            <a:ext cx="5509331" cy="6159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05200" y="45720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660066"/>
                </a:solidFill>
                <a:latin typeface="Calibri"/>
                <a:ea typeface="ＭＳ Ｐゴシック" pitchFamily="34" charset="-128"/>
                <a:cs typeface="Calibri"/>
              </a:rPr>
              <a:t>O(|X|</a:t>
            </a:r>
            <a:r>
              <a:rPr lang="en-US" sz="2800" baseline="30000" dirty="0" smtClean="0">
                <a:solidFill>
                  <a:srgbClr val="660066"/>
                </a:solidFill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ea typeface="ＭＳ Ｐゴシック" pitchFamily="34" charset="-128"/>
                <a:cs typeface="Calibri"/>
              </a:rPr>
              <a:t>) time &amp; O(X) space</a:t>
            </a:r>
          </a:p>
          <a:p>
            <a:pPr marL="0" indent="0">
              <a:buNone/>
            </a:pPr>
            <a:endParaRPr lang="en-US" sz="2800" dirty="0">
              <a:solidFill>
                <a:srgbClr val="660066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660066"/>
                </a:solidFill>
                <a:latin typeface="Calibri"/>
                <a:ea typeface="ＭＳ Ｐゴシック" pitchFamily="34" charset="-128"/>
                <a:cs typeface="Calibri"/>
              </a:rPr>
              <a:t>But |X| is </a:t>
            </a:r>
            <a:r>
              <a:rPr lang="en-US" sz="2800" b="1" i="1" dirty="0" smtClean="0">
                <a:solidFill>
                  <a:srgbClr val="660066"/>
                </a:solidFill>
                <a:latin typeface="Calibri"/>
                <a:ea typeface="ＭＳ Ｐゴシック" pitchFamily="34" charset="-128"/>
                <a:cs typeface="Calibri"/>
              </a:rPr>
              <a:t>exponential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ea typeface="ＭＳ Ｐゴシック" pitchFamily="34" charset="-128"/>
                <a:cs typeface="Calibri"/>
              </a:rPr>
              <a:t> in the number of state variables 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ea typeface="ＭＳ Ｐゴシック" pitchFamily="34" charset="-128"/>
                <a:cs typeface="Calibri"/>
                <a:sym typeface="Wingdings"/>
              </a:rPr>
              <a:t></a:t>
            </a:r>
            <a:endParaRPr lang="en-US" sz="2800" dirty="0" smtClean="0">
              <a:solidFill>
                <a:srgbClr val="660066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19400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|X| Grow?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Ghost: k (</a:t>
            </a:r>
            <a:r>
              <a:rPr lang="en-US" dirty="0" err="1" smtClean="0"/>
              <a:t>eg</a:t>
            </a:r>
            <a:r>
              <a:rPr lang="en-US" dirty="0" smtClean="0"/>
              <a:t> 9) possible positions in maze</a:t>
            </a:r>
          </a:p>
          <a:p>
            <a:r>
              <a:rPr lang="en-US" dirty="0" smtClean="0"/>
              <a:t>2 Ghosts: k</a:t>
            </a:r>
            <a:r>
              <a:rPr lang="en-US" baseline="30000" dirty="0" smtClean="0"/>
              <a:t>2</a:t>
            </a:r>
            <a:r>
              <a:rPr lang="en-US" dirty="0" smtClean="0"/>
              <a:t> combinations</a:t>
            </a:r>
          </a:p>
          <a:p>
            <a:endParaRPr lang="en-US" dirty="0"/>
          </a:p>
          <a:p>
            <a:r>
              <a:rPr lang="en-US" dirty="0" smtClean="0"/>
              <a:t>N </a:t>
            </a:r>
            <a:r>
              <a:rPr lang="en-US" dirty="0"/>
              <a:t>Ghosts: </a:t>
            </a:r>
            <a:r>
              <a:rPr lang="en-US" dirty="0" err="1" smtClean="0"/>
              <a:t>k</a:t>
            </a:r>
            <a:r>
              <a:rPr lang="en-US" baseline="30000" dirty="0" err="1" smtClean="0"/>
              <a:t>N</a:t>
            </a:r>
            <a:r>
              <a:rPr lang="en-US" dirty="0" smtClean="0"/>
              <a:t> </a:t>
            </a:r>
            <a:r>
              <a:rPr lang="en-US" dirty="0"/>
              <a:t>combinations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359171"/>
            <a:ext cx="2133600" cy="476251"/>
          </a:xfrm>
        </p:spPr>
        <p:txBody>
          <a:bodyPr/>
          <a:lstStyle/>
          <a:p>
            <a:fld id="{B28E58B9-5DCE-C749-A388-A65B9B24CF01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8534400" y="1524000"/>
            <a:ext cx="1566863" cy="1566863"/>
            <a:chOff x="3886199" y="2667000"/>
            <a:chExt cx="1566863" cy="1566863"/>
          </a:xfrm>
        </p:grpSpPr>
        <p:grpSp>
          <p:nvGrpSpPr>
            <p:cNvPr id="5" name="Group 49"/>
            <p:cNvGrpSpPr>
              <a:grpSpLocks/>
            </p:cNvGrpSpPr>
            <p:nvPr/>
          </p:nvGrpSpPr>
          <p:grpSpPr bwMode="auto">
            <a:xfrm rot="16200000">
              <a:off x="3886199" y="2667000"/>
              <a:ext cx="1566863" cy="1566863"/>
              <a:chOff x="3984" y="1056"/>
              <a:chExt cx="1296" cy="1296"/>
            </a:xfrm>
          </p:grpSpPr>
          <p:sp>
            <p:nvSpPr>
              <p:cNvPr id="6" name="Rectangle 60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Rectangle 61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62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63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64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65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66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67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68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Oval 58"/>
            <p:cNvSpPr>
              <a:spLocks noChangeArrowheads="1"/>
            </p:cNvSpPr>
            <p:nvPr/>
          </p:nvSpPr>
          <p:spPr bwMode="auto">
            <a:xfrm rot="16200000">
              <a:off x="5257800" y="2895600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645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be Fooled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965199"/>
          </a:xfrm>
        </p:spPr>
        <p:txBody>
          <a:bodyPr/>
          <a:lstStyle/>
          <a:p>
            <a:r>
              <a:rPr lang="en-US" dirty="0" smtClean="0"/>
              <a:t>It may look cute…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0002-19F1-4774-AF43-286B6C1B4006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19800" y="1828800"/>
            <a:ext cx="4800600" cy="3834537"/>
            <a:chOff x="4724400" y="2426098"/>
            <a:chExt cx="4800600" cy="38345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7680" b="12444"/>
            <a:stretch/>
          </p:blipFill>
          <p:spPr>
            <a:xfrm>
              <a:off x="4724400" y="2426098"/>
              <a:ext cx="4800600" cy="383453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876800" y="6019800"/>
              <a:ext cx="45913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https://fc08.deviantart.net/fs71/</a:t>
              </a:r>
              <a:r>
                <a:rPr lang="en-US" sz="800" dirty="0" err="1"/>
                <a:t>i</a:t>
              </a:r>
              <a:r>
                <a:rPr lang="en-US" sz="800" dirty="0"/>
                <a:t>/2010/258/4/4/baby_dragon__charles_by_imsorrybuti-d2yti11.png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197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Distribution for </a:t>
            </a:r>
            <a:r>
              <a:rPr lang="en-US" b="1" i="1" dirty="0" smtClean="0"/>
              <a:t>Snapshot</a:t>
            </a:r>
            <a:r>
              <a:rPr lang="en-US" dirty="0" smtClean="0"/>
              <a:t> of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965199"/>
          </a:xfrm>
        </p:spPr>
        <p:txBody>
          <a:bodyPr/>
          <a:lstStyle/>
          <a:p>
            <a:r>
              <a:rPr lang="en-US" dirty="0" smtClean="0"/>
              <a:t>It gets big…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0002-19F1-4774-AF43-286B6C1B4006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461936" y="1676400"/>
            <a:ext cx="5374464" cy="4375150"/>
            <a:chOff x="6461936" y="1676400"/>
            <a:chExt cx="5374464" cy="43751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1936" y="1676400"/>
              <a:ext cx="5374464" cy="43751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58000" y="5715000"/>
              <a:ext cx="459888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http://img4.wikia.nocookie.net/__cb20090430175407/monster/images/9/92/</a:t>
              </a:r>
              <a:r>
                <a:rPr lang="en-US" sz="900" dirty="0" err="1"/>
                <a:t>Basilisk.jpg</a:t>
              </a:r>
              <a:endParaRPr lang="en-US" sz="9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18941" b="7338"/>
          <a:stretch/>
        </p:blipFill>
        <p:spPr>
          <a:xfrm>
            <a:off x="685800" y="2209800"/>
            <a:ext cx="5435600" cy="37566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09800" y="32766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6870" y="4267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0800" y="4267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88870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3800" y="4267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0470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4267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5870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1000" y="32766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3200400"/>
            <a:ext cx="38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P</a:t>
            </a: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0200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74670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46270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41670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4186535"/>
            <a:ext cx="42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Q</a:t>
            </a: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5257800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R</a:t>
            </a: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" y="5867400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447800" y="58674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133600" y="5867400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743200" y="58674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0.07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429000" y="58674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114800" y="58674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752245" y="5867400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38045" y="5867400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5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Sword of Conditional Independence!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0002-19F1-4774-AF43-286B6C1B40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1524000"/>
            <a:ext cx="16896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Slay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the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Basilisk!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3693" y="1371600"/>
            <a:ext cx="2882536" cy="28825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3886200"/>
            <a:ext cx="1930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harrypotter.wikia.com</a:t>
            </a:r>
            <a:r>
              <a:rPr lang="en-US" sz="1400" dirty="0">
                <a:solidFill>
                  <a:schemeClr val="bg1"/>
                </a:solidFill>
              </a:rPr>
              <a:t>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5600" y="2057400"/>
            <a:ext cx="4064000" cy="330835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6299200" y="1295400"/>
            <a:ext cx="2590800" cy="1752600"/>
          </a:xfrm>
          <a:prstGeom prst="wedgeRoundRectCallout">
            <a:avLst>
              <a:gd name="adj1" fmla="val 37232"/>
              <a:gd name="adj2" fmla="val 68831"/>
              <a:gd name="adj3" fmla="val 16667"/>
            </a:avLst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I am a BIG joint distribution!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2" name="Picture 1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1525" y="4953000"/>
            <a:ext cx="4841875" cy="31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953000"/>
            <a:ext cx="1401762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387" y="5715000"/>
            <a:ext cx="3884613" cy="3137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4876800"/>
            <a:ext cx="102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Means: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52864" y="5619690"/>
            <a:ext cx="2023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Or, equivalently: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489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b="1" i="1" dirty="0" smtClean="0"/>
              <a:t>HMM</a:t>
            </a:r>
            <a:r>
              <a:rPr lang="en-US" dirty="0" smtClean="0"/>
              <a:t> Conditional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397001"/>
            <a:ext cx="11785600" cy="4729164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HMMs have two important independence properties: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400" dirty="0" smtClean="0"/>
              <a:t>Markov hidden process, future depends on past via the present</a:t>
            </a:r>
          </a:p>
          <a:p>
            <a:pPr marL="782638" lvl="1" eaLnBrk="1" hangingPunct="1">
              <a:lnSpc>
                <a:spcPct val="80000"/>
              </a:lnSpc>
            </a:pPr>
            <a:endParaRPr lang="en-US" sz="24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grpSp>
        <p:nvGrpSpPr>
          <p:cNvPr id="84" name="Group 83"/>
          <p:cNvGrpSpPr/>
          <p:nvPr/>
        </p:nvGrpSpPr>
        <p:grpSpPr>
          <a:xfrm>
            <a:off x="3401483" y="2971800"/>
            <a:ext cx="5670551" cy="1600200"/>
            <a:chOff x="2551112" y="2971800"/>
            <a:chExt cx="4252913" cy="1600200"/>
          </a:xfrm>
        </p:grpSpPr>
        <p:grpSp>
          <p:nvGrpSpPr>
            <p:cNvPr id="51" name="Group 68"/>
            <p:cNvGrpSpPr>
              <a:grpSpLocks/>
            </p:cNvGrpSpPr>
            <p:nvPr/>
          </p:nvGrpSpPr>
          <p:grpSpPr bwMode="auto">
            <a:xfrm>
              <a:off x="3465512" y="2971800"/>
              <a:ext cx="533400" cy="533400"/>
              <a:chOff x="0" y="0"/>
              <a:chExt cx="336" cy="336"/>
            </a:xfrm>
          </p:grpSpPr>
          <p:sp>
            <p:nvSpPr>
              <p:cNvPr id="52" name="Oval 66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" name="Rectangle 67"/>
              <p:cNvSpPr>
                <a:spLocks/>
              </p:cNvSpPr>
              <p:nvPr/>
            </p:nvSpPr>
            <p:spPr bwMode="auto">
              <a:xfrm>
                <a:off x="63" y="27"/>
                <a:ext cx="209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2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54" name="Group 72"/>
            <p:cNvGrpSpPr>
              <a:grpSpLocks/>
            </p:cNvGrpSpPr>
            <p:nvPr/>
          </p:nvGrpSpPr>
          <p:grpSpPr bwMode="auto">
            <a:xfrm>
              <a:off x="2551112" y="4038600"/>
              <a:ext cx="533400" cy="533400"/>
              <a:chOff x="0" y="0"/>
              <a:chExt cx="336" cy="336"/>
            </a:xfrm>
          </p:grpSpPr>
          <p:sp>
            <p:nvSpPr>
              <p:cNvPr id="55" name="Oval 70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 71"/>
              <p:cNvSpPr>
                <a:spLocks/>
              </p:cNvSpPr>
              <p:nvPr/>
            </p:nvSpPr>
            <p:spPr bwMode="auto">
              <a:xfrm>
                <a:off x="72" y="27"/>
                <a:ext cx="193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E</a:t>
                </a:r>
                <a:r>
                  <a:rPr lang="en-US" sz="2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57" name="Group 76"/>
            <p:cNvGrpSpPr>
              <a:grpSpLocks/>
            </p:cNvGrpSpPr>
            <p:nvPr/>
          </p:nvGrpSpPr>
          <p:grpSpPr bwMode="auto">
            <a:xfrm>
              <a:off x="2551112" y="2971800"/>
              <a:ext cx="533400" cy="533400"/>
              <a:chOff x="0" y="0"/>
              <a:chExt cx="336" cy="336"/>
            </a:xfrm>
          </p:grpSpPr>
          <p:sp>
            <p:nvSpPr>
              <p:cNvPr id="58" name="Oval 74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" name="Rectangle 75"/>
              <p:cNvSpPr>
                <a:spLocks/>
              </p:cNvSpPr>
              <p:nvPr/>
            </p:nvSpPr>
            <p:spPr bwMode="auto">
              <a:xfrm>
                <a:off x="63" y="27"/>
                <a:ext cx="209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2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60" name="Group 80"/>
            <p:cNvGrpSpPr>
              <a:grpSpLocks/>
            </p:cNvGrpSpPr>
            <p:nvPr/>
          </p:nvGrpSpPr>
          <p:grpSpPr bwMode="auto">
            <a:xfrm>
              <a:off x="4379912" y="2971800"/>
              <a:ext cx="533400" cy="533400"/>
              <a:chOff x="0" y="0"/>
              <a:chExt cx="336" cy="336"/>
            </a:xfrm>
          </p:grpSpPr>
          <p:sp>
            <p:nvSpPr>
              <p:cNvPr id="61" name="Oval 78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" name="Rectangle 79"/>
              <p:cNvSpPr>
                <a:spLocks/>
              </p:cNvSpPr>
              <p:nvPr/>
            </p:nvSpPr>
            <p:spPr bwMode="auto">
              <a:xfrm>
                <a:off x="63" y="27"/>
                <a:ext cx="209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2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63" name="Group 85"/>
            <p:cNvGrpSpPr>
              <a:grpSpLocks/>
            </p:cNvGrpSpPr>
            <p:nvPr/>
          </p:nvGrpSpPr>
          <p:grpSpPr bwMode="auto">
            <a:xfrm>
              <a:off x="5294312" y="2971800"/>
              <a:ext cx="533400" cy="533400"/>
              <a:chOff x="0" y="0"/>
              <a:chExt cx="336" cy="336"/>
            </a:xfrm>
          </p:grpSpPr>
          <p:sp>
            <p:nvSpPr>
              <p:cNvPr id="64" name="Oval 83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" name="Rectangle 84"/>
              <p:cNvSpPr>
                <a:spLocks/>
              </p:cNvSpPr>
              <p:nvPr/>
            </p:nvSpPr>
            <p:spPr bwMode="auto">
              <a:xfrm>
                <a:off x="63" y="27"/>
                <a:ext cx="209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2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66" name="Line 86"/>
            <p:cNvSpPr>
              <a:spLocks noChangeShapeType="1"/>
            </p:cNvSpPr>
            <p:nvPr/>
          </p:nvSpPr>
          <p:spPr bwMode="auto">
            <a:xfrm>
              <a:off x="5842000" y="3238500"/>
              <a:ext cx="962025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7" name="Group 89"/>
            <p:cNvGrpSpPr>
              <a:grpSpLocks/>
            </p:cNvGrpSpPr>
            <p:nvPr/>
          </p:nvGrpSpPr>
          <p:grpSpPr bwMode="auto">
            <a:xfrm>
              <a:off x="3465512" y="4038600"/>
              <a:ext cx="533400" cy="533400"/>
              <a:chOff x="0" y="0"/>
              <a:chExt cx="336" cy="336"/>
            </a:xfrm>
          </p:grpSpPr>
          <p:sp>
            <p:nvSpPr>
              <p:cNvPr id="68" name="Oval 87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Rectangle 88"/>
              <p:cNvSpPr>
                <a:spLocks/>
              </p:cNvSpPr>
              <p:nvPr/>
            </p:nvSpPr>
            <p:spPr bwMode="auto">
              <a:xfrm>
                <a:off x="72" y="27"/>
                <a:ext cx="193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E</a:t>
                </a:r>
                <a:r>
                  <a:rPr lang="en-US" sz="2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70" name="Group 92"/>
            <p:cNvGrpSpPr>
              <a:grpSpLocks/>
            </p:cNvGrpSpPr>
            <p:nvPr/>
          </p:nvGrpSpPr>
          <p:grpSpPr bwMode="auto">
            <a:xfrm>
              <a:off x="4379912" y="4038600"/>
              <a:ext cx="533400" cy="533400"/>
              <a:chOff x="0" y="0"/>
              <a:chExt cx="336" cy="336"/>
            </a:xfrm>
          </p:grpSpPr>
          <p:sp>
            <p:nvSpPr>
              <p:cNvPr id="71" name="Oval 90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Rectangle 91"/>
              <p:cNvSpPr>
                <a:spLocks/>
              </p:cNvSpPr>
              <p:nvPr/>
            </p:nvSpPr>
            <p:spPr bwMode="auto">
              <a:xfrm>
                <a:off x="72" y="27"/>
                <a:ext cx="193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E</a:t>
                </a:r>
                <a:r>
                  <a:rPr lang="en-US" sz="2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73" name="Group 95"/>
            <p:cNvGrpSpPr>
              <a:grpSpLocks/>
            </p:cNvGrpSpPr>
            <p:nvPr/>
          </p:nvGrpSpPr>
          <p:grpSpPr bwMode="auto">
            <a:xfrm>
              <a:off x="5294312" y="4038600"/>
              <a:ext cx="533400" cy="533400"/>
              <a:chOff x="0" y="0"/>
              <a:chExt cx="336" cy="336"/>
            </a:xfrm>
          </p:grpSpPr>
          <p:sp>
            <p:nvSpPr>
              <p:cNvPr id="74" name="Oval 93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Rectangle 94"/>
              <p:cNvSpPr>
                <a:spLocks/>
              </p:cNvSpPr>
              <p:nvPr/>
            </p:nvSpPr>
            <p:spPr bwMode="auto">
              <a:xfrm>
                <a:off x="72" y="27"/>
                <a:ext cx="193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E</a:t>
                </a:r>
                <a:r>
                  <a:rPr lang="en-US" sz="2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4</a:t>
                </a:r>
              </a:p>
            </p:txBody>
          </p:sp>
        </p:grpSp>
        <p:cxnSp>
          <p:nvCxnSpPr>
            <p:cNvPr id="76" name="AutoShape 73"/>
            <p:cNvCxnSpPr>
              <a:cxnSpLocks noChangeShapeType="1"/>
              <a:endCxn id="52" idx="2"/>
            </p:cNvCxnSpPr>
            <p:nvPr/>
          </p:nvCxnSpPr>
          <p:spPr bwMode="auto">
            <a:xfrm>
              <a:off x="3122612" y="3238500"/>
              <a:ext cx="3429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77" name="AutoShape 81"/>
            <p:cNvCxnSpPr>
              <a:cxnSpLocks noChangeShapeType="1"/>
              <a:endCxn id="64" idx="2"/>
            </p:cNvCxnSpPr>
            <p:nvPr/>
          </p:nvCxnSpPr>
          <p:spPr bwMode="auto">
            <a:xfrm>
              <a:off x="4913312" y="3238500"/>
              <a:ext cx="381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78" name="AutoShape 82"/>
            <p:cNvCxnSpPr>
              <a:cxnSpLocks noChangeShapeType="1"/>
              <a:stCxn id="52" idx="6"/>
              <a:endCxn id="61" idx="2"/>
            </p:cNvCxnSpPr>
            <p:nvPr/>
          </p:nvCxnSpPr>
          <p:spPr bwMode="auto">
            <a:xfrm>
              <a:off x="3998912" y="3238500"/>
              <a:ext cx="381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grpSp>
          <p:nvGrpSpPr>
            <p:cNvPr id="79" name="Group 78"/>
            <p:cNvGrpSpPr/>
            <p:nvPr/>
          </p:nvGrpSpPr>
          <p:grpSpPr>
            <a:xfrm>
              <a:off x="2817812" y="3519488"/>
              <a:ext cx="2743200" cy="519112"/>
              <a:chOff x="1295400" y="4610100"/>
              <a:chExt cx="2743200" cy="800100"/>
            </a:xfrm>
          </p:grpSpPr>
          <p:cxnSp>
            <p:nvCxnSpPr>
              <p:cNvPr id="80" name="AutoShape 69"/>
              <p:cNvCxnSpPr>
                <a:cxnSpLocks noChangeShapeType="1"/>
              </p:cNvCxnSpPr>
              <p:nvPr/>
            </p:nvCxnSpPr>
            <p:spPr bwMode="auto">
              <a:xfrm>
                <a:off x="2209800" y="4610100"/>
                <a:ext cx="0" cy="8001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81" name="AutoShape 77"/>
              <p:cNvCxnSpPr>
                <a:cxnSpLocks noChangeShapeType="1"/>
              </p:cNvCxnSpPr>
              <p:nvPr/>
            </p:nvCxnSpPr>
            <p:spPr bwMode="auto">
              <a:xfrm>
                <a:off x="1295400" y="4610100"/>
                <a:ext cx="0" cy="8001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82" name="AutoShape 99"/>
              <p:cNvCxnSpPr>
                <a:cxnSpLocks noChangeShapeType="1"/>
              </p:cNvCxnSpPr>
              <p:nvPr/>
            </p:nvCxnSpPr>
            <p:spPr bwMode="auto">
              <a:xfrm>
                <a:off x="3124200" y="4610100"/>
                <a:ext cx="0" cy="8001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83" name="AutoShape 100"/>
              <p:cNvCxnSpPr>
                <a:cxnSpLocks noChangeShapeType="1"/>
              </p:cNvCxnSpPr>
              <p:nvPr/>
            </p:nvCxnSpPr>
            <p:spPr bwMode="auto">
              <a:xfrm>
                <a:off x="4038600" y="4610100"/>
                <a:ext cx="0" cy="8001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</p:grpSp>
      </p:grpSp>
      <p:sp>
        <p:nvSpPr>
          <p:cNvPr id="2" name="Oval 1"/>
          <p:cNvSpPr/>
          <p:nvPr/>
        </p:nvSpPr>
        <p:spPr>
          <a:xfrm>
            <a:off x="5715000" y="2895600"/>
            <a:ext cx="838200" cy="685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2438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?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87963" y="2438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?</a:t>
            </a:r>
            <a:endParaRPr lang="en-US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b="1" i="1" dirty="0" smtClean="0"/>
              <a:t>HMM</a:t>
            </a:r>
            <a:r>
              <a:rPr lang="en-US" dirty="0" smtClean="0"/>
              <a:t> Conditional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397001"/>
            <a:ext cx="11785600" cy="4729164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HMMs have two important independence properties: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400" dirty="0" smtClean="0"/>
              <a:t>Markov hidden process, future depends on past via the present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400" dirty="0" smtClean="0"/>
              <a:t>Current observation independent of all else given current state</a:t>
            </a:r>
          </a:p>
          <a:p>
            <a:pPr marL="782638" lvl="1" eaLnBrk="1" hangingPunct="1">
              <a:lnSpc>
                <a:spcPct val="80000"/>
              </a:lnSpc>
            </a:pPr>
            <a:endParaRPr lang="en-US" sz="24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grpSp>
        <p:nvGrpSpPr>
          <p:cNvPr id="84" name="Group 83"/>
          <p:cNvGrpSpPr/>
          <p:nvPr/>
        </p:nvGrpSpPr>
        <p:grpSpPr>
          <a:xfrm>
            <a:off x="3401483" y="2971800"/>
            <a:ext cx="5670551" cy="1600200"/>
            <a:chOff x="2551112" y="2971800"/>
            <a:chExt cx="4252913" cy="1600200"/>
          </a:xfrm>
        </p:grpSpPr>
        <p:grpSp>
          <p:nvGrpSpPr>
            <p:cNvPr id="51" name="Group 68"/>
            <p:cNvGrpSpPr>
              <a:grpSpLocks/>
            </p:cNvGrpSpPr>
            <p:nvPr/>
          </p:nvGrpSpPr>
          <p:grpSpPr bwMode="auto">
            <a:xfrm>
              <a:off x="3465512" y="2971800"/>
              <a:ext cx="533400" cy="533400"/>
              <a:chOff x="0" y="0"/>
              <a:chExt cx="336" cy="336"/>
            </a:xfrm>
          </p:grpSpPr>
          <p:sp>
            <p:nvSpPr>
              <p:cNvPr id="52" name="Oval 66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" name="Rectangle 67"/>
              <p:cNvSpPr>
                <a:spLocks/>
              </p:cNvSpPr>
              <p:nvPr/>
            </p:nvSpPr>
            <p:spPr bwMode="auto">
              <a:xfrm>
                <a:off x="63" y="27"/>
                <a:ext cx="209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2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54" name="Group 72"/>
            <p:cNvGrpSpPr>
              <a:grpSpLocks/>
            </p:cNvGrpSpPr>
            <p:nvPr/>
          </p:nvGrpSpPr>
          <p:grpSpPr bwMode="auto">
            <a:xfrm>
              <a:off x="2551112" y="4038600"/>
              <a:ext cx="533400" cy="533400"/>
              <a:chOff x="0" y="0"/>
              <a:chExt cx="336" cy="336"/>
            </a:xfrm>
          </p:grpSpPr>
          <p:sp>
            <p:nvSpPr>
              <p:cNvPr id="55" name="Oval 70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 71"/>
              <p:cNvSpPr>
                <a:spLocks/>
              </p:cNvSpPr>
              <p:nvPr/>
            </p:nvSpPr>
            <p:spPr bwMode="auto">
              <a:xfrm>
                <a:off x="72" y="27"/>
                <a:ext cx="193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E</a:t>
                </a:r>
                <a:r>
                  <a:rPr lang="en-US" sz="2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57" name="Group 76"/>
            <p:cNvGrpSpPr>
              <a:grpSpLocks/>
            </p:cNvGrpSpPr>
            <p:nvPr/>
          </p:nvGrpSpPr>
          <p:grpSpPr bwMode="auto">
            <a:xfrm>
              <a:off x="2551112" y="2971800"/>
              <a:ext cx="533400" cy="533400"/>
              <a:chOff x="0" y="0"/>
              <a:chExt cx="336" cy="336"/>
            </a:xfrm>
          </p:grpSpPr>
          <p:sp>
            <p:nvSpPr>
              <p:cNvPr id="58" name="Oval 74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" name="Rectangle 75"/>
              <p:cNvSpPr>
                <a:spLocks/>
              </p:cNvSpPr>
              <p:nvPr/>
            </p:nvSpPr>
            <p:spPr bwMode="auto">
              <a:xfrm>
                <a:off x="63" y="27"/>
                <a:ext cx="209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2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60" name="Group 80"/>
            <p:cNvGrpSpPr>
              <a:grpSpLocks/>
            </p:cNvGrpSpPr>
            <p:nvPr/>
          </p:nvGrpSpPr>
          <p:grpSpPr bwMode="auto">
            <a:xfrm>
              <a:off x="4379912" y="2971800"/>
              <a:ext cx="533400" cy="533400"/>
              <a:chOff x="0" y="0"/>
              <a:chExt cx="336" cy="336"/>
            </a:xfrm>
          </p:grpSpPr>
          <p:sp>
            <p:nvSpPr>
              <p:cNvPr id="61" name="Oval 78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" name="Rectangle 79"/>
              <p:cNvSpPr>
                <a:spLocks/>
              </p:cNvSpPr>
              <p:nvPr/>
            </p:nvSpPr>
            <p:spPr bwMode="auto">
              <a:xfrm>
                <a:off x="63" y="27"/>
                <a:ext cx="209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2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63" name="Group 85"/>
            <p:cNvGrpSpPr>
              <a:grpSpLocks/>
            </p:cNvGrpSpPr>
            <p:nvPr/>
          </p:nvGrpSpPr>
          <p:grpSpPr bwMode="auto">
            <a:xfrm>
              <a:off x="5294312" y="2971800"/>
              <a:ext cx="533400" cy="533400"/>
              <a:chOff x="0" y="0"/>
              <a:chExt cx="336" cy="336"/>
            </a:xfrm>
          </p:grpSpPr>
          <p:sp>
            <p:nvSpPr>
              <p:cNvPr id="64" name="Oval 83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" name="Rectangle 84"/>
              <p:cNvSpPr>
                <a:spLocks/>
              </p:cNvSpPr>
              <p:nvPr/>
            </p:nvSpPr>
            <p:spPr bwMode="auto">
              <a:xfrm>
                <a:off x="63" y="27"/>
                <a:ext cx="209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2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66" name="Line 86"/>
            <p:cNvSpPr>
              <a:spLocks noChangeShapeType="1"/>
            </p:cNvSpPr>
            <p:nvPr/>
          </p:nvSpPr>
          <p:spPr bwMode="auto">
            <a:xfrm>
              <a:off x="5842000" y="3238500"/>
              <a:ext cx="962025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7" name="Group 89"/>
            <p:cNvGrpSpPr>
              <a:grpSpLocks/>
            </p:cNvGrpSpPr>
            <p:nvPr/>
          </p:nvGrpSpPr>
          <p:grpSpPr bwMode="auto">
            <a:xfrm>
              <a:off x="3465512" y="4038600"/>
              <a:ext cx="533400" cy="533400"/>
              <a:chOff x="0" y="0"/>
              <a:chExt cx="336" cy="336"/>
            </a:xfrm>
          </p:grpSpPr>
          <p:sp>
            <p:nvSpPr>
              <p:cNvPr id="68" name="Oval 87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Rectangle 88"/>
              <p:cNvSpPr>
                <a:spLocks/>
              </p:cNvSpPr>
              <p:nvPr/>
            </p:nvSpPr>
            <p:spPr bwMode="auto">
              <a:xfrm>
                <a:off x="72" y="27"/>
                <a:ext cx="193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E</a:t>
                </a:r>
                <a:r>
                  <a:rPr lang="en-US" sz="2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70" name="Group 92"/>
            <p:cNvGrpSpPr>
              <a:grpSpLocks/>
            </p:cNvGrpSpPr>
            <p:nvPr/>
          </p:nvGrpSpPr>
          <p:grpSpPr bwMode="auto">
            <a:xfrm>
              <a:off x="4379912" y="4038600"/>
              <a:ext cx="533400" cy="533400"/>
              <a:chOff x="0" y="0"/>
              <a:chExt cx="336" cy="336"/>
            </a:xfrm>
          </p:grpSpPr>
          <p:sp>
            <p:nvSpPr>
              <p:cNvPr id="71" name="Oval 90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Rectangle 91"/>
              <p:cNvSpPr>
                <a:spLocks/>
              </p:cNvSpPr>
              <p:nvPr/>
            </p:nvSpPr>
            <p:spPr bwMode="auto">
              <a:xfrm>
                <a:off x="72" y="27"/>
                <a:ext cx="193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E</a:t>
                </a:r>
                <a:r>
                  <a:rPr lang="en-US" sz="2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73" name="Group 95"/>
            <p:cNvGrpSpPr>
              <a:grpSpLocks/>
            </p:cNvGrpSpPr>
            <p:nvPr/>
          </p:nvGrpSpPr>
          <p:grpSpPr bwMode="auto">
            <a:xfrm>
              <a:off x="5294312" y="4038600"/>
              <a:ext cx="533400" cy="533400"/>
              <a:chOff x="0" y="0"/>
              <a:chExt cx="336" cy="336"/>
            </a:xfrm>
          </p:grpSpPr>
          <p:sp>
            <p:nvSpPr>
              <p:cNvPr id="74" name="Oval 93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Rectangle 94"/>
              <p:cNvSpPr>
                <a:spLocks/>
              </p:cNvSpPr>
              <p:nvPr/>
            </p:nvSpPr>
            <p:spPr bwMode="auto">
              <a:xfrm>
                <a:off x="72" y="27"/>
                <a:ext cx="193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E</a:t>
                </a:r>
                <a:r>
                  <a:rPr lang="en-US" sz="2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4</a:t>
                </a:r>
              </a:p>
            </p:txBody>
          </p:sp>
        </p:grpSp>
        <p:cxnSp>
          <p:nvCxnSpPr>
            <p:cNvPr id="76" name="AutoShape 73"/>
            <p:cNvCxnSpPr>
              <a:cxnSpLocks noChangeShapeType="1"/>
              <a:endCxn id="52" idx="2"/>
            </p:cNvCxnSpPr>
            <p:nvPr/>
          </p:nvCxnSpPr>
          <p:spPr bwMode="auto">
            <a:xfrm>
              <a:off x="3122612" y="3238500"/>
              <a:ext cx="3429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77" name="AutoShape 81"/>
            <p:cNvCxnSpPr>
              <a:cxnSpLocks noChangeShapeType="1"/>
              <a:endCxn id="64" idx="2"/>
            </p:cNvCxnSpPr>
            <p:nvPr/>
          </p:nvCxnSpPr>
          <p:spPr bwMode="auto">
            <a:xfrm>
              <a:off x="4913312" y="3238500"/>
              <a:ext cx="381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78" name="AutoShape 82"/>
            <p:cNvCxnSpPr>
              <a:cxnSpLocks noChangeShapeType="1"/>
              <a:stCxn id="52" idx="6"/>
              <a:endCxn id="61" idx="2"/>
            </p:cNvCxnSpPr>
            <p:nvPr/>
          </p:nvCxnSpPr>
          <p:spPr bwMode="auto">
            <a:xfrm>
              <a:off x="3998912" y="3238500"/>
              <a:ext cx="381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grpSp>
          <p:nvGrpSpPr>
            <p:cNvPr id="79" name="Group 78"/>
            <p:cNvGrpSpPr/>
            <p:nvPr/>
          </p:nvGrpSpPr>
          <p:grpSpPr>
            <a:xfrm>
              <a:off x="2817812" y="3519488"/>
              <a:ext cx="2743200" cy="519112"/>
              <a:chOff x="1295400" y="4610100"/>
              <a:chExt cx="2743200" cy="800100"/>
            </a:xfrm>
          </p:grpSpPr>
          <p:cxnSp>
            <p:nvCxnSpPr>
              <p:cNvPr id="80" name="AutoShape 69"/>
              <p:cNvCxnSpPr>
                <a:cxnSpLocks noChangeShapeType="1"/>
              </p:cNvCxnSpPr>
              <p:nvPr/>
            </p:nvCxnSpPr>
            <p:spPr bwMode="auto">
              <a:xfrm>
                <a:off x="2209800" y="4610100"/>
                <a:ext cx="0" cy="8001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81" name="AutoShape 77"/>
              <p:cNvCxnSpPr>
                <a:cxnSpLocks noChangeShapeType="1"/>
              </p:cNvCxnSpPr>
              <p:nvPr/>
            </p:nvCxnSpPr>
            <p:spPr bwMode="auto">
              <a:xfrm>
                <a:off x="1295400" y="4610100"/>
                <a:ext cx="0" cy="8001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82" name="AutoShape 99"/>
              <p:cNvCxnSpPr>
                <a:cxnSpLocks noChangeShapeType="1"/>
              </p:cNvCxnSpPr>
              <p:nvPr/>
            </p:nvCxnSpPr>
            <p:spPr bwMode="auto">
              <a:xfrm>
                <a:off x="3124200" y="4610100"/>
                <a:ext cx="0" cy="8001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83" name="AutoShape 100"/>
              <p:cNvCxnSpPr>
                <a:cxnSpLocks noChangeShapeType="1"/>
              </p:cNvCxnSpPr>
              <p:nvPr/>
            </p:nvCxnSpPr>
            <p:spPr bwMode="auto">
              <a:xfrm>
                <a:off x="4038600" y="4610100"/>
                <a:ext cx="0" cy="8001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</p:grpSp>
      </p:grpSp>
      <p:sp>
        <p:nvSpPr>
          <p:cNvPr id="38" name="Oval 37"/>
          <p:cNvSpPr/>
          <p:nvPr/>
        </p:nvSpPr>
        <p:spPr>
          <a:xfrm>
            <a:off x="5715000" y="2895600"/>
            <a:ext cx="838200" cy="685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800600" y="2438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?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77000" y="44196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?</a:t>
            </a:r>
            <a:endParaRPr lang="en-US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/>
              <a:t>Conditional Independence </a:t>
            </a:r>
            <a:r>
              <a:rPr lang="en-US" b="1" i="1" dirty="0" smtClean="0"/>
              <a:t>in Snapshot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97001"/>
            <a:ext cx="12039600" cy="1269999"/>
          </a:xfrm>
        </p:spPr>
        <p:txBody>
          <a:bodyPr/>
          <a:lstStyle/>
          <a:p>
            <a:r>
              <a:rPr lang="en-US" dirty="0" smtClean="0"/>
              <a:t>Can we do something here?</a:t>
            </a:r>
          </a:p>
          <a:p>
            <a:r>
              <a:rPr lang="en-US" dirty="0" smtClean="0"/>
              <a:t>Factor X into product of (conditionally) independent random </a:t>
            </a:r>
            <a:r>
              <a:rPr lang="en-US" dirty="0" err="1" smtClean="0"/>
              <a:t>vars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Maybe also factor E </a:t>
            </a:r>
            <a:endParaRPr lang="en-US" dirty="0"/>
          </a:p>
        </p:txBody>
      </p:sp>
      <p:grpSp>
        <p:nvGrpSpPr>
          <p:cNvPr id="48" name="Group 80"/>
          <p:cNvGrpSpPr>
            <a:grpSpLocks/>
          </p:cNvGrpSpPr>
          <p:nvPr/>
        </p:nvGrpSpPr>
        <p:grpSpPr bwMode="auto">
          <a:xfrm>
            <a:off x="4622800" y="2971800"/>
            <a:ext cx="711200" cy="533400"/>
            <a:chOff x="0" y="0"/>
            <a:chExt cx="336" cy="336"/>
          </a:xfrm>
        </p:grpSpPr>
        <p:sp>
          <p:nvSpPr>
            <p:cNvPr id="49" name="Oval 78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" name="Rectangle 79"/>
            <p:cNvSpPr>
              <a:spLocks/>
            </p:cNvSpPr>
            <p:nvPr/>
          </p:nvSpPr>
          <p:spPr bwMode="auto">
            <a:xfrm>
              <a:off x="63" y="27"/>
              <a:ext cx="209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3</a:t>
              </a:r>
            </a:p>
          </p:txBody>
        </p:sp>
      </p:grpSp>
      <p:grpSp>
        <p:nvGrpSpPr>
          <p:cNvPr id="85" name="Group 92"/>
          <p:cNvGrpSpPr>
            <a:grpSpLocks/>
          </p:cNvGrpSpPr>
          <p:nvPr/>
        </p:nvGrpSpPr>
        <p:grpSpPr bwMode="auto">
          <a:xfrm>
            <a:off x="4622800" y="4038600"/>
            <a:ext cx="711200" cy="533400"/>
            <a:chOff x="0" y="0"/>
            <a:chExt cx="336" cy="336"/>
          </a:xfrm>
        </p:grpSpPr>
        <p:sp>
          <p:nvSpPr>
            <p:cNvPr id="86" name="Oval 90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80808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" name="Rectangle 91"/>
            <p:cNvSpPr>
              <a:spLocks/>
            </p:cNvSpPr>
            <p:nvPr/>
          </p:nvSpPr>
          <p:spPr bwMode="auto">
            <a:xfrm>
              <a:off x="72" y="27"/>
              <a:ext cx="193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1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Probability Recap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04799" y="1143000"/>
            <a:ext cx="11201401" cy="4525963"/>
          </a:xfrm>
        </p:spPr>
        <p:txBody>
          <a:bodyPr/>
          <a:lstStyle/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r>
              <a:rPr lang="en-US" sz="2800" dirty="0"/>
              <a:t>Conditional probability</a:t>
            </a:r>
          </a:p>
          <a:p>
            <a:pPr lvl="2">
              <a:spcBef>
                <a:spcPts val="272"/>
              </a:spcBef>
              <a:buFont typeface="Wingdings" charset="0"/>
              <a:buChar char="§"/>
              <a:defRPr/>
            </a:pPr>
            <a:endParaRPr lang="en-US" sz="2000" dirty="0"/>
          </a:p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r>
              <a:rPr lang="en-US" sz="2800" dirty="0"/>
              <a:t>Product rule</a:t>
            </a:r>
          </a:p>
          <a:p>
            <a:pPr lvl="2">
              <a:spcBef>
                <a:spcPts val="272"/>
              </a:spcBef>
              <a:buFont typeface="Wingdings" charset="0"/>
              <a:buChar char="§"/>
              <a:defRPr/>
            </a:pPr>
            <a:endParaRPr lang="en-US" sz="2000" dirty="0"/>
          </a:p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r>
              <a:rPr lang="en-US" sz="2800" dirty="0"/>
              <a:t>Chain rule </a:t>
            </a:r>
            <a:endParaRPr lang="en-US" sz="2400" dirty="0" smtClean="0"/>
          </a:p>
          <a:p>
            <a:pPr marL="0" indent="0">
              <a:spcBef>
                <a:spcPts val="272"/>
              </a:spcBef>
              <a:buFont typeface="Wingdings" charset="0"/>
              <a:buNone/>
              <a:defRPr/>
            </a:pPr>
            <a:endParaRPr lang="en-US" sz="1600" dirty="0" smtClean="0"/>
          </a:p>
          <a:p>
            <a:pPr marL="0" indent="0">
              <a:spcBef>
                <a:spcPts val="272"/>
              </a:spcBef>
              <a:buFont typeface="Wingdings" charset="0"/>
              <a:buNone/>
              <a:defRPr/>
            </a:pPr>
            <a:endParaRPr lang="en-US" sz="1600" dirty="0" smtClean="0"/>
          </a:p>
          <a:p>
            <a:pPr marL="0" indent="0">
              <a:spcBef>
                <a:spcPts val="272"/>
              </a:spcBef>
              <a:buFont typeface="Wingdings" charset="0"/>
              <a:buNone/>
              <a:defRPr/>
            </a:pPr>
            <a:endParaRPr lang="en-US" sz="1600" dirty="0" smtClean="0"/>
          </a:p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r>
              <a:rPr lang="en-US" sz="2800" dirty="0" smtClean="0"/>
              <a:t>Bayes rule</a:t>
            </a:r>
          </a:p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endParaRPr lang="en-US" sz="2800" dirty="0"/>
          </a:p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r>
              <a:rPr lang="en-US" sz="2800" dirty="0" smtClean="0"/>
              <a:t>X</a:t>
            </a:r>
            <a:r>
              <a:rPr lang="en-US" sz="2800" dirty="0"/>
              <a:t>, Y independent </a:t>
            </a:r>
            <a:r>
              <a:rPr lang="en-US" sz="2800" dirty="0" smtClean="0"/>
              <a:t>if and only if:</a:t>
            </a:r>
            <a:endParaRPr lang="en-US" sz="2800" dirty="0"/>
          </a:p>
          <a:p>
            <a:pPr lvl="4">
              <a:spcBef>
                <a:spcPts val="272"/>
              </a:spcBef>
              <a:buFont typeface="Wingdings" charset="0"/>
              <a:buChar char="§"/>
              <a:defRPr/>
            </a:pPr>
            <a:endParaRPr lang="en-US" sz="1600" dirty="0"/>
          </a:p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r>
              <a:rPr lang="en-US" sz="2800" dirty="0"/>
              <a:t>X and Y are conditionally independent given </a:t>
            </a:r>
            <a:r>
              <a:rPr lang="en-US" sz="2800" dirty="0" smtClean="0"/>
              <a:t>Z:                          			if and only if:</a:t>
            </a:r>
            <a:endParaRPr lang="en-US" dirty="0"/>
          </a:p>
          <a:p>
            <a:pPr>
              <a:buFont typeface="Wingdings" charset="0"/>
              <a:buChar char="§"/>
              <a:defRPr/>
            </a:pPr>
            <a:endParaRPr lang="en-US" dirty="0"/>
          </a:p>
        </p:txBody>
      </p:sp>
      <p:pic>
        <p:nvPicPr>
          <p:cNvPr id="1741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73162"/>
            <a:ext cx="2447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6" y="2125662"/>
            <a:ext cx="31035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37957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00800"/>
            <a:ext cx="48418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912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737" y="3048000"/>
            <a:ext cx="6646512" cy="970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38600"/>
            <a:ext cx="30876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61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/>
              <a:t>Yes!  with Bayes Nets</a:t>
            </a:r>
            <a:endParaRPr lang="en-US" b="1" i="1" dirty="0" smtClean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81200"/>
            <a:ext cx="4713416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80"/>
          <p:cNvGrpSpPr>
            <a:grpSpLocks/>
          </p:cNvGrpSpPr>
          <p:nvPr/>
        </p:nvGrpSpPr>
        <p:grpSpPr bwMode="auto">
          <a:xfrm>
            <a:off x="4622800" y="2971800"/>
            <a:ext cx="711200" cy="533400"/>
            <a:chOff x="0" y="0"/>
            <a:chExt cx="336" cy="336"/>
          </a:xfrm>
        </p:grpSpPr>
        <p:sp>
          <p:nvSpPr>
            <p:cNvPr id="16" name="Oval 78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Rectangle 79"/>
            <p:cNvSpPr>
              <a:spLocks/>
            </p:cNvSpPr>
            <p:nvPr/>
          </p:nvSpPr>
          <p:spPr bwMode="auto">
            <a:xfrm>
              <a:off x="63" y="27"/>
              <a:ext cx="209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3</a:t>
              </a:r>
            </a:p>
          </p:txBody>
        </p:sp>
      </p:grpSp>
      <p:cxnSp>
        <p:nvCxnSpPr>
          <p:cNvPr id="5" name="Straight Arrow Connector 4"/>
          <p:cNvCxnSpPr>
            <a:stCxn id="16" idx="7"/>
          </p:cNvCxnSpPr>
          <p:nvPr/>
        </p:nvCxnSpPr>
        <p:spPr>
          <a:xfrm flipV="1">
            <a:off x="5229847" y="1828800"/>
            <a:ext cx="1551953" cy="1221115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781800" y="1828800"/>
            <a:ext cx="4800600" cy="289560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16" idx="5"/>
          </p:cNvCxnSpPr>
          <p:nvPr/>
        </p:nvCxnSpPr>
        <p:spPr>
          <a:xfrm>
            <a:off x="5229847" y="3427085"/>
            <a:ext cx="1579906" cy="1221116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2766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3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</a:t>
            </a:r>
            <a:r>
              <a:rPr lang="en-US" dirty="0" err="1" smtClean="0"/>
              <a:t>Bayes</a:t>
            </a:r>
            <a:r>
              <a:rPr lang="en-US" dirty="0" smtClean="0"/>
              <a:t> Nets</a:t>
            </a:r>
            <a:endParaRPr lang="en-US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1" y="1372238"/>
            <a:ext cx="9964078" cy="4799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970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Dynamic Bayes Nets (DBNs)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315200" cy="5181600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We want to track multiple variables over time, using multiple sources of evidence</a:t>
            </a:r>
          </a:p>
          <a:p>
            <a:pPr lvl="7"/>
            <a:endParaRPr lang="en-US" sz="6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Idea: Repeat a fixed Bayes net structure at each time</a:t>
            </a:r>
          </a:p>
          <a:p>
            <a:pPr lvl="7"/>
            <a:endParaRPr lang="en-US" sz="6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Variables from time </a:t>
            </a:r>
            <a:r>
              <a:rPr lang="en-US" sz="2400" i="1" dirty="0" smtClean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 can condition on those from </a:t>
            </a:r>
            <a:r>
              <a:rPr lang="en-US" sz="2400" i="1" dirty="0" smtClean="0">
                <a:latin typeface="Calibri"/>
                <a:ea typeface="ＭＳ Ｐゴシック" pitchFamily="34" charset="-128"/>
                <a:cs typeface="Calibri"/>
              </a:rPr>
              <a:t>t-1</a:t>
            </a:r>
          </a:p>
          <a:p>
            <a:endParaRPr lang="en-US" sz="2400" i="1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1800" i="1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Dynamic Bayes nets are a generalization of HMMs</a:t>
            </a:r>
          </a:p>
          <a:p>
            <a:endParaRPr lang="en-US" sz="2400" i="1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231901" y="3762375"/>
            <a:ext cx="1357313" cy="1970088"/>
            <a:chOff x="1231366" y="3762103"/>
            <a:chExt cx="1358537" cy="1970314"/>
          </a:xfrm>
        </p:grpSpPr>
        <p:sp>
          <p:nvSpPr>
            <p:cNvPr id="79909" name="Oval 2"/>
            <p:cNvSpPr>
              <a:spLocks noChangeArrowheads="1"/>
            </p:cNvSpPr>
            <p:nvPr/>
          </p:nvSpPr>
          <p:spPr bwMode="auto">
            <a:xfrm>
              <a:off x="1231366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1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1231366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1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11" name="AutoShape 4"/>
            <p:cNvCxnSpPr>
              <a:cxnSpLocks noChangeShapeType="1"/>
              <a:stCxn id="79909" idx="4"/>
              <a:endCxn id="9" idx="0"/>
            </p:cNvCxnSpPr>
            <p:nvPr/>
          </p:nvCxnSpPr>
          <p:spPr bwMode="auto">
            <a:xfrm rot="5400000">
              <a:off x="1186735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962275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1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13" name="AutoShape 6"/>
            <p:cNvCxnSpPr>
              <a:cxnSpLocks noChangeShapeType="1"/>
              <a:stCxn id="79914" idx="4"/>
              <a:endCxn id="11" idx="0"/>
            </p:cNvCxnSpPr>
            <p:nvPr/>
          </p:nvCxnSpPr>
          <p:spPr bwMode="auto">
            <a:xfrm rot="5400000">
              <a:off x="2162095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914" name="Oval 9"/>
            <p:cNvSpPr>
              <a:spLocks noChangeArrowheads="1"/>
            </p:cNvSpPr>
            <p:nvPr/>
          </p:nvSpPr>
          <p:spPr bwMode="auto">
            <a:xfrm>
              <a:off x="1962886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1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858353" y="3762375"/>
            <a:ext cx="2891447" cy="1970088"/>
            <a:chOff x="1857773" y="3762103"/>
            <a:chExt cx="2891855" cy="1970314"/>
          </a:xfrm>
        </p:grpSpPr>
        <p:sp>
          <p:nvSpPr>
            <p:cNvPr id="79899" name="Oval 17"/>
            <p:cNvSpPr>
              <a:spLocks noChangeArrowheads="1"/>
            </p:cNvSpPr>
            <p:nvPr/>
          </p:nvSpPr>
          <p:spPr bwMode="auto">
            <a:xfrm>
              <a:off x="3391091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2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3390536" y="5105282"/>
              <a:ext cx="627152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2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01" name="AutoShape 19"/>
            <p:cNvCxnSpPr>
              <a:cxnSpLocks noChangeShapeType="1"/>
              <a:stCxn id="79899" idx="4"/>
              <a:endCxn id="15" idx="0"/>
            </p:cNvCxnSpPr>
            <p:nvPr/>
          </p:nvCxnSpPr>
          <p:spPr bwMode="auto">
            <a:xfrm rot="5400000">
              <a:off x="3346460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4122477" y="5105282"/>
              <a:ext cx="627151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2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03" name="AutoShape 21"/>
            <p:cNvCxnSpPr>
              <a:cxnSpLocks noChangeShapeType="1"/>
              <a:stCxn id="79904" idx="4"/>
              <a:endCxn id="17" idx="0"/>
            </p:cNvCxnSpPr>
            <p:nvPr/>
          </p:nvCxnSpPr>
          <p:spPr bwMode="auto">
            <a:xfrm rot="5400000">
              <a:off x="4321820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904" name="Oval 22"/>
            <p:cNvSpPr>
              <a:spLocks noChangeArrowheads="1"/>
            </p:cNvSpPr>
            <p:nvPr/>
          </p:nvSpPr>
          <p:spPr bwMode="auto">
            <a:xfrm>
              <a:off x="4122611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2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  <p:cxnSp>
          <p:nvCxnSpPr>
            <p:cNvPr id="79905" name="AutoShape 25"/>
            <p:cNvCxnSpPr>
              <a:cxnSpLocks noChangeShapeType="1"/>
              <a:stCxn id="79909" idx="6"/>
              <a:endCxn id="79899" idx="2"/>
            </p:cNvCxnSpPr>
            <p:nvPr/>
          </p:nvCxnSpPr>
          <p:spPr bwMode="auto">
            <a:xfrm flipV="1">
              <a:off x="1857773" y="4075612"/>
              <a:ext cx="1533318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6" name="AutoShape 26"/>
            <p:cNvCxnSpPr>
              <a:cxnSpLocks noChangeShapeType="1"/>
              <a:stCxn id="79914" idx="6"/>
              <a:endCxn id="79904" idx="2"/>
            </p:cNvCxnSpPr>
            <p:nvPr/>
          </p:nvCxnSpPr>
          <p:spPr bwMode="auto">
            <a:xfrm flipV="1">
              <a:off x="2588737" y="4563292"/>
              <a:ext cx="1533873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7" name="AutoShape 27"/>
            <p:cNvCxnSpPr>
              <a:cxnSpLocks noChangeShapeType="1"/>
              <a:stCxn id="79914" idx="6"/>
              <a:endCxn id="79899" idx="3"/>
            </p:cNvCxnSpPr>
            <p:nvPr/>
          </p:nvCxnSpPr>
          <p:spPr bwMode="auto">
            <a:xfrm flipV="1">
              <a:off x="2588737" y="4297295"/>
              <a:ext cx="894179" cy="34220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8" name="AutoShape 28"/>
            <p:cNvCxnSpPr>
              <a:cxnSpLocks noChangeShapeType="1"/>
              <a:stCxn id="79899" idx="6"/>
              <a:endCxn id="79904" idx="1"/>
            </p:cNvCxnSpPr>
            <p:nvPr/>
          </p:nvCxnSpPr>
          <p:spPr bwMode="auto">
            <a:xfrm>
              <a:off x="4018108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035051" y="3276600"/>
            <a:ext cx="1727200" cy="2590800"/>
            <a:chOff x="1035423" y="3276600"/>
            <a:chExt cx="1726474" cy="2590800"/>
          </a:xfrm>
        </p:grpSpPr>
        <p:sp>
          <p:nvSpPr>
            <p:cNvPr id="79897" name="Rectangle 16"/>
            <p:cNvSpPr>
              <a:spLocks noChangeArrowheads="1"/>
            </p:cNvSpPr>
            <p:nvPr/>
          </p:nvSpPr>
          <p:spPr bwMode="auto">
            <a:xfrm>
              <a:off x="1035423" y="3657600"/>
              <a:ext cx="1726474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9898" name="TextBox 26"/>
            <p:cNvSpPr txBox="1">
              <a:spLocks noChangeArrowheads="1"/>
            </p:cNvSpPr>
            <p:nvPr/>
          </p:nvSpPr>
          <p:spPr bwMode="auto">
            <a:xfrm>
              <a:off x="1618898" y="3276600"/>
              <a:ext cx="56597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900" dirty="0">
                  <a:latin typeface="Calibri"/>
                  <a:cs typeface="Calibri"/>
                </a:rPr>
                <a:t>t =1</a:t>
              </a: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3219451" y="3276600"/>
            <a:ext cx="1676400" cy="2590800"/>
            <a:chOff x="3219097" y="3276600"/>
            <a:chExt cx="1676400" cy="2590800"/>
          </a:xfrm>
        </p:grpSpPr>
        <p:sp>
          <p:nvSpPr>
            <p:cNvPr id="79895" name="Rectangle 16"/>
            <p:cNvSpPr>
              <a:spLocks noChangeArrowheads="1"/>
            </p:cNvSpPr>
            <p:nvPr/>
          </p:nvSpPr>
          <p:spPr bwMode="auto">
            <a:xfrm>
              <a:off x="32190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9896" name="TextBox 27"/>
            <p:cNvSpPr txBox="1">
              <a:spLocks noChangeArrowheads="1"/>
            </p:cNvSpPr>
            <p:nvPr/>
          </p:nvSpPr>
          <p:spPr bwMode="auto">
            <a:xfrm>
              <a:off x="3862498" y="3276600"/>
              <a:ext cx="56621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900" dirty="0">
                  <a:latin typeface="Calibri"/>
                  <a:cs typeface="Calibri"/>
                </a:rPr>
                <a:t>t =2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018384" y="3276600"/>
            <a:ext cx="4363616" cy="2590800"/>
            <a:chOff x="4018529" y="3276600"/>
            <a:chExt cx="4363471" cy="2590800"/>
          </a:xfrm>
        </p:grpSpPr>
        <p:sp>
          <p:nvSpPr>
            <p:cNvPr id="79880" name="Oval 17"/>
            <p:cNvSpPr>
              <a:spLocks noChangeArrowheads="1"/>
            </p:cNvSpPr>
            <p:nvPr/>
          </p:nvSpPr>
          <p:spPr bwMode="auto">
            <a:xfrm>
              <a:off x="5518160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3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auto">
            <a:xfrm>
              <a:off x="5518245" y="5105400"/>
              <a:ext cx="627042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3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882" name="AutoShape 19"/>
            <p:cNvCxnSpPr>
              <a:cxnSpLocks noChangeShapeType="1"/>
              <a:stCxn id="79880" idx="4"/>
              <a:endCxn id="31" idx="0"/>
            </p:cNvCxnSpPr>
            <p:nvPr/>
          </p:nvCxnSpPr>
          <p:spPr bwMode="auto">
            <a:xfrm rot="5400000">
              <a:off x="5473529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Oval 20"/>
            <p:cNvSpPr>
              <a:spLocks noChangeArrowheads="1"/>
            </p:cNvSpPr>
            <p:nvPr/>
          </p:nvSpPr>
          <p:spPr bwMode="auto">
            <a:xfrm>
              <a:off x="6250059" y="5105400"/>
              <a:ext cx="627041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3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884" name="AutoShape 21"/>
            <p:cNvCxnSpPr>
              <a:cxnSpLocks noChangeShapeType="1"/>
              <a:stCxn id="79885" idx="4"/>
              <a:endCxn id="33" idx="0"/>
            </p:cNvCxnSpPr>
            <p:nvPr/>
          </p:nvCxnSpPr>
          <p:spPr bwMode="auto">
            <a:xfrm rot="5400000">
              <a:off x="6448889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85" name="Oval 22"/>
            <p:cNvSpPr>
              <a:spLocks noChangeArrowheads="1"/>
            </p:cNvSpPr>
            <p:nvPr/>
          </p:nvSpPr>
          <p:spPr bwMode="auto">
            <a:xfrm>
              <a:off x="6249680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3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  <p:cxnSp>
          <p:nvCxnSpPr>
            <p:cNvPr id="79886" name="AutoShape 28"/>
            <p:cNvCxnSpPr>
              <a:cxnSpLocks noChangeShapeType="1"/>
              <a:stCxn id="79880" idx="6"/>
              <a:endCxn id="79885" idx="1"/>
            </p:cNvCxnSpPr>
            <p:nvPr/>
          </p:nvCxnSpPr>
          <p:spPr bwMode="auto">
            <a:xfrm>
              <a:off x="6145177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87" name="TextBox 36"/>
            <p:cNvSpPr txBox="1">
              <a:spLocks noChangeArrowheads="1"/>
            </p:cNvSpPr>
            <p:nvPr/>
          </p:nvSpPr>
          <p:spPr bwMode="auto">
            <a:xfrm>
              <a:off x="5989568" y="3276600"/>
              <a:ext cx="56619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900" dirty="0">
                  <a:latin typeface="Calibri"/>
                  <a:cs typeface="Calibri"/>
                </a:rPr>
                <a:t>t =3</a:t>
              </a:r>
            </a:p>
          </p:txBody>
        </p:sp>
        <p:cxnSp>
          <p:nvCxnSpPr>
            <p:cNvPr id="79888" name="AutoShape 25"/>
            <p:cNvCxnSpPr>
              <a:cxnSpLocks noChangeShapeType="1"/>
              <a:stCxn id="79899" idx="6"/>
              <a:endCxn id="79880" idx="2"/>
            </p:cNvCxnSpPr>
            <p:nvPr/>
          </p:nvCxnSpPr>
          <p:spPr bwMode="auto">
            <a:xfrm flipV="1">
              <a:off x="4018529" y="4075612"/>
              <a:ext cx="1499631" cy="7643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89" name="AutoShape 27"/>
            <p:cNvCxnSpPr>
              <a:cxnSpLocks noChangeShapeType="1"/>
              <a:stCxn id="79904" idx="6"/>
              <a:endCxn id="79880" idx="3"/>
            </p:cNvCxnSpPr>
            <p:nvPr/>
          </p:nvCxnSpPr>
          <p:spPr bwMode="auto">
            <a:xfrm flipV="1">
              <a:off x="4749921" y="4297296"/>
              <a:ext cx="860064" cy="3423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0" name="AutoShape 26"/>
            <p:cNvCxnSpPr>
              <a:cxnSpLocks noChangeShapeType="1"/>
              <a:stCxn id="79904" idx="6"/>
              <a:endCxn id="79885" idx="2"/>
            </p:cNvCxnSpPr>
            <p:nvPr/>
          </p:nvCxnSpPr>
          <p:spPr bwMode="auto">
            <a:xfrm flipV="1">
              <a:off x="4749921" y="4563292"/>
              <a:ext cx="1499759" cy="763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91" name="Rectangle 16"/>
            <p:cNvSpPr>
              <a:spLocks noChangeArrowheads="1"/>
            </p:cNvSpPr>
            <p:nvPr/>
          </p:nvSpPr>
          <p:spPr bwMode="auto">
            <a:xfrm>
              <a:off x="53526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79892" name="AutoShape 25"/>
            <p:cNvCxnSpPr>
              <a:cxnSpLocks noChangeShapeType="1"/>
            </p:cNvCxnSpPr>
            <p:nvPr/>
          </p:nvCxnSpPr>
          <p:spPr bwMode="auto">
            <a:xfrm>
              <a:off x="6150428" y="407894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3" name="AutoShape 27"/>
            <p:cNvCxnSpPr>
              <a:cxnSpLocks noChangeShapeType="1"/>
            </p:cNvCxnSpPr>
            <p:nvPr/>
          </p:nvCxnSpPr>
          <p:spPr bwMode="auto">
            <a:xfrm flipV="1">
              <a:off x="6881948" y="4300625"/>
              <a:ext cx="860357" cy="2659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4" name="AutoShape 26"/>
            <p:cNvCxnSpPr>
              <a:cxnSpLocks noChangeShapeType="1"/>
            </p:cNvCxnSpPr>
            <p:nvPr/>
          </p:nvCxnSpPr>
          <p:spPr bwMode="auto">
            <a:xfrm>
              <a:off x="6881948" y="456662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984" y="1295400"/>
            <a:ext cx="3671107" cy="2376574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7396817" y="6488668"/>
            <a:ext cx="479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[Demo: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pacman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 sonar ghost DBN model (L15D6)]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974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Exact Inference in DBNs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557000" cy="4830765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Variable elimination applies to dynamic Bayes nets</a:t>
            </a:r>
          </a:p>
          <a:p>
            <a:pPr lvl="6"/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Procedure: 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unroll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 the network for T time steps, then eliminate variables until P(X</a:t>
            </a:r>
            <a:r>
              <a:rPr lang="en-US" altLang="ja-JP" sz="2400" baseline="-25000" dirty="0" smtClean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lang="en-US" altLang="ja-JP" sz="2400" baseline="-25000" dirty="0" smtClean="0">
                <a:latin typeface="Calibri"/>
                <a:ea typeface="ＭＳ Ｐゴシック" pitchFamily="34" charset="-128"/>
                <a:cs typeface="Calibri"/>
              </a:rPr>
              <a:t>1:T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) is computed</a:t>
            </a: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2"/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36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Online belief updates: Eliminate all variables from the previous time step; store factors for current time only</a:t>
            </a: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buFont typeface="Wingdings" pitchFamily="2" charset="2"/>
              <a:buNone/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46451" y="3152775"/>
            <a:ext cx="1358900" cy="1970088"/>
            <a:chOff x="1231366" y="3762103"/>
            <a:chExt cx="1358537" cy="1970314"/>
          </a:xfrm>
        </p:grpSpPr>
        <p:sp>
          <p:nvSpPr>
            <p:cNvPr id="80932" name="Oval 2"/>
            <p:cNvSpPr>
              <a:spLocks noChangeArrowheads="1"/>
            </p:cNvSpPr>
            <p:nvPr/>
          </p:nvSpPr>
          <p:spPr bwMode="auto">
            <a:xfrm>
              <a:off x="1231366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1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1231366" y="5105282"/>
              <a:ext cx="626895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1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80934" name="AutoShape 4"/>
            <p:cNvCxnSpPr>
              <a:cxnSpLocks noChangeShapeType="1"/>
              <a:stCxn id="80932" idx="4"/>
              <a:endCxn id="7" idx="0"/>
            </p:cNvCxnSpPr>
            <p:nvPr/>
          </p:nvCxnSpPr>
          <p:spPr bwMode="auto">
            <a:xfrm rot="5400000">
              <a:off x="1186735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1963009" y="5105282"/>
              <a:ext cx="626894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1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80936" name="AutoShape 6"/>
            <p:cNvCxnSpPr>
              <a:cxnSpLocks noChangeShapeType="1"/>
              <a:stCxn id="80937" idx="4"/>
              <a:endCxn id="9" idx="0"/>
            </p:cNvCxnSpPr>
            <p:nvPr/>
          </p:nvCxnSpPr>
          <p:spPr bwMode="auto">
            <a:xfrm rot="5400000">
              <a:off x="2162095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37" name="Oval 9"/>
            <p:cNvSpPr>
              <a:spLocks noChangeArrowheads="1"/>
            </p:cNvSpPr>
            <p:nvPr/>
          </p:nvSpPr>
          <p:spPr bwMode="auto">
            <a:xfrm>
              <a:off x="1962886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1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973636" y="3152775"/>
            <a:ext cx="2890714" cy="1970088"/>
            <a:chOff x="1858495" y="3762103"/>
            <a:chExt cx="2891133" cy="1970314"/>
          </a:xfrm>
        </p:grpSpPr>
        <p:sp>
          <p:nvSpPr>
            <p:cNvPr id="80922" name="Oval 17"/>
            <p:cNvSpPr>
              <a:spLocks noChangeArrowheads="1"/>
            </p:cNvSpPr>
            <p:nvPr/>
          </p:nvSpPr>
          <p:spPr bwMode="auto">
            <a:xfrm>
              <a:off x="3391091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2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3390531" y="5105282"/>
              <a:ext cx="627154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2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80924" name="AutoShape 19"/>
            <p:cNvCxnSpPr>
              <a:cxnSpLocks noChangeShapeType="1"/>
              <a:stCxn id="80922" idx="4"/>
              <a:endCxn id="14" idx="0"/>
            </p:cNvCxnSpPr>
            <p:nvPr/>
          </p:nvCxnSpPr>
          <p:spPr bwMode="auto">
            <a:xfrm rot="5400000">
              <a:off x="3346460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4122475" y="5105282"/>
              <a:ext cx="627153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2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80926" name="AutoShape 21"/>
            <p:cNvCxnSpPr>
              <a:cxnSpLocks noChangeShapeType="1"/>
              <a:stCxn id="80927" idx="4"/>
              <a:endCxn id="16" idx="0"/>
            </p:cNvCxnSpPr>
            <p:nvPr/>
          </p:nvCxnSpPr>
          <p:spPr bwMode="auto">
            <a:xfrm rot="5400000">
              <a:off x="4321820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27" name="Oval 22"/>
            <p:cNvSpPr>
              <a:spLocks noChangeArrowheads="1"/>
            </p:cNvSpPr>
            <p:nvPr/>
          </p:nvSpPr>
          <p:spPr bwMode="auto">
            <a:xfrm>
              <a:off x="4122611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2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  <p:cxnSp>
          <p:nvCxnSpPr>
            <p:cNvPr id="80928" name="AutoShape 25"/>
            <p:cNvCxnSpPr>
              <a:cxnSpLocks noChangeShapeType="1"/>
              <a:stCxn id="80932" idx="6"/>
              <a:endCxn id="80922" idx="2"/>
            </p:cNvCxnSpPr>
            <p:nvPr/>
          </p:nvCxnSpPr>
          <p:spPr bwMode="auto">
            <a:xfrm>
              <a:off x="1858495" y="3999403"/>
              <a:ext cx="1532596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29" name="AutoShape 26"/>
            <p:cNvCxnSpPr>
              <a:cxnSpLocks noChangeShapeType="1"/>
              <a:stCxn id="80937" idx="6"/>
              <a:endCxn id="80927" idx="2"/>
            </p:cNvCxnSpPr>
            <p:nvPr/>
          </p:nvCxnSpPr>
          <p:spPr bwMode="auto">
            <a:xfrm>
              <a:off x="2590316" y="4487083"/>
              <a:ext cx="1532295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30" name="AutoShape 27"/>
            <p:cNvCxnSpPr>
              <a:cxnSpLocks noChangeShapeType="1"/>
              <a:stCxn id="80937" idx="6"/>
              <a:endCxn id="80922" idx="3"/>
            </p:cNvCxnSpPr>
            <p:nvPr/>
          </p:nvCxnSpPr>
          <p:spPr bwMode="auto">
            <a:xfrm flipV="1">
              <a:off x="2590316" y="4297295"/>
              <a:ext cx="892599" cy="189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31" name="AutoShape 28"/>
            <p:cNvCxnSpPr>
              <a:cxnSpLocks noChangeShapeType="1"/>
              <a:stCxn id="80922" idx="6"/>
              <a:endCxn id="80927" idx="1"/>
            </p:cNvCxnSpPr>
            <p:nvPr/>
          </p:nvCxnSpPr>
          <p:spPr bwMode="auto">
            <a:xfrm>
              <a:off x="4018108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Oval 17"/>
          <p:cNvSpPr>
            <a:spLocks noChangeArrowheads="1"/>
          </p:cNvSpPr>
          <p:nvPr/>
        </p:nvSpPr>
        <p:spPr bwMode="auto">
          <a:xfrm>
            <a:off x="7632702" y="3152777"/>
            <a:ext cx="627063" cy="6270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/>
            <a:r>
              <a:rPr lang="en-US" b="1">
                <a:latin typeface="Calibri"/>
                <a:cs typeface="Calibri"/>
              </a:rPr>
              <a:t>G</a:t>
            </a:r>
            <a:r>
              <a:rPr lang="en-US" b="1" baseline="-25000">
                <a:latin typeface="Calibri"/>
                <a:cs typeface="Calibri"/>
              </a:rPr>
              <a:t>3</a:t>
            </a:r>
            <a:r>
              <a:rPr lang="en-US" b="1" baseline="30000">
                <a:latin typeface="Calibri"/>
                <a:cs typeface="Calibri"/>
              </a:rPr>
              <a:t>a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31" name="Oval 18"/>
          <p:cNvSpPr>
            <a:spLocks noChangeArrowheads="1"/>
          </p:cNvSpPr>
          <p:nvPr/>
        </p:nvSpPr>
        <p:spPr bwMode="auto">
          <a:xfrm>
            <a:off x="7632702" y="4495802"/>
            <a:ext cx="627063" cy="6270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E</a:t>
            </a:r>
            <a:r>
              <a:rPr lang="en-US" sz="1600" b="1" baseline="-25000" dirty="0">
                <a:latin typeface="Calibri"/>
                <a:cs typeface="Calibri"/>
              </a:rPr>
              <a:t>3</a:t>
            </a:r>
            <a:r>
              <a:rPr lang="en-US" b="1" baseline="30000" dirty="0">
                <a:latin typeface="Calibri"/>
                <a:cs typeface="Calibri"/>
              </a:rPr>
              <a:t>a</a:t>
            </a:r>
            <a:endParaRPr lang="en-US" sz="2000" b="1" dirty="0">
              <a:latin typeface="Calibri"/>
              <a:cs typeface="Calibri"/>
            </a:endParaRPr>
          </a:p>
        </p:txBody>
      </p:sp>
      <p:cxnSp>
        <p:nvCxnSpPr>
          <p:cNvPr id="32" name="AutoShape 19"/>
          <p:cNvCxnSpPr>
            <a:cxnSpLocks noChangeShapeType="1"/>
            <a:stCxn id="30" idx="4"/>
            <a:endCxn id="31" idx="0"/>
          </p:cNvCxnSpPr>
          <p:nvPr/>
        </p:nvCxnSpPr>
        <p:spPr bwMode="auto">
          <a:xfrm rot="5400000">
            <a:off x="7587458" y="4137820"/>
            <a:ext cx="717551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Oval 20"/>
          <p:cNvSpPr>
            <a:spLocks noChangeArrowheads="1"/>
          </p:cNvSpPr>
          <p:nvPr/>
        </p:nvSpPr>
        <p:spPr bwMode="auto">
          <a:xfrm>
            <a:off x="8364538" y="4495802"/>
            <a:ext cx="627063" cy="6270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E</a:t>
            </a:r>
            <a:r>
              <a:rPr lang="en-US" sz="1600" b="1" baseline="-25000" dirty="0">
                <a:latin typeface="Calibri"/>
                <a:cs typeface="Calibri"/>
              </a:rPr>
              <a:t>3</a:t>
            </a:r>
            <a:r>
              <a:rPr lang="en-US" b="1" baseline="30000" dirty="0">
                <a:latin typeface="Calibri"/>
                <a:cs typeface="Calibri"/>
              </a:rPr>
              <a:t>b</a:t>
            </a:r>
            <a:endParaRPr lang="en-US" sz="2000" b="1" dirty="0">
              <a:latin typeface="Calibri"/>
              <a:cs typeface="Calibri"/>
            </a:endParaRPr>
          </a:p>
        </p:txBody>
      </p:sp>
      <p:cxnSp>
        <p:nvCxnSpPr>
          <p:cNvPr id="34" name="AutoShape 21"/>
          <p:cNvCxnSpPr>
            <a:cxnSpLocks noChangeShapeType="1"/>
            <a:stCxn id="35" idx="4"/>
            <a:endCxn id="33" idx="0"/>
          </p:cNvCxnSpPr>
          <p:nvPr/>
        </p:nvCxnSpPr>
        <p:spPr bwMode="auto">
          <a:xfrm rot="5400000">
            <a:off x="8563769" y="4382295"/>
            <a:ext cx="2286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Oval 22"/>
          <p:cNvSpPr>
            <a:spLocks noChangeArrowheads="1"/>
          </p:cNvSpPr>
          <p:nvPr/>
        </p:nvSpPr>
        <p:spPr bwMode="auto">
          <a:xfrm>
            <a:off x="8364538" y="3640138"/>
            <a:ext cx="627063" cy="6270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/>
            <a:r>
              <a:rPr lang="en-US" b="1">
                <a:latin typeface="Calibri"/>
                <a:cs typeface="Calibri"/>
              </a:rPr>
              <a:t>G</a:t>
            </a:r>
            <a:r>
              <a:rPr lang="en-US" b="1" baseline="-25000">
                <a:latin typeface="Calibri"/>
                <a:cs typeface="Calibri"/>
              </a:rPr>
              <a:t>3</a:t>
            </a:r>
            <a:r>
              <a:rPr lang="en-US" b="1" baseline="30000">
                <a:latin typeface="Calibri"/>
                <a:cs typeface="Calibri"/>
              </a:rPr>
              <a:t>b</a:t>
            </a:r>
            <a:endParaRPr lang="en-US" b="1">
              <a:latin typeface="Calibri"/>
              <a:cs typeface="Calibri"/>
            </a:endParaRPr>
          </a:p>
        </p:txBody>
      </p:sp>
      <p:cxnSp>
        <p:nvCxnSpPr>
          <p:cNvPr id="36" name="AutoShape 28"/>
          <p:cNvCxnSpPr>
            <a:cxnSpLocks noChangeShapeType="1"/>
            <a:stCxn id="30" idx="6"/>
            <a:endCxn id="35" idx="1"/>
          </p:cNvCxnSpPr>
          <p:nvPr/>
        </p:nvCxnSpPr>
        <p:spPr bwMode="auto">
          <a:xfrm>
            <a:off x="8259763" y="3465514"/>
            <a:ext cx="196851" cy="266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25"/>
          <p:cNvCxnSpPr>
            <a:cxnSpLocks noChangeShapeType="1"/>
            <a:stCxn id="80922" idx="6"/>
            <a:endCxn id="30" idx="2"/>
          </p:cNvCxnSpPr>
          <p:nvPr/>
        </p:nvCxnSpPr>
        <p:spPr bwMode="auto">
          <a:xfrm>
            <a:off x="6132513" y="3465513"/>
            <a:ext cx="1500187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7"/>
          <p:cNvCxnSpPr>
            <a:cxnSpLocks noChangeShapeType="1"/>
            <a:endCxn id="30" idx="3"/>
          </p:cNvCxnSpPr>
          <p:nvPr/>
        </p:nvCxnSpPr>
        <p:spPr bwMode="auto">
          <a:xfrm flipV="1">
            <a:off x="6864352" y="3687763"/>
            <a:ext cx="860425" cy="190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26"/>
          <p:cNvCxnSpPr>
            <a:cxnSpLocks noChangeShapeType="1"/>
            <a:stCxn id="80927" idx="6"/>
            <a:endCxn id="35" idx="2"/>
          </p:cNvCxnSpPr>
          <p:nvPr/>
        </p:nvCxnSpPr>
        <p:spPr bwMode="auto">
          <a:xfrm flipV="1">
            <a:off x="6864351" y="3954463"/>
            <a:ext cx="15001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3149600" y="2667000"/>
            <a:ext cx="5994400" cy="2590800"/>
            <a:chOff x="1035423" y="3048000"/>
            <a:chExt cx="5993674" cy="2590800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1035423" y="3048000"/>
              <a:ext cx="1726474" cy="2590800"/>
              <a:chOff x="1035423" y="3276600"/>
              <a:chExt cx="1726474" cy="2590800"/>
            </a:xfrm>
          </p:grpSpPr>
          <p:sp>
            <p:nvSpPr>
              <p:cNvPr id="80920" name="Rectangle 16"/>
              <p:cNvSpPr>
                <a:spLocks noChangeArrowheads="1"/>
              </p:cNvSpPr>
              <p:nvPr/>
            </p:nvSpPr>
            <p:spPr bwMode="auto">
              <a:xfrm>
                <a:off x="1035423" y="3657600"/>
                <a:ext cx="1726474" cy="2209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80921" name="TextBox 24"/>
              <p:cNvSpPr txBox="1">
                <a:spLocks noChangeArrowheads="1"/>
              </p:cNvSpPr>
              <p:nvPr/>
            </p:nvSpPr>
            <p:spPr bwMode="auto">
              <a:xfrm>
                <a:off x="1618896" y="3276600"/>
                <a:ext cx="566143" cy="38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900" dirty="0">
                    <a:latin typeface="Calibri"/>
                    <a:cs typeface="Calibri"/>
                  </a:rPr>
                  <a:t>t =1</a:t>
                </a:r>
              </a:p>
            </p:txBody>
          </p: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219097" y="3048000"/>
              <a:ext cx="1676400" cy="2590800"/>
              <a:chOff x="3219097" y="3276600"/>
              <a:chExt cx="1676400" cy="2590800"/>
            </a:xfrm>
          </p:grpSpPr>
          <p:sp>
            <p:nvSpPr>
              <p:cNvPr id="80918" name="Rectangle 16"/>
              <p:cNvSpPr>
                <a:spLocks noChangeArrowheads="1"/>
              </p:cNvSpPr>
              <p:nvPr/>
            </p:nvSpPr>
            <p:spPr bwMode="auto">
              <a:xfrm>
                <a:off x="3219097" y="3657600"/>
                <a:ext cx="1676400" cy="2209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80919" name="TextBox 27"/>
              <p:cNvSpPr txBox="1">
                <a:spLocks noChangeArrowheads="1"/>
              </p:cNvSpPr>
              <p:nvPr/>
            </p:nvSpPr>
            <p:spPr bwMode="auto">
              <a:xfrm>
                <a:off x="3862498" y="3276600"/>
                <a:ext cx="566143" cy="38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900" dirty="0">
                    <a:latin typeface="Calibri"/>
                    <a:cs typeface="Calibri"/>
                  </a:rPr>
                  <a:t>t =2</a:t>
                </a:r>
              </a:p>
            </p:txBody>
          </p:sp>
        </p:grpSp>
        <p:sp>
          <p:nvSpPr>
            <p:cNvPr id="80916" name="TextBox 36"/>
            <p:cNvSpPr txBox="1">
              <a:spLocks noChangeArrowheads="1"/>
            </p:cNvSpPr>
            <p:nvPr/>
          </p:nvSpPr>
          <p:spPr bwMode="auto">
            <a:xfrm>
              <a:off x="5989567" y="3048000"/>
              <a:ext cx="56614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900" dirty="0">
                  <a:latin typeface="Calibri"/>
                  <a:cs typeface="Calibri"/>
                </a:rPr>
                <a:t>t =3</a:t>
              </a:r>
            </a:p>
          </p:txBody>
        </p:sp>
        <p:sp>
          <p:nvSpPr>
            <p:cNvPr id="80917" name="Rectangle 16"/>
            <p:cNvSpPr>
              <a:spLocks noChangeArrowheads="1"/>
            </p:cNvSpPr>
            <p:nvPr/>
          </p:nvSpPr>
          <p:spPr bwMode="auto">
            <a:xfrm>
              <a:off x="5352697" y="34290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8362951" y="3638551"/>
            <a:ext cx="627063" cy="6270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b="1">
                <a:latin typeface="Calibri"/>
                <a:cs typeface="Calibri"/>
              </a:rPr>
              <a:t>G</a:t>
            </a:r>
            <a:r>
              <a:rPr lang="en-US" b="1" baseline="-25000">
                <a:latin typeface="Calibri"/>
                <a:cs typeface="Calibri"/>
              </a:rPr>
              <a:t>3</a:t>
            </a:r>
            <a:r>
              <a:rPr lang="en-US" b="1" baseline="30000">
                <a:latin typeface="Calibri"/>
                <a:cs typeface="Calibri"/>
              </a:rPr>
              <a:t>b</a:t>
            </a:r>
            <a:endParaRPr lang="en-US" b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30503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35" grpId="0" animBg="1"/>
      <p:bldP spid="47" grpId="0" animBg="1"/>
      <p:bldP spid="4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DBN Particle Filters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particle is a complete sample for a time step</a:t>
            </a:r>
          </a:p>
          <a:p>
            <a:pPr lvl="6"/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b="1" dirty="0" smtClean="0">
                <a:latin typeface="Calibri"/>
                <a:ea typeface="ＭＳ Ｐゴシック" pitchFamily="34" charset="-128"/>
                <a:cs typeface="Calibri"/>
              </a:rPr>
              <a:t>Initialize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: Generate prior samples for the t=1 Bayes net</a:t>
            </a:r>
          </a:p>
          <a:p>
            <a:pPr lvl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Example particle: </a:t>
            </a:r>
            <a:r>
              <a:rPr lang="en-US" sz="2400" b="1" dirty="0" smtClean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b="1" baseline="-25000" dirty="0" smtClean="0"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2400" b="1" baseline="30000" dirty="0" smtClean="0">
                <a:latin typeface="Calibri"/>
                <a:ea typeface="ＭＳ Ｐゴシック" pitchFamily="34" charset="-128"/>
                <a:cs typeface="Calibri"/>
              </a:rPr>
              <a:t>a 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= (3,3) </a:t>
            </a:r>
            <a:r>
              <a:rPr lang="en-US" sz="2400" b="1" dirty="0" smtClean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b="1" baseline="-25000" dirty="0" smtClean="0"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2400" b="1" baseline="300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= (5,3) </a:t>
            </a:r>
          </a:p>
          <a:p>
            <a:pPr lvl="1"/>
            <a:endParaRPr lang="en-US" sz="11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b="1" dirty="0" smtClean="0">
                <a:latin typeface="Calibri"/>
                <a:ea typeface="ＭＳ Ｐゴシック" pitchFamily="34" charset="-128"/>
                <a:cs typeface="Calibri"/>
              </a:rPr>
              <a:t>Elapse time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: Sample a successor for each particle </a:t>
            </a:r>
          </a:p>
          <a:p>
            <a:pPr lvl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Example successor: </a:t>
            </a:r>
            <a:r>
              <a:rPr lang="en-US" sz="2400" b="1" dirty="0" smtClean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b="1" baseline="-25000" dirty="0" smtClean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2400" b="1" baseline="30000" dirty="0" smtClean="0">
                <a:latin typeface="Calibri"/>
                <a:ea typeface="ＭＳ Ｐゴシック" pitchFamily="34" charset="-128"/>
                <a:cs typeface="Calibri"/>
              </a:rPr>
              <a:t>a 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= (2,3) </a:t>
            </a:r>
            <a:r>
              <a:rPr lang="en-US" sz="2400" b="1" dirty="0" smtClean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b="1" baseline="-25000" dirty="0" smtClean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2400" b="1" baseline="300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= (6,3)</a:t>
            </a:r>
          </a:p>
          <a:p>
            <a:pPr lvl="8"/>
            <a:endParaRPr lang="en-US" sz="1600" b="1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b="1" dirty="0" smtClean="0">
                <a:latin typeface="Calibri"/>
                <a:ea typeface="ＭＳ Ｐゴシック" pitchFamily="34" charset="-128"/>
                <a:cs typeface="Calibri"/>
              </a:rPr>
              <a:t>Observe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: Weight each </a:t>
            </a:r>
            <a:r>
              <a:rPr lang="en-US" sz="2400" i="1" u="sng" dirty="0" smtClean="0">
                <a:latin typeface="Calibri"/>
                <a:ea typeface="ＭＳ Ｐゴシック" pitchFamily="34" charset="-128"/>
                <a:cs typeface="Calibri"/>
              </a:rPr>
              <a:t>entire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 sample by the likelihood of the evidence conditioned on the sample</a:t>
            </a:r>
          </a:p>
          <a:p>
            <a:pPr lvl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Likelihood: P(</a:t>
            </a:r>
            <a:r>
              <a:rPr lang="en-US" sz="2400" b="1" dirty="0" smtClean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2400" b="1" baseline="-25000" dirty="0" smtClean="0"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2400" b="1" baseline="30000" dirty="0" smtClean="0">
                <a:latin typeface="Calibri"/>
                <a:ea typeface="ＭＳ Ｐゴシック" pitchFamily="34" charset="-128"/>
                <a:cs typeface="Calibri"/>
              </a:rPr>
              <a:t>a 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2400" b="1" dirty="0" smtClean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b="1" baseline="-25000" dirty="0" smtClean="0"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2400" b="1" baseline="30000" dirty="0" smtClean="0">
                <a:latin typeface="Calibri"/>
                <a:ea typeface="ＭＳ Ｐゴシック" pitchFamily="34" charset="-128"/>
                <a:cs typeface="Calibri"/>
              </a:rPr>
              <a:t>a 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) * P(</a:t>
            </a:r>
            <a:r>
              <a:rPr lang="en-US" sz="2400" b="1" dirty="0" smtClean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2400" b="1" baseline="-25000" dirty="0" smtClean="0"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2400" b="1" baseline="300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2400" b="1" dirty="0" smtClean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b="1" baseline="-25000" dirty="0" smtClean="0"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2400" b="1" baseline="300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) </a:t>
            </a:r>
          </a:p>
          <a:p>
            <a:endParaRPr lang="en-US" sz="1100" b="1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b="1" dirty="0" smtClean="0">
                <a:latin typeface="Calibri"/>
                <a:ea typeface="ＭＳ Ｐゴシック" pitchFamily="34" charset="-128"/>
                <a:cs typeface="Calibri"/>
              </a:rPr>
              <a:t>Resample: 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Select prior samples (tuples of values) in proportion to their likelihood</a:t>
            </a:r>
          </a:p>
          <a:p>
            <a:endParaRPr lang="en-US" sz="1100" b="1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28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Likely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8387" y="1442418"/>
            <a:ext cx="7797750" cy="4729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792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cs typeface="Calibri"/>
              </a:rPr>
              <a:t>HMMs: MLE Queries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315200" cy="1630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Calibri"/>
                <a:cs typeface="Calibri"/>
              </a:rPr>
              <a:t>HMMs defined by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States X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Observations 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Initial distribution: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Transitions: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Emissions:</a:t>
            </a: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/>
                <a:cs typeface="Calibri"/>
              </a:rPr>
              <a:t>New query: most likely explanation:</a:t>
            </a: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/>
                <a:cs typeface="Calibri"/>
              </a:rPr>
              <a:t>New method: the </a:t>
            </a:r>
            <a:r>
              <a:rPr lang="en-US" sz="2800" dirty="0" err="1" smtClean="0">
                <a:latin typeface="Calibri"/>
                <a:cs typeface="Calibri"/>
              </a:rPr>
              <a:t>Viterbi</a:t>
            </a:r>
            <a:r>
              <a:rPr lang="en-US" sz="2800" dirty="0" smtClean="0">
                <a:latin typeface="Calibri"/>
                <a:cs typeface="Calibri"/>
              </a:rPr>
              <a:t> algorithm</a:t>
            </a:r>
          </a:p>
        </p:txBody>
      </p:sp>
      <p:pic>
        <p:nvPicPr>
          <p:cNvPr id="18436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2" y="3230561"/>
            <a:ext cx="1577788" cy="29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8401" y="2849564"/>
            <a:ext cx="96322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8400" y="3611561"/>
            <a:ext cx="1183341" cy="29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Oval 8"/>
          <p:cNvSpPr>
            <a:spLocks noChangeArrowheads="1"/>
          </p:cNvSpPr>
          <p:nvPr/>
        </p:nvSpPr>
        <p:spPr bwMode="auto">
          <a:xfrm>
            <a:off x="11785600" y="1782763"/>
            <a:ext cx="711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lang="en-US" baseline="-25000" dirty="0">
                <a:solidFill>
                  <a:schemeClr val="bg1"/>
                </a:solidFill>
                <a:latin typeface="Calibri"/>
                <a:cs typeface="Calibri"/>
              </a:rPr>
              <a:t>5</a:t>
            </a:r>
          </a:p>
        </p:txBody>
      </p:sp>
      <p:cxnSp>
        <p:nvCxnSpPr>
          <p:cNvPr id="18440" name="AutoShape 9"/>
          <p:cNvCxnSpPr>
            <a:cxnSpLocks noChangeShapeType="1"/>
            <a:stCxn id="18439" idx="4"/>
            <a:endCxn id="18455" idx="0"/>
          </p:cNvCxnSpPr>
          <p:nvPr/>
        </p:nvCxnSpPr>
        <p:spPr bwMode="auto">
          <a:xfrm>
            <a:off x="12141200" y="2330453"/>
            <a:ext cx="0" cy="50482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lg"/>
          </a:ln>
        </p:spPr>
      </p:cxnSp>
      <p:sp>
        <p:nvSpPr>
          <p:cNvPr id="18441" name="Oval 10"/>
          <p:cNvSpPr>
            <a:spLocks noChangeArrowheads="1"/>
          </p:cNvSpPr>
          <p:nvPr/>
        </p:nvSpPr>
        <p:spPr bwMode="auto">
          <a:xfrm>
            <a:off x="7315200" y="1782763"/>
            <a:ext cx="711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i="1" dirty="0">
                <a:latin typeface="Calibri"/>
                <a:cs typeface="Calibri"/>
              </a:rPr>
              <a:t>X</a:t>
            </a:r>
            <a:r>
              <a:rPr lang="en-US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8442" name="AutoShape 11"/>
          <p:cNvCxnSpPr>
            <a:cxnSpLocks noChangeShapeType="1"/>
            <a:stCxn id="18441" idx="4"/>
            <a:endCxn id="18452" idx="0"/>
          </p:cNvCxnSpPr>
          <p:nvPr/>
        </p:nvCxnSpPr>
        <p:spPr bwMode="auto">
          <a:xfrm>
            <a:off x="7670800" y="2330453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443" name="Oval 12"/>
          <p:cNvSpPr>
            <a:spLocks noChangeArrowheads="1"/>
          </p:cNvSpPr>
          <p:nvPr/>
        </p:nvSpPr>
        <p:spPr bwMode="auto">
          <a:xfrm>
            <a:off x="6096000" y="2849563"/>
            <a:ext cx="711200" cy="5334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i="1" dirty="0">
                <a:latin typeface="Calibri"/>
                <a:cs typeface="Calibri"/>
              </a:rPr>
              <a:t>E</a:t>
            </a:r>
            <a:r>
              <a:rPr lang="en-US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8444" name="AutoShape 13"/>
          <p:cNvCxnSpPr>
            <a:cxnSpLocks noChangeShapeType="1"/>
            <a:stCxn id="18445" idx="6"/>
            <a:endCxn id="18441" idx="2"/>
          </p:cNvCxnSpPr>
          <p:nvPr/>
        </p:nvCxnSpPr>
        <p:spPr bwMode="auto">
          <a:xfrm>
            <a:off x="6826251" y="2049463"/>
            <a:ext cx="4699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445" name="Oval 14"/>
          <p:cNvSpPr>
            <a:spLocks noChangeArrowheads="1"/>
          </p:cNvSpPr>
          <p:nvPr/>
        </p:nvSpPr>
        <p:spPr bwMode="auto">
          <a:xfrm>
            <a:off x="6096000" y="1782763"/>
            <a:ext cx="711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i="1" dirty="0">
                <a:latin typeface="Calibri"/>
                <a:cs typeface="Calibri"/>
              </a:rPr>
              <a:t>X</a:t>
            </a:r>
            <a:r>
              <a:rPr lang="en-US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8446" name="AutoShape 15"/>
          <p:cNvCxnSpPr>
            <a:cxnSpLocks noChangeShapeType="1"/>
            <a:stCxn id="18445" idx="4"/>
            <a:endCxn id="18443" idx="0"/>
          </p:cNvCxnSpPr>
          <p:nvPr/>
        </p:nvCxnSpPr>
        <p:spPr bwMode="auto">
          <a:xfrm>
            <a:off x="6451600" y="2330453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447" name="Oval 16"/>
          <p:cNvSpPr>
            <a:spLocks noChangeArrowheads="1"/>
          </p:cNvSpPr>
          <p:nvPr/>
        </p:nvSpPr>
        <p:spPr bwMode="auto">
          <a:xfrm>
            <a:off x="8534400" y="1782763"/>
            <a:ext cx="711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i="1" dirty="0">
                <a:latin typeface="Calibri"/>
                <a:cs typeface="Calibri"/>
              </a:rPr>
              <a:t>X</a:t>
            </a:r>
            <a:r>
              <a:rPr lang="en-US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8448" name="AutoShape 17"/>
          <p:cNvCxnSpPr>
            <a:cxnSpLocks noChangeShapeType="1"/>
            <a:stCxn id="18447" idx="6"/>
            <a:endCxn id="18450" idx="2"/>
          </p:cNvCxnSpPr>
          <p:nvPr/>
        </p:nvCxnSpPr>
        <p:spPr bwMode="auto">
          <a:xfrm>
            <a:off x="9264651" y="2049463"/>
            <a:ext cx="4699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449" name="AutoShape 18"/>
          <p:cNvCxnSpPr>
            <a:cxnSpLocks noChangeShapeType="1"/>
            <a:stCxn id="18441" idx="6"/>
            <a:endCxn id="18447" idx="2"/>
          </p:cNvCxnSpPr>
          <p:nvPr/>
        </p:nvCxnSpPr>
        <p:spPr bwMode="auto">
          <a:xfrm>
            <a:off x="8045451" y="2049463"/>
            <a:ext cx="4699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450" name="Oval 19"/>
          <p:cNvSpPr>
            <a:spLocks noChangeArrowheads="1"/>
          </p:cNvSpPr>
          <p:nvPr/>
        </p:nvSpPr>
        <p:spPr bwMode="auto">
          <a:xfrm>
            <a:off x="9753600" y="1782763"/>
            <a:ext cx="711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i="1" dirty="0">
                <a:latin typeface="Calibri"/>
                <a:cs typeface="Calibri"/>
              </a:rPr>
              <a:t>X</a:t>
            </a:r>
            <a:r>
              <a:rPr lang="en-US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8451" name="AutoShape 20"/>
          <p:cNvCxnSpPr>
            <a:cxnSpLocks noChangeShapeType="1"/>
            <a:stCxn id="18450" idx="6"/>
            <a:endCxn id="18439" idx="2"/>
          </p:cNvCxnSpPr>
          <p:nvPr/>
        </p:nvCxnSpPr>
        <p:spPr bwMode="auto">
          <a:xfrm>
            <a:off x="10483851" y="2049463"/>
            <a:ext cx="12827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</p:spPr>
      </p:cxnSp>
      <p:sp>
        <p:nvSpPr>
          <p:cNvPr id="18452" name="Oval 21"/>
          <p:cNvSpPr>
            <a:spLocks noChangeArrowheads="1"/>
          </p:cNvSpPr>
          <p:nvPr/>
        </p:nvSpPr>
        <p:spPr bwMode="auto">
          <a:xfrm>
            <a:off x="7315200" y="2849563"/>
            <a:ext cx="711200" cy="5334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i="1" dirty="0">
                <a:latin typeface="Calibri"/>
                <a:cs typeface="Calibri"/>
              </a:rPr>
              <a:t>E</a:t>
            </a:r>
            <a:r>
              <a:rPr lang="en-US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18453" name="Oval 22"/>
          <p:cNvSpPr>
            <a:spLocks noChangeArrowheads="1"/>
          </p:cNvSpPr>
          <p:nvPr/>
        </p:nvSpPr>
        <p:spPr bwMode="auto">
          <a:xfrm>
            <a:off x="8534400" y="2849563"/>
            <a:ext cx="711200" cy="5334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i="1" dirty="0">
                <a:latin typeface="Calibri"/>
                <a:cs typeface="Calibri"/>
              </a:rPr>
              <a:t>E</a:t>
            </a:r>
            <a:r>
              <a:rPr lang="en-US" baseline="-25000" dirty="0">
                <a:latin typeface="Calibri"/>
                <a:cs typeface="Calibri"/>
              </a:rPr>
              <a:t>3</a:t>
            </a:r>
          </a:p>
        </p:txBody>
      </p:sp>
      <p:sp>
        <p:nvSpPr>
          <p:cNvPr id="18454" name="Oval 23"/>
          <p:cNvSpPr>
            <a:spLocks noChangeArrowheads="1"/>
          </p:cNvSpPr>
          <p:nvPr/>
        </p:nvSpPr>
        <p:spPr bwMode="auto">
          <a:xfrm>
            <a:off x="9753600" y="2849563"/>
            <a:ext cx="711200" cy="5334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i="1" dirty="0">
                <a:latin typeface="Calibri"/>
                <a:cs typeface="Calibri"/>
              </a:rPr>
              <a:t>E</a:t>
            </a:r>
            <a:r>
              <a:rPr lang="en-US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18455" name="Oval 24"/>
          <p:cNvSpPr>
            <a:spLocks noChangeArrowheads="1"/>
          </p:cNvSpPr>
          <p:nvPr/>
        </p:nvSpPr>
        <p:spPr bwMode="auto">
          <a:xfrm>
            <a:off x="11785600" y="2849563"/>
            <a:ext cx="711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lang="en-US" baseline="-25000" dirty="0">
                <a:solidFill>
                  <a:schemeClr val="bg1"/>
                </a:solidFill>
                <a:latin typeface="Calibri"/>
                <a:cs typeface="Calibri"/>
              </a:rPr>
              <a:t>5</a:t>
            </a:r>
          </a:p>
        </p:txBody>
      </p:sp>
      <p:cxnSp>
        <p:nvCxnSpPr>
          <p:cNvPr id="18456" name="AutoShape 25"/>
          <p:cNvCxnSpPr>
            <a:cxnSpLocks noChangeShapeType="1"/>
            <a:stCxn id="18447" idx="4"/>
            <a:endCxn id="18453" idx="0"/>
          </p:cNvCxnSpPr>
          <p:nvPr/>
        </p:nvCxnSpPr>
        <p:spPr bwMode="auto">
          <a:xfrm>
            <a:off x="8890000" y="2330453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457" name="AutoShape 26"/>
          <p:cNvCxnSpPr>
            <a:cxnSpLocks noChangeShapeType="1"/>
            <a:stCxn id="18450" idx="4"/>
            <a:endCxn id="18454" idx="0"/>
          </p:cNvCxnSpPr>
          <p:nvPr/>
        </p:nvCxnSpPr>
        <p:spPr bwMode="auto">
          <a:xfrm>
            <a:off x="10109200" y="2330453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8458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830763"/>
            <a:ext cx="3352800" cy="533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050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cs typeface="Calibri"/>
              </a:rPr>
              <a:t>State Trellis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1582400" cy="4953000"/>
          </a:xfrm>
        </p:spPr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State trellis: graph of states and transitions over time</a:t>
            </a:r>
          </a:p>
          <a:p>
            <a:endParaRPr lang="en-US" sz="2400" dirty="0" smtClean="0">
              <a:latin typeface="Calibri"/>
              <a:cs typeface="Calibri"/>
            </a:endParaRPr>
          </a:p>
          <a:p>
            <a:endParaRPr lang="en-US" sz="2400" dirty="0" smtClean="0">
              <a:latin typeface="Calibri"/>
              <a:cs typeface="Calibri"/>
            </a:endParaRPr>
          </a:p>
          <a:p>
            <a:endParaRPr lang="en-US" sz="2400" dirty="0" smtClean="0">
              <a:latin typeface="Calibri"/>
              <a:cs typeface="Calibri"/>
            </a:endParaRPr>
          </a:p>
          <a:p>
            <a:endParaRPr lang="en-US" sz="2400" dirty="0" smtClean="0">
              <a:latin typeface="Calibri"/>
              <a:cs typeface="Calibri"/>
            </a:endParaRPr>
          </a:p>
          <a:p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Each arc represents some transition</a:t>
            </a:r>
          </a:p>
          <a:p>
            <a:r>
              <a:rPr lang="en-US" sz="2400" dirty="0" smtClean="0">
                <a:latin typeface="Calibri"/>
                <a:cs typeface="Calibri"/>
              </a:rPr>
              <a:t>Each arc has weight</a:t>
            </a:r>
          </a:p>
          <a:p>
            <a:r>
              <a:rPr lang="en-US" sz="2400" dirty="0" smtClean="0">
                <a:latin typeface="Calibri"/>
                <a:cs typeface="Calibri"/>
              </a:rPr>
              <a:t>Each path is a sequence </a:t>
            </a:r>
            <a:r>
              <a:rPr lang="en-US" sz="2400" smtClean="0">
                <a:latin typeface="Calibri"/>
                <a:cs typeface="Calibri"/>
              </a:rPr>
              <a:t>of states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The product of weights on a path is that sequence’s probability along with the evidence</a:t>
            </a:r>
          </a:p>
          <a:p>
            <a:r>
              <a:rPr lang="en-US" sz="2400" dirty="0" smtClean="0">
                <a:latin typeface="Calibri"/>
                <a:cs typeface="Calibri"/>
              </a:rPr>
              <a:t>Forward algorithm computes sums of paths, </a:t>
            </a:r>
            <a:r>
              <a:rPr lang="en-US" sz="2400" dirty="0" err="1" smtClean="0">
                <a:latin typeface="Calibri"/>
                <a:cs typeface="Calibri"/>
              </a:rPr>
              <a:t>Viterbi</a:t>
            </a:r>
            <a:r>
              <a:rPr lang="en-US" sz="2400" dirty="0" smtClean="0">
                <a:latin typeface="Calibri"/>
                <a:cs typeface="Calibri"/>
              </a:rPr>
              <a:t> computes best paths</a:t>
            </a:r>
          </a:p>
          <a:p>
            <a:endParaRPr lang="en-US" sz="2400" dirty="0" smtClean="0">
              <a:latin typeface="Calibri"/>
              <a:cs typeface="Calibri"/>
            </a:endParaRPr>
          </a:p>
          <a:p>
            <a:endParaRPr lang="en-US" sz="2400" dirty="0" smtClean="0">
              <a:latin typeface="Calibri"/>
              <a:cs typeface="Calibri"/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676400" y="19050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1676400" y="25908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rain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3124200" y="19050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3124200" y="25908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rain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4648200" y="19050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4648200" y="25908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rain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6172200" y="19050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6172200" y="25908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rain</a:t>
            </a:r>
          </a:p>
        </p:txBody>
      </p:sp>
      <p:cxnSp>
        <p:nvCxnSpPr>
          <p:cNvPr id="10252" name="AutoShape 14"/>
          <p:cNvCxnSpPr>
            <a:cxnSpLocks noChangeShapeType="1"/>
            <a:stCxn id="10244" idx="3"/>
            <a:endCxn id="10246" idx="1"/>
          </p:cNvCxnSpPr>
          <p:nvPr/>
        </p:nvCxnSpPr>
        <p:spPr bwMode="auto">
          <a:xfrm>
            <a:off x="2362200" y="2095500"/>
            <a:ext cx="7620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3" name="AutoShape 15"/>
          <p:cNvCxnSpPr>
            <a:cxnSpLocks noChangeShapeType="1"/>
            <a:stCxn id="10244" idx="3"/>
            <a:endCxn id="10247" idx="1"/>
          </p:cNvCxnSpPr>
          <p:nvPr/>
        </p:nvCxnSpPr>
        <p:spPr bwMode="auto">
          <a:xfrm>
            <a:off x="2362200" y="20955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4" name="AutoShape 16"/>
          <p:cNvCxnSpPr>
            <a:cxnSpLocks noChangeShapeType="1"/>
            <a:stCxn id="10245" idx="3"/>
            <a:endCxn id="10246" idx="1"/>
          </p:cNvCxnSpPr>
          <p:nvPr/>
        </p:nvCxnSpPr>
        <p:spPr bwMode="auto">
          <a:xfrm flipV="1">
            <a:off x="2362200" y="20955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5" name="AutoShape 17"/>
          <p:cNvCxnSpPr>
            <a:cxnSpLocks noChangeShapeType="1"/>
            <a:stCxn id="10245" idx="3"/>
            <a:endCxn id="10247" idx="1"/>
          </p:cNvCxnSpPr>
          <p:nvPr/>
        </p:nvCxnSpPr>
        <p:spPr bwMode="auto">
          <a:xfrm>
            <a:off x="2362200" y="2781300"/>
            <a:ext cx="7620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6" name="AutoShape 18"/>
          <p:cNvCxnSpPr>
            <a:cxnSpLocks noChangeShapeType="1"/>
            <a:stCxn id="10246" idx="3"/>
            <a:endCxn id="10248" idx="1"/>
          </p:cNvCxnSpPr>
          <p:nvPr/>
        </p:nvCxnSpPr>
        <p:spPr bwMode="auto">
          <a:xfrm>
            <a:off x="3810000" y="20955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7" name="AutoShape 19"/>
          <p:cNvCxnSpPr>
            <a:cxnSpLocks noChangeShapeType="1"/>
            <a:stCxn id="10246" idx="3"/>
            <a:endCxn id="10249" idx="1"/>
          </p:cNvCxnSpPr>
          <p:nvPr/>
        </p:nvCxnSpPr>
        <p:spPr bwMode="auto">
          <a:xfrm>
            <a:off x="3810000" y="20955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8" name="AutoShape 20"/>
          <p:cNvCxnSpPr>
            <a:cxnSpLocks noChangeShapeType="1"/>
            <a:stCxn id="10247" idx="3"/>
            <a:endCxn id="10248" idx="1"/>
          </p:cNvCxnSpPr>
          <p:nvPr/>
        </p:nvCxnSpPr>
        <p:spPr bwMode="auto">
          <a:xfrm flipV="1">
            <a:off x="3810000" y="20955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9" name="AutoShape 21"/>
          <p:cNvCxnSpPr>
            <a:cxnSpLocks noChangeShapeType="1"/>
            <a:stCxn id="10247" idx="3"/>
            <a:endCxn id="10249" idx="1"/>
          </p:cNvCxnSpPr>
          <p:nvPr/>
        </p:nvCxnSpPr>
        <p:spPr bwMode="auto">
          <a:xfrm>
            <a:off x="3810000" y="27813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0" name="AutoShape 22"/>
          <p:cNvCxnSpPr>
            <a:cxnSpLocks noChangeShapeType="1"/>
            <a:stCxn id="10248" idx="3"/>
            <a:endCxn id="10250" idx="1"/>
          </p:cNvCxnSpPr>
          <p:nvPr/>
        </p:nvCxnSpPr>
        <p:spPr bwMode="auto">
          <a:xfrm>
            <a:off x="5334000" y="20955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1" name="AutoShape 23"/>
          <p:cNvCxnSpPr>
            <a:cxnSpLocks noChangeShapeType="1"/>
            <a:stCxn id="10248" idx="3"/>
            <a:endCxn id="10251" idx="1"/>
          </p:cNvCxnSpPr>
          <p:nvPr/>
        </p:nvCxnSpPr>
        <p:spPr bwMode="auto">
          <a:xfrm>
            <a:off x="5334000" y="20955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2" name="AutoShape 24"/>
          <p:cNvCxnSpPr>
            <a:cxnSpLocks noChangeShapeType="1"/>
            <a:stCxn id="10249" idx="3"/>
            <a:endCxn id="10250" idx="1"/>
          </p:cNvCxnSpPr>
          <p:nvPr/>
        </p:nvCxnSpPr>
        <p:spPr bwMode="auto">
          <a:xfrm flipV="1">
            <a:off x="5334000" y="20955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3" name="AutoShape 25"/>
          <p:cNvCxnSpPr>
            <a:cxnSpLocks noChangeShapeType="1"/>
            <a:stCxn id="10249" idx="3"/>
            <a:endCxn id="10251" idx="1"/>
          </p:cNvCxnSpPr>
          <p:nvPr/>
        </p:nvCxnSpPr>
        <p:spPr bwMode="auto">
          <a:xfrm>
            <a:off x="5334000" y="27813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0264" name="Picture 4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4057650"/>
            <a:ext cx="1411288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3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3352801"/>
            <a:ext cx="3905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6" name="Picture 3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68663" y="3352801"/>
            <a:ext cx="40481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0152" y="3352801"/>
            <a:ext cx="493713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Picture 3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06951" y="3429000"/>
            <a:ext cx="33020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9" name="Picture 4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1" y="4419600"/>
            <a:ext cx="26543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5158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cs typeface="Calibri"/>
              </a:rPr>
              <a:t>Forward / Viterbi Algorithms</a:t>
            </a:r>
          </a:p>
        </p:txBody>
      </p:sp>
      <p:pic>
        <p:nvPicPr>
          <p:cNvPr id="1176584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70800" y="5673726"/>
            <a:ext cx="3835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3505200" y="16764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3505200" y="23622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rain</a:t>
            </a:r>
          </a:p>
        </p:txBody>
      </p:sp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4953000" y="16764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sp>
        <p:nvSpPr>
          <p:cNvPr id="11271" name="Rectangle 12"/>
          <p:cNvSpPr>
            <a:spLocks noChangeArrowheads="1"/>
          </p:cNvSpPr>
          <p:nvPr/>
        </p:nvSpPr>
        <p:spPr bwMode="auto">
          <a:xfrm>
            <a:off x="4953000" y="23622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rain</a:t>
            </a:r>
          </a:p>
        </p:txBody>
      </p:sp>
      <p:sp>
        <p:nvSpPr>
          <p:cNvPr id="11272" name="Rectangle 13"/>
          <p:cNvSpPr>
            <a:spLocks noChangeArrowheads="1"/>
          </p:cNvSpPr>
          <p:nvPr/>
        </p:nvSpPr>
        <p:spPr bwMode="auto">
          <a:xfrm>
            <a:off x="6477000" y="16764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pic>
        <p:nvPicPr>
          <p:cNvPr id="11273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401" y="4759326"/>
            <a:ext cx="2627313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Rectangle 14"/>
          <p:cNvSpPr>
            <a:spLocks noChangeArrowheads="1"/>
          </p:cNvSpPr>
          <p:nvPr/>
        </p:nvSpPr>
        <p:spPr bwMode="auto">
          <a:xfrm>
            <a:off x="6477000" y="23622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rain</a:t>
            </a:r>
          </a:p>
        </p:txBody>
      </p:sp>
      <p:sp>
        <p:nvSpPr>
          <p:cNvPr id="11275" name="Rectangle 15"/>
          <p:cNvSpPr>
            <a:spLocks noChangeArrowheads="1"/>
          </p:cNvSpPr>
          <p:nvPr/>
        </p:nvSpPr>
        <p:spPr bwMode="auto">
          <a:xfrm>
            <a:off x="8001000" y="16764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8001000" y="23622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rain</a:t>
            </a:r>
          </a:p>
        </p:txBody>
      </p:sp>
      <p:cxnSp>
        <p:nvCxnSpPr>
          <p:cNvPr id="11277" name="AutoShape 17"/>
          <p:cNvCxnSpPr>
            <a:cxnSpLocks noChangeShapeType="1"/>
            <a:stCxn id="11268" idx="3"/>
            <a:endCxn id="11270" idx="1"/>
          </p:cNvCxnSpPr>
          <p:nvPr/>
        </p:nvCxnSpPr>
        <p:spPr bwMode="auto">
          <a:xfrm>
            <a:off x="4191000" y="1866900"/>
            <a:ext cx="7620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78" name="AutoShape 18"/>
          <p:cNvCxnSpPr>
            <a:cxnSpLocks noChangeShapeType="1"/>
            <a:stCxn id="11268" idx="3"/>
            <a:endCxn id="11271" idx="1"/>
          </p:cNvCxnSpPr>
          <p:nvPr/>
        </p:nvCxnSpPr>
        <p:spPr bwMode="auto">
          <a:xfrm>
            <a:off x="4191000" y="18669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79" name="AutoShape 19"/>
          <p:cNvCxnSpPr>
            <a:cxnSpLocks noChangeShapeType="1"/>
            <a:stCxn id="11269" idx="3"/>
            <a:endCxn id="11270" idx="1"/>
          </p:cNvCxnSpPr>
          <p:nvPr/>
        </p:nvCxnSpPr>
        <p:spPr bwMode="auto">
          <a:xfrm flipV="1">
            <a:off x="4191000" y="18669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0" name="AutoShape 20"/>
          <p:cNvCxnSpPr>
            <a:cxnSpLocks noChangeShapeType="1"/>
            <a:stCxn id="11269" idx="3"/>
            <a:endCxn id="11271" idx="1"/>
          </p:cNvCxnSpPr>
          <p:nvPr/>
        </p:nvCxnSpPr>
        <p:spPr bwMode="auto">
          <a:xfrm>
            <a:off x="4191000" y="2552700"/>
            <a:ext cx="7620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1" name="AutoShape 21"/>
          <p:cNvCxnSpPr>
            <a:cxnSpLocks noChangeShapeType="1"/>
            <a:stCxn id="11270" idx="3"/>
            <a:endCxn id="11272" idx="1"/>
          </p:cNvCxnSpPr>
          <p:nvPr/>
        </p:nvCxnSpPr>
        <p:spPr bwMode="auto">
          <a:xfrm>
            <a:off x="5638800" y="18669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2" name="AutoShape 22"/>
          <p:cNvCxnSpPr>
            <a:cxnSpLocks noChangeShapeType="1"/>
            <a:stCxn id="11270" idx="3"/>
            <a:endCxn id="11274" idx="1"/>
          </p:cNvCxnSpPr>
          <p:nvPr/>
        </p:nvCxnSpPr>
        <p:spPr bwMode="auto">
          <a:xfrm>
            <a:off x="5638800" y="18669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3" name="AutoShape 23"/>
          <p:cNvCxnSpPr>
            <a:cxnSpLocks noChangeShapeType="1"/>
            <a:stCxn id="11271" idx="3"/>
            <a:endCxn id="11272" idx="1"/>
          </p:cNvCxnSpPr>
          <p:nvPr/>
        </p:nvCxnSpPr>
        <p:spPr bwMode="auto">
          <a:xfrm flipV="1">
            <a:off x="5638800" y="18669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4" name="AutoShape 24"/>
          <p:cNvCxnSpPr>
            <a:cxnSpLocks noChangeShapeType="1"/>
            <a:stCxn id="11271" idx="3"/>
            <a:endCxn id="11274" idx="1"/>
          </p:cNvCxnSpPr>
          <p:nvPr/>
        </p:nvCxnSpPr>
        <p:spPr bwMode="auto">
          <a:xfrm>
            <a:off x="5638800" y="25527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5" name="AutoShape 25"/>
          <p:cNvCxnSpPr>
            <a:cxnSpLocks noChangeShapeType="1"/>
            <a:stCxn id="11272" idx="3"/>
            <a:endCxn id="11275" idx="1"/>
          </p:cNvCxnSpPr>
          <p:nvPr/>
        </p:nvCxnSpPr>
        <p:spPr bwMode="auto">
          <a:xfrm>
            <a:off x="7162800" y="18669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6" name="AutoShape 26"/>
          <p:cNvCxnSpPr>
            <a:cxnSpLocks noChangeShapeType="1"/>
            <a:stCxn id="11272" idx="3"/>
            <a:endCxn id="11276" idx="1"/>
          </p:cNvCxnSpPr>
          <p:nvPr/>
        </p:nvCxnSpPr>
        <p:spPr bwMode="auto">
          <a:xfrm>
            <a:off x="7162800" y="18669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7" name="AutoShape 27"/>
          <p:cNvCxnSpPr>
            <a:cxnSpLocks noChangeShapeType="1"/>
            <a:stCxn id="11274" idx="3"/>
            <a:endCxn id="11275" idx="1"/>
          </p:cNvCxnSpPr>
          <p:nvPr/>
        </p:nvCxnSpPr>
        <p:spPr bwMode="auto">
          <a:xfrm flipV="1">
            <a:off x="7162800" y="18669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8" name="AutoShape 28"/>
          <p:cNvCxnSpPr>
            <a:cxnSpLocks noChangeShapeType="1"/>
            <a:stCxn id="11274" idx="3"/>
            <a:endCxn id="11276" idx="1"/>
          </p:cNvCxnSpPr>
          <p:nvPr/>
        </p:nvCxnSpPr>
        <p:spPr bwMode="auto">
          <a:xfrm>
            <a:off x="7162800" y="25527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3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29401" y="4759325"/>
            <a:ext cx="4564063" cy="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12925" y="5656265"/>
            <a:ext cx="36734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3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5539" y="3048001"/>
            <a:ext cx="3905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3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29200" y="3048001"/>
            <a:ext cx="40481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3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40688" y="3048001"/>
            <a:ext cx="493712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" name="Picture 3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67488" y="3124200"/>
            <a:ext cx="33020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295400" y="3810001"/>
            <a:ext cx="4191000" cy="5232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Forward Algorithm (Sum)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10400" y="3810001"/>
            <a:ext cx="4191000" cy="5232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 err="1" smtClean="0">
                <a:latin typeface="Calibri"/>
                <a:cs typeface="Calibri"/>
              </a:rPr>
              <a:t>Viterbi</a:t>
            </a:r>
            <a:r>
              <a:rPr lang="en-US" sz="2800" dirty="0" smtClean="0">
                <a:latin typeface="Calibri"/>
                <a:cs typeface="Calibri"/>
              </a:rPr>
              <a:t> Algorithm (Max)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43683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14" y="1447800"/>
            <a:ext cx="5203085" cy="2729838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Probabilistic Models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7010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Models describe how (a portion of) the world works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CC0000"/>
                </a:solidFill>
                <a:latin typeface="Calibri"/>
                <a:cs typeface="Calibri"/>
              </a:rPr>
              <a:t>Models 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are always simplifications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May not account for every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May not account for all interactions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All models are wrong; but some are useful.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/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     – George E. P. </a:t>
            </a:r>
            <a:r>
              <a:rPr lang="en-US" sz="2000" dirty="0" smtClean="0">
                <a:latin typeface="Calibri"/>
                <a:cs typeface="Calibri"/>
              </a:rPr>
              <a:t>Box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What do we do with probabilistic models?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We (or our agents) need to reason about unknown variables, given evidence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Example: explanation (diagnostic reasoning)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Example: prediction (causal reasoning)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Example: value of information</a:t>
            </a: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Hidden Markov Models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10972800" cy="1968500"/>
          </a:xfrm>
        </p:spPr>
        <p:txBody>
          <a:bodyPr rIns="132080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dirty="0" smtClean="0"/>
              <a:t>Two random variable at each time step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Hidden state, X</a:t>
            </a:r>
            <a:r>
              <a:rPr lang="en-US" sz="2400" baseline="-25000" dirty="0" smtClean="0"/>
              <a:t>i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Observation,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i</a:t>
            </a:r>
            <a:endParaRPr lang="en-US" sz="2400" baseline="-25000" dirty="0" smtClean="0"/>
          </a:p>
          <a:p>
            <a:pPr lvl="1">
              <a:lnSpc>
                <a:spcPct val="90000"/>
              </a:lnSpc>
            </a:pPr>
            <a:endParaRPr lang="en-US" sz="2400" baseline="-25000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Conditional Independences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Dynamics don</a:t>
            </a:r>
            <a:r>
              <a:rPr lang="fr-FR" dirty="0" smtClean="0"/>
              <a:t>’</a:t>
            </a:r>
            <a:r>
              <a:rPr lang="en-US" dirty="0" smtClean="0"/>
              <a:t>t change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E.g., P(X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|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= P(X</a:t>
            </a:r>
            <a:r>
              <a:rPr lang="en-US" sz="2400" baseline="-25000" dirty="0" smtClean="0"/>
              <a:t>18</a:t>
            </a:r>
            <a:r>
              <a:rPr lang="en-US" sz="2400" dirty="0" smtClean="0"/>
              <a:t> | X</a:t>
            </a:r>
            <a:r>
              <a:rPr lang="en-US" sz="2400" baseline="-25000" dirty="0" smtClean="0"/>
              <a:t>17</a:t>
            </a:r>
            <a:r>
              <a:rPr lang="en-US" sz="2400" dirty="0" smtClean="0"/>
              <a:t>)</a:t>
            </a:r>
            <a:endParaRPr lang="en-US" dirty="0" smtClean="0"/>
          </a:p>
        </p:txBody>
      </p:sp>
      <p:grpSp>
        <p:nvGrpSpPr>
          <p:cNvPr id="38917" name="Group 6"/>
          <p:cNvGrpSpPr>
            <a:grpSpLocks/>
          </p:cNvGrpSpPr>
          <p:nvPr/>
        </p:nvGrpSpPr>
        <p:grpSpPr bwMode="auto">
          <a:xfrm>
            <a:off x="11023600" y="1981200"/>
            <a:ext cx="711200" cy="533400"/>
            <a:chOff x="0" y="0"/>
            <a:chExt cx="336" cy="336"/>
          </a:xfrm>
        </p:grpSpPr>
        <p:sp>
          <p:nvSpPr>
            <p:cNvPr id="38961" name="Oval 4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62" name="Rectangle 5"/>
            <p:cNvSpPr>
              <a:spLocks/>
            </p:cNvSpPr>
            <p:nvPr/>
          </p:nvSpPr>
          <p:spPr bwMode="auto">
            <a:xfrm>
              <a:off x="63" y="27"/>
              <a:ext cx="209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rgbClr val="FFFFFF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X</a:t>
              </a:r>
              <a:r>
                <a:rPr lang="en-US" sz="2400" baseline="-250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5</a:t>
              </a:r>
            </a:p>
          </p:txBody>
        </p:sp>
      </p:grpSp>
      <p:cxnSp>
        <p:nvCxnSpPr>
          <p:cNvPr id="38918" name="AutoShape 7"/>
          <p:cNvCxnSpPr>
            <a:cxnSpLocks noChangeShapeType="1"/>
          </p:cNvCxnSpPr>
          <p:nvPr/>
        </p:nvCxnSpPr>
        <p:spPr bwMode="auto">
          <a:xfrm>
            <a:off x="11379200" y="2247900"/>
            <a:ext cx="0" cy="1066800"/>
          </a:xfrm>
          <a:prstGeom prst="straightConnector1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lg" len="lg"/>
          </a:ln>
        </p:spPr>
      </p:cxnSp>
      <p:grpSp>
        <p:nvGrpSpPr>
          <p:cNvPr id="38919" name="Group 10"/>
          <p:cNvGrpSpPr>
            <a:grpSpLocks/>
          </p:cNvGrpSpPr>
          <p:nvPr/>
        </p:nvGrpSpPr>
        <p:grpSpPr bwMode="auto">
          <a:xfrm>
            <a:off x="6553200" y="1981200"/>
            <a:ext cx="711200" cy="533400"/>
            <a:chOff x="0" y="0"/>
            <a:chExt cx="336" cy="336"/>
          </a:xfrm>
        </p:grpSpPr>
        <p:sp>
          <p:nvSpPr>
            <p:cNvPr id="38959" name="Oval 8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60" name="Rectangle 9"/>
            <p:cNvSpPr>
              <a:spLocks/>
            </p:cNvSpPr>
            <p:nvPr/>
          </p:nvSpPr>
          <p:spPr bwMode="auto">
            <a:xfrm>
              <a:off x="63" y="27"/>
              <a:ext cx="209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2</a:t>
              </a:r>
            </a:p>
          </p:txBody>
        </p:sp>
      </p:grpSp>
      <p:grpSp>
        <p:nvGrpSpPr>
          <p:cNvPr id="38921" name="Group 14"/>
          <p:cNvGrpSpPr>
            <a:grpSpLocks/>
          </p:cNvGrpSpPr>
          <p:nvPr/>
        </p:nvGrpSpPr>
        <p:grpSpPr bwMode="auto">
          <a:xfrm>
            <a:off x="5334000" y="3048000"/>
            <a:ext cx="711200" cy="533400"/>
            <a:chOff x="0" y="0"/>
            <a:chExt cx="336" cy="336"/>
          </a:xfrm>
        </p:grpSpPr>
        <p:sp>
          <p:nvSpPr>
            <p:cNvPr id="38957" name="Oval 12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80808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958" name="Rectangle 13"/>
            <p:cNvSpPr>
              <a:spLocks/>
            </p:cNvSpPr>
            <p:nvPr/>
          </p:nvSpPr>
          <p:spPr bwMode="auto">
            <a:xfrm>
              <a:off x="72" y="27"/>
              <a:ext cx="193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bg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1</a:t>
              </a:r>
            </a:p>
          </p:txBody>
        </p:sp>
      </p:grpSp>
      <p:cxnSp>
        <p:nvCxnSpPr>
          <p:cNvPr id="38922" name="AutoShape 15"/>
          <p:cNvCxnSpPr>
            <a:cxnSpLocks noChangeShapeType="1"/>
            <a:endCxn id="38959" idx="2"/>
          </p:cNvCxnSpPr>
          <p:nvPr/>
        </p:nvCxnSpPr>
        <p:spPr bwMode="auto">
          <a:xfrm>
            <a:off x="5689600" y="2247900"/>
            <a:ext cx="8636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38923" name="Group 18"/>
          <p:cNvGrpSpPr>
            <a:grpSpLocks/>
          </p:cNvGrpSpPr>
          <p:nvPr/>
        </p:nvGrpSpPr>
        <p:grpSpPr bwMode="auto">
          <a:xfrm>
            <a:off x="5334000" y="1981200"/>
            <a:ext cx="711200" cy="533400"/>
            <a:chOff x="0" y="0"/>
            <a:chExt cx="336" cy="336"/>
          </a:xfrm>
        </p:grpSpPr>
        <p:sp>
          <p:nvSpPr>
            <p:cNvPr id="38955" name="Oval 16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56" name="Rectangle 17"/>
            <p:cNvSpPr>
              <a:spLocks/>
            </p:cNvSpPr>
            <p:nvPr/>
          </p:nvSpPr>
          <p:spPr bwMode="auto">
            <a:xfrm>
              <a:off x="63" y="27"/>
              <a:ext cx="209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1</a:t>
              </a:r>
            </a:p>
          </p:txBody>
        </p:sp>
      </p:grpSp>
      <p:grpSp>
        <p:nvGrpSpPr>
          <p:cNvPr id="38925" name="Group 22"/>
          <p:cNvGrpSpPr>
            <a:grpSpLocks/>
          </p:cNvGrpSpPr>
          <p:nvPr/>
        </p:nvGrpSpPr>
        <p:grpSpPr bwMode="auto">
          <a:xfrm>
            <a:off x="7772400" y="1981200"/>
            <a:ext cx="711200" cy="533400"/>
            <a:chOff x="0" y="0"/>
            <a:chExt cx="336" cy="336"/>
          </a:xfrm>
        </p:grpSpPr>
        <p:sp>
          <p:nvSpPr>
            <p:cNvPr id="38953" name="Oval 20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54" name="Rectangle 21"/>
            <p:cNvSpPr>
              <a:spLocks/>
            </p:cNvSpPr>
            <p:nvPr/>
          </p:nvSpPr>
          <p:spPr bwMode="auto">
            <a:xfrm>
              <a:off x="63" y="27"/>
              <a:ext cx="209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3</a:t>
              </a:r>
            </a:p>
          </p:txBody>
        </p:sp>
      </p:grpSp>
      <p:cxnSp>
        <p:nvCxnSpPr>
          <p:cNvPr id="38926" name="AutoShape 23"/>
          <p:cNvCxnSpPr>
            <a:cxnSpLocks noChangeShapeType="1"/>
            <a:stCxn id="38953" idx="6"/>
            <a:endCxn id="38951" idx="2"/>
          </p:cNvCxnSpPr>
          <p:nvPr/>
        </p:nvCxnSpPr>
        <p:spPr bwMode="auto">
          <a:xfrm>
            <a:off x="8483600" y="2247900"/>
            <a:ext cx="5080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8927" name="AutoShape 24"/>
          <p:cNvCxnSpPr>
            <a:cxnSpLocks noChangeShapeType="1"/>
            <a:stCxn id="38959" idx="6"/>
            <a:endCxn id="38953" idx="2"/>
          </p:cNvCxnSpPr>
          <p:nvPr/>
        </p:nvCxnSpPr>
        <p:spPr bwMode="auto">
          <a:xfrm>
            <a:off x="7264400" y="2247900"/>
            <a:ext cx="5080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38928" name="Group 27"/>
          <p:cNvGrpSpPr>
            <a:grpSpLocks/>
          </p:cNvGrpSpPr>
          <p:nvPr/>
        </p:nvGrpSpPr>
        <p:grpSpPr bwMode="auto">
          <a:xfrm>
            <a:off x="8991600" y="1981200"/>
            <a:ext cx="711200" cy="533400"/>
            <a:chOff x="0" y="0"/>
            <a:chExt cx="336" cy="336"/>
          </a:xfrm>
        </p:grpSpPr>
        <p:sp>
          <p:nvSpPr>
            <p:cNvPr id="38951" name="Oval 25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52" name="Rectangle 26"/>
            <p:cNvSpPr>
              <a:spLocks/>
            </p:cNvSpPr>
            <p:nvPr/>
          </p:nvSpPr>
          <p:spPr bwMode="auto">
            <a:xfrm>
              <a:off x="63" y="27"/>
              <a:ext cx="209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4</a:t>
              </a:r>
            </a:p>
          </p:txBody>
        </p:sp>
      </p:grpSp>
      <p:cxnSp>
        <p:nvCxnSpPr>
          <p:cNvPr id="38929" name="AutoShape 28"/>
          <p:cNvCxnSpPr>
            <a:cxnSpLocks noChangeShapeType="1"/>
            <a:stCxn id="38951" idx="6"/>
            <a:endCxn id="38941" idx="2"/>
          </p:cNvCxnSpPr>
          <p:nvPr/>
        </p:nvCxnSpPr>
        <p:spPr bwMode="auto">
          <a:xfrm>
            <a:off x="9702800" y="2247900"/>
            <a:ext cx="13208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</p:spPr>
      </p:cxnSp>
      <p:grpSp>
        <p:nvGrpSpPr>
          <p:cNvPr id="38930" name="Group 31"/>
          <p:cNvGrpSpPr>
            <a:grpSpLocks/>
          </p:cNvGrpSpPr>
          <p:nvPr/>
        </p:nvGrpSpPr>
        <p:grpSpPr bwMode="auto">
          <a:xfrm>
            <a:off x="6553200" y="3048000"/>
            <a:ext cx="711200" cy="533400"/>
            <a:chOff x="0" y="0"/>
            <a:chExt cx="336" cy="336"/>
          </a:xfrm>
        </p:grpSpPr>
        <p:sp>
          <p:nvSpPr>
            <p:cNvPr id="38949" name="Oval 29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80808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950" name="Rectangle 30"/>
            <p:cNvSpPr>
              <a:spLocks/>
            </p:cNvSpPr>
            <p:nvPr/>
          </p:nvSpPr>
          <p:spPr bwMode="auto">
            <a:xfrm>
              <a:off x="72" y="27"/>
              <a:ext cx="193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bg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2</a:t>
              </a:r>
            </a:p>
          </p:txBody>
        </p:sp>
      </p:grpSp>
      <p:grpSp>
        <p:nvGrpSpPr>
          <p:cNvPr id="38931" name="Group 34"/>
          <p:cNvGrpSpPr>
            <a:grpSpLocks/>
          </p:cNvGrpSpPr>
          <p:nvPr/>
        </p:nvGrpSpPr>
        <p:grpSpPr bwMode="auto">
          <a:xfrm>
            <a:off x="7772400" y="3048000"/>
            <a:ext cx="711200" cy="533400"/>
            <a:chOff x="0" y="0"/>
            <a:chExt cx="336" cy="336"/>
          </a:xfrm>
        </p:grpSpPr>
        <p:sp>
          <p:nvSpPr>
            <p:cNvPr id="38947" name="Oval 32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80808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948" name="Rectangle 33"/>
            <p:cNvSpPr>
              <a:spLocks/>
            </p:cNvSpPr>
            <p:nvPr/>
          </p:nvSpPr>
          <p:spPr bwMode="auto">
            <a:xfrm>
              <a:off x="72" y="27"/>
              <a:ext cx="193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bg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3</a:t>
              </a:r>
            </a:p>
          </p:txBody>
        </p:sp>
      </p:grpSp>
      <p:grpSp>
        <p:nvGrpSpPr>
          <p:cNvPr id="38932" name="Group 37"/>
          <p:cNvGrpSpPr>
            <a:grpSpLocks/>
          </p:cNvGrpSpPr>
          <p:nvPr/>
        </p:nvGrpSpPr>
        <p:grpSpPr bwMode="auto">
          <a:xfrm>
            <a:off x="8991600" y="3048000"/>
            <a:ext cx="711200" cy="533400"/>
            <a:chOff x="0" y="0"/>
            <a:chExt cx="336" cy="336"/>
          </a:xfrm>
        </p:grpSpPr>
        <p:sp>
          <p:nvSpPr>
            <p:cNvPr id="38945" name="Oval 35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80808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946" name="Rectangle 36"/>
            <p:cNvSpPr>
              <a:spLocks/>
            </p:cNvSpPr>
            <p:nvPr/>
          </p:nvSpPr>
          <p:spPr bwMode="auto">
            <a:xfrm>
              <a:off x="72" y="27"/>
              <a:ext cx="193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bg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4</a:t>
              </a:r>
            </a:p>
          </p:txBody>
        </p:sp>
      </p:grpSp>
      <p:grpSp>
        <p:nvGrpSpPr>
          <p:cNvPr id="38933" name="Group 40"/>
          <p:cNvGrpSpPr>
            <a:grpSpLocks/>
          </p:cNvGrpSpPr>
          <p:nvPr/>
        </p:nvGrpSpPr>
        <p:grpSpPr bwMode="auto">
          <a:xfrm>
            <a:off x="11023600" y="3048000"/>
            <a:ext cx="711200" cy="533400"/>
            <a:chOff x="0" y="0"/>
            <a:chExt cx="336" cy="336"/>
          </a:xfrm>
        </p:grpSpPr>
        <p:sp>
          <p:nvSpPr>
            <p:cNvPr id="38943" name="Oval 38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944" name="Rectangle 39"/>
            <p:cNvSpPr>
              <a:spLocks/>
            </p:cNvSpPr>
            <p:nvPr/>
          </p:nvSpPr>
          <p:spPr bwMode="auto">
            <a:xfrm>
              <a:off x="72" y="27"/>
              <a:ext cx="193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bg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5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689600" y="2514600"/>
            <a:ext cx="3657600" cy="533400"/>
            <a:chOff x="2400300" y="4991100"/>
            <a:chExt cx="2743200" cy="1066800"/>
          </a:xfrm>
        </p:grpSpPr>
        <p:cxnSp>
          <p:nvCxnSpPr>
            <p:cNvPr id="38920" name="AutoShape 11"/>
            <p:cNvCxnSpPr>
              <a:cxnSpLocks noChangeShapeType="1"/>
            </p:cNvCxnSpPr>
            <p:nvPr/>
          </p:nvCxnSpPr>
          <p:spPr bwMode="auto">
            <a:xfrm>
              <a:off x="3314700" y="4991100"/>
              <a:ext cx="0" cy="10668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8924" name="AutoShape 19"/>
            <p:cNvCxnSpPr>
              <a:cxnSpLocks noChangeShapeType="1"/>
            </p:cNvCxnSpPr>
            <p:nvPr/>
          </p:nvCxnSpPr>
          <p:spPr bwMode="auto">
            <a:xfrm>
              <a:off x="2400300" y="4991100"/>
              <a:ext cx="0" cy="10668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8934" name="AutoShape 41"/>
            <p:cNvCxnSpPr>
              <a:cxnSpLocks noChangeShapeType="1"/>
            </p:cNvCxnSpPr>
            <p:nvPr/>
          </p:nvCxnSpPr>
          <p:spPr bwMode="auto">
            <a:xfrm>
              <a:off x="4229100" y="4991100"/>
              <a:ext cx="0" cy="10668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8935" name="AutoShape 42"/>
            <p:cNvCxnSpPr>
              <a:cxnSpLocks noChangeShapeType="1"/>
            </p:cNvCxnSpPr>
            <p:nvPr/>
          </p:nvCxnSpPr>
          <p:spPr bwMode="auto">
            <a:xfrm>
              <a:off x="5143500" y="4991100"/>
              <a:ext cx="0" cy="10668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38936" name="Group 45"/>
          <p:cNvGrpSpPr>
            <a:grpSpLocks/>
          </p:cNvGrpSpPr>
          <p:nvPr/>
        </p:nvGrpSpPr>
        <p:grpSpPr bwMode="auto">
          <a:xfrm>
            <a:off x="11023600" y="1981200"/>
            <a:ext cx="711200" cy="533400"/>
            <a:chOff x="0" y="0"/>
            <a:chExt cx="336" cy="336"/>
          </a:xfrm>
        </p:grpSpPr>
        <p:sp>
          <p:nvSpPr>
            <p:cNvPr id="38941" name="Oval 43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2" name="Rectangle 44"/>
            <p:cNvSpPr>
              <a:spLocks/>
            </p:cNvSpPr>
            <p:nvPr/>
          </p:nvSpPr>
          <p:spPr bwMode="auto">
            <a:xfrm>
              <a:off x="52" y="27"/>
              <a:ext cx="231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N</a:t>
              </a:r>
            </a:p>
          </p:txBody>
        </p:sp>
      </p:grpSp>
      <p:grpSp>
        <p:nvGrpSpPr>
          <p:cNvPr id="38937" name="Group 48"/>
          <p:cNvGrpSpPr>
            <a:grpSpLocks/>
          </p:cNvGrpSpPr>
          <p:nvPr/>
        </p:nvGrpSpPr>
        <p:grpSpPr bwMode="auto">
          <a:xfrm>
            <a:off x="11023600" y="3048000"/>
            <a:ext cx="711200" cy="533400"/>
            <a:chOff x="0" y="0"/>
            <a:chExt cx="336" cy="336"/>
          </a:xfrm>
        </p:grpSpPr>
        <p:sp>
          <p:nvSpPr>
            <p:cNvPr id="38939" name="Oval 46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80808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940" name="Rectangle 47"/>
            <p:cNvSpPr>
              <a:spLocks/>
            </p:cNvSpPr>
            <p:nvPr/>
          </p:nvSpPr>
          <p:spPr bwMode="auto">
            <a:xfrm>
              <a:off x="58" y="27"/>
              <a:ext cx="219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bg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N</a:t>
              </a:r>
            </a:p>
          </p:txBody>
        </p:sp>
      </p:grpSp>
      <p:sp>
        <p:nvSpPr>
          <p:cNvPr id="38938" name="Line 49"/>
          <p:cNvSpPr>
            <a:spLocks noChangeShapeType="1"/>
          </p:cNvSpPr>
          <p:nvPr/>
        </p:nvSpPr>
        <p:spPr bwMode="auto">
          <a:xfrm rot="10800000">
            <a:off x="11372851" y="2517776"/>
            <a:ext cx="10583" cy="544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9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4662898" cy="4110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77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variables are </a:t>
            </a:r>
            <a:r>
              <a:rPr lang="en-US" sz="2400" i="1" dirty="0">
                <a:latin typeface="Calibri"/>
                <a:cs typeface="Calibri"/>
              </a:rPr>
              <a:t>independent</a:t>
            </a:r>
            <a:r>
              <a:rPr lang="en-US" sz="2400" dirty="0">
                <a:latin typeface="Calibri"/>
                <a:cs typeface="Calibri"/>
              </a:rPr>
              <a:t> if: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This says that their joint distribution </a:t>
            </a:r>
            <a:r>
              <a:rPr lang="en-US" sz="2000" i="1" dirty="0">
                <a:latin typeface="Calibri"/>
                <a:cs typeface="Calibri"/>
              </a:rPr>
              <a:t>factors</a:t>
            </a:r>
            <a:r>
              <a:rPr lang="en-US" sz="2000" dirty="0">
                <a:latin typeface="Calibri"/>
                <a:cs typeface="Calibri"/>
              </a:rPr>
              <a:t> into a product two simpler </a:t>
            </a:r>
            <a:r>
              <a:rPr lang="en-US" sz="2000" dirty="0" smtClean="0">
                <a:latin typeface="Calibri"/>
                <a:cs typeface="Calibri"/>
              </a:rPr>
              <a:t>distributions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Another form:</a:t>
            </a: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	</a:t>
            </a:r>
            <a:r>
              <a:rPr lang="en-US" sz="2400" dirty="0" smtClean="0">
                <a:latin typeface="Calibri"/>
                <a:cs typeface="Calibri"/>
              </a:rPr>
              <a:t>	</a:t>
            </a:r>
            <a:endParaRPr lang="en-US" sz="2400" dirty="0">
              <a:latin typeface="Calibri"/>
              <a:cs typeface="Calibri"/>
            </a:endParaRP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write: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Independence is a simplifying </a:t>
            </a:r>
            <a:r>
              <a:rPr lang="en-US" sz="2400" i="1" dirty="0">
                <a:latin typeface="Calibri"/>
                <a:cs typeface="Calibri"/>
              </a:rPr>
              <a:t>modeling </a:t>
            </a:r>
            <a:r>
              <a:rPr lang="en-US" sz="2400" i="1" dirty="0" smtClean="0">
                <a:latin typeface="Calibri"/>
                <a:cs typeface="Calibri"/>
              </a:rPr>
              <a:t>assumption</a:t>
            </a:r>
          </a:p>
          <a:p>
            <a:pPr lvl="6">
              <a:lnSpc>
                <a:spcPct val="80000"/>
              </a:lnSpc>
            </a:pPr>
            <a:endParaRPr lang="en-US" sz="1200" i="1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i="1" dirty="0">
                <a:latin typeface="Calibri"/>
                <a:cs typeface="Calibri"/>
              </a:rPr>
              <a:t>Empirical </a:t>
            </a:r>
            <a:r>
              <a:rPr lang="en-US" sz="2000" dirty="0">
                <a:latin typeface="Calibri"/>
                <a:cs typeface="Calibri"/>
              </a:rPr>
              <a:t>joint distributions: at best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close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to </a:t>
            </a:r>
            <a:r>
              <a:rPr lang="en-US" sz="2000" dirty="0" smtClean="0">
                <a:latin typeface="Calibri"/>
                <a:cs typeface="Calibri"/>
              </a:rPr>
              <a:t>independent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What could we assume for {Weather, Traffic, Cavity, Toothache}?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8488" y="1925638"/>
            <a:ext cx="3795712" cy="298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886200"/>
            <a:ext cx="3048000" cy="313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648200"/>
            <a:ext cx="1016000" cy="2627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69" y="1828800"/>
            <a:ext cx="4257231" cy="375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8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Independence?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34608"/>
              </p:ext>
            </p:extLst>
          </p:nvPr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143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90476"/>
              </p:ext>
            </p:extLst>
          </p:nvPr>
        </p:nvGraphicFramePr>
        <p:xfrm>
          <a:off x="7394626" y="3285327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20077"/>
              </p:ext>
            </p:extLst>
          </p:nvPr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129775"/>
              </p:ext>
            </p:extLst>
          </p:nvPr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2614" y="2848765"/>
            <a:ext cx="1296987" cy="2981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9789" y="173116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7876" y="4704552"/>
            <a:ext cx="850900" cy="2985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6589" y="2853527"/>
            <a:ext cx="1298575" cy="2985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738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Example: Independence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N fair, independent coin flips:</a:t>
            </a:r>
          </a:p>
        </p:txBody>
      </p:sp>
      <p:graphicFrame>
        <p:nvGraphicFramePr>
          <p:cNvPr id="1043475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3122"/>
              </p:ext>
            </p:extLst>
          </p:nvPr>
        </p:nvGraphicFramePr>
        <p:xfrm>
          <a:off x="699676" y="289242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63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64" y="2514600"/>
            <a:ext cx="911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4347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33116"/>
              </p:ext>
            </p:extLst>
          </p:nvPr>
        </p:nvGraphicFramePr>
        <p:xfrm>
          <a:off x="24713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348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927875"/>
              </p:ext>
            </p:extLst>
          </p:nvPr>
        </p:nvGraphicFramePr>
        <p:xfrm>
          <a:off x="57479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86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51" y="2514600"/>
            <a:ext cx="9255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01" y="2514600"/>
            <a:ext cx="911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8" name="Picture 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6" y="3170238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9" name="AutoShape 49"/>
          <p:cNvSpPr>
            <a:spLocks/>
          </p:cNvSpPr>
          <p:nvPr/>
        </p:nvSpPr>
        <p:spPr bwMode="auto">
          <a:xfrm rot="-5400000">
            <a:off x="3804826" y="590550"/>
            <a:ext cx="381000" cy="7124700"/>
          </a:xfrm>
          <a:prstGeom prst="leftBrace">
            <a:avLst>
              <a:gd name="adj1" fmla="val 15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0" name="Rectangle 52"/>
          <p:cNvSpPr>
            <a:spLocks noChangeArrowheads="1"/>
          </p:cNvSpPr>
          <p:nvPr/>
        </p:nvSpPr>
        <p:spPr bwMode="auto">
          <a:xfrm>
            <a:off x="2680876" y="5181600"/>
            <a:ext cx="2895600" cy="129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1" name="AutoShape 57"/>
          <p:cNvSpPr>
            <a:spLocks/>
          </p:cNvSpPr>
          <p:nvPr/>
        </p:nvSpPr>
        <p:spPr bwMode="auto">
          <a:xfrm>
            <a:off x="2299876" y="51054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7692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76" y="4800600"/>
            <a:ext cx="24653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3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76" y="5588000"/>
            <a:ext cx="3286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94" name="Freeform 60"/>
          <p:cNvSpPr>
            <a:spLocks/>
          </p:cNvSpPr>
          <p:nvPr/>
        </p:nvSpPr>
        <p:spPr bwMode="auto">
          <a:xfrm>
            <a:off x="2604676" y="5791200"/>
            <a:ext cx="2971800" cy="457200"/>
          </a:xfrm>
          <a:custGeom>
            <a:avLst/>
            <a:gdLst>
              <a:gd name="T0" fmla="*/ 0 w 1872"/>
              <a:gd name="T1" fmla="*/ 2147483647 h 288"/>
              <a:gd name="T2" fmla="*/ 2147483647 w 1872"/>
              <a:gd name="T3" fmla="*/ 0 h 288"/>
              <a:gd name="T4" fmla="*/ 2147483647 w 1872"/>
              <a:gd name="T5" fmla="*/ 2147483647 h 288"/>
              <a:gd name="T6" fmla="*/ 2147483647 w 1872"/>
              <a:gd name="T7" fmla="*/ 0 h 288"/>
              <a:gd name="T8" fmla="*/ 2147483647 w 1872"/>
              <a:gd name="T9" fmla="*/ 2147483647 h 288"/>
              <a:gd name="T10" fmla="*/ 2147483647 w 1872"/>
              <a:gd name="T11" fmla="*/ 0 h 288"/>
              <a:gd name="T12" fmla="*/ 2147483647 w 1872"/>
              <a:gd name="T13" fmla="*/ 2147483647 h 288"/>
              <a:gd name="T14" fmla="*/ 2147483647 w 1872"/>
              <a:gd name="T15" fmla="*/ 2147483647 h 288"/>
              <a:gd name="T16" fmla="*/ 2147483647 w 1872"/>
              <a:gd name="T17" fmla="*/ 2147483647 h 288"/>
              <a:gd name="T18" fmla="*/ 2147483647 w 1872"/>
              <a:gd name="T19" fmla="*/ 2147483647 h 288"/>
              <a:gd name="T20" fmla="*/ 2147483647 w 1872"/>
              <a:gd name="T21" fmla="*/ 2147483647 h 288"/>
              <a:gd name="T22" fmla="*/ 2147483647 w 1872"/>
              <a:gd name="T23" fmla="*/ 2147483647 h 288"/>
              <a:gd name="T24" fmla="*/ 2147483647 w 1872"/>
              <a:gd name="T25" fmla="*/ 2147483647 h 288"/>
              <a:gd name="T26" fmla="*/ 0 w 1872"/>
              <a:gd name="T27" fmla="*/ 2147483647 h 288"/>
              <a:gd name="T28" fmla="*/ 0 w 1872"/>
              <a:gd name="T29" fmla="*/ 2147483647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72"/>
              <a:gd name="T46" fmla="*/ 0 h 288"/>
              <a:gd name="T47" fmla="*/ 1872 w 1872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72" h="288">
                <a:moveTo>
                  <a:pt x="0" y="115"/>
                </a:moveTo>
                <a:lnTo>
                  <a:pt x="197" y="0"/>
                </a:lnTo>
                <a:lnTo>
                  <a:pt x="493" y="58"/>
                </a:lnTo>
                <a:lnTo>
                  <a:pt x="837" y="0"/>
                </a:lnTo>
                <a:lnTo>
                  <a:pt x="1182" y="115"/>
                </a:lnTo>
                <a:lnTo>
                  <a:pt x="1576" y="0"/>
                </a:lnTo>
                <a:lnTo>
                  <a:pt x="1872" y="115"/>
                </a:lnTo>
                <a:lnTo>
                  <a:pt x="1872" y="230"/>
                </a:lnTo>
                <a:lnTo>
                  <a:pt x="1576" y="173"/>
                </a:lnTo>
                <a:lnTo>
                  <a:pt x="1182" y="288"/>
                </a:lnTo>
                <a:lnTo>
                  <a:pt x="841" y="136"/>
                </a:lnTo>
                <a:lnTo>
                  <a:pt x="502" y="201"/>
                </a:lnTo>
                <a:lnTo>
                  <a:pt x="197" y="173"/>
                </a:lnTo>
                <a:lnTo>
                  <a:pt x="0" y="230"/>
                </a:lnTo>
                <a:lnTo>
                  <a:pt x="0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24" y="1150853"/>
            <a:ext cx="3229661" cy="3085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09" y="4749346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1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600200"/>
            <a:ext cx="6324599" cy="4155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28800"/>
            <a:ext cx="5041097" cy="3014588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97001"/>
            <a:ext cx="68580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P(Toothache, Cavity, Catch)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If I have a cavity, the probability that the probe catches in it doesn't depend on whether I have a toothache: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P(+catch | +toothache, +cavity) = P(+catch | +cavity)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same independence holds if I don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t have a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P(+catch | +toothache, </a:t>
            </a:r>
            <a:r>
              <a:rPr lang="en-US" sz="18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1800" dirty="0" smtClean="0">
                <a:latin typeface="Calibri"/>
                <a:cs typeface="Calibri"/>
              </a:rPr>
              <a:t>cavity</a:t>
            </a:r>
            <a:r>
              <a:rPr lang="en-US" sz="1800" dirty="0">
                <a:latin typeface="Calibri"/>
                <a:cs typeface="Calibri"/>
              </a:rPr>
              <a:t>) = P(+catch| </a:t>
            </a:r>
            <a:r>
              <a:rPr lang="en-US" sz="1800" dirty="0" smtClean="0">
                <a:latin typeface="Calibri"/>
                <a:cs typeface="Calibri"/>
                <a:sym typeface="Symbol" charset="0"/>
              </a:rPr>
              <a:t>-</a:t>
            </a:r>
            <a:r>
              <a:rPr lang="en-US" sz="1800" dirty="0" smtClean="0">
                <a:latin typeface="Calibri"/>
                <a:cs typeface="Calibri"/>
              </a:rPr>
              <a:t>cavity</a:t>
            </a:r>
            <a:r>
              <a:rPr lang="en-US" sz="1800" dirty="0"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Catch is </a:t>
            </a:r>
            <a:r>
              <a:rPr lang="en-US" sz="2000" i="1" dirty="0">
                <a:latin typeface="Calibri"/>
                <a:cs typeface="Calibri"/>
              </a:rPr>
              <a:t>conditionally independent</a:t>
            </a:r>
            <a:r>
              <a:rPr lang="en-US" sz="2000" dirty="0">
                <a:latin typeface="Calibri"/>
                <a:cs typeface="Calibri"/>
              </a:rPr>
              <a:t> of Toothache given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P(Catch | Toothache, Cavity) = P(Catch | 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4948236"/>
            <a:ext cx="7772400" cy="8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Equivalent statements: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P(Toothache | Catch , Cavity) = P(Toothache | Cavity)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P(Toothache, Catch | Cavity) = P(Toothache | Cavity) P(Catch | Cavity)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One can be derived from the other easily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92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103438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Unconditional (absolute) independence very rare (why?)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latin typeface="Calibri"/>
                <a:cs typeface="Calibri"/>
              </a:rPr>
              <a:t>Conditional independence</a:t>
            </a:r>
            <a:r>
              <a:rPr lang="en-US" sz="2400" dirty="0">
                <a:latin typeface="Calibri"/>
                <a:cs typeface="Calibri"/>
              </a:rPr>
              <a:t> is our most basic and robust form of knowledge about uncertain </a:t>
            </a:r>
            <a:r>
              <a:rPr lang="en-US" sz="2400" dirty="0" smtClean="0">
                <a:latin typeface="Calibri"/>
                <a:cs typeface="Calibri"/>
              </a:rPr>
              <a:t>environments.</a:t>
            </a: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X is conditionally independent of Y given Z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Calibri"/>
                <a:cs typeface="Calibri"/>
              </a:rPr>
              <a:t>      if and only if: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     or, equivalently, if and only if</a:t>
            </a: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038" y="4572000"/>
            <a:ext cx="4841875" cy="31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8800" y="3352800"/>
            <a:ext cx="1401762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0238" y="5715000"/>
            <a:ext cx="3884613" cy="3137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What </a:t>
            </a:r>
            <a:r>
              <a:rPr lang="en-US" sz="2400" dirty="0">
                <a:latin typeface="Calibri"/>
                <a:cs typeface="Calibri"/>
              </a:rPr>
              <a:t>about this domain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Traffic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Umbrella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Raining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33800"/>
            <a:ext cx="5714999" cy="296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1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What </a:t>
            </a:r>
            <a:r>
              <a:rPr lang="en-US" sz="2400" dirty="0">
                <a:latin typeface="Calibri"/>
                <a:cs typeface="Calibri"/>
              </a:rPr>
              <a:t>about this domain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Alarm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038600"/>
            <a:ext cx="4991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9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Conditional Independence and the </a:t>
            </a:r>
            <a:r>
              <a:rPr lang="en-US" dirty="0">
                <a:latin typeface="Calibri"/>
                <a:cs typeface="Calibri"/>
              </a:rPr>
              <a:t>Chain Rule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524000"/>
            <a:ext cx="11469687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Chain rule: </a:t>
            </a: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Trivial decomposition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With assumption of conditional independence: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Bayes</a:t>
            </a:r>
            <a:r>
              <a:rPr lang="ja-JP" altLang="en-US" sz="2400" dirty="0" smtClean="0">
                <a:latin typeface="Calibri"/>
                <a:cs typeface="Calibri"/>
              </a:rPr>
              <a:t>’</a:t>
            </a:r>
            <a:r>
              <a:rPr lang="en-US" sz="2400" dirty="0" smtClean="0">
                <a:latin typeface="Calibri"/>
                <a:cs typeface="Calibri"/>
              </a:rPr>
              <a:t>nets </a:t>
            </a:r>
            <a:r>
              <a:rPr lang="en-US" sz="2400" dirty="0">
                <a:latin typeface="Calibri"/>
                <a:cs typeface="Calibri"/>
              </a:rPr>
              <a:t>/ graphical models help us express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0" name="Picture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505200"/>
            <a:ext cx="7094537" cy="3071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04800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65421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5105400"/>
            <a:ext cx="6035675" cy="309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7162800" cy="3024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438400"/>
            <a:ext cx="3918800" cy="203183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Example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770438"/>
            <a:ext cx="10972800" cy="2087562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An HMM is defined by: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dirty="0" smtClean="0"/>
              <a:t>Initial distribution: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dirty="0" smtClean="0"/>
              <a:t>Transitions: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dirty="0" smtClean="0"/>
              <a:t>Emissions:</a:t>
            </a:r>
          </a:p>
        </p:txBody>
      </p:sp>
      <p:pic>
        <p:nvPicPr>
          <p:cNvPr id="39941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0013"/>
            <a:ext cx="10653184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1" y="5284788"/>
            <a:ext cx="1394884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1" y="6170613"/>
            <a:ext cx="17145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0267" y="5689600"/>
            <a:ext cx="2607733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6917385" y="2876283"/>
            <a:ext cx="946368" cy="0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6992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Ghostbusters Chain Rule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4608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Each sensor depends only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on where the ghost is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That means, the two sensors are conditionally independent, given the ghost position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T: Top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B: Bottom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G: Ghost is in the top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Givens: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+g ) = </a:t>
            </a:r>
            <a:r>
              <a:rPr lang="en-US" sz="2000" kern="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0.5</a:t>
            </a:r>
            <a:endParaRPr lang="en-US" sz="2000" kern="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+t  | +g ) = 0.8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P( +t  | </a:t>
            </a:r>
            <a:r>
              <a:rPr lang="en-US" sz="2000" kern="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) = 0.4</a:t>
            </a:r>
            <a:b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+g ) = 0.4</a:t>
            </a: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/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 </a:t>
            </a:r>
            <a:r>
              <a:rPr lang="en-US" sz="200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) = 0.8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29200" y="1290637"/>
            <a:ext cx="35421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latin typeface="Calibri"/>
                <a:cs typeface="Calibri"/>
              </a:rPr>
              <a:t>P(T,B,G) = P(G) P(T|G) P(B|G)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471612"/>
            <a:ext cx="3218878" cy="4648199"/>
          </a:xfrm>
          <a:prstGeom prst="rect">
            <a:avLst/>
          </a:prstGeom>
        </p:spPr>
      </p:pic>
      <p:pic>
        <p:nvPicPr>
          <p:cNvPr id="7" name="Picture 2" descr="\\.host\Shared Folders\Shared with PC\2square_ghostbus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3368675"/>
            <a:ext cx="13589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517631"/>
              </p:ext>
            </p:extLst>
          </p:nvPr>
        </p:nvGraphicFramePr>
        <p:xfrm>
          <a:off x="5138737" y="1903408"/>
          <a:ext cx="3395663" cy="40640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39943"/>
                <a:gridCol w="739943"/>
                <a:gridCol w="739943"/>
                <a:gridCol w="1175834"/>
              </a:tblGrid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P(T,B,G)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-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0" y="6095999"/>
            <a:ext cx="12192000" cy="79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78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32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0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smtClean="0">
                <a:solidFill>
                  <a:srgbClr val="FF0000"/>
                </a:solidFill>
                <a:latin typeface="Calibri"/>
                <a:cs typeface="Calibri"/>
              </a:rPr>
              <a:t>Number of Parameters?</a:t>
            </a:r>
            <a:endParaRPr lang="en-US" sz="3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Bayes</a:t>
            </a:r>
            <a:r>
              <a:rPr lang="ja-JP" altLang="en-US" dirty="0" smtClean="0">
                <a:latin typeface="Calibri"/>
                <a:cs typeface="Calibri"/>
              </a:rPr>
              <a:t>’</a:t>
            </a:r>
            <a:r>
              <a:rPr lang="en-US" dirty="0" smtClean="0">
                <a:latin typeface="Calibri"/>
                <a:cs typeface="Calibri"/>
              </a:rPr>
              <a:t>Nets</a:t>
            </a:r>
            <a:r>
              <a:rPr lang="en-US" dirty="0">
                <a:latin typeface="Calibri"/>
                <a:cs typeface="Calibri"/>
              </a:rPr>
              <a:t>: Big Picture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447800"/>
            <a:ext cx="7317022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Nets: Big Picture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137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problems with using full joint distribution tables as our probabilistic models: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Unless there are only a few variables, the joint is WAY too big to represent explicitly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Hard to learn (estimate) anything empirically about more than a few variables at a time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Bayes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 nets: </a:t>
            </a:r>
            <a:r>
              <a:rPr lang="en-US" sz="2400" dirty="0">
                <a:latin typeface="Calibri"/>
                <a:cs typeface="Calibri"/>
              </a:rPr>
              <a:t>a technique for describing complex joint distributions (models) using simple, local distributions (conditional probabilities)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More properly called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 graphical models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describe how variables locally interact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Local interactions chain together to give global, indirect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 about 10 min, we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 err="1">
                <a:latin typeface="Calibri"/>
                <a:cs typeface="Calibri"/>
              </a:rPr>
              <a:t>ll</a:t>
            </a:r>
            <a:r>
              <a:rPr lang="en-US" sz="2000" dirty="0">
                <a:latin typeface="Calibri"/>
                <a:cs typeface="Calibri"/>
              </a:rPr>
              <a:t> be vague about how these interactions are specified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24" y="3581400"/>
            <a:ext cx="4182456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47800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Insurance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749776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Car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447800"/>
            <a:ext cx="85090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Graphical Model Notation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638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Nodes: variables (with domains)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Can be assigned (observed) or unassigned (unobserved)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Arcs: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Similar to CSP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Indicate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direct influence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Formally: encode conditional independence (more later)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For now: imagine that arrows mean direct causation (in general, they don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t!)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8" b="49960"/>
          <a:stretch>
            <a:fillRect/>
          </a:stretch>
        </p:blipFill>
        <p:spPr bwMode="auto">
          <a:xfrm>
            <a:off x="6553200" y="1676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5715000" y="3125787"/>
            <a:ext cx="2805113" cy="1979613"/>
            <a:chOff x="3600" y="2208"/>
            <a:chExt cx="1767" cy="1247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3276600"/>
            <a:ext cx="3047998" cy="1822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2192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independent coin flips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 smtClean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No </a:t>
            </a:r>
            <a:r>
              <a:rPr lang="en-US" dirty="0">
                <a:latin typeface="Calibri"/>
                <a:cs typeface="Calibri"/>
              </a:rPr>
              <a:t>interactions between variables: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absolute independence</a:t>
            </a:r>
          </a:p>
          <a:p>
            <a:pPr eaLnBrk="1" hangingPunct="1"/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4478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124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553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184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28" y="1447800"/>
            <a:ext cx="287138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T: There is traffic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Model 1: independence</a:t>
            </a:r>
          </a:p>
          <a:p>
            <a:pPr eaLnBrk="1" hangingPunct="1"/>
            <a:endParaRPr lang="en-US" sz="2400" dirty="0" smtClean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 smtClean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 smtClean="0">
              <a:latin typeface="Calibri"/>
              <a:cs typeface="Calibri"/>
            </a:endParaRPr>
          </a:p>
          <a:p>
            <a:pPr lvl="3"/>
            <a:endParaRPr lang="en-US" sz="1200" dirty="0" smtClean="0">
              <a:latin typeface="Calibri"/>
              <a:cs typeface="Calibri"/>
            </a:endParaRP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Why </a:t>
            </a:r>
            <a:r>
              <a:rPr lang="en-US" sz="2400" dirty="0">
                <a:latin typeface="Calibri"/>
                <a:cs typeface="Calibri"/>
              </a:rPr>
              <a:t>is an agent using model 2 better?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3622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3622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T</a:t>
            </a:r>
            <a:endParaRPr lang="en-US" sz="2800" baseline="-25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143000"/>
            <a:ext cx="3886198" cy="1628965"/>
          </a:xfrm>
          <a:prstGeom prst="rect">
            <a:avLst/>
          </a:prstGeom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3914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3914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10" name="AutoShape 6"/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7772400" y="42814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57800" y="1502074"/>
            <a:ext cx="9855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/>
                <a:cs typeface="Calibri"/>
              </a:rPr>
              <a:t/>
            </a:r>
            <a:br>
              <a:rPr lang="en-US" sz="2400" dirty="0" smtClean="0">
                <a:latin typeface="Calibri"/>
                <a:cs typeface="Calibri"/>
              </a:rPr>
            </a:br>
            <a:endParaRPr lang="en-US" sz="2400" dirty="0" smtClean="0">
              <a:latin typeface="Calibri"/>
              <a:cs typeface="Calibri"/>
            </a:endParaRPr>
          </a:p>
          <a:p>
            <a:pPr lvl="3"/>
            <a:endParaRPr lang="en-US" sz="12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Model 2: rain causes traffic</a:t>
            </a:r>
          </a:p>
          <a:p>
            <a:endParaRPr lang="en-US" sz="2400" dirty="0" smtClean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1496345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143000"/>
            <a:ext cx="77470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Let’s build a causal graphical model!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Variables</a:t>
            </a: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T: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L: Low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D: Roof drips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B: Ballgame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C: </a:t>
            </a:r>
            <a:r>
              <a:rPr lang="en-US" sz="2000" dirty="0" smtClean="0">
                <a:latin typeface="Calibri"/>
                <a:cs typeface="Calibri"/>
              </a:rPr>
              <a:t>Cavity</a:t>
            </a:r>
          </a:p>
          <a:p>
            <a:pPr lvl="2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7086600" cy="4724400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 II</a:t>
            </a:r>
          </a:p>
        </p:txBody>
      </p:sp>
      <p:sp>
        <p:nvSpPr>
          <p:cNvPr id="3" name="Oval 2"/>
          <p:cNvSpPr/>
          <p:nvPr/>
        </p:nvSpPr>
        <p:spPr>
          <a:xfrm>
            <a:off x="4724400" y="62484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2895600" y="48006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3276600" y="38862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2971800" y="58674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5181600" y="44196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1752600" y="49530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143000"/>
            <a:ext cx="4241800" cy="28194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673" y="1219200"/>
            <a:ext cx="6759927" cy="44957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14800" y="57912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2057400" y="48006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2895600" y="38862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2590800" y="58674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4800600" y="44196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HMM Computations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11300"/>
            <a:ext cx="10972800" cy="15113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Given 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dirty="0" smtClean="0"/>
              <a:t>parameters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dirty="0" smtClean="0"/>
              <a:t>evidence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dirty="0" smtClean="0">
                <a:latin typeface="Times New Roman Italic" charset="0"/>
                <a:cs typeface="Times New Roman Italic" charset="0"/>
                <a:sym typeface="Times New Roman Italic" charset="0"/>
              </a:rPr>
              <a:t>E</a:t>
            </a:r>
            <a:r>
              <a:rPr lang="en-US" baseline="-220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1:</a:t>
            </a:r>
            <a:r>
              <a:rPr lang="en-US" baseline="-22000" dirty="0" smtClean="0">
                <a:latin typeface="Times New Roman Italic" charset="0"/>
                <a:cs typeface="Times New Roman Italic" charset="0"/>
                <a:sym typeface="Times New Roman Italic" charset="0"/>
              </a:rPr>
              <a:t>n </a:t>
            </a:r>
            <a:r>
              <a:rPr lang="en-US" dirty="0" smtClean="0">
                <a:latin typeface="Times New Roman Italic" charset="0"/>
                <a:cs typeface="Times New Roman Italic" charset="0"/>
                <a:sym typeface="Times New Roman Italic" charset="0"/>
              </a:rPr>
              <a:t>=e</a:t>
            </a:r>
            <a:r>
              <a:rPr lang="en-US" baseline="-220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1:</a:t>
            </a:r>
            <a:r>
              <a:rPr lang="en-US" baseline="-22000" dirty="0" smtClean="0">
                <a:latin typeface="Times New Roman Italic" charset="0"/>
                <a:cs typeface="Times New Roman Italic" charset="0"/>
                <a:sym typeface="Times New Roman Italic" charset="0"/>
              </a:rPr>
              <a:t>n</a:t>
            </a:r>
            <a:endParaRPr lang="en-US" baseline="-22000" dirty="0" smtClean="0">
              <a:latin typeface="Times New Roman Italic" charset="0"/>
              <a:ea typeface="ヒラギノ明朝 ProN W3" charset="0"/>
              <a:cs typeface="ヒラギノ明朝 ProN W3" charset="0"/>
              <a:sym typeface="Times New Roman Italic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762000" y="3441700"/>
            <a:ext cx="9584267" cy="288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42900" indent="-342900">
              <a:lnSpc>
                <a:spcPct val="9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cs typeface="Arial" charset="0"/>
              </a:rPr>
              <a:t>Inference problems include:</a:t>
            </a:r>
          </a:p>
          <a:p>
            <a:pPr marL="839788" lvl="1" indent="-342900">
              <a:lnSpc>
                <a:spcPct val="90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rgbClr val="003DCC"/>
                </a:solidFill>
                <a:cs typeface="Arial" charset="0"/>
              </a:rPr>
              <a:t>Filtering, 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find </a:t>
            </a:r>
            <a:r>
              <a:rPr lang="en-US" sz="28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X</a:t>
            </a:r>
            <a:r>
              <a:rPr lang="en-US" sz="2800" baseline="-220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t</a:t>
            </a:r>
            <a:r>
              <a:rPr lang="en-US" sz="28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|e</a:t>
            </a:r>
            <a:r>
              <a:rPr lang="en-US" sz="2800" baseline="-2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1:</a:t>
            </a:r>
            <a:r>
              <a:rPr lang="en-US" sz="2800" baseline="-220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) 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for all </a:t>
            </a:r>
            <a:r>
              <a:rPr lang="en-US" sz="28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t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" charset="0"/>
              <a:sym typeface="Times New Roman" pitchFamily="18" charset="0"/>
            </a:endParaRPr>
          </a:p>
          <a:p>
            <a:pPr marL="839788" lvl="1" indent="-342900">
              <a:lnSpc>
                <a:spcPct val="90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rgbClr val="003DCC"/>
                </a:solidFill>
                <a:cs typeface="Arial" charset="0"/>
              </a:rPr>
              <a:t>Smoothing, 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find </a:t>
            </a:r>
            <a:r>
              <a:rPr lang="en-US" sz="28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X</a:t>
            </a:r>
            <a:r>
              <a:rPr lang="en-US" sz="2800" baseline="-220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t</a:t>
            </a:r>
            <a:r>
              <a:rPr lang="en-US" sz="28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|e</a:t>
            </a:r>
            <a:r>
              <a:rPr lang="en-US" sz="2800" baseline="-2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1:</a:t>
            </a:r>
            <a:r>
              <a:rPr lang="en-US" sz="2800" baseline="-22000" dirty="0">
                <a:solidFill>
                  <a:srgbClr val="FF0000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) 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for all </a:t>
            </a:r>
            <a:r>
              <a:rPr lang="en-US" sz="28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t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" charset="0"/>
              <a:sym typeface="Times New Roman" pitchFamily="18" charset="0"/>
            </a:endParaRPr>
          </a:p>
          <a:p>
            <a:pPr marL="839788" lvl="1" indent="-342900">
              <a:lnSpc>
                <a:spcPct val="90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rgbClr val="003DCC"/>
                </a:solidFill>
                <a:cs typeface="Arial" charset="0"/>
              </a:rPr>
              <a:t>Most probable explanation, 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find </a:t>
            </a:r>
          </a:p>
          <a:p>
            <a:pPr marL="1411288" lvl="3">
              <a:lnSpc>
                <a:spcPct val="90000"/>
              </a:lnSpc>
              <a:spcBef>
                <a:spcPts val="738"/>
              </a:spcBef>
            </a:pPr>
            <a:r>
              <a:rPr lang="en-US" sz="28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x*</a:t>
            </a:r>
            <a:r>
              <a:rPr lang="en-US" sz="2800" baseline="-2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1:</a:t>
            </a:r>
            <a:r>
              <a:rPr lang="en-US" sz="2800" baseline="-220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n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= argmax</a:t>
            </a:r>
            <a:r>
              <a:rPr lang="en-US" sz="2800" baseline="-60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x</a:t>
            </a:r>
            <a:r>
              <a:rPr lang="en-US" sz="2300" baseline="-2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1:</a:t>
            </a:r>
            <a:r>
              <a:rPr lang="en-US" sz="2300" baseline="-260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n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x</a:t>
            </a:r>
            <a:r>
              <a:rPr lang="en-US" sz="2800" baseline="-2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1:</a:t>
            </a:r>
            <a:r>
              <a:rPr lang="en-US" sz="2800" baseline="-220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n</a:t>
            </a:r>
            <a:r>
              <a:rPr lang="en-US" sz="28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|e</a:t>
            </a:r>
            <a:r>
              <a:rPr lang="en-US" sz="2800" baseline="-2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1:</a:t>
            </a:r>
            <a:r>
              <a:rPr lang="en-US" sz="2800" baseline="-220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059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0"/>
            <a:ext cx="12382500" cy="825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97000"/>
            <a:ext cx="5943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A </a:t>
            </a:r>
            <a:r>
              <a:rPr lang="en-US" sz="2400" dirty="0">
                <a:latin typeface="Calibri"/>
                <a:cs typeface="Calibri"/>
              </a:rPr>
              <a:t>set of nodes, one per variable </a:t>
            </a:r>
            <a:r>
              <a:rPr lang="en-US" sz="2400" dirty="0" smtClean="0">
                <a:latin typeface="Calibri"/>
                <a:cs typeface="Calibri"/>
              </a:rPr>
              <a:t>X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directed, acyclic </a:t>
            </a:r>
            <a:r>
              <a:rPr lang="en-US" sz="2400" dirty="0" smtClean="0">
                <a:latin typeface="Calibri"/>
                <a:cs typeface="Calibri"/>
              </a:rPr>
              <a:t>graph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conditional distribution for each </a:t>
            </a:r>
            <a:r>
              <a:rPr lang="en-US" sz="2400" dirty="0" smtClean="0">
                <a:latin typeface="Calibri"/>
                <a:cs typeface="Calibri"/>
              </a:rPr>
              <a:t>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CPT: conditional probability </a:t>
            </a:r>
            <a:r>
              <a:rPr lang="en-US" sz="2000" dirty="0" smtClean="0">
                <a:latin typeface="Calibri"/>
                <a:cs typeface="Calibri"/>
              </a:rPr>
              <a:t>table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Description of a noisy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causal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process</a:t>
            </a: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8229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/>
                <a:cs typeface="Calibri"/>
              </a:rPr>
              <a:t>A</a:t>
            </a:r>
            <a:r>
              <a:rPr lang="en-US" sz="24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8839200" y="3302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23558" name="AutoShape 6"/>
          <p:cNvCxnSpPr>
            <a:cxnSpLocks noChangeShapeType="1"/>
            <a:stCxn id="23556" idx="4"/>
            <a:endCxn id="23557" idx="1"/>
          </p:cNvCxnSpPr>
          <p:nvPr/>
        </p:nvCxnSpPr>
        <p:spPr bwMode="auto">
          <a:xfrm>
            <a:off x="8496300" y="2478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9753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A</a:t>
            </a:r>
            <a:r>
              <a:rPr lang="en-US" sz="2400" i="1" baseline="-25000">
                <a:latin typeface="Calibri"/>
                <a:cs typeface="Calibri"/>
              </a:rPr>
              <a:t>n</a:t>
            </a:r>
          </a:p>
        </p:txBody>
      </p:sp>
      <p:cxnSp>
        <p:nvCxnSpPr>
          <p:cNvPr id="23560" name="AutoShape 8"/>
          <p:cNvCxnSpPr>
            <a:cxnSpLocks noChangeShapeType="1"/>
            <a:stCxn id="23559" idx="4"/>
            <a:endCxn id="23557" idx="7"/>
          </p:cNvCxnSpPr>
          <p:nvPr/>
        </p:nvCxnSpPr>
        <p:spPr bwMode="auto">
          <a:xfrm flipH="1">
            <a:off x="9294813" y="2478088"/>
            <a:ext cx="7254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6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82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62" name="AutoShape 10"/>
          <p:cNvCxnSpPr>
            <a:cxnSpLocks noChangeShapeType="1"/>
            <a:endCxn id="23557" idx="0"/>
          </p:cNvCxnSpPr>
          <p:nvPr/>
        </p:nvCxnSpPr>
        <p:spPr bwMode="auto">
          <a:xfrm flipH="1">
            <a:off x="9105900" y="2540000"/>
            <a:ext cx="152400" cy="7477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5800" y="4368800"/>
            <a:ext cx="2057400" cy="302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564" name="AutoShape 12"/>
          <p:cNvSpPr>
            <a:spLocks noChangeArrowheads="1"/>
          </p:cNvSpPr>
          <p:nvPr/>
        </p:nvSpPr>
        <p:spPr bwMode="auto">
          <a:xfrm rot="5400000">
            <a:off x="9563100" y="3492500"/>
            <a:ext cx="6096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00 h 21600"/>
              <a:gd name="T14" fmla="*/ 19055 w 21600"/>
              <a:gd name="T15" fmla="*/ 80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81" y="0"/>
                </a:lnTo>
                <a:lnTo>
                  <a:pt x="13781" y="4100"/>
                </a:lnTo>
                <a:lnTo>
                  <a:pt x="12427" y="4100"/>
                </a:lnTo>
                <a:cubicBezTo>
                  <a:pt x="5564" y="4100"/>
                  <a:pt x="0" y="7708"/>
                  <a:pt x="0" y="12158"/>
                </a:cubicBezTo>
                <a:lnTo>
                  <a:pt x="0" y="21600"/>
                </a:lnTo>
                <a:lnTo>
                  <a:pt x="4046" y="21600"/>
                </a:lnTo>
                <a:lnTo>
                  <a:pt x="4046" y="12158"/>
                </a:lnTo>
                <a:cubicBezTo>
                  <a:pt x="4046" y="9894"/>
                  <a:pt x="7798" y="8058"/>
                  <a:pt x="12427" y="8058"/>
                </a:cubicBezTo>
                <a:lnTo>
                  <a:pt x="13781" y="8058"/>
                </a:lnTo>
                <a:lnTo>
                  <a:pt x="13781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987800"/>
            <a:ext cx="1927225" cy="3020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914400" y="5867400"/>
            <a:ext cx="10744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solidFill>
                  <a:srgbClr val="CC0000"/>
                </a:solidFill>
                <a:latin typeface="Calibri"/>
                <a:cs typeface="Calibri"/>
              </a:rPr>
              <a:t>A Bayes net = Topology (graph) + Local Conditional Probabilities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0" y="1371600"/>
            <a:ext cx="265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P(A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1 </a:t>
            </a:r>
            <a:r>
              <a:rPr lang="en-US" sz="2400" i="1" dirty="0" smtClean="0">
                <a:latin typeface="Times New Roman"/>
                <a:cs typeface="Times New Roman"/>
              </a:rPr>
              <a:t>)  ….     </a:t>
            </a:r>
            <a:r>
              <a:rPr lang="en-US" sz="2400" i="1" dirty="0">
                <a:latin typeface="Times New Roman"/>
                <a:cs typeface="Times New Roman"/>
              </a:rPr>
              <a:t>P(</a:t>
            </a:r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n </a:t>
            </a:r>
            <a:r>
              <a:rPr lang="en-US" sz="2400" i="1" dirty="0" smtClean="0">
                <a:latin typeface="Times New Roman"/>
                <a:cs typeface="Times New Roman"/>
              </a:rPr>
              <a:t>)</a:t>
            </a:r>
            <a:endParaRPr lang="en-US" sz="24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925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animBg="1"/>
      <p:bldP spid="23566" grpId="0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Probabilities </a:t>
            </a:r>
            <a:r>
              <a:rPr lang="en-US" dirty="0">
                <a:latin typeface="Calibri"/>
                <a:cs typeface="Calibri"/>
              </a:rPr>
              <a:t>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implicitly</a:t>
            </a:r>
            <a:r>
              <a:rPr lang="en-US" sz="2400" dirty="0">
                <a:latin typeface="Calibri"/>
                <a:cs typeface="Calibri"/>
              </a:rPr>
              <a:t> encode joint </a:t>
            </a:r>
            <a:r>
              <a:rPr lang="en-US" sz="2400" dirty="0" smtClean="0">
                <a:latin typeface="Calibri"/>
                <a:cs typeface="Calibri"/>
              </a:rPr>
              <a:t>distributions</a:t>
            </a: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a product of local conditional </a:t>
            </a:r>
            <a:r>
              <a:rPr lang="en-US" sz="2000" dirty="0" smtClean="0">
                <a:latin typeface="Calibri"/>
                <a:cs typeface="Calibri"/>
              </a:rPr>
              <a:t>distributions</a:t>
            </a: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 see what probability a BN gives to a full assignment, multiply all the relevant conditionals together: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7162800" y="4038600"/>
            <a:ext cx="2119313" cy="1495425"/>
            <a:chOff x="3600" y="2208"/>
            <a:chExt cx="1767" cy="1247"/>
          </a:xfrm>
        </p:grpSpPr>
        <p:pic>
          <p:nvPicPr>
            <p:cNvPr id="2458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Rectangle 6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5715000"/>
            <a:ext cx="4495800" cy="2775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3276600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4191000"/>
            <a:ext cx="1911361" cy="1142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Probabilities </a:t>
            </a:r>
            <a:r>
              <a:rPr lang="en-US" dirty="0">
                <a:latin typeface="Calibri"/>
                <a:cs typeface="Calibri"/>
              </a:rPr>
              <a:t>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Why are we guaranteed that setting</a:t>
            </a:r>
            <a:endParaRPr lang="en-US" sz="2000" dirty="0">
              <a:latin typeface="Calibri"/>
              <a:cs typeface="Calibri"/>
            </a:endParaRP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200" dirty="0" smtClean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sz="1200" dirty="0" smtClean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Calibri"/>
                <a:cs typeface="Calibri"/>
              </a:rPr>
              <a:t>    results in a proper joint distribution?  </a:t>
            </a:r>
            <a:endParaRPr lang="en-US" sz="12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sz="1200" dirty="0" smtClean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Chain rule (valid for all distributions):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u="sng" dirty="0" smtClean="0">
                <a:latin typeface="Calibri"/>
                <a:cs typeface="Calibri"/>
              </a:rPr>
              <a:t>Assume</a:t>
            </a:r>
            <a:r>
              <a:rPr lang="en-US" sz="2400" dirty="0" smtClean="0">
                <a:latin typeface="Calibri"/>
                <a:cs typeface="Calibri"/>
              </a:rPr>
              <a:t> conditional independences: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  <a:sym typeface="Wingdings"/>
              </a:rPr>
              <a:t> </a:t>
            </a:r>
            <a:r>
              <a:rPr lang="en-US" sz="2400" dirty="0" smtClean="0">
                <a:latin typeface="Calibri"/>
                <a:cs typeface="Calibri"/>
                <a:sym typeface="Wingdings"/>
              </a:rPr>
              <a:t>      Consequence:</a:t>
            </a:r>
            <a:endParaRPr lang="en-US" sz="2400" dirty="0" smtClean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Not </a:t>
            </a:r>
            <a:r>
              <a:rPr lang="en-US" sz="2400" dirty="0">
                <a:latin typeface="Calibri"/>
                <a:cs typeface="Calibri"/>
              </a:rPr>
              <a:t>every BN can represent every joint </a:t>
            </a:r>
            <a:r>
              <a:rPr lang="en-US" sz="2400" dirty="0" smtClean="0">
                <a:latin typeface="Calibri"/>
                <a:cs typeface="Calibri"/>
              </a:rPr>
              <a:t>distribution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topology enforces certain conditional independencies</a:t>
            </a: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42796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3200400"/>
            <a:ext cx="5115374" cy="742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4677376"/>
            <a:ext cx="5078413" cy="6995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4147542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594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2286000" y="5943600"/>
            <a:ext cx="670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Only distributions whose variables are absolutely independent can be represented by a Bayes</a:t>
            </a:r>
            <a:r>
              <a:rPr lang="ja-JP" altLang="en-US" i="1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 net with no arcs.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graphicFrame>
        <p:nvGraphicFramePr>
          <p:cNvPr id="10711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617775"/>
              </p:ext>
            </p:extLst>
          </p:nvPr>
        </p:nvGraphicFramePr>
        <p:xfrm>
          <a:off x="1219200" y="34480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888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1120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494891"/>
              </p:ext>
            </p:extLst>
          </p:nvPr>
        </p:nvGraphicFramePr>
        <p:xfrm>
          <a:off x="29908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7113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668484"/>
              </p:ext>
            </p:extLst>
          </p:nvPr>
        </p:nvGraphicFramePr>
        <p:xfrm>
          <a:off x="62674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375" y="3070225"/>
            <a:ext cx="925513" cy="2985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5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640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25863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6002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1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3276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705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25645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5263" y="5108575"/>
            <a:ext cx="1971675" cy="2987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447798"/>
            <a:ext cx="2893913" cy="276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143000" y="2286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1143000" y="3962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6630" name="AutoShape 6"/>
          <p:cNvCxnSpPr>
            <a:cxnSpLocks noChangeShapeType="1"/>
            <a:stCxn id="26628" idx="4"/>
            <a:endCxn id="26629" idx="0"/>
          </p:cNvCxnSpPr>
          <p:nvPr/>
        </p:nvCxnSpPr>
        <p:spPr bwMode="auto">
          <a:xfrm>
            <a:off x="1524000" y="3062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213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49545"/>
              </p:ext>
            </p:extLst>
          </p:nvPr>
        </p:nvGraphicFramePr>
        <p:xfrm>
          <a:off x="2762250" y="2355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666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8013" y="1981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2181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71579"/>
              </p:ext>
            </p:extLst>
          </p:nvPr>
        </p:nvGraphicFramePr>
        <p:xfrm>
          <a:off x="2381250" y="3797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 +r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417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218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54009"/>
              </p:ext>
            </p:extLst>
          </p:nvPr>
        </p:nvGraphicFramePr>
        <p:xfrm>
          <a:off x="2381250" y="4660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3135" y="2362200"/>
            <a:ext cx="1810181" cy="2992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19600"/>
            <a:ext cx="5247974" cy="219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14" y="4572000"/>
            <a:ext cx="2126385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 smtClean="0">
                <a:latin typeface="Calibri"/>
                <a:cs typeface="Calibri"/>
              </a:rPr>
              <a:t>E</a:t>
            </a:r>
            <a:r>
              <a:rPr lang="en-US" dirty="0" err="1" smtClean="0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60616"/>
              </p:ext>
            </p:extLst>
          </p:nvPr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/>
                <a:gridCol w="762000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386141"/>
              </p:ext>
            </p:extLst>
          </p:nvPr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/>
                <a:gridCol w="761813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3459"/>
              </p:ext>
            </p:extLst>
          </p:nvPr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0.29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0.71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0.999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88790"/>
              </p:ext>
            </p:extLst>
          </p:nvPr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533400"/>
                <a:gridCol w="917893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795649"/>
              </p:ext>
            </p:extLst>
          </p:nvPr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613093"/>
                <a:gridCol w="914400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 direction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914400" y="3429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914400" y="5105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>
            <a:off x="1295400" y="4205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827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61444"/>
              </p:ext>
            </p:extLst>
          </p:nvPr>
        </p:nvGraphicFramePr>
        <p:xfrm>
          <a:off x="2533650" y="3498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666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9413" y="3124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829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383901"/>
              </p:ext>
            </p:extLst>
          </p:nvPr>
        </p:nvGraphicFramePr>
        <p:xfrm>
          <a:off x="2152650" y="4940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4560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830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854939"/>
              </p:ext>
            </p:extLst>
          </p:nvPr>
        </p:nvGraphicFramePr>
        <p:xfrm>
          <a:off x="2152650" y="5803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7831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86191"/>
              </p:ext>
            </p:extLst>
          </p:nvPr>
        </p:nvGraphicFramePr>
        <p:xfrm>
          <a:off x="5638800" y="4419600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71925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95400"/>
            <a:ext cx="4485974" cy="1880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47800"/>
            <a:ext cx="1689842" cy="163501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Reverse Traffic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Reverse causality?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914400" y="34353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914400" y="51117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9702" name="AutoShape 6"/>
          <p:cNvCxnSpPr>
            <a:cxnSpLocks noChangeShapeType="1"/>
            <a:stCxn id="29700" idx="4"/>
            <a:endCxn id="29701" idx="0"/>
          </p:cNvCxnSpPr>
          <p:nvPr/>
        </p:nvCxnSpPr>
        <p:spPr bwMode="auto">
          <a:xfrm>
            <a:off x="1295400" y="421163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9303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04048"/>
              </p:ext>
            </p:extLst>
          </p:nvPr>
        </p:nvGraphicFramePr>
        <p:xfrm>
          <a:off x="2533650" y="350520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666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9/16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7/16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79314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252390"/>
              </p:ext>
            </p:extLst>
          </p:nvPr>
        </p:nvGraphicFramePr>
        <p:xfrm>
          <a:off x="2152650" y="49466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79327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67075"/>
              </p:ext>
            </p:extLst>
          </p:nvPr>
        </p:nvGraphicFramePr>
        <p:xfrm>
          <a:off x="2152650" y="58102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79340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74260"/>
              </p:ext>
            </p:extLst>
          </p:nvPr>
        </p:nvGraphicFramePr>
        <p:xfrm>
          <a:off x="5638800" y="4410075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62400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588" y="313372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0175" y="4562475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95400"/>
            <a:ext cx="9601200" cy="6400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371600"/>
            <a:ext cx="10287000" cy="685800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Causality?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9088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When 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reflect the true causal patterns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</a:p>
          <a:p>
            <a:pPr lvl="8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simpler (nodes have fewer parents)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think about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elicit from experts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BNs need not actually be </a:t>
            </a:r>
            <a:r>
              <a:rPr lang="en-US" sz="2400" dirty="0" smtClean="0">
                <a:latin typeface="Calibri"/>
                <a:cs typeface="Calibri"/>
              </a:rPr>
              <a:t>causal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Sometimes no causal net exists over the domain (especially if variables are missing)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E.g. consider the variables </a:t>
            </a:r>
            <a:r>
              <a:rPr lang="en-US" sz="2000" i="1" dirty="0">
                <a:latin typeface="Calibri"/>
                <a:cs typeface="Calibri"/>
              </a:rPr>
              <a:t>Traffic</a:t>
            </a:r>
            <a:r>
              <a:rPr lang="en-US" sz="2000" dirty="0">
                <a:latin typeface="Calibri"/>
                <a:cs typeface="Calibri"/>
              </a:rPr>
              <a:t> and </a:t>
            </a:r>
            <a:r>
              <a:rPr lang="en-US" sz="2000" i="1" dirty="0">
                <a:latin typeface="Calibri"/>
                <a:cs typeface="Calibri"/>
              </a:rPr>
              <a:t>Drips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End up with arrows that reflect correlation, not </a:t>
            </a:r>
            <a:r>
              <a:rPr lang="en-US" sz="2000" dirty="0" smtClean="0">
                <a:latin typeface="Calibri"/>
                <a:cs typeface="Calibri"/>
              </a:rPr>
              <a:t>causation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do the arrows really mean</a:t>
            </a:r>
            <a:r>
              <a:rPr lang="en-US" sz="2400" dirty="0" smtClean="0">
                <a:latin typeface="Calibri"/>
                <a:cs typeface="Calibri"/>
              </a:rPr>
              <a:t>?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Topology may happen to encode causal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Topology really encodes conditional independence</a:t>
            </a:r>
          </a:p>
        </p:txBody>
      </p:sp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6096000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"/>
            <a:ext cx="12192000" cy="1143000"/>
          </a:xfrm>
        </p:spPr>
        <p:txBody>
          <a:bodyPr/>
          <a:lstStyle/>
          <a:p>
            <a:r>
              <a:rPr lang="en-US" sz="4000" dirty="0" smtClean="0">
                <a:latin typeface="Calibri"/>
                <a:ea typeface="ＭＳ Ｐゴシック" pitchFamily="34" charset="-128"/>
                <a:cs typeface="Calibri"/>
              </a:rPr>
              <a:t>Base Case Inference (In Forward Algorithm)</a:t>
            </a: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3733800" y="3313494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E</a:t>
            </a:r>
            <a:r>
              <a:rPr lang="en-US" sz="2400" baseline="-25000">
                <a:latin typeface="Calibri"/>
                <a:cs typeface="Calibri"/>
              </a:rPr>
              <a:t>1</a:t>
            </a: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3733800" y="2246694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r>
              <a:rPr lang="en-US" sz="2400" baseline="-25000">
                <a:latin typeface="Calibri"/>
                <a:cs typeface="Calibri"/>
              </a:rPr>
              <a:t>1</a:t>
            </a:r>
          </a:p>
        </p:txBody>
      </p:sp>
      <p:cxnSp>
        <p:nvCxnSpPr>
          <p:cNvPr id="19" name="AutoShape 6"/>
          <p:cNvCxnSpPr>
            <a:cxnSpLocks noChangeShapeType="1"/>
            <a:stCxn id="18" idx="4"/>
            <a:endCxn id="17" idx="0"/>
          </p:cNvCxnSpPr>
          <p:nvPr/>
        </p:nvCxnSpPr>
        <p:spPr bwMode="auto">
          <a:xfrm>
            <a:off x="4000500" y="2794382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4419600"/>
            <a:ext cx="15097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38"/>
          <p:cNvSpPr>
            <a:spLocks noChangeArrowheads="1"/>
          </p:cNvSpPr>
          <p:nvPr/>
        </p:nvSpPr>
        <p:spPr bwMode="auto">
          <a:xfrm>
            <a:off x="10668000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r>
              <a:rPr lang="en-US" sz="2400" baseline="-25000">
                <a:latin typeface="Calibri"/>
                <a:cs typeface="Calibri"/>
              </a:rPr>
              <a:t>2</a:t>
            </a:r>
          </a:p>
        </p:txBody>
      </p:sp>
      <p:cxnSp>
        <p:nvCxnSpPr>
          <p:cNvPr id="22" name="AutoShape 39"/>
          <p:cNvCxnSpPr>
            <a:cxnSpLocks noChangeShapeType="1"/>
            <a:stCxn id="23" idx="6"/>
            <a:endCxn id="21" idx="2"/>
          </p:cNvCxnSpPr>
          <p:nvPr/>
        </p:nvCxnSpPr>
        <p:spPr bwMode="auto">
          <a:xfrm>
            <a:off x="10301288" y="3086100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Oval 40"/>
          <p:cNvSpPr>
            <a:spLocks noChangeArrowheads="1"/>
          </p:cNvSpPr>
          <p:nvPr/>
        </p:nvSpPr>
        <p:spPr bwMode="auto">
          <a:xfrm>
            <a:off x="9753600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r>
              <a:rPr lang="en-US" sz="2400" baseline="-25000">
                <a:latin typeface="Calibri"/>
                <a:cs typeface="Calibri"/>
              </a:rPr>
              <a:t>1</a:t>
            </a:r>
          </a:p>
        </p:txBody>
      </p:sp>
      <p:pic>
        <p:nvPicPr>
          <p:cNvPr id="24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4419600"/>
            <a:ext cx="10461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81600"/>
            <a:ext cx="3027362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6088063"/>
            <a:ext cx="18573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5638800"/>
            <a:ext cx="149701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7" y="5143500"/>
            <a:ext cx="230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48338"/>
            <a:ext cx="2205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981200"/>
            <a:ext cx="2316609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4294"/>
            <a:ext cx="2209799" cy="20205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2919" y="1447800"/>
            <a:ext cx="2367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“Observation”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00036" y="1447800"/>
            <a:ext cx="3106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“Passage of Time”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0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Bayes’</a:t>
            </a:r>
            <a:r>
              <a:rPr lang="en-US" altLang="ja-JP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Nets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1468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So far: how a 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 encodes a joint distribution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Next: how to answer queries about that distribution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Today</a:t>
            </a:r>
            <a:r>
              <a:rPr lang="en-US" sz="2000" dirty="0">
                <a:latin typeface="Calibri"/>
                <a:cs typeface="Calibri"/>
              </a:rPr>
              <a:t>: </a:t>
            </a:r>
            <a:endParaRPr lang="en-US" sz="2000" dirty="0" smtClean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First assembled </a:t>
            </a:r>
            <a:r>
              <a:rPr lang="en-US" sz="1600" dirty="0">
                <a:latin typeface="Calibri"/>
                <a:cs typeface="Calibri"/>
              </a:rPr>
              <a:t>BNs using an intuitive notion of conditional independence as causality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Then saw that key property is conditional independence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Main </a:t>
            </a:r>
            <a:r>
              <a:rPr lang="en-US" sz="2000" dirty="0">
                <a:latin typeface="Calibri"/>
                <a:cs typeface="Calibri"/>
              </a:rPr>
              <a:t>goal: answer queries about conditional independence and </a:t>
            </a:r>
            <a:r>
              <a:rPr lang="en-US" sz="2000" dirty="0" smtClean="0">
                <a:latin typeface="Calibri"/>
                <a:cs typeface="Calibri"/>
              </a:rPr>
              <a:t>influence 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After that: how to answer numerical queries (inference)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22" y="1524000"/>
            <a:ext cx="5332633" cy="3886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0" y="2514600"/>
            <a:ext cx="9220200" cy="3810000"/>
          </a:xfrm>
          <a:prstGeom prst="wedgeRoundRectCallout">
            <a:avLst>
              <a:gd name="adj1" fmla="val 62827"/>
              <a:gd name="adj2" fmla="val -64518"/>
              <a:gd name="adj3" fmla="val 16667"/>
            </a:avLst>
          </a:prstGeom>
          <a:solidFill>
            <a:srgbClr val="33339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Particles Filtering: Representation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10363200" cy="1219199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Represent P(X) with a list of N particles (samples), 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Generally, N &lt;&lt; |X|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E.g. P(ghost@(3.3)) = 5/10 = 0.5</a:t>
            </a:r>
          </a:p>
        </p:txBody>
      </p:sp>
      <p:grpSp>
        <p:nvGrpSpPr>
          <p:cNvPr id="73734" name="Group 49"/>
          <p:cNvGrpSpPr>
            <a:grpSpLocks/>
          </p:cNvGrpSpPr>
          <p:nvPr/>
        </p:nvGrpSpPr>
        <p:grpSpPr bwMode="auto">
          <a:xfrm rot="16200000">
            <a:off x="381001" y="2667000"/>
            <a:ext cx="1566863" cy="1566863"/>
            <a:chOff x="3984" y="1056"/>
            <a:chExt cx="1296" cy="1296"/>
          </a:xfrm>
        </p:grpSpPr>
        <p:sp>
          <p:nvSpPr>
            <p:cNvPr id="73745" name="Rectangle 60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6" name="Rectangle 61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7" name="Rectangle 62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8" name="Rectangle 63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9" name="Rectangle 64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0" name="Rectangle 65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1" name="Rectangle 66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2" name="Rectangle 67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3" name="Rectangle 68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44" name="Oval 59"/>
          <p:cNvSpPr>
            <a:spLocks noChangeArrowheads="1"/>
          </p:cNvSpPr>
          <p:nvPr/>
        </p:nvSpPr>
        <p:spPr bwMode="auto">
          <a:xfrm rot="16200000">
            <a:off x="555097" y="3421416"/>
            <a:ext cx="116064" cy="11606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49"/>
          <p:cNvGrpSpPr>
            <a:grpSpLocks/>
          </p:cNvGrpSpPr>
          <p:nvPr/>
        </p:nvGrpSpPr>
        <p:grpSpPr bwMode="auto">
          <a:xfrm rot="16200000">
            <a:off x="2133600" y="2667000"/>
            <a:ext cx="1566863" cy="1566863"/>
            <a:chOff x="3984" y="1056"/>
            <a:chExt cx="1296" cy="1296"/>
          </a:xfrm>
        </p:grpSpPr>
        <p:sp>
          <p:nvSpPr>
            <p:cNvPr id="29" name="Rectangle 60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61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62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63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64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65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66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67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68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" name="Oval 50"/>
          <p:cNvSpPr>
            <a:spLocks noChangeArrowheads="1"/>
          </p:cNvSpPr>
          <p:nvPr/>
        </p:nvSpPr>
        <p:spPr bwMode="auto">
          <a:xfrm rot="16200000">
            <a:off x="2829984" y="2783064"/>
            <a:ext cx="116064" cy="11606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49"/>
          <p:cNvGrpSpPr>
            <a:grpSpLocks/>
          </p:cNvGrpSpPr>
          <p:nvPr/>
        </p:nvGrpSpPr>
        <p:grpSpPr bwMode="auto">
          <a:xfrm rot="16200000">
            <a:off x="3886199" y="2667000"/>
            <a:ext cx="1566863" cy="1566863"/>
            <a:chOff x="3984" y="1056"/>
            <a:chExt cx="1296" cy="1296"/>
          </a:xfrm>
        </p:grpSpPr>
        <p:sp>
          <p:nvSpPr>
            <p:cNvPr id="49" name="Rectangle 60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61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62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63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64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65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66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67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68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Oval 57"/>
          <p:cNvSpPr>
            <a:spLocks noChangeArrowheads="1"/>
          </p:cNvSpPr>
          <p:nvPr/>
        </p:nvSpPr>
        <p:spPr bwMode="auto">
          <a:xfrm rot="16200000">
            <a:off x="4582583" y="2957160"/>
            <a:ext cx="116064" cy="11606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" name="Group 49"/>
          <p:cNvGrpSpPr>
            <a:grpSpLocks/>
          </p:cNvGrpSpPr>
          <p:nvPr/>
        </p:nvGrpSpPr>
        <p:grpSpPr bwMode="auto">
          <a:xfrm rot="16200000">
            <a:off x="5638798" y="2667000"/>
            <a:ext cx="1566863" cy="1566863"/>
            <a:chOff x="3984" y="1056"/>
            <a:chExt cx="1296" cy="1296"/>
          </a:xfrm>
        </p:grpSpPr>
        <p:sp>
          <p:nvSpPr>
            <p:cNvPr id="69" name="Rectangle 60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61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62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63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64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65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66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67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68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" name="Oval 58"/>
          <p:cNvSpPr>
            <a:spLocks noChangeArrowheads="1"/>
          </p:cNvSpPr>
          <p:nvPr/>
        </p:nvSpPr>
        <p:spPr bwMode="auto">
          <a:xfrm rot="16200000">
            <a:off x="6915501" y="3479447"/>
            <a:ext cx="116064" cy="11606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" name="Group 49"/>
          <p:cNvGrpSpPr>
            <a:grpSpLocks/>
          </p:cNvGrpSpPr>
          <p:nvPr/>
        </p:nvGrpSpPr>
        <p:grpSpPr bwMode="auto">
          <a:xfrm rot="16200000">
            <a:off x="7391397" y="2667000"/>
            <a:ext cx="1566863" cy="1566863"/>
            <a:chOff x="3984" y="1056"/>
            <a:chExt cx="1296" cy="1296"/>
          </a:xfrm>
        </p:grpSpPr>
        <p:sp>
          <p:nvSpPr>
            <p:cNvPr id="89" name="Rectangle 60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61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62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63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64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65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66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Rectangle 67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Rectangle 68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" name="Oval 56"/>
          <p:cNvSpPr>
            <a:spLocks noChangeArrowheads="1"/>
          </p:cNvSpPr>
          <p:nvPr/>
        </p:nvSpPr>
        <p:spPr bwMode="auto">
          <a:xfrm rot="16200000">
            <a:off x="8668100" y="3305352"/>
            <a:ext cx="116064" cy="11606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" name="Group 49"/>
          <p:cNvGrpSpPr>
            <a:grpSpLocks/>
          </p:cNvGrpSpPr>
          <p:nvPr/>
        </p:nvGrpSpPr>
        <p:grpSpPr bwMode="auto">
          <a:xfrm rot="16200000">
            <a:off x="381001" y="4681536"/>
            <a:ext cx="1566863" cy="1566863"/>
            <a:chOff x="3984" y="1056"/>
            <a:chExt cx="1296" cy="1296"/>
          </a:xfrm>
        </p:grpSpPr>
        <p:sp>
          <p:nvSpPr>
            <p:cNvPr id="129" name="Rectangle 60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61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62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63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64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65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66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67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68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2" name="Oval 55"/>
          <p:cNvSpPr>
            <a:spLocks noChangeArrowheads="1"/>
          </p:cNvSpPr>
          <p:nvPr/>
        </p:nvSpPr>
        <p:spPr bwMode="auto">
          <a:xfrm rot="16200000">
            <a:off x="1483608" y="4739568"/>
            <a:ext cx="116064" cy="11606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8" name="Group 49"/>
          <p:cNvGrpSpPr>
            <a:grpSpLocks/>
          </p:cNvGrpSpPr>
          <p:nvPr/>
        </p:nvGrpSpPr>
        <p:grpSpPr bwMode="auto">
          <a:xfrm rot="16200000">
            <a:off x="2133600" y="4681536"/>
            <a:ext cx="1566863" cy="1566863"/>
            <a:chOff x="3984" y="1056"/>
            <a:chExt cx="1296" cy="1296"/>
          </a:xfrm>
        </p:grpSpPr>
        <p:sp>
          <p:nvSpPr>
            <p:cNvPr id="149" name="Rectangle 60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61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62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63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64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65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66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67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68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9" name="Oval 51"/>
          <p:cNvSpPr>
            <a:spLocks noChangeArrowheads="1"/>
          </p:cNvSpPr>
          <p:nvPr/>
        </p:nvSpPr>
        <p:spPr bwMode="auto">
          <a:xfrm rot="16200000">
            <a:off x="3236207" y="4971696"/>
            <a:ext cx="116064" cy="11606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8" name="Group 49"/>
          <p:cNvGrpSpPr>
            <a:grpSpLocks/>
          </p:cNvGrpSpPr>
          <p:nvPr/>
        </p:nvGrpSpPr>
        <p:grpSpPr bwMode="auto">
          <a:xfrm rot="16200000">
            <a:off x="3886199" y="4681536"/>
            <a:ext cx="1566863" cy="1566863"/>
            <a:chOff x="3984" y="1056"/>
            <a:chExt cx="1296" cy="1296"/>
          </a:xfrm>
        </p:grpSpPr>
        <p:sp>
          <p:nvSpPr>
            <p:cNvPr id="169" name="Rectangle 60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Rectangle 61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Rectangle 62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Rectangle 63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Rectangle 64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Rectangle 65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Rectangle 66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Rectangle 67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Rectangle 68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0" name="Oval 52"/>
          <p:cNvSpPr>
            <a:spLocks noChangeArrowheads="1"/>
          </p:cNvSpPr>
          <p:nvPr/>
        </p:nvSpPr>
        <p:spPr bwMode="auto">
          <a:xfrm rot="16200000">
            <a:off x="5104870" y="4855632"/>
            <a:ext cx="116064" cy="11606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8" name="Group 49"/>
          <p:cNvGrpSpPr>
            <a:grpSpLocks/>
          </p:cNvGrpSpPr>
          <p:nvPr/>
        </p:nvGrpSpPr>
        <p:grpSpPr bwMode="auto">
          <a:xfrm rot="16200000">
            <a:off x="5638798" y="4681536"/>
            <a:ext cx="1566863" cy="1566863"/>
            <a:chOff x="3984" y="1056"/>
            <a:chExt cx="1296" cy="1296"/>
          </a:xfrm>
        </p:grpSpPr>
        <p:sp>
          <p:nvSpPr>
            <p:cNvPr id="189" name="Rectangle 60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Rectangle 61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Rectangle 62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Rectangle 63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Rectangle 64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Rectangle 65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Rectangle 66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Rectangle 67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Rectangle 68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Oval 53"/>
          <p:cNvSpPr>
            <a:spLocks noChangeArrowheads="1"/>
          </p:cNvSpPr>
          <p:nvPr/>
        </p:nvSpPr>
        <p:spPr bwMode="auto">
          <a:xfrm rot="16200000">
            <a:off x="6973533" y="4971696"/>
            <a:ext cx="116064" cy="11606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8" name="Group 49"/>
          <p:cNvGrpSpPr>
            <a:grpSpLocks/>
          </p:cNvGrpSpPr>
          <p:nvPr/>
        </p:nvGrpSpPr>
        <p:grpSpPr bwMode="auto">
          <a:xfrm rot="16200000">
            <a:off x="7391397" y="4681536"/>
            <a:ext cx="1566863" cy="1566863"/>
            <a:chOff x="3984" y="1056"/>
            <a:chExt cx="1296" cy="1296"/>
          </a:xfrm>
        </p:grpSpPr>
        <p:sp>
          <p:nvSpPr>
            <p:cNvPr id="209" name="Rectangle 60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Rectangle 61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Rectangle 62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Rectangle 63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Rectangle 64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Rectangle 65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Rectangle 66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Rectangle 67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Rectangle 68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7" name="Oval 52"/>
          <p:cNvSpPr>
            <a:spLocks noChangeArrowheads="1"/>
          </p:cNvSpPr>
          <p:nvPr/>
        </p:nvSpPr>
        <p:spPr bwMode="auto">
          <a:xfrm rot="16200000">
            <a:off x="8762468" y="4757737"/>
            <a:ext cx="116064" cy="11606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8" name="TextBox 69"/>
          <p:cNvSpPr txBox="1">
            <a:spLocks noChangeArrowheads="1"/>
          </p:cNvSpPr>
          <p:nvPr/>
        </p:nvSpPr>
        <p:spPr bwMode="auto">
          <a:xfrm>
            <a:off x="9144000" y="2895600"/>
            <a:ext cx="281939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latin typeface="Calibri"/>
                <a:cs typeface="Calibri"/>
              </a:rPr>
              <a:t>Particles: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3,3)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	     (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2,3)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	    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 (</a:t>
            </a: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3,3)   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	     (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3,2)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	     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3,3)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	     (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3,2)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	     (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1,2)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	     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3,3)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	     (</a:t>
            </a: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3,3)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	     (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2,3)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34600" y="1607403"/>
            <a:ext cx="1724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P(x)</a:t>
            </a: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Distribution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2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Particle Filtering: Summary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Particles: track samples of states rather than an explicit distribution</a:t>
            </a:r>
          </a:p>
          <a:p>
            <a:pPr lvl="1"/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9221" name="TextBox 24"/>
          <p:cNvSpPr txBox="1">
            <a:spLocks noChangeArrowheads="1"/>
          </p:cNvSpPr>
          <p:nvPr/>
        </p:nvSpPr>
        <p:spPr bwMode="auto">
          <a:xfrm>
            <a:off x="1524000" y="4191001"/>
            <a:ext cx="1371600" cy="21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Particles: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471399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975429" y="2471739"/>
            <a:ext cx="2587171" cy="1566863"/>
            <a:chOff x="2442028" y="2471739"/>
            <a:chExt cx="2587171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442028" y="2587802"/>
              <a:ext cx="2238828" cy="6383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>
            <a:grpSpLocks/>
          </p:cNvGrpSpPr>
          <p:nvPr/>
        </p:nvGrpSpPr>
        <p:grpSpPr bwMode="auto">
          <a:xfrm rot="-5400000">
            <a:off x="5967395" y="1852592"/>
            <a:ext cx="1566863" cy="2805163"/>
            <a:chOff x="6400800" y="2643215"/>
            <a:chExt cx="2057400" cy="3681385"/>
          </a:xfrm>
        </p:grpSpPr>
        <p:sp>
          <p:nvSpPr>
            <p:cNvPr id="74" name="Isosceles Triangle 73"/>
            <p:cNvSpPr/>
            <p:nvPr/>
          </p:nvSpPr>
          <p:spPr>
            <a:xfrm flipV="1">
              <a:off x="7009474" y="3443291"/>
              <a:ext cx="840052" cy="38125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54" name="Group 25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69" name="Rectangle 26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0" name="Rectangle 27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1" name="Rectangle 28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2" name="Rectangle 29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3" name="Rectangle 30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4" name="Rectangle 31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5" name="Rectangle 32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6" name="Rectangle 33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7" name="Rectangle 34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9255" name="Group 35"/>
            <p:cNvGrpSpPr>
              <a:grpSpLocks/>
            </p:cNvGrpSpPr>
            <p:nvPr/>
          </p:nvGrpSpPr>
          <p:grpSpPr bwMode="auto">
            <a:xfrm>
              <a:off x="6634168" y="5300668"/>
              <a:ext cx="1671638" cy="871538"/>
              <a:chOff x="4227" y="3291"/>
              <a:chExt cx="1053" cy="549"/>
            </a:xfrm>
          </p:grpSpPr>
          <p:sp>
            <p:nvSpPr>
              <p:cNvPr id="9261" name="Oval 36"/>
              <p:cNvSpPr>
                <a:spLocks noChangeArrowheads="1"/>
              </p:cNvSpPr>
              <p:nvPr/>
            </p:nvSpPr>
            <p:spPr bwMode="auto">
              <a:xfrm>
                <a:off x="4656" y="3600"/>
                <a:ext cx="96" cy="96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2" name="Oval 37"/>
              <p:cNvSpPr>
                <a:spLocks noChangeArrowheads="1"/>
              </p:cNvSpPr>
              <p:nvPr/>
            </p:nvSpPr>
            <p:spPr bwMode="auto">
              <a:xfrm>
                <a:off x="4560" y="37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3" name="Oval 38"/>
              <p:cNvSpPr>
                <a:spLocks noChangeArrowheads="1"/>
              </p:cNvSpPr>
              <p:nvPr/>
            </p:nvSpPr>
            <p:spPr bwMode="auto">
              <a:xfrm>
                <a:off x="5211" y="3723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4" name="Oval 39"/>
              <p:cNvSpPr>
                <a:spLocks noChangeArrowheads="1"/>
              </p:cNvSpPr>
              <p:nvPr/>
            </p:nvSpPr>
            <p:spPr bwMode="auto">
              <a:xfrm>
                <a:off x="4683" y="3291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5" name="Oval 40"/>
              <p:cNvSpPr>
                <a:spLocks noChangeArrowheads="1"/>
              </p:cNvSpPr>
              <p:nvPr/>
            </p:nvSpPr>
            <p:spPr bwMode="auto">
              <a:xfrm flipH="1" flipV="1">
                <a:off x="4227" y="3699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6" name="Oval 41"/>
              <p:cNvSpPr>
                <a:spLocks noChangeArrowheads="1"/>
              </p:cNvSpPr>
              <p:nvPr/>
            </p:nvSpPr>
            <p:spPr bwMode="auto">
              <a:xfrm>
                <a:off x="5067" y="3723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7" name="Oval 42"/>
              <p:cNvSpPr>
                <a:spLocks noChangeArrowheads="1"/>
              </p:cNvSpPr>
              <p:nvPr/>
            </p:nvSpPr>
            <p:spPr bwMode="auto">
              <a:xfrm>
                <a:off x="5088" y="331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8" name="Oval 43"/>
              <p:cNvSpPr>
                <a:spLocks noChangeArrowheads="1"/>
              </p:cNvSpPr>
              <p:nvPr/>
            </p:nvSpPr>
            <p:spPr bwMode="auto">
              <a:xfrm>
                <a:off x="5232" y="331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56" name="Rectangle 44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57" name="Group 45"/>
            <p:cNvGrpSpPr>
              <a:grpSpLocks/>
            </p:cNvGrpSpPr>
            <p:nvPr/>
          </p:nvGrpSpPr>
          <p:grpSpPr bwMode="auto">
            <a:xfrm>
              <a:off x="7374038" y="2643215"/>
              <a:ext cx="779473" cy="3148047"/>
              <a:chOff x="4693" y="1665"/>
              <a:chExt cx="491" cy="1983"/>
            </a:xfrm>
          </p:grpSpPr>
          <p:sp>
            <p:nvSpPr>
              <p:cNvPr id="9259" name="Oval 46"/>
              <p:cNvSpPr>
                <a:spLocks noChangeArrowheads="1"/>
              </p:cNvSpPr>
              <p:nvPr/>
            </p:nvSpPr>
            <p:spPr bwMode="auto">
              <a:xfrm>
                <a:off x="5157" y="290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9260" name="AutoShape 47"/>
              <p:cNvCxnSpPr>
                <a:cxnSpLocks noChangeShapeType="1"/>
                <a:stCxn id="9281" idx="4"/>
                <a:endCxn id="9261" idx="0"/>
              </p:cNvCxnSpPr>
              <p:nvPr/>
            </p:nvCxnSpPr>
            <p:spPr bwMode="auto">
              <a:xfrm rot="5400000">
                <a:off x="3707" y="2651"/>
                <a:ext cx="1983" cy="11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</p:grpSp>
        <p:sp>
          <p:nvSpPr>
            <p:cNvPr id="9258" name="Oval 50"/>
            <p:cNvSpPr>
              <a:spLocks noChangeArrowheads="1"/>
            </p:cNvSpPr>
            <p:nvPr/>
          </p:nvSpPr>
          <p:spPr bwMode="auto">
            <a:xfrm>
              <a:off x="7469976" y="5943603"/>
              <a:ext cx="152448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2161381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667000" y="1828800"/>
            <a:ext cx="16002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Elapse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828800"/>
            <a:ext cx="16002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828800"/>
            <a:ext cx="16002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Resample</a:t>
            </a:r>
          </a:p>
        </p:txBody>
      </p:sp>
      <p:sp>
        <p:nvSpPr>
          <p:cNvPr id="173" name="TextBox 24"/>
          <p:cNvSpPr txBox="1">
            <a:spLocks noChangeArrowheads="1"/>
          </p:cNvSpPr>
          <p:nvPr/>
        </p:nvSpPr>
        <p:spPr bwMode="auto">
          <a:xfrm>
            <a:off x="4191000" y="4191001"/>
            <a:ext cx="1371600" cy="21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Particles: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781800" y="4191001"/>
            <a:ext cx="1371600" cy="21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     Particles</a:t>
            </a:r>
            <a:r>
              <a:rPr lang="en-US" sz="1200" dirty="0">
                <a:latin typeface="Calibri"/>
                <a:cs typeface="Calibri"/>
              </a:rPr>
              <a:t>: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175" name="TextBox 24"/>
          <p:cNvSpPr txBox="1">
            <a:spLocks noChangeArrowheads="1"/>
          </p:cNvSpPr>
          <p:nvPr/>
        </p:nvSpPr>
        <p:spPr bwMode="auto">
          <a:xfrm>
            <a:off x="9372600" y="4191001"/>
            <a:ext cx="1371600" cy="21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(New) Particles: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7467600" y="6553200"/>
            <a:ext cx="4724400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[Demos: </a:t>
            </a:r>
            <a:r>
              <a:rPr lang="en-US" sz="1600" dirty="0" err="1" smtClean="0">
                <a:solidFill>
                  <a:srgbClr val="FF0000"/>
                </a:solidFill>
                <a:latin typeface="Calibri"/>
                <a:cs typeface="Calibri"/>
              </a:rPr>
              <a:t>ghostbusters</a:t>
            </a: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 particle filtering (L15D3,4,5)]</a:t>
            </a:r>
            <a:endParaRPr lang="en-US"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047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173" grpId="0"/>
      <p:bldP spid="174" grpId="0"/>
      <p:bldP spid="1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10972800" cy="1295400"/>
          </a:xfrm>
        </p:spPr>
        <p:txBody>
          <a:bodyPr rIns="132080"/>
          <a:lstStyle/>
          <a:p>
            <a:pPr indent="0" eaLnBrk="1" hangingPunct="1"/>
            <a:r>
              <a:rPr lang="en-US" dirty="0" smtClean="0"/>
              <a:t>Which Algorithm?</a:t>
            </a:r>
          </a:p>
        </p:txBody>
      </p:sp>
      <p:sp>
        <p:nvSpPr>
          <p:cNvPr id="77828" name="Rectangle 3"/>
          <p:cNvSpPr>
            <a:spLocks/>
          </p:cNvSpPr>
          <p:nvPr/>
        </p:nvSpPr>
        <p:spPr bwMode="auto">
          <a:xfrm>
            <a:off x="880533" y="1219200"/>
            <a:ext cx="695324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600" dirty="0">
                <a:solidFill>
                  <a:schemeClr val="tx1"/>
                </a:solidFill>
                <a:cs typeface="Arial" charset="0"/>
              </a:rPr>
              <a:t>Particle filter, uniform initial beliefs, 25 particles</a:t>
            </a:r>
          </a:p>
        </p:txBody>
      </p:sp>
      <p:pic>
        <p:nvPicPr>
          <p:cNvPr id="78852" name="partfilter-25-big-1.mov" descr="cse473au11-hmms.ppt_media/partfilter-25-big-1.mo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7101" y="1790700"/>
            <a:ext cx="7336367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685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357" fill="hold"/>
                                        <p:tgtEl>
                                          <p:spTgt spid="788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7885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8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88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MAGNIFICATION" val="1351"/>
  <p:tag name="ORIGWIDTH" val="61"/>
  <p:tag name="PICTUREFILESIZE" val="40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 | e_1) = P(x_1, e_1) / P(e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MAGNIFICATION" val="886"/>
  <p:tag name="ORIGWIDTH" val="269"/>
  <p:tag name="PICTUREFILESIZE" val="117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P(x_1) P(e_1 | 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MAGNIFICATION" val="886"/>
  <p:tag name="ORIGWIDTH" val="165"/>
  <p:tag name="PICTUREFILESIZE" val="81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 \propto_{X_1} P(x_1, e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MAGNIFICATION" val="886"/>
  <p:tag name="ORIGWIDTH" val="133"/>
  <p:tag name="PICTUREFILESIZE" val="727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2) = \sum_{x_1} P(x_1, 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MAGNIFICATION" val="886"/>
  <p:tag name="ORIGWIDTH" val="205"/>
  <p:tag name="PICTUREFILESIZE" val="126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sum_{x_1} P(x_1) P(x_2 | 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MAGNIFICATION" val="886"/>
  <p:tag name="ORIGWIDTH" val="196"/>
  <p:tag name="PICTUREFILESIZE" val="127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B_t(X) = P(X_t | e_{1:t}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MAGNIFICATION" val="1182"/>
  <p:tag name="ORIGWIDTH" val="188"/>
  <p:tag name="PICTUREFILESIZE" val="1413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P(x_t | e_{1:t}) \propto_X \textcolor{BrickRed}{P(x_t, e_{1:t}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MAGNIFICATION" val="1183"/>
  <p:tag name="ORIGWIDTH" val="231"/>
  <p:tag name="PICTUREFILESIZE" val="196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= P(e_t | x_t) \sum_{x_{t-1}} P(x_t | x_{t-1})  \textcolor{BrickRed}{P(x_{t-1}, e_{1:t-1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63"/>
  <p:tag name="BOXHEIGHT" val="414"/>
  <p:tag name="BOXFONT" val="10"/>
  <p:tag name="BOXWRAP" val="False"/>
  <p:tag name="WORKAROUNDTRANSPARENCYBUG" val="False"/>
  <p:tag name="ALLOWFONTSUBSTITUTION" val="False"/>
  <p:tag name="BITMAPFORMAT" val="png16m"/>
  <p:tag name="ORIGWIDTH" val="389"/>
  <p:tag name="PICTUREFILESIZE" val="3605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x, y)}{P(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131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 | z, y) = P(x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0"/>
  <p:tag name="PICTUREFILESIZE" val="1409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X_{-1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0"/>
  <p:tag name="PICTUREFILESIZE" val="543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60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5"/>
  <p:tag name="PICTUREFILESIZE" val="449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\argmax_{x_{1:t}} P(x_{1:t} | e_{1:t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MAGNIFICATION" val="1182"/>
  <p:tag name="ORIGWIDTH" val="187"/>
  <p:tag name="PICTUREFILESIZE" val="1203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x_{t-1} \rightarrow x_{t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4"/>
  <p:tag name="PICTUREFILESIZE" val="352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X_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47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X_2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97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X_N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3"/>
  <p:tag name="PICTUREFILESIZE" val="2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, y) = P(x | y) 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8"/>
  <p:tag name="PICTUREFILESIZE" val="104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\cdots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2"/>
  <p:tag name="PICTUREFILESIZE" val="30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P(x_{t} | x_{t-1}) P(e_t | x_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7"/>
  <p:tag name="PICTUREFILESIZE" val="1025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= P(e_t | x_t) \max_{x_{t-1}} P(x_t | x_{t-1}) \textcolor{BrickRed}{m_{t-1}[x_{t-1}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59"/>
  <p:tag name="BOXHEIGHT" val="415"/>
  <p:tag name="BOXFONT" val="10"/>
  <p:tag name="BOXWRAP" val="False"/>
  <p:tag name="WORKAROUNDTRANSPARENCYBUG" val="False"/>
  <p:tag name="ALLOWFONTSUBSTITUTION" val="False"/>
  <p:tag name="BITMAPFORMAT" val="png16m"/>
  <p:tag name="ORIGWIDTH" val="357"/>
  <p:tag name="PICTUREFILESIZE" val="2965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f_t[x_t]} = P(x_{t}, e_{1:t}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5"/>
  <p:tag name="PICTUREFILESIZE" val="1359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rickRed}{m_t[x_t]} = \max_{x_{1:t-1}} P(x_{1:t-1}, x_t, e_{1:t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304"/>
  <p:tag name="PICTUREFILESIZE" val="2553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= P(e_t | x_t) \sum_{x_{t-1}} P(x_t | x_{t-1}) \textcolor{BrickRed}{f_{t-1}[x_{t-1}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2"/>
  <p:tag name="PICTUREFILESIZE" val="3211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X_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47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X_2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97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X_N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3"/>
  <p:tag name="PICTUREFILESIZE" val="226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\cdots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2"/>
  <p:tag name="PICTUREFILESIZE" val="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 | y) = P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04"/>
  <p:tag name="PICTUREFILESIZE" val="1022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8"/>
  <p:tag name="PICTUREFILESIZE" val="24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1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483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8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2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52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60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2"/>
  <p:tag name="PICTUREFILESIZE" val="404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9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4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2^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153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2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 | z, y) = P(x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0"/>
  <p:tag name="PICTUREFILESIZE" val="1409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, \mbox{Traffic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85"/>
  <p:tag name="PICTUREFILESIZE" val="2128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9"/>
  <p:tag name="PICTUREFILESIZE" val="1969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X_1, X_2, \ldots X_n) = P(X_1) P(X_2 | X_1) P(X_3|X_1,X_2) \ldot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21"/>
  <p:tag name="PICTUREFILESIZE" val="2589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3"/>
  <p:tag name="PICTUREFILESIZE" val="703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4"/>
  <p:tag name="PICTUREFILESIZE" val="673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\it +cavity, +catch, -toothache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621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x_1 \ldots x_{i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72"/>
  <p:tag name="PICTUREFILESIZE" val="1937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P(X_1, X_2, \ldots X_n) &amp; = &amp; P(X_1) P(X_2 | X_1) P(X_3|X_1,X_2) \ldots \\&#10;&amp; = &amp; \prod_{i=1}^n P(X_i | X_1, \ldots, X_{i-1}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41"/>
  <p:tag name="PICTUREFILESIZE" val="4129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68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404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404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h, h, t, h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643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, - t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45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y | x)}{P(y)} P(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7"/>
  <p:tag name="PICTUREFILESIZE" val="1633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7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 | e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MAGNIFICATION" val="1350"/>
  <p:tag name="ORIGWIDTH" val="88"/>
  <p:tag name="PICTUREFILESIZE" val="483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12 -- probability.pptx</Template>
  <TotalTime>54965</TotalTime>
  <Words>2824</Words>
  <Application>Microsoft Macintosh PowerPoint</Application>
  <PresentationFormat>Custom</PresentationFormat>
  <Paragraphs>927</Paragraphs>
  <Slides>60</Slides>
  <Notes>17</Notes>
  <HiddenSlides>9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dan-berkeley-nlp-v1</vt:lpstr>
      <vt:lpstr>CSE 473: Artificial Intelligence </vt:lpstr>
      <vt:lpstr>Probability Recap</vt:lpstr>
      <vt:lpstr>Hidden Markov Models</vt:lpstr>
      <vt:lpstr>Example</vt:lpstr>
      <vt:lpstr>HMM Computations</vt:lpstr>
      <vt:lpstr>Base Case Inference (In Forward Algorithm)</vt:lpstr>
      <vt:lpstr>Particles Filtering: Representation</vt:lpstr>
      <vt:lpstr>Particle Filtering: Summary </vt:lpstr>
      <vt:lpstr>Which Algorithm?</vt:lpstr>
      <vt:lpstr>Which Algorithm?</vt:lpstr>
      <vt:lpstr>Which Algorithm?</vt:lpstr>
      <vt:lpstr>Complexity of the Forward Algorithm?</vt:lpstr>
      <vt:lpstr>Why Does |X| Grow?</vt:lpstr>
      <vt:lpstr>Don’t be Fooled</vt:lpstr>
      <vt:lpstr>Joint Distribution for Snapshot of World</vt:lpstr>
      <vt:lpstr>The Sword of Conditional Independence!</vt:lpstr>
      <vt:lpstr>HMM Conditional Independence</vt:lpstr>
      <vt:lpstr>HMM Conditional Independence</vt:lpstr>
      <vt:lpstr>Conditional Independence in Snapshot</vt:lpstr>
      <vt:lpstr>Yes!  with Bayes Nets</vt:lpstr>
      <vt:lpstr>Dynamic Bayes Nets</vt:lpstr>
      <vt:lpstr>Dynamic Bayes Nets (DBNs)</vt:lpstr>
      <vt:lpstr>Exact Inference in DBNs</vt:lpstr>
      <vt:lpstr>DBN Particle Filters</vt:lpstr>
      <vt:lpstr>Most Likely Explanation</vt:lpstr>
      <vt:lpstr>HMMs: MLE Queries</vt:lpstr>
      <vt:lpstr>State Trellis</vt:lpstr>
      <vt:lpstr>Forward / Viterbi Algorithms</vt:lpstr>
      <vt:lpstr>Probabilistic Models</vt:lpstr>
      <vt:lpstr>Independence</vt:lpstr>
      <vt:lpstr>Independence</vt:lpstr>
      <vt:lpstr>Example: Independence?</vt:lpstr>
      <vt:lpstr>Example: Independence</vt:lpstr>
      <vt:lpstr>Conditional Independence</vt:lpstr>
      <vt:lpstr>Conditional Independence</vt:lpstr>
      <vt:lpstr>Conditional Independence</vt:lpstr>
      <vt:lpstr>Conditional Independence</vt:lpstr>
      <vt:lpstr>Conditional Independence</vt:lpstr>
      <vt:lpstr>Conditional Independence and the Chain Rule</vt:lpstr>
      <vt:lpstr>Ghostbusters Chain Rule</vt:lpstr>
      <vt:lpstr>Bayes’Nets: Big Picture</vt:lpstr>
      <vt:lpstr>Bayes’ Nets: Big Picture</vt:lpstr>
      <vt:lpstr>Example Bayes’ Net: Insurance</vt:lpstr>
      <vt:lpstr>Example Bayes’ Net: Car</vt:lpstr>
      <vt:lpstr>Graphical Model Notation</vt:lpstr>
      <vt:lpstr>Example: Coin Flips</vt:lpstr>
      <vt:lpstr>Example: Traffic</vt:lpstr>
      <vt:lpstr>Example: Traffic II</vt:lpstr>
      <vt:lpstr>Example: Alarm Network</vt:lpstr>
      <vt:lpstr>Bayes’ Net Semantics</vt:lpstr>
      <vt:lpstr>Bayes’ Net Semantics</vt:lpstr>
      <vt:lpstr>Probabilities in BNs</vt:lpstr>
      <vt:lpstr>Probabilities in BNs</vt:lpstr>
      <vt:lpstr>Example: Coin Flips</vt:lpstr>
      <vt:lpstr>Example: Traffic</vt:lpstr>
      <vt:lpstr>Example: Alarm Network</vt:lpstr>
      <vt:lpstr>Example: Traffic</vt:lpstr>
      <vt:lpstr>Example: Reverse Traffic</vt:lpstr>
      <vt:lpstr>Causality?</vt:lpstr>
      <vt:lpstr>Bayes’ Nets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Dan Weld</cp:lastModifiedBy>
  <cp:revision>3298</cp:revision>
  <cp:lastPrinted>2014-03-18T18:14:25Z</cp:lastPrinted>
  <dcterms:created xsi:type="dcterms:W3CDTF">2004-08-27T04:16:05Z</dcterms:created>
  <dcterms:modified xsi:type="dcterms:W3CDTF">2014-11-20T21:33:45Z</dcterms:modified>
</cp:coreProperties>
</file>