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4v" ContentType="video/unknown"/>
  <Default Extension="mp4" ContentType="video/unknown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3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33.xml" ContentType="application/vnd.openxmlformats-officedocument.presentationml.notesSlide+xml"/>
  <Override PartName="/ppt/tags/tag30.xml" ContentType="application/vnd.openxmlformats-officedocument.presentationml.tags+xml"/>
  <Override PartName="/ppt/embeddings/oleObject4.bin" ContentType="application/vnd.openxmlformats-officedocument.oleObject"/>
  <Override PartName="/ppt/notesSlides/notesSlide34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37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9" r:id="rId1"/>
  </p:sldMasterIdLst>
  <p:notesMasterIdLst>
    <p:notesMasterId r:id="rId73"/>
  </p:notesMasterIdLst>
  <p:handoutMasterIdLst>
    <p:handoutMasterId r:id="rId74"/>
  </p:handoutMasterIdLst>
  <p:sldIdLst>
    <p:sldId id="479" r:id="rId2"/>
    <p:sldId id="478" r:id="rId3"/>
    <p:sldId id="480" r:id="rId4"/>
    <p:sldId id="481" r:id="rId5"/>
    <p:sldId id="398" r:id="rId6"/>
    <p:sldId id="470" r:id="rId7"/>
    <p:sldId id="382" r:id="rId8"/>
    <p:sldId id="515" r:id="rId9"/>
    <p:sldId id="482" r:id="rId10"/>
    <p:sldId id="483" r:id="rId11"/>
    <p:sldId id="484" r:id="rId12"/>
    <p:sldId id="489" r:id="rId13"/>
    <p:sldId id="490" r:id="rId14"/>
    <p:sldId id="491" r:id="rId15"/>
    <p:sldId id="485" r:id="rId16"/>
    <p:sldId id="492" r:id="rId17"/>
    <p:sldId id="502" r:id="rId18"/>
    <p:sldId id="493" r:id="rId19"/>
    <p:sldId id="494" r:id="rId20"/>
    <p:sldId id="495" r:id="rId21"/>
    <p:sldId id="496" r:id="rId22"/>
    <p:sldId id="497" r:id="rId23"/>
    <p:sldId id="498" r:id="rId24"/>
    <p:sldId id="500" r:id="rId25"/>
    <p:sldId id="501" r:id="rId26"/>
    <p:sldId id="499" r:id="rId27"/>
    <p:sldId id="503" r:id="rId28"/>
    <p:sldId id="504" r:id="rId29"/>
    <p:sldId id="505" r:id="rId30"/>
    <p:sldId id="506" r:id="rId31"/>
    <p:sldId id="507" r:id="rId32"/>
    <p:sldId id="508" r:id="rId33"/>
    <p:sldId id="509" r:id="rId34"/>
    <p:sldId id="510" r:id="rId35"/>
    <p:sldId id="511" r:id="rId36"/>
    <p:sldId id="512" r:id="rId37"/>
    <p:sldId id="513" r:id="rId38"/>
    <p:sldId id="514" r:id="rId39"/>
    <p:sldId id="525" r:id="rId40"/>
    <p:sldId id="517" r:id="rId41"/>
    <p:sldId id="518" r:id="rId42"/>
    <p:sldId id="519" r:id="rId43"/>
    <p:sldId id="520" r:id="rId44"/>
    <p:sldId id="521" r:id="rId45"/>
    <p:sldId id="522" r:id="rId46"/>
    <p:sldId id="524" r:id="rId47"/>
    <p:sldId id="523" r:id="rId48"/>
    <p:sldId id="526" r:id="rId49"/>
    <p:sldId id="545" r:id="rId50"/>
    <p:sldId id="546" r:id="rId51"/>
    <p:sldId id="528" r:id="rId52"/>
    <p:sldId id="547" r:id="rId53"/>
    <p:sldId id="529" r:id="rId54"/>
    <p:sldId id="548" r:id="rId55"/>
    <p:sldId id="530" r:id="rId56"/>
    <p:sldId id="550" r:id="rId57"/>
    <p:sldId id="551" r:id="rId58"/>
    <p:sldId id="531" r:id="rId59"/>
    <p:sldId id="532" r:id="rId60"/>
    <p:sldId id="533" r:id="rId61"/>
    <p:sldId id="534" r:id="rId62"/>
    <p:sldId id="535" r:id="rId63"/>
    <p:sldId id="536" r:id="rId64"/>
    <p:sldId id="537" r:id="rId65"/>
    <p:sldId id="538" r:id="rId66"/>
    <p:sldId id="539" r:id="rId67"/>
    <p:sldId id="540" r:id="rId68"/>
    <p:sldId id="541" r:id="rId69"/>
    <p:sldId id="542" r:id="rId70"/>
    <p:sldId id="543" r:id="rId71"/>
    <p:sldId id="544" r:id="rId72"/>
  </p:sldIdLst>
  <p:sldSz cx="12192000" cy="6858000"/>
  <p:notesSz cx="7315200" cy="9601200"/>
  <p:custDataLst>
    <p:tags r:id="rId7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16B"/>
    <a:srgbClr val="33CC33"/>
    <a:srgbClr val="3333FF"/>
    <a:srgbClr val="FFFF00"/>
    <a:srgbClr val="FF3300"/>
    <a:srgbClr val="CC00CC"/>
    <a:srgbClr val="FFCC00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96" y="-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8" d="100"/>
        <a:sy n="128" d="100"/>
      </p:scale>
      <p:origin x="0" y="48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notesMaster" Target="notesMasters/notesMaster1.xml"/><Relationship Id="rId74" Type="http://schemas.openxmlformats.org/officeDocument/2006/relationships/handoutMaster" Target="handoutMasters/handoutMaster1.xml"/><Relationship Id="rId75" Type="http://schemas.openxmlformats.org/officeDocument/2006/relationships/printerSettings" Target="printerSettings/printerSettings1.bin"/><Relationship Id="rId76" Type="http://schemas.openxmlformats.org/officeDocument/2006/relationships/tags" Target="tags/tag1.xml"/><Relationship Id="rId77" Type="http://schemas.openxmlformats.org/officeDocument/2006/relationships/presProps" Target="presProps.xml"/><Relationship Id="rId78" Type="http://schemas.openxmlformats.org/officeDocument/2006/relationships/viewProps" Target="viewProps.xml"/><Relationship Id="rId79" Type="http://schemas.openxmlformats.org/officeDocument/2006/relationships/theme" Target="theme/theme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E40C18FC-EE2D-42E8-B71B-E316FD6071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7275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5200DAEC-8020-4CF7-A90A-331E0EE17C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2260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Please retain proper</a:t>
            </a:r>
            <a:r>
              <a:rPr lang="en-US" baseline="0" dirty="0" smtClean="0"/>
              <a:t> attribution, including the reference to </a:t>
            </a:r>
            <a:r>
              <a:rPr lang="en-US" baseline="0" dirty="0" err="1" smtClean="0"/>
              <a:t>ai.berkeley.edu</a:t>
            </a:r>
            <a:r>
              <a:rPr lang="en-US" baseline="0" dirty="0" smtClean="0"/>
              <a:t>.  Thanks!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>
              <a:latin typeface="Calibri"/>
              <a:cs typeface="Calibri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>
                <a:latin typeface="Calibri"/>
                <a:cs typeface="Calibri"/>
              </a:rPr>
              <a:t>Note: pretty short lecture, good one to present mini-contest results or anything else not </a:t>
            </a:r>
            <a:r>
              <a:rPr lang="en-US" sz="1200" baseline="0" smtClean="0">
                <a:latin typeface="Calibri"/>
                <a:cs typeface="Calibri"/>
              </a:rPr>
              <a:t>exactly lecture.</a:t>
            </a:r>
            <a:endParaRPr lang="en-US" sz="1200" dirty="0" smtClean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1600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TODO: intermediate step in</a:t>
            </a:r>
            <a:r>
              <a:rPr lang="en-US" baseline="0" dirty="0" smtClean="0"/>
              <a:t> derivation!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8747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1200" dirty="0" smtClean="0">
                <a:latin typeface="Calibri"/>
                <a:cs typeface="Calibri"/>
              </a:rPr>
              <a:t>Basic idea: beliefs “reweighted” by likelihood of evidence</a:t>
            </a:r>
          </a:p>
          <a:p>
            <a:pPr>
              <a:lnSpc>
                <a:spcPct val="90000"/>
              </a:lnSpc>
            </a:pPr>
            <a:r>
              <a:rPr lang="en-US" sz="1200" dirty="0" smtClean="0">
                <a:latin typeface="Calibri"/>
                <a:cs typeface="Calibri"/>
              </a:rPr>
              <a:t>Unlike passage of time, we have to renormalize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9638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DE18D-B477-5540-A418-45080CBABEBE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275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TODO: explain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propto</a:t>
            </a:r>
            <a:r>
              <a:rPr lang="en-US" baseline="0" dirty="0" smtClean="0"/>
              <a:t> and it’s </a:t>
            </a:r>
            <a:r>
              <a:rPr lang="en-US" baseline="0" dirty="0" err="1" smtClean="0"/>
              <a:t>X_t</a:t>
            </a:r>
            <a:r>
              <a:rPr lang="en-US" baseline="0" dirty="0" smtClean="0"/>
              <a:t>, not X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3410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DE18D-B477-5540-A418-45080CBABEBE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275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TODO: explain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propto</a:t>
            </a:r>
            <a:r>
              <a:rPr lang="en-US" baseline="0" dirty="0" smtClean="0"/>
              <a:t> and it’s </a:t>
            </a:r>
            <a:r>
              <a:rPr lang="en-US" baseline="0" dirty="0" err="1" smtClean="0"/>
              <a:t>X_t</a:t>
            </a:r>
            <a:r>
              <a:rPr lang="en-US" baseline="0" dirty="0" smtClean="0"/>
              <a:t>, not X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341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F837CE-2868-4A24-AB49-9D6ECFAE04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C6A190-8AB7-4691-9B1A-A7A256B1BA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A2BF44-F5DC-417D-9079-2D30838383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A20002-19F1-4774-AF43-286B6C1B40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36B34-1B90-46F4-A9FD-203AD0F3FE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1737EC-F46C-4BDE-97B4-414C27CD3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094C94-7C12-4DBB-8C4A-35B5A4CE2B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8BA95B-2345-4C5A-9B56-F1F9E0D05A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73B8CD-5DCF-4A13-886D-84358CFE1E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4A8097-C3C0-403A-AC97-EA80930ED7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64B70B-A198-4F20-B03F-8CDDBD258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fld id="{5517FA1F-2885-4781-AF47-C9AEB50C4E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.png"/><Relationship Id="rId12" Type="http://schemas.openxmlformats.org/officeDocument/2006/relationships/image" Target="../media/image5.png"/><Relationship Id="rId13" Type="http://schemas.openxmlformats.org/officeDocument/2006/relationships/image" Target="../media/image6.png"/><Relationship Id="rId14" Type="http://schemas.openxmlformats.org/officeDocument/2006/relationships/image" Target="../media/image7.png"/><Relationship Id="rId15" Type="http://schemas.openxmlformats.org/officeDocument/2006/relationships/image" Target="../media/image8.png"/><Relationship Id="rId1" Type="http://schemas.openxmlformats.org/officeDocument/2006/relationships/tags" Target="../tags/tag2.xml"/><Relationship Id="rId2" Type="http://schemas.openxmlformats.org/officeDocument/2006/relationships/tags" Target="../tags/tag3.xml"/><Relationship Id="rId3" Type="http://schemas.openxmlformats.org/officeDocument/2006/relationships/tags" Target="../tags/tag4.xml"/><Relationship Id="rId4" Type="http://schemas.openxmlformats.org/officeDocument/2006/relationships/tags" Target="../tags/tag5.xml"/><Relationship Id="rId5" Type="http://schemas.openxmlformats.org/officeDocument/2006/relationships/tags" Target="../tags/tag6.xml"/><Relationship Id="rId6" Type="http://schemas.openxmlformats.org/officeDocument/2006/relationships/tags" Target="../tags/tag7.xml"/><Relationship Id="rId7" Type="http://schemas.openxmlformats.org/officeDocument/2006/relationships/tags" Target="../tags/tag8.xml"/><Relationship Id="rId8" Type="http://schemas.openxmlformats.org/officeDocument/2006/relationships/slideLayout" Target="../slideLayouts/slideLayout2.xml"/><Relationship Id="rId9" Type="http://schemas.openxmlformats.org/officeDocument/2006/relationships/image" Target="../media/image2.png"/><Relationship Id="rId10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9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8.xml"/><Relationship Id="rId5" Type="http://schemas.openxmlformats.org/officeDocument/2006/relationships/image" Target="../media/image64.png"/><Relationship Id="rId1" Type="http://schemas.microsoft.com/office/2007/relationships/media" Target="Macintosh%20HD:Users:lsz:teaching:cse473au11:share:cse473au11-hmms.ppt_media:oneghost-withobs-1.mov" TargetMode="External"/><Relationship Id="rId2" Type="http://schemas.openxmlformats.org/officeDocument/2006/relationships/video" Target="Macintosh%20HD:Users:lsz:teaching:cse473au11:share:cse473au11-hmms.ppt_media:oneghost-withobs-1.mov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7" Type="http://schemas.openxmlformats.org/officeDocument/2006/relationships/image" Target="../media/image66.png"/><Relationship Id="rId8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4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9.png"/><Relationship Id="rId12" Type="http://schemas.openxmlformats.org/officeDocument/2006/relationships/image" Target="../media/image40.png"/><Relationship Id="rId13" Type="http://schemas.openxmlformats.org/officeDocument/2006/relationships/image" Target="../media/image41.png"/><Relationship Id="rId14" Type="http://schemas.openxmlformats.org/officeDocument/2006/relationships/image" Target="../media/image42.png"/><Relationship Id="rId15" Type="http://schemas.openxmlformats.org/officeDocument/2006/relationships/image" Target="../media/image43.png"/><Relationship Id="rId16" Type="http://schemas.openxmlformats.org/officeDocument/2006/relationships/image" Target="../media/image77.png"/><Relationship Id="rId17" Type="http://schemas.openxmlformats.org/officeDocument/2006/relationships/image" Target="../media/image78.png"/><Relationship Id="rId1" Type="http://schemas.openxmlformats.org/officeDocument/2006/relationships/tags" Target="../tags/tag22.xml"/><Relationship Id="rId2" Type="http://schemas.openxmlformats.org/officeDocument/2006/relationships/tags" Target="../tags/tag23.xml"/><Relationship Id="rId3" Type="http://schemas.openxmlformats.org/officeDocument/2006/relationships/tags" Target="../tags/tag24.xml"/><Relationship Id="rId4" Type="http://schemas.openxmlformats.org/officeDocument/2006/relationships/tags" Target="../tags/tag25.xml"/><Relationship Id="rId5" Type="http://schemas.openxmlformats.org/officeDocument/2006/relationships/tags" Target="../tags/tag26.xml"/><Relationship Id="rId6" Type="http://schemas.openxmlformats.org/officeDocument/2006/relationships/tags" Target="../tags/tag27.xml"/><Relationship Id="rId7" Type="http://schemas.openxmlformats.org/officeDocument/2006/relationships/tags" Target="../tags/tag28.xml"/><Relationship Id="rId8" Type="http://schemas.openxmlformats.org/officeDocument/2006/relationships/slideLayout" Target="../slideLayouts/slideLayout2.xml"/><Relationship Id="rId9" Type="http://schemas.openxmlformats.org/officeDocument/2006/relationships/image" Target="../media/image75.png"/><Relationship Id="rId10" Type="http://schemas.openxmlformats.org/officeDocument/2006/relationships/image" Target="../media/image7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4" Type="http://schemas.openxmlformats.org/officeDocument/2006/relationships/image" Target="../media/image47.png"/><Relationship Id="rId5" Type="http://schemas.openxmlformats.org/officeDocument/2006/relationships/image" Target="../media/image79.emf"/><Relationship Id="rId6" Type="http://schemas.openxmlformats.org/officeDocument/2006/relationships/image" Target="../media/image80.emf"/><Relationship Id="rId7" Type="http://schemas.openxmlformats.org/officeDocument/2006/relationships/image" Target="../media/image81.emf"/><Relationship Id="rId8" Type="http://schemas.openxmlformats.org/officeDocument/2006/relationships/image" Target="../media/image82.emf"/><Relationship Id="rId9" Type="http://schemas.openxmlformats.org/officeDocument/2006/relationships/image" Target="../media/image83.emf"/><Relationship Id="rId1" Type="http://schemas.openxmlformats.org/officeDocument/2006/relationships/tags" Target="../tags/tag29.xml"/><Relationship Id="rId2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49.png"/><Relationship Id="rId6" Type="http://schemas.openxmlformats.org/officeDocument/2006/relationships/oleObject" Target="../embeddings/oleObject2.bin"/><Relationship Id="rId7" Type="http://schemas.openxmlformats.org/officeDocument/2006/relationships/image" Target="../media/image50.png"/><Relationship Id="rId8" Type="http://schemas.openxmlformats.org/officeDocument/2006/relationships/oleObject" Target="../embeddings/oleObject3.bin"/><Relationship Id="rId9" Type="http://schemas.openxmlformats.org/officeDocument/2006/relationships/image" Target="../media/image5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85.emf"/><Relationship Id="rId5" Type="http://schemas.openxmlformats.org/officeDocument/2006/relationships/image" Target="../media/image86.emf"/><Relationship Id="rId6" Type="http://schemas.openxmlformats.org/officeDocument/2006/relationships/image" Target="../media/image87.emf"/><Relationship Id="rId7" Type="http://schemas.openxmlformats.org/officeDocument/2006/relationships/image" Target="../media/image88.emf"/><Relationship Id="rId8" Type="http://schemas.openxmlformats.org/officeDocument/2006/relationships/image" Target="../media/image89.emf"/><Relationship Id="rId9" Type="http://schemas.openxmlformats.org/officeDocument/2006/relationships/image" Target="../media/image90.emf"/><Relationship Id="rId10" Type="http://schemas.openxmlformats.org/officeDocument/2006/relationships/image" Target="../media/image9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92.png"/><Relationship Id="rId8" Type="http://schemas.openxmlformats.org/officeDocument/2006/relationships/image" Target="../media/image93.png"/><Relationship Id="rId9" Type="http://schemas.openxmlformats.org/officeDocument/2006/relationships/image" Target="../media/image94.png"/><Relationship Id="rId1" Type="http://schemas.openxmlformats.org/officeDocument/2006/relationships/vmlDrawing" Target="../drawings/vmlDrawing2.vml"/><Relationship Id="rId2" Type="http://schemas.openxmlformats.org/officeDocument/2006/relationships/tags" Target="../tags/tag3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9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tags" Target="../tags/tag31.xml"/><Relationship Id="rId2" Type="http://schemas.openxmlformats.org/officeDocument/2006/relationships/tags" Target="../tags/tag32.xml"/></Relationships>
</file>

<file path=ppt/slides/_rels/slide4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1.png"/><Relationship Id="rId12" Type="http://schemas.openxmlformats.org/officeDocument/2006/relationships/image" Target="../media/image62.png"/><Relationship Id="rId1" Type="http://schemas.openxmlformats.org/officeDocument/2006/relationships/tags" Target="../tags/tag33.xml"/><Relationship Id="rId2" Type="http://schemas.openxmlformats.org/officeDocument/2006/relationships/tags" Target="../tags/tag34.xml"/><Relationship Id="rId3" Type="http://schemas.openxmlformats.org/officeDocument/2006/relationships/tags" Target="../tags/tag35.xml"/><Relationship Id="rId4" Type="http://schemas.openxmlformats.org/officeDocument/2006/relationships/tags" Target="../tags/tag36.xml"/><Relationship Id="rId5" Type="http://schemas.openxmlformats.org/officeDocument/2006/relationships/tags" Target="../tags/tag37.xml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35.xml"/><Relationship Id="rId8" Type="http://schemas.openxmlformats.org/officeDocument/2006/relationships/image" Target="../media/image58.png"/><Relationship Id="rId9" Type="http://schemas.openxmlformats.org/officeDocument/2006/relationships/image" Target="../media/image59.png"/><Relationship Id="rId10" Type="http://schemas.openxmlformats.org/officeDocument/2006/relationships/image" Target="../media/image6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9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1.png"/><Relationship Id="rId12" Type="http://schemas.openxmlformats.org/officeDocument/2006/relationships/image" Target="../media/image62.png"/><Relationship Id="rId1" Type="http://schemas.openxmlformats.org/officeDocument/2006/relationships/tags" Target="../tags/tag38.xml"/><Relationship Id="rId2" Type="http://schemas.openxmlformats.org/officeDocument/2006/relationships/tags" Target="../tags/tag39.xml"/><Relationship Id="rId3" Type="http://schemas.openxmlformats.org/officeDocument/2006/relationships/tags" Target="../tags/tag40.xml"/><Relationship Id="rId4" Type="http://schemas.openxmlformats.org/officeDocument/2006/relationships/tags" Target="../tags/tag41.xml"/><Relationship Id="rId5" Type="http://schemas.openxmlformats.org/officeDocument/2006/relationships/tags" Target="../tags/tag42.xml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37.xml"/><Relationship Id="rId8" Type="http://schemas.openxmlformats.org/officeDocument/2006/relationships/image" Target="../media/image58.png"/><Relationship Id="rId9" Type="http://schemas.openxmlformats.org/officeDocument/2006/relationships/image" Target="../media/image59.png"/><Relationship Id="rId10" Type="http://schemas.openxmlformats.org/officeDocument/2006/relationships/image" Target="../media/image6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tags" Target="../tags/tag43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9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9.png"/><Relationship Id="rId5" Type="http://schemas.openxmlformats.org/officeDocument/2006/relationships/image" Target="../media/image100.png"/><Relationship Id="rId1" Type="http://schemas.openxmlformats.org/officeDocument/2006/relationships/tags" Target="../tags/tag44.xml"/><Relationship Id="rId2" Type="http://schemas.openxmlformats.org/officeDocument/2006/relationships/tags" Target="../tags/tag4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emf"/><Relationship Id="rId6" Type="http://schemas.openxmlformats.org/officeDocument/2006/relationships/image" Target="../media/image18.emf"/><Relationship Id="rId7" Type="http://schemas.openxmlformats.org/officeDocument/2006/relationships/image" Target="../media/image19.emf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6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6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6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oleObject" Target="../embeddings/oleObject5.bin"/><Relationship Id="rId5" Type="http://schemas.openxmlformats.org/officeDocument/2006/relationships/image" Target="../media/image101.png"/><Relationship Id="rId6" Type="http://schemas.openxmlformats.org/officeDocument/2006/relationships/image" Target="../media/image103.png"/><Relationship Id="rId7" Type="http://schemas.openxmlformats.org/officeDocument/2006/relationships/image" Target="../media/image104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101.png"/><Relationship Id="rId5" Type="http://schemas.openxmlformats.org/officeDocument/2006/relationships/image" Target="../media/image105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6.png"/><Relationship Id="rId1" Type="http://schemas.microsoft.com/office/2007/relationships/media" Target="../media/media5.m4v"/><Relationship Id="rId2" Type="http://schemas.openxmlformats.org/officeDocument/2006/relationships/video" Target="../media/media5.m4v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gi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8.xml"/><Relationship Id="rId20" Type="http://schemas.openxmlformats.org/officeDocument/2006/relationships/image" Target="../media/image26.png"/><Relationship Id="rId21" Type="http://schemas.openxmlformats.org/officeDocument/2006/relationships/image" Target="../media/image27.png"/><Relationship Id="rId22" Type="http://schemas.openxmlformats.org/officeDocument/2006/relationships/image" Target="../media/image28.png"/><Relationship Id="rId23" Type="http://schemas.openxmlformats.org/officeDocument/2006/relationships/image" Target="../media/image29.png"/><Relationship Id="rId10" Type="http://schemas.openxmlformats.org/officeDocument/2006/relationships/tags" Target="../tags/tag19.xml"/><Relationship Id="rId11" Type="http://schemas.openxmlformats.org/officeDocument/2006/relationships/tags" Target="../tags/tag20.xml"/><Relationship Id="rId12" Type="http://schemas.openxmlformats.org/officeDocument/2006/relationships/tags" Target="../tags/tag21.xml"/><Relationship Id="rId13" Type="http://schemas.openxmlformats.org/officeDocument/2006/relationships/slideLayout" Target="../slideLayouts/slideLayout2.xml"/><Relationship Id="rId14" Type="http://schemas.openxmlformats.org/officeDocument/2006/relationships/image" Target="../media/image20.png"/><Relationship Id="rId15" Type="http://schemas.openxmlformats.org/officeDocument/2006/relationships/image" Target="../media/image21.png"/><Relationship Id="rId16" Type="http://schemas.openxmlformats.org/officeDocument/2006/relationships/image" Target="../media/image22.png"/><Relationship Id="rId17" Type="http://schemas.openxmlformats.org/officeDocument/2006/relationships/image" Target="../media/image23.png"/><Relationship Id="rId18" Type="http://schemas.openxmlformats.org/officeDocument/2006/relationships/image" Target="../media/image24.png"/><Relationship Id="rId19" Type="http://schemas.openxmlformats.org/officeDocument/2006/relationships/image" Target="../media/image25.png"/><Relationship Id="rId1" Type="http://schemas.openxmlformats.org/officeDocument/2006/relationships/tags" Target="../tags/tag10.xml"/><Relationship Id="rId2" Type="http://schemas.openxmlformats.org/officeDocument/2006/relationships/tags" Target="../tags/tag11.xml"/><Relationship Id="rId3" Type="http://schemas.openxmlformats.org/officeDocument/2006/relationships/tags" Target="../tags/tag12.xml"/><Relationship Id="rId4" Type="http://schemas.openxmlformats.org/officeDocument/2006/relationships/tags" Target="../tags/tag13.xml"/><Relationship Id="rId5" Type="http://schemas.openxmlformats.org/officeDocument/2006/relationships/tags" Target="../tags/tag14.xml"/><Relationship Id="rId6" Type="http://schemas.openxmlformats.org/officeDocument/2006/relationships/tags" Target="../tags/tag15.xml"/><Relationship Id="rId7" Type="http://schemas.openxmlformats.org/officeDocument/2006/relationships/tags" Target="../tags/tag16.xml"/><Relationship Id="rId8" Type="http://schemas.openxmlformats.org/officeDocument/2006/relationships/tags" Target="../tags/tag1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0.png"/><Relationship Id="rId1" Type="http://schemas.microsoft.com/office/2007/relationships/media" Target="../media/media6.avi"/><Relationship Id="rId2" Type="http://schemas.openxmlformats.org/officeDocument/2006/relationships/video" Target="../media/media6.avi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1.png"/><Relationship Id="rId1" Type="http://schemas.microsoft.com/office/2007/relationships/media" Target="../media/media7.avi"/><Relationship Id="rId2" Type="http://schemas.openxmlformats.org/officeDocument/2006/relationships/video" Target="../media/media7.avi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76200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 smtClean="0"/>
              <a:t>CSE 473: Artificial Intelligence</a:t>
            </a:r>
            <a:br>
              <a:rPr lang="en-US" dirty="0" smtClean="0"/>
            </a:br>
            <a:endParaRPr lang="en-US" sz="3600" dirty="0" smtClean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 smtClean="0"/>
              <a:t>Particle Filters for HMMs</a:t>
            </a:r>
            <a:endParaRPr lang="en-US" sz="4300" dirty="0" smtClean="0"/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0" y="6003922"/>
            <a:ext cx="12192000" cy="76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latin typeface="Calibri"/>
                <a:cs typeface="Calibri"/>
              </a:rPr>
              <a:t>Daniel S. Weld --- University of Washington</a:t>
            </a:r>
          </a:p>
          <a:p>
            <a:pPr algn="ctr">
              <a:spcBef>
                <a:spcPct val="50000"/>
              </a:spcBef>
            </a:pPr>
            <a:r>
              <a:rPr lang="en-US" sz="1400" dirty="0" smtClean="0">
                <a:latin typeface="Calibri"/>
                <a:cs typeface="Calibri"/>
              </a:rPr>
              <a:t>[Most slides were created by Dan Klein and Pieter Abbeel for CS188 Intro to AI at UC Berkeley.  All CS188 materials are available at http://</a:t>
            </a:r>
            <a:r>
              <a:rPr lang="en-US" sz="1400" dirty="0" err="1" smtClean="0">
                <a:latin typeface="Calibri"/>
                <a:cs typeface="Calibri"/>
              </a:rPr>
              <a:t>ai.berkeley.edu</a:t>
            </a:r>
            <a:r>
              <a:rPr lang="en-US" sz="1400" dirty="0" smtClean="0">
                <a:latin typeface="Calibri"/>
                <a:cs typeface="Calibri"/>
              </a:rPr>
              <a:t>.]</a:t>
            </a:r>
            <a:endParaRPr lang="en-US" sz="1400" dirty="0">
              <a:latin typeface="Calibri"/>
              <a:cs typeface="Calibri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67000" y="2286000"/>
            <a:ext cx="6550622" cy="42406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2162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mtClean="0"/>
              <a:t>Example</a:t>
            </a: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4770438"/>
            <a:ext cx="10972800" cy="2087562"/>
          </a:xfrm>
        </p:spPr>
        <p:txBody>
          <a:bodyPr rIns="132080"/>
          <a:lstStyle/>
          <a:p>
            <a:pPr eaLnBrk="1" hangingPunct="1">
              <a:lnSpc>
                <a:spcPct val="80000"/>
              </a:lnSpc>
            </a:pPr>
            <a:r>
              <a:rPr lang="en-US" smtClean="0"/>
              <a:t>An HMM is defined by:</a:t>
            </a:r>
          </a:p>
          <a:p>
            <a:pPr marL="782638" lvl="1" eaLnBrk="1" hangingPunct="1">
              <a:lnSpc>
                <a:spcPct val="80000"/>
              </a:lnSpc>
            </a:pPr>
            <a:r>
              <a:rPr lang="en-US" smtClean="0"/>
              <a:t>Initial distribution:</a:t>
            </a:r>
          </a:p>
          <a:p>
            <a:pPr marL="782638" lvl="1" eaLnBrk="1" hangingPunct="1">
              <a:lnSpc>
                <a:spcPct val="80000"/>
              </a:lnSpc>
            </a:pPr>
            <a:r>
              <a:rPr lang="en-US" smtClean="0"/>
              <a:t>Transitions:</a:t>
            </a:r>
          </a:p>
          <a:p>
            <a:pPr marL="782638" lvl="1" eaLnBrk="1" hangingPunct="1">
              <a:lnSpc>
                <a:spcPct val="80000"/>
              </a:lnSpc>
            </a:pPr>
            <a:r>
              <a:rPr lang="en-US" smtClean="0"/>
              <a:t>Emissions:</a:t>
            </a:r>
          </a:p>
        </p:txBody>
      </p:sp>
      <p:pic>
        <p:nvPicPr>
          <p:cNvPr id="39941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370013"/>
            <a:ext cx="10653184" cy="308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1" y="5284788"/>
            <a:ext cx="1394884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6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1501" y="6170613"/>
            <a:ext cx="17145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20267" y="5689600"/>
            <a:ext cx="2607733" cy="419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5" name="Straight Connector 4"/>
          <p:cNvCxnSpPr/>
          <p:nvPr/>
        </p:nvCxnSpPr>
        <p:spPr bwMode="auto">
          <a:xfrm>
            <a:off x="6917385" y="2876283"/>
            <a:ext cx="946368" cy="0"/>
          </a:xfrm>
          <a:prstGeom prst="line">
            <a:avLst/>
          </a:prstGeom>
          <a:solidFill>
            <a:srgbClr val="BBE0E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48176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mtClean="0"/>
              <a:t>Hidden Markov Models</a:t>
            </a:r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3403600"/>
            <a:ext cx="10972800" cy="558800"/>
          </a:xfrm>
        </p:spPr>
        <p:txBody>
          <a:bodyPr rIns="132080"/>
          <a:lstStyle/>
          <a:p>
            <a:pPr eaLnBrk="1" hangingPunct="1">
              <a:lnSpc>
                <a:spcPct val="90000"/>
              </a:lnSpc>
            </a:pPr>
            <a:r>
              <a:rPr lang="en-US" sz="2400" smtClean="0"/>
              <a:t>Defines a joint probability distribution:</a:t>
            </a:r>
          </a:p>
        </p:txBody>
      </p:sp>
      <p:grpSp>
        <p:nvGrpSpPr>
          <p:cNvPr id="40965" name="Group 6"/>
          <p:cNvGrpSpPr>
            <a:grpSpLocks/>
          </p:cNvGrpSpPr>
          <p:nvPr/>
        </p:nvGrpSpPr>
        <p:grpSpPr bwMode="auto">
          <a:xfrm>
            <a:off x="8060267" y="1485900"/>
            <a:ext cx="711200" cy="533400"/>
            <a:chOff x="0" y="0"/>
            <a:chExt cx="336" cy="336"/>
          </a:xfrm>
        </p:grpSpPr>
        <p:sp>
          <p:nvSpPr>
            <p:cNvPr id="41012" name="Oval 4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1013" name="Rectangle 5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rgbClr val="FFFFFF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5</a:t>
              </a:r>
            </a:p>
          </p:txBody>
        </p:sp>
      </p:grpSp>
      <p:cxnSp>
        <p:nvCxnSpPr>
          <p:cNvPr id="40966" name="AutoShape 7"/>
          <p:cNvCxnSpPr>
            <a:cxnSpLocks noChangeShapeType="1"/>
          </p:cNvCxnSpPr>
          <p:nvPr/>
        </p:nvCxnSpPr>
        <p:spPr bwMode="auto">
          <a:xfrm>
            <a:off x="8415867" y="1752600"/>
            <a:ext cx="0" cy="1066800"/>
          </a:xfrm>
          <a:prstGeom prst="straightConnector1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lg" len="lg"/>
          </a:ln>
        </p:spPr>
      </p:cxnSp>
      <p:grpSp>
        <p:nvGrpSpPr>
          <p:cNvPr id="40967" name="Group 10"/>
          <p:cNvGrpSpPr>
            <a:grpSpLocks/>
          </p:cNvGrpSpPr>
          <p:nvPr/>
        </p:nvGrpSpPr>
        <p:grpSpPr bwMode="auto">
          <a:xfrm>
            <a:off x="3589867" y="1485900"/>
            <a:ext cx="711200" cy="533400"/>
            <a:chOff x="0" y="0"/>
            <a:chExt cx="336" cy="336"/>
          </a:xfrm>
        </p:grpSpPr>
        <p:sp>
          <p:nvSpPr>
            <p:cNvPr id="41010" name="Oval 8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1011" name="Rectangle 9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2</a:t>
              </a:r>
            </a:p>
          </p:txBody>
        </p:sp>
      </p:grpSp>
      <p:grpSp>
        <p:nvGrpSpPr>
          <p:cNvPr id="40969" name="Group 14"/>
          <p:cNvGrpSpPr>
            <a:grpSpLocks/>
          </p:cNvGrpSpPr>
          <p:nvPr/>
        </p:nvGrpSpPr>
        <p:grpSpPr bwMode="auto">
          <a:xfrm>
            <a:off x="2370667" y="2552700"/>
            <a:ext cx="711200" cy="533400"/>
            <a:chOff x="0" y="0"/>
            <a:chExt cx="336" cy="336"/>
          </a:xfrm>
        </p:grpSpPr>
        <p:sp>
          <p:nvSpPr>
            <p:cNvPr id="41008" name="Oval 12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1009" name="Rectangle 13"/>
            <p:cNvSpPr>
              <a:spLocks/>
            </p:cNvSpPr>
            <p:nvPr/>
          </p:nvSpPr>
          <p:spPr bwMode="auto">
            <a:xfrm>
              <a:off x="71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E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cxnSp>
        <p:nvCxnSpPr>
          <p:cNvPr id="40970" name="AutoShape 15"/>
          <p:cNvCxnSpPr>
            <a:cxnSpLocks noChangeShapeType="1"/>
            <a:endCxn id="41010" idx="2"/>
          </p:cNvCxnSpPr>
          <p:nvPr/>
        </p:nvCxnSpPr>
        <p:spPr bwMode="auto">
          <a:xfrm>
            <a:off x="2726267" y="1752600"/>
            <a:ext cx="8636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grpSp>
        <p:nvGrpSpPr>
          <p:cNvPr id="40971" name="Group 18"/>
          <p:cNvGrpSpPr>
            <a:grpSpLocks/>
          </p:cNvGrpSpPr>
          <p:nvPr/>
        </p:nvGrpSpPr>
        <p:grpSpPr bwMode="auto">
          <a:xfrm>
            <a:off x="2370667" y="1485900"/>
            <a:ext cx="711200" cy="533400"/>
            <a:chOff x="0" y="0"/>
            <a:chExt cx="336" cy="336"/>
          </a:xfrm>
        </p:grpSpPr>
        <p:sp>
          <p:nvSpPr>
            <p:cNvPr id="41006" name="Oval 16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1007" name="Rectangle 17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grpSp>
        <p:nvGrpSpPr>
          <p:cNvPr id="40973" name="Group 22"/>
          <p:cNvGrpSpPr>
            <a:grpSpLocks/>
          </p:cNvGrpSpPr>
          <p:nvPr/>
        </p:nvGrpSpPr>
        <p:grpSpPr bwMode="auto">
          <a:xfrm>
            <a:off x="4809067" y="1485900"/>
            <a:ext cx="711200" cy="533400"/>
            <a:chOff x="0" y="0"/>
            <a:chExt cx="336" cy="336"/>
          </a:xfrm>
        </p:grpSpPr>
        <p:sp>
          <p:nvSpPr>
            <p:cNvPr id="41004" name="Oval 20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1005" name="Rectangle 21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3</a:t>
              </a:r>
            </a:p>
          </p:txBody>
        </p:sp>
      </p:grpSp>
      <p:cxnSp>
        <p:nvCxnSpPr>
          <p:cNvPr id="40974" name="AutoShape 23"/>
          <p:cNvCxnSpPr>
            <a:cxnSpLocks noChangeShapeType="1"/>
            <a:stCxn id="41004" idx="6"/>
            <a:endCxn id="41002" idx="2"/>
          </p:cNvCxnSpPr>
          <p:nvPr/>
        </p:nvCxnSpPr>
        <p:spPr bwMode="auto">
          <a:xfrm>
            <a:off x="5520267" y="1752600"/>
            <a:ext cx="508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40975" name="AutoShape 24"/>
          <p:cNvCxnSpPr>
            <a:cxnSpLocks noChangeShapeType="1"/>
            <a:stCxn id="41010" idx="6"/>
            <a:endCxn id="41004" idx="2"/>
          </p:cNvCxnSpPr>
          <p:nvPr/>
        </p:nvCxnSpPr>
        <p:spPr bwMode="auto">
          <a:xfrm>
            <a:off x="4301067" y="1752600"/>
            <a:ext cx="508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grpSp>
        <p:nvGrpSpPr>
          <p:cNvPr id="40976" name="Group 27"/>
          <p:cNvGrpSpPr>
            <a:grpSpLocks/>
          </p:cNvGrpSpPr>
          <p:nvPr/>
        </p:nvGrpSpPr>
        <p:grpSpPr bwMode="auto">
          <a:xfrm>
            <a:off x="6028267" y="1485900"/>
            <a:ext cx="711200" cy="533400"/>
            <a:chOff x="0" y="0"/>
            <a:chExt cx="336" cy="336"/>
          </a:xfrm>
        </p:grpSpPr>
        <p:sp>
          <p:nvSpPr>
            <p:cNvPr id="41002" name="Oval 25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1003" name="Rectangle 26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4</a:t>
              </a:r>
            </a:p>
          </p:txBody>
        </p:sp>
      </p:grpSp>
      <p:cxnSp>
        <p:nvCxnSpPr>
          <p:cNvPr id="40977" name="AutoShape 28"/>
          <p:cNvCxnSpPr>
            <a:cxnSpLocks noChangeShapeType="1"/>
            <a:stCxn id="41002" idx="6"/>
            <a:endCxn id="40992" idx="2"/>
          </p:cNvCxnSpPr>
          <p:nvPr/>
        </p:nvCxnSpPr>
        <p:spPr bwMode="auto">
          <a:xfrm>
            <a:off x="6739467" y="1752600"/>
            <a:ext cx="13208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</p:spPr>
      </p:cxnSp>
      <p:grpSp>
        <p:nvGrpSpPr>
          <p:cNvPr id="40978" name="Group 31"/>
          <p:cNvGrpSpPr>
            <a:grpSpLocks/>
          </p:cNvGrpSpPr>
          <p:nvPr/>
        </p:nvGrpSpPr>
        <p:grpSpPr bwMode="auto">
          <a:xfrm>
            <a:off x="3589867" y="2552700"/>
            <a:ext cx="711200" cy="533400"/>
            <a:chOff x="0" y="0"/>
            <a:chExt cx="336" cy="336"/>
          </a:xfrm>
        </p:grpSpPr>
        <p:sp>
          <p:nvSpPr>
            <p:cNvPr id="41000" name="Oval 29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1001" name="Rectangle 30"/>
            <p:cNvSpPr>
              <a:spLocks/>
            </p:cNvSpPr>
            <p:nvPr/>
          </p:nvSpPr>
          <p:spPr bwMode="auto">
            <a:xfrm>
              <a:off x="71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E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2</a:t>
              </a:r>
            </a:p>
          </p:txBody>
        </p:sp>
      </p:grpSp>
      <p:grpSp>
        <p:nvGrpSpPr>
          <p:cNvPr id="40979" name="Group 34"/>
          <p:cNvGrpSpPr>
            <a:grpSpLocks/>
          </p:cNvGrpSpPr>
          <p:nvPr/>
        </p:nvGrpSpPr>
        <p:grpSpPr bwMode="auto">
          <a:xfrm>
            <a:off x="4809067" y="2552700"/>
            <a:ext cx="711200" cy="533400"/>
            <a:chOff x="0" y="0"/>
            <a:chExt cx="336" cy="336"/>
          </a:xfrm>
        </p:grpSpPr>
        <p:sp>
          <p:nvSpPr>
            <p:cNvPr id="40998" name="Oval 32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999" name="Rectangle 33"/>
            <p:cNvSpPr>
              <a:spLocks/>
            </p:cNvSpPr>
            <p:nvPr/>
          </p:nvSpPr>
          <p:spPr bwMode="auto">
            <a:xfrm>
              <a:off x="71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E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3</a:t>
              </a:r>
            </a:p>
          </p:txBody>
        </p:sp>
      </p:grpSp>
      <p:grpSp>
        <p:nvGrpSpPr>
          <p:cNvPr id="40980" name="Group 37"/>
          <p:cNvGrpSpPr>
            <a:grpSpLocks/>
          </p:cNvGrpSpPr>
          <p:nvPr/>
        </p:nvGrpSpPr>
        <p:grpSpPr bwMode="auto">
          <a:xfrm>
            <a:off x="6028267" y="2552700"/>
            <a:ext cx="711200" cy="533400"/>
            <a:chOff x="0" y="0"/>
            <a:chExt cx="336" cy="336"/>
          </a:xfrm>
        </p:grpSpPr>
        <p:sp>
          <p:nvSpPr>
            <p:cNvPr id="40996" name="Oval 35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997" name="Rectangle 36"/>
            <p:cNvSpPr>
              <a:spLocks/>
            </p:cNvSpPr>
            <p:nvPr/>
          </p:nvSpPr>
          <p:spPr bwMode="auto">
            <a:xfrm>
              <a:off x="71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E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4</a:t>
              </a:r>
            </a:p>
          </p:txBody>
        </p:sp>
      </p:grpSp>
      <p:grpSp>
        <p:nvGrpSpPr>
          <p:cNvPr id="40981" name="Group 40"/>
          <p:cNvGrpSpPr>
            <a:grpSpLocks/>
          </p:cNvGrpSpPr>
          <p:nvPr/>
        </p:nvGrpSpPr>
        <p:grpSpPr bwMode="auto">
          <a:xfrm>
            <a:off x="8060267" y="2552700"/>
            <a:ext cx="711200" cy="533400"/>
            <a:chOff x="0" y="0"/>
            <a:chExt cx="336" cy="336"/>
          </a:xfrm>
        </p:grpSpPr>
        <p:sp>
          <p:nvSpPr>
            <p:cNvPr id="40994" name="Oval 38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995" name="Rectangle 39"/>
            <p:cNvSpPr>
              <a:spLocks/>
            </p:cNvSpPr>
            <p:nvPr/>
          </p:nvSpPr>
          <p:spPr bwMode="auto">
            <a:xfrm>
              <a:off x="71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rgbClr val="FFFFFF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E</a:t>
              </a:r>
              <a:r>
                <a:rPr lang="en-US" sz="2400" baseline="-250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5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2726267" y="2057400"/>
            <a:ext cx="3657600" cy="457200"/>
            <a:chOff x="2044700" y="1752600"/>
            <a:chExt cx="2743200" cy="1066800"/>
          </a:xfrm>
        </p:grpSpPr>
        <p:cxnSp>
          <p:nvCxnSpPr>
            <p:cNvPr id="40968" name="AutoShape 11"/>
            <p:cNvCxnSpPr>
              <a:cxnSpLocks noChangeShapeType="1"/>
            </p:cNvCxnSpPr>
            <p:nvPr/>
          </p:nvCxnSpPr>
          <p:spPr bwMode="auto">
            <a:xfrm>
              <a:off x="2959100" y="1752600"/>
              <a:ext cx="0" cy="10668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40972" name="AutoShape 19"/>
            <p:cNvCxnSpPr>
              <a:cxnSpLocks noChangeShapeType="1"/>
            </p:cNvCxnSpPr>
            <p:nvPr/>
          </p:nvCxnSpPr>
          <p:spPr bwMode="auto">
            <a:xfrm>
              <a:off x="2044700" y="1752600"/>
              <a:ext cx="0" cy="10668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40982" name="AutoShape 41"/>
            <p:cNvCxnSpPr>
              <a:cxnSpLocks noChangeShapeType="1"/>
            </p:cNvCxnSpPr>
            <p:nvPr/>
          </p:nvCxnSpPr>
          <p:spPr bwMode="auto">
            <a:xfrm>
              <a:off x="3873500" y="1752600"/>
              <a:ext cx="0" cy="10668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40983" name="AutoShape 42"/>
            <p:cNvCxnSpPr>
              <a:cxnSpLocks noChangeShapeType="1"/>
            </p:cNvCxnSpPr>
            <p:nvPr/>
          </p:nvCxnSpPr>
          <p:spPr bwMode="auto">
            <a:xfrm>
              <a:off x="4787900" y="1752600"/>
              <a:ext cx="0" cy="10668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grpSp>
        <p:nvGrpSpPr>
          <p:cNvPr id="40984" name="Group 45"/>
          <p:cNvGrpSpPr>
            <a:grpSpLocks/>
          </p:cNvGrpSpPr>
          <p:nvPr/>
        </p:nvGrpSpPr>
        <p:grpSpPr bwMode="auto">
          <a:xfrm>
            <a:off x="8060267" y="1485900"/>
            <a:ext cx="711200" cy="533400"/>
            <a:chOff x="0" y="0"/>
            <a:chExt cx="336" cy="336"/>
          </a:xfrm>
        </p:grpSpPr>
        <p:sp>
          <p:nvSpPr>
            <p:cNvPr id="40992" name="Oval 43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993" name="Rectangle 44"/>
            <p:cNvSpPr>
              <a:spLocks/>
            </p:cNvSpPr>
            <p:nvPr/>
          </p:nvSpPr>
          <p:spPr bwMode="auto">
            <a:xfrm>
              <a:off x="52" y="27"/>
              <a:ext cx="231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N</a:t>
              </a:r>
            </a:p>
          </p:txBody>
        </p:sp>
      </p:grpSp>
      <p:grpSp>
        <p:nvGrpSpPr>
          <p:cNvPr id="40985" name="Group 48"/>
          <p:cNvGrpSpPr>
            <a:grpSpLocks/>
          </p:cNvGrpSpPr>
          <p:nvPr/>
        </p:nvGrpSpPr>
        <p:grpSpPr bwMode="auto">
          <a:xfrm>
            <a:off x="8060267" y="2552700"/>
            <a:ext cx="711200" cy="533400"/>
            <a:chOff x="0" y="0"/>
            <a:chExt cx="336" cy="336"/>
          </a:xfrm>
        </p:grpSpPr>
        <p:sp>
          <p:nvSpPr>
            <p:cNvPr id="40990" name="Oval 46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991" name="Rectangle 47"/>
            <p:cNvSpPr>
              <a:spLocks/>
            </p:cNvSpPr>
            <p:nvPr/>
          </p:nvSpPr>
          <p:spPr bwMode="auto">
            <a:xfrm>
              <a:off x="58" y="27"/>
              <a:ext cx="21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E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N</a:t>
              </a:r>
            </a:p>
          </p:txBody>
        </p:sp>
      </p:grpSp>
      <p:sp>
        <p:nvSpPr>
          <p:cNvPr id="40986" name="Line 49"/>
          <p:cNvSpPr>
            <a:spLocks noChangeShapeType="1"/>
          </p:cNvSpPr>
          <p:nvPr/>
        </p:nvSpPr>
        <p:spPr bwMode="auto">
          <a:xfrm rot="10800000">
            <a:off x="8409518" y="2022476"/>
            <a:ext cx="10583" cy="5445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0987" name="Picture 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067" y="3835400"/>
            <a:ext cx="6275917" cy="787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2035" name="Picture 5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7200" y="4597400"/>
            <a:ext cx="3928533" cy="647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2036" name="Picture 5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11600" y="5105400"/>
            <a:ext cx="8094133" cy="1079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40297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mtClean="0"/>
              <a:t>Conditional Independence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6400" y="1397001"/>
            <a:ext cx="11785600" cy="4729164"/>
          </a:xfrm>
        </p:spPr>
        <p:txBody>
          <a:bodyPr rIns="132080"/>
          <a:lstStyle/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HMMs have two important independence properties:</a:t>
            </a:r>
          </a:p>
          <a:p>
            <a:pPr marL="782638" lvl="1" eaLnBrk="1" hangingPunct="1">
              <a:lnSpc>
                <a:spcPct val="80000"/>
              </a:lnSpc>
            </a:pPr>
            <a:r>
              <a:rPr lang="en-US" sz="2400" dirty="0" smtClean="0"/>
              <a:t>Markov hidden process, future depends on past via the present</a:t>
            </a:r>
          </a:p>
          <a:p>
            <a:pPr marL="782638" lvl="1" eaLnBrk="1" hangingPunct="1">
              <a:lnSpc>
                <a:spcPct val="80000"/>
              </a:lnSpc>
            </a:pPr>
            <a:endParaRPr lang="en-US" sz="24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</p:txBody>
      </p:sp>
      <p:grpSp>
        <p:nvGrpSpPr>
          <p:cNvPr id="84" name="Group 83"/>
          <p:cNvGrpSpPr/>
          <p:nvPr/>
        </p:nvGrpSpPr>
        <p:grpSpPr>
          <a:xfrm>
            <a:off x="3401483" y="2971800"/>
            <a:ext cx="5670551" cy="1600200"/>
            <a:chOff x="2551112" y="2971800"/>
            <a:chExt cx="4252913" cy="1600200"/>
          </a:xfrm>
        </p:grpSpPr>
        <p:grpSp>
          <p:nvGrpSpPr>
            <p:cNvPr id="51" name="Group 68"/>
            <p:cNvGrpSpPr>
              <a:grpSpLocks/>
            </p:cNvGrpSpPr>
            <p:nvPr/>
          </p:nvGrpSpPr>
          <p:grpSpPr bwMode="auto">
            <a:xfrm>
              <a:off x="3465512" y="2971800"/>
              <a:ext cx="533400" cy="533400"/>
              <a:chOff x="0" y="0"/>
              <a:chExt cx="336" cy="336"/>
            </a:xfrm>
          </p:grpSpPr>
          <p:sp>
            <p:nvSpPr>
              <p:cNvPr id="52" name="Oval 66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3" name="Rectangle 67"/>
              <p:cNvSpPr>
                <a:spLocks/>
              </p:cNvSpPr>
              <p:nvPr/>
            </p:nvSpPr>
            <p:spPr bwMode="auto">
              <a:xfrm>
                <a:off x="63" y="27"/>
                <a:ext cx="209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tx1"/>
                    </a:solidFill>
                    <a:latin typeface="Times New Roman Italic" charset="0"/>
                    <a:cs typeface="Times New Roman Italic" charset="0"/>
                    <a:sym typeface="Times New Roman Italic" charset="0"/>
                  </a:rPr>
                  <a:t>X</a:t>
                </a:r>
                <a:r>
                  <a:rPr lang="en-US" sz="2400" baseline="-25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2</a:t>
                </a:r>
              </a:p>
            </p:txBody>
          </p:sp>
        </p:grpSp>
        <p:grpSp>
          <p:nvGrpSpPr>
            <p:cNvPr id="54" name="Group 72"/>
            <p:cNvGrpSpPr>
              <a:grpSpLocks/>
            </p:cNvGrpSpPr>
            <p:nvPr/>
          </p:nvGrpSpPr>
          <p:grpSpPr bwMode="auto">
            <a:xfrm>
              <a:off x="2551112" y="4038600"/>
              <a:ext cx="533400" cy="533400"/>
              <a:chOff x="0" y="0"/>
              <a:chExt cx="336" cy="336"/>
            </a:xfrm>
          </p:grpSpPr>
          <p:sp>
            <p:nvSpPr>
              <p:cNvPr id="55" name="Oval 70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80808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Rectangle 71"/>
              <p:cNvSpPr>
                <a:spLocks/>
              </p:cNvSpPr>
              <p:nvPr/>
            </p:nvSpPr>
            <p:spPr bwMode="auto">
              <a:xfrm>
                <a:off x="72" y="27"/>
                <a:ext cx="193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E</a:t>
                </a:r>
                <a:r>
                  <a:rPr lang="en-US" sz="2400" baseline="-250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1</a:t>
                </a:r>
              </a:p>
            </p:txBody>
          </p:sp>
        </p:grpSp>
        <p:grpSp>
          <p:nvGrpSpPr>
            <p:cNvPr id="57" name="Group 76"/>
            <p:cNvGrpSpPr>
              <a:grpSpLocks/>
            </p:cNvGrpSpPr>
            <p:nvPr/>
          </p:nvGrpSpPr>
          <p:grpSpPr bwMode="auto">
            <a:xfrm>
              <a:off x="2551112" y="2971800"/>
              <a:ext cx="533400" cy="533400"/>
              <a:chOff x="0" y="0"/>
              <a:chExt cx="336" cy="336"/>
            </a:xfrm>
          </p:grpSpPr>
          <p:sp>
            <p:nvSpPr>
              <p:cNvPr id="58" name="Oval 74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9" name="Rectangle 75"/>
              <p:cNvSpPr>
                <a:spLocks/>
              </p:cNvSpPr>
              <p:nvPr/>
            </p:nvSpPr>
            <p:spPr bwMode="auto">
              <a:xfrm>
                <a:off x="63" y="27"/>
                <a:ext cx="209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tx1"/>
                    </a:solidFill>
                    <a:latin typeface="Times New Roman Italic" charset="0"/>
                    <a:cs typeface="Times New Roman Italic" charset="0"/>
                    <a:sym typeface="Times New Roman Italic" charset="0"/>
                  </a:rPr>
                  <a:t>X</a:t>
                </a:r>
                <a:r>
                  <a:rPr lang="en-US" sz="2400" baseline="-25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1</a:t>
                </a:r>
              </a:p>
            </p:txBody>
          </p:sp>
        </p:grpSp>
        <p:grpSp>
          <p:nvGrpSpPr>
            <p:cNvPr id="60" name="Group 80"/>
            <p:cNvGrpSpPr>
              <a:grpSpLocks/>
            </p:cNvGrpSpPr>
            <p:nvPr/>
          </p:nvGrpSpPr>
          <p:grpSpPr bwMode="auto">
            <a:xfrm>
              <a:off x="4379912" y="2971800"/>
              <a:ext cx="533400" cy="533400"/>
              <a:chOff x="0" y="0"/>
              <a:chExt cx="336" cy="336"/>
            </a:xfrm>
          </p:grpSpPr>
          <p:sp>
            <p:nvSpPr>
              <p:cNvPr id="61" name="Oval 78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62" name="Rectangle 79"/>
              <p:cNvSpPr>
                <a:spLocks/>
              </p:cNvSpPr>
              <p:nvPr/>
            </p:nvSpPr>
            <p:spPr bwMode="auto">
              <a:xfrm>
                <a:off x="63" y="27"/>
                <a:ext cx="209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tx1"/>
                    </a:solidFill>
                    <a:latin typeface="Times New Roman Italic" charset="0"/>
                    <a:cs typeface="Times New Roman Italic" charset="0"/>
                    <a:sym typeface="Times New Roman Italic" charset="0"/>
                  </a:rPr>
                  <a:t>X</a:t>
                </a:r>
                <a:r>
                  <a:rPr lang="en-US" sz="2400" baseline="-25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3</a:t>
                </a:r>
              </a:p>
            </p:txBody>
          </p:sp>
        </p:grpSp>
        <p:grpSp>
          <p:nvGrpSpPr>
            <p:cNvPr id="63" name="Group 85"/>
            <p:cNvGrpSpPr>
              <a:grpSpLocks/>
            </p:cNvGrpSpPr>
            <p:nvPr/>
          </p:nvGrpSpPr>
          <p:grpSpPr bwMode="auto">
            <a:xfrm>
              <a:off x="5294312" y="2971800"/>
              <a:ext cx="533400" cy="533400"/>
              <a:chOff x="0" y="0"/>
              <a:chExt cx="336" cy="336"/>
            </a:xfrm>
          </p:grpSpPr>
          <p:sp>
            <p:nvSpPr>
              <p:cNvPr id="64" name="Oval 83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65" name="Rectangle 84"/>
              <p:cNvSpPr>
                <a:spLocks/>
              </p:cNvSpPr>
              <p:nvPr/>
            </p:nvSpPr>
            <p:spPr bwMode="auto">
              <a:xfrm>
                <a:off x="63" y="27"/>
                <a:ext cx="209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tx1"/>
                    </a:solidFill>
                    <a:latin typeface="Times New Roman Italic" charset="0"/>
                    <a:cs typeface="Times New Roman Italic" charset="0"/>
                    <a:sym typeface="Times New Roman Italic" charset="0"/>
                  </a:rPr>
                  <a:t>X</a:t>
                </a:r>
                <a:r>
                  <a:rPr lang="en-US" sz="2400" baseline="-25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4</a:t>
                </a:r>
              </a:p>
            </p:txBody>
          </p:sp>
        </p:grpSp>
        <p:sp>
          <p:nvSpPr>
            <p:cNvPr id="66" name="Line 86"/>
            <p:cNvSpPr>
              <a:spLocks noChangeShapeType="1"/>
            </p:cNvSpPr>
            <p:nvPr/>
          </p:nvSpPr>
          <p:spPr bwMode="auto">
            <a:xfrm>
              <a:off x="5842000" y="3238500"/>
              <a:ext cx="962025" cy="15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 type="triangle" w="lg" len="lg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67" name="Group 89"/>
            <p:cNvGrpSpPr>
              <a:grpSpLocks/>
            </p:cNvGrpSpPr>
            <p:nvPr/>
          </p:nvGrpSpPr>
          <p:grpSpPr bwMode="auto">
            <a:xfrm>
              <a:off x="3465512" y="4038600"/>
              <a:ext cx="533400" cy="533400"/>
              <a:chOff x="0" y="0"/>
              <a:chExt cx="336" cy="336"/>
            </a:xfrm>
          </p:grpSpPr>
          <p:sp>
            <p:nvSpPr>
              <p:cNvPr id="68" name="Oval 87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80808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9" name="Rectangle 88"/>
              <p:cNvSpPr>
                <a:spLocks/>
              </p:cNvSpPr>
              <p:nvPr/>
            </p:nvSpPr>
            <p:spPr bwMode="auto">
              <a:xfrm>
                <a:off x="72" y="27"/>
                <a:ext cx="193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E</a:t>
                </a:r>
                <a:r>
                  <a:rPr lang="en-US" sz="2400" baseline="-250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1</a:t>
                </a:r>
              </a:p>
            </p:txBody>
          </p:sp>
        </p:grpSp>
        <p:grpSp>
          <p:nvGrpSpPr>
            <p:cNvPr id="70" name="Group 92"/>
            <p:cNvGrpSpPr>
              <a:grpSpLocks/>
            </p:cNvGrpSpPr>
            <p:nvPr/>
          </p:nvGrpSpPr>
          <p:grpSpPr bwMode="auto">
            <a:xfrm>
              <a:off x="4379912" y="4038600"/>
              <a:ext cx="533400" cy="533400"/>
              <a:chOff x="0" y="0"/>
              <a:chExt cx="336" cy="336"/>
            </a:xfrm>
          </p:grpSpPr>
          <p:sp>
            <p:nvSpPr>
              <p:cNvPr id="71" name="Oval 90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80808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72" name="Rectangle 91"/>
              <p:cNvSpPr>
                <a:spLocks/>
              </p:cNvSpPr>
              <p:nvPr/>
            </p:nvSpPr>
            <p:spPr bwMode="auto">
              <a:xfrm>
                <a:off x="72" y="27"/>
                <a:ext cx="193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E</a:t>
                </a:r>
                <a:r>
                  <a:rPr lang="en-US" sz="2400" baseline="-250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3</a:t>
                </a:r>
              </a:p>
            </p:txBody>
          </p:sp>
        </p:grpSp>
        <p:grpSp>
          <p:nvGrpSpPr>
            <p:cNvPr id="73" name="Group 95"/>
            <p:cNvGrpSpPr>
              <a:grpSpLocks/>
            </p:cNvGrpSpPr>
            <p:nvPr/>
          </p:nvGrpSpPr>
          <p:grpSpPr bwMode="auto">
            <a:xfrm>
              <a:off x="5294312" y="4038600"/>
              <a:ext cx="533400" cy="533400"/>
              <a:chOff x="0" y="0"/>
              <a:chExt cx="336" cy="336"/>
            </a:xfrm>
          </p:grpSpPr>
          <p:sp>
            <p:nvSpPr>
              <p:cNvPr id="74" name="Oval 93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80808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Rectangle 94"/>
              <p:cNvSpPr>
                <a:spLocks/>
              </p:cNvSpPr>
              <p:nvPr/>
            </p:nvSpPr>
            <p:spPr bwMode="auto">
              <a:xfrm>
                <a:off x="72" y="27"/>
                <a:ext cx="193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E</a:t>
                </a:r>
                <a:r>
                  <a:rPr lang="en-US" sz="2400" baseline="-250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4</a:t>
                </a:r>
              </a:p>
            </p:txBody>
          </p:sp>
        </p:grpSp>
        <p:cxnSp>
          <p:nvCxnSpPr>
            <p:cNvPr id="76" name="AutoShape 73"/>
            <p:cNvCxnSpPr>
              <a:cxnSpLocks noChangeShapeType="1"/>
              <a:endCxn id="52" idx="2"/>
            </p:cNvCxnSpPr>
            <p:nvPr/>
          </p:nvCxnSpPr>
          <p:spPr bwMode="auto">
            <a:xfrm>
              <a:off x="3122612" y="3238500"/>
              <a:ext cx="34290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77" name="AutoShape 81"/>
            <p:cNvCxnSpPr>
              <a:cxnSpLocks noChangeShapeType="1"/>
              <a:endCxn id="64" idx="2"/>
            </p:cNvCxnSpPr>
            <p:nvPr/>
          </p:nvCxnSpPr>
          <p:spPr bwMode="auto">
            <a:xfrm>
              <a:off x="4913312" y="3238500"/>
              <a:ext cx="38100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78" name="AutoShape 82"/>
            <p:cNvCxnSpPr>
              <a:cxnSpLocks noChangeShapeType="1"/>
              <a:stCxn id="52" idx="6"/>
              <a:endCxn id="61" idx="2"/>
            </p:cNvCxnSpPr>
            <p:nvPr/>
          </p:nvCxnSpPr>
          <p:spPr bwMode="auto">
            <a:xfrm>
              <a:off x="3998912" y="3238500"/>
              <a:ext cx="38100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grpSp>
          <p:nvGrpSpPr>
            <p:cNvPr id="79" name="Group 78"/>
            <p:cNvGrpSpPr/>
            <p:nvPr/>
          </p:nvGrpSpPr>
          <p:grpSpPr>
            <a:xfrm>
              <a:off x="2817812" y="3519488"/>
              <a:ext cx="2743200" cy="519112"/>
              <a:chOff x="1295400" y="4610100"/>
              <a:chExt cx="2743200" cy="800100"/>
            </a:xfrm>
          </p:grpSpPr>
          <p:cxnSp>
            <p:nvCxnSpPr>
              <p:cNvPr id="80" name="AutoShape 69"/>
              <p:cNvCxnSpPr>
                <a:cxnSpLocks noChangeShapeType="1"/>
              </p:cNvCxnSpPr>
              <p:nvPr/>
            </p:nvCxnSpPr>
            <p:spPr bwMode="auto">
              <a:xfrm>
                <a:off x="2209800" y="4610100"/>
                <a:ext cx="0" cy="800100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cxnSp>
            <p:nvCxnSpPr>
              <p:cNvPr id="81" name="AutoShape 77"/>
              <p:cNvCxnSpPr>
                <a:cxnSpLocks noChangeShapeType="1"/>
              </p:cNvCxnSpPr>
              <p:nvPr/>
            </p:nvCxnSpPr>
            <p:spPr bwMode="auto">
              <a:xfrm>
                <a:off x="1295400" y="4610100"/>
                <a:ext cx="0" cy="800100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cxnSp>
            <p:nvCxnSpPr>
              <p:cNvPr id="82" name="AutoShape 99"/>
              <p:cNvCxnSpPr>
                <a:cxnSpLocks noChangeShapeType="1"/>
              </p:cNvCxnSpPr>
              <p:nvPr/>
            </p:nvCxnSpPr>
            <p:spPr bwMode="auto">
              <a:xfrm>
                <a:off x="3124200" y="4610100"/>
                <a:ext cx="0" cy="800100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cxnSp>
            <p:nvCxnSpPr>
              <p:cNvPr id="83" name="AutoShape 100"/>
              <p:cNvCxnSpPr>
                <a:cxnSpLocks noChangeShapeType="1"/>
              </p:cNvCxnSpPr>
              <p:nvPr/>
            </p:nvCxnSpPr>
            <p:spPr bwMode="auto">
              <a:xfrm>
                <a:off x="4038600" y="4610100"/>
                <a:ext cx="0" cy="800100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</p:grpSp>
      <p:sp>
        <p:nvSpPr>
          <p:cNvPr id="2" name="Oval 1"/>
          <p:cNvSpPr/>
          <p:nvPr/>
        </p:nvSpPr>
        <p:spPr>
          <a:xfrm>
            <a:off x="5715000" y="2895600"/>
            <a:ext cx="838200" cy="6858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800600" y="2438400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?</a:t>
            </a:r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187963" y="2438400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?</a:t>
            </a:r>
            <a:endParaRPr lang="en-US" sz="24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79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mtClean="0"/>
              <a:t>Conditional Independence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6400" y="1397001"/>
            <a:ext cx="11785600" cy="4729164"/>
          </a:xfrm>
        </p:spPr>
        <p:txBody>
          <a:bodyPr rIns="132080"/>
          <a:lstStyle/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HMMs have two important independence properties:</a:t>
            </a:r>
          </a:p>
          <a:p>
            <a:pPr marL="782638" lvl="1" eaLnBrk="1" hangingPunct="1">
              <a:lnSpc>
                <a:spcPct val="80000"/>
              </a:lnSpc>
            </a:pPr>
            <a:r>
              <a:rPr lang="en-US" sz="2400" dirty="0" smtClean="0"/>
              <a:t>Markov hidden process, future depends on past via the present</a:t>
            </a:r>
          </a:p>
          <a:p>
            <a:pPr marL="782638" lvl="1" eaLnBrk="1" hangingPunct="1">
              <a:lnSpc>
                <a:spcPct val="80000"/>
              </a:lnSpc>
            </a:pPr>
            <a:r>
              <a:rPr lang="en-US" sz="2400" dirty="0" smtClean="0"/>
              <a:t>Current observation independent of all else given current state</a:t>
            </a:r>
          </a:p>
          <a:p>
            <a:pPr marL="782638" lvl="1" eaLnBrk="1" hangingPunct="1">
              <a:lnSpc>
                <a:spcPct val="80000"/>
              </a:lnSpc>
            </a:pPr>
            <a:endParaRPr lang="en-US" sz="24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</p:txBody>
      </p:sp>
      <p:grpSp>
        <p:nvGrpSpPr>
          <p:cNvPr id="84" name="Group 83"/>
          <p:cNvGrpSpPr/>
          <p:nvPr/>
        </p:nvGrpSpPr>
        <p:grpSpPr>
          <a:xfrm>
            <a:off x="3401483" y="2971800"/>
            <a:ext cx="5670551" cy="1600200"/>
            <a:chOff x="2551112" y="2971800"/>
            <a:chExt cx="4252913" cy="1600200"/>
          </a:xfrm>
        </p:grpSpPr>
        <p:grpSp>
          <p:nvGrpSpPr>
            <p:cNvPr id="51" name="Group 68"/>
            <p:cNvGrpSpPr>
              <a:grpSpLocks/>
            </p:cNvGrpSpPr>
            <p:nvPr/>
          </p:nvGrpSpPr>
          <p:grpSpPr bwMode="auto">
            <a:xfrm>
              <a:off x="3465512" y="2971800"/>
              <a:ext cx="533400" cy="533400"/>
              <a:chOff x="0" y="0"/>
              <a:chExt cx="336" cy="336"/>
            </a:xfrm>
          </p:grpSpPr>
          <p:sp>
            <p:nvSpPr>
              <p:cNvPr id="52" name="Oval 66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3" name="Rectangle 67"/>
              <p:cNvSpPr>
                <a:spLocks/>
              </p:cNvSpPr>
              <p:nvPr/>
            </p:nvSpPr>
            <p:spPr bwMode="auto">
              <a:xfrm>
                <a:off x="63" y="27"/>
                <a:ext cx="209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tx1"/>
                    </a:solidFill>
                    <a:latin typeface="Times New Roman Italic" charset="0"/>
                    <a:cs typeface="Times New Roman Italic" charset="0"/>
                    <a:sym typeface="Times New Roman Italic" charset="0"/>
                  </a:rPr>
                  <a:t>X</a:t>
                </a:r>
                <a:r>
                  <a:rPr lang="en-US" sz="2400" baseline="-25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2</a:t>
                </a:r>
              </a:p>
            </p:txBody>
          </p:sp>
        </p:grpSp>
        <p:grpSp>
          <p:nvGrpSpPr>
            <p:cNvPr id="54" name="Group 72"/>
            <p:cNvGrpSpPr>
              <a:grpSpLocks/>
            </p:cNvGrpSpPr>
            <p:nvPr/>
          </p:nvGrpSpPr>
          <p:grpSpPr bwMode="auto">
            <a:xfrm>
              <a:off x="2551112" y="4038600"/>
              <a:ext cx="533400" cy="533400"/>
              <a:chOff x="0" y="0"/>
              <a:chExt cx="336" cy="336"/>
            </a:xfrm>
          </p:grpSpPr>
          <p:sp>
            <p:nvSpPr>
              <p:cNvPr id="55" name="Oval 70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80808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Rectangle 71"/>
              <p:cNvSpPr>
                <a:spLocks/>
              </p:cNvSpPr>
              <p:nvPr/>
            </p:nvSpPr>
            <p:spPr bwMode="auto">
              <a:xfrm>
                <a:off x="72" y="27"/>
                <a:ext cx="193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E</a:t>
                </a:r>
                <a:r>
                  <a:rPr lang="en-US" sz="2400" baseline="-250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1</a:t>
                </a:r>
              </a:p>
            </p:txBody>
          </p:sp>
        </p:grpSp>
        <p:grpSp>
          <p:nvGrpSpPr>
            <p:cNvPr id="57" name="Group 76"/>
            <p:cNvGrpSpPr>
              <a:grpSpLocks/>
            </p:cNvGrpSpPr>
            <p:nvPr/>
          </p:nvGrpSpPr>
          <p:grpSpPr bwMode="auto">
            <a:xfrm>
              <a:off x="2551112" y="2971800"/>
              <a:ext cx="533400" cy="533400"/>
              <a:chOff x="0" y="0"/>
              <a:chExt cx="336" cy="336"/>
            </a:xfrm>
          </p:grpSpPr>
          <p:sp>
            <p:nvSpPr>
              <p:cNvPr id="58" name="Oval 74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9" name="Rectangle 75"/>
              <p:cNvSpPr>
                <a:spLocks/>
              </p:cNvSpPr>
              <p:nvPr/>
            </p:nvSpPr>
            <p:spPr bwMode="auto">
              <a:xfrm>
                <a:off x="63" y="27"/>
                <a:ext cx="209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tx1"/>
                    </a:solidFill>
                    <a:latin typeface="Times New Roman Italic" charset="0"/>
                    <a:cs typeface="Times New Roman Italic" charset="0"/>
                    <a:sym typeface="Times New Roman Italic" charset="0"/>
                  </a:rPr>
                  <a:t>X</a:t>
                </a:r>
                <a:r>
                  <a:rPr lang="en-US" sz="2400" baseline="-25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1</a:t>
                </a:r>
              </a:p>
            </p:txBody>
          </p:sp>
        </p:grpSp>
        <p:grpSp>
          <p:nvGrpSpPr>
            <p:cNvPr id="60" name="Group 80"/>
            <p:cNvGrpSpPr>
              <a:grpSpLocks/>
            </p:cNvGrpSpPr>
            <p:nvPr/>
          </p:nvGrpSpPr>
          <p:grpSpPr bwMode="auto">
            <a:xfrm>
              <a:off x="4379912" y="2971800"/>
              <a:ext cx="533400" cy="533400"/>
              <a:chOff x="0" y="0"/>
              <a:chExt cx="336" cy="336"/>
            </a:xfrm>
          </p:grpSpPr>
          <p:sp>
            <p:nvSpPr>
              <p:cNvPr id="61" name="Oval 78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62" name="Rectangle 79"/>
              <p:cNvSpPr>
                <a:spLocks/>
              </p:cNvSpPr>
              <p:nvPr/>
            </p:nvSpPr>
            <p:spPr bwMode="auto">
              <a:xfrm>
                <a:off x="63" y="27"/>
                <a:ext cx="209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tx1"/>
                    </a:solidFill>
                    <a:latin typeface="Times New Roman Italic" charset="0"/>
                    <a:cs typeface="Times New Roman Italic" charset="0"/>
                    <a:sym typeface="Times New Roman Italic" charset="0"/>
                  </a:rPr>
                  <a:t>X</a:t>
                </a:r>
                <a:r>
                  <a:rPr lang="en-US" sz="2400" baseline="-25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3</a:t>
                </a:r>
              </a:p>
            </p:txBody>
          </p:sp>
        </p:grpSp>
        <p:grpSp>
          <p:nvGrpSpPr>
            <p:cNvPr id="63" name="Group 85"/>
            <p:cNvGrpSpPr>
              <a:grpSpLocks/>
            </p:cNvGrpSpPr>
            <p:nvPr/>
          </p:nvGrpSpPr>
          <p:grpSpPr bwMode="auto">
            <a:xfrm>
              <a:off x="5294312" y="2971800"/>
              <a:ext cx="533400" cy="533400"/>
              <a:chOff x="0" y="0"/>
              <a:chExt cx="336" cy="336"/>
            </a:xfrm>
          </p:grpSpPr>
          <p:sp>
            <p:nvSpPr>
              <p:cNvPr id="64" name="Oval 83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65" name="Rectangle 84"/>
              <p:cNvSpPr>
                <a:spLocks/>
              </p:cNvSpPr>
              <p:nvPr/>
            </p:nvSpPr>
            <p:spPr bwMode="auto">
              <a:xfrm>
                <a:off x="63" y="27"/>
                <a:ext cx="209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tx1"/>
                    </a:solidFill>
                    <a:latin typeface="Times New Roman Italic" charset="0"/>
                    <a:cs typeface="Times New Roman Italic" charset="0"/>
                    <a:sym typeface="Times New Roman Italic" charset="0"/>
                  </a:rPr>
                  <a:t>X</a:t>
                </a:r>
                <a:r>
                  <a:rPr lang="en-US" sz="2400" baseline="-25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4</a:t>
                </a:r>
              </a:p>
            </p:txBody>
          </p:sp>
        </p:grpSp>
        <p:sp>
          <p:nvSpPr>
            <p:cNvPr id="66" name="Line 86"/>
            <p:cNvSpPr>
              <a:spLocks noChangeShapeType="1"/>
            </p:cNvSpPr>
            <p:nvPr/>
          </p:nvSpPr>
          <p:spPr bwMode="auto">
            <a:xfrm>
              <a:off x="5842000" y="3238500"/>
              <a:ext cx="962025" cy="15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 type="triangle" w="lg" len="lg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67" name="Group 89"/>
            <p:cNvGrpSpPr>
              <a:grpSpLocks/>
            </p:cNvGrpSpPr>
            <p:nvPr/>
          </p:nvGrpSpPr>
          <p:grpSpPr bwMode="auto">
            <a:xfrm>
              <a:off x="3465512" y="4038600"/>
              <a:ext cx="533400" cy="533400"/>
              <a:chOff x="0" y="0"/>
              <a:chExt cx="336" cy="336"/>
            </a:xfrm>
          </p:grpSpPr>
          <p:sp>
            <p:nvSpPr>
              <p:cNvPr id="68" name="Oval 87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80808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9" name="Rectangle 88"/>
              <p:cNvSpPr>
                <a:spLocks/>
              </p:cNvSpPr>
              <p:nvPr/>
            </p:nvSpPr>
            <p:spPr bwMode="auto">
              <a:xfrm>
                <a:off x="72" y="27"/>
                <a:ext cx="193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E</a:t>
                </a:r>
                <a:r>
                  <a:rPr lang="en-US" sz="2400" baseline="-250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1</a:t>
                </a:r>
              </a:p>
            </p:txBody>
          </p:sp>
        </p:grpSp>
        <p:grpSp>
          <p:nvGrpSpPr>
            <p:cNvPr id="70" name="Group 92"/>
            <p:cNvGrpSpPr>
              <a:grpSpLocks/>
            </p:cNvGrpSpPr>
            <p:nvPr/>
          </p:nvGrpSpPr>
          <p:grpSpPr bwMode="auto">
            <a:xfrm>
              <a:off x="4379912" y="4038600"/>
              <a:ext cx="533400" cy="533400"/>
              <a:chOff x="0" y="0"/>
              <a:chExt cx="336" cy="336"/>
            </a:xfrm>
          </p:grpSpPr>
          <p:sp>
            <p:nvSpPr>
              <p:cNvPr id="71" name="Oval 90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80808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72" name="Rectangle 91"/>
              <p:cNvSpPr>
                <a:spLocks/>
              </p:cNvSpPr>
              <p:nvPr/>
            </p:nvSpPr>
            <p:spPr bwMode="auto">
              <a:xfrm>
                <a:off x="72" y="27"/>
                <a:ext cx="193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E</a:t>
                </a:r>
                <a:r>
                  <a:rPr lang="en-US" sz="2400" baseline="-250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3</a:t>
                </a:r>
              </a:p>
            </p:txBody>
          </p:sp>
        </p:grpSp>
        <p:grpSp>
          <p:nvGrpSpPr>
            <p:cNvPr id="73" name="Group 95"/>
            <p:cNvGrpSpPr>
              <a:grpSpLocks/>
            </p:cNvGrpSpPr>
            <p:nvPr/>
          </p:nvGrpSpPr>
          <p:grpSpPr bwMode="auto">
            <a:xfrm>
              <a:off x="5294312" y="4038600"/>
              <a:ext cx="533400" cy="533400"/>
              <a:chOff x="0" y="0"/>
              <a:chExt cx="336" cy="336"/>
            </a:xfrm>
          </p:grpSpPr>
          <p:sp>
            <p:nvSpPr>
              <p:cNvPr id="74" name="Oval 93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80808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Rectangle 94"/>
              <p:cNvSpPr>
                <a:spLocks/>
              </p:cNvSpPr>
              <p:nvPr/>
            </p:nvSpPr>
            <p:spPr bwMode="auto">
              <a:xfrm>
                <a:off x="72" y="27"/>
                <a:ext cx="193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E</a:t>
                </a:r>
                <a:r>
                  <a:rPr lang="en-US" sz="2400" baseline="-250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4</a:t>
                </a:r>
              </a:p>
            </p:txBody>
          </p:sp>
        </p:grpSp>
        <p:cxnSp>
          <p:nvCxnSpPr>
            <p:cNvPr id="76" name="AutoShape 73"/>
            <p:cNvCxnSpPr>
              <a:cxnSpLocks noChangeShapeType="1"/>
              <a:endCxn id="52" idx="2"/>
            </p:cNvCxnSpPr>
            <p:nvPr/>
          </p:nvCxnSpPr>
          <p:spPr bwMode="auto">
            <a:xfrm>
              <a:off x="3122612" y="3238500"/>
              <a:ext cx="34290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77" name="AutoShape 81"/>
            <p:cNvCxnSpPr>
              <a:cxnSpLocks noChangeShapeType="1"/>
              <a:endCxn id="64" idx="2"/>
            </p:cNvCxnSpPr>
            <p:nvPr/>
          </p:nvCxnSpPr>
          <p:spPr bwMode="auto">
            <a:xfrm>
              <a:off x="4913312" y="3238500"/>
              <a:ext cx="38100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78" name="AutoShape 82"/>
            <p:cNvCxnSpPr>
              <a:cxnSpLocks noChangeShapeType="1"/>
              <a:stCxn id="52" idx="6"/>
              <a:endCxn id="61" idx="2"/>
            </p:cNvCxnSpPr>
            <p:nvPr/>
          </p:nvCxnSpPr>
          <p:spPr bwMode="auto">
            <a:xfrm>
              <a:off x="3998912" y="3238500"/>
              <a:ext cx="38100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grpSp>
          <p:nvGrpSpPr>
            <p:cNvPr id="79" name="Group 78"/>
            <p:cNvGrpSpPr/>
            <p:nvPr/>
          </p:nvGrpSpPr>
          <p:grpSpPr>
            <a:xfrm>
              <a:off x="2817812" y="3519488"/>
              <a:ext cx="2743200" cy="519112"/>
              <a:chOff x="1295400" y="4610100"/>
              <a:chExt cx="2743200" cy="800100"/>
            </a:xfrm>
          </p:grpSpPr>
          <p:cxnSp>
            <p:nvCxnSpPr>
              <p:cNvPr id="80" name="AutoShape 69"/>
              <p:cNvCxnSpPr>
                <a:cxnSpLocks noChangeShapeType="1"/>
              </p:cNvCxnSpPr>
              <p:nvPr/>
            </p:nvCxnSpPr>
            <p:spPr bwMode="auto">
              <a:xfrm>
                <a:off x="2209800" y="4610100"/>
                <a:ext cx="0" cy="800100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cxnSp>
            <p:nvCxnSpPr>
              <p:cNvPr id="81" name="AutoShape 77"/>
              <p:cNvCxnSpPr>
                <a:cxnSpLocks noChangeShapeType="1"/>
              </p:cNvCxnSpPr>
              <p:nvPr/>
            </p:nvCxnSpPr>
            <p:spPr bwMode="auto">
              <a:xfrm>
                <a:off x="1295400" y="4610100"/>
                <a:ext cx="0" cy="800100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cxnSp>
            <p:nvCxnSpPr>
              <p:cNvPr id="82" name="AutoShape 99"/>
              <p:cNvCxnSpPr>
                <a:cxnSpLocks noChangeShapeType="1"/>
              </p:cNvCxnSpPr>
              <p:nvPr/>
            </p:nvCxnSpPr>
            <p:spPr bwMode="auto">
              <a:xfrm>
                <a:off x="3124200" y="4610100"/>
                <a:ext cx="0" cy="800100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cxnSp>
            <p:nvCxnSpPr>
              <p:cNvPr id="83" name="AutoShape 100"/>
              <p:cNvCxnSpPr>
                <a:cxnSpLocks noChangeShapeType="1"/>
              </p:cNvCxnSpPr>
              <p:nvPr/>
            </p:nvCxnSpPr>
            <p:spPr bwMode="auto">
              <a:xfrm>
                <a:off x="4038600" y="4610100"/>
                <a:ext cx="0" cy="800100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</p:grpSp>
      <p:sp>
        <p:nvSpPr>
          <p:cNvPr id="38" name="Oval 37"/>
          <p:cNvSpPr/>
          <p:nvPr/>
        </p:nvSpPr>
        <p:spPr>
          <a:xfrm>
            <a:off x="5715000" y="2895600"/>
            <a:ext cx="838200" cy="6858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4800600" y="2438400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?</a:t>
            </a:r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477000" y="4419600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?</a:t>
            </a:r>
            <a:endParaRPr lang="en-US" sz="24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60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mtClean="0"/>
              <a:t>Conditional Independence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6400" y="1397001"/>
            <a:ext cx="11785600" cy="4729164"/>
          </a:xfrm>
        </p:spPr>
        <p:txBody>
          <a:bodyPr rIns="132080"/>
          <a:lstStyle/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HMMs have two important independence properties:</a:t>
            </a:r>
          </a:p>
          <a:p>
            <a:pPr marL="782638" lvl="1" eaLnBrk="1" hangingPunct="1">
              <a:lnSpc>
                <a:spcPct val="80000"/>
              </a:lnSpc>
            </a:pPr>
            <a:r>
              <a:rPr lang="en-US" sz="2400" dirty="0" smtClean="0"/>
              <a:t>Markov hidden process, future depends on past via the present</a:t>
            </a:r>
          </a:p>
          <a:p>
            <a:pPr marL="782638" lvl="1" eaLnBrk="1" hangingPunct="1">
              <a:lnSpc>
                <a:spcPct val="80000"/>
              </a:lnSpc>
            </a:pPr>
            <a:r>
              <a:rPr lang="en-US" sz="2400" dirty="0" smtClean="0"/>
              <a:t>Current observation independent of all else given current state</a:t>
            </a:r>
          </a:p>
          <a:p>
            <a:pPr marL="782638" lvl="1" eaLnBrk="1" hangingPunct="1">
              <a:lnSpc>
                <a:spcPct val="80000"/>
              </a:lnSpc>
            </a:pPr>
            <a:endParaRPr lang="en-US" sz="24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Quiz: does this mean that observations are independent given no evidence?</a:t>
            </a:r>
          </a:p>
          <a:p>
            <a:pPr marL="782638" lvl="1" eaLnBrk="1" hangingPunct="1">
              <a:lnSpc>
                <a:spcPct val="80000"/>
              </a:lnSpc>
            </a:pPr>
            <a:r>
              <a:rPr lang="en-US" sz="2400" dirty="0" smtClean="0"/>
              <a:t>[No, correlated by the hidden state]</a:t>
            </a:r>
          </a:p>
        </p:txBody>
      </p:sp>
      <p:grpSp>
        <p:nvGrpSpPr>
          <p:cNvPr id="84" name="Group 83"/>
          <p:cNvGrpSpPr/>
          <p:nvPr/>
        </p:nvGrpSpPr>
        <p:grpSpPr>
          <a:xfrm>
            <a:off x="3401483" y="2971800"/>
            <a:ext cx="5670551" cy="1600200"/>
            <a:chOff x="2551112" y="2971800"/>
            <a:chExt cx="4252913" cy="1600200"/>
          </a:xfrm>
        </p:grpSpPr>
        <p:grpSp>
          <p:nvGrpSpPr>
            <p:cNvPr id="51" name="Group 68"/>
            <p:cNvGrpSpPr>
              <a:grpSpLocks/>
            </p:cNvGrpSpPr>
            <p:nvPr/>
          </p:nvGrpSpPr>
          <p:grpSpPr bwMode="auto">
            <a:xfrm>
              <a:off x="3465512" y="2971800"/>
              <a:ext cx="533400" cy="533400"/>
              <a:chOff x="0" y="0"/>
              <a:chExt cx="336" cy="336"/>
            </a:xfrm>
          </p:grpSpPr>
          <p:sp>
            <p:nvSpPr>
              <p:cNvPr id="52" name="Oval 66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3" name="Rectangle 67"/>
              <p:cNvSpPr>
                <a:spLocks/>
              </p:cNvSpPr>
              <p:nvPr/>
            </p:nvSpPr>
            <p:spPr bwMode="auto">
              <a:xfrm>
                <a:off x="63" y="27"/>
                <a:ext cx="209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tx1"/>
                    </a:solidFill>
                    <a:latin typeface="Times New Roman Italic" charset="0"/>
                    <a:cs typeface="Times New Roman Italic" charset="0"/>
                    <a:sym typeface="Times New Roman Italic" charset="0"/>
                  </a:rPr>
                  <a:t>X</a:t>
                </a:r>
                <a:r>
                  <a:rPr lang="en-US" sz="2400" baseline="-25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2</a:t>
                </a:r>
              </a:p>
            </p:txBody>
          </p:sp>
        </p:grpSp>
        <p:grpSp>
          <p:nvGrpSpPr>
            <p:cNvPr id="54" name="Group 72"/>
            <p:cNvGrpSpPr>
              <a:grpSpLocks/>
            </p:cNvGrpSpPr>
            <p:nvPr/>
          </p:nvGrpSpPr>
          <p:grpSpPr bwMode="auto">
            <a:xfrm>
              <a:off x="2551112" y="4038600"/>
              <a:ext cx="533400" cy="533400"/>
              <a:chOff x="0" y="0"/>
              <a:chExt cx="336" cy="336"/>
            </a:xfrm>
          </p:grpSpPr>
          <p:sp>
            <p:nvSpPr>
              <p:cNvPr id="55" name="Oval 70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80808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Rectangle 71"/>
              <p:cNvSpPr>
                <a:spLocks/>
              </p:cNvSpPr>
              <p:nvPr/>
            </p:nvSpPr>
            <p:spPr bwMode="auto">
              <a:xfrm>
                <a:off x="72" y="27"/>
                <a:ext cx="193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E</a:t>
                </a:r>
                <a:r>
                  <a:rPr lang="en-US" sz="2400" baseline="-250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1</a:t>
                </a:r>
              </a:p>
            </p:txBody>
          </p:sp>
        </p:grpSp>
        <p:grpSp>
          <p:nvGrpSpPr>
            <p:cNvPr id="57" name="Group 76"/>
            <p:cNvGrpSpPr>
              <a:grpSpLocks/>
            </p:cNvGrpSpPr>
            <p:nvPr/>
          </p:nvGrpSpPr>
          <p:grpSpPr bwMode="auto">
            <a:xfrm>
              <a:off x="2551112" y="2971800"/>
              <a:ext cx="533400" cy="533400"/>
              <a:chOff x="0" y="0"/>
              <a:chExt cx="336" cy="336"/>
            </a:xfrm>
          </p:grpSpPr>
          <p:sp>
            <p:nvSpPr>
              <p:cNvPr id="58" name="Oval 74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9" name="Rectangle 75"/>
              <p:cNvSpPr>
                <a:spLocks/>
              </p:cNvSpPr>
              <p:nvPr/>
            </p:nvSpPr>
            <p:spPr bwMode="auto">
              <a:xfrm>
                <a:off x="63" y="27"/>
                <a:ext cx="209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tx1"/>
                    </a:solidFill>
                    <a:latin typeface="Times New Roman Italic" charset="0"/>
                    <a:cs typeface="Times New Roman Italic" charset="0"/>
                    <a:sym typeface="Times New Roman Italic" charset="0"/>
                  </a:rPr>
                  <a:t>X</a:t>
                </a:r>
                <a:r>
                  <a:rPr lang="en-US" sz="2400" baseline="-25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1</a:t>
                </a:r>
              </a:p>
            </p:txBody>
          </p:sp>
        </p:grpSp>
        <p:grpSp>
          <p:nvGrpSpPr>
            <p:cNvPr id="60" name="Group 80"/>
            <p:cNvGrpSpPr>
              <a:grpSpLocks/>
            </p:cNvGrpSpPr>
            <p:nvPr/>
          </p:nvGrpSpPr>
          <p:grpSpPr bwMode="auto">
            <a:xfrm>
              <a:off x="4379912" y="2971800"/>
              <a:ext cx="533400" cy="533400"/>
              <a:chOff x="0" y="0"/>
              <a:chExt cx="336" cy="336"/>
            </a:xfrm>
          </p:grpSpPr>
          <p:sp>
            <p:nvSpPr>
              <p:cNvPr id="61" name="Oval 78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62" name="Rectangle 79"/>
              <p:cNvSpPr>
                <a:spLocks/>
              </p:cNvSpPr>
              <p:nvPr/>
            </p:nvSpPr>
            <p:spPr bwMode="auto">
              <a:xfrm>
                <a:off x="63" y="27"/>
                <a:ext cx="209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tx1"/>
                    </a:solidFill>
                    <a:latin typeface="Times New Roman Italic" charset="0"/>
                    <a:cs typeface="Times New Roman Italic" charset="0"/>
                    <a:sym typeface="Times New Roman Italic" charset="0"/>
                  </a:rPr>
                  <a:t>X</a:t>
                </a:r>
                <a:r>
                  <a:rPr lang="en-US" sz="2400" baseline="-25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3</a:t>
                </a:r>
              </a:p>
            </p:txBody>
          </p:sp>
        </p:grpSp>
        <p:grpSp>
          <p:nvGrpSpPr>
            <p:cNvPr id="63" name="Group 85"/>
            <p:cNvGrpSpPr>
              <a:grpSpLocks/>
            </p:cNvGrpSpPr>
            <p:nvPr/>
          </p:nvGrpSpPr>
          <p:grpSpPr bwMode="auto">
            <a:xfrm>
              <a:off x="5294312" y="2971800"/>
              <a:ext cx="533400" cy="533400"/>
              <a:chOff x="0" y="0"/>
              <a:chExt cx="336" cy="336"/>
            </a:xfrm>
          </p:grpSpPr>
          <p:sp>
            <p:nvSpPr>
              <p:cNvPr id="64" name="Oval 83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65" name="Rectangle 84"/>
              <p:cNvSpPr>
                <a:spLocks/>
              </p:cNvSpPr>
              <p:nvPr/>
            </p:nvSpPr>
            <p:spPr bwMode="auto">
              <a:xfrm>
                <a:off x="63" y="27"/>
                <a:ext cx="209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tx1"/>
                    </a:solidFill>
                    <a:latin typeface="Times New Roman Italic" charset="0"/>
                    <a:cs typeface="Times New Roman Italic" charset="0"/>
                    <a:sym typeface="Times New Roman Italic" charset="0"/>
                  </a:rPr>
                  <a:t>X</a:t>
                </a:r>
                <a:r>
                  <a:rPr lang="en-US" sz="2400" baseline="-25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4</a:t>
                </a:r>
              </a:p>
            </p:txBody>
          </p:sp>
        </p:grpSp>
        <p:sp>
          <p:nvSpPr>
            <p:cNvPr id="66" name="Line 86"/>
            <p:cNvSpPr>
              <a:spLocks noChangeShapeType="1"/>
            </p:cNvSpPr>
            <p:nvPr/>
          </p:nvSpPr>
          <p:spPr bwMode="auto">
            <a:xfrm>
              <a:off x="5842000" y="3238500"/>
              <a:ext cx="962025" cy="15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 type="triangle" w="lg" len="lg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67" name="Group 89"/>
            <p:cNvGrpSpPr>
              <a:grpSpLocks/>
            </p:cNvGrpSpPr>
            <p:nvPr/>
          </p:nvGrpSpPr>
          <p:grpSpPr bwMode="auto">
            <a:xfrm>
              <a:off x="3465512" y="4038600"/>
              <a:ext cx="533400" cy="533400"/>
              <a:chOff x="0" y="0"/>
              <a:chExt cx="336" cy="336"/>
            </a:xfrm>
          </p:grpSpPr>
          <p:sp>
            <p:nvSpPr>
              <p:cNvPr id="68" name="Oval 87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80808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9" name="Rectangle 88"/>
              <p:cNvSpPr>
                <a:spLocks/>
              </p:cNvSpPr>
              <p:nvPr/>
            </p:nvSpPr>
            <p:spPr bwMode="auto">
              <a:xfrm>
                <a:off x="72" y="27"/>
                <a:ext cx="193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E</a:t>
                </a:r>
                <a:r>
                  <a:rPr lang="en-US" sz="2400" baseline="-250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1</a:t>
                </a:r>
              </a:p>
            </p:txBody>
          </p:sp>
        </p:grpSp>
        <p:grpSp>
          <p:nvGrpSpPr>
            <p:cNvPr id="70" name="Group 92"/>
            <p:cNvGrpSpPr>
              <a:grpSpLocks/>
            </p:cNvGrpSpPr>
            <p:nvPr/>
          </p:nvGrpSpPr>
          <p:grpSpPr bwMode="auto">
            <a:xfrm>
              <a:off x="4379912" y="4038600"/>
              <a:ext cx="533400" cy="533400"/>
              <a:chOff x="0" y="0"/>
              <a:chExt cx="336" cy="336"/>
            </a:xfrm>
          </p:grpSpPr>
          <p:sp>
            <p:nvSpPr>
              <p:cNvPr id="71" name="Oval 90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80808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72" name="Rectangle 91"/>
              <p:cNvSpPr>
                <a:spLocks/>
              </p:cNvSpPr>
              <p:nvPr/>
            </p:nvSpPr>
            <p:spPr bwMode="auto">
              <a:xfrm>
                <a:off x="72" y="27"/>
                <a:ext cx="193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E</a:t>
                </a:r>
                <a:r>
                  <a:rPr lang="en-US" sz="2400" baseline="-250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3</a:t>
                </a:r>
              </a:p>
            </p:txBody>
          </p:sp>
        </p:grpSp>
        <p:grpSp>
          <p:nvGrpSpPr>
            <p:cNvPr id="73" name="Group 95"/>
            <p:cNvGrpSpPr>
              <a:grpSpLocks/>
            </p:cNvGrpSpPr>
            <p:nvPr/>
          </p:nvGrpSpPr>
          <p:grpSpPr bwMode="auto">
            <a:xfrm>
              <a:off x="5294312" y="4038600"/>
              <a:ext cx="533400" cy="533400"/>
              <a:chOff x="0" y="0"/>
              <a:chExt cx="336" cy="336"/>
            </a:xfrm>
          </p:grpSpPr>
          <p:sp>
            <p:nvSpPr>
              <p:cNvPr id="74" name="Oval 93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80808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Rectangle 94"/>
              <p:cNvSpPr>
                <a:spLocks/>
              </p:cNvSpPr>
              <p:nvPr/>
            </p:nvSpPr>
            <p:spPr bwMode="auto">
              <a:xfrm>
                <a:off x="72" y="27"/>
                <a:ext cx="193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E</a:t>
                </a:r>
                <a:r>
                  <a:rPr lang="en-US" sz="2400" baseline="-250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4</a:t>
                </a:r>
              </a:p>
            </p:txBody>
          </p:sp>
        </p:grpSp>
        <p:cxnSp>
          <p:nvCxnSpPr>
            <p:cNvPr id="76" name="AutoShape 73"/>
            <p:cNvCxnSpPr>
              <a:cxnSpLocks noChangeShapeType="1"/>
              <a:endCxn id="52" idx="2"/>
            </p:cNvCxnSpPr>
            <p:nvPr/>
          </p:nvCxnSpPr>
          <p:spPr bwMode="auto">
            <a:xfrm>
              <a:off x="3122612" y="3238500"/>
              <a:ext cx="34290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77" name="AutoShape 81"/>
            <p:cNvCxnSpPr>
              <a:cxnSpLocks noChangeShapeType="1"/>
              <a:endCxn id="64" idx="2"/>
            </p:cNvCxnSpPr>
            <p:nvPr/>
          </p:nvCxnSpPr>
          <p:spPr bwMode="auto">
            <a:xfrm>
              <a:off x="4913312" y="3238500"/>
              <a:ext cx="38100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78" name="AutoShape 82"/>
            <p:cNvCxnSpPr>
              <a:cxnSpLocks noChangeShapeType="1"/>
              <a:stCxn id="52" idx="6"/>
              <a:endCxn id="61" idx="2"/>
            </p:cNvCxnSpPr>
            <p:nvPr/>
          </p:nvCxnSpPr>
          <p:spPr bwMode="auto">
            <a:xfrm>
              <a:off x="3998912" y="3238500"/>
              <a:ext cx="38100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grpSp>
          <p:nvGrpSpPr>
            <p:cNvPr id="79" name="Group 78"/>
            <p:cNvGrpSpPr/>
            <p:nvPr/>
          </p:nvGrpSpPr>
          <p:grpSpPr>
            <a:xfrm>
              <a:off x="2817812" y="3519488"/>
              <a:ext cx="2743200" cy="519112"/>
              <a:chOff x="1295400" y="4610100"/>
              <a:chExt cx="2743200" cy="800100"/>
            </a:xfrm>
          </p:grpSpPr>
          <p:cxnSp>
            <p:nvCxnSpPr>
              <p:cNvPr id="80" name="AutoShape 69"/>
              <p:cNvCxnSpPr>
                <a:cxnSpLocks noChangeShapeType="1"/>
              </p:cNvCxnSpPr>
              <p:nvPr/>
            </p:nvCxnSpPr>
            <p:spPr bwMode="auto">
              <a:xfrm>
                <a:off x="2209800" y="4610100"/>
                <a:ext cx="0" cy="800100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cxnSp>
            <p:nvCxnSpPr>
              <p:cNvPr id="81" name="AutoShape 77"/>
              <p:cNvCxnSpPr>
                <a:cxnSpLocks noChangeShapeType="1"/>
              </p:cNvCxnSpPr>
              <p:nvPr/>
            </p:nvCxnSpPr>
            <p:spPr bwMode="auto">
              <a:xfrm>
                <a:off x="1295400" y="4610100"/>
                <a:ext cx="0" cy="800100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cxnSp>
            <p:nvCxnSpPr>
              <p:cNvPr id="82" name="AutoShape 99"/>
              <p:cNvCxnSpPr>
                <a:cxnSpLocks noChangeShapeType="1"/>
              </p:cNvCxnSpPr>
              <p:nvPr/>
            </p:nvCxnSpPr>
            <p:spPr bwMode="auto">
              <a:xfrm>
                <a:off x="3124200" y="4610100"/>
                <a:ext cx="0" cy="800100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cxnSp>
            <p:nvCxnSpPr>
              <p:cNvPr id="83" name="AutoShape 100"/>
              <p:cNvCxnSpPr>
                <a:cxnSpLocks noChangeShapeType="1"/>
              </p:cNvCxnSpPr>
              <p:nvPr/>
            </p:nvCxnSpPr>
            <p:spPr bwMode="auto">
              <a:xfrm>
                <a:off x="4038600" y="4610100"/>
                <a:ext cx="0" cy="800100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</p:grpSp>
      <p:sp>
        <p:nvSpPr>
          <p:cNvPr id="38" name="TextBox 37"/>
          <p:cNvSpPr txBox="1"/>
          <p:nvPr/>
        </p:nvSpPr>
        <p:spPr>
          <a:xfrm>
            <a:off x="5029200" y="4495800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?</a:t>
            </a:r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477000" y="4419600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?</a:t>
            </a:r>
            <a:endParaRPr lang="en-US" sz="24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262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mtClean="0"/>
              <a:t>HMM Computations</a:t>
            </a:r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511300"/>
            <a:ext cx="10972800" cy="1511300"/>
          </a:xfrm>
        </p:spPr>
        <p:txBody>
          <a:bodyPr rIns="132080"/>
          <a:lstStyle/>
          <a:p>
            <a:pPr eaLnBrk="1" hangingPunct="1">
              <a:lnSpc>
                <a:spcPct val="9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Given </a:t>
            </a:r>
          </a:p>
          <a:p>
            <a:pPr marL="782638" lvl="1" eaLnBrk="1" hangingPunct="1">
              <a:lnSpc>
                <a:spcPct val="90000"/>
              </a:lnSpc>
            </a:pPr>
            <a:r>
              <a:rPr lang="en-US" dirty="0" smtClean="0"/>
              <a:t>parameters</a:t>
            </a:r>
          </a:p>
          <a:p>
            <a:pPr marL="782638" lvl="1" eaLnBrk="1" hangingPunct="1">
              <a:lnSpc>
                <a:spcPct val="90000"/>
              </a:lnSpc>
            </a:pPr>
            <a:r>
              <a:rPr lang="en-US" dirty="0" smtClean="0"/>
              <a:t>evidence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dirty="0" smtClean="0">
                <a:latin typeface="Times New Roman Italic" charset="0"/>
                <a:cs typeface="Times New Roman Italic" charset="0"/>
                <a:sym typeface="Times New Roman Italic" charset="0"/>
              </a:rPr>
              <a:t>E</a:t>
            </a:r>
            <a:r>
              <a:rPr lang="en-US" baseline="-22000" dirty="0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1:</a:t>
            </a:r>
            <a:r>
              <a:rPr lang="en-US" baseline="-22000" dirty="0" smtClean="0">
                <a:latin typeface="Times New Roman Italic" charset="0"/>
                <a:cs typeface="Times New Roman Italic" charset="0"/>
                <a:sym typeface="Times New Roman Italic" charset="0"/>
              </a:rPr>
              <a:t>n </a:t>
            </a:r>
            <a:r>
              <a:rPr lang="en-US" dirty="0" smtClean="0">
                <a:latin typeface="Times New Roman Italic" charset="0"/>
                <a:cs typeface="Times New Roman Italic" charset="0"/>
                <a:sym typeface="Times New Roman Italic" charset="0"/>
              </a:rPr>
              <a:t>=e</a:t>
            </a:r>
            <a:r>
              <a:rPr lang="en-US" baseline="-22000" dirty="0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1:</a:t>
            </a:r>
            <a:r>
              <a:rPr lang="en-US" baseline="-22000" dirty="0" smtClean="0">
                <a:latin typeface="Times New Roman Italic" charset="0"/>
                <a:cs typeface="Times New Roman Italic" charset="0"/>
                <a:sym typeface="Times New Roman Italic" charset="0"/>
              </a:rPr>
              <a:t>n</a:t>
            </a:r>
            <a:endParaRPr lang="en-US" baseline="-22000" dirty="0" smtClean="0">
              <a:latin typeface="Times New Roman Italic" charset="0"/>
              <a:ea typeface="ヒラギノ明朝 ProN W3" charset="0"/>
              <a:cs typeface="ヒラギノ明朝 ProN W3" charset="0"/>
              <a:sym typeface="Times New Roman Italic" charset="0"/>
            </a:endParaRPr>
          </a:p>
        </p:txBody>
      </p:sp>
      <p:sp>
        <p:nvSpPr>
          <p:cNvPr id="44036" name="Rectangle 4"/>
          <p:cNvSpPr>
            <a:spLocks/>
          </p:cNvSpPr>
          <p:nvPr/>
        </p:nvSpPr>
        <p:spPr bwMode="auto">
          <a:xfrm>
            <a:off x="762000" y="3441700"/>
            <a:ext cx="9584267" cy="2882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42900" indent="-342900">
              <a:lnSpc>
                <a:spcPct val="90000"/>
              </a:lnSpc>
              <a:spcBef>
                <a:spcPts val="738"/>
              </a:spcBef>
              <a:buClr>
                <a:srgbClr val="333399"/>
              </a:buClr>
              <a:buSzPct val="100000"/>
              <a:buFont typeface="Wingdings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  <a:cs typeface="Arial" charset="0"/>
              </a:rPr>
              <a:t>Inference problems include:</a:t>
            </a:r>
          </a:p>
          <a:p>
            <a:pPr marL="839788" lvl="1" indent="-342900">
              <a:lnSpc>
                <a:spcPct val="90000"/>
              </a:lnSpc>
              <a:spcBef>
                <a:spcPts val="738"/>
              </a:spcBef>
              <a:buClr>
                <a:srgbClr val="000000"/>
              </a:buClr>
              <a:buSzPct val="100000"/>
              <a:buFont typeface="Wingdings" pitchFamily="2" charset="2"/>
              <a:buChar char="§"/>
            </a:pPr>
            <a:r>
              <a:rPr lang="en-US" sz="2800" dirty="0">
                <a:solidFill>
                  <a:srgbClr val="003DCC"/>
                </a:solidFill>
                <a:cs typeface="Arial" charset="0"/>
              </a:rPr>
              <a:t>Filtering, </a:t>
            </a:r>
            <a:r>
              <a:rPr lang="en-US" sz="2800" dirty="0">
                <a:solidFill>
                  <a:schemeClr val="tx1"/>
                </a:solidFill>
                <a:cs typeface="Arial" charset="0"/>
              </a:rPr>
              <a:t>find </a:t>
            </a:r>
            <a:r>
              <a:rPr lang="en-US" sz="2800" dirty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(</a:t>
            </a:r>
            <a:r>
              <a:rPr lang="en-US" sz="2800" dirty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X</a:t>
            </a:r>
            <a:r>
              <a:rPr lang="en-US" sz="2800" baseline="-22000" dirty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t</a:t>
            </a:r>
            <a:r>
              <a:rPr lang="en-US" sz="2800" dirty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|e</a:t>
            </a:r>
            <a:r>
              <a:rPr lang="en-US" sz="2800" baseline="-2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1:</a:t>
            </a:r>
            <a:r>
              <a:rPr lang="en-US" sz="2800" baseline="-22000" dirty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) </a:t>
            </a:r>
            <a:r>
              <a:rPr lang="en-US" sz="2800" dirty="0">
                <a:solidFill>
                  <a:schemeClr val="tx1"/>
                </a:solidFill>
                <a:cs typeface="Arial" charset="0"/>
              </a:rPr>
              <a:t>for all </a:t>
            </a:r>
            <a:r>
              <a:rPr lang="en-US" sz="2800" dirty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t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" charset="0"/>
              <a:sym typeface="Times New Roman" pitchFamily="18" charset="0"/>
            </a:endParaRPr>
          </a:p>
          <a:p>
            <a:pPr marL="839788" lvl="1" indent="-342900">
              <a:lnSpc>
                <a:spcPct val="90000"/>
              </a:lnSpc>
              <a:spcBef>
                <a:spcPts val="738"/>
              </a:spcBef>
              <a:buClr>
                <a:srgbClr val="000000"/>
              </a:buClr>
              <a:buSzPct val="100000"/>
              <a:buFont typeface="Wingdings" pitchFamily="2" charset="2"/>
              <a:buChar char="§"/>
            </a:pPr>
            <a:r>
              <a:rPr lang="en-US" sz="2800" dirty="0">
                <a:solidFill>
                  <a:srgbClr val="003DCC"/>
                </a:solidFill>
                <a:cs typeface="Arial" charset="0"/>
              </a:rPr>
              <a:t>Smoothing, </a:t>
            </a:r>
            <a:r>
              <a:rPr lang="en-US" sz="2800" dirty="0">
                <a:solidFill>
                  <a:schemeClr val="tx1"/>
                </a:solidFill>
                <a:cs typeface="Arial" charset="0"/>
              </a:rPr>
              <a:t>find </a:t>
            </a:r>
            <a:r>
              <a:rPr lang="en-US" sz="2800" dirty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(</a:t>
            </a:r>
            <a:r>
              <a:rPr lang="en-US" sz="2800" dirty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X</a:t>
            </a:r>
            <a:r>
              <a:rPr lang="en-US" sz="2800" baseline="-22000" dirty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t</a:t>
            </a:r>
            <a:r>
              <a:rPr lang="en-US" sz="2800" dirty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|e</a:t>
            </a:r>
            <a:r>
              <a:rPr lang="en-US" sz="2800" baseline="-2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1:</a:t>
            </a:r>
            <a:r>
              <a:rPr lang="en-US" sz="2800" baseline="-22000" dirty="0">
                <a:solidFill>
                  <a:srgbClr val="FF0000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) </a:t>
            </a:r>
            <a:r>
              <a:rPr lang="en-US" sz="2800" dirty="0">
                <a:solidFill>
                  <a:schemeClr val="tx1"/>
                </a:solidFill>
                <a:cs typeface="Arial" charset="0"/>
              </a:rPr>
              <a:t>for all </a:t>
            </a:r>
            <a:r>
              <a:rPr lang="en-US" sz="2800" dirty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t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" charset="0"/>
              <a:sym typeface="Times New Roman" pitchFamily="18" charset="0"/>
            </a:endParaRPr>
          </a:p>
          <a:p>
            <a:pPr marL="839788" lvl="1" indent="-342900">
              <a:lnSpc>
                <a:spcPct val="90000"/>
              </a:lnSpc>
              <a:spcBef>
                <a:spcPts val="738"/>
              </a:spcBef>
              <a:buClr>
                <a:srgbClr val="000000"/>
              </a:buClr>
              <a:buSzPct val="100000"/>
              <a:buFont typeface="Wingdings" pitchFamily="2" charset="2"/>
              <a:buChar char="§"/>
            </a:pPr>
            <a:r>
              <a:rPr lang="en-US" sz="2800" dirty="0">
                <a:solidFill>
                  <a:srgbClr val="003DCC"/>
                </a:solidFill>
                <a:cs typeface="Arial" charset="0"/>
              </a:rPr>
              <a:t>Most probable explanation, </a:t>
            </a:r>
            <a:r>
              <a:rPr lang="en-US" sz="2800" dirty="0">
                <a:solidFill>
                  <a:schemeClr val="tx1"/>
                </a:solidFill>
                <a:cs typeface="Arial" charset="0"/>
              </a:rPr>
              <a:t>find </a:t>
            </a:r>
          </a:p>
          <a:p>
            <a:pPr marL="1411288" lvl="3">
              <a:lnSpc>
                <a:spcPct val="90000"/>
              </a:lnSpc>
              <a:spcBef>
                <a:spcPts val="738"/>
              </a:spcBef>
            </a:pPr>
            <a:r>
              <a:rPr lang="en-US" sz="2800" dirty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x*</a:t>
            </a:r>
            <a:r>
              <a:rPr lang="en-US" sz="2800" baseline="-2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1:</a:t>
            </a:r>
            <a:r>
              <a:rPr lang="en-US" sz="2800" baseline="-22000" dirty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n 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= argmax</a:t>
            </a:r>
            <a:r>
              <a:rPr lang="en-US" sz="2800" baseline="-6000" dirty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x</a:t>
            </a:r>
            <a:r>
              <a:rPr lang="en-US" sz="2300" baseline="-26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1:</a:t>
            </a:r>
            <a:r>
              <a:rPr lang="en-US" sz="2300" baseline="-26000" dirty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n</a:t>
            </a:r>
            <a:r>
              <a:rPr lang="en-US" sz="2800" dirty="0">
                <a:solidFill>
                  <a:schemeClr val="tx1"/>
                </a:solidFill>
                <a:cs typeface="Arial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(</a:t>
            </a:r>
            <a:r>
              <a:rPr lang="en-US" sz="2800" dirty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x</a:t>
            </a:r>
            <a:r>
              <a:rPr lang="en-US" sz="2800" baseline="-2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1:</a:t>
            </a:r>
            <a:r>
              <a:rPr lang="en-US" sz="2800" baseline="-22000" dirty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n</a:t>
            </a:r>
            <a:r>
              <a:rPr lang="en-US" sz="2800" dirty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|e</a:t>
            </a:r>
            <a:r>
              <a:rPr lang="en-US" sz="2800" baseline="-2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1:</a:t>
            </a:r>
            <a:r>
              <a:rPr lang="en-US" sz="2800" baseline="-22000" dirty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86791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dirty="0" smtClean="0">
                <a:solidFill>
                  <a:srgbClr val="FF0000"/>
                </a:solidFill>
              </a:rPr>
              <a:t>Filtering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(aka </a:t>
            </a:r>
            <a:r>
              <a:rPr lang="en-US" dirty="0" smtClean="0">
                <a:solidFill>
                  <a:srgbClr val="FF0000"/>
                </a:solidFill>
              </a:rPr>
              <a:t>Monitoring</a:t>
            </a:r>
            <a:r>
              <a:rPr lang="en-US" dirty="0" smtClean="0"/>
              <a:t>)</a:t>
            </a:r>
          </a:p>
        </p:txBody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12192000" cy="4729164"/>
          </a:xfrm>
        </p:spPr>
        <p:txBody>
          <a:bodyPr rIns="132080"/>
          <a:lstStyle/>
          <a:p>
            <a:pPr eaLnBrk="1" hangingPunct="1"/>
            <a:r>
              <a:rPr lang="en-US" b="1" dirty="0" smtClean="0">
                <a:solidFill>
                  <a:schemeClr val="tx1"/>
                </a:solidFill>
              </a:rPr>
              <a:t>The task of tracking the agent’s </a:t>
            </a:r>
            <a:r>
              <a:rPr lang="en-US" b="1" dirty="0" smtClean="0">
                <a:solidFill>
                  <a:srgbClr val="0000FF"/>
                </a:solidFill>
              </a:rPr>
              <a:t>belief state, B(x)</a:t>
            </a:r>
            <a:r>
              <a:rPr lang="en-US" b="1" dirty="0" smtClean="0">
                <a:solidFill>
                  <a:schemeClr val="tx1"/>
                </a:solidFill>
              </a:rPr>
              <a:t>, over time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B(x) is a distribution over world states – </a:t>
            </a:r>
            <a:r>
              <a:rPr lang="en-US" dirty="0" err="1" smtClean="0">
                <a:solidFill>
                  <a:schemeClr val="tx1"/>
                </a:solidFill>
              </a:rPr>
              <a:t>repr</a:t>
            </a:r>
            <a:r>
              <a:rPr lang="en-US" dirty="0" smtClean="0">
                <a:solidFill>
                  <a:schemeClr val="tx1"/>
                </a:solidFill>
              </a:rPr>
              <a:t> agent knowledge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We start with B(X) in an initial setting, usually uniform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As time passes, or we get observations, we update B(X)</a:t>
            </a:r>
          </a:p>
          <a:p>
            <a:pPr marL="0" indent="0" eaLnBrk="1" hangingPunct="1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b="1" dirty="0" smtClean="0">
                <a:solidFill>
                  <a:schemeClr val="tx1"/>
                </a:solidFill>
              </a:rPr>
              <a:t>Many algorithms for this: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Exact probabilistic inference</a:t>
            </a:r>
          </a:p>
          <a:p>
            <a:pPr lvl="1"/>
            <a:r>
              <a:rPr lang="en-US" dirty="0" smtClean="0"/>
              <a:t>Particle filter approximation</a:t>
            </a:r>
          </a:p>
          <a:p>
            <a:pPr lvl="1"/>
            <a:r>
              <a:rPr lang="en-US" dirty="0" err="1" smtClean="0">
                <a:solidFill>
                  <a:schemeClr val="tx1"/>
                </a:solidFill>
              </a:rPr>
              <a:t>Kalman</a:t>
            </a:r>
            <a:r>
              <a:rPr lang="en-US" dirty="0" smtClean="0">
                <a:solidFill>
                  <a:schemeClr val="tx1"/>
                </a:solidFill>
              </a:rPr>
              <a:t> filter (one method – Real valued values)</a:t>
            </a:r>
          </a:p>
          <a:p>
            <a:pPr lvl="2"/>
            <a:r>
              <a:rPr lang="en-US" sz="2000" dirty="0" smtClean="0">
                <a:solidFill>
                  <a:schemeClr val="tx1"/>
                </a:solidFill>
              </a:rPr>
              <a:t>invented in the 60’for Apollo Program – </a:t>
            </a:r>
            <a:r>
              <a:rPr lang="en-US" sz="2000" dirty="0" smtClean="0"/>
              <a:t>real-valued state, Gaussian noise</a:t>
            </a:r>
            <a:endParaRPr lang="en-US" sz="20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39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dirty="0" smtClean="0"/>
              <a:t>HMM Examples</a:t>
            </a:r>
          </a:p>
        </p:txBody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Ins="132080"/>
          <a:lstStyle/>
          <a:p>
            <a:pPr marL="782638" lvl="1" eaLnBrk="1" hangingPunct="1">
              <a:lnSpc>
                <a:spcPct val="90000"/>
              </a:lnSpc>
            </a:pP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Robot tracking:</a:t>
            </a:r>
          </a:p>
          <a:p>
            <a:pPr marL="782638" lvl="1" eaLnBrk="1" hangingPunct="1">
              <a:lnSpc>
                <a:spcPct val="90000"/>
              </a:lnSpc>
            </a:pPr>
            <a:r>
              <a:rPr lang="en-US" sz="2400" dirty="0" smtClean="0"/>
              <a:t>Observations are range readings (continuous)</a:t>
            </a:r>
          </a:p>
          <a:p>
            <a:pPr marL="782638" lvl="1" eaLnBrk="1" hangingPunct="1">
              <a:lnSpc>
                <a:spcPct val="90000"/>
              </a:lnSpc>
            </a:pPr>
            <a:r>
              <a:rPr lang="en-US" sz="2400" dirty="0" smtClean="0"/>
              <a:t>States are positions on a map (continuous)</a:t>
            </a:r>
          </a:p>
        </p:txBody>
      </p:sp>
      <p:sp>
        <p:nvSpPr>
          <p:cNvPr id="5" name="Line 65"/>
          <p:cNvSpPr>
            <a:spLocks noChangeShapeType="1"/>
          </p:cNvSpPr>
          <p:nvPr/>
        </p:nvSpPr>
        <p:spPr bwMode="auto">
          <a:xfrm>
            <a:off x="7416800" y="4281489"/>
            <a:ext cx="2117" cy="504825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lg" len="lg"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6" name="Group 68"/>
          <p:cNvGrpSpPr>
            <a:grpSpLocks/>
          </p:cNvGrpSpPr>
          <p:nvPr/>
        </p:nvGrpSpPr>
        <p:grpSpPr bwMode="auto">
          <a:xfrm>
            <a:off x="2590800" y="3733800"/>
            <a:ext cx="711200" cy="533400"/>
            <a:chOff x="0" y="0"/>
            <a:chExt cx="336" cy="336"/>
          </a:xfrm>
        </p:grpSpPr>
        <p:sp>
          <p:nvSpPr>
            <p:cNvPr id="7" name="Oval 66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" name="Rectangle 67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2</a:t>
              </a:r>
            </a:p>
          </p:txBody>
        </p:sp>
      </p:grpSp>
      <p:grpSp>
        <p:nvGrpSpPr>
          <p:cNvPr id="9" name="Group 72"/>
          <p:cNvGrpSpPr>
            <a:grpSpLocks/>
          </p:cNvGrpSpPr>
          <p:nvPr/>
        </p:nvGrpSpPr>
        <p:grpSpPr bwMode="auto">
          <a:xfrm>
            <a:off x="1371600" y="4800600"/>
            <a:ext cx="711200" cy="533400"/>
            <a:chOff x="0" y="0"/>
            <a:chExt cx="336" cy="336"/>
          </a:xfrm>
        </p:grpSpPr>
        <p:sp>
          <p:nvSpPr>
            <p:cNvPr id="10" name="Oval 70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" name="Rectangle 71"/>
            <p:cNvSpPr>
              <a:spLocks/>
            </p:cNvSpPr>
            <p:nvPr/>
          </p:nvSpPr>
          <p:spPr bwMode="auto">
            <a:xfrm>
              <a:off x="72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E</a:t>
              </a:r>
              <a:r>
                <a:rPr lang="en-US" sz="2400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grpSp>
        <p:nvGrpSpPr>
          <p:cNvPr id="12" name="Group 76"/>
          <p:cNvGrpSpPr>
            <a:grpSpLocks/>
          </p:cNvGrpSpPr>
          <p:nvPr/>
        </p:nvGrpSpPr>
        <p:grpSpPr bwMode="auto">
          <a:xfrm>
            <a:off x="1371600" y="3733800"/>
            <a:ext cx="711200" cy="533400"/>
            <a:chOff x="0" y="0"/>
            <a:chExt cx="336" cy="336"/>
          </a:xfrm>
        </p:grpSpPr>
        <p:sp>
          <p:nvSpPr>
            <p:cNvPr id="13" name="Oval 74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" name="Rectangle 75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grpSp>
        <p:nvGrpSpPr>
          <p:cNvPr id="15" name="Group 80"/>
          <p:cNvGrpSpPr>
            <a:grpSpLocks/>
          </p:cNvGrpSpPr>
          <p:nvPr/>
        </p:nvGrpSpPr>
        <p:grpSpPr bwMode="auto">
          <a:xfrm>
            <a:off x="3810000" y="3733800"/>
            <a:ext cx="711200" cy="533400"/>
            <a:chOff x="0" y="0"/>
            <a:chExt cx="336" cy="336"/>
          </a:xfrm>
        </p:grpSpPr>
        <p:sp>
          <p:nvSpPr>
            <p:cNvPr id="16" name="Oval 78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" name="Rectangle 79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3</a:t>
              </a:r>
            </a:p>
          </p:txBody>
        </p:sp>
      </p:grpSp>
      <p:grpSp>
        <p:nvGrpSpPr>
          <p:cNvPr id="18" name="Group 85"/>
          <p:cNvGrpSpPr>
            <a:grpSpLocks/>
          </p:cNvGrpSpPr>
          <p:nvPr/>
        </p:nvGrpSpPr>
        <p:grpSpPr bwMode="auto">
          <a:xfrm>
            <a:off x="5029200" y="3733800"/>
            <a:ext cx="711200" cy="533400"/>
            <a:chOff x="0" y="0"/>
            <a:chExt cx="336" cy="336"/>
          </a:xfrm>
        </p:grpSpPr>
        <p:sp>
          <p:nvSpPr>
            <p:cNvPr id="19" name="Oval 83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" name="Rectangle 84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4</a:t>
              </a:r>
            </a:p>
          </p:txBody>
        </p:sp>
      </p:grpSp>
      <p:sp>
        <p:nvSpPr>
          <p:cNvPr id="21" name="Line 86"/>
          <p:cNvSpPr>
            <a:spLocks noChangeShapeType="1"/>
          </p:cNvSpPr>
          <p:nvPr/>
        </p:nvSpPr>
        <p:spPr bwMode="auto">
          <a:xfrm>
            <a:off x="5759451" y="4000500"/>
            <a:ext cx="1282700" cy="1588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2" name="Group 89"/>
          <p:cNvGrpSpPr>
            <a:grpSpLocks/>
          </p:cNvGrpSpPr>
          <p:nvPr/>
        </p:nvGrpSpPr>
        <p:grpSpPr bwMode="auto">
          <a:xfrm>
            <a:off x="2590800" y="4800600"/>
            <a:ext cx="711200" cy="533400"/>
            <a:chOff x="0" y="0"/>
            <a:chExt cx="336" cy="336"/>
          </a:xfrm>
        </p:grpSpPr>
        <p:sp>
          <p:nvSpPr>
            <p:cNvPr id="23" name="Oval 87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" name="Rectangle 88"/>
            <p:cNvSpPr>
              <a:spLocks/>
            </p:cNvSpPr>
            <p:nvPr/>
          </p:nvSpPr>
          <p:spPr bwMode="auto">
            <a:xfrm>
              <a:off x="72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E</a:t>
              </a:r>
              <a:r>
                <a:rPr lang="en-US" sz="2400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grpSp>
        <p:nvGrpSpPr>
          <p:cNvPr id="25" name="Group 92"/>
          <p:cNvGrpSpPr>
            <a:grpSpLocks/>
          </p:cNvGrpSpPr>
          <p:nvPr/>
        </p:nvGrpSpPr>
        <p:grpSpPr bwMode="auto">
          <a:xfrm>
            <a:off x="3810000" y="4800600"/>
            <a:ext cx="711200" cy="533400"/>
            <a:chOff x="0" y="0"/>
            <a:chExt cx="336" cy="336"/>
          </a:xfrm>
        </p:grpSpPr>
        <p:sp>
          <p:nvSpPr>
            <p:cNvPr id="26" name="Oval 90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" name="Rectangle 91"/>
            <p:cNvSpPr>
              <a:spLocks/>
            </p:cNvSpPr>
            <p:nvPr/>
          </p:nvSpPr>
          <p:spPr bwMode="auto">
            <a:xfrm>
              <a:off x="72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E</a:t>
              </a:r>
              <a:r>
                <a:rPr lang="en-US" sz="2400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3</a:t>
              </a:r>
            </a:p>
          </p:txBody>
        </p:sp>
      </p:grpSp>
      <p:grpSp>
        <p:nvGrpSpPr>
          <p:cNvPr id="28" name="Group 95"/>
          <p:cNvGrpSpPr>
            <a:grpSpLocks/>
          </p:cNvGrpSpPr>
          <p:nvPr/>
        </p:nvGrpSpPr>
        <p:grpSpPr bwMode="auto">
          <a:xfrm>
            <a:off x="5029200" y="4800600"/>
            <a:ext cx="711200" cy="533400"/>
            <a:chOff x="0" y="0"/>
            <a:chExt cx="336" cy="336"/>
          </a:xfrm>
        </p:grpSpPr>
        <p:sp>
          <p:nvSpPr>
            <p:cNvPr id="29" name="Oval 93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" name="Rectangle 94"/>
            <p:cNvSpPr>
              <a:spLocks/>
            </p:cNvSpPr>
            <p:nvPr/>
          </p:nvSpPr>
          <p:spPr bwMode="auto">
            <a:xfrm>
              <a:off x="72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E</a:t>
              </a:r>
              <a:r>
                <a:rPr lang="en-US" sz="2400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4</a:t>
              </a:r>
            </a:p>
          </p:txBody>
        </p:sp>
      </p:grpSp>
      <p:cxnSp>
        <p:nvCxnSpPr>
          <p:cNvPr id="31" name="AutoShape 73"/>
          <p:cNvCxnSpPr>
            <a:cxnSpLocks noChangeShapeType="1"/>
            <a:endCxn id="7" idx="2"/>
          </p:cNvCxnSpPr>
          <p:nvPr/>
        </p:nvCxnSpPr>
        <p:spPr bwMode="auto">
          <a:xfrm>
            <a:off x="2133600" y="4000500"/>
            <a:ext cx="457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32" name="AutoShape 81"/>
          <p:cNvCxnSpPr>
            <a:cxnSpLocks noChangeShapeType="1"/>
            <a:endCxn id="19" idx="2"/>
          </p:cNvCxnSpPr>
          <p:nvPr/>
        </p:nvCxnSpPr>
        <p:spPr bwMode="auto">
          <a:xfrm>
            <a:off x="4521200" y="4000500"/>
            <a:ext cx="508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33" name="AutoShape 82"/>
          <p:cNvCxnSpPr>
            <a:cxnSpLocks noChangeShapeType="1"/>
            <a:stCxn id="7" idx="6"/>
            <a:endCxn id="16" idx="2"/>
          </p:cNvCxnSpPr>
          <p:nvPr/>
        </p:nvCxnSpPr>
        <p:spPr bwMode="auto">
          <a:xfrm>
            <a:off x="3302000" y="4000500"/>
            <a:ext cx="508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grpSp>
        <p:nvGrpSpPr>
          <p:cNvPr id="34" name="Group 33"/>
          <p:cNvGrpSpPr/>
          <p:nvPr/>
        </p:nvGrpSpPr>
        <p:grpSpPr>
          <a:xfrm>
            <a:off x="1727200" y="4281488"/>
            <a:ext cx="3657600" cy="519112"/>
            <a:chOff x="1295400" y="4610100"/>
            <a:chExt cx="2743200" cy="800100"/>
          </a:xfrm>
        </p:grpSpPr>
        <p:cxnSp>
          <p:nvCxnSpPr>
            <p:cNvPr id="35" name="AutoShape 69"/>
            <p:cNvCxnSpPr>
              <a:cxnSpLocks noChangeShapeType="1"/>
            </p:cNvCxnSpPr>
            <p:nvPr/>
          </p:nvCxnSpPr>
          <p:spPr bwMode="auto">
            <a:xfrm>
              <a:off x="2209800" y="4610100"/>
              <a:ext cx="0" cy="8001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36" name="AutoShape 77"/>
            <p:cNvCxnSpPr>
              <a:cxnSpLocks noChangeShapeType="1"/>
            </p:cNvCxnSpPr>
            <p:nvPr/>
          </p:nvCxnSpPr>
          <p:spPr bwMode="auto">
            <a:xfrm>
              <a:off x="1295400" y="4610100"/>
              <a:ext cx="0" cy="8001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37" name="AutoShape 99"/>
            <p:cNvCxnSpPr>
              <a:cxnSpLocks noChangeShapeType="1"/>
            </p:cNvCxnSpPr>
            <p:nvPr/>
          </p:nvCxnSpPr>
          <p:spPr bwMode="auto">
            <a:xfrm>
              <a:off x="3124200" y="4610100"/>
              <a:ext cx="0" cy="8001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38" name="AutoShape 100"/>
            <p:cNvCxnSpPr>
              <a:cxnSpLocks noChangeShapeType="1"/>
            </p:cNvCxnSpPr>
            <p:nvPr/>
          </p:nvCxnSpPr>
          <p:spPr bwMode="auto">
            <a:xfrm>
              <a:off x="4038600" y="4610100"/>
              <a:ext cx="0" cy="8001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</p:spTree>
    <p:extLst>
      <p:ext uri="{BB962C8B-B14F-4D97-AF65-F5344CB8AC3E}">
        <p14:creationId xmlns:p14="http://schemas.microsoft.com/office/powerpoint/2010/main" val="2158567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z="4000" smtClean="0"/>
              <a:t>Example: Robot Localization</a:t>
            </a:r>
          </a:p>
        </p:txBody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5410200"/>
            <a:ext cx="10363200" cy="1447800"/>
          </a:xfrm>
        </p:spPr>
        <p:txBody>
          <a:bodyPr rIns="132080"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smtClean="0"/>
              <a:t>t=0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smtClean="0"/>
              <a:t>Sensor model: never more than 1 mistake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smtClean="0"/>
              <a:t>Motion model: may not execute action with small prob.</a:t>
            </a:r>
          </a:p>
        </p:txBody>
      </p:sp>
      <p:sp>
        <p:nvSpPr>
          <p:cNvPr id="47109" name="Rectangle 4"/>
          <p:cNvSpPr>
            <a:spLocks/>
          </p:cNvSpPr>
          <p:nvPr/>
        </p:nvSpPr>
        <p:spPr bwMode="auto">
          <a:xfrm>
            <a:off x="3048000" y="2133600"/>
            <a:ext cx="7112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10" name="Rectangle 5"/>
          <p:cNvSpPr>
            <a:spLocks/>
          </p:cNvSpPr>
          <p:nvPr/>
        </p:nvSpPr>
        <p:spPr bwMode="auto">
          <a:xfrm>
            <a:off x="3759200" y="2133600"/>
            <a:ext cx="7112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11" name="Rectangle 6"/>
          <p:cNvSpPr>
            <a:spLocks/>
          </p:cNvSpPr>
          <p:nvPr/>
        </p:nvSpPr>
        <p:spPr bwMode="auto">
          <a:xfrm>
            <a:off x="4470400" y="2133600"/>
            <a:ext cx="7112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12" name="Rectangle 7"/>
          <p:cNvSpPr>
            <a:spLocks/>
          </p:cNvSpPr>
          <p:nvPr/>
        </p:nvSpPr>
        <p:spPr bwMode="auto">
          <a:xfrm>
            <a:off x="5181600" y="2133600"/>
            <a:ext cx="7112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13" name="Rectangle 8"/>
          <p:cNvSpPr>
            <a:spLocks/>
          </p:cNvSpPr>
          <p:nvPr/>
        </p:nvSpPr>
        <p:spPr bwMode="auto">
          <a:xfrm>
            <a:off x="5892800" y="2133600"/>
            <a:ext cx="7112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14" name="Rectangle 9"/>
          <p:cNvSpPr>
            <a:spLocks/>
          </p:cNvSpPr>
          <p:nvPr/>
        </p:nvSpPr>
        <p:spPr bwMode="auto">
          <a:xfrm>
            <a:off x="6604000" y="2133600"/>
            <a:ext cx="7112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15" name="Rectangle 10"/>
          <p:cNvSpPr>
            <a:spLocks/>
          </p:cNvSpPr>
          <p:nvPr/>
        </p:nvSpPr>
        <p:spPr bwMode="auto">
          <a:xfrm>
            <a:off x="7315200" y="2133600"/>
            <a:ext cx="7112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16" name="Rectangle 11"/>
          <p:cNvSpPr>
            <a:spLocks/>
          </p:cNvSpPr>
          <p:nvPr/>
        </p:nvSpPr>
        <p:spPr bwMode="auto">
          <a:xfrm>
            <a:off x="8026400" y="2133600"/>
            <a:ext cx="7112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17" name="Rectangle 12"/>
          <p:cNvSpPr>
            <a:spLocks/>
          </p:cNvSpPr>
          <p:nvPr/>
        </p:nvSpPr>
        <p:spPr bwMode="auto">
          <a:xfrm>
            <a:off x="3048000" y="2667000"/>
            <a:ext cx="7112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18" name="Rectangle 13"/>
          <p:cNvSpPr>
            <a:spLocks/>
          </p:cNvSpPr>
          <p:nvPr/>
        </p:nvSpPr>
        <p:spPr bwMode="auto">
          <a:xfrm>
            <a:off x="6604000" y="2667000"/>
            <a:ext cx="7112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19" name="Rectangle 14"/>
          <p:cNvSpPr>
            <a:spLocks/>
          </p:cNvSpPr>
          <p:nvPr/>
        </p:nvSpPr>
        <p:spPr bwMode="auto">
          <a:xfrm>
            <a:off x="8026400" y="2667000"/>
            <a:ext cx="7112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20" name="Rectangle 15"/>
          <p:cNvSpPr>
            <a:spLocks/>
          </p:cNvSpPr>
          <p:nvPr/>
        </p:nvSpPr>
        <p:spPr bwMode="auto">
          <a:xfrm>
            <a:off x="3048000" y="3200400"/>
            <a:ext cx="7112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21" name="Rectangle 16"/>
          <p:cNvSpPr>
            <a:spLocks/>
          </p:cNvSpPr>
          <p:nvPr/>
        </p:nvSpPr>
        <p:spPr bwMode="auto">
          <a:xfrm>
            <a:off x="6604000" y="3200400"/>
            <a:ext cx="7112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22" name="Rectangle 17"/>
          <p:cNvSpPr>
            <a:spLocks/>
          </p:cNvSpPr>
          <p:nvPr/>
        </p:nvSpPr>
        <p:spPr bwMode="auto">
          <a:xfrm>
            <a:off x="8026400" y="3200400"/>
            <a:ext cx="7112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23" name="Rectangle 18"/>
          <p:cNvSpPr>
            <a:spLocks/>
          </p:cNvSpPr>
          <p:nvPr/>
        </p:nvSpPr>
        <p:spPr bwMode="auto">
          <a:xfrm>
            <a:off x="3048000" y="3733800"/>
            <a:ext cx="7112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24" name="Rectangle 19"/>
          <p:cNvSpPr>
            <a:spLocks/>
          </p:cNvSpPr>
          <p:nvPr/>
        </p:nvSpPr>
        <p:spPr bwMode="auto">
          <a:xfrm>
            <a:off x="3759200" y="3733800"/>
            <a:ext cx="7112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25" name="Rectangle 20"/>
          <p:cNvSpPr>
            <a:spLocks/>
          </p:cNvSpPr>
          <p:nvPr/>
        </p:nvSpPr>
        <p:spPr bwMode="auto">
          <a:xfrm>
            <a:off x="4470400" y="3733800"/>
            <a:ext cx="7112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26" name="Rectangle 21"/>
          <p:cNvSpPr>
            <a:spLocks/>
          </p:cNvSpPr>
          <p:nvPr/>
        </p:nvSpPr>
        <p:spPr bwMode="auto">
          <a:xfrm>
            <a:off x="5181600" y="3733800"/>
            <a:ext cx="7112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27" name="Rectangle 22"/>
          <p:cNvSpPr>
            <a:spLocks/>
          </p:cNvSpPr>
          <p:nvPr/>
        </p:nvSpPr>
        <p:spPr bwMode="auto">
          <a:xfrm>
            <a:off x="5892800" y="3733800"/>
            <a:ext cx="7112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28" name="Rectangle 23"/>
          <p:cNvSpPr>
            <a:spLocks/>
          </p:cNvSpPr>
          <p:nvPr/>
        </p:nvSpPr>
        <p:spPr bwMode="auto">
          <a:xfrm>
            <a:off x="6604000" y="3733800"/>
            <a:ext cx="7112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29" name="Rectangle 24"/>
          <p:cNvSpPr>
            <a:spLocks/>
          </p:cNvSpPr>
          <p:nvPr/>
        </p:nvSpPr>
        <p:spPr bwMode="auto">
          <a:xfrm>
            <a:off x="7315200" y="3733800"/>
            <a:ext cx="7112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30" name="Rectangle 25"/>
          <p:cNvSpPr>
            <a:spLocks/>
          </p:cNvSpPr>
          <p:nvPr/>
        </p:nvSpPr>
        <p:spPr bwMode="auto">
          <a:xfrm>
            <a:off x="8026400" y="3733800"/>
            <a:ext cx="7112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31" name="Rectangle 26"/>
          <p:cNvSpPr>
            <a:spLocks/>
          </p:cNvSpPr>
          <p:nvPr/>
        </p:nvSpPr>
        <p:spPr bwMode="auto">
          <a:xfrm>
            <a:off x="3759200" y="2667000"/>
            <a:ext cx="2844800" cy="1066800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32" name="Rectangle 27"/>
          <p:cNvSpPr>
            <a:spLocks/>
          </p:cNvSpPr>
          <p:nvPr/>
        </p:nvSpPr>
        <p:spPr bwMode="auto">
          <a:xfrm>
            <a:off x="3048000" y="2133600"/>
            <a:ext cx="56896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33" name="Rectangle 28"/>
          <p:cNvSpPr>
            <a:spLocks/>
          </p:cNvSpPr>
          <p:nvPr/>
        </p:nvSpPr>
        <p:spPr bwMode="auto">
          <a:xfrm>
            <a:off x="7315200" y="2667000"/>
            <a:ext cx="7112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34" name="Rectangle 29"/>
          <p:cNvSpPr>
            <a:spLocks/>
          </p:cNvSpPr>
          <p:nvPr/>
        </p:nvSpPr>
        <p:spPr bwMode="auto">
          <a:xfrm>
            <a:off x="3048000" y="4724400"/>
            <a:ext cx="5689600" cy="2286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000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35" name="Rectangle 30"/>
          <p:cNvSpPr>
            <a:spLocks/>
          </p:cNvSpPr>
          <p:nvPr/>
        </p:nvSpPr>
        <p:spPr bwMode="auto">
          <a:xfrm>
            <a:off x="8585258" y="4951511"/>
            <a:ext cx="169276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spAutoFit/>
          </a:bodyPr>
          <a:lstStyle/>
          <a:p>
            <a:pPr marL="39688" algn="r"/>
            <a:r>
              <a:rPr lang="en-US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1</a:t>
            </a:r>
          </a:p>
        </p:txBody>
      </p:sp>
      <p:sp>
        <p:nvSpPr>
          <p:cNvPr id="47136" name="Rectangle 31"/>
          <p:cNvSpPr>
            <a:spLocks/>
          </p:cNvSpPr>
          <p:nvPr/>
        </p:nvSpPr>
        <p:spPr bwMode="auto">
          <a:xfrm>
            <a:off x="3048000" y="4951511"/>
            <a:ext cx="169276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spAutoFit/>
          </a:bodyPr>
          <a:lstStyle/>
          <a:p>
            <a:pPr marL="39688"/>
            <a:r>
              <a:rPr lang="en-US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0</a:t>
            </a:r>
          </a:p>
        </p:txBody>
      </p:sp>
      <p:sp>
        <p:nvSpPr>
          <p:cNvPr id="47137" name="Rectangle 32"/>
          <p:cNvSpPr>
            <a:spLocks/>
          </p:cNvSpPr>
          <p:nvPr/>
        </p:nvSpPr>
        <p:spPr bwMode="auto">
          <a:xfrm>
            <a:off x="1660498" y="4951511"/>
            <a:ext cx="554623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spAutoFit/>
          </a:bodyPr>
          <a:lstStyle/>
          <a:p>
            <a:pPr marL="39688" algn="ctr"/>
            <a:r>
              <a:rPr lang="en-US" sz="2000">
                <a:solidFill>
                  <a:schemeClr val="tx1"/>
                </a:solidFill>
                <a:latin typeface="Tahoma" charset="0"/>
                <a:cs typeface="Tahoma" charset="0"/>
                <a:sym typeface="Tahoma" charset="0"/>
              </a:rPr>
              <a:t>Prob</a:t>
            </a:r>
          </a:p>
        </p:txBody>
      </p:sp>
      <p:sp>
        <p:nvSpPr>
          <p:cNvPr id="47138" name="Oval 33"/>
          <p:cNvSpPr>
            <a:spLocks/>
          </p:cNvSpPr>
          <p:nvPr/>
        </p:nvSpPr>
        <p:spPr bwMode="auto">
          <a:xfrm>
            <a:off x="3860800" y="2209800"/>
            <a:ext cx="508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39" name="Line 34"/>
          <p:cNvSpPr>
            <a:spLocks noChangeShapeType="1"/>
          </p:cNvSpPr>
          <p:nvPr/>
        </p:nvSpPr>
        <p:spPr bwMode="auto">
          <a:xfrm rot="10800000" flipH="1">
            <a:off x="4121151" y="1876425"/>
            <a:ext cx="2116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40" name="Line 35"/>
          <p:cNvSpPr>
            <a:spLocks noChangeShapeType="1"/>
          </p:cNvSpPr>
          <p:nvPr/>
        </p:nvSpPr>
        <p:spPr bwMode="auto">
          <a:xfrm>
            <a:off x="4114800" y="2586039"/>
            <a:ext cx="2117" cy="257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41" name="Line 36"/>
          <p:cNvSpPr>
            <a:spLocks noChangeShapeType="1"/>
          </p:cNvSpPr>
          <p:nvPr/>
        </p:nvSpPr>
        <p:spPr bwMode="auto">
          <a:xfrm flipH="1">
            <a:off x="3524251" y="2400300"/>
            <a:ext cx="323849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42" name="Line 37"/>
          <p:cNvSpPr>
            <a:spLocks noChangeShapeType="1"/>
          </p:cNvSpPr>
          <p:nvPr/>
        </p:nvSpPr>
        <p:spPr bwMode="auto">
          <a:xfrm flipH="1">
            <a:off x="4394200" y="2409825"/>
            <a:ext cx="323851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43" name="Rectangle 38"/>
          <p:cNvSpPr>
            <a:spLocks/>
          </p:cNvSpPr>
          <p:nvPr/>
        </p:nvSpPr>
        <p:spPr bwMode="auto">
          <a:xfrm>
            <a:off x="9753600" y="1371600"/>
            <a:ext cx="2252133" cy="546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spcBef>
                <a:spcPts val="900"/>
              </a:spcBef>
            </a:pPr>
            <a:r>
              <a:rPr lang="en-US" sz="1600">
                <a:solidFill>
                  <a:schemeClr val="tx1"/>
                </a:solidFill>
                <a:latin typeface="Arial Italic" charset="0"/>
                <a:cs typeface="Arial Italic" charset="0"/>
                <a:sym typeface="Arial Italic" charset="0"/>
              </a:rPr>
              <a:t>Example from Michael Pfeiffer</a:t>
            </a:r>
          </a:p>
        </p:txBody>
      </p:sp>
    </p:spTree>
    <p:extLst>
      <p:ext uri="{BB962C8B-B14F-4D97-AF65-F5344CB8AC3E}">
        <p14:creationId xmlns:p14="http://schemas.microsoft.com/office/powerpoint/2010/main" val="122949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z="4000" smtClean="0"/>
              <a:t>Example: Robot Localization</a:t>
            </a:r>
          </a:p>
        </p:txBody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5767388"/>
            <a:ext cx="10363200" cy="1090612"/>
          </a:xfrm>
        </p:spPr>
        <p:txBody>
          <a:bodyPr rIns="132080"/>
          <a:lstStyle/>
          <a:p>
            <a:pPr algn="ctr" eaLnBrk="1" hangingPunct="1">
              <a:buFont typeface="Wingdings" pitchFamily="2" charset="2"/>
              <a:buNone/>
            </a:pPr>
            <a:r>
              <a:rPr lang="en-US" smtClean="0"/>
              <a:t>t=1</a:t>
            </a:r>
          </a:p>
        </p:txBody>
      </p:sp>
      <p:sp>
        <p:nvSpPr>
          <p:cNvPr id="48133" name="Rectangle 4"/>
          <p:cNvSpPr>
            <a:spLocks/>
          </p:cNvSpPr>
          <p:nvPr/>
        </p:nvSpPr>
        <p:spPr bwMode="auto">
          <a:xfrm>
            <a:off x="3048000" y="21336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34" name="Rectangle 5"/>
          <p:cNvSpPr>
            <a:spLocks/>
          </p:cNvSpPr>
          <p:nvPr/>
        </p:nvSpPr>
        <p:spPr bwMode="auto">
          <a:xfrm>
            <a:off x="3759200" y="2133600"/>
            <a:ext cx="7112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35" name="Rectangle 6"/>
          <p:cNvSpPr>
            <a:spLocks/>
          </p:cNvSpPr>
          <p:nvPr/>
        </p:nvSpPr>
        <p:spPr bwMode="auto">
          <a:xfrm>
            <a:off x="4470400" y="2133600"/>
            <a:ext cx="7112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36" name="Rectangle 7"/>
          <p:cNvSpPr>
            <a:spLocks/>
          </p:cNvSpPr>
          <p:nvPr/>
        </p:nvSpPr>
        <p:spPr bwMode="auto">
          <a:xfrm>
            <a:off x="5181600" y="2133600"/>
            <a:ext cx="7112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37" name="Rectangle 8"/>
          <p:cNvSpPr>
            <a:spLocks/>
          </p:cNvSpPr>
          <p:nvPr/>
        </p:nvSpPr>
        <p:spPr bwMode="auto">
          <a:xfrm>
            <a:off x="5892800" y="2133600"/>
            <a:ext cx="7112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38" name="Rectangle 9"/>
          <p:cNvSpPr>
            <a:spLocks/>
          </p:cNvSpPr>
          <p:nvPr/>
        </p:nvSpPr>
        <p:spPr bwMode="auto">
          <a:xfrm>
            <a:off x="6604000" y="2133600"/>
            <a:ext cx="7112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39" name="Rectangle 10"/>
          <p:cNvSpPr>
            <a:spLocks/>
          </p:cNvSpPr>
          <p:nvPr/>
        </p:nvSpPr>
        <p:spPr bwMode="auto">
          <a:xfrm>
            <a:off x="7315200" y="2133600"/>
            <a:ext cx="7112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40" name="Rectangle 11"/>
          <p:cNvSpPr>
            <a:spLocks/>
          </p:cNvSpPr>
          <p:nvPr/>
        </p:nvSpPr>
        <p:spPr bwMode="auto">
          <a:xfrm>
            <a:off x="8026400" y="21336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41" name="Rectangle 12"/>
          <p:cNvSpPr>
            <a:spLocks/>
          </p:cNvSpPr>
          <p:nvPr/>
        </p:nvSpPr>
        <p:spPr bwMode="auto">
          <a:xfrm>
            <a:off x="3048000" y="26670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42" name="Rectangle 13"/>
          <p:cNvSpPr>
            <a:spLocks/>
          </p:cNvSpPr>
          <p:nvPr/>
        </p:nvSpPr>
        <p:spPr bwMode="auto">
          <a:xfrm>
            <a:off x="6604000" y="26670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43" name="Rectangle 14"/>
          <p:cNvSpPr>
            <a:spLocks/>
          </p:cNvSpPr>
          <p:nvPr/>
        </p:nvSpPr>
        <p:spPr bwMode="auto">
          <a:xfrm>
            <a:off x="8026400" y="26670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44" name="Rectangle 15"/>
          <p:cNvSpPr>
            <a:spLocks/>
          </p:cNvSpPr>
          <p:nvPr/>
        </p:nvSpPr>
        <p:spPr bwMode="auto">
          <a:xfrm>
            <a:off x="3048000" y="32004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45" name="Rectangle 16"/>
          <p:cNvSpPr>
            <a:spLocks/>
          </p:cNvSpPr>
          <p:nvPr/>
        </p:nvSpPr>
        <p:spPr bwMode="auto">
          <a:xfrm>
            <a:off x="6604000" y="32004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46" name="Rectangle 17"/>
          <p:cNvSpPr>
            <a:spLocks/>
          </p:cNvSpPr>
          <p:nvPr/>
        </p:nvSpPr>
        <p:spPr bwMode="auto">
          <a:xfrm>
            <a:off x="8026400" y="32004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47" name="Rectangle 18"/>
          <p:cNvSpPr>
            <a:spLocks/>
          </p:cNvSpPr>
          <p:nvPr/>
        </p:nvSpPr>
        <p:spPr bwMode="auto">
          <a:xfrm>
            <a:off x="3048000" y="37338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48" name="Rectangle 19"/>
          <p:cNvSpPr>
            <a:spLocks/>
          </p:cNvSpPr>
          <p:nvPr/>
        </p:nvSpPr>
        <p:spPr bwMode="auto">
          <a:xfrm>
            <a:off x="3759200" y="3733800"/>
            <a:ext cx="7112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49" name="Rectangle 20"/>
          <p:cNvSpPr>
            <a:spLocks/>
          </p:cNvSpPr>
          <p:nvPr/>
        </p:nvSpPr>
        <p:spPr bwMode="auto">
          <a:xfrm>
            <a:off x="4470400" y="3733800"/>
            <a:ext cx="7112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50" name="Rectangle 21"/>
          <p:cNvSpPr>
            <a:spLocks/>
          </p:cNvSpPr>
          <p:nvPr/>
        </p:nvSpPr>
        <p:spPr bwMode="auto">
          <a:xfrm>
            <a:off x="5181600" y="3733800"/>
            <a:ext cx="7112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51" name="Rectangle 22"/>
          <p:cNvSpPr>
            <a:spLocks/>
          </p:cNvSpPr>
          <p:nvPr/>
        </p:nvSpPr>
        <p:spPr bwMode="auto">
          <a:xfrm>
            <a:off x="5892800" y="3733800"/>
            <a:ext cx="7112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52" name="Rectangle 23"/>
          <p:cNvSpPr>
            <a:spLocks/>
          </p:cNvSpPr>
          <p:nvPr/>
        </p:nvSpPr>
        <p:spPr bwMode="auto">
          <a:xfrm>
            <a:off x="6604000" y="3733800"/>
            <a:ext cx="7112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53" name="Rectangle 24"/>
          <p:cNvSpPr>
            <a:spLocks/>
          </p:cNvSpPr>
          <p:nvPr/>
        </p:nvSpPr>
        <p:spPr bwMode="auto">
          <a:xfrm>
            <a:off x="7315200" y="3733800"/>
            <a:ext cx="7112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54" name="Rectangle 25"/>
          <p:cNvSpPr>
            <a:spLocks/>
          </p:cNvSpPr>
          <p:nvPr/>
        </p:nvSpPr>
        <p:spPr bwMode="auto">
          <a:xfrm>
            <a:off x="8026400" y="37338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55" name="Rectangle 26"/>
          <p:cNvSpPr>
            <a:spLocks/>
          </p:cNvSpPr>
          <p:nvPr/>
        </p:nvSpPr>
        <p:spPr bwMode="auto">
          <a:xfrm>
            <a:off x="3759200" y="2667000"/>
            <a:ext cx="2844800" cy="1066800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56" name="Rectangle 27"/>
          <p:cNvSpPr>
            <a:spLocks/>
          </p:cNvSpPr>
          <p:nvPr/>
        </p:nvSpPr>
        <p:spPr bwMode="auto">
          <a:xfrm>
            <a:off x="3048000" y="2133600"/>
            <a:ext cx="56896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57" name="Rectangle 28"/>
          <p:cNvSpPr>
            <a:spLocks/>
          </p:cNvSpPr>
          <p:nvPr/>
        </p:nvSpPr>
        <p:spPr bwMode="auto">
          <a:xfrm>
            <a:off x="7315200" y="2667000"/>
            <a:ext cx="7112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58" name="Line 29"/>
          <p:cNvSpPr>
            <a:spLocks noChangeShapeType="1"/>
          </p:cNvSpPr>
          <p:nvPr/>
        </p:nvSpPr>
        <p:spPr bwMode="auto">
          <a:xfrm>
            <a:off x="4400551" y="2400300"/>
            <a:ext cx="361949" cy="15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59" name="Oval 30"/>
          <p:cNvSpPr>
            <a:spLocks/>
          </p:cNvSpPr>
          <p:nvPr/>
        </p:nvSpPr>
        <p:spPr bwMode="auto">
          <a:xfrm>
            <a:off x="3860800" y="2209800"/>
            <a:ext cx="508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60" name="Line 31"/>
          <p:cNvSpPr>
            <a:spLocks noChangeShapeType="1"/>
          </p:cNvSpPr>
          <p:nvPr/>
        </p:nvSpPr>
        <p:spPr bwMode="auto">
          <a:xfrm rot="10800000" flipH="1">
            <a:off x="4121151" y="1876425"/>
            <a:ext cx="2116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61" name="Line 32"/>
          <p:cNvSpPr>
            <a:spLocks noChangeShapeType="1"/>
          </p:cNvSpPr>
          <p:nvPr/>
        </p:nvSpPr>
        <p:spPr bwMode="auto">
          <a:xfrm>
            <a:off x="4114800" y="2586039"/>
            <a:ext cx="2117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62" name="Line 33"/>
          <p:cNvSpPr>
            <a:spLocks noChangeShapeType="1"/>
          </p:cNvSpPr>
          <p:nvPr/>
        </p:nvSpPr>
        <p:spPr bwMode="auto">
          <a:xfrm flipH="1">
            <a:off x="3524251" y="2400300"/>
            <a:ext cx="323849" cy="15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63" name="Rectangle 34"/>
          <p:cNvSpPr>
            <a:spLocks/>
          </p:cNvSpPr>
          <p:nvPr/>
        </p:nvSpPr>
        <p:spPr bwMode="auto">
          <a:xfrm>
            <a:off x="3048000" y="4724400"/>
            <a:ext cx="5689600" cy="2286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000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64" name="Rectangle 35"/>
          <p:cNvSpPr>
            <a:spLocks/>
          </p:cNvSpPr>
          <p:nvPr/>
        </p:nvSpPr>
        <p:spPr bwMode="auto">
          <a:xfrm>
            <a:off x="8585258" y="4951511"/>
            <a:ext cx="169276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spAutoFit/>
          </a:bodyPr>
          <a:lstStyle/>
          <a:p>
            <a:pPr marL="39688" algn="r"/>
            <a:r>
              <a:rPr lang="en-US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1</a:t>
            </a:r>
          </a:p>
        </p:txBody>
      </p:sp>
      <p:sp>
        <p:nvSpPr>
          <p:cNvPr id="48165" name="Rectangle 36"/>
          <p:cNvSpPr>
            <a:spLocks/>
          </p:cNvSpPr>
          <p:nvPr/>
        </p:nvSpPr>
        <p:spPr bwMode="auto">
          <a:xfrm>
            <a:off x="3048000" y="4951511"/>
            <a:ext cx="169276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spAutoFit/>
          </a:bodyPr>
          <a:lstStyle/>
          <a:p>
            <a:pPr marL="39688"/>
            <a:r>
              <a:rPr lang="en-US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0</a:t>
            </a:r>
          </a:p>
        </p:txBody>
      </p:sp>
      <p:sp>
        <p:nvSpPr>
          <p:cNvPr id="48166" name="Rectangle 37"/>
          <p:cNvSpPr>
            <a:spLocks/>
          </p:cNvSpPr>
          <p:nvPr/>
        </p:nvSpPr>
        <p:spPr bwMode="auto">
          <a:xfrm>
            <a:off x="1660498" y="4951511"/>
            <a:ext cx="554623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spAutoFit/>
          </a:bodyPr>
          <a:lstStyle/>
          <a:p>
            <a:pPr marL="39688" algn="ctr"/>
            <a:r>
              <a:rPr lang="en-US" sz="2000">
                <a:solidFill>
                  <a:schemeClr val="tx1"/>
                </a:solidFill>
                <a:latin typeface="Tahoma" charset="0"/>
                <a:cs typeface="Tahoma" charset="0"/>
                <a:sym typeface="Tahoma" charset="0"/>
              </a:rPr>
              <a:t>Prob</a:t>
            </a:r>
          </a:p>
        </p:txBody>
      </p:sp>
      <p:sp>
        <p:nvSpPr>
          <p:cNvPr id="49190" name="AutoShape 38"/>
          <p:cNvSpPr>
            <a:spLocks/>
          </p:cNvSpPr>
          <p:nvPr/>
        </p:nvSpPr>
        <p:spPr bwMode="auto">
          <a:xfrm>
            <a:off x="4368800" y="2286000"/>
            <a:ext cx="6096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86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9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Probability Recap</a:t>
            </a:r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>
          <a:xfrm>
            <a:off x="304799" y="1143000"/>
            <a:ext cx="11201401" cy="4525963"/>
          </a:xfrm>
        </p:spPr>
        <p:txBody>
          <a:bodyPr/>
          <a:lstStyle/>
          <a:p>
            <a:pPr>
              <a:spcBef>
                <a:spcPts val="272"/>
              </a:spcBef>
              <a:buFont typeface="Wingdings" charset="0"/>
              <a:buChar char="§"/>
              <a:defRPr/>
            </a:pPr>
            <a:r>
              <a:rPr lang="en-US" sz="2800" dirty="0"/>
              <a:t>Conditional probability</a:t>
            </a:r>
          </a:p>
          <a:p>
            <a:pPr lvl="2">
              <a:spcBef>
                <a:spcPts val="272"/>
              </a:spcBef>
              <a:buFont typeface="Wingdings" charset="0"/>
              <a:buChar char="§"/>
              <a:defRPr/>
            </a:pPr>
            <a:endParaRPr lang="en-US" sz="2000" dirty="0"/>
          </a:p>
          <a:p>
            <a:pPr>
              <a:spcBef>
                <a:spcPts val="272"/>
              </a:spcBef>
              <a:buFont typeface="Wingdings" charset="0"/>
              <a:buChar char="§"/>
              <a:defRPr/>
            </a:pPr>
            <a:r>
              <a:rPr lang="en-US" sz="2800" dirty="0"/>
              <a:t>Product rule</a:t>
            </a:r>
          </a:p>
          <a:p>
            <a:pPr lvl="2">
              <a:spcBef>
                <a:spcPts val="272"/>
              </a:spcBef>
              <a:buFont typeface="Wingdings" charset="0"/>
              <a:buChar char="§"/>
              <a:defRPr/>
            </a:pPr>
            <a:endParaRPr lang="en-US" sz="2000" dirty="0"/>
          </a:p>
          <a:p>
            <a:pPr>
              <a:spcBef>
                <a:spcPts val="272"/>
              </a:spcBef>
              <a:buFont typeface="Wingdings" charset="0"/>
              <a:buChar char="§"/>
              <a:defRPr/>
            </a:pPr>
            <a:r>
              <a:rPr lang="en-US" sz="2800" dirty="0"/>
              <a:t>Chain rule </a:t>
            </a:r>
            <a:endParaRPr lang="en-US" sz="2400" dirty="0" smtClean="0"/>
          </a:p>
          <a:p>
            <a:pPr marL="0" indent="0">
              <a:spcBef>
                <a:spcPts val="272"/>
              </a:spcBef>
              <a:buFont typeface="Wingdings" charset="0"/>
              <a:buNone/>
              <a:defRPr/>
            </a:pPr>
            <a:endParaRPr lang="en-US" sz="1600" dirty="0" smtClean="0"/>
          </a:p>
          <a:p>
            <a:pPr marL="0" indent="0">
              <a:spcBef>
                <a:spcPts val="272"/>
              </a:spcBef>
              <a:buFont typeface="Wingdings" charset="0"/>
              <a:buNone/>
              <a:defRPr/>
            </a:pPr>
            <a:endParaRPr lang="en-US" sz="1600" dirty="0" smtClean="0"/>
          </a:p>
          <a:p>
            <a:pPr marL="0" indent="0">
              <a:spcBef>
                <a:spcPts val="272"/>
              </a:spcBef>
              <a:buFont typeface="Wingdings" charset="0"/>
              <a:buNone/>
              <a:defRPr/>
            </a:pPr>
            <a:endParaRPr lang="en-US" sz="1600" dirty="0" smtClean="0"/>
          </a:p>
          <a:p>
            <a:pPr>
              <a:spcBef>
                <a:spcPts val="272"/>
              </a:spcBef>
              <a:buFont typeface="Wingdings" charset="0"/>
              <a:buChar char="§"/>
              <a:defRPr/>
            </a:pPr>
            <a:r>
              <a:rPr lang="en-US" sz="2800" dirty="0" smtClean="0"/>
              <a:t>Bayes rule</a:t>
            </a:r>
          </a:p>
          <a:p>
            <a:pPr>
              <a:spcBef>
                <a:spcPts val="272"/>
              </a:spcBef>
              <a:buFont typeface="Wingdings" charset="0"/>
              <a:buChar char="§"/>
              <a:defRPr/>
            </a:pPr>
            <a:endParaRPr lang="en-US" sz="2800" dirty="0"/>
          </a:p>
          <a:p>
            <a:pPr>
              <a:spcBef>
                <a:spcPts val="272"/>
              </a:spcBef>
              <a:buFont typeface="Wingdings" charset="0"/>
              <a:buChar char="§"/>
              <a:defRPr/>
            </a:pPr>
            <a:r>
              <a:rPr lang="en-US" sz="2800" dirty="0" smtClean="0"/>
              <a:t>X</a:t>
            </a:r>
            <a:r>
              <a:rPr lang="en-US" sz="2800" dirty="0"/>
              <a:t>, Y independent </a:t>
            </a:r>
            <a:r>
              <a:rPr lang="en-US" sz="2800" dirty="0" smtClean="0"/>
              <a:t>if and only if:</a:t>
            </a:r>
            <a:endParaRPr lang="en-US" sz="2800" dirty="0"/>
          </a:p>
          <a:p>
            <a:pPr lvl="4">
              <a:spcBef>
                <a:spcPts val="272"/>
              </a:spcBef>
              <a:buFont typeface="Wingdings" charset="0"/>
              <a:buChar char="§"/>
              <a:defRPr/>
            </a:pPr>
            <a:endParaRPr lang="en-US" sz="1600" dirty="0"/>
          </a:p>
          <a:p>
            <a:pPr>
              <a:spcBef>
                <a:spcPts val="272"/>
              </a:spcBef>
              <a:buFont typeface="Wingdings" charset="0"/>
              <a:buChar char="§"/>
              <a:defRPr/>
            </a:pPr>
            <a:r>
              <a:rPr lang="en-US" sz="2800" dirty="0"/>
              <a:t>X and Y are conditionally independent given </a:t>
            </a:r>
            <a:r>
              <a:rPr lang="en-US" sz="2800" dirty="0" smtClean="0"/>
              <a:t>Z:                          			if and only if:</a:t>
            </a:r>
            <a:endParaRPr lang="en-US" dirty="0"/>
          </a:p>
          <a:p>
            <a:pPr>
              <a:buFont typeface="Wingdings" charset="0"/>
              <a:buChar char="§"/>
              <a:defRPr/>
            </a:pPr>
            <a:endParaRPr lang="en-US" dirty="0"/>
          </a:p>
        </p:txBody>
      </p:sp>
      <p:pic>
        <p:nvPicPr>
          <p:cNvPr id="17412" name="Picture 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173162"/>
            <a:ext cx="24479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836" y="2125662"/>
            <a:ext cx="310356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105400"/>
            <a:ext cx="379571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400800"/>
            <a:ext cx="4841875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8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791200"/>
            <a:ext cx="14017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xp_fig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06737" y="3048000"/>
            <a:ext cx="6646512" cy="97056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8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038600"/>
            <a:ext cx="308768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2675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z="4000" smtClean="0"/>
              <a:t>Example: Robot Localization</a:t>
            </a:r>
          </a:p>
        </p:txBody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5767388"/>
            <a:ext cx="10363200" cy="1090612"/>
          </a:xfrm>
        </p:spPr>
        <p:txBody>
          <a:bodyPr rIns="132080"/>
          <a:lstStyle/>
          <a:p>
            <a:pPr algn="ctr" eaLnBrk="1" hangingPunct="1">
              <a:buFont typeface="Wingdings" pitchFamily="2" charset="2"/>
              <a:buNone/>
            </a:pPr>
            <a:r>
              <a:rPr lang="en-US" smtClean="0"/>
              <a:t>t=2</a:t>
            </a:r>
          </a:p>
        </p:txBody>
      </p:sp>
      <p:sp>
        <p:nvSpPr>
          <p:cNvPr id="49157" name="Rectangle 4"/>
          <p:cNvSpPr>
            <a:spLocks/>
          </p:cNvSpPr>
          <p:nvPr/>
        </p:nvSpPr>
        <p:spPr bwMode="auto">
          <a:xfrm>
            <a:off x="3048000" y="21336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58" name="Rectangle 5"/>
          <p:cNvSpPr>
            <a:spLocks/>
          </p:cNvSpPr>
          <p:nvPr/>
        </p:nvSpPr>
        <p:spPr bwMode="auto">
          <a:xfrm>
            <a:off x="3759200" y="2133600"/>
            <a:ext cx="7112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59" name="Rectangle 6"/>
          <p:cNvSpPr>
            <a:spLocks/>
          </p:cNvSpPr>
          <p:nvPr/>
        </p:nvSpPr>
        <p:spPr bwMode="auto">
          <a:xfrm>
            <a:off x="4470400" y="2133600"/>
            <a:ext cx="7112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60" name="Rectangle 7"/>
          <p:cNvSpPr>
            <a:spLocks/>
          </p:cNvSpPr>
          <p:nvPr/>
        </p:nvSpPr>
        <p:spPr bwMode="auto">
          <a:xfrm>
            <a:off x="5181600" y="2133600"/>
            <a:ext cx="7112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61" name="Rectangle 8"/>
          <p:cNvSpPr>
            <a:spLocks/>
          </p:cNvSpPr>
          <p:nvPr/>
        </p:nvSpPr>
        <p:spPr bwMode="auto">
          <a:xfrm>
            <a:off x="5892800" y="2133600"/>
            <a:ext cx="7112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62" name="Rectangle 9"/>
          <p:cNvSpPr>
            <a:spLocks/>
          </p:cNvSpPr>
          <p:nvPr/>
        </p:nvSpPr>
        <p:spPr bwMode="auto">
          <a:xfrm>
            <a:off x="6604000" y="2133600"/>
            <a:ext cx="7112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63" name="Rectangle 10"/>
          <p:cNvSpPr>
            <a:spLocks/>
          </p:cNvSpPr>
          <p:nvPr/>
        </p:nvSpPr>
        <p:spPr bwMode="auto">
          <a:xfrm>
            <a:off x="7315200" y="2133600"/>
            <a:ext cx="7112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64" name="Rectangle 11"/>
          <p:cNvSpPr>
            <a:spLocks/>
          </p:cNvSpPr>
          <p:nvPr/>
        </p:nvSpPr>
        <p:spPr bwMode="auto">
          <a:xfrm>
            <a:off x="8026400" y="21336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65" name="Rectangle 12"/>
          <p:cNvSpPr>
            <a:spLocks/>
          </p:cNvSpPr>
          <p:nvPr/>
        </p:nvSpPr>
        <p:spPr bwMode="auto">
          <a:xfrm>
            <a:off x="3048000" y="26670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66" name="Rectangle 13"/>
          <p:cNvSpPr>
            <a:spLocks/>
          </p:cNvSpPr>
          <p:nvPr/>
        </p:nvSpPr>
        <p:spPr bwMode="auto">
          <a:xfrm>
            <a:off x="6604000" y="26670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67" name="Rectangle 14"/>
          <p:cNvSpPr>
            <a:spLocks/>
          </p:cNvSpPr>
          <p:nvPr/>
        </p:nvSpPr>
        <p:spPr bwMode="auto">
          <a:xfrm>
            <a:off x="8026400" y="26670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68" name="Rectangle 15"/>
          <p:cNvSpPr>
            <a:spLocks/>
          </p:cNvSpPr>
          <p:nvPr/>
        </p:nvSpPr>
        <p:spPr bwMode="auto">
          <a:xfrm>
            <a:off x="3048000" y="32004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69" name="Rectangle 16"/>
          <p:cNvSpPr>
            <a:spLocks/>
          </p:cNvSpPr>
          <p:nvPr/>
        </p:nvSpPr>
        <p:spPr bwMode="auto">
          <a:xfrm>
            <a:off x="6604000" y="32004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70" name="Rectangle 17"/>
          <p:cNvSpPr>
            <a:spLocks/>
          </p:cNvSpPr>
          <p:nvPr/>
        </p:nvSpPr>
        <p:spPr bwMode="auto">
          <a:xfrm>
            <a:off x="8026400" y="32004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71" name="Rectangle 18"/>
          <p:cNvSpPr>
            <a:spLocks/>
          </p:cNvSpPr>
          <p:nvPr/>
        </p:nvSpPr>
        <p:spPr bwMode="auto">
          <a:xfrm>
            <a:off x="3048000" y="37338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72" name="Rectangle 19"/>
          <p:cNvSpPr>
            <a:spLocks/>
          </p:cNvSpPr>
          <p:nvPr/>
        </p:nvSpPr>
        <p:spPr bwMode="auto">
          <a:xfrm>
            <a:off x="3759200" y="3733800"/>
            <a:ext cx="7112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73" name="Rectangle 20"/>
          <p:cNvSpPr>
            <a:spLocks/>
          </p:cNvSpPr>
          <p:nvPr/>
        </p:nvSpPr>
        <p:spPr bwMode="auto">
          <a:xfrm>
            <a:off x="4470400" y="3733800"/>
            <a:ext cx="7112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74" name="Rectangle 21"/>
          <p:cNvSpPr>
            <a:spLocks/>
          </p:cNvSpPr>
          <p:nvPr/>
        </p:nvSpPr>
        <p:spPr bwMode="auto">
          <a:xfrm>
            <a:off x="5181600" y="3733800"/>
            <a:ext cx="7112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75" name="Rectangle 22"/>
          <p:cNvSpPr>
            <a:spLocks/>
          </p:cNvSpPr>
          <p:nvPr/>
        </p:nvSpPr>
        <p:spPr bwMode="auto">
          <a:xfrm>
            <a:off x="5892800" y="3733800"/>
            <a:ext cx="7112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76" name="Rectangle 23"/>
          <p:cNvSpPr>
            <a:spLocks/>
          </p:cNvSpPr>
          <p:nvPr/>
        </p:nvSpPr>
        <p:spPr bwMode="auto">
          <a:xfrm>
            <a:off x="6604000" y="3733800"/>
            <a:ext cx="7112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77" name="Rectangle 24"/>
          <p:cNvSpPr>
            <a:spLocks/>
          </p:cNvSpPr>
          <p:nvPr/>
        </p:nvSpPr>
        <p:spPr bwMode="auto">
          <a:xfrm>
            <a:off x="7315200" y="3733800"/>
            <a:ext cx="7112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78" name="Rectangle 25"/>
          <p:cNvSpPr>
            <a:spLocks/>
          </p:cNvSpPr>
          <p:nvPr/>
        </p:nvSpPr>
        <p:spPr bwMode="auto">
          <a:xfrm>
            <a:off x="8026400" y="37338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79" name="Rectangle 26"/>
          <p:cNvSpPr>
            <a:spLocks/>
          </p:cNvSpPr>
          <p:nvPr/>
        </p:nvSpPr>
        <p:spPr bwMode="auto">
          <a:xfrm>
            <a:off x="3759200" y="2667000"/>
            <a:ext cx="2844800" cy="1066800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80" name="Rectangle 27"/>
          <p:cNvSpPr>
            <a:spLocks/>
          </p:cNvSpPr>
          <p:nvPr/>
        </p:nvSpPr>
        <p:spPr bwMode="auto">
          <a:xfrm>
            <a:off x="3048000" y="2133600"/>
            <a:ext cx="56896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81" name="Rectangle 28"/>
          <p:cNvSpPr>
            <a:spLocks/>
          </p:cNvSpPr>
          <p:nvPr/>
        </p:nvSpPr>
        <p:spPr bwMode="auto">
          <a:xfrm>
            <a:off x="7315200" y="2667000"/>
            <a:ext cx="7112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82" name="Line 29"/>
          <p:cNvSpPr>
            <a:spLocks noChangeShapeType="1"/>
          </p:cNvSpPr>
          <p:nvPr/>
        </p:nvSpPr>
        <p:spPr bwMode="auto">
          <a:xfrm>
            <a:off x="5105401" y="2424114"/>
            <a:ext cx="361951" cy="15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83" name="Rectangle 30"/>
          <p:cNvSpPr>
            <a:spLocks/>
          </p:cNvSpPr>
          <p:nvPr/>
        </p:nvSpPr>
        <p:spPr bwMode="auto">
          <a:xfrm>
            <a:off x="3048000" y="4724400"/>
            <a:ext cx="5689600" cy="2286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000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84" name="Rectangle 31"/>
          <p:cNvSpPr>
            <a:spLocks/>
          </p:cNvSpPr>
          <p:nvPr/>
        </p:nvSpPr>
        <p:spPr bwMode="auto">
          <a:xfrm>
            <a:off x="8585258" y="4951511"/>
            <a:ext cx="169276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spAutoFit/>
          </a:bodyPr>
          <a:lstStyle/>
          <a:p>
            <a:pPr marL="39688" algn="r"/>
            <a:r>
              <a:rPr lang="en-US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1</a:t>
            </a:r>
          </a:p>
        </p:txBody>
      </p:sp>
      <p:sp>
        <p:nvSpPr>
          <p:cNvPr id="49185" name="Rectangle 32"/>
          <p:cNvSpPr>
            <a:spLocks/>
          </p:cNvSpPr>
          <p:nvPr/>
        </p:nvSpPr>
        <p:spPr bwMode="auto">
          <a:xfrm>
            <a:off x="3048000" y="4951511"/>
            <a:ext cx="169276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spAutoFit/>
          </a:bodyPr>
          <a:lstStyle/>
          <a:p>
            <a:pPr marL="39688"/>
            <a:r>
              <a:rPr lang="en-US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0</a:t>
            </a:r>
          </a:p>
        </p:txBody>
      </p:sp>
      <p:sp>
        <p:nvSpPr>
          <p:cNvPr id="49186" name="Rectangle 33"/>
          <p:cNvSpPr>
            <a:spLocks/>
          </p:cNvSpPr>
          <p:nvPr/>
        </p:nvSpPr>
        <p:spPr bwMode="auto">
          <a:xfrm>
            <a:off x="1660498" y="4951511"/>
            <a:ext cx="554623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spAutoFit/>
          </a:bodyPr>
          <a:lstStyle/>
          <a:p>
            <a:pPr marL="39688" algn="ctr"/>
            <a:r>
              <a:rPr lang="en-US" sz="2000">
                <a:solidFill>
                  <a:schemeClr val="tx1"/>
                </a:solidFill>
                <a:latin typeface="Tahoma" charset="0"/>
                <a:cs typeface="Tahoma" charset="0"/>
                <a:sym typeface="Tahoma" charset="0"/>
              </a:rPr>
              <a:t>Prob</a:t>
            </a:r>
          </a:p>
        </p:txBody>
      </p:sp>
      <p:sp>
        <p:nvSpPr>
          <p:cNvPr id="49187" name="Oval 34"/>
          <p:cNvSpPr>
            <a:spLocks/>
          </p:cNvSpPr>
          <p:nvPr/>
        </p:nvSpPr>
        <p:spPr bwMode="auto">
          <a:xfrm>
            <a:off x="4603751" y="2238375"/>
            <a:ext cx="508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88" name="Line 35"/>
          <p:cNvSpPr>
            <a:spLocks noChangeShapeType="1"/>
          </p:cNvSpPr>
          <p:nvPr/>
        </p:nvSpPr>
        <p:spPr bwMode="auto">
          <a:xfrm rot="10800000" flipH="1">
            <a:off x="4864100" y="1905000"/>
            <a:ext cx="2117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89" name="Line 36"/>
          <p:cNvSpPr>
            <a:spLocks noChangeShapeType="1"/>
          </p:cNvSpPr>
          <p:nvPr/>
        </p:nvSpPr>
        <p:spPr bwMode="auto">
          <a:xfrm>
            <a:off x="4857751" y="2614614"/>
            <a:ext cx="2116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90" name="Line 37"/>
          <p:cNvSpPr>
            <a:spLocks noChangeShapeType="1"/>
          </p:cNvSpPr>
          <p:nvPr/>
        </p:nvSpPr>
        <p:spPr bwMode="auto">
          <a:xfrm flipH="1">
            <a:off x="4267200" y="2428875"/>
            <a:ext cx="323851" cy="15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14" name="AutoShape 38"/>
          <p:cNvSpPr>
            <a:spLocks/>
          </p:cNvSpPr>
          <p:nvPr/>
        </p:nvSpPr>
        <p:spPr bwMode="auto">
          <a:xfrm>
            <a:off x="5111751" y="2305050"/>
            <a:ext cx="6096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87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z="4000" smtClean="0"/>
              <a:t>Example: Robot Localization</a:t>
            </a:r>
          </a:p>
        </p:txBody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5767388"/>
            <a:ext cx="10363200" cy="1090612"/>
          </a:xfrm>
        </p:spPr>
        <p:txBody>
          <a:bodyPr rIns="132080"/>
          <a:lstStyle/>
          <a:p>
            <a:pPr algn="ctr" eaLnBrk="1" hangingPunct="1">
              <a:buFont typeface="Wingdings" pitchFamily="2" charset="2"/>
              <a:buNone/>
            </a:pPr>
            <a:r>
              <a:rPr lang="en-US" smtClean="0"/>
              <a:t>t=3</a:t>
            </a:r>
          </a:p>
        </p:txBody>
      </p:sp>
      <p:sp>
        <p:nvSpPr>
          <p:cNvPr id="50181" name="Rectangle 4"/>
          <p:cNvSpPr>
            <a:spLocks/>
          </p:cNvSpPr>
          <p:nvPr/>
        </p:nvSpPr>
        <p:spPr bwMode="auto">
          <a:xfrm>
            <a:off x="3048000" y="21336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82" name="Rectangle 5"/>
          <p:cNvSpPr>
            <a:spLocks/>
          </p:cNvSpPr>
          <p:nvPr/>
        </p:nvSpPr>
        <p:spPr bwMode="auto">
          <a:xfrm>
            <a:off x="3759200" y="2133600"/>
            <a:ext cx="7112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83" name="Rectangle 6"/>
          <p:cNvSpPr>
            <a:spLocks/>
          </p:cNvSpPr>
          <p:nvPr/>
        </p:nvSpPr>
        <p:spPr bwMode="auto">
          <a:xfrm>
            <a:off x="4470400" y="2133600"/>
            <a:ext cx="7112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84" name="Rectangle 7"/>
          <p:cNvSpPr>
            <a:spLocks/>
          </p:cNvSpPr>
          <p:nvPr/>
        </p:nvSpPr>
        <p:spPr bwMode="auto">
          <a:xfrm>
            <a:off x="5181600" y="2133600"/>
            <a:ext cx="7112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85" name="Rectangle 8"/>
          <p:cNvSpPr>
            <a:spLocks/>
          </p:cNvSpPr>
          <p:nvPr/>
        </p:nvSpPr>
        <p:spPr bwMode="auto">
          <a:xfrm>
            <a:off x="5892800" y="2133600"/>
            <a:ext cx="7112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86" name="Rectangle 9"/>
          <p:cNvSpPr>
            <a:spLocks/>
          </p:cNvSpPr>
          <p:nvPr/>
        </p:nvSpPr>
        <p:spPr bwMode="auto">
          <a:xfrm>
            <a:off x="6604000" y="2133600"/>
            <a:ext cx="7112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87" name="Rectangle 10"/>
          <p:cNvSpPr>
            <a:spLocks/>
          </p:cNvSpPr>
          <p:nvPr/>
        </p:nvSpPr>
        <p:spPr bwMode="auto">
          <a:xfrm>
            <a:off x="7315200" y="2133600"/>
            <a:ext cx="7112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88" name="Rectangle 11"/>
          <p:cNvSpPr>
            <a:spLocks/>
          </p:cNvSpPr>
          <p:nvPr/>
        </p:nvSpPr>
        <p:spPr bwMode="auto">
          <a:xfrm>
            <a:off x="8026400" y="21336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89" name="Rectangle 12"/>
          <p:cNvSpPr>
            <a:spLocks/>
          </p:cNvSpPr>
          <p:nvPr/>
        </p:nvSpPr>
        <p:spPr bwMode="auto">
          <a:xfrm>
            <a:off x="3048000" y="26670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90" name="Rectangle 13"/>
          <p:cNvSpPr>
            <a:spLocks/>
          </p:cNvSpPr>
          <p:nvPr/>
        </p:nvSpPr>
        <p:spPr bwMode="auto">
          <a:xfrm>
            <a:off x="6604000" y="26670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91" name="Rectangle 14"/>
          <p:cNvSpPr>
            <a:spLocks/>
          </p:cNvSpPr>
          <p:nvPr/>
        </p:nvSpPr>
        <p:spPr bwMode="auto">
          <a:xfrm>
            <a:off x="8026400" y="26670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92" name="Rectangle 15"/>
          <p:cNvSpPr>
            <a:spLocks/>
          </p:cNvSpPr>
          <p:nvPr/>
        </p:nvSpPr>
        <p:spPr bwMode="auto">
          <a:xfrm>
            <a:off x="3048000" y="32004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93" name="Rectangle 16"/>
          <p:cNvSpPr>
            <a:spLocks/>
          </p:cNvSpPr>
          <p:nvPr/>
        </p:nvSpPr>
        <p:spPr bwMode="auto">
          <a:xfrm>
            <a:off x="6604000" y="32004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94" name="Rectangle 17"/>
          <p:cNvSpPr>
            <a:spLocks/>
          </p:cNvSpPr>
          <p:nvPr/>
        </p:nvSpPr>
        <p:spPr bwMode="auto">
          <a:xfrm>
            <a:off x="8026400" y="32004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95" name="Rectangle 18"/>
          <p:cNvSpPr>
            <a:spLocks/>
          </p:cNvSpPr>
          <p:nvPr/>
        </p:nvSpPr>
        <p:spPr bwMode="auto">
          <a:xfrm>
            <a:off x="3048000" y="37338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96" name="Rectangle 19"/>
          <p:cNvSpPr>
            <a:spLocks/>
          </p:cNvSpPr>
          <p:nvPr/>
        </p:nvSpPr>
        <p:spPr bwMode="auto">
          <a:xfrm>
            <a:off x="3759200" y="3733800"/>
            <a:ext cx="7112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97" name="Rectangle 20"/>
          <p:cNvSpPr>
            <a:spLocks/>
          </p:cNvSpPr>
          <p:nvPr/>
        </p:nvSpPr>
        <p:spPr bwMode="auto">
          <a:xfrm>
            <a:off x="4470400" y="3733800"/>
            <a:ext cx="7112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98" name="Rectangle 21"/>
          <p:cNvSpPr>
            <a:spLocks/>
          </p:cNvSpPr>
          <p:nvPr/>
        </p:nvSpPr>
        <p:spPr bwMode="auto">
          <a:xfrm>
            <a:off x="5181600" y="3733800"/>
            <a:ext cx="7112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99" name="Rectangle 22"/>
          <p:cNvSpPr>
            <a:spLocks/>
          </p:cNvSpPr>
          <p:nvPr/>
        </p:nvSpPr>
        <p:spPr bwMode="auto">
          <a:xfrm>
            <a:off x="5892800" y="3733800"/>
            <a:ext cx="7112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00" name="Rectangle 23"/>
          <p:cNvSpPr>
            <a:spLocks/>
          </p:cNvSpPr>
          <p:nvPr/>
        </p:nvSpPr>
        <p:spPr bwMode="auto">
          <a:xfrm>
            <a:off x="6604000" y="3733800"/>
            <a:ext cx="7112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01" name="Rectangle 24"/>
          <p:cNvSpPr>
            <a:spLocks/>
          </p:cNvSpPr>
          <p:nvPr/>
        </p:nvSpPr>
        <p:spPr bwMode="auto">
          <a:xfrm>
            <a:off x="7315200" y="3733800"/>
            <a:ext cx="7112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02" name="Rectangle 25"/>
          <p:cNvSpPr>
            <a:spLocks/>
          </p:cNvSpPr>
          <p:nvPr/>
        </p:nvSpPr>
        <p:spPr bwMode="auto">
          <a:xfrm>
            <a:off x="8026400" y="37338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03" name="Rectangle 26"/>
          <p:cNvSpPr>
            <a:spLocks/>
          </p:cNvSpPr>
          <p:nvPr/>
        </p:nvSpPr>
        <p:spPr bwMode="auto">
          <a:xfrm>
            <a:off x="3759200" y="2667000"/>
            <a:ext cx="2844800" cy="1066800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04" name="Rectangle 27"/>
          <p:cNvSpPr>
            <a:spLocks/>
          </p:cNvSpPr>
          <p:nvPr/>
        </p:nvSpPr>
        <p:spPr bwMode="auto">
          <a:xfrm>
            <a:off x="3048000" y="2133600"/>
            <a:ext cx="56896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05" name="Rectangle 28"/>
          <p:cNvSpPr>
            <a:spLocks/>
          </p:cNvSpPr>
          <p:nvPr/>
        </p:nvSpPr>
        <p:spPr bwMode="auto">
          <a:xfrm>
            <a:off x="7315200" y="2667000"/>
            <a:ext cx="7112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06" name="Line 29"/>
          <p:cNvSpPr>
            <a:spLocks noChangeShapeType="1"/>
          </p:cNvSpPr>
          <p:nvPr/>
        </p:nvSpPr>
        <p:spPr bwMode="auto">
          <a:xfrm>
            <a:off x="5835651" y="2428875"/>
            <a:ext cx="361949" cy="15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07" name="Rectangle 30"/>
          <p:cNvSpPr>
            <a:spLocks/>
          </p:cNvSpPr>
          <p:nvPr/>
        </p:nvSpPr>
        <p:spPr bwMode="auto">
          <a:xfrm>
            <a:off x="3048000" y="4724400"/>
            <a:ext cx="5689600" cy="2286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000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08" name="Rectangle 31"/>
          <p:cNvSpPr>
            <a:spLocks/>
          </p:cNvSpPr>
          <p:nvPr/>
        </p:nvSpPr>
        <p:spPr bwMode="auto">
          <a:xfrm>
            <a:off x="8585258" y="4951511"/>
            <a:ext cx="169276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spAutoFit/>
          </a:bodyPr>
          <a:lstStyle/>
          <a:p>
            <a:pPr marL="39688" algn="r"/>
            <a:r>
              <a:rPr lang="en-US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1</a:t>
            </a:r>
          </a:p>
        </p:txBody>
      </p:sp>
      <p:sp>
        <p:nvSpPr>
          <p:cNvPr id="50209" name="Rectangle 32"/>
          <p:cNvSpPr>
            <a:spLocks/>
          </p:cNvSpPr>
          <p:nvPr/>
        </p:nvSpPr>
        <p:spPr bwMode="auto">
          <a:xfrm>
            <a:off x="3048000" y="4951511"/>
            <a:ext cx="169276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spAutoFit/>
          </a:bodyPr>
          <a:lstStyle/>
          <a:p>
            <a:pPr marL="39688"/>
            <a:r>
              <a:rPr lang="en-US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0</a:t>
            </a:r>
          </a:p>
        </p:txBody>
      </p:sp>
      <p:sp>
        <p:nvSpPr>
          <p:cNvPr id="50210" name="Rectangle 33"/>
          <p:cNvSpPr>
            <a:spLocks/>
          </p:cNvSpPr>
          <p:nvPr/>
        </p:nvSpPr>
        <p:spPr bwMode="auto">
          <a:xfrm>
            <a:off x="1660498" y="4951511"/>
            <a:ext cx="554623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spAutoFit/>
          </a:bodyPr>
          <a:lstStyle/>
          <a:p>
            <a:pPr marL="39688" algn="ctr"/>
            <a:r>
              <a:rPr lang="en-US" sz="2000">
                <a:solidFill>
                  <a:schemeClr val="tx1"/>
                </a:solidFill>
                <a:latin typeface="Tahoma" charset="0"/>
                <a:cs typeface="Tahoma" charset="0"/>
                <a:sym typeface="Tahoma" charset="0"/>
              </a:rPr>
              <a:t>Prob</a:t>
            </a:r>
          </a:p>
        </p:txBody>
      </p:sp>
      <p:sp>
        <p:nvSpPr>
          <p:cNvPr id="50211" name="Oval 34"/>
          <p:cNvSpPr>
            <a:spLocks/>
          </p:cNvSpPr>
          <p:nvPr/>
        </p:nvSpPr>
        <p:spPr bwMode="auto">
          <a:xfrm>
            <a:off x="5314951" y="2238375"/>
            <a:ext cx="508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12" name="Line 35"/>
          <p:cNvSpPr>
            <a:spLocks noChangeShapeType="1"/>
          </p:cNvSpPr>
          <p:nvPr/>
        </p:nvSpPr>
        <p:spPr bwMode="auto">
          <a:xfrm rot="10800000" flipH="1">
            <a:off x="5575300" y="1905000"/>
            <a:ext cx="2117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13" name="Line 36"/>
          <p:cNvSpPr>
            <a:spLocks noChangeShapeType="1"/>
          </p:cNvSpPr>
          <p:nvPr/>
        </p:nvSpPr>
        <p:spPr bwMode="auto">
          <a:xfrm>
            <a:off x="5568951" y="2614614"/>
            <a:ext cx="2116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14" name="Line 37"/>
          <p:cNvSpPr>
            <a:spLocks noChangeShapeType="1"/>
          </p:cNvSpPr>
          <p:nvPr/>
        </p:nvSpPr>
        <p:spPr bwMode="auto">
          <a:xfrm flipH="1">
            <a:off x="4978400" y="2428875"/>
            <a:ext cx="323851" cy="15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38" name="AutoShape 38"/>
          <p:cNvSpPr>
            <a:spLocks/>
          </p:cNvSpPr>
          <p:nvPr/>
        </p:nvSpPr>
        <p:spPr bwMode="auto">
          <a:xfrm>
            <a:off x="5816600" y="2309813"/>
            <a:ext cx="6096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912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z="4000" smtClean="0"/>
              <a:t>Example: Robot Localization</a:t>
            </a:r>
          </a:p>
        </p:txBody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5767388"/>
            <a:ext cx="10363200" cy="1090612"/>
          </a:xfrm>
        </p:spPr>
        <p:txBody>
          <a:bodyPr rIns="132080"/>
          <a:lstStyle/>
          <a:p>
            <a:pPr algn="ctr" eaLnBrk="1" hangingPunct="1">
              <a:buFont typeface="Wingdings" pitchFamily="2" charset="2"/>
              <a:buNone/>
            </a:pPr>
            <a:r>
              <a:rPr lang="en-US" smtClean="0"/>
              <a:t>t=4</a:t>
            </a:r>
          </a:p>
        </p:txBody>
      </p:sp>
      <p:sp>
        <p:nvSpPr>
          <p:cNvPr id="51205" name="Rectangle 4"/>
          <p:cNvSpPr>
            <a:spLocks/>
          </p:cNvSpPr>
          <p:nvPr/>
        </p:nvSpPr>
        <p:spPr bwMode="auto">
          <a:xfrm>
            <a:off x="3048000" y="21336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06" name="Rectangle 5"/>
          <p:cNvSpPr>
            <a:spLocks/>
          </p:cNvSpPr>
          <p:nvPr/>
        </p:nvSpPr>
        <p:spPr bwMode="auto">
          <a:xfrm>
            <a:off x="3759200" y="2133600"/>
            <a:ext cx="7112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07" name="Rectangle 6"/>
          <p:cNvSpPr>
            <a:spLocks/>
          </p:cNvSpPr>
          <p:nvPr/>
        </p:nvSpPr>
        <p:spPr bwMode="auto">
          <a:xfrm>
            <a:off x="4470400" y="2133600"/>
            <a:ext cx="7112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08" name="Rectangle 7"/>
          <p:cNvSpPr>
            <a:spLocks/>
          </p:cNvSpPr>
          <p:nvPr/>
        </p:nvSpPr>
        <p:spPr bwMode="auto">
          <a:xfrm>
            <a:off x="5181600" y="2133600"/>
            <a:ext cx="7112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09" name="Rectangle 8"/>
          <p:cNvSpPr>
            <a:spLocks/>
          </p:cNvSpPr>
          <p:nvPr/>
        </p:nvSpPr>
        <p:spPr bwMode="auto">
          <a:xfrm>
            <a:off x="5892800" y="2133600"/>
            <a:ext cx="711200" cy="533400"/>
          </a:xfrm>
          <a:prstGeom prst="rect">
            <a:avLst/>
          </a:prstGeom>
          <a:solidFill>
            <a:srgbClr val="1C1C1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10" name="Rectangle 9"/>
          <p:cNvSpPr>
            <a:spLocks/>
          </p:cNvSpPr>
          <p:nvPr/>
        </p:nvSpPr>
        <p:spPr bwMode="auto">
          <a:xfrm>
            <a:off x="6604000" y="2133600"/>
            <a:ext cx="7112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11" name="Rectangle 10"/>
          <p:cNvSpPr>
            <a:spLocks/>
          </p:cNvSpPr>
          <p:nvPr/>
        </p:nvSpPr>
        <p:spPr bwMode="auto">
          <a:xfrm>
            <a:off x="7315200" y="2133600"/>
            <a:ext cx="7112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12" name="Rectangle 11"/>
          <p:cNvSpPr>
            <a:spLocks/>
          </p:cNvSpPr>
          <p:nvPr/>
        </p:nvSpPr>
        <p:spPr bwMode="auto">
          <a:xfrm>
            <a:off x="8026400" y="21336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13" name="Rectangle 12"/>
          <p:cNvSpPr>
            <a:spLocks/>
          </p:cNvSpPr>
          <p:nvPr/>
        </p:nvSpPr>
        <p:spPr bwMode="auto">
          <a:xfrm>
            <a:off x="3048000" y="26670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14" name="Rectangle 13"/>
          <p:cNvSpPr>
            <a:spLocks/>
          </p:cNvSpPr>
          <p:nvPr/>
        </p:nvSpPr>
        <p:spPr bwMode="auto">
          <a:xfrm>
            <a:off x="6604000" y="26670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15" name="Rectangle 14"/>
          <p:cNvSpPr>
            <a:spLocks/>
          </p:cNvSpPr>
          <p:nvPr/>
        </p:nvSpPr>
        <p:spPr bwMode="auto">
          <a:xfrm>
            <a:off x="8026400" y="26670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16" name="Rectangle 15"/>
          <p:cNvSpPr>
            <a:spLocks/>
          </p:cNvSpPr>
          <p:nvPr/>
        </p:nvSpPr>
        <p:spPr bwMode="auto">
          <a:xfrm>
            <a:off x="3048000" y="32004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17" name="Rectangle 16"/>
          <p:cNvSpPr>
            <a:spLocks/>
          </p:cNvSpPr>
          <p:nvPr/>
        </p:nvSpPr>
        <p:spPr bwMode="auto">
          <a:xfrm>
            <a:off x="6604000" y="32004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18" name="Rectangle 17"/>
          <p:cNvSpPr>
            <a:spLocks/>
          </p:cNvSpPr>
          <p:nvPr/>
        </p:nvSpPr>
        <p:spPr bwMode="auto">
          <a:xfrm>
            <a:off x="8026400" y="32004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19" name="Rectangle 18"/>
          <p:cNvSpPr>
            <a:spLocks/>
          </p:cNvSpPr>
          <p:nvPr/>
        </p:nvSpPr>
        <p:spPr bwMode="auto">
          <a:xfrm>
            <a:off x="3048000" y="37338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20" name="Rectangle 19"/>
          <p:cNvSpPr>
            <a:spLocks/>
          </p:cNvSpPr>
          <p:nvPr/>
        </p:nvSpPr>
        <p:spPr bwMode="auto">
          <a:xfrm>
            <a:off x="3759200" y="3733800"/>
            <a:ext cx="7112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21" name="Rectangle 20"/>
          <p:cNvSpPr>
            <a:spLocks/>
          </p:cNvSpPr>
          <p:nvPr/>
        </p:nvSpPr>
        <p:spPr bwMode="auto">
          <a:xfrm>
            <a:off x="4470400" y="3733800"/>
            <a:ext cx="7112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22" name="Rectangle 21"/>
          <p:cNvSpPr>
            <a:spLocks/>
          </p:cNvSpPr>
          <p:nvPr/>
        </p:nvSpPr>
        <p:spPr bwMode="auto">
          <a:xfrm>
            <a:off x="5181600" y="3733800"/>
            <a:ext cx="7112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23" name="Rectangle 22"/>
          <p:cNvSpPr>
            <a:spLocks/>
          </p:cNvSpPr>
          <p:nvPr/>
        </p:nvSpPr>
        <p:spPr bwMode="auto">
          <a:xfrm>
            <a:off x="5892800" y="3733800"/>
            <a:ext cx="711200" cy="533400"/>
          </a:xfrm>
          <a:prstGeom prst="rect">
            <a:avLst/>
          </a:prstGeom>
          <a:solidFill>
            <a:srgbClr val="1C1C1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24" name="Rectangle 23"/>
          <p:cNvSpPr>
            <a:spLocks/>
          </p:cNvSpPr>
          <p:nvPr/>
        </p:nvSpPr>
        <p:spPr bwMode="auto">
          <a:xfrm>
            <a:off x="6604000" y="3733800"/>
            <a:ext cx="7112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25" name="Rectangle 24"/>
          <p:cNvSpPr>
            <a:spLocks/>
          </p:cNvSpPr>
          <p:nvPr/>
        </p:nvSpPr>
        <p:spPr bwMode="auto">
          <a:xfrm>
            <a:off x="7315200" y="3733800"/>
            <a:ext cx="7112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26" name="Rectangle 25"/>
          <p:cNvSpPr>
            <a:spLocks/>
          </p:cNvSpPr>
          <p:nvPr/>
        </p:nvSpPr>
        <p:spPr bwMode="auto">
          <a:xfrm>
            <a:off x="8026400" y="37338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27" name="Rectangle 26"/>
          <p:cNvSpPr>
            <a:spLocks/>
          </p:cNvSpPr>
          <p:nvPr/>
        </p:nvSpPr>
        <p:spPr bwMode="auto">
          <a:xfrm>
            <a:off x="3759200" y="2667000"/>
            <a:ext cx="2844800" cy="1066800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28" name="Rectangle 27"/>
          <p:cNvSpPr>
            <a:spLocks/>
          </p:cNvSpPr>
          <p:nvPr/>
        </p:nvSpPr>
        <p:spPr bwMode="auto">
          <a:xfrm>
            <a:off x="3048000" y="2133600"/>
            <a:ext cx="56896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29" name="Rectangle 28"/>
          <p:cNvSpPr>
            <a:spLocks/>
          </p:cNvSpPr>
          <p:nvPr/>
        </p:nvSpPr>
        <p:spPr bwMode="auto">
          <a:xfrm>
            <a:off x="7315200" y="2667000"/>
            <a:ext cx="7112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30" name="Line 29"/>
          <p:cNvSpPr>
            <a:spLocks noChangeShapeType="1"/>
          </p:cNvSpPr>
          <p:nvPr/>
        </p:nvSpPr>
        <p:spPr bwMode="auto">
          <a:xfrm>
            <a:off x="6515101" y="2400300"/>
            <a:ext cx="361951" cy="15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31" name="Rectangle 30"/>
          <p:cNvSpPr>
            <a:spLocks/>
          </p:cNvSpPr>
          <p:nvPr/>
        </p:nvSpPr>
        <p:spPr bwMode="auto">
          <a:xfrm>
            <a:off x="3048000" y="4724400"/>
            <a:ext cx="5689600" cy="2286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000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32" name="Rectangle 31"/>
          <p:cNvSpPr>
            <a:spLocks/>
          </p:cNvSpPr>
          <p:nvPr/>
        </p:nvSpPr>
        <p:spPr bwMode="auto">
          <a:xfrm>
            <a:off x="8585258" y="4951511"/>
            <a:ext cx="169276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spAutoFit/>
          </a:bodyPr>
          <a:lstStyle/>
          <a:p>
            <a:pPr marL="39688" algn="r"/>
            <a:r>
              <a:rPr lang="en-US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1</a:t>
            </a:r>
          </a:p>
        </p:txBody>
      </p:sp>
      <p:sp>
        <p:nvSpPr>
          <p:cNvPr id="51233" name="Rectangle 32"/>
          <p:cNvSpPr>
            <a:spLocks/>
          </p:cNvSpPr>
          <p:nvPr/>
        </p:nvSpPr>
        <p:spPr bwMode="auto">
          <a:xfrm>
            <a:off x="3048000" y="4951511"/>
            <a:ext cx="169276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spAutoFit/>
          </a:bodyPr>
          <a:lstStyle/>
          <a:p>
            <a:pPr marL="39688"/>
            <a:r>
              <a:rPr lang="en-US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0</a:t>
            </a:r>
          </a:p>
        </p:txBody>
      </p:sp>
      <p:sp>
        <p:nvSpPr>
          <p:cNvPr id="51234" name="Rectangle 33"/>
          <p:cNvSpPr>
            <a:spLocks/>
          </p:cNvSpPr>
          <p:nvPr/>
        </p:nvSpPr>
        <p:spPr bwMode="auto">
          <a:xfrm>
            <a:off x="1660498" y="4951511"/>
            <a:ext cx="554623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spAutoFit/>
          </a:bodyPr>
          <a:lstStyle/>
          <a:p>
            <a:pPr marL="39688" algn="ctr"/>
            <a:r>
              <a:rPr lang="en-US" sz="2000">
                <a:solidFill>
                  <a:schemeClr val="tx1"/>
                </a:solidFill>
                <a:latin typeface="Tahoma" charset="0"/>
                <a:cs typeface="Tahoma" charset="0"/>
                <a:sym typeface="Tahoma" charset="0"/>
              </a:rPr>
              <a:t>Prob</a:t>
            </a:r>
          </a:p>
        </p:txBody>
      </p:sp>
      <p:sp>
        <p:nvSpPr>
          <p:cNvPr id="51235" name="Oval 34"/>
          <p:cNvSpPr>
            <a:spLocks/>
          </p:cNvSpPr>
          <p:nvPr/>
        </p:nvSpPr>
        <p:spPr bwMode="auto">
          <a:xfrm>
            <a:off x="5994400" y="2209800"/>
            <a:ext cx="508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36" name="Line 35"/>
          <p:cNvSpPr>
            <a:spLocks noChangeShapeType="1"/>
          </p:cNvSpPr>
          <p:nvPr/>
        </p:nvSpPr>
        <p:spPr bwMode="auto">
          <a:xfrm rot="10800000" flipH="1">
            <a:off x="6254751" y="1876425"/>
            <a:ext cx="2116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37" name="Line 36"/>
          <p:cNvSpPr>
            <a:spLocks noChangeShapeType="1"/>
          </p:cNvSpPr>
          <p:nvPr/>
        </p:nvSpPr>
        <p:spPr bwMode="auto">
          <a:xfrm>
            <a:off x="6248400" y="2586039"/>
            <a:ext cx="2117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38" name="Line 37"/>
          <p:cNvSpPr>
            <a:spLocks noChangeShapeType="1"/>
          </p:cNvSpPr>
          <p:nvPr/>
        </p:nvSpPr>
        <p:spPr bwMode="auto">
          <a:xfrm flipH="1">
            <a:off x="5657852" y="2400300"/>
            <a:ext cx="323849" cy="15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62" name="AutoShape 38"/>
          <p:cNvSpPr>
            <a:spLocks/>
          </p:cNvSpPr>
          <p:nvPr/>
        </p:nvSpPr>
        <p:spPr bwMode="auto">
          <a:xfrm>
            <a:off x="6496051" y="2281238"/>
            <a:ext cx="6096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228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6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z="4000" smtClean="0"/>
              <a:t>Example: Robot Localization</a:t>
            </a:r>
          </a:p>
        </p:txBody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5767388"/>
            <a:ext cx="10363200" cy="1090612"/>
          </a:xfrm>
        </p:spPr>
        <p:txBody>
          <a:bodyPr rIns="132080"/>
          <a:lstStyle/>
          <a:p>
            <a:pPr algn="ctr" eaLnBrk="1" hangingPunct="1">
              <a:buFont typeface="Wingdings" pitchFamily="2" charset="2"/>
              <a:buNone/>
            </a:pPr>
            <a:r>
              <a:rPr lang="en-US" smtClean="0"/>
              <a:t>t=5</a:t>
            </a:r>
          </a:p>
        </p:txBody>
      </p:sp>
      <p:sp>
        <p:nvSpPr>
          <p:cNvPr id="52229" name="Rectangle 4"/>
          <p:cNvSpPr>
            <a:spLocks/>
          </p:cNvSpPr>
          <p:nvPr/>
        </p:nvSpPr>
        <p:spPr bwMode="auto">
          <a:xfrm>
            <a:off x="3048000" y="21336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30" name="Rectangle 5"/>
          <p:cNvSpPr>
            <a:spLocks/>
          </p:cNvSpPr>
          <p:nvPr/>
        </p:nvSpPr>
        <p:spPr bwMode="auto">
          <a:xfrm>
            <a:off x="3759200" y="21336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31" name="Rectangle 6"/>
          <p:cNvSpPr>
            <a:spLocks/>
          </p:cNvSpPr>
          <p:nvPr/>
        </p:nvSpPr>
        <p:spPr bwMode="auto">
          <a:xfrm>
            <a:off x="4470400" y="21336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32" name="Rectangle 7"/>
          <p:cNvSpPr>
            <a:spLocks/>
          </p:cNvSpPr>
          <p:nvPr/>
        </p:nvSpPr>
        <p:spPr bwMode="auto">
          <a:xfrm>
            <a:off x="5181600" y="21336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33" name="Rectangle 8"/>
          <p:cNvSpPr>
            <a:spLocks/>
          </p:cNvSpPr>
          <p:nvPr/>
        </p:nvSpPr>
        <p:spPr bwMode="auto">
          <a:xfrm>
            <a:off x="5892800" y="2133600"/>
            <a:ext cx="7112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34" name="Rectangle 9"/>
          <p:cNvSpPr>
            <a:spLocks/>
          </p:cNvSpPr>
          <p:nvPr/>
        </p:nvSpPr>
        <p:spPr bwMode="auto">
          <a:xfrm>
            <a:off x="6604000" y="2133600"/>
            <a:ext cx="711200" cy="5334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35" name="Rectangle 10"/>
          <p:cNvSpPr>
            <a:spLocks/>
          </p:cNvSpPr>
          <p:nvPr/>
        </p:nvSpPr>
        <p:spPr bwMode="auto">
          <a:xfrm>
            <a:off x="7315200" y="2133600"/>
            <a:ext cx="7112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36" name="Rectangle 11"/>
          <p:cNvSpPr>
            <a:spLocks/>
          </p:cNvSpPr>
          <p:nvPr/>
        </p:nvSpPr>
        <p:spPr bwMode="auto">
          <a:xfrm>
            <a:off x="8026400" y="2133600"/>
            <a:ext cx="7112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37" name="Rectangle 12"/>
          <p:cNvSpPr>
            <a:spLocks/>
          </p:cNvSpPr>
          <p:nvPr/>
        </p:nvSpPr>
        <p:spPr bwMode="auto">
          <a:xfrm>
            <a:off x="3048000" y="26670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38" name="Rectangle 13"/>
          <p:cNvSpPr>
            <a:spLocks/>
          </p:cNvSpPr>
          <p:nvPr/>
        </p:nvSpPr>
        <p:spPr bwMode="auto">
          <a:xfrm>
            <a:off x="6604000" y="26670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39" name="Rectangle 14"/>
          <p:cNvSpPr>
            <a:spLocks/>
          </p:cNvSpPr>
          <p:nvPr/>
        </p:nvSpPr>
        <p:spPr bwMode="auto">
          <a:xfrm>
            <a:off x="8026400" y="26670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40" name="Rectangle 15"/>
          <p:cNvSpPr>
            <a:spLocks/>
          </p:cNvSpPr>
          <p:nvPr/>
        </p:nvSpPr>
        <p:spPr bwMode="auto">
          <a:xfrm>
            <a:off x="3048000" y="32004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41" name="Rectangle 16"/>
          <p:cNvSpPr>
            <a:spLocks/>
          </p:cNvSpPr>
          <p:nvPr/>
        </p:nvSpPr>
        <p:spPr bwMode="auto">
          <a:xfrm>
            <a:off x="6604000" y="32004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42" name="Rectangle 17"/>
          <p:cNvSpPr>
            <a:spLocks/>
          </p:cNvSpPr>
          <p:nvPr/>
        </p:nvSpPr>
        <p:spPr bwMode="auto">
          <a:xfrm>
            <a:off x="8026400" y="32004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43" name="Rectangle 18"/>
          <p:cNvSpPr>
            <a:spLocks/>
          </p:cNvSpPr>
          <p:nvPr/>
        </p:nvSpPr>
        <p:spPr bwMode="auto">
          <a:xfrm>
            <a:off x="3048000" y="37338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44" name="Rectangle 19"/>
          <p:cNvSpPr>
            <a:spLocks/>
          </p:cNvSpPr>
          <p:nvPr/>
        </p:nvSpPr>
        <p:spPr bwMode="auto">
          <a:xfrm>
            <a:off x="3759200" y="37338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45" name="Rectangle 20"/>
          <p:cNvSpPr>
            <a:spLocks/>
          </p:cNvSpPr>
          <p:nvPr/>
        </p:nvSpPr>
        <p:spPr bwMode="auto">
          <a:xfrm>
            <a:off x="4470400" y="37338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46" name="Rectangle 21"/>
          <p:cNvSpPr>
            <a:spLocks/>
          </p:cNvSpPr>
          <p:nvPr/>
        </p:nvSpPr>
        <p:spPr bwMode="auto">
          <a:xfrm>
            <a:off x="5181600" y="37338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47" name="Rectangle 22"/>
          <p:cNvSpPr>
            <a:spLocks/>
          </p:cNvSpPr>
          <p:nvPr/>
        </p:nvSpPr>
        <p:spPr bwMode="auto">
          <a:xfrm>
            <a:off x="5892800" y="3733800"/>
            <a:ext cx="7112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48" name="Rectangle 23"/>
          <p:cNvSpPr>
            <a:spLocks/>
          </p:cNvSpPr>
          <p:nvPr/>
        </p:nvSpPr>
        <p:spPr bwMode="auto">
          <a:xfrm>
            <a:off x="7315200" y="3733800"/>
            <a:ext cx="7112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49" name="Rectangle 24"/>
          <p:cNvSpPr>
            <a:spLocks/>
          </p:cNvSpPr>
          <p:nvPr/>
        </p:nvSpPr>
        <p:spPr bwMode="auto">
          <a:xfrm>
            <a:off x="8026400" y="37338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50" name="Rectangle 25"/>
          <p:cNvSpPr>
            <a:spLocks/>
          </p:cNvSpPr>
          <p:nvPr/>
        </p:nvSpPr>
        <p:spPr bwMode="auto">
          <a:xfrm>
            <a:off x="3759200" y="2667000"/>
            <a:ext cx="2844800" cy="1066800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51" name="Rectangle 26"/>
          <p:cNvSpPr>
            <a:spLocks/>
          </p:cNvSpPr>
          <p:nvPr/>
        </p:nvSpPr>
        <p:spPr bwMode="auto">
          <a:xfrm>
            <a:off x="3048000" y="2133600"/>
            <a:ext cx="56896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52" name="Rectangle 27"/>
          <p:cNvSpPr>
            <a:spLocks/>
          </p:cNvSpPr>
          <p:nvPr/>
        </p:nvSpPr>
        <p:spPr bwMode="auto">
          <a:xfrm>
            <a:off x="7315200" y="2667000"/>
            <a:ext cx="7112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53" name="Line 28"/>
          <p:cNvSpPr>
            <a:spLocks noChangeShapeType="1"/>
          </p:cNvSpPr>
          <p:nvPr/>
        </p:nvSpPr>
        <p:spPr bwMode="auto">
          <a:xfrm>
            <a:off x="6515101" y="2400300"/>
            <a:ext cx="361951" cy="15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54" name="Rectangle 29"/>
          <p:cNvSpPr>
            <a:spLocks/>
          </p:cNvSpPr>
          <p:nvPr/>
        </p:nvSpPr>
        <p:spPr bwMode="auto">
          <a:xfrm>
            <a:off x="3048000" y="4724400"/>
            <a:ext cx="5689600" cy="2286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000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55" name="Rectangle 30"/>
          <p:cNvSpPr>
            <a:spLocks/>
          </p:cNvSpPr>
          <p:nvPr/>
        </p:nvSpPr>
        <p:spPr bwMode="auto">
          <a:xfrm>
            <a:off x="8585258" y="4951511"/>
            <a:ext cx="169276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spAutoFit/>
          </a:bodyPr>
          <a:lstStyle/>
          <a:p>
            <a:pPr marL="39688" algn="r"/>
            <a:r>
              <a:rPr lang="en-US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1</a:t>
            </a:r>
          </a:p>
        </p:txBody>
      </p:sp>
      <p:sp>
        <p:nvSpPr>
          <p:cNvPr id="52256" name="Rectangle 31"/>
          <p:cNvSpPr>
            <a:spLocks/>
          </p:cNvSpPr>
          <p:nvPr/>
        </p:nvSpPr>
        <p:spPr bwMode="auto">
          <a:xfrm>
            <a:off x="3048000" y="4951511"/>
            <a:ext cx="169276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spAutoFit/>
          </a:bodyPr>
          <a:lstStyle/>
          <a:p>
            <a:pPr marL="39688"/>
            <a:r>
              <a:rPr lang="en-US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0</a:t>
            </a:r>
          </a:p>
        </p:txBody>
      </p:sp>
      <p:sp>
        <p:nvSpPr>
          <p:cNvPr id="52257" name="Rectangle 32"/>
          <p:cNvSpPr>
            <a:spLocks/>
          </p:cNvSpPr>
          <p:nvPr/>
        </p:nvSpPr>
        <p:spPr bwMode="auto">
          <a:xfrm>
            <a:off x="1660498" y="4951511"/>
            <a:ext cx="554623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spAutoFit/>
          </a:bodyPr>
          <a:lstStyle/>
          <a:p>
            <a:pPr marL="39688" algn="ctr"/>
            <a:r>
              <a:rPr lang="en-US" sz="2000">
                <a:solidFill>
                  <a:schemeClr val="tx1"/>
                </a:solidFill>
                <a:latin typeface="Tahoma" charset="0"/>
                <a:cs typeface="Tahoma" charset="0"/>
                <a:sym typeface="Tahoma" charset="0"/>
              </a:rPr>
              <a:t>Prob</a:t>
            </a:r>
          </a:p>
        </p:txBody>
      </p:sp>
      <p:sp>
        <p:nvSpPr>
          <p:cNvPr id="52258" name="Oval 33"/>
          <p:cNvSpPr>
            <a:spLocks/>
          </p:cNvSpPr>
          <p:nvPr/>
        </p:nvSpPr>
        <p:spPr bwMode="auto">
          <a:xfrm>
            <a:off x="6705600" y="2209800"/>
            <a:ext cx="508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59" name="Line 34"/>
          <p:cNvSpPr>
            <a:spLocks noChangeShapeType="1"/>
          </p:cNvSpPr>
          <p:nvPr/>
        </p:nvSpPr>
        <p:spPr bwMode="auto">
          <a:xfrm rot="10800000" flipH="1">
            <a:off x="6965951" y="1876425"/>
            <a:ext cx="2116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60" name="Line 35"/>
          <p:cNvSpPr>
            <a:spLocks noChangeShapeType="1"/>
          </p:cNvSpPr>
          <p:nvPr/>
        </p:nvSpPr>
        <p:spPr bwMode="auto">
          <a:xfrm>
            <a:off x="6959600" y="2586039"/>
            <a:ext cx="2117" cy="2571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61" name="Line 36"/>
          <p:cNvSpPr>
            <a:spLocks noChangeShapeType="1"/>
          </p:cNvSpPr>
          <p:nvPr/>
        </p:nvSpPr>
        <p:spPr bwMode="auto">
          <a:xfrm>
            <a:off x="7219951" y="2400300"/>
            <a:ext cx="323849" cy="15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62" name="Line 37"/>
          <p:cNvSpPr>
            <a:spLocks noChangeShapeType="1"/>
          </p:cNvSpPr>
          <p:nvPr/>
        </p:nvSpPr>
        <p:spPr bwMode="auto">
          <a:xfrm flipH="1">
            <a:off x="6369052" y="2400300"/>
            <a:ext cx="323849" cy="15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63" name="Rectangle 38"/>
          <p:cNvSpPr>
            <a:spLocks/>
          </p:cNvSpPr>
          <p:nvPr/>
        </p:nvSpPr>
        <p:spPr bwMode="auto">
          <a:xfrm>
            <a:off x="6604000" y="37338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906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dirty="0" smtClean="0"/>
              <a:t>Other Real HMM Examples</a:t>
            </a:r>
          </a:p>
        </p:txBody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Ins="132080"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Speech recognition HMMs:</a:t>
            </a:r>
          </a:p>
          <a:p>
            <a:pPr marL="782638" lvl="1" eaLnBrk="1" hangingPunct="1">
              <a:lnSpc>
                <a:spcPct val="90000"/>
              </a:lnSpc>
            </a:pPr>
            <a:r>
              <a:rPr lang="en-US" sz="2400" dirty="0" smtClean="0"/>
              <a:t>Observations are acoustic signals (continuous valued)</a:t>
            </a:r>
          </a:p>
          <a:p>
            <a:pPr marL="782638" lvl="1" eaLnBrk="1" hangingPunct="1">
              <a:lnSpc>
                <a:spcPct val="90000"/>
              </a:lnSpc>
            </a:pPr>
            <a:r>
              <a:rPr lang="en-US" sz="2400" dirty="0" smtClean="0"/>
              <a:t>States are specific positions in specific words (so, tens of thousands</a:t>
            </a:r>
            <a:r>
              <a:rPr lang="en-US" sz="2000" dirty="0" smtClean="0"/>
              <a:t>)</a:t>
            </a:r>
          </a:p>
          <a:p>
            <a:pPr marL="782638" lvl="1" eaLnBrk="1" hangingPunct="1">
              <a:lnSpc>
                <a:spcPct val="90000"/>
              </a:lnSpc>
            </a:pPr>
            <a:endParaRPr lang="en-US" sz="2000" dirty="0" smtClean="0"/>
          </a:p>
        </p:txBody>
      </p:sp>
      <p:sp>
        <p:nvSpPr>
          <p:cNvPr id="5" name="Line 65"/>
          <p:cNvSpPr>
            <a:spLocks noChangeShapeType="1"/>
          </p:cNvSpPr>
          <p:nvPr/>
        </p:nvSpPr>
        <p:spPr bwMode="auto">
          <a:xfrm>
            <a:off x="7416800" y="4281489"/>
            <a:ext cx="2117" cy="504825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lg" len="lg"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6" name="Group 68"/>
          <p:cNvGrpSpPr>
            <a:grpSpLocks/>
          </p:cNvGrpSpPr>
          <p:nvPr/>
        </p:nvGrpSpPr>
        <p:grpSpPr bwMode="auto">
          <a:xfrm>
            <a:off x="2590800" y="3733800"/>
            <a:ext cx="711200" cy="533400"/>
            <a:chOff x="0" y="0"/>
            <a:chExt cx="336" cy="336"/>
          </a:xfrm>
        </p:grpSpPr>
        <p:sp>
          <p:nvSpPr>
            <p:cNvPr id="7" name="Oval 66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" name="Rectangle 67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2</a:t>
              </a:r>
            </a:p>
          </p:txBody>
        </p:sp>
      </p:grpSp>
      <p:grpSp>
        <p:nvGrpSpPr>
          <p:cNvPr id="9" name="Group 72"/>
          <p:cNvGrpSpPr>
            <a:grpSpLocks/>
          </p:cNvGrpSpPr>
          <p:nvPr/>
        </p:nvGrpSpPr>
        <p:grpSpPr bwMode="auto">
          <a:xfrm>
            <a:off x="1371600" y="4800600"/>
            <a:ext cx="711200" cy="533400"/>
            <a:chOff x="0" y="0"/>
            <a:chExt cx="336" cy="336"/>
          </a:xfrm>
        </p:grpSpPr>
        <p:sp>
          <p:nvSpPr>
            <p:cNvPr id="10" name="Oval 70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" name="Rectangle 71"/>
            <p:cNvSpPr>
              <a:spLocks/>
            </p:cNvSpPr>
            <p:nvPr/>
          </p:nvSpPr>
          <p:spPr bwMode="auto">
            <a:xfrm>
              <a:off x="72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E</a:t>
              </a:r>
              <a:r>
                <a:rPr lang="en-US" sz="2400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grpSp>
        <p:nvGrpSpPr>
          <p:cNvPr id="12" name="Group 76"/>
          <p:cNvGrpSpPr>
            <a:grpSpLocks/>
          </p:cNvGrpSpPr>
          <p:nvPr/>
        </p:nvGrpSpPr>
        <p:grpSpPr bwMode="auto">
          <a:xfrm>
            <a:off x="1371600" y="3733800"/>
            <a:ext cx="711200" cy="533400"/>
            <a:chOff x="0" y="0"/>
            <a:chExt cx="336" cy="336"/>
          </a:xfrm>
        </p:grpSpPr>
        <p:sp>
          <p:nvSpPr>
            <p:cNvPr id="13" name="Oval 74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" name="Rectangle 75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grpSp>
        <p:nvGrpSpPr>
          <p:cNvPr id="15" name="Group 80"/>
          <p:cNvGrpSpPr>
            <a:grpSpLocks/>
          </p:cNvGrpSpPr>
          <p:nvPr/>
        </p:nvGrpSpPr>
        <p:grpSpPr bwMode="auto">
          <a:xfrm>
            <a:off x="3810000" y="3733800"/>
            <a:ext cx="711200" cy="533400"/>
            <a:chOff x="0" y="0"/>
            <a:chExt cx="336" cy="336"/>
          </a:xfrm>
        </p:grpSpPr>
        <p:sp>
          <p:nvSpPr>
            <p:cNvPr id="16" name="Oval 78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" name="Rectangle 79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3</a:t>
              </a:r>
            </a:p>
          </p:txBody>
        </p:sp>
      </p:grpSp>
      <p:grpSp>
        <p:nvGrpSpPr>
          <p:cNvPr id="18" name="Group 85"/>
          <p:cNvGrpSpPr>
            <a:grpSpLocks/>
          </p:cNvGrpSpPr>
          <p:nvPr/>
        </p:nvGrpSpPr>
        <p:grpSpPr bwMode="auto">
          <a:xfrm>
            <a:off x="5029200" y="3733800"/>
            <a:ext cx="711200" cy="533400"/>
            <a:chOff x="0" y="0"/>
            <a:chExt cx="336" cy="336"/>
          </a:xfrm>
        </p:grpSpPr>
        <p:sp>
          <p:nvSpPr>
            <p:cNvPr id="19" name="Oval 83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" name="Rectangle 84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4</a:t>
              </a:r>
            </a:p>
          </p:txBody>
        </p:sp>
      </p:grpSp>
      <p:sp>
        <p:nvSpPr>
          <p:cNvPr id="21" name="Line 86"/>
          <p:cNvSpPr>
            <a:spLocks noChangeShapeType="1"/>
          </p:cNvSpPr>
          <p:nvPr/>
        </p:nvSpPr>
        <p:spPr bwMode="auto">
          <a:xfrm>
            <a:off x="5759451" y="4000500"/>
            <a:ext cx="1282700" cy="1588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2" name="Group 89"/>
          <p:cNvGrpSpPr>
            <a:grpSpLocks/>
          </p:cNvGrpSpPr>
          <p:nvPr/>
        </p:nvGrpSpPr>
        <p:grpSpPr bwMode="auto">
          <a:xfrm>
            <a:off x="2590800" y="4800600"/>
            <a:ext cx="711200" cy="533400"/>
            <a:chOff x="0" y="0"/>
            <a:chExt cx="336" cy="336"/>
          </a:xfrm>
        </p:grpSpPr>
        <p:sp>
          <p:nvSpPr>
            <p:cNvPr id="23" name="Oval 87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" name="Rectangle 88"/>
            <p:cNvSpPr>
              <a:spLocks/>
            </p:cNvSpPr>
            <p:nvPr/>
          </p:nvSpPr>
          <p:spPr bwMode="auto">
            <a:xfrm>
              <a:off x="72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E</a:t>
              </a:r>
              <a:r>
                <a:rPr lang="en-US" sz="2400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grpSp>
        <p:nvGrpSpPr>
          <p:cNvPr id="25" name="Group 92"/>
          <p:cNvGrpSpPr>
            <a:grpSpLocks/>
          </p:cNvGrpSpPr>
          <p:nvPr/>
        </p:nvGrpSpPr>
        <p:grpSpPr bwMode="auto">
          <a:xfrm>
            <a:off x="3810000" y="4800600"/>
            <a:ext cx="711200" cy="533400"/>
            <a:chOff x="0" y="0"/>
            <a:chExt cx="336" cy="336"/>
          </a:xfrm>
        </p:grpSpPr>
        <p:sp>
          <p:nvSpPr>
            <p:cNvPr id="26" name="Oval 90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" name="Rectangle 91"/>
            <p:cNvSpPr>
              <a:spLocks/>
            </p:cNvSpPr>
            <p:nvPr/>
          </p:nvSpPr>
          <p:spPr bwMode="auto">
            <a:xfrm>
              <a:off x="72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E</a:t>
              </a:r>
              <a:r>
                <a:rPr lang="en-US" sz="2400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3</a:t>
              </a:r>
            </a:p>
          </p:txBody>
        </p:sp>
      </p:grpSp>
      <p:grpSp>
        <p:nvGrpSpPr>
          <p:cNvPr id="28" name="Group 95"/>
          <p:cNvGrpSpPr>
            <a:grpSpLocks/>
          </p:cNvGrpSpPr>
          <p:nvPr/>
        </p:nvGrpSpPr>
        <p:grpSpPr bwMode="auto">
          <a:xfrm>
            <a:off x="5029200" y="4800600"/>
            <a:ext cx="711200" cy="533400"/>
            <a:chOff x="0" y="0"/>
            <a:chExt cx="336" cy="336"/>
          </a:xfrm>
        </p:grpSpPr>
        <p:sp>
          <p:nvSpPr>
            <p:cNvPr id="29" name="Oval 93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" name="Rectangle 94"/>
            <p:cNvSpPr>
              <a:spLocks/>
            </p:cNvSpPr>
            <p:nvPr/>
          </p:nvSpPr>
          <p:spPr bwMode="auto">
            <a:xfrm>
              <a:off x="72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E</a:t>
              </a:r>
              <a:r>
                <a:rPr lang="en-US" sz="2400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4</a:t>
              </a:r>
            </a:p>
          </p:txBody>
        </p:sp>
      </p:grpSp>
      <p:cxnSp>
        <p:nvCxnSpPr>
          <p:cNvPr id="31" name="AutoShape 73"/>
          <p:cNvCxnSpPr>
            <a:cxnSpLocks noChangeShapeType="1"/>
            <a:endCxn id="7" idx="2"/>
          </p:cNvCxnSpPr>
          <p:nvPr/>
        </p:nvCxnSpPr>
        <p:spPr bwMode="auto">
          <a:xfrm>
            <a:off x="2133600" y="4000500"/>
            <a:ext cx="457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32" name="AutoShape 81"/>
          <p:cNvCxnSpPr>
            <a:cxnSpLocks noChangeShapeType="1"/>
            <a:endCxn id="19" idx="2"/>
          </p:cNvCxnSpPr>
          <p:nvPr/>
        </p:nvCxnSpPr>
        <p:spPr bwMode="auto">
          <a:xfrm>
            <a:off x="4521200" y="4000500"/>
            <a:ext cx="508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33" name="AutoShape 82"/>
          <p:cNvCxnSpPr>
            <a:cxnSpLocks noChangeShapeType="1"/>
            <a:stCxn id="7" idx="6"/>
            <a:endCxn id="16" idx="2"/>
          </p:cNvCxnSpPr>
          <p:nvPr/>
        </p:nvCxnSpPr>
        <p:spPr bwMode="auto">
          <a:xfrm>
            <a:off x="3302000" y="4000500"/>
            <a:ext cx="508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grpSp>
        <p:nvGrpSpPr>
          <p:cNvPr id="34" name="Group 33"/>
          <p:cNvGrpSpPr/>
          <p:nvPr/>
        </p:nvGrpSpPr>
        <p:grpSpPr>
          <a:xfrm>
            <a:off x="1727200" y="4281488"/>
            <a:ext cx="3657600" cy="519112"/>
            <a:chOff x="1295400" y="4610100"/>
            <a:chExt cx="2743200" cy="800100"/>
          </a:xfrm>
        </p:grpSpPr>
        <p:cxnSp>
          <p:nvCxnSpPr>
            <p:cNvPr id="35" name="AutoShape 69"/>
            <p:cNvCxnSpPr>
              <a:cxnSpLocks noChangeShapeType="1"/>
            </p:cNvCxnSpPr>
            <p:nvPr/>
          </p:nvCxnSpPr>
          <p:spPr bwMode="auto">
            <a:xfrm>
              <a:off x="2209800" y="4610100"/>
              <a:ext cx="0" cy="8001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36" name="AutoShape 77"/>
            <p:cNvCxnSpPr>
              <a:cxnSpLocks noChangeShapeType="1"/>
            </p:cNvCxnSpPr>
            <p:nvPr/>
          </p:nvCxnSpPr>
          <p:spPr bwMode="auto">
            <a:xfrm>
              <a:off x="1295400" y="4610100"/>
              <a:ext cx="0" cy="8001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37" name="AutoShape 99"/>
            <p:cNvCxnSpPr>
              <a:cxnSpLocks noChangeShapeType="1"/>
            </p:cNvCxnSpPr>
            <p:nvPr/>
          </p:nvCxnSpPr>
          <p:spPr bwMode="auto">
            <a:xfrm>
              <a:off x="3124200" y="4610100"/>
              <a:ext cx="0" cy="8001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38" name="AutoShape 100"/>
            <p:cNvCxnSpPr>
              <a:cxnSpLocks noChangeShapeType="1"/>
            </p:cNvCxnSpPr>
            <p:nvPr/>
          </p:nvCxnSpPr>
          <p:spPr bwMode="auto">
            <a:xfrm>
              <a:off x="4038600" y="4610100"/>
              <a:ext cx="0" cy="8001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</p:spTree>
    <p:extLst>
      <p:ext uri="{BB962C8B-B14F-4D97-AF65-F5344CB8AC3E}">
        <p14:creationId xmlns:p14="http://schemas.microsoft.com/office/powerpoint/2010/main" val="3443800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dirty="0" smtClean="0"/>
              <a:t>Other Real HMM Examples</a:t>
            </a:r>
          </a:p>
        </p:txBody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Ins="132080"/>
          <a:lstStyle/>
          <a:p>
            <a:pPr marL="782638" lvl="1" eaLnBrk="1" hangingPunct="1">
              <a:lnSpc>
                <a:spcPct val="90000"/>
              </a:lnSpc>
            </a:pP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Machine translation HMMs:</a:t>
            </a:r>
          </a:p>
          <a:p>
            <a:pPr marL="782638" lvl="1" eaLnBrk="1" hangingPunct="1">
              <a:lnSpc>
                <a:spcPct val="90000"/>
              </a:lnSpc>
            </a:pPr>
            <a:r>
              <a:rPr lang="en-US" sz="2400" dirty="0" smtClean="0"/>
              <a:t>Observations are words (tens of thousands)</a:t>
            </a:r>
          </a:p>
          <a:p>
            <a:pPr marL="782638" lvl="1" eaLnBrk="1" hangingPunct="1">
              <a:lnSpc>
                <a:spcPct val="90000"/>
              </a:lnSpc>
            </a:pPr>
            <a:r>
              <a:rPr lang="en-US" sz="2400" dirty="0" smtClean="0"/>
              <a:t>States are translation options</a:t>
            </a:r>
          </a:p>
          <a:p>
            <a:pPr marL="782638" lvl="1" eaLnBrk="1" hangingPunct="1">
              <a:lnSpc>
                <a:spcPct val="90000"/>
              </a:lnSpc>
            </a:pPr>
            <a:endParaRPr lang="en-US" sz="2000" dirty="0" smtClean="0"/>
          </a:p>
        </p:txBody>
      </p:sp>
      <p:sp>
        <p:nvSpPr>
          <p:cNvPr id="5" name="Line 65"/>
          <p:cNvSpPr>
            <a:spLocks noChangeShapeType="1"/>
          </p:cNvSpPr>
          <p:nvPr/>
        </p:nvSpPr>
        <p:spPr bwMode="auto">
          <a:xfrm>
            <a:off x="7416800" y="4281489"/>
            <a:ext cx="2117" cy="504825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lg" len="lg"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6" name="Group 68"/>
          <p:cNvGrpSpPr>
            <a:grpSpLocks/>
          </p:cNvGrpSpPr>
          <p:nvPr/>
        </p:nvGrpSpPr>
        <p:grpSpPr bwMode="auto">
          <a:xfrm>
            <a:off x="2590800" y="3733800"/>
            <a:ext cx="711200" cy="533400"/>
            <a:chOff x="0" y="0"/>
            <a:chExt cx="336" cy="336"/>
          </a:xfrm>
        </p:grpSpPr>
        <p:sp>
          <p:nvSpPr>
            <p:cNvPr id="7" name="Oval 66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" name="Rectangle 67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2</a:t>
              </a:r>
            </a:p>
          </p:txBody>
        </p:sp>
      </p:grpSp>
      <p:grpSp>
        <p:nvGrpSpPr>
          <p:cNvPr id="9" name="Group 72"/>
          <p:cNvGrpSpPr>
            <a:grpSpLocks/>
          </p:cNvGrpSpPr>
          <p:nvPr/>
        </p:nvGrpSpPr>
        <p:grpSpPr bwMode="auto">
          <a:xfrm>
            <a:off x="1371600" y="4800600"/>
            <a:ext cx="711200" cy="533400"/>
            <a:chOff x="0" y="0"/>
            <a:chExt cx="336" cy="336"/>
          </a:xfrm>
        </p:grpSpPr>
        <p:sp>
          <p:nvSpPr>
            <p:cNvPr id="10" name="Oval 70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" name="Rectangle 71"/>
            <p:cNvSpPr>
              <a:spLocks/>
            </p:cNvSpPr>
            <p:nvPr/>
          </p:nvSpPr>
          <p:spPr bwMode="auto">
            <a:xfrm>
              <a:off x="72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E</a:t>
              </a:r>
              <a:r>
                <a:rPr lang="en-US" sz="2400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grpSp>
        <p:nvGrpSpPr>
          <p:cNvPr id="12" name="Group 76"/>
          <p:cNvGrpSpPr>
            <a:grpSpLocks/>
          </p:cNvGrpSpPr>
          <p:nvPr/>
        </p:nvGrpSpPr>
        <p:grpSpPr bwMode="auto">
          <a:xfrm>
            <a:off x="1371600" y="3733800"/>
            <a:ext cx="711200" cy="533400"/>
            <a:chOff x="0" y="0"/>
            <a:chExt cx="336" cy="336"/>
          </a:xfrm>
        </p:grpSpPr>
        <p:sp>
          <p:nvSpPr>
            <p:cNvPr id="13" name="Oval 74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" name="Rectangle 75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grpSp>
        <p:nvGrpSpPr>
          <p:cNvPr id="15" name="Group 80"/>
          <p:cNvGrpSpPr>
            <a:grpSpLocks/>
          </p:cNvGrpSpPr>
          <p:nvPr/>
        </p:nvGrpSpPr>
        <p:grpSpPr bwMode="auto">
          <a:xfrm>
            <a:off x="3810000" y="3733800"/>
            <a:ext cx="711200" cy="533400"/>
            <a:chOff x="0" y="0"/>
            <a:chExt cx="336" cy="336"/>
          </a:xfrm>
        </p:grpSpPr>
        <p:sp>
          <p:nvSpPr>
            <p:cNvPr id="16" name="Oval 78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" name="Rectangle 79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3</a:t>
              </a:r>
            </a:p>
          </p:txBody>
        </p:sp>
      </p:grpSp>
      <p:grpSp>
        <p:nvGrpSpPr>
          <p:cNvPr id="18" name="Group 85"/>
          <p:cNvGrpSpPr>
            <a:grpSpLocks/>
          </p:cNvGrpSpPr>
          <p:nvPr/>
        </p:nvGrpSpPr>
        <p:grpSpPr bwMode="auto">
          <a:xfrm>
            <a:off x="5029200" y="3733800"/>
            <a:ext cx="711200" cy="533400"/>
            <a:chOff x="0" y="0"/>
            <a:chExt cx="336" cy="336"/>
          </a:xfrm>
        </p:grpSpPr>
        <p:sp>
          <p:nvSpPr>
            <p:cNvPr id="19" name="Oval 83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" name="Rectangle 84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4</a:t>
              </a:r>
            </a:p>
          </p:txBody>
        </p:sp>
      </p:grpSp>
      <p:sp>
        <p:nvSpPr>
          <p:cNvPr id="21" name="Line 86"/>
          <p:cNvSpPr>
            <a:spLocks noChangeShapeType="1"/>
          </p:cNvSpPr>
          <p:nvPr/>
        </p:nvSpPr>
        <p:spPr bwMode="auto">
          <a:xfrm>
            <a:off x="5759451" y="4000500"/>
            <a:ext cx="1282700" cy="1588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2" name="Group 89"/>
          <p:cNvGrpSpPr>
            <a:grpSpLocks/>
          </p:cNvGrpSpPr>
          <p:nvPr/>
        </p:nvGrpSpPr>
        <p:grpSpPr bwMode="auto">
          <a:xfrm>
            <a:off x="2590800" y="4800600"/>
            <a:ext cx="711200" cy="533400"/>
            <a:chOff x="0" y="0"/>
            <a:chExt cx="336" cy="336"/>
          </a:xfrm>
        </p:grpSpPr>
        <p:sp>
          <p:nvSpPr>
            <p:cNvPr id="23" name="Oval 87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" name="Rectangle 88"/>
            <p:cNvSpPr>
              <a:spLocks/>
            </p:cNvSpPr>
            <p:nvPr/>
          </p:nvSpPr>
          <p:spPr bwMode="auto">
            <a:xfrm>
              <a:off x="72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E</a:t>
              </a:r>
              <a:r>
                <a:rPr lang="en-US" sz="2400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grpSp>
        <p:nvGrpSpPr>
          <p:cNvPr id="25" name="Group 92"/>
          <p:cNvGrpSpPr>
            <a:grpSpLocks/>
          </p:cNvGrpSpPr>
          <p:nvPr/>
        </p:nvGrpSpPr>
        <p:grpSpPr bwMode="auto">
          <a:xfrm>
            <a:off x="3810000" y="4800600"/>
            <a:ext cx="711200" cy="533400"/>
            <a:chOff x="0" y="0"/>
            <a:chExt cx="336" cy="336"/>
          </a:xfrm>
        </p:grpSpPr>
        <p:sp>
          <p:nvSpPr>
            <p:cNvPr id="26" name="Oval 90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" name="Rectangle 91"/>
            <p:cNvSpPr>
              <a:spLocks/>
            </p:cNvSpPr>
            <p:nvPr/>
          </p:nvSpPr>
          <p:spPr bwMode="auto">
            <a:xfrm>
              <a:off x="72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E</a:t>
              </a:r>
              <a:r>
                <a:rPr lang="en-US" sz="2400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3</a:t>
              </a:r>
            </a:p>
          </p:txBody>
        </p:sp>
      </p:grpSp>
      <p:grpSp>
        <p:nvGrpSpPr>
          <p:cNvPr id="28" name="Group 95"/>
          <p:cNvGrpSpPr>
            <a:grpSpLocks/>
          </p:cNvGrpSpPr>
          <p:nvPr/>
        </p:nvGrpSpPr>
        <p:grpSpPr bwMode="auto">
          <a:xfrm>
            <a:off x="5029200" y="4800600"/>
            <a:ext cx="711200" cy="533400"/>
            <a:chOff x="0" y="0"/>
            <a:chExt cx="336" cy="336"/>
          </a:xfrm>
        </p:grpSpPr>
        <p:sp>
          <p:nvSpPr>
            <p:cNvPr id="29" name="Oval 93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" name="Rectangle 94"/>
            <p:cNvSpPr>
              <a:spLocks/>
            </p:cNvSpPr>
            <p:nvPr/>
          </p:nvSpPr>
          <p:spPr bwMode="auto">
            <a:xfrm>
              <a:off x="72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E</a:t>
              </a:r>
              <a:r>
                <a:rPr lang="en-US" sz="2400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4</a:t>
              </a:r>
            </a:p>
          </p:txBody>
        </p:sp>
      </p:grpSp>
      <p:cxnSp>
        <p:nvCxnSpPr>
          <p:cNvPr id="31" name="AutoShape 73"/>
          <p:cNvCxnSpPr>
            <a:cxnSpLocks noChangeShapeType="1"/>
            <a:endCxn id="7" idx="2"/>
          </p:cNvCxnSpPr>
          <p:nvPr/>
        </p:nvCxnSpPr>
        <p:spPr bwMode="auto">
          <a:xfrm>
            <a:off x="2133600" y="4000500"/>
            <a:ext cx="457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32" name="AutoShape 81"/>
          <p:cNvCxnSpPr>
            <a:cxnSpLocks noChangeShapeType="1"/>
            <a:endCxn id="19" idx="2"/>
          </p:cNvCxnSpPr>
          <p:nvPr/>
        </p:nvCxnSpPr>
        <p:spPr bwMode="auto">
          <a:xfrm>
            <a:off x="4521200" y="4000500"/>
            <a:ext cx="508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33" name="AutoShape 82"/>
          <p:cNvCxnSpPr>
            <a:cxnSpLocks noChangeShapeType="1"/>
            <a:stCxn id="7" idx="6"/>
            <a:endCxn id="16" idx="2"/>
          </p:cNvCxnSpPr>
          <p:nvPr/>
        </p:nvCxnSpPr>
        <p:spPr bwMode="auto">
          <a:xfrm>
            <a:off x="3302000" y="4000500"/>
            <a:ext cx="508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grpSp>
        <p:nvGrpSpPr>
          <p:cNvPr id="34" name="Group 33"/>
          <p:cNvGrpSpPr/>
          <p:nvPr/>
        </p:nvGrpSpPr>
        <p:grpSpPr>
          <a:xfrm>
            <a:off x="1727200" y="4281488"/>
            <a:ext cx="3657600" cy="519112"/>
            <a:chOff x="1295400" y="4610100"/>
            <a:chExt cx="2743200" cy="800100"/>
          </a:xfrm>
        </p:grpSpPr>
        <p:cxnSp>
          <p:nvCxnSpPr>
            <p:cNvPr id="35" name="AutoShape 69"/>
            <p:cNvCxnSpPr>
              <a:cxnSpLocks noChangeShapeType="1"/>
            </p:cNvCxnSpPr>
            <p:nvPr/>
          </p:nvCxnSpPr>
          <p:spPr bwMode="auto">
            <a:xfrm>
              <a:off x="2209800" y="4610100"/>
              <a:ext cx="0" cy="8001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36" name="AutoShape 77"/>
            <p:cNvCxnSpPr>
              <a:cxnSpLocks noChangeShapeType="1"/>
            </p:cNvCxnSpPr>
            <p:nvPr/>
          </p:nvCxnSpPr>
          <p:spPr bwMode="auto">
            <a:xfrm>
              <a:off x="1295400" y="4610100"/>
              <a:ext cx="0" cy="8001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37" name="AutoShape 99"/>
            <p:cNvCxnSpPr>
              <a:cxnSpLocks noChangeShapeType="1"/>
            </p:cNvCxnSpPr>
            <p:nvPr/>
          </p:nvCxnSpPr>
          <p:spPr bwMode="auto">
            <a:xfrm>
              <a:off x="3124200" y="4610100"/>
              <a:ext cx="0" cy="8001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38" name="AutoShape 100"/>
            <p:cNvCxnSpPr>
              <a:cxnSpLocks noChangeShapeType="1"/>
            </p:cNvCxnSpPr>
            <p:nvPr/>
          </p:nvCxnSpPr>
          <p:spPr bwMode="auto">
            <a:xfrm>
              <a:off x="4038600" y="4610100"/>
              <a:ext cx="0" cy="8001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</p:spTree>
    <p:extLst>
      <p:ext uri="{BB962C8B-B14F-4D97-AF65-F5344CB8AC3E}">
        <p14:creationId xmlns:p14="http://schemas.microsoft.com/office/powerpoint/2010/main" val="451459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mtClean="0"/>
              <a:t>Inference Preview</a:t>
            </a:r>
            <a:endParaRPr lang="en-US" dirty="0" smtClean="0"/>
          </a:p>
        </p:txBody>
      </p:sp>
      <p:grpSp>
        <p:nvGrpSpPr>
          <p:cNvPr id="53252" name="Group 5"/>
          <p:cNvGrpSpPr>
            <a:grpSpLocks/>
          </p:cNvGrpSpPr>
          <p:nvPr/>
        </p:nvGrpSpPr>
        <p:grpSpPr bwMode="auto">
          <a:xfrm>
            <a:off x="2834217" y="2971800"/>
            <a:ext cx="711200" cy="533400"/>
            <a:chOff x="0" y="0"/>
            <a:chExt cx="336" cy="336"/>
          </a:xfrm>
        </p:grpSpPr>
        <p:sp>
          <p:nvSpPr>
            <p:cNvPr id="53273" name="Oval 3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274" name="Rectangle 4"/>
            <p:cNvSpPr>
              <a:spLocks/>
            </p:cNvSpPr>
            <p:nvPr/>
          </p:nvSpPr>
          <p:spPr bwMode="auto">
            <a:xfrm>
              <a:off x="71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E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grpSp>
        <p:nvGrpSpPr>
          <p:cNvPr id="53253" name="Group 8"/>
          <p:cNvGrpSpPr>
            <a:grpSpLocks/>
          </p:cNvGrpSpPr>
          <p:nvPr/>
        </p:nvGrpSpPr>
        <p:grpSpPr bwMode="auto">
          <a:xfrm>
            <a:off x="2834217" y="1905000"/>
            <a:ext cx="711200" cy="533400"/>
            <a:chOff x="0" y="0"/>
            <a:chExt cx="336" cy="336"/>
          </a:xfrm>
        </p:grpSpPr>
        <p:sp>
          <p:nvSpPr>
            <p:cNvPr id="53271" name="Oval 6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272" name="Rectangle 7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cxnSp>
        <p:nvCxnSpPr>
          <p:cNvPr id="53254" name="AutoShape 9"/>
          <p:cNvCxnSpPr>
            <a:cxnSpLocks noChangeShapeType="1"/>
            <a:stCxn id="53272" idx="2"/>
            <a:endCxn id="53274" idx="0"/>
          </p:cNvCxnSpPr>
          <p:nvPr/>
        </p:nvCxnSpPr>
        <p:spPr bwMode="auto">
          <a:xfrm>
            <a:off x="3188759" y="2393951"/>
            <a:ext cx="0" cy="6207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pic>
        <p:nvPicPr>
          <p:cNvPr id="53255" name="Picture 10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0384" y="3810001"/>
            <a:ext cx="2012949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4285" name="Group 13"/>
          <p:cNvGrpSpPr>
            <a:grpSpLocks/>
          </p:cNvGrpSpPr>
          <p:nvPr/>
        </p:nvGrpSpPr>
        <p:grpSpPr bwMode="auto">
          <a:xfrm>
            <a:off x="8966200" y="2501900"/>
            <a:ext cx="711200" cy="533400"/>
            <a:chOff x="0" y="0"/>
            <a:chExt cx="336" cy="336"/>
          </a:xfrm>
        </p:grpSpPr>
        <p:sp>
          <p:nvSpPr>
            <p:cNvPr id="53269" name="Oval 11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270" name="Rectangle 12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2</a:t>
              </a:r>
            </a:p>
          </p:txBody>
        </p:sp>
      </p:grpSp>
      <p:cxnSp>
        <p:nvCxnSpPr>
          <p:cNvPr id="54286" name="AutoShape 14"/>
          <p:cNvCxnSpPr>
            <a:cxnSpLocks noChangeShapeType="1"/>
            <a:endCxn id="53269" idx="2"/>
          </p:cNvCxnSpPr>
          <p:nvPr/>
        </p:nvCxnSpPr>
        <p:spPr bwMode="auto">
          <a:xfrm>
            <a:off x="8102600" y="2768600"/>
            <a:ext cx="8636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grpSp>
        <p:nvGrpSpPr>
          <p:cNvPr id="54289" name="Group 17"/>
          <p:cNvGrpSpPr>
            <a:grpSpLocks/>
          </p:cNvGrpSpPr>
          <p:nvPr/>
        </p:nvGrpSpPr>
        <p:grpSpPr bwMode="auto">
          <a:xfrm>
            <a:off x="7747000" y="2501900"/>
            <a:ext cx="711200" cy="533400"/>
            <a:chOff x="0" y="0"/>
            <a:chExt cx="336" cy="336"/>
          </a:xfrm>
        </p:grpSpPr>
        <p:sp>
          <p:nvSpPr>
            <p:cNvPr id="53267" name="Oval 15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268" name="Rectangle 16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pic>
        <p:nvPicPr>
          <p:cNvPr id="54290" name="Picture 18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79317" y="3632200"/>
            <a:ext cx="1394883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4294" name="Group 22"/>
          <p:cNvGrpSpPr>
            <a:grpSpLocks/>
          </p:cNvGrpSpPr>
          <p:nvPr/>
        </p:nvGrpSpPr>
        <p:grpSpPr bwMode="auto">
          <a:xfrm>
            <a:off x="637118" y="4673601"/>
            <a:ext cx="5096933" cy="1446213"/>
            <a:chOff x="0" y="0"/>
            <a:chExt cx="2408" cy="911"/>
          </a:xfrm>
        </p:grpSpPr>
        <p:pic>
          <p:nvPicPr>
            <p:cNvPr id="53264" name="Picture 19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0"/>
              <a:ext cx="2408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265" name="Picture 20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08" y="723"/>
              <a:ext cx="1477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266" name="Picture 21"/>
            <p:cNvPicPr>
              <a:picLocks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08" y="364"/>
              <a:ext cx="1190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4297" name="Group 25"/>
          <p:cNvGrpSpPr>
            <a:grpSpLocks/>
          </p:cNvGrpSpPr>
          <p:nvPr/>
        </p:nvGrpSpPr>
        <p:grpSpPr bwMode="auto">
          <a:xfrm>
            <a:off x="6739467" y="4800600"/>
            <a:ext cx="4809067" cy="1181100"/>
            <a:chOff x="0" y="0"/>
            <a:chExt cx="2271" cy="744"/>
          </a:xfrm>
        </p:grpSpPr>
        <p:pic>
          <p:nvPicPr>
            <p:cNvPr id="53262" name="Picture 23"/>
            <p:cNvPicPr>
              <a:picLocks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0" y="0"/>
              <a:ext cx="1759" cy="3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263" name="Picture 24"/>
            <p:cNvPicPr>
              <a:picLocks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89" y="392"/>
              <a:ext cx="1682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439240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8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mtClean="0"/>
              <a:t>Online Belief Updates</a:t>
            </a:r>
          </a:p>
        </p:txBody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10972800" cy="4546600"/>
          </a:xfrm>
        </p:spPr>
        <p:txBody>
          <a:bodyPr rIns="132080"/>
          <a:lstStyle/>
          <a:p>
            <a:pPr eaLnBrk="1" hangingPunct="1"/>
            <a:r>
              <a:rPr lang="en-US" sz="2400" dirty="0" smtClean="0"/>
              <a:t>Every time step, we start with current P(X | evidence)</a:t>
            </a:r>
          </a:p>
          <a:p>
            <a:pPr eaLnBrk="1" hangingPunct="1"/>
            <a:r>
              <a:rPr lang="en-US" sz="2400" dirty="0" smtClean="0"/>
              <a:t>We update for time:</a:t>
            </a:r>
          </a:p>
          <a:p>
            <a:pPr marL="0" indent="0" eaLnBrk="1" hangingPunct="1">
              <a:buNone/>
            </a:pPr>
            <a:endParaRPr lang="en-US" sz="3600" dirty="0" smtClean="0"/>
          </a:p>
          <a:p>
            <a:pPr eaLnBrk="1" hangingPunct="1"/>
            <a:endParaRPr lang="en-US" sz="3600" dirty="0" smtClean="0"/>
          </a:p>
          <a:p>
            <a:pPr eaLnBrk="1" hangingPunct="1"/>
            <a:r>
              <a:rPr lang="en-US" sz="2400" dirty="0" smtClean="0"/>
              <a:t>We update for evidence:</a:t>
            </a:r>
            <a:endParaRPr lang="en-US" dirty="0" smtClean="0"/>
          </a:p>
          <a:p>
            <a:pPr eaLnBrk="1" hangingPunct="1"/>
            <a:endParaRPr lang="en-US" dirty="0" smtClean="0"/>
          </a:p>
          <a:p>
            <a:pPr marL="0" indent="0" eaLnBrk="1" hangingPunct="1">
              <a:buNone/>
            </a:pPr>
            <a:endParaRPr lang="en-US" dirty="0" smtClean="0"/>
          </a:p>
          <a:p>
            <a:pPr eaLnBrk="1" hangingPunct="1"/>
            <a:r>
              <a:rPr lang="en-US" sz="2400" dirty="0" smtClean="0"/>
              <a:t>The forward algorithm does both at once (and doesn’t normalize)</a:t>
            </a:r>
          </a:p>
          <a:p>
            <a:pPr eaLnBrk="1" hangingPunct="1"/>
            <a:r>
              <a:rPr lang="en-US" sz="2400" dirty="0" smtClean="0"/>
              <a:t>Problem: space is |X| and time is |X|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per time step</a:t>
            </a:r>
          </a:p>
        </p:txBody>
      </p:sp>
      <p:pic>
        <p:nvPicPr>
          <p:cNvPr id="54277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3867" y="2895601"/>
            <a:ext cx="8839200" cy="701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8" name="Picture 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4800600"/>
            <a:ext cx="66548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4279" name="Group 13"/>
          <p:cNvGrpSpPr>
            <a:grpSpLocks/>
          </p:cNvGrpSpPr>
          <p:nvPr/>
        </p:nvGrpSpPr>
        <p:grpSpPr bwMode="auto">
          <a:xfrm>
            <a:off x="9334500" y="2235200"/>
            <a:ext cx="1896533" cy="558800"/>
            <a:chOff x="0" y="0"/>
            <a:chExt cx="895" cy="352"/>
          </a:xfrm>
        </p:grpSpPr>
        <p:grpSp>
          <p:nvGrpSpPr>
            <p:cNvPr id="54288" name="Group 8"/>
            <p:cNvGrpSpPr>
              <a:grpSpLocks/>
            </p:cNvGrpSpPr>
            <p:nvPr/>
          </p:nvGrpSpPr>
          <p:grpSpPr bwMode="auto">
            <a:xfrm>
              <a:off x="553" y="0"/>
              <a:ext cx="342" cy="352"/>
              <a:chOff x="0" y="0"/>
              <a:chExt cx="342" cy="352"/>
            </a:xfrm>
          </p:grpSpPr>
          <p:sp>
            <p:nvSpPr>
              <p:cNvPr id="54293" name="Oval 6"/>
              <p:cNvSpPr>
                <a:spLocks/>
              </p:cNvSpPr>
              <p:nvPr/>
            </p:nvSpPr>
            <p:spPr bwMode="auto">
              <a:xfrm>
                <a:off x="9" y="14"/>
                <a:ext cx="323" cy="323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4294" name="Rectangle 7"/>
              <p:cNvSpPr>
                <a:spLocks/>
              </p:cNvSpPr>
              <p:nvPr/>
            </p:nvSpPr>
            <p:spPr bwMode="auto">
              <a:xfrm>
                <a:off x="0" y="0"/>
                <a:ext cx="342" cy="35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38100" tIns="38100" rIns="78049" bIns="38100" anchor="ctr"/>
              <a:lstStyle/>
              <a:p>
                <a:pPr marL="1588" algn="ctr"/>
                <a:r>
                  <a:rPr lang="en-US">
                    <a:solidFill>
                      <a:schemeClr val="tx1"/>
                    </a:solidFill>
                    <a:latin typeface="Times New Roman Italic" charset="0"/>
                    <a:cs typeface="Times New Roman Italic" charset="0"/>
                    <a:sym typeface="Times New Roman Italic" charset="0"/>
                  </a:rPr>
                  <a:t>X</a:t>
                </a:r>
                <a:r>
                  <a:rPr lang="en-US" baseline="-21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54289" name="Line 9"/>
            <p:cNvSpPr>
              <a:spLocks noChangeShapeType="1"/>
            </p:cNvSpPr>
            <p:nvPr/>
          </p:nvSpPr>
          <p:spPr bwMode="auto">
            <a:xfrm>
              <a:off x="341" y="176"/>
              <a:ext cx="21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54290" name="Group 12"/>
            <p:cNvGrpSpPr>
              <a:grpSpLocks/>
            </p:cNvGrpSpPr>
            <p:nvPr/>
          </p:nvGrpSpPr>
          <p:grpSpPr bwMode="auto">
            <a:xfrm>
              <a:off x="0" y="0"/>
              <a:ext cx="342" cy="352"/>
              <a:chOff x="0" y="0"/>
              <a:chExt cx="342" cy="352"/>
            </a:xfrm>
          </p:grpSpPr>
          <p:sp>
            <p:nvSpPr>
              <p:cNvPr id="54291" name="Oval 10"/>
              <p:cNvSpPr>
                <a:spLocks/>
              </p:cNvSpPr>
              <p:nvPr/>
            </p:nvSpPr>
            <p:spPr bwMode="auto">
              <a:xfrm>
                <a:off x="9" y="14"/>
                <a:ext cx="323" cy="323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4292" name="Rectangle 11"/>
              <p:cNvSpPr>
                <a:spLocks/>
              </p:cNvSpPr>
              <p:nvPr/>
            </p:nvSpPr>
            <p:spPr bwMode="auto">
              <a:xfrm>
                <a:off x="0" y="0"/>
                <a:ext cx="342" cy="35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38100" tIns="38100" rIns="78049" bIns="38100" anchor="ctr"/>
              <a:lstStyle/>
              <a:p>
                <a:pPr marL="1588" algn="ctr"/>
                <a:r>
                  <a:rPr lang="en-US" sz="2100">
                    <a:solidFill>
                      <a:schemeClr val="tx1"/>
                    </a:solidFill>
                    <a:latin typeface="Times New Roman Italic" charset="0"/>
                    <a:cs typeface="Times New Roman Italic" charset="0"/>
                    <a:sym typeface="Times New Roman Italic" charset="0"/>
                  </a:rPr>
                  <a:t>X</a:t>
                </a:r>
                <a:r>
                  <a:rPr lang="en-US" sz="2100" baseline="-19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1</a:t>
                </a:r>
              </a:p>
            </p:txBody>
          </p:sp>
        </p:grpSp>
      </p:grpSp>
      <p:grpSp>
        <p:nvGrpSpPr>
          <p:cNvPr id="54280" name="Group 21"/>
          <p:cNvGrpSpPr>
            <a:grpSpLocks/>
          </p:cNvGrpSpPr>
          <p:nvPr/>
        </p:nvGrpSpPr>
        <p:grpSpPr bwMode="auto">
          <a:xfrm>
            <a:off x="9880600" y="4027488"/>
            <a:ext cx="660400" cy="1473200"/>
            <a:chOff x="0" y="0"/>
            <a:chExt cx="312" cy="928"/>
          </a:xfrm>
        </p:grpSpPr>
        <p:grpSp>
          <p:nvGrpSpPr>
            <p:cNvPr id="54281" name="Group 16"/>
            <p:cNvGrpSpPr>
              <a:grpSpLocks/>
            </p:cNvGrpSpPr>
            <p:nvPr/>
          </p:nvGrpSpPr>
          <p:grpSpPr bwMode="auto">
            <a:xfrm>
              <a:off x="0" y="0"/>
              <a:ext cx="312" cy="323"/>
              <a:chOff x="0" y="0"/>
              <a:chExt cx="312" cy="323"/>
            </a:xfrm>
          </p:grpSpPr>
          <p:sp>
            <p:nvSpPr>
              <p:cNvPr id="54286" name="Oval 14"/>
              <p:cNvSpPr>
                <a:spLocks/>
              </p:cNvSpPr>
              <p:nvPr/>
            </p:nvSpPr>
            <p:spPr bwMode="auto">
              <a:xfrm>
                <a:off x="6" y="10"/>
                <a:ext cx="299" cy="302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4287" name="Rectangle 15"/>
              <p:cNvSpPr>
                <a:spLocks/>
              </p:cNvSpPr>
              <p:nvPr/>
            </p:nvSpPr>
            <p:spPr bwMode="auto">
              <a:xfrm>
                <a:off x="0" y="0"/>
                <a:ext cx="312" cy="32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38100" tIns="38100" rIns="78049" bIns="38100" anchor="ctr"/>
              <a:lstStyle/>
              <a:p>
                <a:pPr marL="1588" algn="ctr"/>
                <a:r>
                  <a:rPr lang="en-US">
                    <a:solidFill>
                      <a:schemeClr val="tx1"/>
                    </a:solidFill>
                    <a:latin typeface="Times New Roman Italic" charset="0"/>
                    <a:cs typeface="Times New Roman Italic" charset="0"/>
                    <a:sym typeface="Times New Roman Italic" charset="0"/>
                  </a:rPr>
                  <a:t>X</a:t>
                </a:r>
                <a:r>
                  <a:rPr lang="en-US" baseline="-21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54282" name="Line 17"/>
            <p:cNvSpPr>
              <a:spLocks noChangeShapeType="1"/>
            </p:cNvSpPr>
            <p:nvPr/>
          </p:nvSpPr>
          <p:spPr bwMode="auto">
            <a:xfrm>
              <a:off x="156" y="321"/>
              <a:ext cx="1" cy="28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54283" name="Group 20"/>
            <p:cNvGrpSpPr>
              <a:grpSpLocks/>
            </p:cNvGrpSpPr>
            <p:nvPr/>
          </p:nvGrpSpPr>
          <p:grpSpPr bwMode="auto">
            <a:xfrm>
              <a:off x="0" y="604"/>
              <a:ext cx="312" cy="324"/>
              <a:chOff x="0" y="0"/>
              <a:chExt cx="312" cy="323"/>
            </a:xfrm>
          </p:grpSpPr>
          <p:sp>
            <p:nvSpPr>
              <p:cNvPr id="54284" name="Oval 18"/>
              <p:cNvSpPr>
                <a:spLocks/>
              </p:cNvSpPr>
              <p:nvPr/>
            </p:nvSpPr>
            <p:spPr bwMode="auto">
              <a:xfrm>
                <a:off x="6" y="10"/>
                <a:ext cx="299" cy="302"/>
              </a:xfrm>
              <a:prstGeom prst="ellipse">
                <a:avLst/>
              </a:prstGeom>
              <a:solidFill>
                <a:srgbClr val="80808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4285" name="Rectangle 19"/>
              <p:cNvSpPr>
                <a:spLocks/>
              </p:cNvSpPr>
              <p:nvPr/>
            </p:nvSpPr>
            <p:spPr bwMode="auto">
              <a:xfrm>
                <a:off x="0" y="0"/>
                <a:ext cx="312" cy="32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38100" tIns="38100" rIns="78049" bIns="38100" anchor="ctr"/>
              <a:lstStyle/>
              <a:p>
                <a:pPr marL="1588" algn="ctr"/>
                <a:r>
                  <a:rPr lang="en-US">
                    <a:solidFill>
                      <a:schemeClr val="tx1"/>
                    </a:solidFill>
                    <a:latin typeface="Times New Roman Italic" charset="0"/>
                    <a:cs typeface="Times New Roman Italic" charset="0"/>
                    <a:sym typeface="Times New Roman Italic" charset="0"/>
                  </a:rPr>
                  <a:t>E</a:t>
                </a:r>
                <a:r>
                  <a:rPr lang="en-US" baseline="-21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72730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-76200"/>
            <a:ext cx="10972800" cy="1143000"/>
          </a:xfrm>
        </p:spPr>
        <p:txBody>
          <a:bodyPr rIns="132080"/>
          <a:lstStyle/>
          <a:p>
            <a:pPr indent="0" eaLnBrk="1" hangingPunct="1"/>
            <a:r>
              <a:rPr lang="en-US" dirty="0" smtClean="0"/>
              <a:t>Passage of Time</a:t>
            </a:r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524000"/>
            <a:ext cx="10972800" cy="5334000"/>
          </a:xfrm>
        </p:spPr>
        <p:txBody>
          <a:bodyPr rIns="132080"/>
          <a:lstStyle/>
          <a:p>
            <a:pPr eaLnBrk="1" hangingPunct="1"/>
            <a:r>
              <a:rPr lang="en-US" sz="2400" smtClean="0"/>
              <a:t>Assume we have current belief P(X | evidence to date)</a:t>
            </a:r>
          </a:p>
          <a:p>
            <a:pPr eaLnBrk="1" hangingPunct="1"/>
            <a:endParaRPr lang="en-US" sz="2400" smtClean="0"/>
          </a:p>
          <a:p>
            <a:pPr eaLnBrk="1" hangingPunct="1"/>
            <a:r>
              <a:rPr lang="en-US" sz="2400" smtClean="0"/>
              <a:t>Then, after one time step passes:</a:t>
            </a:r>
          </a:p>
          <a:p>
            <a:pPr eaLnBrk="1" hangingPunct="1"/>
            <a:endParaRPr lang="en-US" sz="2400" smtClean="0"/>
          </a:p>
          <a:p>
            <a:pPr eaLnBrk="1" hangingPunct="1"/>
            <a:endParaRPr lang="en-US" sz="2400" smtClean="0"/>
          </a:p>
          <a:p>
            <a:pPr eaLnBrk="1" hangingPunct="1"/>
            <a:r>
              <a:rPr lang="en-US" sz="2400" smtClean="0"/>
              <a:t>Or, compactly:</a:t>
            </a:r>
          </a:p>
          <a:p>
            <a:pPr eaLnBrk="1" hangingPunct="1"/>
            <a:endParaRPr lang="en-US" sz="2400" smtClean="0"/>
          </a:p>
          <a:p>
            <a:pPr eaLnBrk="1" hangingPunct="1"/>
            <a:endParaRPr lang="en-US" sz="2400" smtClean="0"/>
          </a:p>
          <a:p>
            <a:pPr eaLnBrk="1" hangingPunct="1"/>
            <a:r>
              <a:rPr lang="en-US" sz="2400" smtClean="0"/>
              <a:t>Basic idea: beliefs get “pushed” through the transitions</a:t>
            </a:r>
          </a:p>
          <a:p>
            <a:pPr marL="782638" lvl="1" eaLnBrk="1" hangingPunct="1"/>
            <a:r>
              <a:rPr lang="en-US" sz="2000" smtClean="0"/>
              <a:t>With the “B” notation, we have to be careful about what time step t the belief is about, and what evidence it includes</a:t>
            </a:r>
          </a:p>
        </p:txBody>
      </p:sp>
      <p:pic>
        <p:nvPicPr>
          <p:cNvPr id="56324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7734" y="3159126"/>
            <a:ext cx="6728884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2" name="Picture 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67718" y="2032000"/>
            <a:ext cx="3270249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5303" name="Group 13"/>
          <p:cNvGrpSpPr>
            <a:grpSpLocks/>
          </p:cNvGrpSpPr>
          <p:nvPr/>
        </p:nvGrpSpPr>
        <p:grpSpPr bwMode="auto">
          <a:xfrm>
            <a:off x="8938684" y="2235200"/>
            <a:ext cx="2537883" cy="700088"/>
            <a:chOff x="0" y="0"/>
            <a:chExt cx="1198" cy="441"/>
          </a:xfrm>
        </p:grpSpPr>
        <p:grpSp>
          <p:nvGrpSpPr>
            <p:cNvPr id="55305" name="Group 8"/>
            <p:cNvGrpSpPr>
              <a:grpSpLocks/>
            </p:cNvGrpSpPr>
            <p:nvPr/>
          </p:nvGrpSpPr>
          <p:grpSpPr bwMode="auto">
            <a:xfrm>
              <a:off x="756" y="0"/>
              <a:ext cx="442" cy="441"/>
              <a:chOff x="0" y="0"/>
              <a:chExt cx="441" cy="441"/>
            </a:xfrm>
          </p:grpSpPr>
          <p:sp>
            <p:nvSpPr>
              <p:cNvPr id="55310" name="Oval 6"/>
              <p:cNvSpPr>
                <a:spLocks/>
              </p:cNvSpPr>
              <p:nvPr/>
            </p:nvSpPr>
            <p:spPr bwMode="auto">
              <a:xfrm>
                <a:off x="0" y="0"/>
                <a:ext cx="441" cy="441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5311" name="Rectangle 7"/>
              <p:cNvSpPr>
                <a:spLocks/>
              </p:cNvSpPr>
              <p:nvPr/>
            </p:nvSpPr>
            <p:spPr bwMode="auto">
              <a:xfrm>
                <a:off x="116" y="79"/>
                <a:ext cx="208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tx1"/>
                    </a:solidFill>
                    <a:latin typeface="Times New Roman Italic" charset="0"/>
                    <a:cs typeface="Times New Roman Italic" charset="0"/>
                    <a:sym typeface="Times New Roman Italic" charset="0"/>
                  </a:rPr>
                  <a:t>X</a:t>
                </a:r>
                <a:r>
                  <a:rPr lang="en-US" sz="2400" baseline="-25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55306" name="Line 9"/>
            <p:cNvSpPr>
              <a:spLocks noChangeShapeType="1"/>
            </p:cNvSpPr>
            <p:nvPr/>
          </p:nvSpPr>
          <p:spPr bwMode="auto">
            <a:xfrm>
              <a:off x="453" y="220"/>
              <a:ext cx="291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55307" name="Group 12"/>
            <p:cNvGrpSpPr>
              <a:grpSpLocks/>
            </p:cNvGrpSpPr>
            <p:nvPr/>
          </p:nvGrpSpPr>
          <p:grpSpPr bwMode="auto">
            <a:xfrm>
              <a:off x="0" y="0"/>
              <a:ext cx="441" cy="441"/>
              <a:chOff x="0" y="0"/>
              <a:chExt cx="441" cy="441"/>
            </a:xfrm>
          </p:grpSpPr>
          <p:sp>
            <p:nvSpPr>
              <p:cNvPr id="55308" name="Oval 10"/>
              <p:cNvSpPr>
                <a:spLocks/>
              </p:cNvSpPr>
              <p:nvPr/>
            </p:nvSpPr>
            <p:spPr bwMode="auto">
              <a:xfrm>
                <a:off x="0" y="0"/>
                <a:ext cx="441" cy="441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5309" name="Rectangle 11"/>
              <p:cNvSpPr>
                <a:spLocks/>
              </p:cNvSpPr>
              <p:nvPr/>
            </p:nvSpPr>
            <p:spPr bwMode="auto">
              <a:xfrm>
                <a:off x="116" y="79"/>
                <a:ext cx="209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tx1"/>
                    </a:solidFill>
                    <a:latin typeface="Times New Roman Italic" charset="0"/>
                    <a:cs typeface="Times New Roman Italic" charset="0"/>
                    <a:sym typeface="Times New Roman Italic" charset="0"/>
                  </a:rPr>
                  <a:t>X</a:t>
                </a:r>
                <a:r>
                  <a:rPr lang="en-US" sz="2400" baseline="-25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1</a:t>
                </a:r>
              </a:p>
            </p:txBody>
          </p:sp>
        </p:grpSp>
      </p:grpSp>
      <p:pic>
        <p:nvPicPr>
          <p:cNvPr id="56334" name="Picture 14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9717" y="4391026"/>
            <a:ext cx="4351867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62735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mtClean="0"/>
              <a:t>Example: Passage of Time</a:t>
            </a:r>
          </a:p>
        </p:txBody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Ins="132080"/>
          <a:lstStyle/>
          <a:p>
            <a:pPr eaLnBrk="1" hangingPunct="1"/>
            <a:r>
              <a:rPr lang="en-US" smtClean="0"/>
              <a:t>As time passes, uncertainty “accumulates”</a:t>
            </a:r>
          </a:p>
        </p:txBody>
      </p:sp>
      <p:pic>
        <p:nvPicPr>
          <p:cNvPr id="56325" name="Picture 4"/>
          <p:cNvPicPr>
            <a:picLocks noChangeArrowheads="1"/>
          </p:cNvPicPr>
          <p:nvPr/>
        </p:nvPicPr>
        <p:blipFill>
          <a:blip r:embed="rId3" cstate="print"/>
          <a:srcRect l="1065" t="1221" r="1472" b="1221"/>
          <a:stretch>
            <a:fillRect/>
          </a:stretch>
        </p:blipFill>
        <p:spPr bwMode="auto">
          <a:xfrm>
            <a:off x="590551" y="2438400"/>
            <a:ext cx="3412067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5"/>
          <p:cNvPicPr>
            <a:picLocks noChangeArrowheads="1"/>
          </p:cNvPicPr>
          <p:nvPr/>
        </p:nvPicPr>
        <p:blipFill>
          <a:blip r:embed="rId4" cstate="print"/>
          <a:srcRect l="1019" t="1500" r="2078" b="2399"/>
          <a:stretch>
            <a:fillRect/>
          </a:stretch>
        </p:blipFill>
        <p:spPr bwMode="auto">
          <a:xfrm>
            <a:off x="4516967" y="2438401"/>
            <a:ext cx="3424767" cy="174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0" name="Picture 6"/>
          <p:cNvPicPr>
            <a:picLocks noChangeArrowheads="1"/>
          </p:cNvPicPr>
          <p:nvPr/>
        </p:nvPicPr>
        <p:blipFill>
          <a:blip r:embed="rId5" cstate="print"/>
          <a:srcRect l="1659" t="1492" r="2425" b="2864"/>
          <a:stretch>
            <a:fillRect/>
          </a:stretch>
        </p:blipFill>
        <p:spPr bwMode="auto">
          <a:xfrm>
            <a:off x="8335434" y="2438400"/>
            <a:ext cx="3452284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8" name="Rectangle 7"/>
          <p:cNvSpPr>
            <a:spLocks/>
          </p:cNvSpPr>
          <p:nvPr/>
        </p:nvSpPr>
        <p:spPr bwMode="auto">
          <a:xfrm>
            <a:off x="1625600" y="4419600"/>
            <a:ext cx="10668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spcBef>
                <a:spcPts val="1150"/>
              </a:spcBef>
            </a:pPr>
            <a:r>
              <a:rPr lang="en-US" sz="2000">
                <a:solidFill>
                  <a:schemeClr val="tx1"/>
                </a:solidFill>
                <a:cs typeface="Arial" charset="0"/>
              </a:rPr>
              <a:t>T = 1</a:t>
            </a:r>
          </a:p>
        </p:txBody>
      </p:sp>
      <p:sp>
        <p:nvSpPr>
          <p:cNvPr id="57352" name="Rectangle 8"/>
          <p:cNvSpPr>
            <a:spLocks/>
          </p:cNvSpPr>
          <p:nvPr/>
        </p:nvSpPr>
        <p:spPr bwMode="auto">
          <a:xfrm>
            <a:off x="5588000" y="4419600"/>
            <a:ext cx="10668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spcBef>
                <a:spcPts val="1150"/>
              </a:spcBef>
            </a:pPr>
            <a:r>
              <a:rPr lang="en-US" sz="2000">
                <a:solidFill>
                  <a:schemeClr val="tx1"/>
                </a:solidFill>
                <a:cs typeface="Arial" charset="0"/>
              </a:rPr>
              <a:t>T = 2</a:t>
            </a:r>
          </a:p>
        </p:txBody>
      </p:sp>
      <p:sp>
        <p:nvSpPr>
          <p:cNvPr id="57353" name="Rectangle 9"/>
          <p:cNvSpPr>
            <a:spLocks/>
          </p:cNvSpPr>
          <p:nvPr/>
        </p:nvSpPr>
        <p:spPr bwMode="auto">
          <a:xfrm>
            <a:off x="9550400" y="4419600"/>
            <a:ext cx="10668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spcBef>
                <a:spcPts val="1150"/>
              </a:spcBef>
            </a:pPr>
            <a:r>
              <a:rPr lang="en-US" sz="2000">
                <a:solidFill>
                  <a:schemeClr val="tx1"/>
                </a:solidFill>
                <a:cs typeface="Arial" charset="0"/>
              </a:rPr>
              <a:t>T = 5</a:t>
            </a:r>
          </a:p>
        </p:txBody>
      </p:sp>
      <p:sp>
        <p:nvSpPr>
          <p:cNvPr id="56331" name="Rectangle 10"/>
          <p:cNvSpPr>
            <a:spLocks/>
          </p:cNvSpPr>
          <p:nvPr/>
        </p:nvSpPr>
        <p:spPr bwMode="auto">
          <a:xfrm>
            <a:off x="3048000" y="6096000"/>
            <a:ext cx="7027333" cy="35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spcBef>
                <a:spcPts val="1050"/>
              </a:spcBef>
            </a:pPr>
            <a:r>
              <a:rPr lang="en-US">
                <a:solidFill>
                  <a:schemeClr val="tx1"/>
                </a:solidFill>
                <a:cs typeface="Arial" charset="0"/>
              </a:rPr>
              <a:t>Transition model: ghosts usually go clockwise</a:t>
            </a:r>
          </a:p>
        </p:txBody>
      </p:sp>
      <p:pic>
        <p:nvPicPr>
          <p:cNvPr id="56332" name="Picture 11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3851" y="5216526"/>
            <a:ext cx="4351867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7664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2" grpId="0" autoUpdateAnimBg="0"/>
      <p:bldP spid="57353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Reasoning over Time or Space</a:t>
            </a:r>
          </a:p>
        </p:txBody>
      </p:sp>
      <p:sp>
        <p:nvSpPr>
          <p:cNvPr id="20482" name="Rectangle 3"/>
          <p:cNvSpPr>
            <a:spLocks noGrp="1" noChangeArrowheads="1"/>
          </p:cNvSpPr>
          <p:nvPr>
            <p:ph idx="1"/>
          </p:nvPr>
        </p:nvSpPr>
        <p:spPr>
          <a:xfrm>
            <a:off x="1447800" y="1828800"/>
            <a:ext cx="9220200" cy="4419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>
                <a:latin typeface="Calibri"/>
                <a:ea typeface="ＭＳ Ｐゴシック" pitchFamily="34" charset="-128"/>
                <a:cs typeface="Calibri"/>
              </a:rPr>
              <a:t>Often, we want to </a:t>
            </a:r>
            <a:r>
              <a:rPr lang="en-US" sz="2800" dirty="0" smtClean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reason about a sequence</a:t>
            </a:r>
            <a:r>
              <a:rPr lang="en-US" sz="2800" dirty="0" smtClean="0">
                <a:latin typeface="Calibri"/>
                <a:ea typeface="ＭＳ Ｐゴシック" pitchFamily="34" charset="-128"/>
                <a:cs typeface="Calibri"/>
              </a:rPr>
              <a:t> of observations</a:t>
            </a:r>
          </a:p>
          <a:p>
            <a:pPr lvl="4">
              <a:lnSpc>
                <a:spcPct val="90000"/>
              </a:lnSpc>
            </a:pPr>
            <a:endParaRPr lang="en-US" sz="6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Speech recognition</a:t>
            </a:r>
          </a:p>
          <a:p>
            <a:pPr lvl="4">
              <a:lnSpc>
                <a:spcPct val="90000"/>
              </a:lnSpc>
            </a:pPr>
            <a:endParaRPr lang="en-US" sz="5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Robot localization</a:t>
            </a:r>
          </a:p>
          <a:p>
            <a:pPr lvl="5">
              <a:lnSpc>
                <a:spcPct val="90000"/>
              </a:lnSpc>
            </a:pPr>
            <a:endParaRPr lang="en-US" sz="5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User attention</a:t>
            </a:r>
          </a:p>
          <a:p>
            <a:pPr lvl="5">
              <a:lnSpc>
                <a:spcPct val="90000"/>
              </a:lnSpc>
            </a:pPr>
            <a:endParaRPr lang="en-US" sz="5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Medical monitoring</a:t>
            </a:r>
          </a:p>
          <a:p>
            <a:pPr>
              <a:lnSpc>
                <a:spcPct val="90000"/>
              </a:lnSpc>
            </a:pPr>
            <a:endParaRPr lang="en-US" sz="28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800" dirty="0" smtClean="0">
                <a:latin typeface="Calibri"/>
                <a:ea typeface="ＭＳ Ｐゴシック" pitchFamily="34" charset="-128"/>
                <a:cs typeface="Calibri"/>
              </a:rPr>
              <a:t>Need to introduce time (or space) into our models</a:t>
            </a:r>
          </a:p>
        </p:txBody>
      </p:sp>
    </p:spTree>
    <p:extLst>
      <p:ext uri="{BB962C8B-B14F-4D97-AF65-F5344CB8AC3E}">
        <p14:creationId xmlns:p14="http://schemas.microsoft.com/office/powerpoint/2010/main" val="412091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10972800" cy="1036636"/>
          </a:xfrm>
        </p:spPr>
        <p:txBody>
          <a:bodyPr rIns="132080"/>
          <a:lstStyle/>
          <a:p>
            <a:pPr indent="0" eaLnBrk="1" hangingPunct="1"/>
            <a:r>
              <a:rPr lang="en-US" dirty="0" smtClean="0"/>
              <a:t>Observation</a:t>
            </a:r>
          </a:p>
        </p:txBody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493838"/>
            <a:ext cx="10972800" cy="5364162"/>
          </a:xfrm>
        </p:spPr>
        <p:txBody>
          <a:bodyPr rIns="132080"/>
          <a:lstStyle/>
          <a:p>
            <a:pPr eaLnBrk="1" hangingPunct="1">
              <a:lnSpc>
                <a:spcPct val="90000"/>
              </a:lnSpc>
            </a:pPr>
            <a:r>
              <a:rPr lang="en-US" sz="2400" smtClean="0"/>
              <a:t>Assume we have current belief P(X | previous evidence):</a:t>
            </a:r>
          </a:p>
          <a:p>
            <a:pPr eaLnBrk="1" hangingPunct="1">
              <a:lnSpc>
                <a:spcPct val="90000"/>
              </a:lnSpc>
            </a:pPr>
            <a:endParaRPr lang="en-US" sz="2400" smtClean="0"/>
          </a:p>
          <a:p>
            <a:pPr eaLnBrk="1" hangingPunct="1">
              <a:lnSpc>
                <a:spcPct val="90000"/>
              </a:lnSpc>
            </a:pPr>
            <a:endParaRPr lang="en-US" sz="2400" smtClean="0"/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Then:</a:t>
            </a:r>
          </a:p>
          <a:p>
            <a:pPr eaLnBrk="1" hangingPunct="1">
              <a:lnSpc>
                <a:spcPct val="90000"/>
              </a:lnSpc>
            </a:pPr>
            <a:endParaRPr lang="en-US" sz="2400" smtClean="0"/>
          </a:p>
          <a:p>
            <a:pPr eaLnBrk="1" hangingPunct="1">
              <a:lnSpc>
                <a:spcPct val="90000"/>
              </a:lnSpc>
            </a:pPr>
            <a:endParaRPr lang="en-US" sz="2400" smtClean="0"/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Or:</a:t>
            </a:r>
          </a:p>
          <a:p>
            <a:pPr eaLnBrk="1" hangingPunct="1">
              <a:lnSpc>
                <a:spcPct val="90000"/>
              </a:lnSpc>
            </a:pPr>
            <a:endParaRPr lang="en-US" sz="2400" smtClean="0"/>
          </a:p>
          <a:p>
            <a:pPr eaLnBrk="1" hangingPunct="1">
              <a:lnSpc>
                <a:spcPct val="90000"/>
              </a:lnSpc>
            </a:pPr>
            <a:endParaRPr lang="en-US" sz="2400" smtClean="0"/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Basic idea: beliefs reweighted by likelihood of evidence</a:t>
            </a:r>
          </a:p>
          <a:p>
            <a:pPr eaLnBrk="1" hangingPunct="1">
              <a:lnSpc>
                <a:spcPct val="90000"/>
              </a:lnSpc>
            </a:pPr>
            <a:endParaRPr lang="en-US" sz="2400" smtClean="0"/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Unlike passage of time, we have to renormalize</a:t>
            </a:r>
          </a:p>
        </p:txBody>
      </p:sp>
      <p:pic>
        <p:nvPicPr>
          <p:cNvPr id="58372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2367" y="3306764"/>
            <a:ext cx="7636933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73968" y="4343401"/>
            <a:ext cx="4804833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1" name="Picture 6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2785" y="2289176"/>
            <a:ext cx="4277783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7352" name="Group 14"/>
          <p:cNvGrpSpPr>
            <a:grpSpLocks/>
          </p:cNvGrpSpPr>
          <p:nvPr/>
        </p:nvGrpSpPr>
        <p:grpSpPr bwMode="auto">
          <a:xfrm>
            <a:off x="10420351" y="2198688"/>
            <a:ext cx="863600" cy="1917700"/>
            <a:chOff x="0" y="0"/>
            <a:chExt cx="408" cy="1208"/>
          </a:xfrm>
        </p:grpSpPr>
        <p:grpSp>
          <p:nvGrpSpPr>
            <p:cNvPr id="57353" name="Group 9"/>
            <p:cNvGrpSpPr>
              <a:grpSpLocks/>
            </p:cNvGrpSpPr>
            <p:nvPr/>
          </p:nvGrpSpPr>
          <p:grpSpPr bwMode="auto">
            <a:xfrm>
              <a:off x="0" y="786"/>
              <a:ext cx="408" cy="422"/>
              <a:chOff x="0" y="0"/>
              <a:chExt cx="408" cy="421"/>
            </a:xfrm>
          </p:grpSpPr>
          <p:sp>
            <p:nvSpPr>
              <p:cNvPr id="57358" name="Oval 7"/>
              <p:cNvSpPr>
                <a:spLocks/>
              </p:cNvSpPr>
              <p:nvPr/>
            </p:nvSpPr>
            <p:spPr bwMode="auto">
              <a:xfrm>
                <a:off x="8" y="14"/>
                <a:ext cx="391" cy="393"/>
              </a:xfrm>
              <a:prstGeom prst="ellipse">
                <a:avLst/>
              </a:prstGeom>
              <a:solidFill>
                <a:srgbClr val="80808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7359" name="Rectangle 8"/>
              <p:cNvSpPr>
                <a:spLocks/>
              </p:cNvSpPr>
              <p:nvPr/>
            </p:nvSpPr>
            <p:spPr bwMode="auto">
              <a:xfrm>
                <a:off x="0" y="0"/>
                <a:ext cx="408" cy="42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38100" tIns="38100" rIns="78049" bIns="38100" anchor="ctr"/>
              <a:lstStyle/>
              <a:p>
                <a:pPr marL="1588" algn="ctr"/>
                <a:r>
                  <a:rPr lang="en-US" sz="2000">
                    <a:solidFill>
                      <a:schemeClr val="tx1"/>
                    </a:solidFill>
                    <a:latin typeface="Times New Roman Italic" charset="0"/>
                    <a:cs typeface="Times New Roman Italic" charset="0"/>
                    <a:sym typeface="Times New Roman Italic" charset="0"/>
                  </a:rPr>
                  <a:t>E</a:t>
                </a:r>
                <a:r>
                  <a:rPr lang="en-US" sz="2000" baseline="-19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1</a:t>
                </a:r>
              </a:p>
            </p:txBody>
          </p:sp>
        </p:grpSp>
        <p:grpSp>
          <p:nvGrpSpPr>
            <p:cNvPr id="57354" name="Group 12"/>
            <p:cNvGrpSpPr>
              <a:grpSpLocks/>
            </p:cNvGrpSpPr>
            <p:nvPr/>
          </p:nvGrpSpPr>
          <p:grpSpPr bwMode="auto">
            <a:xfrm>
              <a:off x="0" y="0"/>
              <a:ext cx="408" cy="421"/>
              <a:chOff x="0" y="0"/>
              <a:chExt cx="408" cy="421"/>
            </a:xfrm>
          </p:grpSpPr>
          <p:sp>
            <p:nvSpPr>
              <p:cNvPr id="57356" name="Oval 10"/>
              <p:cNvSpPr>
                <a:spLocks/>
              </p:cNvSpPr>
              <p:nvPr/>
            </p:nvSpPr>
            <p:spPr bwMode="auto">
              <a:xfrm>
                <a:off x="8" y="14"/>
                <a:ext cx="391" cy="393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7357" name="Rectangle 11"/>
              <p:cNvSpPr>
                <a:spLocks/>
              </p:cNvSpPr>
              <p:nvPr/>
            </p:nvSpPr>
            <p:spPr bwMode="auto">
              <a:xfrm>
                <a:off x="0" y="0"/>
                <a:ext cx="408" cy="42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38100" tIns="38100" rIns="78049" bIns="38100" anchor="ctr"/>
              <a:lstStyle/>
              <a:p>
                <a:pPr marL="1588" algn="ctr"/>
                <a:r>
                  <a:rPr lang="en-US" sz="2000">
                    <a:solidFill>
                      <a:schemeClr val="tx1"/>
                    </a:solidFill>
                    <a:latin typeface="Times New Roman Italic" charset="0"/>
                    <a:cs typeface="Times New Roman Italic" charset="0"/>
                    <a:sym typeface="Times New Roman Italic" charset="0"/>
                  </a:rPr>
                  <a:t>X</a:t>
                </a:r>
                <a:r>
                  <a:rPr lang="en-US" sz="2000" baseline="-19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57355" name="Line 13"/>
            <p:cNvSpPr>
              <a:spLocks noChangeShapeType="1"/>
            </p:cNvSpPr>
            <p:nvPr/>
          </p:nvSpPr>
          <p:spPr bwMode="auto">
            <a:xfrm>
              <a:off x="204" y="417"/>
              <a:ext cx="2" cy="37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84979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mtClean="0"/>
              <a:t>Example: Observation</a:t>
            </a:r>
          </a:p>
        </p:txBody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Ins="132080"/>
          <a:lstStyle/>
          <a:p>
            <a:pPr eaLnBrk="1" hangingPunct="1"/>
            <a:r>
              <a:rPr lang="en-US" smtClean="0"/>
              <a:t>As we get observations, beliefs get reweighted, uncertainty “decreases”</a:t>
            </a:r>
          </a:p>
        </p:txBody>
      </p:sp>
      <p:pic>
        <p:nvPicPr>
          <p:cNvPr id="58373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4001" y="2979739"/>
            <a:ext cx="334010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Picture 5"/>
          <p:cNvPicPr>
            <a:picLocks noChangeArrowheads="1"/>
          </p:cNvPicPr>
          <p:nvPr/>
        </p:nvPicPr>
        <p:blipFill>
          <a:blip r:embed="rId4" cstate="print"/>
          <a:srcRect l="1595" t="905" r="2145" b="2351"/>
          <a:stretch>
            <a:fillRect/>
          </a:stretch>
        </p:blipFill>
        <p:spPr bwMode="auto">
          <a:xfrm>
            <a:off x="1858434" y="2982914"/>
            <a:ext cx="3323167" cy="169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5" name="Rectangle 6"/>
          <p:cNvSpPr>
            <a:spLocks/>
          </p:cNvSpPr>
          <p:nvPr/>
        </p:nvSpPr>
        <p:spPr bwMode="auto">
          <a:xfrm>
            <a:off x="1930400" y="4800600"/>
            <a:ext cx="3369733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spcBef>
                <a:spcPts val="1150"/>
              </a:spcBef>
            </a:pPr>
            <a:r>
              <a:rPr lang="en-US" sz="2000">
                <a:solidFill>
                  <a:schemeClr val="tx1"/>
                </a:solidFill>
                <a:cs typeface="Arial" charset="0"/>
              </a:rPr>
              <a:t>Before observation</a:t>
            </a:r>
          </a:p>
        </p:txBody>
      </p:sp>
      <p:sp>
        <p:nvSpPr>
          <p:cNvPr id="58376" name="Rectangle 7"/>
          <p:cNvSpPr>
            <a:spLocks/>
          </p:cNvSpPr>
          <p:nvPr/>
        </p:nvSpPr>
        <p:spPr bwMode="auto">
          <a:xfrm>
            <a:off x="6904567" y="4800600"/>
            <a:ext cx="3369733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spcBef>
                <a:spcPts val="1150"/>
              </a:spcBef>
            </a:pPr>
            <a:r>
              <a:rPr lang="en-US" sz="2000">
                <a:solidFill>
                  <a:schemeClr val="tx1"/>
                </a:solidFill>
                <a:cs typeface="Arial" charset="0"/>
              </a:rPr>
              <a:t>After observation</a:t>
            </a:r>
          </a:p>
        </p:txBody>
      </p:sp>
      <p:pic>
        <p:nvPicPr>
          <p:cNvPr id="58377" name="Picture 8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62918" y="5700714"/>
            <a:ext cx="3687233" cy="471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86645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mtClean="0"/>
              <a:t>The Forward Algorithm</a:t>
            </a:r>
          </a:p>
        </p:txBody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11277600" cy="1244600"/>
          </a:xfrm>
        </p:spPr>
        <p:txBody>
          <a:bodyPr rIns="132080"/>
          <a:lstStyle/>
          <a:p>
            <a:pPr eaLnBrk="1" hangingPunct="1"/>
            <a:r>
              <a:rPr lang="en-US" sz="2400" dirty="0" smtClean="0"/>
              <a:t>We want to know:</a:t>
            </a:r>
          </a:p>
          <a:p>
            <a:pPr eaLnBrk="1" hangingPunct="1"/>
            <a:r>
              <a:rPr lang="en-US" sz="2400" dirty="0" smtClean="0"/>
              <a:t>We can derive the following updates</a:t>
            </a:r>
          </a:p>
        </p:txBody>
      </p:sp>
      <p:grpSp>
        <p:nvGrpSpPr>
          <p:cNvPr id="60424" name="Group 8"/>
          <p:cNvGrpSpPr>
            <a:grpSpLocks/>
          </p:cNvGrpSpPr>
          <p:nvPr/>
        </p:nvGrpSpPr>
        <p:grpSpPr bwMode="auto">
          <a:xfrm>
            <a:off x="1183218" y="2651125"/>
            <a:ext cx="9810749" cy="2825750"/>
            <a:chOff x="0" y="0"/>
            <a:chExt cx="4635" cy="1780"/>
          </a:xfrm>
        </p:grpSpPr>
        <p:pic>
          <p:nvPicPr>
            <p:cNvPr id="59402" name="Picture 4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37" y="340"/>
              <a:ext cx="1987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403" name="Picture 5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2185" cy="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404" name="Picture 6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27" y="864"/>
              <a:ext cx="3642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405" name="Picture 7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956" y="1392"/>
              <a:ext cx="3679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9398" name="Picture 9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76801" y="1676401"/>
            <a:ext cx="3763433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00" name="Rectangle 10"/>
          <p:cNvSpPr>
            <a:spLocks/>
          </p:cNvSpPr>
          <p:nvPr/>
        </p:nvSpPr>
        <p:spPr bwMode="auto">
          <a:xfrm>
            <a:off x="609600" y="5702300"/>
            <a:ext cx="7389201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82588" indent="-342900">
              <a:spcBef>
                <a:spcPts val="738"/>
              </a:spcBef>
              <a:buClr>
                <a:srgbClr val="333399"/>
              </a:buClr>
              <a:buSzPct val="100000"/>
              <a:buFont typeface="Wingdings" pitchFamily="2" charset="2"/>
              <a:buChar char="§"/>
            </a:pPr>
            <a:r>
              <a:rPr lang="en-US" sz="2400" dirty="0">
                <a:solidFill>
                  <a:srgbClr val="333399"/>
                </a:solidFill>
                <a:cs typeface="Arial" charset="0"/>
              </a:rPr>
              <a:t>To </a:t>
            </a:r>
            <a:r>
              <a:rPr lang="en-US" sz="2400" dirty="0" smtClean="0">
                <a:solidFill>
                  <a:srgbClr val="333399"/>
                </a:solidFill>
                <a:cs typeface="Arial" charset="0"/>
              </a:rPr>
              <a:t>get               </a:t>
            </a:r>
            <a:r>
              <a:rPr lang="en-US" sz="2400" dirty="0">
                <a:solidFill>
                  <a:srgbClr val="333399"/>
                </a:solidFill>
                <a:cs typeface="Arial" charset="0"/>
              </a:rPr>
              <a:t>, compute each entry and normalize</a:t>
            </a:r>
          </a:p>
        </p:txBody>
      </p:sp>
      <p:pic>
        <p:nvPicPr>
          <p:cNvPr id="59401" name="Picture 11"/>
          <p:cNvPicPr>
            <a:picLocks noChangeArrowheads="1"/>
          </p:cNvPicPr>
          <p:nvPr/>
        </p:nvPicPr>
        <p:blipFill>
          <a:blip r:embed="rId7" cstate="print"/>
          <a:srcRect r="68239"/>
          <a:stretch>
            <a:fillRect/>
          </a:stretch>
        </p:blipFill>
        <p:spPr bwMode="auto">
          <a:xfrm>
            <a:off x="1905000" y="5805488"/>
            <a:ext cx="1221317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90422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mtClean="0"/>
              <a:t>Example: Run the Filter</a:t>
            </a:r>
          </a:p>
        </p:txBody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4770438"/>
            <a:ext cx="10972800" cy="2087562"/>
          </a:xfrm>
        </p:spPr>
        <p:txBody>
          <a:bodyPr rIns="132080"/>
          <a:lstStyle/>
          <a:p>
            <a:pPr eaLnBrk="1" hangingPunct="1">
              <a:lnSpc>
                <a:spcPct val="80000"/>
              </a:lnSpc>
            </a:pPr>
            <a:r>
              <a:rPr lang="en-US" smtClean="0"/>
              <a:t>An HMM is defined by:</a:t>
            </a:r>
          </a:p>
          <a:p>
            <a:pPr marL="782638" lvl="1" eaLnBrk="1" hangingPunct="1">
              <a:lnSpc>
                <a:spcPct val="80000"/>
              </a:lnSpc>
            </a:pPr>
            <a:r>
              <a:rPr lang="en-US" smtClean="0"/>
              <a:t>Initial distribution:</a:t>
            </a:r>
          </a:p>
          <a:p>
            <a:pPr marL="782638" lvl="1" eaLnBrk="1" hangingPunct="1">
              <a:lnSpc>
                <a:spcPct val="80000"/>
              </a:lnSpc>
            </a:pPr>
            <a:r>
              <a:rPr lang="en-US" smtClean="0"/>
              <a:t>Transitions:</a:t>
            </a:r>
          </a:p>
          <a:p>
            <a:pPr marL="782638" lvl="1" eaLnBrk="1" hangingPunct="1">
              <a:lnSpc>
                <a:spcPct val="80000"/>
              </a:lnSpc>
            </a:pPr>
            <a:r>
              <a:rPr lang="en-US" smtClean="0"/>
              <a:t>Emissions:</a:t>
            </a:r>
          </a:p>
        </p:txBody>
      </p:sp>
      <p:pic>
        <p:nvPicPr>
          <p:cNvPr id="60421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370013"/>
            <a:ext cx="10653184" cy="308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2" name="Picture 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1" y="5284788"/>
            <a:ext cx="1394884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3" name="Picture 6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1501" y="6170613"/>
            <a:ext cx="17145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4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20267" y="5689600"/>
            <a:ext cx="2607733" cy="419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16715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mtClean="0"/>
              <a:t>Example HMM</a:t>
            </a:r>
          </a:p>
        </p:txBody>
      </p:sp>
      <p:pic>
        <p:nvPicPr>
          <p:cNvPr id="61444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0667" y="1876425"/>
            <a:ext cx="9448800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44999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mtClean="0"/>
              <a:t>Example Pac-man</a:t>
            </a:r>
          </a:p>
        </p:txBody>
      </p:sp>
      <p:pic>
        <p:nvPicPr>
          <p:cNvPr id="63491" name="oneghost-withobs-1.mov" descr="cse473au11-hmms.ppt_media/oneghost-withobs-1.mov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1600" y="1943100"/>
            <a:ext cx="9431867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4087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34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3491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34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34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491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mtClean="0"/>
              <a:t>Summary: Filtering</a:t>
            </a:r>
          </a:p>
        </p:txBody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Ins="132080"/>
          <a:lstStyle/>
          <a:p>
            <a:pPr eaLnBrk="1" hangingPunct="1"/>
            <a:r>
              <a:rPr lang="en-US" sz="2400" smtClean="0"/>
              <a:t>Filtering is the inference process of finding a distribution over X</a:t>
            </a:r>
            <a:r>
              <a:rPr lang="en-US" sz="2400" baseline="-25000" smtClean="0"/>
              <a:t>T</a:t>
            </a:r>
            <a:r>
              <a:rPr lang="en-US" sz="2400" smtClean="0"/>
              <a:t> given e</a:t>
            </a:r>
            <a:r>
              <a:rPr lang="en-US" sz="2400" baseline="-25000" smtClean="0"/>
              <a:t>1</a:t>
            </a:r>
            <a:r>
              <a:rPr lang="en-US" sz="2400" smtClean="0"/>
              <a:t> through e</a:t>
            </a:r>
            <a:r>
              <a:rPr lang="en-US" sz="2400" baseline="-25000" smtClean="0"/>
              <a:t>T</a:t>
            </a:r>
            <a:r>
              <a:rPr lang="en-US" sz="2400" smtClean="0"/>
              <a:t> : P( X</a:t>
            </a:r>
            <a:r>
              <a:rPr lang="en-US" sz="2400" baseline="-25000" smtClean="0"/>
              <a:t>T</a:t>
            </a:r>
            <a:r>
              <a:rPr lang="en-US" sz="2400" smtClean="0"/>
              <a:t> | e</a:t>
            </a:r>
            <a:r>
              <a:rPr lang="en-US" sz="2400" baseline="-25000" smtClean="0"/>
              <a:t>1:t</a:t>
            </a:r>
            <a:r>
              <a:rPr lang="en-US" sz="2400" smtClean="0"/>
              <a:t> )</a:t>
            </a:r>
          </a:p>
          <a:p>
            <a:pPr eaLnBrk="1" hangingPunct="1"/>
            <a:r>
              <a:rPr lang="en-US" sz="2400" smtClean="0"/>
              <a:t>We first compute P( X</a:t>
            </a:r>
            <a:r>
              <a:rPr lang="en-US" sz="2400" baseline="-25000" smtClean="0"/>
              <a:t>1 </a:t>
            </a:r>
            <a:r>
              <a:rPr lang="en-US" sz="2400" smtClean="0"/>
              <a:t>| e</a:t>
            </a:r>
            <a:r>
              <a:rPr lang="en-US" sz="2400" baseline="-25000" smtClean="0"/>
              <a:t>1 </a:t>
            </a:r>
            <a:r>
              <a:rPr lang="en-US" sz="2400" smtClean="0"/>
              <a:t>):</a:t>
            </a:r>
          </a:p>
          <a:p>
            <a:pPr eaLnBrk="1" hangingPunct="1"/>
            <a:r>
              <a:rPr lang="en-US" sz="2400" smtClean="0"/>
              <a:t>For each t from 2 to T, we have P( X</a:t>
            </a:r>
            <a:r>
              <a:rPr lang="en-US" sz="2400" baseline="-25000" smtClean="0"/>
              <a:t>t-1</a:t>
            </a:r>
            <a:r>
              <a:rPr lang="en-US" sz="2400" smtClean="0"/>
              <a:t> | e</a:t>
            </a:r>
            <a:r>
              <a:rPr lang="en-US" sz="2400" baseline="-25000" smtClean="0"/>
              <a:t>1:t-1</a:t>
            </a:r>
            <a:r>
              <a:rPr lang="en-US" sz="2400" smtClean="0"/>
              <a:t> ) </a:t>
            </a:r>
          </a:p>
          <a:p>
            <a:pPr eaLnBrk="1" hangingPunct="1"/>
            <a:r>
              <a:rPr lang="en-US" sz="2400" smtClean="0">
                <a:latin typeface="Arial Bold" charset="0"/>
                <a:cs typeface="Arial Bold" charset="0"/>
                <a:sym typeface="Arial Bold" charset="0"/>
              </a:rPr>
              <a:t>Elapse time:</a:t>
            </a:r>
            <a:r>
              <a:rPr lang="en-US" sz="2400" smtClean="0"/>
              <a:t> compute P( X</a:t>
            </a:r>
            <a:r>
              <a:rPr lang="en-US" sz="2400" baseline="-25000" smtClean="0"/>
              <a:t>t </a:t>
            </a:r>
            <a:r>
              <a:rPr lang="en-US" sz="2400" smtClean="0"/>
              <a:t>| e</a:t>
            </a:r>
            <a:r>
              <a:rPr lang="en-US" sz="2400" baseline="-25000" smtClean="0"/>
              <a:t>1:t-1 </a:t>
            </a:r>
            <a:r>
              <a:rPr lang="en-US" sz="2400" smtClean="0"/>
              <a:t>)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r>
              <a:rPr lang="en-US" sz="2400" smtClean="0">
                <a:latin typeface="Arial Bold" charset="0"/>
                <a:cs typeface="Arial Bold" charset="0"/>
                <a:sym typeface="Arial Bold" charset="0"/>
              </a:rPr>
              <a:t>Observe: </a:t>
            </a:r>
            <a:r>
              <a:rPr lang="en-US" sz="2400" smtClean="0"/>
              <a:t>compute P(X</a:t>
            </a:r>
            <a:r>
              <a:rPr lang="en-US" sz="2400" baseline="-25000" smtClean="0"/>
              <a:t>t </a:t>
            </a:r>
            <a:r>
              <a:rPr lang="en-US" sz="2400" smtClean="0"/>
              <a:t>| e</a:t>
            </a:r>
            <a:r>
              <a:rPr lang="en-US" sz="2400" baseline="-25000" smtClean="0"/>
              <a:t>1:t-1 </a:t>
            </a:r>
            <a:r>
              <a:rPr lang="en-US" sz="2400" smtClean="0"/>
              <a:t>, e</a:t>
            </a:r>
            <a:r>
              <a:rPr lang="en-US" sz="2400" baseline="-25000" smtClean="0"/>
              <a:t>t</a:t>
            </a:r>
            <a:r>
              <a:rPr lang="en-US" sz="2400" smtClean="0"/>
              <a:t>) = P( X</a:t>
            </a:r>
            <a:r>
              <a:rPr lang="en-US" sz="2400" baseline="-25000" smtClean="0"/>
              <a:t>t </a:t>
            </a:r>
            <a:r>
              <a:rPr lang="en-US" sz="2400" smtClean="0"/>
              <a:t>| e</a:t>
            </a:r>
            <a:r>
              <a:rPr lang="en-US" sz="2400" baseline="-25000" smtClean="0"/>
              <a:t>1:t </a:t>
            </a:r>
            <a:r>
              <a:rPr lang="en-US" sz="2400" smtClean="0"/>
              <a:t>)</a:t>
            </a:r>
          </a:p>
        </p:txBody>
      </p:sp>
      <p:pic>
        <p:nvPicPr>
          <p:cNvPr id="63493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28885" y="2489200"/>
            <a:ext cx="4853516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4" name="Picture 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22918" y="4054476"/>
            <a:ext cx="954616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5" name="Picture 6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4567" y="5813426"/>
            <a:ext cx="7933267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50397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mtClean="0"/>
              <a:t>Recap: Reasoning Over Time</a:t>
            </a:r>
          </a:p>
        </p:txBody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7620000" cy="1955800"/>
          </a:xfrm>
        </p:spPr>
        <p:txBody>
          <a:bodyPr rIns="132080"/>
          <a:lstStyle/>
          <a:p>
            <a:pPr eaLnBrk="1" hangingPunct="1"/>
            <a:r>
              <a:rPr lang="en-US" sz="2800" smtClean="0"/>
              <a:t>Stationary Markov models</a:t>
            </a:r>
          </a:p>
        </p:txBody>
      </p:sp>
      <p:sp>
        <p:nvSpPr>
          <p:cNvPr id="64517" name="Oval 4"/>
          <p:cNvSpPr>
            <a:spLocks/>
          </p:cNvSpPr>
          <p:nvPr/>
        </p:nvSpPr>
        <p:spPr bwMode="auto">
          <a:xfrm>
            <a:off x="7010400" y="2286000"/>
            <a:ext cx="711200" cy="533400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64518" name="Group 7"/>
          <p:cNvGrpSpPr>
            <a:grpSpLocks/>
          </p:cNvGrpSpPr>
          <p:nvPr/>
        </p:nvGrpSpPr>
        <p:grpSpPr bwMode="auto">
          <a:xfrm>
            <a:off x="2743200" y="2286000"/>
            <a:ext cx="711200" cy="533400"/>
            <a:chOff x="0" y="0"/>
            <a:chExt cx="336" cy="336"/>
          </a:xfrm>
        </p:grpSpPr>
        <p:sp>
          <p:nvSpPr>
            <p:cNvPr id="64615" name="Oval 5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616" name="Rectangle 6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2</a:t>
              </a:r>
            </a:p>
          </p:txBody>
        </p:sp>
      </p:grpSp>
      <p:cxnSp>
        <p:nvCxnSpPr>
          <p:cNvPr id="64519" name="AutoShape 8"/>
          <p:cNvCxnSpPr>
            <a:cxnSpLocks noChangeShapeType="1"/>
          </p:cNvCxnSpPr>
          <p:nvPr/>
        </p:nvCxnSpPr>
        <p:spPr bwMode="auto">
          <a:xfrm rot="10800000" flipH="1">
            <a:off x="1879600" y="2552700"/>
            <a:ext cx="1219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grpSp>
        <p:nvGrpSpPr>
          <p:cNvPr id="64520" name="Group 11"/>
          <p:cNvGrpSpPr>
            <a:grpSpLocks/>
          </p:cNvGrpSpPr>
          <p:nvPr/>
        </p:nvGrpSpPr>
        <p:grpSpPr bwMode="auto">
          <a:xfrm>
            <a:off x="1524000" y="2286000"/>
            <a:ext cx="711200" cy="533400"/>
            <a:chOff x="0" y="0"/>
            <a:chExt cx="336" cy="336"/>
          </a:xfrm>
        </p:grpSpPr>
        <p:sp>
          <p:nvSpPr>
            <p:cNvPr id="64613" name="Oval 9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614" name="Rectangle 10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grpSp>
        <p:nvGrpSpPr>
          <p:cNvPr id="64521" name="Group 14"/>
          <p:cNvGrpSpPr>
            <a:grpSpLocks/>
          </p:cNvGrpSpPr>
          <p:nvPr/>
        </p:nvGrpSpPr>
        <p:grpSpPr bwMode="auto">
          <a:xfrm>
            <a:off x="3962400" y="2286000"/>
            <a:ext cx="711200" cy="533400"/>
            <a:chOff x="0" y="0"/>
            <a:chExt cx="336" cy="336"/>
          </a:xfrm>
        </p:grpSpPr>
        <p:sp>
          <p:nvSpPr>
            <p:cNvPr id="64611" name="Oval 12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612" name="Rectangle 13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3</a:t>
              </a:r>
            </a:p>
          </p:txBody>
        </p:sp>
      </p:grpSp>
      <p:cxnSp>
        <p:nvCxnSpPr>
          <p:cNvPr id="64522" name="AutoShape 15"/>
          <p:cNvCxnSpPr>
            <a:cxnSpLocks noChangeShapeType="1"/>
          </p:cNvCxnSpPr>
          <p:nvPr/>
        </p:nvCxnSpPr>
        <p:spPr bwMode="auto">
          <a:xfrm rot="10800000" flipH="1">
            <a:off x="4318000" y="2552700"/>
            <a:ext cx="1219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64523" name="AutoShape 16"/>
          <p:cNvCxnSpPr>
            <a:cxnSpLocks noChangeShapeType="1"/>
          </p:cNvCxnSpPr>
          <p:nvPr/>
        </p:nvCxnSpPr>
        <p:spPr bwMode="auto">
          <a:xfrm rot="10800000" flipH="1">
            <a:off x="3098800" y="2552700"/>
            <a:ext cx="1219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grpSp>
        <p:nvGrpSpPr>
          <p:cNvPr id="64524" name="Group 19"/>
          <p:cNvGrpSpPr>
            <a:grpSpLocks/>
          </p:cNvGrpSpPr>
          <p:nvPr/>
        </p:nvGrpSpPr>
        <p:grpSpPr bwMode="auto">
          <a:xfrm>
            <a:off x="5181600" y="2286000"/>
            <a:ext cx="711200" cy="533400"/>
            <a:chOff x="0" y="0"/>
            <a:chExt cx="336" cy="336"/>
          </a:xfrm>
        </p:grpSpPr>
        <p:sp>
          <p:nvSpPr>
            <p:cNvPr id="64609" name="Oval 17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610" name="Rectangle 18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4</a:t>
              </a:r>
            </a:p>
          </p:txBody>
        </p:sp>
      </p:grpSp>
      <p:cxnSp>
        <p:nvCxnSpPr>
          <p:cNvPr id="64525" name="AutoShape 20"/>
          <p:cNvCxnSpPr>
            <a:cxnSpLocks noChangeShapeType="1"/>
          </p:cNvCxnSpPr>
          <p:nvPr/>
        </p:nvCxnSpPr>
        <p:spPr bwMode="auto">
          <a:xfrm rot="10800000" flipH="1">
            <a:off x="5537200" y="2552700"/>
            <a:ext cx="18288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</p:spPr>
      </p:cxnSp>
      <p:pic>
        <p:nvPicPr>
          <p:cNvPr id="64526" name="Picture 21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51200" y="3200401"/>
            <a:ext cx="22860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7" name="Picture 2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1201" y="3200400"/>
            <a:ext cx="1394884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4528" name="Group 25"/>
          <p:cNvGrpSpPr>
            <a:grpSpLocks/>
          </p:cNvGrpSpPr>
          <p:nvPr/>
        </p:nvGrpSpPr>
        <p:grpSpPr bwMode="auto">
          <a:xfrm>
            <a:off x="8329084" y="1881188"/>
            <a:ext cx="812800" cy="609600"/>
            <a:chOff x="0" y="0"/>
            <a:chExt cx="384" cy="384"/>
          </a:xfrm>
        </p:grpSpPr>
        <p:sp>
          <p:nvSpPr>
            <p:cNvPr id="64607" name="Oval 23"/>
            <p:cNvSpPr>
              <a:spLocks/>
            </p:cNvSpPr>
            <p:nvPr/>
          </p:nvSpPr>
          <p:spPr bwMode="auto">
            <a:xfrm>
              <a:off x="0" y="0"/>
              <a:ext cx="384" cy="384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608" name="Rectangle 24"/>
            <p:cNvSpPr>
              <a:spLocks/>
            </p:cNvSpPr>
            <p:nvPr/>
          </p:nvSpPr>
          <p:spPr bwMode="auto">
            <a:xfrm>
              <a:off x="73" y="81"/>
              <a:ext cx="237" cy="2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>
                  <a:solidFill>
                    <a:schemeClr val="tx1"/>
                  </a:solidFill>
                  <a:cs typeface="Arial" charset="0"/>
                </a:rPr>
                <a:t>rain</a:t>
              </a:r>
            </a:p>
          </p:txBody>
        </p:sp>
      </p:grpSp>
      <p:grpSp>
        <p:nvGrpSpPr>
          <p:cNvPr id="64529" name="Group 28"/>
          <p:cNvGrpSpPr>
            <a:grpSpLocks/>
          </p:cNvGrpSpPr>
          <p:nvPr/>
        </p:nvGrpSpPr>
        <p:grpSpPr bwMode="auto">
          <a:xfrm>
            <a:off x="10259484" y="1881188"/>
            <a:ext cx="812800" cy="609600"/>
            <a:chOff x="0" y="0"/>
            <a:chExt cx="384" cy="384"/>
          </a:xfrm>
        </p:grpSpPr>
        <p:sp>
          <p:nvSpPr>
            <p:cNvPr id="64605" name="Oval 26"/>
            <p:cNvSpPr>
              <a:spLocks/>
            </p:cNvSpPr>
            <p:nvPr/>
          </p:nvSpPr>
          <p:spPr bwMode="auto">
            <a:xfrm>
              <a:off x="0" y="0"/>
              <a:ext cx="384" cy="384"/>
            </a:xfrm>
            <a:prstGeom prst="ellipse">
              <a:avLst/>
            </a:prstGeom>
            <a:solidFill>
              <a:srgbClr val="FFCC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606" name="Rectangle 27"/>
            <p:cNvSpPr>
              <a:spLocks/>
            </p:cNvSpPr>
            <p:nvPr/>
          </p:nvSpPr>
          <p:spPr bwMode="auto">
            <a:xfrm>
              <a:off x="76" y="81"/>
              <a:ext cx="231" cy="2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>
                  <a:solidFill>
                    <a:schemeClr val="tx1"/>
                  </a:solidFill>
                  <a:cs typeface="Arial" charset="0"/>
                </a:rPr>
                <a:t>sun</a:t>
              </a:r>
            </a:p>
          </p:txBody>
        </p:sp>
      </p:grpSp>
      <p:cxnSp>
        <p:nvCxnSpPr>
          <p:cNvPr id="64530" name="AutoShape 29"/>
          <p:cNvCxnSpPr>
            <a:cxnSpLocks noChangeShapeType="1"/>
          </p:cNvCxnSpPr>
          <p:nvPr/>
        </p:nvCxnSpPr>
        <p:spPr bwMode="auto">
          <a:xfrm rot="10800000" flipH="1">
            <a:off x="8735484" y="2185988"/>
            <a:ext cx="19304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64531" name="AutoShape 30"/>
          <p:cNvCxnSpPr>
            <a:cxnSpLocks noChangeShapeType="1"/>
          </p:cNvCxnSpPr>
          <p:nvPr/>
        </p:nvCxnSpPr>
        <p:spPr bwMode="auto">
          <a:xfrm flipH="1">
            <a:off x="8735484" y="2185988"/>
            <a:ext cx="19304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64532" name="Freeform 31"/>
          <p:cNvSpPr>
            <a:spLocks/>
          </p:cNvSpPr>
          <p:nvPr/>
        </p:nvSpPr>
        <p:spPr bwMode="auto">
          <a:xfrm rot="16200000" flipH="1">
            <a:off x="10916180" y="1499130"/>
            <a:ext cx="720725" cy="649817"/>
          </a:xfrm>
          <a:custGeom>
            <a:avLst/>
            <a:gdLst>
              <a:gd name="T0" fmla="*/ 490026 w 21600"/>
              <a:gd name="T1" fmla="*/ 0 h 21600"/>
              <a:gd name="T2" fmla="*/ 0 w 21600"/>
              <a:gd name="T3" fmla="*/ 243682 h 21600"/>
              <a:gd name="T4" fmla="*/ 360362 w 21600"/>
              <a:gd name="T5" fmla="*/ 487363 h 21600"/>
              <a:gd name="T6" fmla="*/ 720725 w 21600"/>
              <a:gd name="T7" fmla="*/ 103181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4686" y="0"/>
                </a:moveTo>
                <a:cubicBezTo>
                  <a:pt x="7343" y="0"/>
                  <a:pt x="0" y="5400"/>
                  <a:pt x="0" y="10800"/>
                </a:cubicBezTo>
                <a:cubicBezTo>
                  <a:pt x="0" y="16200"/>
                  <a:pt x="5400" y="21600"/>
                  <a:pt x="10800" y="21600"/>
                </a:cubicBezTo>
                <a:cubicBezTo>
                  <a:pt x="16200" y="21600"/>
                  <a:pt x="21600" y="13087"/>
                  <a:pt x="21600" y="4573"/>
                </a:cubicBezTo>
              </a:path>
            </a:pathLst>
          </a:custGeom>
          <a:noFill/>
          <a:ln w="28575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4533" name="Freeform 32"/>
          <p:cNvSpPr>
            <a:spLocks/>
          </p:cNvSpPr>
          <p:nvPr/>
        </p:nvSpPr>
        <p:spPr bwMode="auto">
          <a:xfrm rot="5400000" flipH="1">
            <a:off x="7713134" y="2258484"/>
            <a:ext cx="806450" cy="658283"/>
          </a:xfrm>
          <a:custGeom>
            <a:avLst/>
            <a:gdLst>
              <a:gd name="T0" fmla="*/ 575828 w 21600"/>
              <a:gd name="T1" fmla="*/ 0 h 21600"/>
              <a:gd name="T2" fmla="*/ 0 w 21600"/>
              <a:gd name="T3" fmla="*/ 246856 h 21600"/>
              <a:gd name="T4" fmla="*/ 403225 w 21600"/>
              <a:gd name="T5" fmla="*/ 493712 h 21600"/>
              <a:gd name="T6" fmla="*/ 806450 w 21600"/>
              <a:gd name="T7" fmla="*/ 103177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5423" y="0"/>
                </a:moveTo>
                <a:cubicBezTo>
                  <a:pt x="7711" y="0"/>
                  <a:pt x="0" y="5400"/>
                  <a:pt x="0" y="10800"/>
                </a:cubicBezTo>
                <a:cubicBezTo>
                  <a:pt x="0" y="16200"/>
                  <a:pt x="5400" y="21600"/>
                  <a:pt x="10800" y="21600"/>
                </a:cubicBezTo>
                <a:cubicBezTo>
                  <a:pt x="16200" y="21600"/>
                  <a:pt x="21600" y="13057"/>
                  <a:pt x="21600" y="4514"/>
                </a:cubicBezTo>
              </a:path>
            </a:pathLst>
          </a:custGeom>
          <a:noFill/>
          <a:ln w="28575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4534" name="Rectangle 33"/>
          <p:cNvSpPr>
            <a:spLocks/>
          </p:cNvSpPr>
          <p:nvPr/>
        </p:nvSpPr>
        <p:spPr bwMode="auto">
          <a:xfrm>
            <a:off x="10989734" y="1652588"/>
            <a:ext cx="728133" cy="35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spcBef>
                <a:spcPts val="1050"/>
              </a:spcBef>
            </a:pPr>
            <a:r>
              <a:rPr lang="en-US">
                <a:solidFill>
                  <a:schemeClr val="tx1"/>
                </a:solidFill>
                <a:cs typeface="Arial" charset="0"/>
              </a:rPr>
              <a:t>0.7</a:t>
            </a:r>
          </a:p>
        </p:txBody>
      </p:sp>
      <p:sp>
        <p:nvSpPr>
          <p:cNvPr id="64535" name="Rectangle 34"/>
          <p:cNvSpPr>
            <a:spLocks/>
          </p:cNvSpPr>
          <p:nvPr/>
        </p:nvSpPr>
        <p:spPr bwMode="auto">
          <a:xfrm>
            <a:off x="7738534" y="2400300"/>
            <a:ext cx="728133" cy="35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spcBef>
                <a:spcPts val="1050"/>
              </a:spcBef>
            </a:pPr>
            <a:r>
              <a:rPr lang="en-US">
                <a:solidFill>
                  <a:schemeClr val="tx1"/>
                </a:solidFill>
                <a:cs typeface="Arial" charset="0"/>
              </a:rPr>
              <a:t>0.7</a:t>
            </a:r>
          </a:p>
        </p:txBody>
      </p:sp>
      <p:sp>
        <p:nvSpPr>
          <p:cNvPr id="64536" name="Rectangle 35"/>
          <p:cNvSpPr>
            <a:spLocks/>
          </p:cNvSpPr>
          <p:nvPr/>
        </p:nvSpPr>
        <p:spPr bwMode="auto">
          <a:xfrm>
            <a:off x="9364134" y="1538288"/>
            <a:ext cx="728133" cy="35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spcBef>
                <a:spcPts val="1050"/>
              </a:spcBef>
            </a:pPr>
            <a:r>
              <a:rPr lang="en-US">
                <a:solidFill>
                  <a:schemeClr val="tx1"/>
                </a:solidFill>
                <a:cs typeface="Arial" charset="0"/>
              </a:rPr>
              <a:t>0.3</a:t>
            </a:r>
          </a:p>
        </p:txBody>
      </p:sp>
      <p:sp>
        <p:nvSpPr>
          <p:cNvPr id="64537" name="Rectangle 36"/>
          <p:cNvSpPr>
            <a:spLocks/>
          </p:cNvSpPr>
          <p:nvPr/>
        </p:nvSpPr>
        <p:spPr bwMode="auto">
          <a:xfrm>
            <a:off x="9364134" y="2401888"/>
            <a:ext cx="728133" cy="35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spcBef>
                <a:spcPts val="1050"/>
              </a:spcBef>
            </a:pPr>
            <a:r>
              <a:rPr lang="en-US">
                <a:solidFill>
                  <a:schemeClr val="tx1"/>
                </a:solidFill>
                <a:cs typeface="Arial" charset="0"/>
              </a:rPr>
              <a:t>0.3</a:t>
            </a:r>
          </a:p>
        </p:txBody>
      </p:sp>
      <p:grpSp>
        <p:nvGrpSpPr>
          <p:cNvPr id="65575" name="Group 39"/>
          <p:cNvGrpSpPr>
            <a:grpSpLocks/>
          </p:cNvGrpSpPr>
          <p:nvPr/>
        </p:nvGrpSpPr>
        <p:grpSpPr bwMode="auto">
          <a:xfrm>
            <a:off x="6502400" y="4800600"/>
            <a:ext cx="711200" cy="533400"/>
            <a:chOff x="0" y="0"/>
            <a:chExt cx="336" cy="336"/>
          </a:xfrm>
        </p:grpSpPr>
        <p:sp>
          <p:nvSpPr>
            <p:cNvPr id="64603" name="Oval 37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604" name="Rectangle 38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rgbClr val="FFFFFF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5</a:t>
              </a:r>
            </a:p>
          </p:txBody>
        </p:sp>
      </p:grpSp>
      <p:cxnSp>
        <p:nvCxnSpPr>
          <p:cNvPr id="64539" name="AutoShape 40"/>
          <p:cNvCxnSpPr>
            <a:cxnSpLocks noChangeShapeType="1"/>
          </p:cNvCxnSpPr>
          <p:nvPr/>
        </p:nvCxnSpPr>
        <p:spPr bwMode="auto">
          <a:xfrm>
            <a:off x="6858000" y="5067300"/>
            <a:ext cx="0" cy="1066800"/>
          </a:xfrm>
          <a:prstGeom prst="straightConnector1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lg" len="lg"/>
          </a:ln>
        </p:spPr>
      </p:cxnSp>
      <p:grpSp>
        <p:nvGrpSpPr>
          <p:cNvPr id="65579" name="Group 43"/>
          <p:cNvGrpSpPr>
            <a:grpSpLocks/>
          </p:cNvGrpSpPr>
          <p:nvPr/>
        </p:nvGrpSpPr>
        <p:grpSpPr bwMode="auto">
          <a:xfrm>
            <a:off x="2032000" y="4800600"/>
            <a:ext cx="711200" cy="533400"/>
            <a:chOff x="0" y="0"/>
            <a:chExt cx="336" cy="336"/>
          </a:xfrm>
        </p:grpSpPr>
        <p:sp>
          <p:nvSpPr>
            <p:cNvPr id="64601" name="Oval 41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602" name="Rectangle 42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2</a:t>
              </a:r>
            </a:p>
          </p:txBody>
        </p:sp>
      </p:grpSp>
      <p:cxnSp>
        <p:nvCxnSpPr>
          <p:cNvPr id="65580" name="AutoShape 44"/>
          <p:cNvCxnSpPr>
            <a:cxnSpLocks noChangeShapeType="1"/>
          </p:cNvCxnSpPr>
          <p:nvPr/>
        </p:nvCxnSpPr>
        <p:spPr bwMode="auto">
          <a:xfrm>
            <a:off x="2387600" y="5067300"/>
            <a:ext cx="0" cy="10668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grpSp>
        <p:nvGrpSpPr>
          <p:cNvPr id="65583" name="Group 47"/>
          <p:cNvGrpSpPr>
            <a:grpSpLocks/>
          </p:cNvGrpSpPr>
          <p:nvPr/>
        </p:nvGrpSpPr>
        <p:grpSpPr bwMode="auto">
          <a:xfrm>
            <a:off x="812800" y="5867400"/>
            <a:ext cx="711200" cy="533400"/>
            <a:chOff x="0" y="0"/>
            <a:chExt cx="336" cy="336"/>
          </a:xfrm>
        </p:grpSpPr>
        <p:sp>
          <p:nvSpPr>
            <p:cNvPr id="64599" name="Oval 45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D1D1F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600" name="Rectangle 46"/>
            <p:cNvSpPr>
              <a:spLocks/>
            </p:cNvSpPr>
            <p:nvPr/>
          </p:nvSpPr>
          <p:spPr bwMode="auto">
            <a:xfrm>
              <a:off x="71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E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cxnSp>
        <p:nvCxnSpPr>
          <p:cNvPr id="65584" name="AutoShape 48"/>
          <p:cNvCxnSpPr>
            <a:cxnSpLocks noChangeShapeType="1"/>
          </p:cNvCxnSpPr>
          <p:nvPr/>
        </p:nvCxnSpPr>
        <p:spPr bwMode="auto">
          <a:xfrm rot="10800000" flipH="1">
            <a:off x="1168400" y="5067300"/>
            <a:ext cx="1219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grpSp>
        <p:nvGrpSpPr>
          <p:cNvPr id="65587" name="Group 51"/>
          <p:cNvGrpSpPr>
            <a:grpSpLocks/>
          </p:cNvGrpSpPr>
          <p:nvPr/>
        </p:nvGrpSpPr>
        <p:grpSpPr bwMode="auto">
          <a:xfrm>
            <a:off x="812800" y="4800600"/>
            <a:ext cx="711200" cy="533400"/>
            <a:chOff x="0" y="0"/>
            <a:chExt cx="336" cy="336"/>
          </a:xfrm>
        </p:grpSpPr>
        <p:sp>
          <p:nvSpPr>
            <p:cNvPr id="64597" name="Oval 49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598" name="Rectangle 50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cxnSp>
        <p:nvCxnSpPr>
          <p:cNvPr id="65588" name="AutoShape 52"/>
          <p:cNvCxnSpPr>
            <a:cxnSpLocks noChangeShapeType="1"/>
          </p:cNvCxnSpPr>
          <p:nvPr/>
        </p:nvCxnSpPr>
        <p:spPr bwMode="auto">
          <a:xfrm>
            <a:off x="1168400" y="5067300"/>
            <a:ext cx="0" cy="10668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grpSp>
        <p:nvGrpSpPr>
          <p:cNvPr id="65591" name="Group 55"/>
          <p:cNvGrpSpPr>
            <a:grpSpLocks/>
          </p:cNvGrpSpPr>
          <p:nvPr/>
        </p:nvGrpSpPr>
        <p:grpSpPr bwMode="auto">
          <a:xfrm>
            <a:off x="3251200" y="4800600"/>
            <a:ext cx="711200" cy="533400"/>
            <a:chOff x="0" y="0"/>
            <a:chExt cx="336" cy="336"/>
          </a:xfrm>
        </p:grpSpPr>
        <p:sp>
          <p:nvSpPr>
            <p:cNvPr id="64595" name="Oval 53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596" name="Rectangle 54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3</a:t>
              </a:r>
            </a:p>
          </p:txBody>
        </p:sp>
      </p:grpSp>
      <p:cxnSp>
        <p:nvCxnSpPr>
          <p:cNvPr id="65592" name="AutoShape 56"/>
          <p:cNvCxnSpPr>
            <a:cxnSpLocks noChangeShapeType="1"/>
          </p:cNvCxnSpPr>
          <p:nvPr/>
        </p:nvCxnSpPr>
        <p:spPr bwMode="auto">
          <a:xfrm rot="10800000" flipH="1">
            <a:off x="3606800" y="5067300"/>
            <a:ext cx="1219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65593" name="AutoShape 57"/>
          <p:cNvCxnSpPr>
            <a:cxnSpLocks noChangeShapeType="1"/>
          </p:cNvCxnSpPr>
          <p:nvPr/>
        </p:nvCxnSpPr>
        <p:spPr bwMode="auto">
          <a:xfrm rot="10800000" flipH="1">
            <a:off x="2387600" y="5067300"/>
            <a:ext cx="1219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grpSp>
        <p:nvGrpSpPr>
          <p:cNvPr id="65596" name="Group 60"/>
          <p:cNvGrpSpPr>
            <a:grpSpLocks/>
          </p:cNvGrpSpPr>
          <p:nvPr/>
        </p:nvGrpSpPr>
        <p:grpSpPr bwMode="auto">
          <a:xfrm>
            <a:off x="4470400" y="4800600"/>
            <a:ext cx="711200" cy="533400"/>
            <a:chOff x="0" y="0"/>
            <a:chExt cx="336" cy="336"/>
          </a:xfrm>
        </p:grpSpPr>
        <p:sp>
          <p:nvSpPr>
            <p:cNvPr id="64593" name="Oval 58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594" name="Rectangle 59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4</a:t>
              </a:r>
            </a:p>
          </p:txBody>
        </p:sp>
      </p:grpSp>
      <p:cxnSp>
        <p:nvCxnSpPr>
          <p:cNvPr id="65597" name="AutoShape 61"/>
          <p:cNvCxnSpPr>
            <a:cxnSpLocks noChangeShapeType="1"/>
          </p:cNvCxnSpPr>
          <p:nvPr/>
        </p:nvCxnSpPr>
        <p:spPr bwMode="auto">
          <a:xfrm rot="10800000" flipH="1">
            <a:off x="4826000" y="5067300"/>
            <a:ext cx="2032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</p:spPr>
      </p:cxnSp>
      <p:grpSp>
        <p:nvGrpSpPr>
          <p:cNvPr id="65600" name="Group 64"/>
          <p:cNvGrpSpPr>
            <a:grpSpLocks/>
          </p:cNvGrpSpPr>
          <p:nvPr/>
        </p:nvGrpSpPr>
        <p:grpSpPr bwMode="auto">
          <a:xfrm>
            <a:off x="2032000" y="5867400"/>
            <a:ext cx="711200" cy="533400"/>
            <a:chOff x="0" y="0"/>
            <a:chExt cx="336" cy="336"/>
          </a:xfrm>
        </p:grpSpPr>
        <p:sp>
          <p:nvSpPr>
            <p:cNvPr id="64591" name="Oval 62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D1D1F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592" name="Rectangle 63"/>
            <p:cNvSpPr>
              <a:spLocks/>
            </p:cNvSpPr>
            <p:nvPr/>
          </p:nvSpPr>
          <p:spPr bwMode="auto">
            <a:xfrm>
              <a:off x="71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E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2</a:t>
              </a:r>
            </a:p>
          </p:txBody>
        </p:sp>
      </p:grpSp>
      <p:grpSp>
        <p:nvGrpSpPr>
          <p:cNvPr id="65603" name="Group 67"/>
          <p:cNvGrpSpPr>
            <a:grpSpLocks/>
          </p:cNvGrpSpPr>
          <p:nvPr/>
        </p:nvGrpSpPr>
        <p:grpSpPr bwMode="auto">
          <a:xfrm>
            <a:off x="3251200" y="5867400"/>
            <a:ext cx="711200" cy="533400"/>
            <a:chOff x="0" y="0"/>
            <a:chExt cx="336" cy="336"/>
          </a:xfrm>
        </p:grpSpPr>
        <p:sp>
          <p:nvSpPr>
            <p:cNvPr id="64589" name="Oval 65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D1D1F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590" name="Rectangle 66"/>
            <p:cNvSpPr>
              <a:spLocks/>
            </p:cNvSpPr>
            <p:nvPr/>
          </p:nvSpPr>
          <p:spPr bwMode="auto">
            <a:xfrm>
              <a:off x="71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E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3</a:t>
              </a:r>
            </a:p>
          </p:txBody>
        </p:sp>
      </p:grpSp>
      <p:grpSp>
        <p:nvGrpSpPr>
          <p:cNvPr id="65606" name="Group 70"/>
          <p:cNvGrpSpPr>
            <a:grpSpLocks/>
          </p:cNvGrpSpPr>
          <p:nvPr/>
        </p:nvGrpSpPr>
        <p:grpSpPr bwMode="auto">
          <a:xfrm>
            <a:off x="4470400" y="5867400"/>
            <a:ext cx="711200" cy="533400"/>
            <a:chOff x="0" y="0"/>
            <a:chExt cx="336" cy="336"/>
          </a:xfrm>
        </p:grpSpPr>
        <p:sp>
          <p:nvSpPr>
            <p:cNvPr id="64587" name="Oval 68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D1D1F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588" name="Rectangle 69"/>
            <p:cNvSpPr>
              <a:spLocks/>
            </p:cNvSpPr>
            <p:nvPr/>
          </p:nvSpPr>
          <p:spPr bwMode="auto">
            <a:xfrm>
              <a:off x="71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E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4</a:t>
              </a:r>
            </a:p>
          </p:txBody>
        </p:sp>
      </p:grpSp>
      <p:grpSp>
        <p:nvGrpSpPr>
          <p:cNvPr id="65609" name="Group 73"/>
          <p:cNvGrpSpPr>
            <a:grpSpLocks/>
          </p:cNvGrpSpPr>
          <p:nvPr/>
        </p:nvGrpSpPr>
        <p:grpSpPr bwMode="auto">
          <a:xfrm>
            <a:off x="6502400" y="5867400"/>
            <a:ext cx="711200" cy="533400"/>
            <a:chOff x="0" y="0"/>
            <a:chExt cx="336" cy="336"/>
          </a:xfrm>
        </p:grpSpPr>
        <p:sp>
          <p:nvSpPr>
            <p:cNvPr id="64585" name="Oval 71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586" name="Rectangle 72"/>
            <p:cNvSpPr>
              <a:spLocks/>
            </p:cNvSpPr>
            <p:nvPr/>
          </p:nvSpPr>
          <p:spPr bwMode="auto">
            <a:xfrm>
              <a:off x="71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rgbClr val="FFFFFF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E</a:t>
              </a:r>
              <a:r>
                <a:rPr lang="en-US" sz="2400" baseline="-250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5</a:t>
              </a:r>
            </a:p>
          </p:txBody>
        </p:sp>
      </p:grpSp>
      <p:cxnSp>
        <p:nvCxnSpPr>
          <p:cNvPr id="65610" name="AutoShape 74"/>
          <p:cNvCxnSpPr>
            <a:cxnSpLocks noChangeShapeType="1"/>
          </p:cNvCxnSpPr>
          <p:nvPr/>
        </p:nvCxnSpPr>
        <p:spPr bwMode="auto">
          <a:xfrm>
            <a:off x="3606800" y="5067300"/>
            <a:ext cx="0" cy="10668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65611" name="AutoShape 75"/>
          <p:cNvCxnSpPr>
            <a:cxnSpLocks noChangeShapeType="1"/>
          </p:cNvCxnSpPr>
          <p:nvPr/>
        </p:nvCxnSpPr>
        <p:spPr bwMode="auto">
          <a:xfrm>
            <a:off x="4826000" y="5067300"/>
            <a:ext cx="0" cy="10668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pic>
        <p:nvPicPr>
          <p:cNvPr id="65612" name="Picture 76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86801" y="3556001"/>
            <a:ext cx="17145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5613" name="Group 77"/>
          <p:cNvGraphicFramePr>
            <a:graphicFrameLocks noGrp="1"/>
          </p:cNvGraphicFramePr>
          <p:nvPr/>
        </p:nvGraphicFramePr>
        <p:xfrm>
          <a:off x="6908800" y="4076701"/>
          <a:ext cx="5164667" cy="2641599"/>
        </p:xfrm>
        <a:graphic>
          <a:graphicData uri="http://schemas.openxmlformats.org/drawingml/2006/table">
            <a:tbl>
              <a:tblPr/>
              <a:tblGrid>
                <a:gridCol w="1253067"/>
                <a:gridCol w="2783417"/>
                <a:gridCol w="1128183"/>
              </a:tblGrid>
              <a:tr h="482600"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X</a:t>
                      </a:r>
                    </a:p>
                  </a:txBody>
                  <a:tcPr marL="67733" marR="67733" marT="50800" marB="5080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E</a:t>
                      </a:r>
                    </a:p>
                  </a:txBody>
                  <a:tcPr marL="67733" marR="67733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P</a:t>
                      </a:r>
                    </a:p>
                  </a:txBody>
                  <a:tcPr marL="67733" marR="67733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1013"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rain</a:t>
                      </a:r>
                    </a:p>
                  </a:txBody>
                  <a:tcPr marL="67733" marR="67733" marT="50800" marB="5080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umbrella</a:t>
                      </a:r>
                    </a:p>
                  </a:txBody>
                  <a:tcPr marL="67733" marR="67733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0.9</a:t>
                      </a:r>
                    </a:p>
                  </a:txBody>
                  <a:tcPr marL="67733" marR="67733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rain</a:t>
                      </a:r>
                    </a:p>
                  </a:txBody>
                  <a:tcPr marL="67733" marR="67733" marT="50800" marB="5080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no umbrella</a:t>
                      </a:r>
                    </a:p>
                  </a:txBody>
                  <a:tcPr marL="67733" marR="67733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0.1</a:t>
                      </a:r>
                    </a:p>
                  </a:txBody>
                  <a:tcPr marL="67733" marR="67733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1013"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sun</a:t>
                      </a:r>
                    </a:p>
                  </a:txBody>
                  <a:tcPr marL="67733" marR="67733" marT="50800" marB="5080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umbrella</a:t>
                      </a:r>
                    </a:p>
                  </a:txBody>
                  <a:tcPr marL="67733" marR="67733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0.2</a:t>
                      </a:r>
                    </a:p>
                  </a:txBody>
                  <a:tcPr marL="67733" marR="67733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sun</a:t>
                      </a:r>
                    </a:p>
                  </a:txBody>
                  <a:tcPr marL="67733" marR="67733" marT="50800" marB="5080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no umbrella</a:t>
                      </a:r>
                    </a:p>
                  </a:txBody>
                  <a:tcPr marL="67733" marR="67733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0.8</a:t>
                      </a:r>
                    </a:p>
                  </a:txBody>
                  <a:tcPr marL="67733" marR="67733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5667" name="Rectangle 131"/>
          <p:cNvSpPr>
            <a:spLocks/>
          </p:cNvSpPr>
          <p:nvPr/>
        </p:nvSpPr>
        <p:spPr bwMode="auto">
          <a:xfrm>
            <a:off x="575733" y="4127500"/>
            <a:ext cx="4042131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82588" indent="-342900">
              <a:spcBef>
                <a:spcPts val="738"/>
              </a:spcBef>
              <a:buClr>
                <a:srgbClr val="333399"/>
              </a:buClr>
              <a:buSzPct val="100000"/>
              <a:buFont typeface="Wingdings" pitchFamily="2" charset="2"/>
              <a:buChar char="§"/>
            </a:pPr>
            <a:r>
              <a:rPr lang="en-US" sz="2800">
                <a:solidFill>
                  <a:srgbClr val="333399"/>
                </a:solidFill>
                <a:cs typeface="Arial" charset="0"/>
              </a:rPr>
              <a:t>Hidden Markov models</a:t>
            </a:r>
          </a:p>
        </p:txBody>
      </p:sp>
    </p:spTree>
    <p:extLst>
      <p:ext uri="{BB962C8B-B14F-4D97-AF65-F5344CB8AC3E}">
        <p14:creationId xmlns:p14="http://schemas.microsoft.com/office/powerpoint/2010/main" val="3854907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80" grpId="0" animBg="1"/>
      <p:bldP spid="65584" grpId="0" animBg="1"/>
      <p:bldP spid="65588" grpId="0" animBg="1"/>
      <p:bldP spid="65592" grpId="0" animBg="1"/>
      <p:bldP spid="65593" grpId="0" animBg="1"/>
      <p:bldP spid="65597" grpId="0" animBg="1"/>
      <p:bldP spid="65610" grpId="0" animBg="1"/>
      <p:bldP spid="65611" grpId="0" animBg="1"/>
      <p:bldP spid="65667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-152400"/>
            <a:ext cx="10972800" cy="1295400"/>
          </a:xfrm>
        </p:spPr>
        <p:txBody>
          <a:bodyPr rIns="132080"/>
          <a:lstStyle/>
          <a:p>
            <a:pPr indent="0" eaLnBrk="1" hangingPunct="1"/>
            <a:r>
              <a:rPr lang="en-US" dirty="0" smtClean="0"/>
              <a:t>Recap: Filtering</a:t>
            </a:r>
          </a:p>
        </p:txBody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447800"/>
            <a:ext cx="10972800" cy="5410200"/>
          </a:xfrm>
        </p:spPr>
        <p:txBody>
          <a:bodyPr rIns="132080"/>
          <a:lstStyle/>
          <a:p>
            <a:pPr eaLnBrk="1" hangingPunct="1"/>
            <a:r>
              <a:rPr lang="en-US" sz="800" smtClean="0"/>
              <a:t/>
            </a:r>
            <a:br>
              <a:rPr lang="en-US" sz="800" smtClean="0"/>
            </a:br>
            <a:r>
              <a:rPr lang="en-US" sz="2400" smtClean="0">
                <a:latin typeface="Arial Bold" charset="0"/>
                <a:cs typeface="Arial Bold" charset="0"/>
                <a:sym typeface="Arial Bold" charset="0"/>
              </a:rPr>
              <a:t>Elapse time:</a:t>
            </a:r>
            <a:r>
              <a:rPr lang="en-US" sz="2400" smtClean="0"/>
              <a:t> compute P( X</a:t>
            </a:r>
            <a:r>
              <a:rPr lang="en-US" sz="2400" baseline="-25000" smtClean="0"/>
              <a:t>t </a:t>
            </a:r>
            <a:r>
              <a:rPr lang="en-US" sz="2400" smtClean="0"/>
              <a:t>| e</a:t>
            </a:r>
            <a:r>
              <a:rPr lang="en-US" sz="2400" baseline="-25000" smtClean="0"/>
              <a:t>1:t-1 </a:t>
            </a:r>
            <a:r>
              <a:rPr lang="en-US" sz="2400" smtClean="0"/>
              <a:t>)</a:t>
            </a:r>
            <a:br>
              <a:rPr lang="en-US" sz="2400" smtClean="0"/>
            </a:br>
            <a:r>
              <a:rPr lang="en-US" sz="2400" smtClean="0"/>
              <a:t/>
            </a:r>
            <a:br>
              <a:rPr lang="en-US" sz="2400" smtClean="0"/>
            </a:br>
            <a:r>
              <a:rPr lang="en-US" sz="2400" smtClean="0"/>
              <a:t/>
            </a:r>
            <a:br>
              <a:rPr lang="en-US" sz="2400" smtClean="0"/>
            </a:br>
            <a:r>
              <a:rPr lang="en-US" sz="2400" smtClean="0"/>
              <a:t/>
            </a:r>
            <a:br>
              <a:rPr lang="en-US" sz="2400" smtClean="0"/>
            </a:br>
            <a:r>
              <a:rPr lang="en-US" sz="2400" smtClean="0">
                <a:latin typeface="Arial Bold" charset="0"/>
                <a:cs typeface="Arial Bold" charset="0"/>
                <a:sym typeface="Arial Bold" charset="0"/>
              </a:rPr>
              <a:t>Observe: </a:t>
            </a:r>
            <a:r>
              <a:rPr lang="en-US" sz="2400" smtClean="0"/>
              <a:t>compute P( X</a:t>
            </a:r>
            <a:r>
              <a:rPr lang="en-US" sz="2400" baseline="-25000" smtClean="0"/>
              <a:t>t </a:t>
            </a:r>
            <a:r>
              <a:rPr lang="en-US" sz="2400" smtClean="0"/>
              <a:t>| e</a:t>
            </a:r>
            <a:r>
              <a:rPr lang="en-US" sz="2400" baseline="-25000" smtClean="0"/>
              <a:t>1:t </a:t>
            </a:r>
            <a:r>
              <a:rPr lang="en-US" sz="2400" smtClean="0"/>
              <a:t>)</a:t>
            </a:r>
          </a:p>
        </p:txBody>
      </p:sp>
      <p:grpSp>
        <p:nvGrpSpPr>
          <p:cNvPr id="65541" name="Group 6"/>
          <p:cNvGrpSpPr>
            <a:grpSpLocks/>
          </p:cNvGrpSpPr>
          <p:nvPr/>
        </p:nvGrpSpPr>
        <p:grpSpPr bwMode="auto">
          <a:xfrm>
            <a:off x="2895600" y="4572000"/>
            <a:ext cx="711200" cy="533400"/>
            <a:chOff x="0" y="0"/>
            <a:chExt cx="336" cy="336"/>
          </a:xfrm>
        </p:grpSpPr>
        <p:sp>
          <p:nvSpPr>
            <p:cNvPr id="65570" name="Oval 4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5571" name="Rectangle 5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2</a:t>
              </a:r>
            </a:p>
          </p:txBody>
        </p:sp>
      </p:grpSp>
      <p:cxnSp>
        <p:nvCxnSpPr>
          <p:cNvPr id="65542" name="AutoShape 7"/>
          <p:cNvCxnSpPr>
            <a:cxnSpLocks noChangeShapeType="1"/>
          </p:cNvCxnSpPr>
          <p:nvPr/>
        </p:nvCxnSpPr>
        <p:spPr bwMode="auto">
          <a:xfrm>
            <a:off x="3251200" y="4838700"/>
            <a:ext cx="0" cy="8382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grpSp>
        <p:nvGrpSpPr>
          <p:cNvPr id="65543" name="Group 10"/>
          <p:cNvGrpSpPr>
            <a:grpSpLocks/>
          </p:cNvGrpSpPr>
          <p:nvPr/>
        </p:nvGrpSpPr>
        <p:grpSpPr bwMode="auto">
          <a:xfrm>
            <a:off x="914400" y="5410200"/>
            <a:ext cx="711200" cy="533400"/>
            <a:chOff x="0" y="0"/>
            <a:chExt cx="336" cy="336"/>
          </a:xfrm>
        </p:grpSpPr>
        <p:sp>
          <p:nvSpPr>
            <p:cNvPr id="65568" name="Oval 8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5569" name="Rectangle 9"/>
            <p:cNvSpPr>
              <a:spLocks/>
            </p:cNvSpPr>
            <p:nvPr/>
          </p:nvSpPr>
          <p:spPr bwMode="auto">
            <a:xfrm>
              <a:off x="71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E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cxnSp>
        <p:nvCxnSpPr>
          <p:cNvPr id="65544" name="AutoShape 11"/>
          <p:cNvCxnSpPr>
            <a:cxnSpLocks noChangeShapeType="1"/>
          </p:cNvCxnSpPr>
          <p:nvPr/>
        </p:nvCxnSpPr>
        <p:spPr bwMode="auto">
          <a:xfrm rot="10800000" flipH="1">
            <a:off x="1270000" y="4838700"/>
            <a:ext cx="1981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grpSp>
        <p:nvGrpSpPr>
          <p:cNvPr id="65545" name="Group 14"/>
          <p:cNvGrpSpPr>
            <a:grpSpLocks/>
          </p:cNvGrpSpPr>
          <p:nvPr/>
        </p:nvGrpSpPr>
        <p:grpSpPr bwMode="auto">
          <a:xfrm>
            <a:off x="914400" y="4572000"/>
            <a:ext cx="711200" cy="533400"/>
            <a:chOff x="0" y="0"/>
            <a:chExt cx="336" cy="336"/>
          </a:xfrm>
        </p:grpSpPr>
        <p:sp>
          <p:nvSpPr>
            <p:cNvPr id="65566" name="Oval 12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5567" name="Rectangle 13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cxnSp>
        <p:nvCxnSpPr>
          <p:cNvPr id="65546" name="AutoShape 15"/>
          <p:cNvCxnSpPr>
            <a:cxnSpLocks noChangeShapeType="1"/>
          </p:cNvCxnSpPr>
          <p:nvPr/>
        </p:nvCxnSpPr>
        <p:spPr bwMode="auto">
          <a:xfrm>
            <a:off x="1270000" y="4838700"/>
            <a:ext cx="0" cy="8382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grpSp>
        <p:nvGrpSpPr>
          <p:cNvPr id="65547" name="Group 18"/>
          <p:cNvGrpSpPr>
            <a:grpSpLocks/>
          </p:cNvGrpSpPr>
          <p:nvPr/>
        </p:nvGrpSpPr>
        <p:grpSpPr bwMode="auto">
          <a:xfrm>
            <a:off x="2895600" y="5410200"/>
            <a:ext cx="711200" cy="533400"/>
            <a:chOff x="0" y="0"/>
            <a:chExt cx="336" cy="336"/>
          </a:xfrm>
        </p:grpSpPr>
        <p:sp>
          <p:nvSpPr>
            <p:cNvPr id="65564" name="Oval 16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5565" name="Rectangle 17"/>
            <p:cNvSpPr>
              <a:spLocks/>
            </p:cNvSpPr>
            <p:nvPr/>
          </p:nvSpPr>
          <p:spPr bwMode="auto">
            <a:xfrm>
              <a:off x="71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E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2</a:t>
              </a:r>
            </a:p>
          </p:txBody>
        </p:sp>
      </p:grpSp>
      <p:sp>
        <p:nvSpPr>
          <p:cNvPr id="65548" name="Line 19"/>
          <p:cNvSpPr>
            <a:spLocks noChangeShapeType="1"/>
          </p:cNvSpPr>
          <p:nvPr/>
        </p:nvSpPr>
        <p:spPr bwMode="auto">
          <a:xfrm>
            <a:off x="711200" y="4267200"/>
            <a:ext cx="1046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5549" name="Rectangle 20"/>
          <p:cNvSpPr>
            <a:spLocks/>
          </p:cNvSpPr>
          <p:nvPr/>
        </p:nvSpPr>
        <p:spPr bwMode="auto">
          <a:xfrm>
            <a:off x="8237476" y="4724400"/>
            <a:ext cx="1080683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>
                <a:solidFill>
                  <a:schemeClr val="tx1"/>
                </a:solidFill>
                <a:cs typeface="Arial" charset="0"/>
              </a:rPr>
              <a:t>&lt;0.5, 0.5&gt;</a:t>
            </a:r>
          </a:p>
        </p:txBody>
      </p:sp>
      <p:sp>
        <p:nvSpPr>
          <p:cNvPr id="65550" name="Rectangle 21"/>
          <p:cNvSpPr>
            <a:spLocks/>
          </p:cNvSpPr>
          <p:nvPr/>
        </p:nvSpPr>
        <p:spPr bwMode="auto">
          <a:xfrm>
            <a:off x="7219772" y="4343400"/>
            <a:ext cx="2517074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>
                <a:solidFill>
                  <a:schemeClr val="tx1"/>
                </a:solidFill>
                <a:latin typeface="Arial Bold" charset="0"/>
                <a:cs typeface="Arial Bold" charset="0"/>
                <a:sym typeface="Arial Bold" charset="0"/>
              </a:rPr>
              <a:t>Belief: &lt;P(rain), P(sun)&gt;</a:t>
            </a:r>
          </a:p>
        </p:txBody>
      </p:sp>
      <p:pic>
        <p:nvPicPr>
          <p:cNvPr id="65551" name="Picture 2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0133" y="4800600"/>
            <a:ext cx="9144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52" name="Picture 2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1733" y="5283200"/>
            <a:ext cx="33528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53" name="Picture 24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1733" y="5791200"/>
            <a:ext cx="33528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54" name="Rectangle 25"/>
          <p:cNvSpPr>
            <a:spLocks/>
          </p:cNvSpPr>
          <p:nvPr/>
        </p:nvSpPr>
        <p:spPr bwMode="auto">
          <a:xfrm>
            <a:off x="8110157" y="5181600"/>
            <a:ext cx="1337439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>
                <a:solidFill>
                  <a:schemeClr val="tx1"/>
                </a:solidFill>
                <a:cs typeface="Arial" charset="0"/>
              </a:rPr>
              <a:t>&lt;0.82, 0.18&gt;</a:t>
            </a:r>
          </a:p>
        </p:txBody>
      </p:sp>
      <p:sp>
        <p:nvSpPr>
          <p:cNvPr id="65555" name="Rectangle 26"/>
          <p:cNvSpPr>
            <a:spLocks/>
          </p:cNvSpPr>
          <p:nvPr/>
        </p:nvSpPr>
        <p:spPr bwMode="auto">
          <a:xfrm>
            <a:off x="8110157" y="5715000"/>
            <a:ext cx="1337439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>
                <a:solidFill>
                  <a:schemeClr val="tx1"/>
                </a:solidFill>
                <a:cs typeface="Arial" charset="0"/>
              </a:rPr>
              <a:t>&lt;0.63, 0.37&gt;</a:t>
            </a:r>
          </a:p>
        </p:txBody>
      </p:sp>
      <p:sp>
        <p:nvSpPr>
          <p:cNvPr id="65556" name="Rectangle 27"/>
          <p:cNvSpPr>
            <a:spLocks/>
          </p:cNvSpPr>
          <p:nvPr/>
        </p:nvSpPr>
        <p:spPr bwMode="auto">
          <a:xfrm>
            <a:off x="8110157" y="6183313"/>
            <a:ext cx="1337439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>
                <a:solidFill>
                  <a:schemeClr val="tx1"/>
                </a:solidFill>
                <a:cs typeface="Arial" charset="0"/>
              </a:rPr>
              <a:t>&lt;0.88, 0.12&gt;</a:t>
            </a:r>
          </a:p>
        </p:txBody>
      </p:sp>
      <p:sp>
        <p:nvSpPr>
          <p:cNvPr id="65557" name="Rectangle 28"/>
          <p:cNvSpPr>
            <a:spLocks/>
          </p:cNvSpPr>
          <p:nvPr/>
        </p:nvSpPr>
        <p:spPr bwMode="auto">
          <a:xfrm>
            <a:off x="10033001" y="4724400"/>
            <a:ext cx="1152969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chemeClr val="tx1"/>
                </a:solidFill>
                <a:latin typeface="Arial Italic" charset="0"/>
                <a:cs typeface="Arial Italic" charset="0"/>
                <a:sym typeface="Arial Italic" charset="0"/>
              </a:rPr>
              <a:t>Prior on X</a:t>
            </a:r>
            <a:r>
              <a:rPr lang="en-US" baseline="-25000">
                <a:solidFill>
                  <a:schemeClr val="tx1"/>
                </a:solidFill>
                <a:latin typeface="Arial Italic" charset="0"/>
                <a:cs typeface="Arial Italic" charset="0"/>
                <a:sym typeface="Arial Italic" charset="0"/>
              </a:rPr>
              <a:t>1</a:t>
            </a:r>
          </a:p>
        </p:txBody>
      </p:sp>
      <p:sp>
        <p:nvSpPr>
          <p:cNvPr id="65558" name="Rectangle 29"/>
          <p:cNvSpPr>
            <a:spLocks/>
          </p:cNvSpPr>
          <p:nvPr/>
        </p:nvSpPr>
        <p:spPr bwMode="auto">
          <a:xfrm>
            <a:off x="10033000" y="5181600"/>
            <a:ext cx="91342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chemeClr val="tx1"/>
                </a:solidFill>
                <a:latin typeface="Arial Italic" charset="0"/>
                <a:cs typeface="Arial Italic" charset="0"/>
                <a:sym typeface="Arial Italic" charset="0"/>
              </a:rPr>
              <a:t>Observe</a:t>
            </a:r>
          </a:p>
        </p:txBody>
      </p:sp>
      <p:sp>
        <p:nvSpPr>
          <p:cNvPr id="65559" name="Rectangle 30"/>
          <p:cNvSpPr>
            <a:spLocks/>
          </p:cNvSpPr>
          <p:nvPr/>
        </p:nvSpPr>
        <p:spPr bwMode="auto">
          <a:xfrm>
            <a:off x="10033000" y="5715000"/>
            <a:ext cx="1247045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chemeClr val="tx1"/>
                </a:solidFill>
                <a:latin typeface="Arial Italic" charset="0"/>
                <a:cs typeface="Arial Italic" charset="0"/>
                <a:sym typeface="Arial Italic" charset="0"/>
              </a:rPr>
              <a:t>Elapse time</a:t>
            </a:r>
          </a:p>
        </p:txBody>
      </p:sp>
      <p:sp>
        <p:nvSpPr>
          <p:cNvPr id="65560" name="Rectangle 31"/>
          <p:cNvSpPr>
            <a:spLocks/>
          </p:cNvSpPr>
          <p:nvPr/>
        </p:nvSpPr>
        <p:spPr bwMode="auto">
          <a:xfrm>
            <a:off x="10033000" y="6183313"/>
            <a:ext cx="91342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chemeClr val="tx1"/>
                </a:solidFill>
                <a:latin typeface="Arial Italic" charset="0"/>
                <a:cs typeface="Arial Italic" charset="0"/>
                <a:sym typeface="Arial Italic" charset="0"/>
              </a:rPr>
              <a:t>Observe</a:t>
            </a:r>
          </a:p>
        </p:txBody>
      </p:sp>
      <p:pic>
        <p:nvPicPr>
          <p:cNvPr id="65561" name="Picture 32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9600" y="6248400"/>
            <a:ext cx="4334933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62" name="Picture 33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6634" y="2149476"/>
            <a:ext cx="954616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63" name="Picture 34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28284" y="3657601"/>
            <a:ext cx="7933267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59075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Pacman</a:t>
            </a:r>
            <a:r>
              <a:rPr lang="en-US" dirty="0" smtClean="0"/>
              <a:t> – Sonar (P4)</a:t>
            </a:r>
            <a:endParaRPr lang="en-US" dirty="0"/>
          </a:p>
        </p:txBody>
      </p:sp>
      <p:pic>
        <p:nvPicPr>
          <p:cNvPr id="5" name="Picture 4" descr="Screen Shot 2014-08-21 at 7.49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058" y="1219200"/>
            <a:ext cx="6297884" cy="52771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85911" y="6507901"/>
            <a:ext cx="4400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[Demo: </a:t>
            </a:r>
            <a:r>
              <a:rPr lang="en-US" dirty="0" err="1" smtClean="0">
                <a:solidFill>
                  <a:srgbClr val="FF0000"/>
                </a:solidFill>
                <a:latin typeface="Calibri"/>
                <a:cs typeface="Calibri"/>
              </a:rPr>
              <a:t>Pacman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 – Sonar – No Beliefs(L14D1)]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5527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Markov Models Recap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97001"/>
            <a:ext cx="11379200" cy="4729164"/>
          </a:xfrm>
        </p:spPr>
        <p:txBody>
          <a:bodyPr/>
          <a:lstStyle/>
          <a:p>
            <a:r>
              <a:rPr lang="en-US" dirty="0" smtClean="0"/>
              <a:t>Explicit assumption for all   </a:t>
            </a:r>
            <a:r>
              <a:rPr lang="en-US" i="1" dirty="0" smtClean="0"/>
              <a:t>t</a:t>
            </a:r>
            <a:r>
              <a:rPr lang="en-US" dirty="0" smtClean="0"/>
              <a:t> :</a:t>
            </a:r>
          </a:p>
          <a:p>
            <a:r>
              <a:rPr lang="en-US" dirty="0" smtClean="0"/>
              <a:t>Consequence, joint distribution can be written as: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sz="1800" dirty="0"/>
          </a:p>
          <a:p>
            <a:endParaRPr lang="en-US" sz="1000" dirty="0" smtClean="0"/>
          </a:p>
          <a:p>
            <a:r>
              <a:rPr lang="en-US" dirty="0" smtClean="0"/>
              <a:t>Additional explicit assumption:                         is the same for all </a:t>
            </a:r>
            <a:r>
              <a:rPr lang="en-US" i="1" dirty="0" smtClean="0"/>
              <a:t>t</a:t>
            </a:r>
            <a:endParaRPr lang="en-US" i="1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0" y="1524000"/>
            <a:ext cx="4242487" cy="3810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2743200"/>
            <a:ext cx="9033208" cy="14478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334000"/>
            <a:ext cx="1843012" cy="3365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388" y="4191000"/>
            <a:ext cx="4428612" cy="9755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5599" y="3908"/>
            <a:ext cx="1662723" cy="19221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00400" y="5334000"/>
            <a:ext cx="23513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</a:t>
            </a:r>
            <a:r>
              <a:rPr lang="en-US" sz="2000" dirty="0" smtClean="0"/>
              <a:t>s the same for all t</a:t>
            </a:r>
            <a:endParaRPr lang="en-US" sz="2000" dirty="0"/>
          </a:p>
        </p:txBody>
      </p:sp>
      <p:sp>
        <p:nvSpPr>
          <p:cNvPr id="13" name="Left Arrow 12"/>
          <p:cNvSpPr/>
          <p:nvPr/>
        </p:nvSpPr>
        <p:spPr>
          <a:xfrm rot="2295354">
            <a:off x="9936706" y="5123451"/>
            <a:ext cx="762000" cy="609600"/>
          </a:xfrm>
          <a:prstGeom prst="leftArrow">
            <a:avLst/>
          </a:prstGeom>
          <a:solidFill>
            <a:srgbClr val="FF0000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T-1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Left Arrow 13"/>
          <p:cNvSpPr/>
          <p:nvPr/>
        </p:nvSpPr>
        <p:spPr>
          <a:xfrm rot="2295354">
            <a:off x="10789694" y="5123451"/>
            <a:ext cx="762000" cy="609600"/>
          </a:xfrm>
          <a:prstGeom prst="leftArrow">
            <a:avLst/>
          </a:prstGeom>
          <a:solidFill>
            <a:srgbClr val="FF0000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T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860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8100"/>
            <a:ext cx="12192000" cy="1143000"/>
          </a:xfrm>
        </p:spPr>
        <p:txBody>
          <a:bodyPr/>
          <a:lstStyle/>
          <a:p>
            <a:r>
              <a:rPr lang="en-US" sz="4000" dirty="0" smtClean="0">
                <a:latin typeface="Calibri"/>
                <a:ea typeface="ＭＳ Ｐゴシック" pitchFamily="34" charset="-128"/>
                <a:cs typeface="Calibri"/>
              </a:rPr>
              <a:t>Inference: Base Cases</a:t>
            </a:r>
          </a:p>
        </p:txBody>
      </p:sp>
      <p:sp>
        <p:nvSpPr>
          <p:cNvPr id="17" name="Oval 4"/>
          <p:cNvSpPr>
            <a:spLocks noChangeArrowheads="1"/>
          </p:cNvSpPr>
          <p:nvPr/>
        </p:nvSpPr>
        <p:spPr bwMode="auto">
          <a:xfrm>
            <a:off x="3733800" y="3313494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sp>
        <p:nvSpPr>
          <p:cNvPr id="18" name="Oval 5"/>
          <p:cNvSpPr>
            <a:spLocks noChangeArrowheads="1"/>
          </p:cNvSpPr>
          <p:nvPr/>
        </p:nvSpPr>
        <p:spPr bwMode="auto">
          <a:xfrm>
            <a:off x="3733800" y="2246694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cxnSp>
        <p:nvCxnSpPr>
          <p:cNvPr id="19" name="AutoShape 6"/>
          <p:cNvCxnSpPr>
            <a:cxnSpLocks noChangeShapeType="1"/>
            <a:stCxn id="18" idx="4"/>
            <a:endCxn id="17" idx="0"/>
          </p:cNvCxnSpPr>
          <p:nvPr/>
        </p:nvCxnSpPr>
        <p:spPr bwMode="auto">
          <a:xfrm>
            <a:off x="4000500" y="2794382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" name="Picture 1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0" y="4419600"/>
            <a:ext cx="150971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38"/>
          <p:cNvSpPr>
            <a:spLocks noChangeArrowheads="1"/>
          </p:cNvSpPr>
          <p:nvPr/>
        </p:nvSpPr>
        <p:spPr bwMode="auto">
          <a:xfrm>
            <a:off x="10668000" y="2819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2</a:t>
            </a:r>
          </a:p>
        </p:txBody>
      </p:sp>
      <p:cxnSp>
        <p:nvCxnSpPr>
          <p:cNvPr id="22" name="AutoShape 39"/>
          <p:cNvCxnSpPr>
            <a:cxnSpLocks noChangeShapeType="1"/>
            <a:stCxn id="23" idx="6"/>
            <a:endCxn id="21" idx="2"/>
          </p:cNvCxnSpPr>
          <p:nvPr/>
        </p:nvCxnSpPr>
        <p:spPr bwMode="auto">
          <a:xfrm>
            <a:off x="10301288" y="30861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Oval 40"/>
          <p:cNvSpPr>
            <a:spLocks noChangeArrowheads="1"/>
          </p:cNvSpPr>
          <p:nvPr/>
        </p:nvSpPr>
        <p:spPr bwMode="auto">
          <a:xfrm>
            <a:off x="9753600" y="2819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pic>
        <p:nvPicPr>
          <p:cNvPr id="24" name="Picture 41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675" y="4419600"/>
            <a:ext cx="104616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0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181600"/>
            <a:ext cx="3027362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6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0" y="6088063"/>
            <a:ext cx="1857375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9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0" y="5638800"/>
            <a:ext cx="1497012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4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187" y="5143500"/>
            <a:ext cx="23066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5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5748338"/>
            <a:ext cx="22050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981200"/>
            <a:ext cx="2316609" cy="213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94294"/>
            <a:ext cx="2209799" cy="20205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32919" y="1447800"/>
            <a:ext cx="2367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“Observation”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400036" y="1447800"/>
            <a:ext cx="31061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“Passage of Time”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588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3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Passage of Time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97001"/>
            <a:ext cx="11404600" cy="4729164"/>
          </a:xfrm>
        </p:spPr>
        <p:txBody>
          <a:bodyPr/>
          <a:lstStyle/>
          <a:p>
            <a:r>
              <a:rPr lang="en-US" sz="2400" dirty="0">
                <a:latin typeface="Calibri"/>
                <a:cs typeface="Calibri"/>
              </a:rPr>
              <a:t>Assume we have current belief P(X | evidence to date)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Then, after one time step passes: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 smtClean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r>
              <a:rPr lang="en-US" sz="2400" dirty="0" smtClean="0">
                <a:latin typeface="Calibri"/>
                <a:cs typeface="Calibri"/>
              </a:rPr>
              <a:t>Basic </a:t>
            </a:r>
            <a:r>
              <a:rPr lang="en-US" sz="2400" dirty="0">
                <a:latin typeface="Calibri"/>
                <a:cs typeface="Calibri"/>
              </a:rPr>
              <a:t>idea: beliefs get </a:t>
            </a:r>
            <a:r>
              <a:rPr lang="ja-JP" altLang="en-US" sz="2400" dirty="0">
                <a:latin typeface="Calibri"/>
                <a:cs typeface="Calibri"/>
              </a:rPr>
              <a:t>“</a:t>
            </a:r>
            <a:r>
              <a:rPr lang="en-US" sz="2400" dirty="0">
                <a:latin typeface="Calibri"/>
                <a:cs typeface="Calibri"/>
              </a:rPr>
              <a:t>pushed</a:t>
            </a:r>
            <a:r>
              <a:rPr lang="ja-JP" altLang="en-US" sz="2400" dirty="0">
                <a:latin typeface="Calibri"/>
                <a:cs typeface="Calibri"/>
              </a:rPr>
              <a:t>”</a:t>
            </a:r>
            <a:r>
              <a:rPr lang="en-US" sz="2400" dirty="0">
                <a:latin typeface="Calibri"/>
                <a:cs typeface="Calibri"/>
              </a:rPr>
              <a:t> through the transitions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With the </a:t>
            </a:r>
            <a:r>
              <a:rPr lang="ja-JP" altLang="en-US" sz="2000" dirty="0">
                <a:latin typeface="Calibri"/>
                <a:cs typeface="Calibri"/>
              </a:rPr>
              <a:t>“</a:t>
            </a:r>
            <a:r>
              <a:rPr lang="en-US" sz="2000" dirty="0">
                <a:latin typeface="Calibri"/>
                <a:cs typeface="Calibri"/>
              </a:rPr>
              <a:t>B</a:t>
            </a:r>
            <a:r>
              <a:rPr lang="ja-JP" altLang="en-US" sz="2000" dirty="0">
                <a:latin typeface="Calibri"/>
                <a:cs typeface="Calibri"/>
              </a:rPr>
              <a:t>”</a:t>
            </a:r>
            <a:r>
              <a:rPr lang="en-US" sz="2000" dirty="0">
                <a:latin typeface="Calibri"/>
                <a:cs typeface="Calibri"/>
              </a:rPr>
              <a:t> notation, we have to be careful about what time step t the belief is about, and what evidence it includes</a:t>
            </a:r>
          </a:p>
          <a:p>
            <a:endParaRPr lang="en-US" dirty="0">
              <a:latin typeface="Calibri"/>
              <a:cs typeface="Calibri"/>
            </a:endParaRPr>
          </a:p>
        </p:txBody>
      </p:sp>
      <p:pic>
        <p:nvPicPr>
          <p:cNvPr id="7" name="Picture 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057400"/>
            <a:ext cx="24526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22"/>
          <p:cNvGrpSpPr>
            <a:grpSpLocks/>
          </p:cNvGrpSpPr>
          <p:nvPr/>
        </p:nvGrpSpPr>
        <p:grpSpPr bwMode="auto">
          <a:xfrm>
            <a:off x="8991600" y="1585118"/>
            <a:ext cx="1901825" cy="700088"/>
            <a:chOff x="7848600" y="2362200"/>
            <a:chExt cx="758825" cy="279400"/>
          </a:xfrm>
        </p:grpSpPr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8327858" y="2362200"/>
              <a:ext cx="279567" cy="279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X</a:t>
              </a:r>
              <a:r>
                <a:rPr lang="en-US" sz="2400" baseline="-25000">
                  <a:latin typeface="Calibri"/>
                  <a:cs typeface="Calibri"/>
                </a:rPr>
                <a:t>2</a:t>
              </a:r>
            </a:p>
          </p:txBody>
        </p:sp>
        <p:cxnSp>
          <p:nvCxnSpPr>
            <p:cNvPr id="10" name="AutoShape 14"/>
            <p:cNvCxnSpPr>
              <a:cxnSpLocks noChangeShapeType="1"/>
              <a:stCxn id="11" idx="6"/>
              <a:endCxn id="9" idx="2"/>
            </p:cNvCxnSpPr>
            <p:nvPr/>
          </p:nvCxnSpPr>
          <p:spPr bwMode="auto">
            <a:xfrm>
              <a:off x="8135656" y="2501900"/>
              <a:ext cx="184714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" name="Oval 15"/>
            <p:cNvSpPr>
              <a:spLocks noChangeArrowheads="1"/>
            </p:cNvSpPr>
            <p:nvPr/>
          </p:nvSpPr>
          <p:spPr bwMode="auto">
            <a:xfrm>
              <a:off x="7848600" y="2362200"/>
              <a:ext cx="279567" cy="279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X</a:t>
              </a:r>
              <a:r>
                <a:rPr lang="en-US" sz="2400" baseline="-25000">
                  <a:latin typeface="Calibri"/>
                  <a:cs typeface="Calibri"/>
                </a:rPr>
                <a:t>1</a:t>
              </a:r>
            </a:p>
          </p:txBody>
        </p:sp>
      </p:grp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416300"/>
            <a:ext cx="2870200" cy="681353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4267201"/>
            <a:ext cx="3962400" cy="650908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050" y="5029200"/>
            <a:ext cx="3460750" cy="660764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7848600" y="4191000"/>
            <a:ext cx="3657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 smtClean="0">
                <a:latin typeface="Calibri"/>
                <a:cs typeface="Calibri"/>
              </a:rPr>
              <a:t>Or compactly: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4876800"/>
            <a:ext cx="3657600" cy="610873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68" y="3422650"/>
            <a:ext cx="2010032" cy="38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405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333282"/>
            <a:ext cx="7772399" cy="2524718"/>
          </a:xfrm>
          <a:prstGeom prst="rect">
            <a:avLst/>
          </a:prstGeom>
        </p:spPr>
      </p:pic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Example: Passage of Time</a:t>
            </a:r>
          </a:p>
        </p:txBody>
      </p:sp>
      <p:sp>
        <p:nvSpPr>
          <p:cNvPr id="6451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534400" cy="4525963"/>
          </a:xfrm>
        </p:spPr>
        <p:txBody>
          <a:bodyPr/>
          <a:lstStyle/>
          <a:p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As time passes, uncertainty </a:t>
            </a:r>
            <a:r>
              <a:rPr lang="ja-JP" altLang="en-US" sz="2400" dirty="0" smtClean="0">
                <a:latin typeface="Calibri"/>
                <a:ea typeface="ＭＳ Ｐゴシック" pitchFamily="34" charset="-128"/>
                <a:cs typeface="Calibri"/>
              </a:rPr>
              <a:t>“</a:t>
            </a:r>
            <a:r>
              <a:rPr lang="en-US" altLang="ja-JP" sz="2400" dirty="0" smtClean="0">
                <a:latin typeface="Calibri"/>
                <a:ea typeface="ＭＳ Ｐゴシック" pitchFamily="34" charset="-128"/>
                <a:cs typeface="Calibri"/>
              </a:rPr>
              <a:t>accumulates</a:t>
            </a:r>
            <a:r>
              <a:rPr lang="ja-JP" altLang="en-US" sz="2400" dirty="0" smtClean="0">
                <a:latin typeface="Calibri"/>
                <a:ea typeface="ＭＳ Ｐゴシック" pitchFamily="34" charset="-128"/>
                <a:cs typeface="Calibri"/>
              </a:rPr>
              <a:t>”</a:t>
            </a:r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  <p:graphicFrame>
        <p:nvGraphicFramePr>
          <p:cNvPr id="6451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3594990"/>
              </p:ext>
            </p:extLst>
          </p:nvPr>
        </p:nvGraphicFramePr>
        <p:xfrm>
          <a:off x="1127125" y="2041525"/>
          <a:ext cx="2559050" cy="171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Photo Editor Photo" r:id="rId4" imgW="3878916" imgH="2598645" progId="MSPhotoEd.3">
                  <p:embed/>
                </p:oleObj>
              </mc:Choice>
              <mc:Fallback>
                <p:oleObj name="Photo Editor Photo" r:id="rId4" imgW="3878916" imgH="259864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065" t="1222" r="1474" b="1222"/>
                      <a:stretch>
                        <a:fillRect/>
                      </a:stretch>
                    </p:blipFill>
                    <p:spPr bwMode="auto">
                      <a:xfrm>
                        <a:off x="1127125" y="2041525"/>
                        <a:ext cx="2559050" cy="171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1037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5494593"/>
              </p:ext>
            </p:extLst>
          </p:nvPr>
        </p:nvGraphicFramePr>
        <p:xfrm>
          <a:off x="4071937" y="2041525"/>
          <a:ext cx="2568575" cy="174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Photo Editor Photo" r:id="rId6" imgW="3894157" imgH="2644369" progId="MSPhotoEd.3">
                  <p:embed/>
                </p:oleObj>
              </mc:Choice>
              <mc:Fallback>
                <p:oleObj name="Photo Editor Photo" r:id="rId6" imgW="3894157" imgH="264436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019" t="1501" r="2078" b="2400"/>
                      <a:stretch>
                        <a:fillRect/>
                      </a:stretch>
                    </p:blipFill>
                    <p:spPr bwMode="auto">
                      <a:xfrm>
                        <a:off x="4071937" y="2041525"/>
                        <a:ext cx="2568575" cy="1744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1037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7221534"/>
              </p:ext>
            </p:extLst>
          </p:nvPr>
        </p:nvGraphicFramePr>
        <p:xfrm>
          <a:off x="8078787" y="2041525"/>
          <a:ext cx="2589213" cy="175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Photo Editor Photo" r:id="rId8" imgW="3924640" imgH="2659048" progId="MSPhotoEd.3">
                  <p:embed/>
                </p:oleObj>
              </mc:Choice>
              <mc:Fallback>
                <p:oleObj name="Photo Editor Photo" r:id="rId8" imgW="3924640" imgH="2659048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659" t="1492" r="2426" b="2866"/>
                      <a:stretch>
                        <a:fillRect/>
                      </a:stretch>
                    </p:blipFill>
                    <p:spPr bwMode="auto">
                      <a:xfrm>
                        <a:off x="8078787" y="2041525"/>
                        <a:ext cx="2589213" cy="1754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518" name="Text Box 7"/>
          <p:cNvSpPr txBox="1">
            <a:spLocks noChangeArrowheads="1"/>
          </p:cNvSpPr>
          <p:nvPr/>
        </p:nvSpPr>
        <p:spPr bwMode="auto">
          <a:xfrm>
            <a:off x="2057400" y="3717925"/>
            <a:ext cx="793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latin typeface="Calibri"/>
                <a:cs typeface="Calibri"/>
              </a:rPr>
              <a:t>T = 1</a:t>
            </a:r>
          </a:p>
        </p:txBody>
      </p:sp>
      <p:sp>
        <p:nvSpPr>
          <p:cNvPr id="1210376" name="Text Box 8"/>
          <p:cNvSpPr txBox="1">
            <a:spLocks noChangeArrowheads="1"/>
          </p:cNvSpPr>
          <p:nvPr/>
        </p:nvSpPr>
        <p:spPr bwMode="auto">
          <a:xfrm>
            <a:off x="5029200" y="3717925"/>
            <a:ext cx="793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latin typeface="Calibri"/>
                <a:cs typeface="Calibri"/>
              </a:rPr>
              <a:t>T = 2</a:t>
            </a:r>
          </a:p>
        </p:txBody>
      </p:sp>
      <p:sp>
        <p:nvSpPr>
          <p:cNvPr id="1210377" name="Text Box 9"/>
          <p:cNvSpPr txBox="1">
            <a:spLocks noChangeArrowheads="1"/>
          </p:cNvSpPr>
          <p:nvPr/>
        </p:nvSpPr>
        <p:spPr bwMode="auto">
          <a:xfrm>
            <a:off x="9072793" y="3717925"/>
            <a:ext cx="793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dirty="0">
                <a:latin typeface="Calibri"/>
                <a:cs typeface="Calibri"/>
              </a:rPr>
              <a:t>T = 5</a:t>
            </a:r>
          </a:p>
        </p:txBody>
      </p:sp>
      <p:sp>
        <p:nvSpPr>
          <p:cNvPr id="64521" name="Text Box 10"/>
          <p:cNvSpPr txBox="1">
            <a:spLocks noChangeArrowheads="1"/>
          </p:cNvSpPr>
          <p:nvPr/>
        </p:nvSpPr>
        <p:spPr bwMode="auto">
          <a:xfrm>
            <a:off x="7391400" y="1447800"/>
            <a:ext cx="5257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 smtClean="0">
                <a:latin typeface="Calibri"/>
                <a:cs typeface="Calibri"/>
              </a:rPr>
              <a:t>(Transition </a:t>
            </a:r>
            <a:r>
              <a:rPr lang="en-US" sz="1800" dirty="0">
                <a:latin typeface="Calibri"/>
                <a:cs typeface="Calibri"/>
              </a:rPr>
              <a:t>model: ghosts usually go </a:t>
            </a:r>
            <a:r>
              <a:rPr lang="en-US" sz="1800" dirty="0" smtClean="0">
                <a:latin typeface="Calibri"/>
                <a:cs typeface="Calibri"/>
              </a:rPr>
              <a:t>clockwise)</a:t>
            </a:r>
            <a:endParaRPr lang="en-US" sz="1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9291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0376" grpId="0"/>
      <p:bldP spid="121037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Observation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219200"/>
            <a:ext cx="11379200" cy="490696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Assume we have current belief P(X | previous evidence):</a:t>
            </a: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latin typeface="Calibri"/>
                <a:cs typeface="Calibri"/>
              </a:rPr>
              <a:t>Then, after evidence comes in:</a:t>
            </a: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 smtClean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 smtClean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 smtClean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latin typeface="Calibri"/>
                <a:cs typeface="Calibri"/>
              </a:rPr>
              <a:t>Or, compactly:</a:t>
            </a: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 smtClean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</p:txBody>
      </p:sp>
      <p:grpSp>
        <p:nvGrpSpPr>
          <p:cNvPr id="8" name="Group 19"/>
          <p:cNvGrpSpPr>
            <a:grpSpLocks/>
          </p:cNvGrpSpPr>
          <p:nvPr/>
        </p:nvGrpSpPr>
        <p:grpSpPr bwMode="auto">
          <a:xfrm>
            <a:off x="9144000" y="1143000"/>
            <a:ext cx="588962" cy="1766890"/>
            <a:chOff x="8173954" y="2209800"/>
            <a:chExt cx="284246" cy="852487"/>
          </a:xfrm>
        </p:grpSpPr>
        <p:sp>
          <p:nvSpPr>
            <p:cNvPr id="9" name="Oval 20"/>
            <p:cNvSpPr>
              <a:spLocks noChangeArrowheads="1"/>
            </p:cNvSpPr>
            <p:nvPr/>
          </p:nvSpPr>
          <p:spPr bwMode="auto">
            <a:xfrm>
              <a:off x="8173954" y="2778125"/>
              <a:ext cx="284246" cy="284162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E</a:t>
              </a:r>
              <a:r>
                <a:rPr lang="en-US" sz="2400" baseline="-25000" dirty="0">
                  <a:latin typeface="Calibri"/>
                  <a:cs typeface="Calibri"/>
                </a:rPr>
                <a:t>1</a:t>
              </a:r>
              <a:endParaRPr lang="en-US" sz="1400" baseline="-25000" dirty="0">
                <a:latin typeface="Calibri"/>
                <a:cs typeface="Calibri"/>
              </a:endParaRPr>
            </a:p>
          </p:txBody>
        </p:sp>
        <p:sp>
          <p:nvSpPr>
            <p:cNvPr id="10" name="Oval 22"/>
            <p:cNvSpPr>
              <a:spLocks noChangeArrowheads="1"/>
            </p:cNvSpPr>
            <p:nvPr/>
          </p:nvSpPr>
          <p:spPr bwMode="auto">
            <a:xfrm>
              <a:off x="8173954" y="2209800"/>
              <a:ext cx="284246" cy="2841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X</a:t>
              </a:r>
              <a:r>
                <a:rPr lang="en-US" sz="2400" baseline="-25000" dirty="0">
                  <a:latin typeface="Calibri"/>
                  <a:cs typeface="Calibri"/>
                </a:rPr>
                <a:t>1</a:t>
              </a:r>
            </a:p>
          </p:txBody>
        </p:sp>
        <p:cxnSp>
          <p:nvCxnSpPr>
            <p:cNvPr id="11" name="AutoShape 23"/>
            <p:cNvCxnSpPr>
              <a:cxnSpLocks noChangeShapeType="1"/>
              <a:stCxn id="10" idx="4"/>
              <a:endCxn id="9" idx="0"/>
            </p:cNvCxnSpPr>
            <p:nvPr/>
          </p:nvCxnSpPr>
          <p:spPr bwMode="auto">
            <a:xfrm>
              <a:off x="8316077" y="2501574"/>
              <a:ext cx="0" cy="268939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1219200"/>
            <a:ext cx="2209799" cy="2020506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828800"/>
            <a:ext cx="3625850" cy="367294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048000"/>
            <a:ext cx="2529703" cy="34925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048000"/>
            <a:ext cx="4464050" cy="347726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581400"/>
            <a:ext cx="3733800" cy="394069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5029200"/>
            <a:ext cx="4153243" cy="34925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343400"/>
            <a:ext cx="4800600" cy="349650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172200"/>
            <a:ext cx="5029200" cy="350293"/>
          </a:xfrm>
          <a:prstGeom prst="rect">
            <a:avLst/>
          </a:prstGeom>
        </p:spPr>
      </p:pic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7772400" y="5410200"/>
            <a:ext cx="4572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400" dirty="0" smtClean="0">
                <a:latin typeface="Calibri"/>
                <a:cs typeface="Calibri"/>
              </a:rPr>
              <a:t>Basic </a:t>
            </a:r>
            <a:r>
              <a:rPr lang="en-US" sz="2400" dirty="0">
                <a:latin typeface="Calibri"/>
                <a:cs typeface="Calibri"/>
              </a:rPr>
              <a:t>idea: beliefs “reweighted” by likelihood of evidence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Unlike passage of time, we have to </a:t>
            </a:r>
            <a:r>
              <a:rPr lang="en-US" sz="2400" dirty="0" smtClean="0">
                <a:latin typeface="Calibri"/>
                <a:cs typeface="Calibri"/>
              </a:rPr>
              <a:t>renormalize</a:t>
            </a:r>
          </a:p>
          <a:p>
            <a:endParaRPr lang="en-US"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2527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Example: Observation</a:t>
            </a:r>
          </a:p>
        </p:txBody>
      </p:sp>
      <p:sp>
        <p:nvSpPr>
          <p:cNvPr id="65538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1397001"/>
            <a:ext cx="10795000" cy="4729164"/>
          </a:xfrm>
        </p:spPr>
        <p:txBody>
          <a:bodyPr/>
          <a:lstStyle/>
          <a:p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As we get observations, beliefs get reweighted, uncertainty </a:t>
            </a:r>
            <a:r>
              <a:rPr lang="ja-JP" altLang="en-US" sz="2400" dirty="0" smtClean="0">
                <a:latin typeface="Calibri"/>
                <a:ea typeface="ＭＳ Ｐゴシック" pitchFamily="34" charset="-128"/>
                <a:cs typeface="Calibri"/>
              </a:rPr>
              <a:t>“</a:t>
            </a:r>
            <a:r>
              <a:rPr lang="en-US" altLang="ja-JP" sz="2400" dirty="0" smtClean="0">
                <a:latin typeface="Calibri"/>
                <a:ea typeface="ＭＳ Ｐゴシック" pitchFamily="34" charset="-128"/>
                <a:cs typeface="Calibri"/>
              </a:rPr>
              <a:t>decreases</a:t>
            </a:r>
            <a:r>
              <a:rPr lang="ja-JP" altLang="en-US" sz="2400" dirty="0" smtClean="0">
                <a:latin typeface="Calibri"/>
                <a:ea typeface="ＭＳ Ｐゴシック" pitchFamily="34" charset="-128"/>
                <a:cs typeface="Calibri"/>
              </a:rPr>
              <a:t>”</a:t>
            </a:r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  <p:graphicFrame>
        <p:nvGraphicFramePr>
          <p:cNvPr id="6553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7418239"/>
              </p:ext>
            </p:extLst>
          </p:nvPr>
        </p:nvGraphicFramePr>
        <p:xfrm>
          <a:off x="6553200" y="2514600"/>
          <a:ext cx="2505075" cy="169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Photo Editor Photo" r:id="rId4" imgW="3802710" imgH="2567619" progId="MSPhotoEd.3">
                  <p:embed/>
                </p:oleObj>
              </mc:Choice>
              <mc:Fallback>
                <p:oleObj name="Photo Editor Photo" r:id="rId4" imgW="3802710" imgH="256761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2514600"/>
                        <a:ext cx="2505075" cy="169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554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" t="905" r="2145" b="2351"/>
          <a:stretch>
            <a:fillRect/>
          </a:stretch>
        </p:blipFill>
        <p:spPr bwMode="auto">
          <a:xfrm>
            <a:off x="2994025" y="2517775"/>
            <a:ext cx="2492375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Text Box 6"/>
          <p:cNvSpPr txBox="1">
            <a:spLocks noChangeArrowheads="1"/>
          </p:cNvSpPr>
          <p:nvPr/>
        </p:nvSpPr>
        <p:spPr bwMode="auto">
          <a:xfrm>
            <a:off x="3048000" y="4335462"/>
            <a:ext cx="2517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dirty="0">
                <a:latin typeface="Calibri"/>
                <a:cs typeface="Calibri"/>
              </a:rPr>
              <a:t>Before observation</a:t>
            </a:r>
          </a:p>
        </p:txBody>
      </p:sp>
      <p:sp>
        <p:nvSpPr>
          <p:cNvPr id="65542" name="Text Box 7"/>
          <p:cNvSpPr txBox="1">
            <a:spLocks noChangeArrowheads="1"/>
          </p:cNvSpPr>
          <p:nvPr/>
        </p:nvSpPr>
        <p:spPr bwMode="auto">
          <a:xfrm>
            <a:off x="6778625" y="4335462"/>
            <a:ext cx="2517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latin typeface="Calibri"/>
                <a:cs typeface="Calibri"/>
              </a:rPr>
              <a:t>After observation</a:t>
            </a:r>
          </a:p>
        </p:txBody>
      </p:sp>
      <p:pic>
        <p:nvPicPr>
          <p:cNvPr id="65543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75" y="5257800"/>
            <a:ext cx="27654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4058769"/>
            <a:ext cx="2436812" cy="25218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03" y="4114800"/>
            <a:ext cx="2561219" cy="252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255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0" y="-25400"/>
            <a:ext cx="9982200" cy="1143000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</a:t>
            </a:r>
            <a:r>
              <a:rPr lang="en-US" dirty="0" smtClean="0">
                <a:latin typeface="Calibri"/>
                <a:cs typeface="Calibri"/>
              </a:rPr>
              <a:t>Weather HMM</a:t>
            </a:r>
            <a:endParaRPr lang="en-US" dirty="0">
              <a:latin typeface="Calibri"/>
              <a:cs typeface="Calibri"/>
            </a:endParaRPr>
          </a:p>
        </p:txBody>
      </p:sp>
      <p:cxnSp>
        <p:nvCxnSpPr>
          <p:cNvPr id="11" name="Straight Arrow Connector 10"/>
          <p:cNvCxnSpPr>
            <a:endCxn id="52" idx="2"/>
          </p:cNvCxnSpPr>
          <p:nvPr/>
        </p:nvCxnSpPr>
        <p:spPr>
          <a:xfrm>
            <a:off x="2133600" y="4327525"/>
            <a:ext cx="533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2904283"/>
              </p:ext>
            </p:extLst>
          </p:nvPr>
        </p:nvGraphicFramePr>
        <p:xfrm>
          <a:off x="7543800" y="4251325"/>
          <a:ext cx="22098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70669"/>
                <a:gridCol w="574431"/>
                <a:gridCol w="1064700"/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err="1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en-US" sz="1800" b="0" baseline="-25000" dirty="0" err="1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1800" b="0" baseline="-250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en-US" sz="1800" b="0" baseline="-250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t+1</a:t>
                      </a:r>
                      <a:endParaRPr lang="en-US" sz="1800" b="0" baseline="-250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P(R</a:t>
                      </a:r>
                      <a:r>
                        <a:rPr lang="en-US" sz="1800" b="0" baseline="-250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t+1</a:t>
                      </a: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|R</a:t>
                      </a:r>
                      <a:r>
                        <a:rPr lang="en-US" sz="1800" b="0" baseline="-250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0.7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+r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0.3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0.3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0.7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cxnSp>
        <p:nvCxnSpPr>
          <p:cNvPr id="31" name="Straight Arrow Connector 30"/>
          <p:cNvCxnSpPr/>
          <p:nvPr/>
        </p:nvCxnSpPr>
        <p:spPr>
          <a:xfrm>
            <a:off x="3657600" y="4716463"/>
            <a:ext cx="0" cy="5032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endCxn id="53" idx="2"/>
          </p:cNvCxnSpPr>
          <p:nvPr/>
        </p:nvCxnSpPr>
        <p:spPr>
          <a:xfrm flipV="1">
            <a:off x="4419600" y="4327525"/>
            <a:ext cx="533400" cy="79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5943600" y="4724401"/>
            <a:ext cx="0" cy="5032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6808898"/>
              </p:ext>
            </p:extLst>
          </p:nvPr>
        </p:nvGraphicFramePr>
        <p:xfrm>
          <a:off x="9906000" y="4251325"/>
          <a:ext cx="22098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70669"/>
                <a:gridCol w="574431"/>
                <a:gridCol w="1064700"/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err="1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en-US" sz="1800" b="0" baseline="-25000" dirty="0" err="1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1800" b="0" baseline="-250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baseline="0" dirty="0" err="1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lang="en-US" sz="1800" b="0" baseline="-25000" dirty="0" err="1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1800" b="0" baseline="-250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</a:t>
                      </a:r>
                      <a:r>
                        <a:rPr lang="en-US" sz="1800" b="0" dirty="0" err="1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lang="en-US" sz="1800" b="0" baseline="-25000" dirty="0" err="1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dirty="0" err="1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|R</a:t>
                      </a:r>
                      <a:r>
                        <a:rPr lang="en-US" sz="1800" b="0" baseline="-25000" dirty="0" err="1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+u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+r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-u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0.1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+u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0.2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-u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0.8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9" name="Oval 48"/>
          <p:cNvSpPr/>
          <p:nvPr/>
        </p:nvSpPr>
        <p:spPr>
          <a:xfrm>
            <a:off x="2667000" y="5241925"/>
            <a:ext cx="1981200" cy="762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 smtClean="0">
                <a:solidFill>
                  <a:srgbClr val="333399"/>
                </a:solidFill>
                <a:latin typeface="Calibri"/>
                <a:cs typeface="Calibri"/>
              </a:rPr>
              <a:t>Umbrella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50" name="Oval 49"/>
          <p:cNvSpPr/>
          <p:nvPr/>
        </p:nvSpPr>
        <p:spPr>
          <a:xfrm>
            <a:off x="4953000" y="5241925"/>
            <a:ext cx="1981200" cy="762000"/>
          </a:xfrm>
          <a:prstGeom prst="ellipse">
            <a:avLst/>
          </a:prstGeom>
          <a:solidFill>
            <a:srgbClr val="BFBFB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 smtClean="0">
                <a:solidFill>
                  <a:srgbClr val="333399"/>
                </a:solidFill>
                <a:latin typeface="Calibri"/>
                <a:cs typeface="Calibri"/>
              </a:rPr>
              <a:t>Umbrella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51" name="Oval 50"/>
          <p:cNvSpPr/>
          <p:nvPr/>
        </p:nvSpPr>
        <p:spPr>
          <a:xfrm>
            <a:off x="381000" y="3946525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 smtClean="0">
                <a:solidFill>
                  <a:srgbClr val="333399"/>
                </a:solidFill>
                <a:latin typeface="Calibri"/>
                <a:cs typeface="Calibri"/>
              </a:rPr>
              <a:t>Rain</a:t>
            </a:r>
            <a:r>
              <a:rPr lang="en-US" baseline="-25000" dirty="0" smtClean="0">
                <a:solidFill>
                  <a:srgbClr val="333399"/>
                </a:solidFill>
                <a:latin typeface="Calibri"/>
                <a:cs typeface="Calibri"/>
              </a:rPr>
              <a:t>0</a:t>
            </a:r>
            <a:endParaRPr lang="en-US" baseline="-25000" dirty="0">
              <a:solidFill>
                <a:srgbClr val="333399"/>
              </a:solidFill>
              <a:latin typeface="Calibri"/>
              <a:cs typeface="Calibri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2667000" y="3946525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 smtClean="0">
                <a:solidFill>
                  <a:srgbClr val="333399"/>
                </a:solidFill>
                <a:latin typeface="Calibri"/>
                <a:cs typeface="Calibri"/>
              </a:rPr>
              <a:t>Rain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53" name="Oval 52"/>
          <p:cNvSpPr/>
          <p:nvPr/>
        </p:nvSpPr>
        <p:spPr>
          <a:xfrm>
            <a:off x="4953000" y="3946525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 smtClean="0">
                <a:solidFill>
                  <a:srgbClr val="333399"/>
                </a:solidFill>
                <a:latin typeface="Calibri"/>
                <a:cs typeface="Calibri"/>
              </a:rPr>
              <a:t>Rain</a:t>
            </a:r>
            <a:r>
              <a:rPr lang="en-US" baseline="-25000" dirty="0" smtClean="0">
                <a:solidFill>
                  <a:srgbClr val="333399"/>
                </a:solidFill>
                <a:latin typeface="Calibri"/>
                <a:cs typeface="Calibri"/>
              </a:rPr>
              <a:t>2</a:t>
            </a:r>
            <a:endParaRPr lang="en-US" baseline="-25000" dirty="0">
              <a:solidFill>
                <a:srgbClr val="333399"/>
              </a:solidFill>
              <a:latin typeface="Calibri"/>
              <a:cs typeface="Calibri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378" y="63500"/>
            <a:ext cx="2621611" cy="890016"/>
          </a:xfrm>
          <a:prstGeom prst="rect">
            <a:avLst/>
          </a:prstGeom>
        </p:spPr>
      </p:pic>
      <p:cxnSp>
        <p:nvCxnSpPr>
          <p:cNvPr id="58" name="Straight Arrow Connector 57"/>
          <p:cNvCxnSpPr/>
          <p:nvPr/>
        </p:nvCxnSpPr>
        <p:spPr>
          <a:xfrm>
            <a:off x="6934200" y="4327525"/>
            <a:ext cx="381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62000" y="2895600"/>
            <a:ext cx="1165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B(+r) = 0.5</a:t>
            </a:r>
          </a:p>
          <a:p>
            <a:r>
              <a:rPr lang="en-US" dirty="0" smtClean="0">
                <a:latin typeface="Calibri"/>
                <a:cs typeface="Calibri"/>
              </a:rPr>
              <a:t>B(-r)  = 0.5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55405" y="1828800"/>
            <a:ext cx="1222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B’(+r) = 0.5</a:t>
            </a:r>
          </a:p>
          <a:p>
            <a:r>
              <a:rPr lang="en-US" dirty="0" smtClean="0">
                <a:latin typeface="Calibri"/>
                <a:cs typeface="Calibri"/>
              </a:rPr>
              <a:t>B’(-r)  = 0.5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48000" y="2858869"/>
            <a:ext cx="1399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B(+r) = 0.818</a:t>
            </a:r>
          </a:p>
          <a:p>
            <a:r>
              <a:rPr lang="en-US" dirty="0" smtClean="0">
                <a:latin typeface="Calibri"/>
                <a:cs typeface="Calibri"/>
              </a:rPr>
              <a:t>B(-r)  = 0.182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65205" y="1828800"/>
            <a:ext cx="14567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B’(+r) = 0.627</a:t>
            </a:r>
          </a:p>
          <a:p>
            <a:r>
              <a:rPr lang="en-US" dirty="0" smtClean="0">
                <a:latin typeface="Calibri"/>
                <a:cs typeface="Calibri"/>
              </a:rPr>
              <a:t>B’(-r)  = 0.373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57800" y="2895600"/>
            <a:ext cx="1399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B(+r) = 0.883</a:t>
            </a:r>
          </a:p>
          <a:p>
            <a:r>
              <a:rPr lang="en-US" dirty="0" smtClean="0">
                <a:latin typeface="Calibri"/>
                <a:cs typeface="Calibri"/>
              </a:rPr>
              <a:t>B(-r)  = 0.117</a:t>
            </a:r>
            <a:endParaRPr lang="en-US" dirty="0">
              <a:latin typeface="Calibri"/>
              <a:cs typeface="Calibri"/>
            </a:endParaRPr>
          </a:p>
        </p:txBody>
      </p:sp>
      <p:cxnSp>
        <p:nvCxnSpPr>
          <p:cNvPr id="32" name="Straight Arrow Connector 31"/>
          <p:cNvCxnSpPr>
            <a:stCxn id="3" idx="3"/>
            <a:endCxn id="27" idx="1"/>
          </p:cNvCxnSpPr>
          <p:nvPr/>
        </p:nvCxnSpPr>
        <p:spPr>
          <a:xfrm flipV="1">
            <a:off x="1927140" y="2151966"/>
            <a:ext cx="1128265" cy="1066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endCxn id="28" idx="0"/>
          </p:cNvCxnSpPr>
          <p:nvPr/>
        </p:nvCxnSpPr>
        <p:spPr>
          <a:xfrm flipH="1">
            <a:off x="3747564" y="2514600"/>
            <a:ext cx="62436" cy="3442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6019800" y="2514600"/>
            <a:ext cx="10376" cy="3442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28" idx="3"/>
            <a:endCxn id="29" idx="1"/>
          </p:cNvCxnSpPr>
          <p:nvPr/>
        </p:nvCxnSpPr>
        <p:spPr>
          <a:xfrm flipV="1">
            <a:off x="4447128" y="2151966"/>
            <a:ext cx="818077" cy="10300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4056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7" grpId="0"/>
      <p:bldP spid="28" grpId="0"/>
      <p:bldP spid="29" grpId="0"/>
      <p:bldP spid="3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Summary: Online Belief Updates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Calibri"/>
                <a:cs typeface="Calibri"/>
              </a:rPr>
              <a:t>Every time step, we start with current P(X | evidence)</a:t>
            </a:r>
          </a:p>
          <a:p>
            <a:r>
              <a:rPr lang="en-US" sz="2400" dirty="0">
                <a:latin typeface="Calibri"/>
                <a:cs typeface="Calibri"/>
              </a:rPr>
              <a:t>We update for time: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 smtClean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We update for evidence: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The forward algorithm does both at once (and </a:t>
            </a:r>
            <a:r>
              <a:rPr lang="en-US" sz="2400" dirty="0" err="1">
                <a:latin typeface="Calibri"/>
                <a:cs typeface="Calibri"/>
              </a:rPr>
              <a:t>doesn</a:t>
            </a:r>
            <a:r>
              <a:rPr lang="ja-JP" altLang="en-US" sz="2400" dirty="0">
                <a:latin typeface="Calibri"/>
                <a:cs typeface="Calibri"/>
              </a:rPr>
              <a:t>’</a:t>
            </a:r>
            <a:r>
              <a:rPr lang="en-US" sz="2400" dirty="0">
                <a:latin typeface="Calibri"/>
                <a:cs typeface="Calibri"/>
              </a:rPr>
              <a:t>t normalize)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5" name="Picture 13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740025"/>
            <a:ext cx="66294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945062"/>
            <a:ext cx="5114925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7"/>
          <p:cNvGrpSpPr>
            <a:grpSpLocks/>
          </p:cNvGrpSpPr>
          <p:nvPr/>
        </p:nvGrpSpPr>
        <p:grpSpPr bwMode="auto">
          <a:xfrm>
            <a:off x="8991600" y="2338607"/>
            <a:ext cx="2133600" cy="785593"/>
            <a:chOff x="4800" y="1056"/>
            <a:chExt cx="912" cy="336"/>
          </a:xfrm>
        </p:grpSpPr>
        <p:sp>
          <p:nvSpPr>
            <p:cNvPr id="8" name="Oval 12"/>
            <p:cNvSpPr>
              <a:spLocks noChangeArrowheads="1"/>
            </p:cNvSpPr>
            <p:nvPr/>
          </p:nvSpPr>
          <p:spPr bwMode="auto">
            <a:xfrm>
              <a:off x="5376" y="1056"/>
              <a:ext cx="336" cy="3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X</a:t>
              </a:r>
              <a:r>
                <a:rPr lang="en-US" sz="2400" baseline="-25000" dirty="0">
                  <a:latin typeface="Calibri"/>
                  <a:cs typeface="Calibri"/>
                </a:rPr>
                <a:t>2</a:t>
              </a:r>
            </a:p>
          </p:txBody>
        </p:sp>
        <p:cxnSp>
          <p:nvCxnSpPr>
            <p:cNvPr id="9" name="AutoShape 14"/>
            <p:cNvCxnSpPr>
              <a:cxnSpLocks noChangeShapeType="1"/>
              <a:stCxn id="10" idx="6"/>
              <a:endCxn id="8" idx="2"/>
            </p:cNvCxnSpPr>
            <p:nvPr/>
          </p:nvCxnSpPr>
          <p:spPr bwMode="auto">
            <a:xfrm>
              <a:off x="5145" y="1224"/>
              <a:ext cx="222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" name="Oval 15"/>
            <p:cNvSpPr>
              <a:spLocks noChangeArrowheads="1"/>
            </p:cNvSpPr>
            <p:nvPr/>
          </p:nvSpPr>
          <p:spPr bwMode="auto">
            <a:xfrm>
              <a:off x="4800" y="1056"/>
              <a:ext cx="336" cy="3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X</a:t>
              </a:r>
              <a:r>
                <a:rPr lang="en-US" sz="2400" baseline="-25000" dirty="0">
                  <a:latin typeface="Calibri"/>
                  <a:cs typeface="Calibri"/>
                </a:rPr>
                <a:t>1</a:t>
              </a:r>
            </a:p>
          </p:txBody>
        </p:sp>
      </p:grpSp>
      <p:grpSp>
        <p:nvGrpSpPr>
          <p:cNvPr id="11" name="Group 25"/>
          <p:cNvGrpSpPr>
            <a:grpSpLocks/>
          </p:cNvGrpSpPr>
          <p:nvPr/>
        </p:nvGrpSpPr>
        <p:grpSpPr bwMode="auto">
          <a:xfrm>
            <a:off x="9525000" y="3657600"/>
            <a:ext cx="762000" cy="2285997"/>
            <a:chOff x="5256" y="2199"/>
            <a:chExt cx="336" cy="1008"/>
          </a:xfrm>
        </p:grpSpPr>
        <p:sp>
          <p:nvSpPr>
            <p:cNvPr id="12" name="Oval 18"/>
            <p:cNvSpPr>
              <a:spLocks noChangeArrowheads="1"/>
            </p:cNvSpPr>
            <p:nvPr/>
          </p:nvSpPr>
          <p:spPr bwMode="auto">
            <a:xfrm>
              <a:off x="5256" y="2199"/>
              <a:ext cx="336" cy="3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X</a:t>
              </a:r>
              <a:r>
                <a:rPr lang="en-US" sz="2400" baseline="-25000" dirty="0">
                  <a:latin typeface="Calibri"/>
                  <a:cs typeface="Calibri"/>
                </a:rPr>
                <a:t>2</a:t>
              </a:r>
              <a:endParaRPr lang="en-US" sz="1400" baseline="-25000" dirty="0">
                <a:latin typeface="Calibri"/>
                <a:cs typeface="Calibri"/>
              </a:endParaRPr>
            </a:p>
          </p:txBody>
        </p:sp>
        <p:cxnSp>
          <p:nvCxnSpPr>
            <p:cNvPr id="13" name="AutoShape 19"/>
            <p:cNvCxnSpPr>
              <a:cxnSpLocks noChangeShapeType="1"/>
              <a:stCxn id="12" idx="4"/>
              <a:endCxn id="14" idx="0"/>
            </p:cNvCxnSpPr>
            <p:nvPr/>
          </p:nvCxnSpPr>
          <p:spPr bwMode="auto">
            <a:xfrm>
              <a:off x="5424" y="2544"/>
              <a:ext cx="0" cy="318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" name="Oval 24"/>
            <p:cNvSpPr>
              <a:spLocks noChangeArrowheads="1"/>
            </p:cNvSpPr>
            <p:nvPr/>
          </p:nvSpPr>
          <p:spPr bwMode="auto">
            <a:xfrm>
              <a:off x="5256" y="2871"/>
              <a:ext cx="336" cy="336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E</a:t>
              </a:r>
              <a:r>
                <a:rPr lang="en-US" sz="2400" baseline="-25000" dirty="0">
                  <a:latin typeface="Calibri"/>
                  <a:cs typeface="Calibri"/>
                </a:rPr>
                <a:t>2</a:t>
              </a:r>
              <a:endParaRPr lang="en-US" sz="1400" baseline="-25000" dirty="0"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3205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The Forward Algorithm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1066800"/>
            <a:ext cx="8458200" cy="4525963"/>
          </a:xfrm>
        </p:spPr>
        <p:txBody>
          <a:bodyPr/>
          <a:lstStyle/>
          <a:p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We are given evidence at each time and want to know</a:t>
            </a: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We use the single (</a:t>
            </a:r>
            <a:r>
              <a:rPr lang="en-US" sz="2400" dirty="0" err="1" smtClean="0">
                <a:latin typeface="Calibri"/>
                <a:ea typeface="ＭＳ Ｐゴシック" pitchFamily="34" charset="-128"/>
                <a:cs typeface="Calibri"/>
              </a:rPr>
              <a:t>time-passage+observation</a:t>
            </a: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) updates:</a:t>
            </a: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>
              <a:buFont typeface="Wingdings" pitchFamily="2" charset="2"/>
              <a:buNone/>
            </a:pPr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1216516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648075"/>
            <a:ext cx="3154363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12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713" y="3108325"/>
            <a:ext cx="3468687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6518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325" y="4479925"/>
            <a:ext cx="57816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6519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363" y="5318125"/>
            <a:ext cx="5840412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Picture 10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238" y="1752600"/>
            <a:ext cx="2822575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8" name="AutoShape 11"/>
          <p:cNvSpPr>
            <a:spLocks noChangeArrowheads="1"/>
          </p:cNvSpPr>
          <p:nvPr/>
        </p:nvSpPr>
        <p:spPr bwMode="auto">
          <a:xfrm>
            <a:off x="8305800" y="2667000"/>
            <a:ext cx="3581400" cy="990600"/>
          </a:xfrm>
          <a:prstGeom prst="wedgeRectCallout">
            <a:avLst>
              <a:gd name="adj1" fmla="val -146411"/>
              <a:gd name="adj2" fmla="val 1067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dirty="0">
                <a:latin typeface="Calibri"/>
                <a:cs typeface="Calibri"/>
              </a:rPr>
              <a:t>We can normalize as we go if we want to have P(</a:t>
            </a:r>
            <a:r>
              <a:rPr lang="en-US" dirty="0" err="1">
                <a:latin typeface="Calibri"/>
                <a:cs typeface="Calibri"/>
              </a:rPr>
              <a:t>x|e</a:t>
            </a:r>
            <a:r>
              <a:rPr lang="en-US" dirty="0">
                <a:latin typeface="Calibri"/>
                <a:cs typeface="Calibri"/>
              </a:rPr>
              <a:t>) at each time step, or just once at the end…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143000" y="6096000"/>
            <a:ext cx="8458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505200" y="6096000"/>
            <a:ext cx="8458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44506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8" grpId="0" animBg="1"/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of Demo </a:t>
            </a:r>
            <a:r>
              <a:rPr lang="en-US" dirty="0" err="1" smtClean="0"/>
              <a:t>Pacman</a:t>
            </a:r>
            <a:r>
              <a:rPr lang="en-US" dirty="0" smtClean="0"/>
              <a:t> – Sonar (with beliefs)</a:t>
            </a:r>
            <a:endParaRPr lang="en-US" dirty="0"/>
          </a:p>
        </p:txBody>
      </p:sp>
      <p:pic>
        <p:nvPicPr>
          <p:cNvPr id="5" name="Pacman sonar (P4) -- with belief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0" y="1143000"/>
            <a:ext cx="829056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162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0" y="-25400"/>
            <a:ext cx="9982200" cy="1143000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</a:t>
            </a:r>
            <a:r>
              <a:rPr lang="en-US" dirty="0" smtClean="0">
                <a:latin typeface="Calibri"/>
                <a:cs typeface="Calibri"/>
              </a:rPr>
              <a:t>Weather HMM</a:t>
            </a:r>
            <a:endParaRPr lang="en-US" dirty="0">
              <a:latin typeface="Calibri"/>
              <a:cs typeface="Calibri"/>
            </a:endParaRPr>
          </a:p>
        </p:txBody>
      </p:sp>
      <p:cxnSp>
        <p:nvCxnSpPr>
          <p:cNvPr id="11" name="Straight Arrow Connector 10"/>
          <p:cNvCxnSpPr>
            <a:endCxn id="52" idx="2"/>
          </p:cNvCxnSpPr>
          <p:nvPr/>
        </p:nvCxnSpPr>
        <p:spPr>
          <a:xfrm>
            <a:off x="2133600" y="4327525"/>
            <a:ext cx="533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4159231"/>
              </p:ext>
            </p:extLst>
          </p:nvPr>
        </p:nvGraphicFramePr>
        <p:xfrm>
          <a:off x="7543800" y="4251325"/>
          <a:ext cx="22098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70669"/>
                <a:gridCol w="574431"/>
                <a:gridCol w="1064700"/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err="1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en-US" sz="1800" b="0" baseline="-25000" dirty="0" err="1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1800" b="0" baseline="-250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en-US" sz="1800" b="0" baseline="-250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t+1</a:t>
                      </a:r>
                      <a:endParaRPr lang="en-US" sz="1800" b="0" baseline="-250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P(R</a:t>
                      </a:r>
                      <a:r>
                        <a:rPr lang="en-US" sz="1800" b="0" baseline="-250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t+1</a:t>
                      </a: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|R</a:t>
                      </a:r>
                      <a:r>
                        <a:rPr lang="en-US" sz="1800" b="0" baseline="-250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0.7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+r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0.3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0.3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0.7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cxnSp>
        <p:nvCxnSpPr>
          <p:cNvPr id="31" name="Straight Arrow Connector 30"/>
          <p:cNvCxnSpPr/>
          <p:nvPr/>
        </p:nvCxnSpPr>
        <p:spPr>
          <a:xfrm>
            <a:off x="3657600" y="4716463"/>
            <a:ext cx="0" cy="5032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endCxn id="53" idx="2"/>
          </p:cNvCxnSpPr>
          <p:nvPr/>
        </p:nvCxnSpPr>
        <p:spPr>
          <a:xfrm flipV="1">
            <a:off x="4419600" y="4327525"/>
            <a:ext cx="533400" cy="79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5943600" y="4724401"/>
            <a:ext cx="0" cy="5032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1372927"/>
              </p:ext>
            </p:extLst>
          </p:nvPr>
        </p:nvGraphicFramePr>
        <p:xfrm>
          <a:off x="9906000" y="4251325"/>
          <a:ext cx="22098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70669"/>
                <a:gridCol w="574431"/>
                <a:gridCol w="1064700"/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err="1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en-US" sz="1800" b="0" baseline="-25000" dirty="0" err="1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1800" b="0" baseline="-250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baseline="0" dirty="0" err="1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lang="en-US" sz="1800" b="0" baseline="-25000" dirty="0" err="1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1800" b="0" baseline="-250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</a:t>
                      </a:r>
                      <a:r>
                        <a:rPr lang="en-US" sz="1800" b="0" dirty="0" err="1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lang="en-US" sz="1800" b="0" baseline="-25000" dirty="0" err="1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dirty="0" err="1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|R</a:t>
                      </a:r>
                      <a:r>
                        <a:rPr lang="en-US" sz="1800" b="0" baseline="-25000" dirty="0" err="1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+u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+r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-u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0.1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+u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0.2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-u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0.8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9" name="Oval 48"/>
          <p:cNvSpPr/>
          <p:nvPr/>
        </p:nvSpPr>
        <p:spPr>
          <a:xfrm>
            <a:off x="2667000" y="5241925"/>
            <a:ext cx="1981200" cy="762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 smtClean="0">
                <a:solidFill>
                  <a:srgbClr val="333399"/>
                </a:solidFill>
                <a:latin typeface="Calibri"/>
                <a:cs typeface="Calibri"/>
              </a:rPr>
              <a:t>Umbrella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50" name="Oval 49"/>
          <p:cNvSpPr/>
          <p:nvPr/>
        </p:nvSpPr>
        <p:spPr>
          <a:xfrm>
            <a:off x="4953000" y="5241925"/>
            <a:ext cx="1981200" cy="762000"/>
          </a:xfrm>
          <a:prstGeom prst="ellipse">
            <a:avLst/>
          </a:prstGeom>
          <a:solidFill>
            <a:srgbClr val="BFBFB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 smtClean="0">
                <a:solidFill>
                  <a:srgbClr val="333399"/>
                </a:solidFill>
                <a:latin typeface="Calibri"/>
                <a:cs typeface="Calibri"/>
              </a:rPr>
              <a:t>Umbrella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51" name="Oval 50"/>
          <p:cNvSpPr/>
          <p:nvPr/>
        </p:nvSpPr>
        <p:spPr>
          <a:xfrm>
            <a:off x="381000" y="3946525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 smtClean="0">
                <a:solidFill>
                  <a:srgbClr val="333399"/>
                </a:solidFill>
                <a:latin typeface="Calibri"/>
                <a:cs typeface="Calibri"/>
              </a:rPr>
              <a:t>Rain</a:t>
            </a:r>
            <a:r>
              <a:rPr lang="en-US" baseline="-25000" dirty="0" smtClean="0">
                <a:solidFill>
                  <a:srgbClr val="333399"/>
                </a:solidFill>
                <a:latin typeface="Calibri"/>
                <a:cs typeface="Calibri"/>
              </a:rPr>
              <a:t>0</a:t>
            </a:r>
            <a:endParaRPr lang="en-US" baseline="-25000" dirty="0">
              <a:solidFill>
                <a:srgbClr val="333399"/>
              </a:solidFill>
              <a:latin typeface="Calibri"/>
              <a:cs typeface="Calibri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2667000" y="3946525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 smtClean="0">
                <a:solidFill>
                  <a:srgbClr val="333399"/>
                </a:solidFill>
                <a:latin typeface="Calibri"/>
                <a:cs typeface="Calibri"/>
              </a:rPr>
              <a:t>Rain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53" name="Oval 52"/>
          <p:cNvSpPr/>
          <p:nvPr/>
        </p:nvSpPr>
        <p:spPr>
          <a:xfrm>
            <a:off x="4953000" y="3946525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 smtClean="0">
                <a:solidFill>
                  <a:srgbClr val="333399"/>
                </a:solidFill>
                <a:latin typeface="Calibri"/>
                <a:cs typeface="Calibri"/>
              </a:rPr>
              <a:t>Rain</a:t>
            </a:r>
            <a:r>
              <a:rPr lang="en-US" baseline="-25000" dirty="0" smtClean="0">
                <a:solidFill>
                  <a:srgbClr val="333399"/>
                </a:solidFill>
                <a:latin typeface="Calibri"/>
                <a:cs typeface="Calibri"/>
              </a:rPr>
              <a:t>2</a:t>
            </a:r>
            <a:endParaRPr lang="en-US" baseline="-25000" dirty="0">
              <a:solidFill>
                <a:srgbClr val="333399"/>
              </a:solidFill>
              <a:latin typeface="Calibri"/>
              <a:cs typeface="Calibri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378" y="63500"/>
            <a:ext cx="2621611" cy="890016"/>
          </a:xfrm>
          <a:prstGeom prst="rect">
            <a:avLst/>
          </a:prstGeom>
        </p:spPr>
      </p:pic>
      <p:cxnSp>
        <p:nvCxnSpPr>
          <p:cNvPr id="58" name="Straight Arrow Connector 57"/>
          <p:cNvCxnSpPr/>
          <p:nvPr/>
        </p:nvCxnSpPr>
        <p:spPr>
          <a:xfrm>
            <a:off x="6934200" y="4327525"/>
            <a:ext cx="381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62000" y="2895600"/>
            <a:ext cx="1165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B(+r) = 0.5</a:t>
            </a:r>
          </a:p>
          <a:p>
            <a:r>
              <a:rPr lang="en-US" dirty="0" smtClean="0">
                <a:latin typeface="Calibri"/>
                <a:cs typeface="Calibri"/>
              </a:rPr>
              <a:t>B(-r)  = 0.5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55405" y="1828800"/>
            <a:ext cx="1222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B’(+r) = 0.5</a:t>
            </a:r>
          </a:p>
          <a:p>
            <a:r>
              <a:rPr lang="en-US" dirty="0" smtClean="0">
                <a:latin typeface="Calibri"/>
                <a:cs typeface="Calibri"/>
              </a:rPr>
              <a:t>B’(-r)  = 0.5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48000" y="2858869"/>
            <a:ext cx="1399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B(+r) = 0.818</a:t>
            </a:r>
          </a:p>
          <a:p>
            <a:r>
              <a:rPr lang="en-US" dirty="0" smtClean="0">
                <a:latin typeface="Calibri"/>
                <a:cs typeface="Calibri"/>
              </a:rPr>
              <a:t>B(-r)  = 0.182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65205" y="1828800"/>
            <a:ext cx="14567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B’(+r) = 0.627</a:t>
            </a:r>
          </a:p>
          <a:p>
            <a:r>
              <a:rPr lang="en-US" dirty="0" smtClean="0">
                <a:latin typeface="Calibri"/>
                <a:cs typeface="Calibri"/>
              </a:rPr>
              <a:t>B’(-r)  = 0.373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57800" y="2895600"/>
            <a:ext cx="1399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B(+r) = 0.883</a:t>
            </a:r>
          </a:p>
          <a:p>
            <a:r>
              <a:rPr lang="en-US" dirty="0" smtClean="0">
                <a:latin typeface="Calibri"/>
                <a:cs typeface="Calibri"/>
              </a:rPr>
              <a:t>B(-r)  = 0.117</a:t>
            </a:r>
            <a:endParaRPr lang="en-US" dirty="0">
              <a:latin typeface="Calibri"/>
              <a:cs typeface="Calibri"/>
            </a:endParaRPr>
          </a:p>
        </p:txBody>
      </p:sp>
      <p:cxnSp>
        <p:nvCxnSpPr>
          <p:cNvPr id="32" name="Straight Arrow Connector 31"/>
          <p:cNvCxnSpPr>
            <a:stCxn id="3" idx="3"/>
            <a:endCxn id="27" idx="1"/>
          </p:cNvCxnSpPr>
          <p:nvPr/>
        </p:nvCxnSpPr>
        <p:spPr>
          <a:xfrm flipV="1">
            <a:off x="1927140" y="2151966"/>
            <a:ext cx="1128265" cy="1066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endCxn id="28" idx="0"/>
          </p:cNvCxnSpPr>
          <p:nvPr/>
        </p:nvCxnSpPr>
        <p:spPr>
          <a:xfrm flipH="1">
            <a:off x="3747564" y="2514600"/>
            <a:ext cx="62436" cy="3442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6019800" y="2514600"/>
            <a:ext cx="10376" cy="3442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28" idx="3"/>
            <a:endCxn id="29" idx="1"/>
          </p:cNvCxnSpPr>
          <p:nvPr/>
        </p:nvCxnSpPr>
        <p:spPr>
          <a:xfrm flipV="1">
            <a:off x="4447128" y="2151966"/>
            <a:ext cx="818077" cy="10300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4481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7" grpId="0"/>
      <p:bldP spid="28" grpId="0"/>
      <p:bldP spid="29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8100"/>
            <a:ext cx="12192000" cy="1143000"/>
          </a:xfrm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Example Markov Chain: Weather</a:t>
            </a:r>
          </a:p>
        </p:txBody>
      </p:sp>
      <p:sp>
        <p:nvSpPr>
          <p:cNvPr id="2867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4267200" cy="838200"/>
          </a:xfrm>
        </p:spPr>
        <p:txBody>
          <a:bodyPr/>
          <a:lstStyle/>
          <a:p>
            <a:r>
              <a:rPr lang="en-US" sz="2800" dirty="0" smtClean="0">
                <a:ea typeface="ＭＳ Ｐゴシック" pitchFamily="34" charset="-128"/>
              </a:rPr>
              <a:t>States: X = {rain, sun}</a:t>
            </a:r>
          </a:p>
          <a:p>
            <a:pPr marL="457176" lvl="1" indent="0">
              <a:buNone/>
            </a:pPr>
            <a:endParaRPr lang="en-US" sz="2400" dirty="0" smtClean="0">
              <a:ea typeface="ＭＳ Ｐゴシック" pitchFamily="34" charset="-128"/>
            </a:endParaRPr>
          </a:p>
          <a:p>
            <a:pPr lvl="1"/>
            <a:endParaRPr lang="en-US" sz="2400" dirty="0" smtClean="0">
              <a:ea typeface="ＭＳ Ｐゴシック" pitchFamily="34" charset="-128"/>
            </a:endParaRPr>
          </a:p>
          <a:p>
            <a:pPr lvl="1"/>
            <a:endParaRPr lang="en-US" sz="2400" dirty="0" smtClean="0">
              <a:ea typeface="ＭＳ Ｐゴシック" pitchFamily="34" charset="-128"/>
            </a:endParaRPr>
          </a:p>
        </p:txBody>
      </p:sp>
      <p:sp>
        <p:nvSpPr>
          <p:cNvPr id="28675" name="Oval 4"/>
          <p:cNvSpPr>
            <a:spLocks noChangeArrowheads="1"/>
          </p:cNvSpPr>
          <p:nvPr/>
        </p:nvSpPr>
        <p:spPr bwMode="auto">
          <a:xfrm>
            <a:off x="5853113" y="5057775"/>
            <a:ext cx="609600" cy="6096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/>
                <a:cs typeface="Calibri"/>
              </a:rPr>
              <a:t>rain</a:t>
            </a:r>
          </a:p>
        </p:txBody>
      </p:sp>
      <p:sp>
        <p:nvSpPr>
          <p:cNvPr id="28676" name="Oval 5"/>
          <p:cNvSpPr>
            <a:spLocks noChangeArrowheads="1"/>
          </p:cNvSpPr>
          <p:nvPr/>
        </p:nvSpPr>
        <p:spPr bwMode="auto">
          <a:xfrm>
            <a:off x="7300913" y="5057775"/>
            <a:ext cx="609600" cy="609600"/>
          </a:xfrm>
          <a:prstGeom prst="ellipse">
            <a:avLst/>
          </a:prstGeom>
          <a:solidFill>
            <a:srgbClr val="FFCC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cxnSp>
        <p:nvCxnSpPr>
          <p:cNvPr id="28677" name="AutoShape 6"/>
          <p:cNvCxnSpPr>
            <a:cxnSpLocks noChangeShapeType="1"/>
            <a:stCxn id="28675" idx="0"/>
            <a:endCxn id="28676" idx="0"/>
          </p:cNvCxnSpPr>
          <p:nvPr/>
        </p:nvCxnSpPr>
        <p:spPr bwMode="auto">
          <a:xfrm rot="5400000" flipV="1">
            <a:off x="6881019" y="4320381"/>
            <a:ext cx="1588" cy="1447800"/>
          </a:xfrm>
          <a:prstGeom prst="curvedConnector3">
            <a:avLst>
              <a:gd name="adj1" fmla="val -25800009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78" name="AutoShape 7"/>
          <p:cNvCxnSpPr>
            <a:cxnSpLocks noChangeShapeType="1"/>
            <a:stCxn id="28676" idx="4"/>
            <a:endCxn id="28675" idx="4"/>
          </p:cNvCxnSpPr>
          <p:nvPr/>
        </p:nvCxnSpPr>
        <p:spPr bwMode="auto">
          <a:xfrm rot="5400000">
            <a:off x="6881019" y="4958556"/>
            <a:ext cx="1588" cy="1447800"/>
          </a:xfrm>
          <a:prstGeom prst="curvedConnector3">
            <a:avLst>
              <a:gd name="adj1" fmla="val 28800009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79" name="AutoShape 8"/>
          <p:cNvCxnSpPr>
            <a:cxnSpLocks noChangeShapeType="1"/>
            <a:stCxn id="28676" idx="7"/>
            <a:endCxn id="28676" idx="6"/>
          </p:cNvCxnSpPr>
          <p:nvPr/>
        </p:nvCxnSpPr>
        <p:spPr bwMode="auto">
          <a:xfrm rot="5400000" flipV="1">
            <a:off x="7758113" y="5195887"/>
            <a:ext cx="230188" cy="103187"/>
          </a:xfrm>
          <a:prstGeom prst="curvedConnector4">
            <a:avLst>
              <a:gd name="adj1" fmla="val -212417"/>
              <a:gd name="adj2" fmla="val 472306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80" name="AutoShape 9"/>
          <p:cNvCxnSpPr>
            <a:cxnSpLocks noChangeShapeType="1"/>
            <a:stCxn id="28675" idx="3"/>
            <a:endCxn id="28675" idx="2"/>
          </p:cNvCxnSpPr>
          <p:nvPr/>
        </p:nvCxnSpPr>
        <p:spPr bwMode="auto">
          <a:xfrm rot="16200000" flipV="1">
            <a:off x="5775325" y="5426075"/>
            <a:ext cx="230187" cy="103188"/>
          </a:xfrm>
          <a:prstGeom prst="curvedConnector4">
            <a:avLst>
              <a:gd name="adj1" fmla="val -249657"/>
              <a:gd name="adj2" fmla="val 478458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681" name="Text Box 10"/>
          <p:cNvSpPr txBox="1">
            <a:spLocks noChangeArrowheads="1"/>
          </p:cNvSpPr>
          <p:nvPr/>
        </p:nvSpPr>
        <p:spPr bwMode="auto">
          <a:xfrm>
            <a:off x="8153400" y="4510087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0.9</a:t>
            </a:r>
          </a:p>
        </p:txBody>
      </p:sp>
      <p:sp>
        <p:nvSpPr>
          <p:cNvPr id="28682" name="Text Box 11"/>
          <p:cNvSpPr txBox="1">
            <a:spLocks noChangeArrowheads="1"/>
          </p:cNvSpPr>
          <p:nvPr/>
        </p:nvSpPr>
        <p:spPr bwMode="auto">
          <a:xfrm>
            <a:off x="5638800" y="6048375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0.7</a:t>
            </a:r>
          </a:p>
        </p:txBody>
      </p:sp>
      <p:sp>
        <p:nvSpPr>
          <p:cNvPr id="28683" name="Text Box 12"/>
          <p:cNvSpPr txBox="1">
            <a:spLocks noChangeArrowheads="1"/>
          </p:cNvSpPr>
          <p:nvPr/>
        </p:nvSpPr>
        <p:spPr bwMode="auto">
          <a:xfrm>
            <a:off x="6629400" y="4676775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0.3</a:t>
            </a:r>
          </a:p>
        </p:txBody>
      </p:sp>
      <p:sp>
        <p:nvSpPr>
          <p:cNvPr id="28684" name="Text Box 13"/>
          <p:cNvSpPr txBox="1">
            <a:spLocks noChangeArrowheads="1"/>
          </p:cNvSpPr>
          <p:nvPr/>
        </p:nvSpPr>
        <p:spPr bwMode="auto">
          <a:xfrm>
            <a:off x="6629400" y="6200775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0.1</a:t>
            </a:r>
          </a:p>
        </p:txBody>
      </p:sp>
      <p:sp>
        <p:nvSpPr>
          <p:cNvPr id="28685" name="AutoShape 14"/>
          <p:cNvSpPr>
            <a:spLocks noChangeArrowheads="1"/>
          </p:cNvSpPr>
          <p:nvPr/>
        </p:nvSpPr>
        <p:spPr bwMode="auto">
          <a:xfrm>
            <a:off x="5562600" y="3810000"/>
            <a:ext cx="6019800" cy="457200"/>
          </a:xfrm>
          <a:prstGeom prst="wedgeRectCallout">
            <a:avLst>
              <a:gd name="adj1" fmla="val -49866"/>
              <a:gd name="adj2" fmla="val -26079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dirty="0">
                <a:solidFill>
                  <a:srgbClr val="CC0000"/>
                </a:solidFill>
                <a:latin typeface="Calibri"/>
                <a:cs typeface="Calibri"/>
              </a:rPr>
              <a:t>Two new ways of representing the same </a:t>
            </a:r>
            <a:r>
              <a:rPr lang="en-US" sz="2400" dirty="0" smtClean="0">
                <a:solidFill>
                  <a:srgbClr val="CC0000"/>
                </a:solidFill>
                <a:latin typeface="Calibri"/>
                <a:cs typeface="Calibri"/>
              </a:rPr>
              <a:t>CPT</a:t>
            </a:r>
            <a:endParaRPr lang="en-US" sz="2400" dirty="0">
              <a:solidFill>
                <a:srgbClr val="CC0000"/>
              </a:solidFill>
              <a:latin typeface="Calibri"/>
              <a:cs typeface="Calibri"/>
            </a:endParaRPr>
          </a:p>
        </p:txBody>
      </p:sp>
      <p:grpSp>
        <p:nvGrpSpPr>
          <p:cNvPr id="28687" name="Group 1"/>
          <p:cNvGrpSpPr>
            <a:grpSpLocks/>
          </p:cNvGrpSpPr>
          <p:nvPr/>
        </p:nvGrpSpPr>
        <p:grpSpPr bwMode="auto">
          <a:xfrm>
            <a:off x="8839200" y="5029200"/>
            <a:ext cx="2133600" cy="1066800"/>
            <a:chOff x="2057400" y="3260725"/>
            <a:chExt cx="2133600" cy="1066800"/>
          </a:xfrm>
        </p:grpSpPr>
        <p:sp>
          <p:nvSpPr>
            <p:cNvPr id="28718" name="Rectangle 7"/>
            <p:cNvSpPr>
              <a:spLocks noChangeArrowheads="1"/>
            </p:cNvSpPr>
            <p:nvPr/>
          </p:nvSpPr>
          <p:spPr bwMode="auto">
            <a:xfrm>
              <a:off x="2057400" y="3260725"/>
              <a:ext cx="685800" cy="3810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sun</a:t>
              </a:r>
            </a:p>
          </p:txBody>
        </p:sp>
        <p:sp>
          <p:nvSpPr>
            <p:cNvPr id="28719" name="Rectangle 8"/>
            <p:cNvSpPr>
              <a:spLocks noChangeArrowheads="1"/>
            </p:cNvSpPr>
            <p:nvPr/>
          </p:nvSpPr>
          <p:spPr bwMode="auto">
            <a:xfrm>
              <a:off x="2057400" y="3946525"/>
              <a:ext cx="685800" cy="381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rain</a:t>
              </a:r>
            </a:p>
          </p:txBody>
        </p:sp>
        <p:sp>
          <p:nvSpPr>
            <p:cNvPr id="28720" name="Rectangle 9"/>
            <p:cNvSpPr>
              <a:spLocks noChangeArrowheads="1"/>
            </p:cNvSpPr>
            <p:nvPr/>
          </p:nvSpPr>
          <p:spPr bwMode="auto">
            <a:xfrm>
              <a:off x="3505200" y="3260725"/>
              <a:ext cx="685800" cy="3810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sun</a:t>
              </a:r>
            </a:p>
          </p:txBody>
        </p:sp>
        <p:sp>
          <p:nvSpPr>
            <p:cNvPr id="28721" name="Rectangle 10"/>
            <p:cNvSpPr>
              <a:spLocks noChangeArrowheads="1"/>
            </p:cNvSpPr>
            <p:nvPr/>
          </p:nvSpPr>
          <p:spPr bwMode="auto">
            <a:xfrm>
              <a:off x="3505200" y="3946525"/>
              <a:ext cx="685800" cy="381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rain</a:t>
              </a:r>
            </a:p>
          </p:txBody>
        </p:sp>
        <p:cxnSp>
          <p:nvCxnSpPr>
            <p:cNvPr id="28722" name="AutoShape 15"/>
            <p:cNvCxnSpPr>
              <a:cxnSpLocks noChangeShapeType="1"/>
              <a:stCxn id="28718" idx="3"/>
              <a:endCxn id="28720" idx="1"/>
            </p:cNvCxnSpPr>
            <p:nvPr/>
          </p:nvCxnSpPr>
          <p:spPr bwMode="auto">
            <a:xfrm>
              <a:off x="2743200" y="3451225"/>
              <a:ext cx="76200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23" name="AutoShape 16"/>
            <p:cNvCxnSpPr>
              <a:cxnSpLocks noChangeShapeType="1"/>
              <a:stCxn id="28718" idx="3"/>
              <a:endCxn id="28721" idx="1"/>
            </p:cNvCxnSpPr>
            <p:nvPr/>
          </p:nvCxnSpPr>
          <p:spPr bwMode="auto">
            <a:xfrm>
              <a:off x="2743200" y="3451225"/>
              <a:ext cx="762000" cy="685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24" name="AutoShape 17"/>
            <p:cNvCxnSpPr>
              <a:cxnSpLocks noChangeShapeType="1"/>
              <a:stCxn id="28719" idx="3"/>
              <a:endCxn id="28720" idx="1"/>
            </p:cNvCxnSpPr>
            <p:nvPr/>
          </p:nvCxnSpPr>
          <p:spPr bwMode="auto">
            <a:xfrm flipV="1">
              <a:off x="2743200" y="3451225"/>
              <a:ext cx="762000" cy="685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25" name="AutoShape 18"/>
            <p:cNvCxnSpPr>
              <a:cxnSpLocks noChangeShapeType="1"/>
              <a:stCxn id="28719" idx="3"/>
              <a:endCxn id="28721" idx="1"/>
            </p:cNvCxnSpPr>
            <p:nvPr/>
          </p:nvCxnSpPr>
          <p:spPr bwMode="auto">
            <a:xfrm>
              <a:off x="2743200" y="4137025"/>
              <a:ext cx="76200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8688" name="Text Box 12"/>
          <p:cNvSpPr txBox="1">
            <a:spLocks noChangeArrowheads="1"/>
          </p:cNvSpPr>
          <p:nvPr/>
        </p:nvSpPr>
        <p:spPr bwMode="auto">
          <a:xfrm>
            <a:off x="9829800" y="5181600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0.1</a:t>
            </a:r>
          </a:p>
        </p:txBody>
      </p:sp>
      <p:sp>
        <p:nvSpPr>
          <p:cNvPr id="28689" name="Text Box 10"/>
          <p:cNvSpPr txBox="1">
            <a:spLocks noChangeArrowheads="1"/>
          </p:cNvSpPr>
          <p:nvPr/>
        </p:nvSpPr>
        <p:spPr bwMode="auto">
          <a:xfrm>
            <a:off x="9829800" y="4814887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0.9</a:t>
            </a:r>
          </a:p>
        </p:txBody>
      </p:sp>
      <p:sp>
        <p:nvSpPr>
          <p:cNvPr id="28690" name="Text Box 10"/>
          <p:cNvSpPr txBox="1">
            <a:spLocks noChangeArrowheads="1"/>
          </p:cNvSpPr>
          <p:nvPr/>
        </p:nvSpPr>
        <p:spPr bwMode="auto">
          <a:xfrm>
            <a:off x="9829800" y="5943600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0.7</a:t>
            </a:r>
          </a:p>
        </p:txBody>
      </p:sp>
      <p:sp>
        <p:nvSpPr>
          <p:cNvPr id="28691" name="Text Box 10"/>
          <p:cNvSpPr txBox="1">
            <a:spLocks noChangeArrowheads="1"/>
          </p:cNvSpPr>
          <p:nvPr/>
        </p:nvSpPr>
        <p:spPr bwMode="auto">
          <a:xfrm>
            <a:off x="9829800" y="5500687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0.3</a:t>
            </a:r>
          </a:p>
        </p:txBody>
      </p: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5707149"/>
              </p:ext>
            </p:extLst>
          </p:nvPr>
        </p:nvGraphicFramePr>
        <p:xfrm>
          <a:off x="1219200" y="4495800"/>
          <a:ext cx="2220913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63878"/>
                <a:gridCol w="563878"/>
                <a:gridCol w="1093157"/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baseline="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lang="en-US" sz="1800" b="1" i="0" u="none" baseline="-2500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1" baseline="-2500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-1</a:t>
                      </a:r>
                      <a:endParaRPr lang="en-US" sz="1800" b="1" baseline="-250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baseline="0" dirty="0" err="1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lang="en-US" sz="1800" b="1" i="0" u="none" baseline="-25000" dirty="0" err="1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1800" b="1" i="0" u="none" baseline="-250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P(</a:t>
                      </a:r>
                      <a:r>
                        <a:rPr lang="en-US" sz="1800" b="1" i="0" u="none" baseline="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lang="en-US" sz="1800" b="1" i="0" u="none" baseline="-2500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|</a:t>
                      </a:r>
                      <a:r>
                        <a:rPr lang="en-US" sz="1800" b="1" i="0" u="none" baseline="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lang="en-US" sz="1800" b="1" i="0" u="none" baseline="-2500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1" baseline="-2500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-1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sun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sun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0.9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sun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0.1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sun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0.3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0.7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9" name="Rectangle 3"/>
          <p:cNvSpPr txBox="1">
            <a:spLocks noChangeArrowheads="1"/>
          </p:cNvSpPr>
          <p:nvPr/>
        </p:nvSpPr>
        <p:spPr bwMode="auto">
          <a:xfrm>
            <a:off x="457200" y="2819400"/>
            <a:ext cx="4724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dirty="0" smtClean="0">
                <a:ea typeface="ＭＳ Ｐゴシック" pitchFamily="34" charset="-128"/>
              </a:rPr>
              <a:t>Initial distribution: 1.0 sun</a:t>
            </a:r>
          </a:p>
          <a:p>
            <a:pPr lvl="2"/>
            <a:endParaRPr lang="en-US" dirty="0" smtClean="0">
              <a:ea typeface="ＭＳ Ｐゴシック" pitchFamily="34" charset="-128"/>
            </a:endParaRPr>
          </a:p>
          <a:p>
            <a:r>
              <a:rPr lang="en-US" sz="2800" dirty="0" smtClean="0">
                <a:ea typeface="ＭＳ Ｐゴシック" pitchFamily="34" charset="-128"/>
              </a:rPr>
              <a:t>CPT P(</a:t>
            </a:r>
            <a:r>
              <a:rPr lang="en-US" sz="2800" dirty="0" err="1" smtClean="0">
                <a:ea typeface="ＭＳ Ｐゴシック" pitchFamily="34" charset="-128"/>
              </a:rPr>
              <a:t>X</a:t>
            </a:r>
            <a:r>
              <a:rPr lang="en-US" sz="2800" baseline="-25000" dirty="0" err="1" smtClean="0">
                <a:ea typeface="ＭＳ Ｐゴシック" pitchFamily="34" charset="-128"/>
              </a:rPr>
              <a:t>t</a:t>
            </a:r>
            <a:r>
              <a:rPr lang="en-US" sz="2800" dirty="0" smtClean="0">
                <a:ea typeface="ＭＳ Ｐゴシック" pitchFamily="34" charset="-128"/>
              </a:rPr>
              <a:t> | X</a:t>
            </a:r>
            <a:r>
              <a:rPr lang="en-US" sz="2800" baseline="-25000" dirty="0" smtClean="0">
                <a:ea typeface="ＭＳ Ｐゴシック" pitchFamily="34" charset="-128"/>
              </a:rPr>
              <a:t>t-1</a:t>
            </a:r>
            <a:r>
              <a:rPr lang="en-US" sz="2800" dirty="0" smtClean="0">
                <a:ea typeface="ＭＳ Ｐゴシック" pitchFamily="34" charset="-128"/>
              </a:rPr>
              <a:t>):</a:t>
            </a:r>
          </a:p>
          <a:p>
            <a:pPr lvl="1"/>
            <a:endParaRPr lang="en-US" sz="2400" dirty="0" smtClean="0">
              <a:ea typeface="ＭＳ Ｐゴシック" pitchFamily="34" charset="-128"/>
            </a:endParaRPr>
          </a:p>
          <a:p>
            <a:pPr lvl="1"/>
            <a:endParaRPr lang="en-US" sz="2400" dirty="0" smtClean="0">
              <a:ea typeface="ＭＳ Ｐゴシック" pitchFamily="34" charset="-128"/>
            </a:endParaRPr>
          </a:p>
          <a:p>
            <a:pPr lvl="1"/>
            <a:endParaRPr lang="en-US" sz="2400" dirty="0" smtClean="0">
              <a:ea typeface="ＭＳ Ｐゴシック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143000"/>
            <a:ext cx="5298851" cy="22669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animBg="1"/>
      <p:bldP spid="28676" grpId="0" animBg="1"/>
      <p:bldP spid="28681" grpId="0"/>
      <p:bldP spid="28682" grpId="0"/>
      <p:bldP spid="28683" grpId="0"/>
      <p:bldP spid="28684" grpId="0"/>
      <p:bldP spid="28685" grpId="0" animBg="1"/>
      <p:bldP spid="28688" grpId="0"/>
      <p:bldP spid="28689" grpId="0"/>
      <p:bldP spid="28690" grpId="0"/>
      <p:bldP spid="2869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ea typeface="ＭＳ Ｐゴシック" pitchFamily="34" charset="-128"/>
                <a:cs typeface="Calibri"/>
              </a:rPr>
              <a:t>Complexity of the </a:t>
            </a:r>
            <a:r>
              <a:rPr lang="en-US" dirty="0" smtClean="0">
                <a:latin typeface="Calibri"/>
                <a:ea typeface="ＭＳ Ｐゴシック" pitchFamily="34" charset="-128"/>
                <a:cs typeface="Calibri"/>
              </a:rPr>
              <a:t>Forward </a:t>
            </a:r>
            <a:r>
              <a:rPr lang="en-US" dirty="0" smtClean="0">
                <a:latin typeface="Calibri"/>
                <a:ea typeface="ＭＳ Ｐゴシック" pitchFamily="34" charset="-128"/>
                <a:cs typeface="Calibri"/>
              </a:rPr>
              <a:t>Algorithm?</a:t>
            </a:r>
            <a:endParaRPr lang="en-US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1066800"/>
            <a:ext cx="9448800" cy="4525963"/>
          </a:xfrm>
        </p:spPr>
        <p:txBody>
          <a:bodyPr/>
          <a:lstStyle/>
          <a:p>
            <a:r>
              <a:rPr lang="en-US" sz="2800" dirty="0" smtClean="0">
                <a:latin typeface="Calibri"/>
                <a:ea typeface="ＭＳ Ｐゴシック" pitchFamily="34" charset="-128"/>
                <a:cs typeface="Calibri"/>
              </a:rPr>
              <a:t>We are given evidence at each time and want to know</a:t>
            </a:r>
          </a:p>
          <a:p>
            <a:endParaRPr lang="en-US" sz="20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000" dirty="0" smtClean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800" dirty="0" smtClean="0">
                <a:latin typeface="Calibri"/>
                <a:ea typeface="ＭＳ Ｐゴシック" pitchFamily="34" charset="-128"/>
                <a:cs typeface="Calibri"/>
              </a:rPr>
              <a:t>We use the single (</a:t>
            </a:r>
            <a:r>
              <a:rPr lang="en-US" sz="2800" dirty="0" err="1" smtClean="0">
                <a:latin typeface="Calibri"/>
                <a:ea typeface="ＭＳ Ｐゴシック" pitchFamily="34" charset="-128"/>
                <a:cs typeface="Calibri"/>
              </a:rPr>
              <a:t>time-passage+observation</a:t>
            </a:r>
            <a:r>
              <a:rPr lang="en-US" sz="2800" dirty="0" smtClean="0">
                <a:latin typeface="Calibri"/>
                <a:ea typeface="ＭＳ Ｐゴシック" pitchFamily="34" charset="-128"/>
                <a:cs typeface="Calibri"/>
              </a:rPr>
              <a:t>) updates:</a:t>
            </a:r>
          </a:p>
          <a:p>
            <a:endParaRPr lang="en-US" sz="28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>
              <a:buFont typeface="Wingdings" pitchFamily="2" charset="2"/>
              <a:buNone/>
            </a:pPr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1216516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648075"/>
            <a:ext cx="3154363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12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713" y="3108325"/>
            <a:ext cx="3468687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6518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325" y="4479925"/>
            <a:ext cx="57816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6519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363" y="5318125"/>
            <a:ext cx="5840412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Picture 10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238" y="1752600"/>
            <a:ext cx="2822575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8" name="AutoShape 11"/>
          <p:cNvSpPr>
            <a:spLocks noChangeArrowheads="1"/>
          </p:cNvSpPr>
          <p:nvPr/>
        </p:nvSpPr>
        <p:spPr bwMode="auto">
          <a:xfrm>
            <a:off x="8305800" y="2667000"/>
            <a:ext cx="3581400" cy="990600"/>
          </a:xfrm>
          <a:prstGeom prst="wedgeRectCallout">
            <a:avLst>
              <a:gd name="adj1" fmla="val -146411"/>
              <a:gd name="adj2" fmla="val 1067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dirty="0">
                <a:latin typeface="Calibri"/>
                <a:cs typeface="Calibri"/>
              </a:rPr>
              <a:t>We can normalize as we go if we want to have P(</a:t>
            </a:r>
            <a:r>
              <a:rPr lang="en-US" dirty="0" err="1">
                <a:latin typeface="Calibri"/>
                <a:cs typeface="Calibri"/>
              </a:rPr>
              <a:t>x|e</a:t>
            </a:r>
            <a:r>
              <a:rPr lang="en-US" dirty="0">
                <a:latin typeface="Calibri"/>
                <a:cs typeface="Calibri"/>
              </a:rPr>
              <a:t>) at each time step, or just once at the end…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143000" y="6096000"/>
            <a:ext cx="8458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dirty="0" smtClean="0">
                <a:latin typeface="Calibri"/>
                <a:ea typeface="ＭＳ Ｐゴシック" pitchFamily="34" charset="-128"/>
                <a:cs typeface="Calibri"/>
              </a:rPr>
              <a:t>Complexity?</a:t>
            </a: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505200" y="6096000"/>
            <a:ext cx="8458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800" dirty="0" smtClean="0">
                <a:solidFill>
                  <a:srgbClr val="660066"/>
                </a:solidFill>
                <a:latin typeface="Calibri"/>
                <a:ea typeface="ＭＳ Ｐゴシック" pitchFamily="34" charset="-128"/>
                <a:cs typeface="Calibri"/>
              </a:rPr>
              <a:t>O(|X|</a:t>
            </a:r>
            <a:r>
              <a:rPr lang="en-US" sz="2800" baseline="30000" dirty="0" smtClean="0">
                <a:solidFill>
                  <a:srgbClr val="660066"/>
                </a:solidFill>
                <a:latin typeface="Calibri"/>
                <a:ea typeface="ＭＳ Ｐゴシック" pitchFamily="34" charset="-128"/>
                <a:cs typeface="Calibri"/>
              </a:rPr>
              <a:t>2</a:t>
            </a:r>
            <a:r>
              <a:rPr lang="en-US" sz="2800" dirty="0" smtClean="0">
                <a:solidFill>
                  <a:srgbClr val="660066"/>
                </a:solidFill>
                <a:latin typeface="Calibri"/>
                <a:ea typeface="ＭＳ Ｐゴシック" pitchFamily="34" charset="-128"/>
                <a:cs typeface="Calibri"/>
              </a:rPr>
              <a:t>) time &amp; O(X) space</a:t>
            </a: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70364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Filtering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219201"/>
            <a:ext cx="6666805" cy="53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590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Filtering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smtClean="0"/>
              <a:t>Approximation technique to solve filtering problem</a:t>
            </a:r>
          </a:p>
          <a:p>
            <a:r>
              <a:rPr lang="en-US" sz="3600" dirty="0" smtClean="0"/>
              <a:t>Represents P distribution with samples</a:t>
            </a:r>
          </a:p>
          <a:p>
            <a:r>
              <a:rPr lang="en-US" sz="3600" dirty="0" smtClean="0"/>
              <a:t>Still operates in two steps</a:t>
            </a:r>
          </a:p>
          <a:p>
            <a:pPr lvl="2"/>
            <a:r>
              <a:rPr lang="en-US" sz="2800" dirty="0" smtClean="0"/>
              <a:t>Elapse time</a:t>
            </a:r>
          </a:p>
          <a:p>
            <a:pPr lvl="2"/>
            <a:r>
              <a:rPr lang="en-US" sz="2800" dirty="0" smtClean="0"/>
              <a:t>Incorporate observations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20002-19F1-4774-AF43-286B6C1B4006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496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Particle Filtering</a:t>
            </a:r>
          </a:p>
        </p:txBody>
      </p:sp>
      <p:grpSp>
        <p:nvGrpSpPr>
          <p:cNvPr id="72706" name="Group 4"/>
          <p:cNvGrpSpPr>
            <a:grpSpLocks/>
          </p:cNvGrpSpPr>
          <p:nvPr/>
        </p:nvGrpSpPr>
        <p:grpSpPr bwMode="auto">
          <a:xfrm>
            <a:off x="8458200" y="1401762"/>
            <a:ext cx="2057400" cy="2057400"/>
            <a:chOff x="3984" y="1056"/>
            <a:chExt cx="1296" cy="1296"/>
          </a:xfrm>
        </p:grpSpPr>
        <p:sp>
          <p:nvSpPr>
            <p:cNvPr id="72730" name="Rectangle 5"/>
            <p:cNvSpPr>
              <a:spLocks noChangeArrowheads="1"/>
            </p:cNvSpPr>
            <p:nvPr/>
          </p:nvSpPr>
          <p:spPr bwMode="auto">
            <a:xfrm>
              <a:off x="3984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0.0</a:t>
              </a:r>
            </a:p>
          </p:txBody>
        </p:sp>
        <p:sp>
          <p:nvSpPr>
            <p:cNvPr id="72731" name="Rectangle 6"/>
            <p:cNvSpPr>
              <a:spLocks noChangeArrowheads="1"/>
            </p:cNvSpPr>
            <p:nvPr/>
          </p:nvSpPr>
          <p:spPr bwMode="auto">
            <a:xfrm>
              <a:off x="4416" y="1056"/>
              <a:ext cx="432" cy="432"/>
            </a:xfrm>
            <a:prstGeom prst="rect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0.1</a:t>
              </a:r>
            </a:p>
          </p:txBody>
        </p:sp>
        <p:sp>
          <p:nvSpPr>
            <p:cNvPr id="72732" name="Rectangle 7"/>
            <p:cNvSpPr>
              <a:spLocks noChangeArrowheads="1"/>
            </p:cNvSpPr>
            <p:nvPr/>
          </p:nvSpPr>
          <p:spPr bwMode="auto">
            <a:xfrm>
              <a:off x="3984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0.0</a:t>
              </a:r>
            </a:p>
          </p:txBody>
        </p:sp>
        <p:sp>
          <p:nvSpPr>
            <p:cNvPr id="72733" name="Rectangle 8"/>
            <p:cNvSpPr>
              <a:spLocks noChangeArrowheads="1"/>
            </p:cNvSpPr>
            <p:nvPr/>
          </p:nvSpPr>
          <p:spPr bwMode="auto">
            <a:xfrm>
              <a:off x="4416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0.0</a:t>
              </a:r>
            </a:p>
          </p:txBody>
        </p:sp>
        <p:sp>
          <p:nvSpPr>
            <p:cNvPr id="72734" name="Rectangle 9"/>
            <p:cNvSpPr>
              <a:spLocks noChangeArrowheads="1"/>
            </p:cNvSpPr>
            <p:nvPr/>
          </p:nvSpPr>
          <p:spPr bwMode="auto">
            <a:xfrm>
              <a:off x="4848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0.0</a:t>
              </a:r>
            </a:p>
          </p:txBody>
        </p:sp>
        <p:sp>
          <p:nvSpPr>
            <p:cNvPr id="72735" name="Rectangle 10"/>
            <p:cNvSpPr>
              <a:spLocks noChangeArrowheads="1"/>
            </p:cNvSpPr>
            <p:nvPr/>
          </p:nvSpPr>
          <p:spPr bwMode="auto">
            <a:xfrm>
              <a:off x="4848" y="1488"/>
              <a:ext cx="432" cy="43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0.2</a:t>
              </a:r>
            </a:p>
          </p:txBody>
        </p:sp>
        <p:sp>
          <p:nvSpPr>
            <p:cNvPr id="72736" name="Rectangle 11"/>
            <p:cNvSpPr>
              <a:spLocks noChangeArrowheads="1"/>
            </p:cNvSpPr>
            <p:nvPr/>
          </p:nvSpPr>
          <p:spPr bwMode="auto">
            <a:xfrm>
              <a:off x="3984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0.0</a:t>
              </a:r>
            </a:p>
          </p:txBody>
        </p:sp>
        <p:sp>
          <p:nvSpPr>
            <p:cNvPr id="72737" name="Rectangle 12"/>
            <p:cNvSpPr>
              <a:spLocks noChangeArrowheads="1"/>
            </p:cNvSpPr>
            <p:nvPr/>
          </p:nvSpPr>
          <p:spPr bwMode="auto">
            <a:xfrm>
              <a:off x="4416" y="1920"/>
              <a:ext cx="432" cy="43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0.2</a:t>
              </a:r>
            </a:p>
          </p:txBody>
        </p:sp>
        <p:sp>
          <p:nvSpPr>
            <p:cNvPr id="72738" name="Rectangle 13"/>
            <p:cNvSpPr>
              <a:spLocks noChangeArrowheads="1"/>
            </p:cNvSpPr>
            <p:nvPr/>
          </p:nvSpPr>
          <p:spPr bwMode="auto">
            <a:xfrm>
              <a:off x="4848" y="1920"/>
              <a:ext cx="432" cy="432"/>
            </a:xfrm>
            <a:prstGeom prst="rect">
              <a:avLst/>
            </a:prstGeom>
            <a:solidFill>
              <a:srgbClr val="FF7C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0.5</a:t>
              </a:r>
            </a:p>
          </p:txBody>
        </p:sp>
      </p:grpSp>
      <p:grpSp>
        <p:nvGrpSpPr>
          <p:cNvPr id="72707" name="Group 37"/>
          <p:cNvGrpSpPr>
            <a:grpSpLocks/>
          </p:cNvGrpSpPr>
          <p:nvPr/>
        </p:nvGrpSpPr>
        <p:grpSpPr bwMode="auto">
          <a:xfrm>
            <a:off x="8458200" y="4297362"/>
            <a:ext cx="2057400" cy="2057400"/>
            <a:chOff x="6324600" y="4419600"/>
            <a:chExt cx="2057400" cy="2057400"/>
          </a:xfrm>
        </p:grpSpPr>
        <p:grpSp>
          <p:nvGrpSpPr>
            <p:cNvPr id="72710" name="Group 14"/>
            <p:cNvGrpSpPr>
              <a:grpSpLocks/>
            </p:cNvGrpSpPr>
            <p:nvPr/>
          </p:nvGrpSpPr>
          <p:grpSpPr bwMode="auto">
            <a:xfrm>
              <a:off x="6324600" y="4419600"/>
              <a:ext cx="2057400" cy="2057400"/>
              <a:chOff x="3984" y="1056"/>
              <a:chExt cx="1296" cy="1296"/>
            </a:xfrm>
          </p:grpSpPr>
          <p:sp>
            <p:nvSpPr>
              <p:cNvPr id="72721" name="Rectangle 15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2" name="Rectangle 16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3" name="Rectangle 17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4" name="Rectangle 18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5" name="Rectangle 19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6" name="Rectangle 20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7" name="Rectangle 21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8" name="Rectangle 22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9" name="Rectangle 23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2711" name="Oval 24"/>
            <p:cNvSpPr>
              <a:spLocks noChangeArrowheads="1"/>
            </p:cNvSpPr>
            <p:nvPr/>
          </p:nvSpPr>
          <p:spPr bwMode="auto">
            <a:xfrm>
              <a:off x="80772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2" name="Oval 25"/>
            <p:cNvSpPr>
              <a:spLocks noChangeArrowheads="1"/>
            </p:cNvSpPr>
            <p:nvPr/>
          </p:nvSpPr>
          <p:spPr bwMode="auto">
            <a:xfrm>
              <a:off x="78486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3" name="Oval 26"/>
            <p:cNvSpPr>
              <a:spLocks noChangeArrowheads="1"/>
            </p:cNvSpPr>
            <p:nvPr/>
          </p:nvSpPr>
          <p:spPr bwMode="auto">
            <a:xfrm>
              <a:off x="8001000" y="6019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4" name="Oval 27"/>
            <p:cNvSpPr>
              <a:spLocks noChangeArrowheads="1"/>
            </p:cNvSpPr>
            <p:nvPr/>
          </p:nvSpPr>
          <p:spPr bwMode="auto">
            <a:xfrm>
              <a:off x="7848600" y="6172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5" name="Oval 28"/>
            <p:cNvSpPr>
              <a:spLocks noChangeArrowheads="1"/>
            </p:cNvSpPr>
            <p:nvPr/>
          </p:nvSpPr>
          <p:spPr bwMode="auto">
            <a:xfrm>
              <a:off x="8153400" y="6172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6" name="Oval 29"/>
            <p:cNvSpPr>
              <a:spLocks noChangeArrowheads="1"/>
            </p:cNvSpPr>
            <p:nvPr/>
          </p:nvSpPr>
          <p:spPr bwMode="auto">
            <a:xfrm>
              <a:off x="81534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7" name="Oval 30"/>
            <p:cNvSpPr>
              <a:spLocks noChangeArrowheads="1"/>
            </p:cNvSpPr>
            <p:nvPr/>
          </p:nvSpPr>
          <p:spPr bwMode="auto">
            <a:xfrm>
              <a:off x="73914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8" name="Oval 31"/>
            <p:cNvSpPr>
              <a:spLocks noChangeArrowheads="1"/>
            </p:cNvSpPr>
            <p:nvPr/>
          </p:nvSpPr>
          <p:spPr bwMode="auto">
            <a:xfrm>
              <a:off x="78486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9" name="Oval 32"/>
            <p:cNvSpPr>
              <a:spLocks noChangeArrowheads="1"/>
            </p:cNvSpPr>
            <p:nvPr/>
          </p:nvSpPr>
          <p:spPr bwMode="auto">
            <a:xfrm>
              <a:off x="71628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20" name="Oval 33"/>
            <p:cNvSpPr>
              <a:spLocks noChangeArrowheads="1"/>
            </p:cNvSpPr>
            <p:nvPr/>
          </p:nvSpPr>
          <p:spPr bwMode="auto">
            <a:xfrm>
              <a:off x="7239000" y="4648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7" name="Isosceles Triangle 36"/>
          <p:cNvSpPr/>
          <p:nvPr/>
        </p:nvSpPr>
        <p:spPr>
          <a:xfrm flipV="1">
            <a:off x="9067800" y="3687762"/>
            <a:ext cx="838200" cy="381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Rectangle 3"/>
          <p:cNvSpPr txBox="1">
            <a:spLocks noChangeArrowheads="1"/>
          </p:cNvSpPr>
          <p:nvPr/>
        </p:nvSpPr>
        <p:spPr bwMode="auto">
          <a:xfrm>
            <a:off x="609600" y="1371600"/>
            <a:ext cx="68580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Filtering: approximate solution</a:t>
            </a:r>
          </a:p>
          <a:p>
            <a:pPr marL="2171700" lvl="4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sz="1200" kern="0" dirty="0">
              <a:solidFill>
                <a:schemeClr val="accent2"/>
              </a:solidFill>
              <a:latin typeface="Calibri"/>
              <a:ea typeface="+mn-ea"/>
              <a:cs typeface="Calibri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Sometimes |X| is too big to use exact inference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|X| may be too big to even store B(X)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E.g. X is continuous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endParaRPr lang="en-US" sz="1100" kern="0" dirty="0">
              <a:latin typeface="Calibri"/>
              <a:ea typeface="+mn-ea"/>
              <a:cs typeface="Calibri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Solution: approximate inference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Track </a:t>
            </a:r>
            <a:r>
              <a:rPr lang="en-US" sz="2000" b="1" i="1" kern="0" dirty="0">
                <a:latin typeface="Calibri"/>
                <a:ea typeface="+mn-ea"/>
                <a:cs typeface="Calibri"/>
              </a:rPr>
              <a:t>samples of X</a:t>
            </a:r>
            <a:r>
              <a:rPr lang="en-US" sz="2000" kern="0" dirty="0">
                <a:latin typeface="Calibri"/>
                <a:ea typeface="+mn-ea"/>
                <a:cs typeface="Calibri"/>
              </a:rPr>
              <a:t>, not all values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Samples are called </a:t>
            </a:r>
            <a:r>
              <a:rPr lang="en-US" sz="2000" b="1" i="1" kern="0" dirty="0">
                <a:latin typeface="Calibri"/>
                <a:ea typeface="+mn-ea"/>
                <a:cs typeface="Calibri"/>
              </a:rPr>
              <a:t>particles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Time per step is linear in the number of samples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But: number needed may be large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In memory: list of particles, not states</a:t>
            </a:r>
          </a:p>
          <a:p>
            <a:pPr marL="1143000" lvl="2" indent="-2286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sz="1200" kern="0" dirty="0">
              <a:latin typeface="Calibri"/>
              <a:ea typeface="+mn-ea"/>
              <a:cs typeface="Calibri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This is how robot localization works in practice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sz="1200" kern="0" dirty="0">
              <a:solidFill>
                <a:schemeClr val="accent2"/>
              </a:solidFill>
              <a:latin typeface="Calibri"/>
              <a:ea typeface="+mn-ea"/>
              <a:cs typeface="Calibri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Particle is just new name for sample</a:t>
            </a:r>
          </a:p>
        </p:txBody>
      </p:sp>
    </p:spTree>
    <p:extLst>
      <p:ext uri="{BB962C8B-B14F-4D97-AF65-F5344CB8AC3E}">
        <p14:creationId xmlns:p14="http://schemas.microsoft.com/office/powerpoint/2010/main" val="1752325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Representation: Particles</a:t>
            </a:r>
          </a:p>
        </p:txBody>
      </p:sp>
      <p:sp>
        <p:nvSpPr>
          <p:cNvPr id="73730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9982200" cy="4525963"/>
          </a:xfrm>
        </p:spPr>
        <p:txBody>
          <a:bodyPr/>
          <a:lstStyle/>
          <a:p>
            <a:r>
              <a:rPr lang="en-US" sz="2800" dirty="0" smtClean="0">
                <a:ea typeface="ＭＳ Ｐゴシック" pitchFamily="34" charset="-128"/>
              </a:rPr>
              <a:t>Our representation of P(X) is now a list of N particles (samples)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Generally, N &lt;&lt; |X|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Storing map from X to counts would defeat the </a:t>
            </a:r>
            <a:r>
              <a:rPr lang="en-US" sz="2400" dirty="0" smtClean="0">
                <a:ea typeface="ＭＳ Ｐゴシック" pitchFamily="34" charset="-128"/>
              </a:rPr>
              <a:t>purpose</a:t>
            </a:r>
            <a:endParaRPr lang="en-US" sz="2400" dirty="0" smtClean="0">
              <a:ea typeface="ＭＳ Ｐゴシック" pitchFamily="34" charset="-128"/>
            </a:endParaRPr>
          </a:p>
          <a:p>
            <a:endParaRPr lang="en-US" sz="2800" dirty="0" smtClean="0">
              <a:ea typeface="ＭＳ Ｐゴシック" pitchFamily="34" charset="-128"/>
            </a:endParaRPr>
          </a:p>
          <a:p>
            <a:r>
              <a:rPr lang="en-US" sz="2800" dirty="0" smtClean="0">
                <a:ea typeface="ＭＳ Ｐゴシック" pitchFamily="34" charset="-128"/>
              </a:rPr>
              <a:t>P(x) approximated by </a:t>
            </a:r>
            <a:r>
              <a:rPr lang="en-US" sz="2800" b="1" dirty="0" smtClean="0">
                <a:ea typeface="ＭＳ Ｐゴシック" pitchFamily="34" charset="-128"/>
              </a:rPr>
              <a:t>(number </a:t>
            </a:r>
            <a:r>
              <a:rPr lang="en-US" sz="2800" b="1" dirty="0" smtClean="0">
                <a:ea typeface="ＭＳ Ｐゴシック" pitchFamily="34" charset="-128"/>
              </a:rPr>
              <a:t>of particles with value </a:t>
            </a:r>
            <a:r>
              <a:rPr lang="en-US" sz="2800" b="1" dirty="0" smtClean="0">
                <a:ea typeface="ＭＳ Ｐゴシック" pitchFamily="34" charset="-128"/>
              </a:rPr>
              <a:t>x) / N</a:t>
            </a:r>
            <a:endParaRPr lang="en-US" sz="2800" b="1" dirty="0" smtClean="0">
              <a:ea typeface="ＭＳ Ｐゴシック" pitchFamily="34" charset="-128"/>
            </a:endParaRP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More </a:t>
            </a:r>
            <a:r>
              <a:rPr lang="en-US" sz="2400" dirty="0" smtClean="0">
                <a:ea typeface="ＭＳ Ｐゴシック" pitchFamily="34" charset="-128"/>
              </a:rPr>
              <a:t>particles, more accuracy</a:t>
            </a:r>
          </a:p>
          <a:p>
            <a:pPr lvl="1"/>
            <a:endParaRPr lang="en-US" sz="2400" dirty="0" smtClean="0">
              <a:ea typeface="ＭＳ Ｐゴシック" pitchFamily="34" charset="-128"/>
            </a:endParaRPr>
          </a:p>
        </p:txBody>
      </p:sp>
      <p:grpSp>
        <p:nvGrpSpPr>
          <p:cNvPr id="73732" name="Group 26"/>
          <p:cNvGrpSpPr>
            <a:grpSpLocks/>
          </p:cNvGrpSpPr>
          <p:nvPr/>
        </p:nvGrpSpPr>
        <p:grpSpPr bwMode="auto">
          <a:xfrm rot="-5400000">
            <a:off x="9982200" y="1219200"/>
            <a:ext cx="1566863" cy="1566863"/>
            <a:chOff x="6324600" y="4419600"/>
            <a:chExt cx="2057400" cy="2057400"/>
          </a:xfrm>
        </p:grpSpPr>
        <p:grpSp>
          <p:nvGrpSpPr>
            <p:cNvPr id="73734" name="Group 49"/>
            <p:cNvGrpSpPr>
              <a:grpSpLocks/>
            </p:cNvGrpSpPr>
            <p:nvPr/>
          </p:nvGrpSpPr>
          <p:grpSpPr bwMode="auto">
            <a:xfrm>
              <a:off x="6324600" y="4419600"/>
              <a:ext cx="2057400" cy="2057400"/>
              <a:chOff x="3984" y="1056"/>
              <a:chExt cx="1296" cy="1296"/>
            </a:xfrm>
          </p:grpSpPr>
          <p:sp>
            <p:nvSpPr>
              <p:cNvPr id="73745" name="Rectangle 60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46" name="Rectangle 61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47" name="Rectangle 62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48" name="Rectangle 63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49" name="Rectangle 64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0" name="Rectangle 65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1" name="Rectangle 66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2" name="Rectangle 67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3" name="Rectangle 68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3735" name="Oval 50"/>
            <p:cNvSpPr>
              <a:spLocks noChangeArrowheads="1"/>
            </p:cNvSpPr>
            <p:nvPr/>
          </p:nvSpPr>
          <p:spPr bwMode="auto">
            <a:xfrm>
              <a:off x="80772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36" name="Oval 51"/>
            <p:cNvSpPr>
              <a:spLocks noChangeArrowheads="1"/>
            </p:cNvSpPr>
            <p:nvPr/>
          </p:nvSpPr>
          <p:spPr bwMode="auto">
            <a:xfrm>
              <a:off x="78486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37" name="Oval 52"/>
            <p:cNvSpPr>
              <a:spLocks noChangeArrowheads="1"/>
            </p:cNvSpPr>
            <p:nvPr/>
          </p:nvSpPr>
          <p:spPr bwMode="auto">
            <a:xfrm>
              <a:off x="8001000" y="6019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38" name="Oval 53"/>
            <p:cNvSpPr>
              <a:spLocks noChangeArrowheads="1"/>
            </p:cNvSpPr>
            <p:nvPr/>
          </p:nvSpPr>
          <p:spPr bwMode="auto">
            <a:xfrm>
              <a:off x="7848600" y="6172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39" name="Oval 54"/>
            <p:cNvSpPr>
              <a:spLocks noChangeArrowheads="1"/>
            </p:cNvSpPr>
            <p:nvPr/>
          </p:nvSpPr>
          <p:spPr bwMode="auto">
            <a:xfrm>
              <a:off x="8153400" y="6172200"/>
              <a:ext cx="152400" cy="15240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0" name="Oval 55"/>
            <p:cNvSpPr>
              <a:spLocks noChangeArrowheads="1"/>
            </p:cNvSpPr>
            <p:nvPr/>
          </p:nvSpPr>
          <p:spPr bwMode="auto">
            <a:xfrm>
              <a:off x="81534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1" name="Oval 56"/>
            <p:cNvSpPr>
              <a:spLocks noChangeArrowheads="1"/>
            </p:cNvSpPr>
            <p:nvPr/>
          </p:nvSpPr>
          <p:spPr bwMode="auto">
            <a:xfrm>
              <a:off x="73914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2" name="Oval 57"/>
            <p:cNvSpPr>
              <a:spLocks noChangeArrowheads="1"/>
            </p:cNvSpPr>
            <p:nvPr/>
          </p:nvSpPr>
          <p:spPr bwMode="auto">
            <a:xfrm>
              <a:off x="78486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3" name="Oval 58"/>
            <p:cNvSpPr>
              <a:spLocks noChangeArrowheads="1"/>
            </p:cNvSpPr>
            <p:nvPr/>
          </p:nvSpPr>
          <p:spPr bwMode="auto">
            <a:xfrm>
              <a:off x="71628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4" name="Oval 59"/>
            <p:cNvSpPr>
              <a:spLocks noChangeArrowheads="1"/>
            </p:cNvSpPr>
            <p:nvPr/>
          </p:nvSpPr>
          <p:spPr bwMode="auto">
            <a:xfrm>
              <a:off x="7239000" y="4648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3733" name="TextBox 69"/>
          <p:cNvSpPr txBox="1">
            <a:spLocks noChangeArrowheads="1"/>
          </p:cNvSpPr>
          <p:nvPr/>
        </p:nvSpPr>
        <p:spPr bwMode="auto">
          <a:xfrm>
            <a:off x="9144000" y="2895600"/>
            <a:ext cx="2819399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latin typeface="Calibri"/>
                <a:cs typeface="Calibri"/>
              </a:rPr>
              <a:t>Particles:</a:t>
            </a:r>
            <a:r>
              <a:rPr lang="en-US" dirty="0" smtClean="0">
                <a:solidFill>
                  <a:srgbClr val="C00000"/>
                </a:solidFill>
                <a:latin typeface="Calibri"/>
                <a:cs typeface="Calibri"/>
              </a:rPr>
              <a:t>  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(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3,3)</a:t>
            </a: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    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	     (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2,3)</a:t>
            </a: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   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	     (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3,3)   </a:t>
            </a: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    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	     (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3,2)</a:t>
            </a: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    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	     (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3,3)</a:t>
            </a: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    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	     (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3,2)</a:t>
            </a: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    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	     (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1,2)</a:t>
            </a: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   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	     (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3,3)</a:t>
            </a: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    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	     (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3,3)</a:t>
            </a: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    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	     (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2,3)</a:t>
            </a:r>
          </a:p>
        </p:txBody>
      </p:sp>
    </p:spTree>
    <p:extLst>
      <p:ext uri="{BB962C8B-B14F-4D97-AF65-F5344CB8AC3E}">
        <p14:creationId xmlns:p14="http://schemas.microsoft.com/office/powerpoint/2010/main" val="3040353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Representation: Particles</a:t>
            </a:r>
          </a:p>
        </p:txBody>
      </p:sp>
      <p:sp>
        <p:nvSpPr>
          <p:cNvPr id="73730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9982200" cy="4525963"/>
          </a:xfrm>
        </p:spPr>
        <p:txBody>
          <a:bodyPr/>
          <a:lstStyle/>
          <a:p>
            <a:r>
              <a:rPr lang="en-US" sz="2800" dirty="0" smtClean="0">
                <a:ea typeface="ＭＳ Ｐゴシック" pitchFamily="34" charset="-128"/>
              </a:rPr>
              <a:t>Our representation of P(X) is now a list of N particles (samples)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Generally, N &lt;&lt; |X|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Storing map from X to counts would defeat the </a:t>
            </a:r>
            <a:r>
              <a:rPr lang="en-US" sz="2400" dirty="0" smtClean="0">
                <a:ea typeface="ＭＳ Ｐゴシック" pitchFamily="34" charset="-128"/>
              </a:rPr>
              <a:t>purpose</a:t>
            </a:r>
            <a:endParaRPr lang="en-US" sz="2400" dirty="0" smtClean="0">
              <a:ea typeface="ＭＳ Ｐゴシック" pitchFamily="34" charset="-128"/>
            </a:endParaRPr>
          </a:p>
          <a:p>
            <a:endParaRPr lang="en-US" sz="2800" dirty="0" smtClean="0">
              <a:ea typeface="ＭＳ Ｐゴシック" pitchFamily="34" charset="-128"/>
            </a:endParaRPr>
          </a:p>
          <a:p>
            <a:r>
              <a:rPr lang="en-US" sz="2800" dirty="0" smtClean="0">
                <a:ea typeface="ＭＳ Ｐゴシック" pitchFamily="34" charset="-128"/>
              </a:rPr>
              <a:t>P(x) approximated by </a:t>
            </a:r>
            <a:r>
              <a:rPr lang="en-US" sz="2800" b="1" dirty="0" smtClean="0">
                <a:ea typeface="ＭＳ Ｐゴシック" pitchFamily="34" charset="-128"/>
              </a:rPr>
              <a:t>(number </a:t>
            </a:r>
            <a:r>
              <a:rPr lang="en-US" sz="2800" b="1" dirty="0" smtClean="0">
                <a:ea typeface="ＭＳ Ｐゴシック" pitchFamily="34" charset="-128"/>
              </a:rPr>
              <a:t>of particles with value </a:t>
            </a:r>
            <a:r>
              <a:rPr lang="en-US" sz="2800" b="1" dirty="0" smtClean="0">
                <a:ea typeface="ＭＳ Ｐゴシック" pitchFamily="34" charset="-128"/>
              </a:rPr>
              <a:t>x) / N</a:t>
            </a:r>
            <a:endParaRPr lang="en-US" sz="2800" b="1" dirty="0" smtClean="0">
              <a:ea typeface="ＭＳ Ｐゴシック" pitchFamily="34" charset="-128"/>
            </a:endParaRP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More </a:t>
            </a:r>
            <a:r>
              <a:rPr lang="en-US" sz="2400" dirty="0" smtClean="0">
                <a:ea typeface="ＭＳ Ｐゴシック" pitchFamily="34" charset="-128"/>
              </a:rPr>
              <a:t>particles, more accuracy</a:t>
            </a:r>
          </a:p>
          <a:p>
            <a:pPr marL="0" indent="0">
              <a:buNone/>
            </a:pPr>
            <a:endParaRPr lang="en-US" sz="2800" dirty="0">
              <a:ea typeface="ＭＳ Ｐゴシック" pitchFamily="34" charset="-128"/>
            </a:endParaRPr>
          </a:p>
          <a:p>
            <a:r>
              <a:rPr lang="en-US" sz="2800" dirty="0" smtClean="0">
                <a:ea typeface="ＭＳ Ｐゴシック" pitchFamily="34" charset="-128"/>
              </a:rPr>
              <a:t>What is P((3,3))?</a:t>
            </a:r>
            <a:endParaRPr lang="en-US" sz="2800" dirty="0" smtClean="0">
              <a:ea typeface="ＭＳ Ｐゴシック" pitchFamily="34" charset="-128"/>
            </a:endParaRPr>
          </a:p>
          <a:p>
            <a:pPr lvl="1"/>
            <a:endParaRPr lang="en-US" sz="2400" dirty="0" smtClean="0">
              <a:ea typeface="ＭＳ Ｐゴシック" pitchFamily="34" charset="-128"/>
            </a:endParaRPr>
          </a:p>
        </p:txBody>
      </p:sp>
      <p:grpSp>
        <p:nvGrpSpPr>
          <p:cNvPr id="73732" name="Group 26"/>
          <p:cNvGrpSpPr>
            <a:grpSpLocks/>
          </p:cNvGrpSpPr>
          <p:nvPr/>
        </p:nvGrpSpPr>
        <p:grpSpPr bwMode="auto">
          <a:xfrm rot="-5400000">
            <a:off x="9982200" y="1219200"/>
            <a:ext cx="1566863" cy="1566863"/>
            <a:chOff x="6324600" y="4419600"/>
            <a:chExt cx="2057400" cy="2057400"/>
          </a:xfrm>
        </p:grpSpPr>
        <p:grpSp>
          <p:nvGrpSpPr>
            <p:cNvPr id="73734" name="Group 49"/>
            <p:cNvGrpSpPr>
              <a:grpSpLocks/>
            </p:cNvGrpSpPr>
            <p:nvPr/>
          </p:nvGrpSpPr>
          <p:grpSpPr bwMode="auto">
            <a:xfrm>
              <a:off x="6324600" y="4419600"/>
              <a:ext cx="2057400" cy="2057400"/>
              <a:chOff x="3984" y="1056"/>
              <a:chExt cx="1296" cy="1296"/>
            </a:xfrm>
          </p:grpSpPr>
          <p:sp>
            <p:nvSpPr>
              <p:cNvPr id="73745" name="Rectangle 60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46" name="Rectangle 61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47" name="Rectangle 62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48" name="Rectangle 63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49" name="Rectangle 64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0" name="Rectangle 65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1" name="Rectangle 66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2" name="Rectangle 67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3" name="Rectangle 68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3735" name="Oval 50"/>
            <p:cNvSpPr>
              <a:spLocks noChangeArrowheads="1"/>
            </p:cNvSpPr>
            <p:nvPr/>
          </p:nvSpPr>
          <p:spPr bwMode="auto">
            <a:xfrm>
              <a:off x="80772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36" name="Oval 51"/>
            <p:cNvSpPr>
              <a:spLocks noChangeArrowheads="1"/>
            </p:cNvSpPr>
            <p:nvPr/>
          </p:nvSpPr>
          <p:spPr bwMode="auto">
            <a:xfrm>
              <a:off x="78486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37" name="Oval 52"/>
            <p:cNvSpPr>
              <a:spLocks noChangeArrowheads="1"/>
            </p:cNvSpPr>
            <p:nvPr/>
          </p:nvSpPr>
          <p:spPr bwMode="auto">
            <a:xfrm>
              <a:off x="8001000" y="6019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38" name="Oval 53"/>
            <p:cNvSpPr>
              <a:spLocks noChangeArrowheads="1"/>
            </p:cNvSpPr>
            <p:nvPr/>
          </p:nvSpPr>
          <p:spPr bwMode="auto">
            <a:xfrm>
              <a:off x="7848600" y="6172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39" name="Oval 54"/>
            <p:cNvSpPr>
              <a:spLocks noChangeArrowheads="1"/>
            </p:cNvSpPr>
            <p:nvPr/>
          </p:nvSpPr>
          <p:spPr bwMode="auto">
            <a:xfrm>
              <a:off x="8153400" y="6172200"/>
              <a:ext cx="152400" cy="15240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0" name="Oval 55"/>
            <p:cNvSpPr>
              <a:spLocks noChangeArrowheads="1"/>
            </p:cNvSpPr>
            <p:nvPr/>
          </p:nvSpPr>
          <p:spPr bwMode="auto">
            <a:xfrm>
              <a:off x="81534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1" name="Oval 56"/>
            <p:cNvSpPr>
              <a:spLocks noChangeArrowheads="1"/>
            </p:cNvSpPr>
            <p:nvPr/>
          </p:nvSpPr>
          <p:spPr bwMode="auto">
            <a:xfrm>
              <a:off x="73914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2" name="Oval 57"/>
            <p:cNvSpPr>
              <a:spLocks noChangeArrowheads="1"/>
            </p:cNvSpPr>
            <p:nvPr/>
          </p:nvSpPr>
          <p:spPr bwMode="auto">
            <a:xfrm>
              <a:off x="78486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3" name="Oval 58"/>
            <p:cNvSpPr>
              <a:spLocks noChangeArrowheads="1"/>
            </p:cNvSpPr>
            <p:nvPr/>
          </p:nvSpPr>
          <p:spPr bwMode="auto">
            <a:xfrm>
              <a:off x="71628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4" name="Oval 59"/>
            <p:cNvSpPr>
              <a:spLocks noChangeArrowheads="1"/>
            </p:cNvSpPr>
            <p:nvPr/>
          </p:nvSpPr>
          <p:spPr bwMode="auto">
            <a:xfrm>
              <a:off x="7239000" y="4648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3733" name="TextBox 69"/>
          <p:cNvSpPr txBox="1">
            <a:spLocks noChangeArrowheads="1"/>
          </p:cNvSpPr>
          <p:nvPr/>
        </p:nvSpPr>
        <p:spPr bwMode="auto">
          <a:xfrm>
            <a:off x="9144000" y="2895600"/>
            <a:ext cx="2819399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latin typeface="Calibri"/>
                <a:cs typeface="Calibri"/>
              </a:rPr>
              <a:t>Particles:</a:t>
            </a:r>
            <a:r>
              <a:rPr lang="en-US" dirty="0" smtClean="0">
                <a:solidFill>
                  <a:srgbClr val="C00000"/>
                </a:solidFill>
                <a:latin typeface="Calibri"/>
                <a:cs typeface="Calibri"/>
              </a:rPr>
              <a:t>  </a:t>
            </a:r>
            <a:r>
              <a:rPr lang="en-US" b="1" dirty="0" smtClean="0">
                <a:solidFill>
                  <a:srgbClr val="660066"/>
                </a:solidFill>
                <a:latin typeface="Calibri"/>
                <a:cs typeface="Calibri"/>
              </a:rPr>
              <a:t>(</a:t>
            </a:r>
            <a:r>
              <a:rPr lang="en-US" b="1" dirty="0">
                <a:solidFill>
                  <a:srgbClr val="660066"/>
                </a:solidFill>
                <a:latin typeface="Calibri"/>
                <a:cs typeface="Calibri"/>
              </a:rPr>
              <a:t>3,3)</a:t>
            </a:r>
          </a:p>
          <a:p>
            <a:pPr eaLnBrk="1" hangingPunct="1"/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    </a:t>
            </a:r>
            <a:r>
              <a:rPr lang="en-US" dirty="0" smtClean="0">
                <a:solidFill>
                  <a:srgbClr val="C00000"/>
                </a:solidFill>
                <a:latin typeface="Calibri"/>
                <a:cs typeface="Calibri"/>
              </a:rPr>
              <a:t>	     (</a:t>
            </a:r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2,3)</a:t>
            </a:r>
          </a:p>
          <a:p>
            <a:pPr eaLnBrk="1" hangingPunct="1"/>
            <a:r>
              <a:rPr lang="en-US" dirty="0">
                <a:solidFill>
                  <a:srgbClr val="00B050"/>
                </a:solidFill>
                <a:latin typeface="Calibri"/>
                <a:cs typeface="Calibri"/>
              </a:rPr>
              <a:t>   </a:t>
            </a:r>
            <a:r>
              <a:rPr lang="en-US" dirty="0" smtClean="0">
                <a:solidFill>
                  <a:srgbClr val="00B050"/>
                </a:solidFill>
                <a:latin typeface="Calibri"/>
                <a:cs typeface="Calibri"/>
              </a:rPr>
              <a:t>	    </a:t>
            </a:r>
            <a:r>
              <a:rPr lang="en-US" b="1" dirty="0" smtClean="0">
                <a:solidFill>
                  <a:srgbClr val="660066"/>
                </a:solidFill>
                <a:latin typeface="Calibri"/>
                <a:cs typeface="Calibri"/>
              </a:rPr>
              <a:t> (</a:t>
            </a:r>
            <a:r>
              <a:rPr lang="en-US" b="1" dirty="0">
                <a:solidFill>
                  <a:srgbClr val="660066"/>
                </a:solidFill>
                <a:latin typeface="Calibri"/>
                <a:cs typeface="Calibri"/>
              </a:rPr>
              <a:t>3,3)   </a:t>
            </a:r>
          </a:p>
          <a:p>
            <a:pPr eaLnBrk="1" hangingPunct="1"/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    </a:t>
            </a:r>
            <a:r>
              <a:rPr lang="en-US" dirty="0" smtClean="0">
                <a:solidFill>
                  <a:srgbClr val="C00000"/>
                </a:solidFill>
                <a:latin typeface="Calibri"/>
                <a:cs typeface="Calibri"/>
              </a:rPr>
              <a:t>	     (</a:t>
            </a:r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3,2)</a:t>
            </a:r>
          </a:p>
          <a:p>
            <a:pPr eaLnBrk="1" hangingPunct="1"/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    </a:t>
            </a:r>
            <a:r>
              <a:rPr lang="en-US" dirty="0" smtClean="0">
                <a:solidFill>
                  <a:srgbClr val="C00000"/>
                </a:solidFill>
                <a:latin typeface="Calibri"/>
                <a:cs typeface="Calibri"/>
              </a:rPr>
              <a:t>	     </a:t>
            </a:r>
            <a:r>
              <a:rPr lang="en-US" b="1" dirty="0" smtClean="0">
                <a:solidFill>
                  <a:srgbClr val="660066"/>
                </a:solidFill>
                <a:latin typeface="Calibri"/>
                <a:cs typeface="Calibri"/>
              </a:rPr>
              <a:t>(</a:t>
            </a:r>
            <a:r>
              <a:rPr lang="en-US" b="1" dirty="0">
                <a:solidFill>
                  <a:srgbClr val="660066"/>
                </a:solidFill>
                <a:latin typeface="Calibri"/>
                <a:cs typeface="Calibri"/>
              </a:rPr>
              <a:t>3,3)</a:t>
            </a:r>
          </a:p>
          <a:p>
            <a:pPr eaLnBrk="1" hangingPunct="1"/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    </a:t>
            </a:r>
            <a:r>
              <a:rPr lang="en-US" dirty="0" smtClean="0">
                <a:solidFill>
                  <a:srgbClr val="C00000"/>
                </a:solidFill>
                <a:latin typeface="Calibri"/>
                <a:cs typeface="Calibri"/>
              </a:rPr>
              <a:t>	     (</a:t>
            </a:r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3,2)</a:t>
            </a:r>
          </a:p>
          <a:p>
            <a:pPr eaLnBrk="1" hangingPunct="1"/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    </a:t>
            </a:r>
            <a:r>
              <a:rPr lang="en-US" dirty="0" smtClean="0">
                <a:solidFill>
                  <a:srgbClr val="C00000"/>
                </a:solidFill>
                <a:latin typeface="Calibri"/>
                <a:cs typeface="Calibri"/>
              </a:rPr>
              <a:t>	     (</a:t>
            </a:r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1,2)</a:t>
            </a:r>
          </a:p>
          <a:p>
            <a:pPr eaLnBrk="1" hangingPunct="1"/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   </a:t>
            </a:r>
            <a:r>
              <a:rPr lang="en-US" dirty="0" smtClean="0">
                <a:solidFill>
                  <a:srgbClr val="C00000"/>
                </a:solidFill>
                <a:latin typeface="Calibri"/>
                <a:cs typeface="Calibri"/>
              </a:rPr>
              <a:t>	     </a:t>
            </a:r>
            <a:r>
              <a:rPr lang="en-US" b="1" dirty="0" smtClean="0">
                <a:solidFill>
                  <a:srgbClr val="660066"/>
                </a:solidFill>
                <a:latin typeface="Calibri"/>
                <a:cs typeface="Calibri"/>
              </a:rPr>
              <a:t>(</a:t>
            </a:r>
            <a:r>
              <a:rPr lang="en-US" b="1" dirty="0">
                <a:solidFill>
                  <a:srgbClr val="660066"/>
                </a:solidFill>
                <a:latin typeface="Calibri"/>
                <a:cs typeface="Calibri"/>
              </a:rPr>
              <a:t>3,3)</a:t>
            </a:r>
          </a:p>
          <a:p>
            <a:pPr eaLnBrk="1" hangingPunct="1"/>
            <a:r>
              <a:rPr lang="en-US" b="1" dirty="0">
                <a:solidFill>
                  <a:srgbClr val="660066"/>
                </a:solidFill>
                <a:latin typeface="Calibri"/>
                <a:cs typeface="Calibri"/>
              </a:rPr>
              <a:t>    </a:t>
            </a:r>
            <a:r>
              <a:rPr lang="en-US" b="1" dirty="0" smtClean="0">
                <a:solidFill>
                  <a:srgbClr val="660066"/>
                </a:solidFill>
                <a:latin typeface="Calibri"/>
                <a:cs typeface="Calibri"/>
              </a:rPr>
              <a:t>	     (</a:t>
            </a:r>
            <a:r>
              <a:rPr lang="en-US" b="1" dirty="0">
                <a:solidFill>
                  <a:srgbClr val="660066"/>
                </a:solidFill>
                <a:latin typeface="Calibri"/>
                <a:cs typeface="Calibri"/>
              </a:rPr>
              <a:t>3,3)</a:t>
            </a:r>
          </a:p>
          <a:p>
            <a:pPr eaLnBrk="1" hangingPunct="1"/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    </a:t>
            </a:r>
            <a:r>
              <a:rPr lang="en-US" dirty="0" smtClean="0">
                <a:solidFill>
                  <a:srgbClr val="C00000"/>
                </a:solidFill>
                <a:latin typeface="Calibri"/>
                <a:cs typeface="Calibri"/>
              </a:rPr>
              <a:t>	     (</a:t>
            </a:r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2,3)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81400" y="4572000"/>
            <a:ext cx="20114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660066"/>
                </a:solidFill>
              </a:rPr>
              <a:t>5/10 = 50%</a:t>
            </a:r>
            <a:endParaRPr lang="en-US" sz="28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192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Representation: Particles</a:t>
            </a:r>
          </a:p>
        </p:txBody>
      </p:sp>
      <p:sp>
        <p:nvSpPr>
          <p:cNvPr id="73730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9982200" cy="4525963"/>
          </a:xfrm>
        </p:spPr>
        <p:txBody>
          <a:bodyPr/>
          <a:lstStyle/>
          <a:p>
            <a:r>
              <a:rPr lang="en-US" sz="2800" dirty="0" smtClean="0">
                <a:ea typeface="ＭＳ Ｐゴシック" pitchFamily="34" charset="-128"/>
              </a:rPr>
              <a:t>Our representation of P(X) is now a list of N particles (samples)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Generally, N &lt;&lt; |X|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Storing map from X to counts would defeat the </a:t>
            </a:r>
            <a:r>
              <a:rPr lang="en-US" sz="2400" dirty="0" smtClean="0">
                <a:ea typeface="ＭＳ Ｐゴシック" pitchFamily="34" charset="-128"/>
              </a:rPr>
              <a:t>purpose</a:t>
            </a:r>
            <a:endParaRPr lang="en-US" sz="2400" dirty="0" smtClean="0">
              <a:ea typeface="ＭＳ Ｐゴシック" pitchFamily="34" charset="-128"/>
            </a:endParaRPr>
          </a:p>
          <a:p>
            <a:endParaRPr lang="en-US" sz="2800" dirty="0" smtClean="0">
              <a:ea typeface="ＭＳ Ｐゴシック" pitchFamily="34" charset="-128"/>
            </a:endParaRPr>
          </a:p>
          <a:p>
            <a:r>
              <a:rPr lang="en-US" sz="2800" dirty="0" smtClean="0">
                <a:ea typeface="ＭＳ Ｐゴシック" pitchFamily="34" charset="-128"/>
              </a:rPr>
              <a:t>P(x) approximated by </a:t>
            </a:r>
            <a:r>
              <a:rPr lang="en-US" sz="2800" b="1" dirty="0" smtClean="0">
                <a:ea typeface="ＭＳ Ｐゴシック" pitchFamily="34" charset="-128"/>
              </a:rPr>
              <a:t>(number </a:t>
            </a:r>
            <a:r>
              <a:rPr lang="en-US" sz="2800" b="1" dirty="0" smtClean="0">
                <a:ea typeface="ＭＳ Ｐゴシック" pitchFamily="34" charset="-128"/>
              </a:rPr>
              <a:t>of particles with value </a:t>
            </a:r>
            <a:r>
              <a:rPr lang="en-US" sz="2800" b="1" dirty="0" smtClean="0">
                <a:ea typeface="ＭＳ Ｐゴシック" pitchFamily="34" charset="-128"/>
              </a:rPr>
              <a:t>x) / N</a:t>
            </a:r>
            <a:endParaRPr lang="en-US" sz="2800" b="1" dirty="0" smtClean="0">
              <a:ea typeface="ＭＳ Ｐゴシック" pitchFamily="34" charset="-128"/>
            </a:endParaRPr>
          </a:p>
          <a:p>
            <a:pPr marL="742929" lvl="2" indent="-342900"/>
            <a:r>
              <a:rPr lang="en-US" dirty="0">
                <a:ea typeface="ＭＳ Ｐゴシック" pitchFamily="34" charset="-128"/>
              </a:rPr>
              <a:t>More particles, more accuracy</a:t>
            </a:r>
          </a:p>
          <a:p>
            <a:pPr marL="0" indent="0">
              <a:buNone/>
            </a:pPr>
            <a:endParaRPr lang="en-US" sz="2800" dirty="0">
              <a:ea typeface="ＭＳ Ｐゴシック" pitchFamily="34" charset="-128"/>
            </a:endParaRPr>
          </a:p>
          <a:p>
            <a:r>
              <a:rPr lang="en-US" sz="2800" dirty="0" smtClean="0">
                <a:ea typeface="ＭＳ Ｐゴシック" pitchFamily="34" charset="-128"/>
              </a:rPr>
              <a:t>What is P((2,2))?</a:t>
            </a:r>
            <a:endParaRPr lang="en-US" sz="2800" dirty="0" smtClean="0">
              <a:ea typeface="ＭＳ Ｐゴシック" pitchFamily="34" charset="-128"/>
            </a:endParaRPr>
          </a:p>
          <a:p>
            <a:endParaRPr lang="en-US" dirty="0" smtClean="0">
              <a:ea typeface="ＭＳ Ｐゴシック" pitchFamily="34" charset="-128"/>
            </a:endParaRPr>
          </a:p>
          <a:p>
            <a:r>
              <a:rPr lang="en-US" dirty="0" smtClean="0">
                <a:ea typeface="ＭＳ Ｐゴシック" pitchFamily="34" charset="-128"/>
              </a:rPr>
              <a:t>In fact,</a:t>
            </a:r>
            <a:r>
              <a:rPr lang="en-US" dirty="0" smtClean="0">
                <a:ea typeface="ＭＳ Ｐゴシック" pitchFamily="34" charset="-128"/>
              </a:rPr>
              <a:t> many x may have P(x) = 0! </a:t>
            </a:r>
            <a:endParaRPr lang="en-US" sz="2400" dirty="0" smtClean="0">
              <a:ea typeface="ＭＳ Ｐゴシック" pitchFamily="34" charset="-128"/>
            </a:endParaRPr>
          </a:p>
          <a:p>
            <a:pPr lvl="1"/>
            <a:endParaRPr lang="en-US" sz="2400" dirty="0" smtClean="0">
              <a:ea typeface="ＭＳ Ｐゴシック" pitchFamily="34" charset="-128"/>
            </a:endParaRPr>
          </a:p>
        </p:txBody>
      </p:sp>
      <p:grpSp>
        <p:nvGrpSpPr>
          <p:cNvPr id="73732" name="Group 26"/>
          <p:cNvGrpSpPr>
            <a:grpSpLocks/>
          </p:cNvGrpSpPr>
          <p:nvPr/>
        </p:nvGrpSpPr>
        <p:grpSpPr bwMode="auto">
          <a:xfrm rot="-5400000">
            <a:off x="9982200" y="1219200"/>
            <a:ext cx="1566863" cy="1566863"/>
            <a:chOff x="6324600" y="4419600"/>
            <a:chExt cx="2057400" cy="2057400"/>
          </a:xfrm>
        </p:grpSpPr>
        <p:grpSp>
          <p:nvGrpSpPr>
            <p:cNvPr id="73734" name="Group 49"/>
            <p:cNvGrpSpPr>
              <a:grpSpLocks/>
            </p:cNvGrpSpPr>
            <p:nvPr/>
          </p:nvGrpSpPr>
          <p:grpSpPr bwMode="auto">
            <a:xfrm>
              <a:off x="6324600" y="4419600"/>
              <a:ext cx="2057400" cy="2057400"/>
              <a:chOff x="3984" y="1056"/>
              <a:chExt cx="1296" cy="1296"/>
            </a:xfrm>
          </p:grpSpPr>
          <p:sp>
            <p:nvSpPr>
              <p:cNvPr id="73745" name="Rectangle 60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46" name="Rectangle 61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47" name="Rectangle 62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48" name="Rectangle 63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49" name="Rectangle 64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0" name="Rectangle 65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1" name="Rectangle 66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2" name="Rectangle 67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3" name="Rectangle 68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3735" name="Oval 50"/>
            <p:cNvSpPr>
              <a:spLocks noChangeArrowheads="1"/>
            </p:cNvSpPr>
            <p:nvPr/>
          </p:nvSpPr>
          <p:spPr bwMode="auto">
            <a:xfrm>
              <a:off x="80772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36" name="Oval 51"/>
            <p:cNvSpPr>
              <a:spLocks noChangeArrowheads="1"/>
            </p:cNvSpPr>
            <p:nvPr/>
          </p:nvSpPr>
          <p:spPr bwMode="auto">
            <a:xfrm>
              <a:off x="78486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37" name="Oval 52"/>
            <p:cNvSpPr>
              <a:spLocks noChangeArrowheads="1"/>
            </p:cNvSpPr>
            <p:nvPr/>
          </p:nvSpPr>
          <p:spPr bwMode="auto">
            <a:xfrm>
              <a:off x="8001000" y="6019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38" name="Oval 53"/>
            <p:cNvSpPr>
              <a:spLocks noChangeArrowheads="1"/>
            </p:cNvSpPr>
            <p:nvPr/>
          </p:nvSpPr>
          <p:spPr bwMode="auto">
            <a:xfrm>
              <a:off x="7848600" y="6172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39" name="Oval 54"/>
            <p:cNvSpPr>
              <a:spLocks noChangeArrowheads="1"/>
            </p:cNvSpPr>
            <p:nvPr/>
          </p:nvSpPr>
          <p:spPr bwMode="auto">
            <a:xfrm>
              <a:off x="8153400" y="6172200"/>
              <a:ext cx="152400" cy="15240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0" name="Oval 55"/>
            <p:cNvSpPr>
              <a:spLocks noChangeArrowheads="1"/>
            </p:cNvSpPr>
            <p:nvPr/>
          </p:nvSpPr>
          <p:spPr bwMode="auto">
            <a:xfrm>
              <a:off x="81534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1" name="Oval 56"/>
            <p:cNvSpPr>
              <a:spLocks noChangeArrowheads="1"/>
            </p:cNvSpPr>
            <p:nvPr/>
          </p:nvSpPr>
          <p:spPr bwMode="auto">
            <a:xfrm>
              <a:off x="73914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2" name="Oval 57"/>
            <p:cNvSpPr>
              <a:spLocks noChangeArrowheads="1"/>
            </p:cNvSpPr>
            <p:nvPr/>
          </p:nvSpPr>
          <p:spPr bwMode="auto">
            <a:xfrm>
              <a:off x="78486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3" name="Oval 58"/>
            <p:cNvSpPr>
              <a:spLocks noChangeArrowheads="1"/>
            </p:cNvSpPr>
            <p:nvPr/>
          </p:nvSpPr>
          <p:spPr bwMode="auto">
            <a:xfrm>
              <a:off x="71628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4" name="Oval 59"/>
            <p:cNvSpPr>
              <a:spLocks noChangeArrowheads="1"/>
            </p:cNvSpPr>
            <p:nvPr/>
          </p:nvSpPr>
          <p:spPr bwMode="auto">
            <a:xfrm>
              <a:off x="7239000" y="4648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3733" name="TextBox 69"/>
          <p:cNvSpPr txBox="1">
            <a:spLocks noChangeArrowheads="1"/>
          </p:cNvSpPr>
          <p:nvPr/>
        </p:nvSpPr>
        <p:spPr bwMode="auto">
          <a:xfrm>
            <a:off x="9144000" y="2895600"/>
            <a:ext cx="2819399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latin typeface="Calibri"/>
                <a:cs typeface="Calibri"/>
              </a:rPr>
              <a:t>Particles:</a:t>
            </a:r>
            <a:r>
              <a:rPr lang="en-US" dirty="0" smtClean="0">
                <a:solidFill>
                  <a:srgbClr val="C00000"/>
                </a:solidFill>
                <a:latin typeface="Calibri"/>
                <a:cs typeface="Calibri"/>
              </a:rPr>
              <a:t>  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(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3,3)</a:t>
            </a: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    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	     (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2,3)</a:t>
            </a: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   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	     (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3,3)   </a:t>
            </a: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    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	     (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3,2)</a:t>
            </a: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    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	     (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3,3)</a:t>
            </a: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    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	     (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3,2)</a:t>
            </a: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    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	     (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1,2)</a:t>
            </a: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   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	     (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3,3)</a:t>
            </a: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    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	     (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3,3)</a:t>
            </a: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    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	     (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2,3)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81400" y="4648200"/>
            <a:ext cx="18117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660066"/>
                </a:solidFill>
              </a:rPr>
              <a:t>0</a:t>
            </a:r>
            <a:r>
              <a:rPr lang="en-US" sz="2800" dirty="0" smtClean="0">
                <a:solidFill>
                  <a:srgbClr val="660066"/>
                </a:solidFill>
              </a:rPr>
              <a:t>/10 = 0%</a:t>
            </a:r>
            <a:endParaRPr lang="en-US" sz="28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24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0" y="2514600"/>
            <a:ext cx="9220200" cy="3810000"/>
          </a:xfrm>
          <a:prstGeom prst="wedgeRoundRectCallout">
            <a:avLst>
              <a:gd name="adj1" fmla="val 62827"/>
              <a:gd name="adj2" fmla="val -64518"/>
              <a:gd name="adj3" fmla="val 16667"/>
            </a:avLst>
          </a:prstGeom>
          <a:solidFill>
            <a:srgbClr val="33339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7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Particles: Better Illustration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3730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9982200" cy="1219199"/>
          </a:xfrm>
        </p:spPr>
        <p:txBody>
          <a:bodyPr/>
          <a:lstStyle/>
          <a:p>
            <a:r>
              <a:rPr lang="en-US" sz="2800" dirty="0" smtClean="0">
                <a:ea typeface="ＭＳ Ｐゴシック" pitchFamily="34" charset="-128"/>
              </a:rPr>
              <a:t>Our representation of P(X) is now a list of N particles (samples)</a:t>
            </a:r>
          </a:p>
          <a:p>
            <a:pPr lvl="1"/>
            <a:r>
              <a:rPr lang="en-US" sz="2400" dirty="0" smtClean="0">
                <a:ea typeface="ＭＳ Ｐゴシック" pitchFamily="34" charset="-128"/>
              </a:rPr>
              <a:t>Generally, N &lt;&lt; |X</a:t>
            </a:r>
            <a:r>
              <a:rPr lang="en-US" sz="2400" dirty="0" smtClean="0">
                <a:ea typeface="ＭＳ Ｐゴシック" pitchFamily="34" charset="-128"/>
              </a:rPr>
              <a:t>|</a:t>
            </a:r>
            <a:endParaRPr lang="en-US" sz="2400" dirty="0" smtClean="0">
              <a:ea typeface="ＭＳ Ｐゴシック" pitchFamily="34" charset="-128"/>
            </a:endParaRPr>
          </a:p>
        </p:txBody>
      </p:sp>
      <p:grpSp>
        <p:nvGrpSpPr>
          <p:cNvPr id="73734" name="Group 49"/>
          <p:cNvGrpSpPr>
            <a:grpSpLocks/>
          </p:cNvGrpSpPr>
          <p:nvPr/>
        </p:nvGrpSpPr>
        <p:grpSpPr bwMode="auto">
          <a:xfrm rot="16200000">
            <a:off x="381001" y="2667000"/>
            <a:ext cx="1566863" cy="1566863"/>
            <a:chOff x="3984" y="1056"/>
            <a:chExt cx="1296" cy="1296"/>
          </a:xfrm>
        </p:grpSpPr>
        <p:sp>
          <p:nvSpPr>
            <p:cNvPr id="73745" name="Rectangle 60"/>
            <p:cNvSpPr>
              <a:spLocks noChangeArrowheads="1"/>
            </p:cNvSpPr>
            <p:nvPr/>
          </p:nvSpPr>
          <p:spPr bwMode="auto">
            <a:xfrm>
              <a:off x="3984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6" name="Rectangle 61"/>
            <p:cNvSpPr>
              <a:spLocks noChangeArrowheads="1"/>
            </p:cNvSpPr>
            <p:nvPr/>
          </p:nvSpPr>
          <p:spPr bwMode="auto">
            <a:xfrm>
              <a:off x="4416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7" name="Rectangle 62"/>
            <p:cNvSpPr>
              <a:spLocks noChangeArrowheads="1"/>
            </p:cNvSpPr>
            <p:nvPr/>
          </p:nvSpPr>
          <p:spPr bwMode="auto">
            <a:xfrm>
              <a:off x="3984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8" name="Rectangle 63"/>
            <p:cNvSpPr>
              <a:spLocks noChangeArrowheads="1"/>
            </p:cNvSpPr>
            <p:nvPr/>
          </p:nvSpPr>
          <p:spPr bwMode="auto">
            <a:xfrm>
              <a:off x="4416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9" name="Rectangle 64"/>
            <p:cNvSpPr>
              <a:spLocks noChangeArrowheads="1"/>
            </p:cNvSpPr>
            <p:nvPr/>
          </p:nvSpPr>
          <p:spPr bwMode="auto">
            <a:xfrm>
              <a:off x="4848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50" name="Rectangle 65"/>
            <p:cNvSpPr>
              <a:spLocks noChangeArrowheads="1"/>
            </p:cNvSpPr>
            <p:nvPr/>
          </p:nvSpPr>
          <p:spPr bwMode="auto">
            <a:xfrm>
              <a:off x="4848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51" name="Rectangle 66"/>
            <p:cNvSpPr>
              <a:spLocks noChangeArrowheads="1"/>
            </p:cNvSpPr>
            <p:nvPr/>
          </p:nvSpPr>
          <p:spPr bwMode="auto">
            <a:xfrm>
              <a:off x="3984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52" name="Rectangle 67"/>
            <p:cNvSpPr>
              <a:spLocks noChangeArrowheads="1"/>
            </p:cNvSpPr>
            <p:nvPr/>
          </p:nvSpPr>
          <p:spPr bwMode="auto">
            <a:xfrm>
              <a:off x="4416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53" name="Rectangle 68"/>
            <p:cNvSpPr>
              <a:spLocks noChangeArrowheads="1"/>
            </p:cNvSpPr>
            <p:nvPr/>
          </p:nvSpPr>
          <p:spPr bwMode="auto">
            <a:xfrm>
              <a:off x="4848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3744" name="Oval 59"/>
          <p:cNvSpPr>
            <a:spLocks noChangeArrowheads="1"/>
          </p:cNvSpPr>
          <p:nvPr/>
        </p:nvSpPr>
        <p:spPr bwMode="auto">
          <a:xfrm rot="16200000">
            <a:off x="555097" y="3421416"/>
            <a:ext cx="116064" cy="116064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8" name="Group 49"/>
          <p:cNvGrpSpPr>
            <a:grpSpLocks/>
          </p:cNvGrpSpPr>
          <p:nvPr/>
        </p:nvGrpSpPr>
        <p:grpSpPr bwMode="auto">
          <a:xfrm rot="16200000">
            <a:off x="2133600" y="2667000"/>
            <a:ext cx="1566863" cy="1566863"/>
            <a:chOff x="3984" y="1056"/>
            <a:chExt cx="1296" cy="1296"/>
          </a:xfrm>
        </p:grpSpPr>
        <p:sp>
          <p:nvSpPr>
            <p:cNvPr id="29" name="Rectangle 60"/>
            <p:cNvSpPr>
              <a:spLocks noChangeArrowheads="1"/>
            </p:cNvSpPr>
            <p:nvPr/>
          </p:nvSpPr>
          <p:spPr bwMode="auto">
            <a:xfrm>
              <a:off x="3984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Rectangle 61"/>
            <p:cNvSpPr>
              <a:spLocks noChangeArrowheads="1"/>
            </p:cNvSpPr>
            <p:nvPr/>
          </p:nvSpPr>
          <p:spPr bwMode="auto">
            <a:xfrm>
              <a:off x="4416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Rectangle 62"/>
            <p:cNvSpPr>
              <a:spLocks noChangeArrowheads="1"/>
            </p:cNvSpPr>
            <p:nvPr/>
          </p:nvSpPr>
          <p:spPr bwMode="auto">
            <a:xfrm>
              <a:off x="3984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Rectangle 63"/>
            <p:cNvSpPr>
              <a:spLocks noChangeArrowheads="1"/>
            </p:cNvSpPr>
            <p:nvPr/>
          </p:nvSpPr>
          <p:spPr bwMode="auto">
            <a:xfrm>
              <a:off x="4416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Rectangle 64"/>
            <p:cNvSpPr>
              <a:spLocks noChangeArrowheads="1"/>
            </p:cNvSpPr>
            <p:nvPr/>
          </p:nvSpPr>
          <p:spPr bwMode="auto">
            <a:xfrm>
              <a:off x="4848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Rectangle 65"/>
            <p:cNvSpPr>
              <a:spLocks noChangeArrowheads="1"/>
            </p:cNvSpPr>
            <p:nvPr/>
          </p:nvSpPr>
          <p:spPr bwMode="auto">
            <a:xfrm>
              <a:off x="4848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Rectangle 66"/>
            <p:cNvSpPr>
              <a:spLocks noChangeArrowheads="1"/>
            </p:cNvSpPr>
            <p:nvPr/>
          </p:nvSpPr>
          <p:spPr bwMode="auto">
            <a:xfrm>
              <a:off x="3984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Rectangle 67"/>
            <p:cNvSpPr>
              <a:spLocks noChangeArrowheads="1"/>
            </p:cNvSpPr>
            <p:nvPr/>
          </p:nvSpPr>
          <p:spPr bwMode="auto">
            <a:xfrm>
              <a:off x="4416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Rectangle 68"/>
            <p:cNvSpPr>
              <a:spLocks noChangeArrowheads="1"/>
            </p:cNvSpPr>
            <p:nvPr/>
          </p:nvSpPr>
          <p:spPr bwMode="auto">
            <a:xfrm>
              <a:off x="4848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" name="Oval 50"/>
          <p:cNvSpPr>
            <a:spLocks noChangeArrowheads="1"/>
          </p:cNvSpPr>
          <p:nvPr/>
        </p:nvSpPr>
        <p:spPr bwMode="auto">
          <a:xfrm rot="16200000">
            <a:off x="2829984" y="2783064"/>
            <a:ext cx="116064" cy="116064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8" name="Group 49"/>
          <p:cNvGrpSpPr>
            <a:grpSpLocks/>
          </p:cNvGrpSpPr>
          <p:nvPr/>
        </p:nvGrpSpPr>
        <p:grpSpPr bwMode="auto">
          <a:xfrm rot="16200000">
            <a:off x="3886199" y="2667000"/>
            <a:ext cx="1566863" cy="1566863"/>
            <a:chOff x="3984" y="1056"/>
            <a:chExt cx="1296" cy="1296"/>
          </a:xfrm>
        </p:grpSpPr>
        <p:sp>
          <p:nvSpPr>
            <p:cNvPr id="49" name="Rectangle 60"/>
            <p:cNvSpPr>
              <a:spLocks noChangeArrowheads="1"/>
            </p:cNvSpPr>
            <p:nvPr/>
          </p:nvSpPr>
          <p:spPr bwMode="auto">
            <a:xfrm>
              <a:off x="3984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Rectangle 61"/>
            <p:cNvSpPr>
              <a:spLocks noChangeArrowheads="1"/>
            </p:cNvSpPr>
            <p:nvPr/>
          </p:nvSpPr>
          <p:spPr bwMode="auto">
            <a:xfrm>
              <a:off x="4416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Rectangle 62"/>
            <p:cNvSpPr>
              <a:spLocks noChangeArrowheads="1"/>
            </p:cNvSpPr>
            <p:nvPr/>
          </p:nvSpPr>
          <p:spPr bwMode="auto">
            <a:xfrm>
              <a:off x="3984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Rectangle 63"/>
            <p:cNvSpPr>
              <a:spLocks noChangeArrowheads="1"/>
            </p:cNvSpPr>
            <p:nvPr/>
          </p:nvSpPr>
          <p:spPr bwMode="auto">
            <a:xfrm>
              <a:off x="4416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Rectangle 64"/>
            <p:cNvSpPr>
              <a:spLocks noChangeArrowheads="1"/>
            </p:cNvSpPr>
            <p:nvPr/>
          </p:nvSpPr>
          <p:spPr bwMode="auto">
            <a:xfrm>
              <a:off x="4848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Rectangle 65"/>
            <p:cNvSpPr>
              <a:spLocks noChangeArrowheads="1"/>
            </p:cNvSpPr>
            <p:nvPr/>
          </p:nvSpPr>
          <p:spPr bwMode="auto">
            <a:xfrm>
              <a:off x="4848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Rectangle 66"/>
            <p:cNvSpPr>
              <a:spLocks noChangeArrowheads="1"/>
            </p:cNvSpPr>
            <p:nvPr/>
          </p:nvSpPr>
          <p:spPr bwMode="auto">
            <a:xfrm>
              <a:off x="3984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Rectangle 67"/>
            <p:cNvSpPr>
              <a:spLocks noChangeArrowheads="1"/>
            </p:cNvSpPr>
            <p:nvPr/>
          </p:nvSpPr>
          <p:spPr bwMode="auto">
            <a:xfrm>
              <a:off x="4416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Rectangle 68"/>
            <p:cNvSpPr>
              <a:spLocks noChangeArrowheads="1"/>
            </p:cNvSpPr>
            <p:nvPr/>
          </p:nvSpPr>
          <p:spPr bwMode="auto">
            <a:xfrm>
              <a:off x="4848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4" name="Oval 57"/>
          <p:cNvSpPr>
            <a:spLocks noChangeArrowheads="1"/>
          </p:cNvSpPr>
          <p:nvPr/>
        </p:nvSpPr>
        <p:spPr bwMode="auto">
          <a:xfrm rot="16200000">
            <a:off x="4582583" y="2957160"/>
            <a:ext cx="116064" cy="116064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8" name="Group 49"/>
          <p:cNvGrpSpPr>
            <a:grpSpLocks/>
          </p:cNvGrpSpPr>
          <p:nvPr/>
        </p:nvGrpSpPr>
        <p:grpSpPr bwMode="auto">
          <a:xfrm rot="16200000">
            <a:off x="5638798" y="2667000"/>
            <a:ext cx="1566863" cy="1566863"/>
            <a:chOff x="3984" y="1056"/>
            <a:chExt cx="1296" cy="1296"/>
          </a:xfrm>
        </p:grpSpPr>
        <p:sp>
          <p:nvSpPr>
            <p:cNvPr id="69" name="Rectangle 60"/>
            <p:cNvSpPr>
              <a:spLocks noChangeArrowheads="1"/>
            </p:cNvSpPr>
            <p:nvPr/>
          </p:nvSpPr>
          <p:spPr bwMode="auto">
            <a:xfrm>
              <a:off x="3984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" name="Rectangle 61"/>
            <p:cNvSpPr>
              <a:spLocks noChangeArrowheads="1"/>
            </p:cNvSpPr>
            <p:nvPr/>
          </p:nvSpPr>
          <p:spPr bwMode="auto">
            <a:xfrm>
              <a:off x="4416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" name="Rectangle 62"/>
            <p:cNvSpPr>
              <a:spLocks noChangeArrowheads="1"/>
            </p:cNvSpPr>
            <p:nvPr/>
          </p:nvSpPr>
          <p:spPr bwMode="auto">
            <a:xfrm>
              <a:off x="3984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" name="Rectangle 63"/>
            <p:cNvSpPr>
              <a:spLocks noChangeArrowheads="1"/>
            </p:cNvSpPr>
            <p:nvPr/>
          </p:nvSpPr>
          <p:spPr bwMode="auto">
            <a:xfrm>
              <a:off x="4416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" name="Rectangle 64"/>
            <p:cNvSpPr>
              <a:spLocks noChangeArrowheads="1"/>
            </p:cNvSpPr>
            <p:nvPr/>
          </p:nvSpPr>
          <p:spPr bwMode="auto">
            <a:xfrm>
              <a:off x="4848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" name="Rectangle 65"/>
            <p:cNvSpPr>
              <a:spLocks noChangeArrowheads="1"/>
            </p:cNvSpPr>
            <p:nvPr/>
          </p:nvSpPr>
          <p:spPr bwMode="auto">
            <a:xfrm>
              <a:off x="4848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" name="Rectangle 66"/>
            <p:cNvSpPr>
              <a:spLocks noChangeArrowheads="1"/>
            </p:cNvSpPr>
            <p:nvPr/>
          </p:nvSpPr>
          <p:spPr bwMode="auto">
            <a:xfrm>
              <a:off x="3984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" name="Rectangle 67"/>
            <p:cNvSpPr>
              <a:spLocks noChangeArrowheads="1"/>
            </p:cNvSpPr>
            <p:nvPr/>
          </p:nvSpPr>
          <p:spPr bwMode="auto">
            <a:xfrm>
              <a:off x="4416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" name="Rectangle 68"/>
            <p:cNvSpPr>
              <a:spLocks noChangeArrowheads="1"/>
            </p:cNvSpPr>
            <p:nvPr/>
          </p:nvSpPr>
          <p:spPr bwMode="auto">
            <a:xfrm>
              <a:off x="4848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5" name="Oval 58"/>
          <p:cNvSpPr>
            <a:spLocks noChangeArrowheads="1"/>
          </p:cNvSpPr>
          <p:nvPr/>
        </p:nvSpPr>
        <p:spPr bwMode="auto">
          <a:xfrm rot="16200000">
            <a:off x="6915501" y="3479447"/>
            <a:ext cx="116064" cy="116064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8" name="Group 49"/>
          <p:cNvGrpSpPr>
            <a:grpSpLocks/>
          </p:cNvGrpSpPr>
          <p:nvPr/>
        </p:nvGrpSpPr>
        <p:grpSpPr bwMode="auto">
          <a:xfrm rot="16200000">
            <a:off x="7391397" y="2667000"/>
            <a:ext cx="1566863" cy="1566863"/>
            <a:chOff x="3984" y="1056"/>
            <a:chExt cx="1296" cy="1296"/>
          </a:xfrm>
        </p:grpSpPr>
        <p:sp>
          <p:nvSpPr>
            <p:cNvPr id="89" name="Rectangle 60"/>
            <p:cNvSpPr>
              <a:spLocks noChangeArrowheads="1"/>
            </p:cNvSpPr>
            <p:nvPr/>
          </p:nvSpPr>
          <p:spPr bwMode="auto">
            <a:xfrm>
              <a:off x="3984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" name="Rectangle 61"/>
            <p:cNvSpPr>
              <a:spLocks noChangeArrowheads="1"/>
            </p:cNvSpPr>
            <p:nvPr/>
          </p:nvSpPr>
          <p:spPr bwMode="auto">
            <a:xfrm>
              <a:off x="4416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" name="Rectangle 62"/>
            <p:cNvSpPr>
              <a:spLocks noChangeArrowheads="1"/>
            </p:cNvSpPr>
            <p:nvPr/>
          </p:nvSpPr>
          <p:spPr bwMode="auto">
            <a:xfrm>
              <a:off x="3984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" name="Rectangle 63"/>
            <p:cNvSpPr>
              <a:spLocks noChangeArrowheads="1"/>
            </p:cNvSpPr>
            <p:nvPr/>
          </p:nvSpPr>
          <p:spPr bwMode="auto">
            <a:xfrm>
              <a:off x="4416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" name="Rectangle 64"/>
            <p:cNvSpPr>
              <a:spLocks noChangeArrowheads="1"/>
            </p:cNvSpPr>
            <p:nvPr/>
          </p:nvSpPr>
          <p:spPr bwMode="auto">
            <a:xfrm>
              <a:off x="4848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" name="Rectangle 65"/>
            <p:cNvSpPr>
              <a:spLocks noChangeArrowheads="1"/>
            </p:cNvSpPr>
            <p:nvPr/>
          </p:nvSpPr>
          <p:spPr bwMode="auto">
            <a:xfrm>
              <a:off x="4848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" name="Rectangle 66"/>
            <p:cNvSpPr>
              <a:spLocks noChangeArrowheads="1"/>
            </p:cNvSpPr>
            <p:nvPr/>
          </p:nvSpPr>
          <p:spPr bwMode="auto">
            <a:xfrm>
              <a:off x="3984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" name="Rectangle 67"/>
            <p:cNvSpPr>
              <a:spLocks noChangeArrowheads="1"/>
            </p:cNvSpPr>
            <p:nvPr/>
          </p:nvSpPr>
          <p:spPr bwMode="auto">
            <a:xfrm>
              <a:off x="4416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" name="Rectangle 68"/>
            <p:cNvSpPr>
              <a:spLocks noChangeArrowheads="1"/>
            </p:cNvSpPr>
            <p:nvPr/>
          </p:nvSpPr>
          <p:spPr bwMode="auto">
            <a:xfrm>
              <a:off x="4848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3" name="Oval 56"/>
          <p:cNvSpPr>
            <a:spLocks noChangeArrowheads="1"/>
          </p:cNvSpPr>
          <p:nvPr/>
        </p:nvSpPr>
        <p:spPr bwMode="auto">
          <a:xfrm rot="16200000">
            <a:off x="8668100" y="3305352"/>
            <a:ext cx="116064" cy="116064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8" name="Group 49"/>
          <p:cNvGrpSpPr>
            <a:grpSpLocks/>
          </p:cNvGrpSpPr>
          <p:nvPr/>
        </p:nvGrpSpPr>
        <p:grpSpPr bwMode="auto">
          <a:xfrm rot="16200000">
            <a:off x="381001" y="4681536"/>
            <a:ext cx="1566863" cy="1566863"/>
            <a:chOff x="3984" y="1056"/>
            <a:chExt cx="1296" cy="1296"/>
          </a:xfrm>
        </p:grpSpPr>
        <p:sp>
          <p:nvSpPr>
            <p:cNvPr id="129" name="Rectangle 60"/>
            <p:cNvSpPr>
              <a:spLocks noChangeArrowheads="1"/>
            </p:cNvSpPr>
            <p:nvPr/>
          </p:nvSpPr>
          <p:spPr bwMode="auto">
            <a:xfrm>
              <a:off x="3984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0" name="Rectangle 61"/>
            <p:cNvSpPr>
              <a:spLocks noChangeArrowheads="1"/>
            </p:cNvSpPr>
            <p:nvPr/>
          </p:nvSpPr>
          <p:spPr bwMode="auto">
            <a:xfrm>
              <a:off x="4416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" name="Rectangle 62"/>
            <p:cNvSpPr>
              <a:spLocks noChangeArrowheads="1"/>
            </p:cNvSpPr>
            <p:nvPr/>
          </p:nvSpPr>
          <p:spPr bwMode="auto">
            <a:xfrm>
              <a:off x="3984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" name="Rectangle 63"/>
            <p:cNvSpPr>
              <a:spLocks noChangeArrowheads="1"/>
            </p:cNvSpPr>
            <p:nvPr/>
          </p:nvSpPr>
          <p:spPr bwMode="auto">
            <a:xfrm>
              <a:off x="4416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" name="Rectangle 64"/>
            <p:cNvSpPr>
              <a:spLocks noChangeArrowheads="1"/>
            </p:cNvSpPr>
            <p:nvPr/>
          </p:nvSpPr>
          <p:spPr bwMode="auto">
            <a:xfrm>
              <a:off x="4848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" name="Rectangle 65"/>
            <p:cNvSpPr>
              <a:spLocks noChangeArrowheads="1"/>
            </p:cNvSpPr>
            <p:nvPr/>
          </p:nvSpPr>
          <p:spPr bwMode="auto">
            <a:xfrm>
              <a:off x="4848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" name="Rectangle 66"/>
            <p:cNvSpPr>
              <a:spLocks noChangeArrowheads="1"/>
            </p:cNvSpPr>
            <p:nvPr/>
          </p:nvSpPr>
          <p:spPr bwMode="auto">
            <a:xfrm>
              <a:off x="3984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" name="Rectangle 67"/>
            <p:cNvSpPr>
              <a:spLocks noChangeArrowheads="1"/>
            </p:cNvSpPr>
            <p:nvPr/>
          </p:nvSpPr>
          <p:spPr bwMode="auto">
            <a:xfrm>
              <a:off x="4416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" name="Rectangle 68"/>
            <p:cNvSpPr>
              <a:spLocks noChangeArrowheads="1"/>
            </p:cNvSpPr>
            <p:nvPr/>
          </p:nvSpPr>
          <p:spPr bwMode="auto">
            <a:xfrm>
              <a:off x="4848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2" name="Oval 55"/>
          <p:cNvSpPr>
            <a:spLocks noChangeArrowheads="1"/>
          </p:cNvSpPr>
          <p:nvPr/>
        </p:nvSpPr>
        <p:spPr bwMode="auto">
          <a:xfrm rot="16200000">
            <a:off x="1483608" y="4739568"/>
            <a:ext cx="116064" cy="116064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48" name="Group 49"/>
          <p:cNvGrpSpPr>
            <a:grpSpLocks/>
          </p:cNvGrpSpPr>
          <p:nvPr/>
        </p:nvGrpSpPr>
        <p:grpSpPr bwMode="auto">
          <a:xfrm rot="16200000">
            <a:off x="2133600" y="4681536"/>
            <a:ext cx="1566863" cy="1566863"/>
            <a:chOff x="3984" y="1056"/>
            <a:chExt cx="1296" cy="1296"/>
          </a:xfrm>
        </p:grpSpPr>
        <p:sp>
          <p:nvSpPr>
            <p:cNvPr id="149" name="Rectangle 60"/>
            <p:cNvSpPr>
              <a:spLocks noChangeArrowheads="1"/>
            </p:cNvSpPr>
            <p:nvPr/>
          </p:nvSpPr>
          <p:spPr bwMode="auto">
            <a:xfrm>
              <a:off x="3984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" name="Rectangle 61"/>
            <p:cNvSpPr>
              <a:spLocks noChangeArrowheads="1"/>
            </p:cNvSpPr>
            <p:nvPr/>
          </p:nvSpPr>
          <p:spPr bwMode="auto">
            <a:xfrm>
              <a:off x="4416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" name="Rectangle 62"/>
            <p:cNvSpPr>
              <a:spLocks noChangeArrowheads="1"/>
            </p:cNvSpPr>
            <p:nvPr/>
          </p:nvSpPr>
          <p:spPr bwMode="auto">
            <a:xfrm>
              <a:off x="3984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2" name="Rectangle 63"/>
            <p:cNvSpPr>
              <a:spLocks noChangeArrowheads="1"/>
            </p:cNvSpPr>
            <p:nvPr/>
          </p:nvSpPr>
          <p:spPr bwMode="auto">
            <a:xfrm>
              <a:off x="4416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" name="Rectangle 64"/>
            <p:cNvSpPr>
              <a:spLocks noChangeArrowheads="1"/>
            </p:cNvSpPr>
            <p:nvPr/>
          </p:nvSpPr>
          <p:spPr bwMode="auto">
            <a:xfrm>
              <a:off x="4848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" name="Rectangle 65"/>
            <p:cNvSpPr>
              <a:spLocks noChangeArrowheads="1"/>
            </p:cNvSpPr>
            <p:nvPr/>
          </p:nvSpPr>
          <p:spPr bwMode="auto">
            <a:xfrm>
              <a:off x="4848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" name="Rectangle 66"/>
            <p:cNvSpPr>
              <a:spLocks noChangeArrowheads="1"/>
            </p:cNvSpPr>
            <p:nvPr/>
          </p:nvSpPr>
          <p:spPr bwMode="auto">
            <a:xfrm>
              <a:off x="3984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" name="Rectangle 67"/>
            <p:cNvSpPr>
              <a:spLocks noChangeArrowheads="1"/>
            </p:cNvSpPr>
            <p:nvPr/>
          </p:nvSpPr>
          <p:spPr bwMode="auto">
            <a:xfrm>
              <a:off x="4416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" name="Rectangle 68"/>
            <p:cNvSpPr>
              <a:spLocks noChangeArrowheads="1"/>
            </p:cNvSpPr>
            <p:nvPr/>
          </p:nvSpPr>
          <p:spPr bwMode="auto">
            <a:xfrm>
              <a:off x="4848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9" name="Oval 51"/>
          <p:cNvSpPr>
            <a:spLocks noChangeArrowheads="1"/>
          </p:cNvSpPr>
          <p:nvPr/>
        </p:nvSpPr>
        <p:spPr bwMode="auto">
          <a:xfrm rot="16200000">
            <a:off x="3236207" y="4971696"/>
            <a:ext cx="116064" cy="116064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8" name="Group 49"/>
          <p:cNvGrpSpPr>
            <a:grpSpLocks/>
          </p:cNvGrpSpPr>
          <p:nvPr/>
        </p:nvGrpSpPr>
        <p:grpSpPr bwMode="auto">
          <a:xfrm rot="16200000">
            <a:off x="3886199" y="4681536"/>
            <a:ext cx="1566863" cy="1566863"/>
            <a:chOff x="3984" y="1056"/>
            <a:chExt cx="1296" cy="1296"/>
          </a:xfrm>
        </p:grpSpPr>
        <p:sp>
          <p:nvSpPr>
            <p:cNvPr id="169" name="Rectangle 60"/>
            <p:cNvSpPr>
              <a:spLocks noChangeArrowheads="1"/>
            </p:cNvSpPr>
            <p:nvPr/>
          </p:nvSpPr>
          <p:spPr bwMode="auto">
            <a:xfrm>
              <a:off x="3984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0" name="Rectangle 61"/>
            <p:cNvSpPr>
              <a:spLocks noChangeArrowheads="1"/>
            </p:cNvSpPr>
            <p:nvPr/>
          </p:nvSpPr>
          <p:spPr bwMode="auto">
            <a:xfrm>
              <a:off x="4416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" name="Rectangle 62"/>
            <p:cNvSpPr>
              <a:spLocks noChangeArrowheads="1"/>
            </p:cNvSpPr>
            <p:nvPr/>
          </p:nvSpPr>
          <p:spPr bwMode="auto">
            <a:xfrm>
              <a:off x="3984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2" name="Rectangle 63"/>
            <p:cNvSpPr>
              <a:spLocks noChangeArrowheads="1"/>
            </p:cNvSpPr>
            <p:nvPr/>
          </p:nvSpPr>
          <p:spPr bwMode="auto">
            <a:xfrm>
              <a:off x="4416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3" name="Rectangle 64"/>
            <p:cNvSpPr>
              <a:spLocks noChangeArrowheads="1"/>
            </p:cNvSpPr>
            <p:nvPr/>
          </p:nvSpPr>
          <p:spPr bwMode="auto">
            <a:xfrm>
              <a:off x="4848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" name="Rectangle 65"/>
            <p:cNvSpPr>
              <a:spLocks noChangeArrowheads="1"/>
            </p:cNvSpPr>
            <p:nvPr/>
          </p:nvSpPr>
          <p:spPr bwMode="auto">
            <a:xfrm>
              <a:off x="4848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" name="Rectangle 66"/>
            <p:cNvSpPr>
              <a:spLocks noChangeArrowheads="1"/>
            </p:cNvSpPr>
            <p:nvPr/>
          </p:nvSpPr>
          <p:spPr bwMode="auto">
            <a:xfrm>
              <a:off x="3984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" name="Rectangle 67"/>
            <p:cNvSpPr>
              <a:spLocks noChangeArrowheads="1"/>
            </p:cNvSpPr>
            <p:nvPr/>
          </p:nvSpPr>
          <p:spPr bwMode="auto">
            <a:xfrm>
              <a:off x="4416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" name="Rectangle 68"/>
            <p:cNvSpPr>
              <a:spLocks noChangeArrowheads="1"/>
            </p:cNvSpPr>
            <p:nvPr/>
          </p:nvSpPr>
          <p:spPr bwMode="auto">
            <a:xfrm>
              <a:off x="4848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0" name="Oval 52"/>
          <p:cNvSpPr>
            <a:spLocks noChangeArrowheads="1"/>
          </p:cNvSpPr>
          <p:nvPr/>
        </p:nvSpPr>
        <p:spPr bwMode="auto">
          <a:xfrm rot="16200000">
            <a:off x="5104870" y="4855632"/>
            <a:ext cx="116064" cy="116064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88" name="Group 49"/>
          <p:cNvGrpSpPr>
            <a:grpSpLocks/>
          </p:cNvGrpSpPr>
          <p:nvPr/>
        </p:nvGrpSpPr>
        <p:grpSpPr bwMode="auto">
          <a:xfrm rot="16200000">
            <a:off x="5638798" y="4681536"/>
            <a:ext cx="1566863" cy="1566863"/>
            <a:chOff x="3984" y="1056"/>
            <a:chExt cx="1296" cy="1296"/>
          </a:xfrm>
        </p:grpSpPr>
        <p:sp>
          <p:nvSpPr>
            <p:cNvPr id="189" name="Rectangle 60"/>
            <p:cNvSpPr>
              <a:spLocks noChangeArrowheads="1"/>
            </p:cNvSpPr>
            <p:nvPr/>
          </p:nvSpPr>
          <p:spPr bwMode="auto">
            <a:xfrm>
              <a:off x="3984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" name="Rectangle 61"/>
            <p:cNvSpPr>
              <a:spLocks noChangeArrowheads="1"/>
            </p:cNvSpPr>
            <p:nvPr/>
          </p:nvSpPr>
          <p:spPr bwMode="auto">
            <a:xfrm>
              <a:off x="4416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1" name="Rectangle 62"/>
            <p:cNvSpPr>
              <a:spLocks noChangeArrowheads="1"/>
            </p:cNvSpPr>
            <p:nvPr/>
          </p:nvSpPr>
          <p:spPr bwMode="auto">
            <a:xfrm>
              <a:off x="3984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" name="Rectangle 63"/>
            <p:cNvSpPr>
              <a:spLocks noChangeArrowheads="1"/>
            </p:cNvSpPr>
            <p:nvPr/>
          </p:nvSpPr>
          <p:spPr bwMode="auto">
            <a:xfrm>
              <a:off x="4416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" name="Rectangle 64"/>
            <p:cNvSpPr>
              <a:spLocks noChangeArrowheads="1"/>
            </p:cNvSpPr>
            <p:nvPr/>
          </p:nvSpPr>
          <p:spPr bwMode="auto">
            <a:xfrm>
              <a:off x="4848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" name="Rectangle 65"/>
            <p:cNvSpPr>
              <a:spLocks noChangeArrowheads="1"/>
            </p:cNvSpPr>
            <p:nvPr/>
          </p:nvSpPr>
          <p:spPr bwMode="auto">
            <a:xfrm>
              <a:off x="4848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" name="Rectangle 66"/>
            <p:cNvSpPr>
              <a:spLocks noChangeArrowheads="1"/>
            </p:cNvSpPr>
            <p:nvPr/>
          </p:nvSpPr>
          <p:spPr bwMode="auto">
            <a:xfrm>
              <a:off x="3984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" name="Rectangle 67"/>
            <p:cNvSpPr>
              <a:spLocks noChangeArrowheads="1"/>
            </p:cNvSpPr>
            <p:nvPr/>
          </p:nvSpPr>
          <p:spPr bwMode="auto">
            <a:xfrm>
              <a:off x="4416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" name="Rectangle 68"/>
            <p:cNvSpPr>
              <a:spLocks noChangeArrowheads="1"/>
            </p:cNvSpPr>
            <p:nvPr/>
          </p:nvSpPr>
          <p:spPr bwMode="auto">
            <a:xfrm>
              <a:off x="4848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1" name="Oval 53"/>
          <p:cNvSpPr>
            <a:spLocks noChangeArrowheads="1"/>
          </p:cNvSpPr>
          <p:nvPr/>
        </p:nvSpPr>
        <p:spPr bwMode="auto">
          <a:xfrm rot="16200000">
            <a:off x="6973533" y="4971696"/>
            <a:ext cx="116064" cy="116064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8" name="Group 49"/>
          <p:cNvGrpSpPr>
            <a:grpSpLocks/>
          </p:cNvGrpSpPr>
          <p:nvPr/>
        </p:nvGrpSpPr>
        <p:grpSpPr bwMode="auto">
          <a:xfrm rot="16200000">
            <a:off x="7391397" y="4681536"/>
            <a:ext cx="1566863" cy="1566863"/>
            <a:chOff x="3984" y="1056"/>
            <a:chExt cx="1296" cy="1296"/>
          </a:xfrm>
        </p:grpSpPr>
        <p:sp>
          <p:nvSpPr>
            <p:cNvPr id="209" name="Rectangle 60"/>
            <p:cNvSpPr>
              <a:spLocks noChangeArrowheads="1"/>
            </p:cNvSpPr>
            <p:nvPr/>
          </p:nvSpPr>
          <p:spPr bwMode="auto">
            <a:xfrm>
              <a:off x="3984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" name="Rectangle 61"/>
            <p:cNvSpPr>
              <a:spLocks noChangeArrowheads="1"/>
            </p:cNvSpPr>
            <p:nvPr/>
          </p:nvSpPr>
          <p:spPr bwMode="auto">
            <a:xfrm>
              <a:off x="4416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1" name="Rectangle 62"/>
            <p:cNvSpPr>
              <a:spLocks noChangeArrowheads="1"/>
            </p:cNvSpPr>
            <p:nvPr/>
          </p:nvSpPr>
          <p:spPr bwMode="auto">
            <a:xfrm>
              <a:off x="3984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2" name="Rectangle 63"/>
            <p:cNvSpPr>
              <a:spLocks noChangeArrowheads="1"/>
            </p:cNvSpPr>
            <p:nvPr/>
          </p:nvSpPr>
          <p:spPr bwMode="auto">
            <a:xfrm>
              <a:off x="4416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" name="Rectangle 64"/>
            <p:cNvSpPr>
              <a:spLocks noChangeArrowheads="1"/>
            </p:cNvSpPr>
            <p:nvPr/>
          </p:nvSpPr>
          <p:spPr bwMode="auto">
            <a:xfrm>
              <a:off x="4848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" name="Rectangle 65"/>
            <p:cNvSpPr>
              <a:spLocks noChangeArrowheads="1"/>
            </p:cNvSpPr>
            <p:nvPr/>
          </p:nvSpPr>
          <p:spPr bwMode="auto">
            <a:xfrm>
              <a:off x="4848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" name="Rectangle 66"/>
            <p:cNvSpPr>
              <a:spLocks noChangeArrowheads="1"/>
            </p:cNvSpPr>
            <p:nvPr/>
          </p:nvSpPr>
          <p:spPr bwMode="auto">
            <a:xfrm>
              <a:off x="3984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" name="Rectangle 67"/>
            <p:cNvSpPr>
              <a:spLocks noChangeArrowheads="1"/>
            </p:cNvSpPr>
            <p:nvPr/>
          </p:nvSpPr>
          <p:spPr bwMode="auto">
            <a:xfrm>
              <a:off x="4416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" name="Rectangle 68"/>
            <p:cNvSpPr>
              <a:spLocks noChangeArrowheads="1"/>
            </p:cNvSpPr>
            <p:nvPr/>
          </p:nvSpPr>
          <p:spPr bwMode="auto">
            <a:xfrm>
              <a:off x="4848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7" name="Oval 52"/>
          <p:cNvSpPr>
            <a:spLocks noChangeArrowheads="1"/>
          </p:cNvSpPr>
          <p:nvPr/>
        </p:nvSpPr>
        <p:spPr bwMode="auto">
          <a:xfrm rot="16200000">
            <a:off x="8762468" y="4757737"/>
            <a:ext cx="116064" cy="116064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8" name="TextBox 69"/>
          <p:cNvSpPr txBox="1">
            <a:spLocks noChangeArrowheads="1"/>
          </p:cNvSpPr>
          <p:nvPr/>
        </p:nvSpPr>
        <p:spPr bwMode="auto">
          <a:xfrm>
            <a:off x="9144000" y="2895600"/>
            <a:ext cx="2819399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>
                <a:latin typeface="Calibri"/>
                <a:cs typeface="Calibri"/>
              </a:rPr>
              <a:t>Particles:</a:t>
            </a:r>
            <a:r>
              <a:rPr lang="en-US" dirty="0" smtClean="0">
                <a:solidFill>
                  <a:srgbClr val="C00000"/>
                </a:solidFill>
                <a:latin typeface="Calibri"/>
                <a:cs typeface="Calibri"/>
              </a:rPr>
              <a:t>  </a:t>
            </a:r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(</a:t>
            </a:r>
            <a:r>
              <a:rPr lang="en-US" b="1" dirty="0">
                <a:solidFill>
                  <a:srgbClr val="FF0000"/>
                </a:solidFill>
                <a:latin typeface="Calibri"/>
                <a:cs typeface="Calibri"/>
              </a:rPr>
              <a:t>3,3)</a:t>
            </a: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    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	     (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2,3)</a:t>
            </a: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   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	    </a:t>
            </a:r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 (</a:t>
            </a:r>
            <a:r>
              <a:rPr lang="en-US" b="1" dirty="0">
                <a:solidFill>
                  <a:srgbClr val="FF0000"/>
                </a:solidFill>
                <a:latin typeface="Calibri"/>
                <a:cs typeface="Calibri"/>
              </a:rPr>
              <a:t>3,3)   </a:t>
            </a: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    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	     (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3,2)</a:t>
            </a: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    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	     </a:t>
            </a:r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(</a:t>
            </a:r>
            <a:r>
              <a:rPr lang="en-US" b="1" dirty="0">
                <a:solidFill>
                  <a:srgbClr val="FF0000"/>
                </a:solidFill>
                <a:latin typeface="Calibri"/>
                <a:cs typeface="Calibri"/>
              </a:rPr>
              <a:t>3,3)</a:t>
            </a: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    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	     (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3,2)</a:t>
            </a: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    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	     (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1,2)</a:t>
            </a: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   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	     </a:t>
            </a:r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(</a:t>
            </a:r>
            <a:r>
              <a:rPr lang="en-US" b="1" dirty="0">
                <a:solidFill>
                  <a:srgbClr val="FF0000"/>
                </a:solidFill>
                <a:latin typeface="Calibri"/>
                <a:cs typeface="Calibri"/>
              </a:rPr>
              <a:t>3,3)</a:t>
            </a:r>
          </a:p>
          <a:p>
            <a:pPr eaLnBrk="1" hangingPunct="1"/>
            <a:r>
              <a:rPr lang="en-US" b="1" dirty="0">
                <a:solidFill>
                  <a:srgbClr val="FF0000"/>
                </a:solidFill>
                <a:latin typeface="Calibri"/>
                <a:cs typeface="Calibri"/>
              </a:rPr>
              <a:t>    </a:t>
            </a:r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	     (</a:t>
            </a:r>
            <a:r>
              <a:rPr lang="en-US" b="1" dirty="0">
                <a:solidFill>
                  <a:srgbClr val="FF0000"/>
                </a:solidFill>
                <a:latin typeface="Calibri"/>
                <a:cs typeface="Calibri"/>
              </a:rPr>
              <a:t>3,3)</a:t>
            </a: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    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	     (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2,3)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134600" y="1607403"/>
            <a:ext cx="17241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90"/>
                </a:solidFill>
              </a:rPr>
              <a:t>P(x)</a:t>
            </a:r>
          </a:p>
          <a:p>
            <a:pPr algn="ctr"/>
            <a:r>
              <a:rPr lang="en-US" sz="2400" dirty="0" smtClean="0">
                <a:solidFill>
                  <a:srgbClr val="000090"/>
                </a:solidFill>
              </a:rPr>
              <a:t>Distribution</a:t>
            </a:r>
            <a:endParaRPr lang="en-US" sz="2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769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Particle Filtering: Elapse Time</a:t>
            </a:r>
          </a:p>
        </p:txBody>
      </p:sp>
      <p:sp>
        <p:nvSpPr>
          <p:cNvPr id="73734" name="Rectangle 3"/>
          <p:cNvSpPr txBox="1">
            <a:spLocks noChangeArrowheads="1"/>
          </p:cNvSpPr>
          <p:nvPr/>
        </p:nvSpPr>
        <p:spPr bwMode="auto">
          <a:xfrm>
            <a:off x="304800" y="1524000"/>
            <a:ext cx="6629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§"/>
              <a:defRPr/>
            </a:pPr>
            <a:r>
              <a:rPr lang="en-US" dirty="0" smtClean="0">
                <a:solidFill>
                  <a:schemeClr val="accent2"/>
                </a:solidFill>
                <a:latin typeface="Calibri"/>
                <a:cs typeface="Calibri"/>
              </a:rPr>
              <a:t>Each particle is moved by sampling its next position from the transition model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sz="2000" dirty="0" smtClean="0">
              <a:latin typeface="Calibri"/>
              <a:cs typeface="Calibri"/>
            </a:endParaRPr>
          </a:p>
          <a:p>
            <a:pPr lvl="5" defTabSz="4572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sz="2000" dirty="0" smtClean="0">
              <a:latin typeface="Calibri"/>
              <a:cs typeface="Calibri"/>
            </a:endParaRPr>
          </a:p>
          <a:p>
            <a:pPr lvl="5" defTabSz="4572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sz="2000" dirty="0" smtClean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r>
              <a:rPr lang="en-US" sz="2000" dirty="0" smtClean="0">
                <a:latin typeface="Calibri"/>
                <a:cs typeface="Calibri"/>
              </a:rPr>
              <a:t>This is like </a:t>
            </a:r>
            <a:r>
              <a:rPr lang="en-US" sz="2000" b="1" i="1" dirty="0" smtClean="0">
                <a:latin typeface="Calibri"/>
                <a:cs typeface="Calibri"/>
              </a:rPr>
              <a:t>prior sampling </a:t>
            </a:r>
            <a:r>
              <a:rPr lang="en-US" sz="2000" dirty="0" smtClean="0">
                <a:latin typeface="Calibri"/>
                <a:cs typeface="Calibri"/>
              </a:rPr>
              <a:t>– samples’</a:t>
            </a:r>
            <a:r>
              <a:rPr lang="en-US" altLang="ja-JP" sz="2000" dirty="0" smtClean="0">
                <a:latin typeface="Calibri"/>
                <a:cs typeface="Calibri"/>
              </a:rPr>
              <a:t> frequencies reflect the transition probabilities</a:t>
            </a:r>
          </a:p>
          <a:p>
            <a:pPr lvl="6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altLang="ja-JP" sz="600" dirty="0" smtClean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r>
              <a:rPr lang="en-US" sz="2000" dirty="0" smtClean="0">
                <a:latin typeface="Calibri"/>
                <a:cs typeface="Calibri"/>
              </a:rPr>
              <a:t>Here, most samples move clockwise, but some move in another direction or stay in place</a:t>
            </a:r>
          </a:p>
          <a:p>
            <a:pPr lvl="5" defTabSz="4572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sz="1400" dirty="0" smtClean="0">
              <a:latin typeface="Calibri"/>
              <a:cs typeface="Calibri"/>
            </a:endParaRPr>
          </a:p>
          <a:p>
            <a:pPr lvl="5" defTabSz="4572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sz="1400" dirty="0" smtClean="0">
              <a:latin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§"/>
              <a:defRPr/>
            </a:pPr>
            <a:r>
              <a:rPr lang="en-US" dirty="0" smtClean="0">
                <a:solidFill>
                  <a:schemeClr val="accent2"/>
                </a:solidFill>
                <a:latin typeface="Calibri"/>
                <a:cs typeface="Calibri"/>
              </a:rPr>
              <a:t>This captures the passage of time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r>
              <a:rPr lang="en-US" sz="2000" dirty="0" smtClean="0">
                <a:latin typeface="Calibri"/>
                <a:cs typeface="Calibri"/>
              </a:rPr>
              <a:t>If enough samples, close to exact values before and after (consistent)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§"/>
              <a:defRPr/>
            </a:pPr>
            <a:endParaRPr lang="en-US" dirty="0" smtClean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pic>
        <p:nvPicPr>
          <p:cNvPr id="74755" name="Picture 6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38" y="2438400"/>
            <a:ext cx="27781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4756" name="Group 49"/>
          <p:cNvGrpSpPr>
            <a:grpSpLocks/>
          </p:cNvGrpSpPr>
          <p:nvPr/>
        </p:nvGrpSpPr>
        <p:grpSpPr bwMode="auto">
          <a:xfrm rot="-5400000">
            <a:off x="9101137" y="1828800"/>
            <a:ext cx="1566863" cy="1566863"/>
            <a:chOff x="6324600" y="4419600"/>
            <a:chExt cx="2057400" cy="2057400"/>
          </a:xfrm>
        </p:grpSpPr>
        <p:grpSp>
          <p:nvGrpSpPr>
            <p:cNvPr id="74782" name="Group 72"/>
            <p:cNvGrpSpPr>
              <a:grpSpLocks/>
            </p:cNvGrpSpPr>
            <p:nvPr/>
          </p:nvGrpSpPr>
          <p:grpSpPr bwMode="auto">
            <a:xfrm>
              <a:off x="6324600" y="4419600"/>
              <a:ext cx="2057400" cy="2057400"/>
              <a:chOff x="3984" y="1056"/>
              <a:chExt cx="1296" cy="1296"/>
            </a:xfrm>
          </p:grpSpPr>
          <p:sp>
            <p:nvSpPr>
              <p:cNvPr id="74793" name="Rectangle 84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4" name="Rectangle 85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5" name="Rectangle 86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6" name="Rectangle 87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7" name="Rectangle 88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8" name="Rectangle 89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9" name="Rectangle 90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800" name="Rectangle 91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801" name="Rectangle 92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4783" name="Oval 73"/>
            <p:cNvSpPr>
              <a:spLocks noChangeArrowheads="1"/>
            </p:cNvSpPr>
            <p:nvPr/>
          </p:nvSpPr>
          <p:spPr bwMode="auto">
            <a:xfrm>
              <a:off x="80772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4" name="Oval 74"/>
            <p:cNvSpPr>
              <a:spLocks noChangeArrowheads="1"/>
            </p:cNvSpPr>
            <p:nvPr/>
          </p:nvSpPr>
          <p:spPr bwMode="auto">
            <a:xfrm>
              <a:off x="78486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5" name="Oval 75"/>
            <p:cNvSpPr>
              <a:spLocks noChangeArrowheads="1"/>
            </p:cNvSpPr>
            <p:nvPr/>
          </p:nvSpPr>
          <p:spPr bwMode="auto">
            <a:xfrm>
              <a:off x="8001000" y="6019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6" name="Oval 76"/>
            <p:cNvSpPr>
              <a:spLocks noChangeArrowheads="1"/>
            </p:cNvSpPr>
            <p:nvPr/>
          </p:nvSpPr>
          <p:spPr bwMode="auto">
            <a:xfrm>
              <a:off x="7848600" y="6172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7" name="Oval 77"/>
            <p:cNvSpPr>
              <a:spLocks noChangeArrowheads="1"/>
            </p:cNvSpPr>
            <p:nvPr/>
          </p:nvSpPr>
          <p:spPr bwMode="auto">
            <a:xfrm>
              <a:off x="8153400" y="6172200"/>
              <a:ext cx="152400" cy="15240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8" name="Oval 78"/>
            <p:cNvSpPr>
              <a:spLocks noChangeArrowheads="1"/>
            </p:cNvSpPr>
            <p:nvPr/>
          </p:nvSpPr>
          <p:spPr bwMode="auto">
            <a:xfrm>
              <a:off x="81534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9" name="Oval 79"/>
            <p:cNvSpPr>
              <a:spLocks noChangeArrowheads="1"/>
            </p:cNvSpPr>
            <p:nvPr/>
          </p:nvSpPr>
          <p:spPr bwMode="auto">
            <a:xfrm>
              <a:off x="73914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90" name="Oval 80"/>
            <p:cNvSpPr>
              <a:spLocks noChangeArrowheads="1"/>
            </p:cNvSpPr>
            <p:nvPr/>
          </p:nvSpPr>
          <p:spPr bwMode="auto">
            <a:xfrm>
              <a:off x="78486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91" name="Oval 81"/>
            <p:cNvSpPr>
              <a:spLocks noChangeArrowheads="1"/>
            </p:cNvSpPr>
            <p:nvPr/>
          </p:nvSpPr>
          <p:spPr bwMode="auto">
            <a:xfrm>
              <a:off x="71628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92" name="Oval 83"/>
            <p:cNvSpPr>
              <a:spLocks noChangeArrowheads="1"/>
            </p:cNvSpPr>
            <p:nvPr/>
          </p:nvSpPr>
          <p:spPr bwMode="auto">
            <a:xfrm>
              <a:off x="7239000" y="4648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" name="Isosceles Triangle 50"/>
          <p:cNvSpPr/>
          <p:nvPr/>
        </p:nvSpPr>
        <p:spPr bwMode="auto">
          <a:xfrm flipV="1">
            <a:off x="9558337" y="3962400"/>
            <a:ext cx="639763" cy="28892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grpSp>
        <p:nvGrpSpPr>
          <p:cNvPr id="74758" name="Group 2"/>
          <p:cNvGrpSpPr>
            <a:grpSpLocks/>
          </p:cNvGrpSpPr>
          <p:nvPr/>
        </p:nvGrpSpPr>
        <p:grpSpPr bwMode="auto">
          <a:xfrm>
            <a:off x="9101137" y="4648200"/>
            <a:ext cx="1566863" cy="1566863"/>
            <a:chOff x="6700158" y="2188371"/>
            <a:chExt cx="1567543" cy="1566862"/>
          </a:xfrm>
        </p:grpSpPr>
        <p:grpSp>
          <p:nvGrpSpPr>
            <p:cNvPr id="74762" name="Group 51"/>
            <p:cNvGrpSpPr>
              <a:grpSpLocks/>
            </p:cNvGrpSpPr>
            <p:nvPr/>
          </p:nvGrpSpPr>
          <p:grpSpPr bwMode="auto">
            <a:xfrm rot="-5400000">
              <a:off x="6700499" y="2188030"/>
              <a:ext cx="1566862" cy="1567543"/>
              <a:chOff x="3984" y="1056"/>
              <a:chExt cx="1296" cy="1296"/>
            </a:xfrm>
          </p:grpSpPr>
          <p:sp>
            <p:nvSpPr>
              <p:cNvPr id="74773" name="Rectangle 63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4" name="Rectangle 64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5" name="Rectangle 65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6" name="Rectangle 66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7" name="Rectangle 67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8" name="Rectangle 68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9" name="Rectangle 69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80" name="Rectangle 70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81" name="Rectangle 71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4763" name="Oval 52"/>
            <p:cNvSpPr>
              <a:spLocks noChangeArrowheads="1"/>
            </p:cNvSpPr>
            <p:nvPr/>
          </p:nvSpPr>
          <p:spPr bwMode="auto">
            <a:xfrm rot="-5400000">
              <a:off x="7861326" y="2942760"/>
              <a:ext cx="116064" cy="116114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4" name="Oval 53"/>
            <p:cNvSpPr>
              <a:spLocks noChangeArrowheads="1"/>
            </p:cNvSpPr>
            <p:nvPr/>
          </p:nvSpPr>
          <p:spPr bwMode="auto">
            <a:xfrm rot="-5400000">
              <a:off x="8035498" y="2826696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5" name="Oval 54"/>
            <p:cNvSpPr>
              <a:spLocks noChangeArrowheads="1"/>
            </p:cNvSpPr>
            <p:nvPr/>
          </p:nvSpPr>
          <p:spPr bwMode="auto">
            <a:xfrm rot="-5400000">
              <a:off x="8035498" y="305882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6" name="Oval 55"/>
            <p:cNvSpPr>
              <a:spLocks noChangeArrowheads="1"/>
            </p:cNvSpPr>
            <p:nvPr/>
          </p:nvSpPr>
          <p:spPr bwMode="auto">
            <a:xfrm rot="-5400000">
              <a:off x="7977441" y="2304409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7" name="Oval 56"/>
            <p:cNvSpPr>
              <a:spLocks noChangeArrowheads="1"/>
            </p:cNvSpPr>
            <p:nvPr/>
          </p:nvSpPr>
          <p:spPr bwMode="auto">
            <a:xfrm rot="-5400000">
              <a:off x="7454926" y="2942760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8" name="Oval 57"/>
            <p:cNvSpPr>
              <a:spLocks noChangeArrowheads="1"/>
            </p:cNvSpPr>
            <p:nvPr/>
          </p:nvSpPr>
          <p:spPr bwMode="auto">
            <a:xfrm rot="-5400000">
              <a:off x="7977441" y="3465047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9" name="Oval 58"/>
            <p:cNvSpPr>
              <a:spLocks noChangeArrowheads="1"/>
            </p:cNvSpPr>
            <p:nvPr/>
          </p:nvSpPr>
          <p:spPr bwMode="auto">
            <a:xfrm rot="-5400000">
              <a:off x="6932412" y="2420472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0" name="Oval 59"/>
            <p:cNvSpPr>
              <a:spLocks noChangeArrowheads="1"/>
            </p:cNvSpPr>
            <p:nvPr/>
          </p:nvSpPr>
          <p:spPr bwMode="auto">
            <a:xfrm rot="-5400000">
              <a:off x="7977441" y="247850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1" name="Oval 60"/>
            <p:cNvSpPr>
              <a:spLocks noChangeArrowheads="1"/>
            </p:cNvSpPr>
            <p:nvPr/>
          </p:nvSpPr>
          <p:spPr bwMode="auto">
            <a:xfrm rot="-5400000">
              <a:off x="7454926" y="247850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2" name="Oval 61"/>
            <p:cNvSpPr>
              <a:spLocks noChangeArrowheads="1"/>
            </p:cNvSpPr>
            <p:nvPr/>
          </p:nvSpPr>
          <p:spPr bwMode="auto">
            <a:xfrm rot="-5400000">
              <a:off x="7454926" y="2304409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63" name="Shape 67"/>
          <p:cNvCxnSpPr>
            <a:stCxn id="74787" idx="3"/>
          </p:cNvCxnSpPr>
          <p:nvPr/>
        </p:nvCxnSpPr>
        <p:spPr bwMode="auto">
          <a:xfrm flipH="1">
            <a:off x="10320337" y="1985963"/>
            <a:ext cx="215900" cy="3424237"/>
          </a:xfrm>
          <a:prstGeom prst="curvedConnector4">
            <a:avLst>
              <a:gd name="adj1" fmla="val -106216"/>
              <a:gd name="adj2" fmla="val 62118"/>
            </a:avLst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4760" name="TextBox 96"/>
          <p:cNvSpPr txBox="1">
            <a:spLocks noChangeArrowheads="1"/>
          </p:cNvSpPr>
          <p:nvPr/>
        </p:nvSpPr>
        <p:spPr bwMode="auto">
          <a:xfrm>
            <a:off x="7653337" y="1676400"/>
            <a:ext cx="9017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(3,3)   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(1,2)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</p:txBody>
      </p:sp>
      <p:sp>
        <p:nvSpPr>
          <p:cNvPr id="74761" name="TextBox 100"/>
          <p:cNvSpPr txBox="1">
            <a:spLocks noChangeArrowheads="1"/>
          </p:cNvSpPr>
          <p:nvPr/>
        </p:nvSpPr>
        <p:spPr bwMode="auto">
          <a:xfrm>
            <a:off x="7653337" y="4267200"/>
            <a:ext cx="9779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(3,2)   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(3,1)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(1,3)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(2,2)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76400" y="2743200"/>
            <a:ext cx="34345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Aka:    sample(</a:t>
            </a:r>
            <a:r>
              <a:rPr lang="en-US" sz="2200" i="1" dirty="0" smtClean="0">
                <a:solidFill>
                  <a:srgbClr val="FF0000"/>
                </a:solidFill>
              </a:rPr>
              <a:t>P(x</a:t>
            </a:r>
            <a:r>
              <a:rPr lang="en-US" sz="2200" i="1" baseline="-25000" dirty="0" smtClean="0">
                <a:solidFill>
                  <a:srgbClr val="FF0000"/>
                </a:solidFill>
              </a:rPr>
              <a:t>t+1</a:t>
            </a:r>
            <a:r>
              <a:rPr lang="en-US" sz="2200" i="1" dirty="0" smtClean="0">
                <a:solidFill>
                  <a:srgbClr val="FF0000"/>
                </a:solidFill>
              </a:rPr>
              <a:t> | </a:t>
            </a:r>
            <a:r>
              <a:rPr lang="en-US" sz="2200" i="1" dirty="0" err="1" smtClean="0">
                <a:solidFill>
                  <a:srgbClr val="FF0000"/>
                </a:solidFill>
              </a:rPr>
              <a:t>x</a:t>
            </a:r>
            <a:r>
              <a:rPr lang="en-US" sz="2200" i="1" baseline="-25000" dirty="0" err="1" smtClean="0">
                <a:solidFill>
                  <a:srgbClr val="FF0000"/>
                </a:solidFill>
              </a:rPr>
              <a:t>t</a:t>
            </a:r>
            <a:r>
              <a:rPr lang="en-US" sz="2200" i="1" dirty="0" smtClean="0">
                <a:solidFill>
                  <a:srgbClr val="FF0000"/>
                </a:solidFill>
              </a:rPr>
              <a:t>)</a:t>
            </a:r>
            <a:r>
              <a:rPr lang="en-US" sz="2200" i="1" dirty="0" smtClean="0"/>
              <a:t>)</a:t>
            </a:r>
            <a:endParaRPr lang="en-US" sz="2200" i="1" dirty="0"/>
          </a:p>
        </p:txBody>
      </p:sp>
    </p:spTree>
    <p:extLst>
      <p:ext uri="{BB962C8B-B14F-4D97-AF65-F5344CB8AC3E}">
        <p14:creationId xmlns:p14="http://schemas.microsoft.com/office/powerpoint/2010/main" val="2204122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7476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3"/>
          <p:cNvSpPr txBox="1">
            <a:spLocks noChangeArrowheads="1"/>
          </p:cNvSpPr>
          <p:nvPr/>
        </p:nvSpPr>
        <p:spPr bwMode="auto">
          <a:xfrm>
            <a:off x="304800" y="1219200"/>
            <a:ext cx="6096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Slightly trickier</a:t>
            </a:r>
            <a:r>
              <a:rPr lang="en-US" sz="2800" dirty="0" smtClean="0">
                <a:solidFill>
                  <a:schemeClr val="accent2"/>
                </a:solidFill>
                <a:latin typeface="Calibri"/>
                <a:cs typeface="Calibri"/>
              </a:rPr>
              <a:t>:</a:t>
            </a:r>
          </a:p>
          <a:p>
            <a:pPr lvl="3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sz="900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dirty="0" smtClean="0">
                <a:latin typeface="Calibri"/>
                <a:cs typeface="Calibri"/>
              </a:rPr>
              <a:t>Don’</a:t>
            </a:r>
            <a:r>
              <a:rPr lang="en-US" altLang="ja-JP" dirty="0" smtClean="0">
                <a:latin typeface="Calibri"/>
                <a:cs typeface="Calibri"/>
              </a:rPr>
              <a:t>t </a:t>
            </a:r>
            <a:r>
              <a:rPr lang="en-US" altLang="ja-JP" dirty="0">
                <a:latin typeface="Calibri"/>
                <a:cs typeface="Calibri"/>
              </a:rPr>
              <a:t>sample observation, fix </a:t>
            </a:r>
            <a:r>
              <a:rPr lang="en-US" altLang="ja-JP" dirty="0" smtClean="0">
                <a:latin typeface="Calibri"/>
                <a:cs typeface="Calibri"/>
              </a:rPr>
              <a:t>it</a:t>
            </a:r>
          </a:p>
          <a:p>
            <a:pPr lvl="3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endParaRPr lang="en-US" altLang="ja-JP" sz="7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dirty="0">
                <a:latin typeface="Calibri"/>
                <a:cs typeface="Calibri"/>
              </a:rPr>
              <a:t>Similar to likelihood weighting, </a:t>
            </a:r>
            <a:r>
              <a:rPr lang="en-US" b="1" i="1" dirty="0" err="1">
                <a:latin typeface="Calibri"/>
                <a:cs typeface="Calibri"/>
              </a:rPr>
              <a:t>downweight</a:t>
            </a:r>
            <a:r>
              <a:rPr lang="en-US" b="1" i="1" dirty="0">
                <a:latin typeface="Calibri"/>
                <a:cs typeface="Calibri"/>
              </a:rPr>
              <a:t> samples based on the evidence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endParaRPr lang="en-US" dirty="0">
              <a:latin typeface="Calibri"/>
              <a:cs typeface="Calibri"/>
            </a:endParaRPr>
          </a:p>
          <a:p>
            <a:pPr marL="0" indent="0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</a:pPr>
            <a:endParaRPr lang="en-US" sz="2800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endParaRPr lang="en-US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dirty="0">
                <a:latin typeface="Calibri"/>
                <a:cs typeface="Calibri"/>
              </a:rPr>
              <a:t>As before, the probabilities </a:t>
            </a:r>
            <a:r>
              <a:rPr lang="en-US" dirty="0" smtClean="0">
                <a:latin typeface="Calibri"/>
                <a:cs typeface="Calibri"/>
              </a:rPr>
              <a:t>don’</a:t>
            </a:r>
            <a:r>
              <a:rPr lang="en-US" altLang="ja-JP" dirty="0" smtClean="0">
                <a:latin typeface="Calibri"/>
                <a:cs typeface="Calibri"/>
              </a:rPr>
              <a:t>t </a:t>
            </a:r>
            <a:r>
              <a:rPr lang="en-US" altLang="ja-JP" dirty="0">
                <a:latin typeface="Calibri"/>
                <a:cs typeface="Calibri"/>
              </a:rPr>
              <a:t>sum to one, since </a:t>
            </a:r>
            <a:r>
              <a:rPr lang="en-US" altLang="ja-JP" dirty="0" smtClean="0">
                <a:latin typeface="Calibri"/>
                <a:cs typeface="Calibri"/>
              </a:rPr>
              <a:t>all have </a:t>
            </a:r>
            <a:r>
              <a:rPr lang="en-US" altLang="ja-JP" dirty="0">
                <a:latin typeface="Calibri"/>
                <a:cs typeface="Calibri"/>
              </a:rPr>
              <a:t>been </a:t>
            </a:r>
            <a:r>
              <a:rPr lang="en-US" altLang="ja-JP" dirty="0" err="1">
                <a:latin typeface="Calibri"/>
                <a:cs typeface="Calibri"/>
              </a:rPr>
              <a:t>downweighted</a:t>
            </a:r>
            <a:r>
              <a:rPr lang="en-US" altLang="ja-JP" dirty="0">
                <a:latin typeface="Calibri"/>
                <a:cs typeface="Calibri"/>
              </a:rPr>
              <a:t> (in fact they </a:t>
            </a:r>
            <a:r>
              <a:rPr lang="en-US" altLang="ja-JP" dirty="0" smtClean="0">
                <a:latin typeface="Calibri"/>
                <a:cs typeface="Calibri"/>
              </a:rPr>
              <a:t>now sum </a:t>
            </a:r>
            <a:r>
              <a:rPr lang="en-US" altLang="ja-JP" dirty="0">
                <a:latin typeface="Calibri"/>
                <a:cs typeface="Calibri"/>
              </a:rPr>
              <a:t>to </a:t>
            </a:r>
            <a:r>
              <a:rPr lang="en-US" altLang="ja-JP" dirty="0" smtClean="0">
                <a:latin typeface="Calibri"/>
                <a:cs typeface="Calibri"/>
              </a:rPr>
              <a:t>(N times) an </a:t>
            </a:r>
            <a:r>
              <a:rPr lang="en-US" altLang="ja-JP" dirty="0">
                <a:latin typeface="Calibri"/>
                <a:cs typeface="Calibri"/>
              </a:rPr>
              <a:t>approximation of </a:t>
            </a:r>
            <a:r>
              <a:rPr lang="en-US" altLang="ja-JP" dirty="0" smtClean="0">
                <a:latin typeface="Calibri"/>
                <a:cs typeface="Calibri"/>
              </a:rPr>
              <a:t>P(e</a:t>
            </a:r>
            <a:r>
              <a:rPr lang="en-US" altLang="ja-JP" dirty="0">
                <a:latin typeface="Calibri"/>
                <a:cs typeface="Calibri"/>
              </a:rPr>
              <a:t>))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75778" name="Picture 2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63" y="3581400"/>
            <a:ext cx="25282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51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171950"/>
            <a:ext cx="27654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Particle Filtering: Observe</a:t>
            </a:r>
          </a:p>
        </p:txBody>
      </p:sp>
      <p:grpSp>
        <p:nvGrpSpPr>
          <p:cNvPr id="75781" name="Group 2"/>
          <p:cNvGrpSpPr>
            <a:grpSpLocks/>
          </p:cNvGrpSpPr>
          <p:nvPr/>
        </p:nvGrpSpPr>
        <p:grpSpPr bwMode="auto">
          <a:xfrm>
            <a:off x="8870950" y="1752600"/>
            <a:ext cx="1566863" cy="1566863"/>
            <a:chOff x="7792358" y="2670971"/>
            <a:chExt cx="1567543" cy="1566862"/>
          </a:xfrm>
        </p:grpSpPr>
        <p:grpSp>
          <p:nvGrpSpPr>
            <p:cNvPr id="75810" name="Group 53"/>
            <p:cNvGrpSpPr>
              <a:grpSpLocks/>
            </p:cNvGrpSpPr>
            <p:nvPr/>
          </p:nvGrpSpPr>
          <p:grpSpPr bwMode="auto">
            <a:xfrm rot="-5400000">
              <a:off x="7792699" y="2670630"/>
              <a:ext cx="1566862" cy="1567543"/>
              <a:chOff x="3984" y="1056"/>
              <a:chExt cx="1296" cy="1296"/>
            </a:xfrm>
          </p:grpSpPr>
          <p:sp>
            <p:nvSpPr>
              <p:cNvPr id="75821" name="Rectangle 65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2" name="Rectangle 66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3" name="Rectangle 67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4" name="Rectangle 68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5" name="Rectangle 69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6" name="Rectangle 70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7" name="Rectangle 71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8" name="Rectangle 72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9" name="Rectangle 73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5811" name="Oval 54"/>
            <p:cNvSpPr>
              <a:spLocks noChangeArrowheads="1"/>
            </p:cNvSpPr>
            <p:nvPr/>
          </p:nvSpPr>
          <p:spPr bwMode="auto">
            <a:xfrm rot="-5400000">
              <a:off x="8953526" y="3425360"/>
              <a:ext cx="116064" cy="116114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2" name="Oval 55"/>
            <p:cNvSpPr>
              <a:spLocks noChangeArrowheads="1"/>
            </p:cNvSpPr>
            <p:nvPr/>
          </p:nvSpPr>
          <p:spPr bwMode="auto">
            <a:xfrm rot="-5400000">
              <a:off x="9127698" y="3309296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3" name="Oval 56"/>
            <p:cNvSpPr>
              <a:spLocks noChangeArrowheads="1"/>
            </p:cNvSpPr>
            <p:nvPr/>
          </p:nvSpPr>
          <p:spPr bwMode="auto">
            <a:xfrm rot="-5400000">
              <a:off x="9127698" y="354142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4" name="Oval 57"/>
            <p:cNvSpPr>
              <a:spLocks noChangeArrowheads="1"/>
            </p:cNvSpPr>
            <p:nvPr/>
          </p:nvSpPr>
          <p:spPr bwMode="auto">
            <a:xfrm rot="-5400000">
              <a:off x="9069641" y="2787009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5" name="Oval 58"/>
            <p:cNvSpPr>
              <a:spLocks noChangeArrowheads="1"/>
            </p:cNvSpPr>
            <p:nvPr/>
          </p:nvSpPr>
          <p:spPr bwMode="auto">
            <a:xfrm rot="-5400000">
              <a:off x="8547126" y="3425360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6" name="Oval 59"/>
            <p:cNvSpPr>
              <a:spLocks noChangeArrowheads="1"/>
            </p:cNvSpPr>
            <p:nvPr/>
          </p:nvSpPr>
          <p:spPr bwMode="auto">
            <a:xfrm rot="-5400000">
              <a:off x="9069641" y="3947647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7" name="Oval 60"/>
            <p:cNvSpPr>
              <a:spLocks noChangeArrowheads="1"/>
            </p:cNvSpPr>
            <p:nvPr/>
          </p:nvSpPr>
          <p:spPr bwMode="auto">
            <a:xfrm rot="-5400000">
              <a:off x="8024612" y="2903072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8" name="Oval 61"/>
            <p:cNvSpPr>
              <a:spLocks noChangeArrowheads="1"/>
            </p:cNvSpPr>
            <p:nvPr/>
          </p:nvSpPr>
          <p:spPr bwMode="auto">
            <a:xfrm rot="-5400000">
              <a:off x="9069641" y="296110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9" name="Oval 62"/>
            <p:cNvSpPr>
              <a:spLocks noChangeArrowheads="1"/>
            </p:cNvSpPr>
            <p:nvPr/>
          </p:nvSpPr>
          <p:spPr bwMode="auto">
            <a:xfrm rot="-5400000">
              <a:off x="8547126" y="296110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20" name="Oval 63"/>
            <p:cNvSpPr>
              <a:spLocks noChangeArrowheads="1"/>
            </p:cNvSpPr>
            <p:nvPr/>
          </p:nvSpPr>
          <p:spPr bwMode="auto">
            <a:xfrm rot="-5400000">
              <a:off x="8547126" y="2787009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5782" name="Group 96"/>
          <p:cNvGrpSpPr>
            <a:grpSpLocks/>
          </p:cNvGrpSpPr>
          <p:nvPr/>
        </p:nvGrpSpPr>
        <p:grpSpPr bwMode="auto">
          <a:xfrm rot="-5400000">
            <a:off x="7837220" y="3657332"/>
            <a:ext cx="3635911" cy="1568450"/>
            <a:chOff x="6400800" y="4267200"/>
            <a:chExt cx="4773747" cy="2057400"/>
          </a:xfrm>
        </p:grpSpPr>
        <p:sp>
          <p:nvSpPr>
            <p:cNvPr id="98" name="Isosceles Triangle 97"/>
            <p:cNvSpPr/>
            <p:nvPr/>
          </p:nvSpPr>
          <p:spPr>
            <a:xfrm rot="5400000" flipV="1">
              <a:off x="8810634" y="5095816"/>
              <a:ext cx="839203" cy="381427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/>
            </a:p>
          </p:txBody>
        </p:sp>
        <p:grpSp>
          <p:nvGrpSpPr>
            <p:cNvPr id="75786" name="Group 98"/>
            <p:cNvGrpSpPr>
              <a:grpSpLocks/>
            </p:cNvGrpSpPr>
            <p:nvPr/>
          </p:nvGrpSpPr>
          <p:grpSpPr bwMode="auto">
            <a:xfrm>
              <a:off x="6400800" y="4267200"/>
              <a:ext cx="2057400" cy="2057400"/>
              <a:chOff x="3984" y="1056"/>
              <a:chExt cx="1296" cy="1296"/>
            </a:xfrm>
          </p:grpSpPr>
          <p:sp>
            <p:nvSpPr>
              <p:cNvPr id="75801" name="Rectangle 113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2" name="Rectangle 114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3" name="Rectangle 115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4" name="Rectangle 116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5" name="Rectangle 117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6" name="Rectangle 118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7" name="Rectangle 119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8" name="Rectangle 120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9" name="Rectangle 121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5787" name="Group 99"/>
            <p:cNvGrpSpPr>
              <a:grpSpLocks/>
            </p:cNvGrpSpPr>
            <p:nvPr/>
          </p:nvGrpSpPr>
          <p:grpSpPr bwMode="auto">
            <a:xfrm>
              <a:off x="6634168" y="5300668"/>
              <a:ext cx="1671638" cy="871538"/>
              <a:chOff x="4227" y="3291"/>
              <a:chExt cx="1053" cy="549"/>
            </a:xfrm>
          </p:grpSpPr>
          <p:sp>
            <p:nvSpPr>
              <p:cNvPr id="75793" name="Oval 105"/>
              <p:cNvSpPr>
                <a:spLocks noChangeArrowheads="1"/>
              </p:cNvSpPr>
              <p:nvPr/>
            </p:nvSpPr>
            <p:spPr bwMode="auto">
              <a:xfrm>
                <a:off x="4656" y="3600"/>
                <a:ext cx="96" cy="96"/>
              </a:xfrm>
              <a:prstGeom prst="ellipse">
                <a:avLst/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94" name="Oval 106"/>
              <p:cNvSpPr>
                <a:spLocks noChangeArrowheads="1"/>
              </p:cNvSpPr>
              <p:nvPr/>
            </p:nvSpPr>
            <p:spPr bwMode="auto">
              <a:xfrm>
                <a:off x="4560" y="3744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95" name="Oval 107"/>
              <p:cNvSpPr>
                <a:spLocks noChangeArrowheads="1"/>
              </p:cNvSpPr>
              <p:nvPr/>
            </p:nvSpPr>
            <p:spPr bwMode="auto">
              <a:xfrm>
                <a:off x="5211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lang="en-US"/>
              </a:p>
            </p:txBody>
          </p:sp>
          <p:sp>
            <p:nvSpPr>
              <p:cNvPr id="75796" name="Oval 108"/>
              <p:cNvSpPr>
                <a:spLocks noChangeArrowheads="1"/>
              </p:cNvSpPr>
              <p:nvPr/>
            </p:nvSpPr>
            <p:spPr bwMode="auto">
              <a:xfrm>
                <a:off x="4683" y="3291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97" name="Oval 109"/>
              <p:cNvSpPr>
                <a:spLocks noChangeArrowheads="1"/>
              </p:cNvSpPr>
              <p:nvPr/>
            </p:nvSpPr>
            <p:spPr bwMode="auto">
              <a:xfrm flipH="1" flipV="1">
                <a:off x="4227" y="3699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98" name="Oval 110"/>
              <p:cNvSpPr>
                <a:spLocks noChangeArrowheads="1"/>
              </p:cNvSpPr>
              <p:nvPr/>
            </p:nvSpPr>
            <p:spPr bwMode="auto">
              <a:xfrm>
                <a:off x="5067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99" name="Oval 111"/>
              <p:cNvSpPr>
                <a:spLocks noChangeArrowheads="1"/>
              </p:cNvSpPr>
              <p:nvPr/>
            </p:nvSpPr>
            <p:spPr bwMode="auto">
              <a:xfrm>
                <a:off x="5088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0" name="Oval 112"/>
              <p:cNvSpPr>
                <a:spLocks noChangeArrowheads="1"/>
              </p:cNvSpPr>
              <p:nvPr/>
            </p:nvSpPr>
            <p:spPr bwMode="auto">
              <a:xfrm>
                <a:off x="5232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5788" name="Rectangle 100"/>
            <p:cNvSpPr>
              <a:spLocks noChangeArrowheads="1"/>
            </p:cNvSpPr>
            <p:nvPr/>
          </p:nvSpPr>
          <p:spPr bwMode="auto">
            <a:xfrm>
              <a:off x="7086600" y="5638800"/>
              <a:ext cx="685800" cy="685800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5789" name="Group 101"/>
            <p:cNvGrpSpPr>
              <a:grpSpLocks/>
            </p:cNvGrpSpPr>
            <p:nvPr/>
          </p:nvGrpSpPr>
          <p:grpSpPr bwMode="auto">
            <a:xfrm>
              <a:off x="7467690" y="4605391"/>
              <a:ext cx="3706857" cy="1262077"/>
              <a:chOff x="4752" y="2901"/>
              <a:chExt cx="2335" cy="795"/>
            </a:xfrm>
          </p:grpSpPr>
          <p:sp>
            <p:nvSpPr>
              <p:cNvPr id="75791" name="Oval 103"/>
              <p:cNvSpPr>
                <a:spLocks noChangeArrowheads="1"/>
              </p:cNvSpPr>
              <p:nvPr/>
            </p:nvSpPr>
            <p:spPr bwMode="auto">
              <a:xfrm>
                <a:off x="5157" y="2901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lang="en-US"/>
              </a:p>
            </p:txBody>
          </p:sp>
          <p:cxnSp>
            <p:nvCxnSpPr>
              <p:cNvPr id="75792" name="AutoShape 47"/>
              <p:cNvCxnSpPr>
                <a:cxnSpLocks noChangeShapeType="1"/>
                <a:stCxn id="75811" idx="2"/>
                <a:endCxn id="75793" idx="6"/>
              </p:cNvCxnSpPr>
              <p:nvPr/>
            </p:nvCxnSpPr>
            <p:spPr bwMode="auto">
              <a:xfrm flipH="1">
                <a:off x="4752" y="3695"/>
                <a:ext cx="2335" cy="1"/>
              </a:xfrm>
              <a:prstGeom prst="curvedConnector3">
                <a:avLst>
                  <a:gd name="adj1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75790" name="Oval 102"/>
            <p:cNvSpPr>
              <a:spLocks noChangeArrowheads="1"/>
            </p:cNvSpPr>
            <p:nvPr/>
          </p:nvSpPr>
          <p:spPr bwMode="auto">
            <a:xfrm>
              <a:off x="7469976" y="5943603"/>
              <a:ext cx="152448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5783" name="TextBox 128"/>
          <p:cNvSpPr txBox="1">
            <a:spLocks noChangeArrowheads="1"/>
          </p:cNvSpPr>
          <p:nvPr/>
        </p:nvSpPr>
        <p:spPr bwMode="auto">
          <a:xfrm>
            <a:off x="6751461" y="3981034"/>
            <a:ext cx="1586089" cy="280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dirty="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600" dirty="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600" dirty="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pPr eaLnBrk="1" hangingPunct="1"/>
            <a:r>
              <a:rPr lang="en-US" sz="1600" dirty="0">
                <a:solidFill>
                  <a:srgbClr val="00B05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600" dirty="0">
                <a:solidFill>
                  <a:srgbClr val="C00000"/>
                </a:solidFill>
                <a:latin typeface="Calibri"/>
                <a:cs typeface="Calibri"/>
              </a:rPr>
              <a:t>    (3,1)  w=.4</a:t>
            </a:r>
          </a:p>
          <a:p>
            <a:pPr eaLnBrk="1" hangingPunct="1"/>
            <a:r>
              <a:rPr lang="en-US" sz="1600" dirty="0">
                <a:solidFill>
                  <a:srgbClr val="C00000"/>
                </a:solidFill>
                <a:latin typeface="Calibri"/>
                <a:cs typeface="Calibri"/>
              </a:rPr>
              <a:t>    (3,3)  w=.4</a:t>
            </a:r>
          </a:p>
          <a:p>
            <a:pPr eaLnBrk="1" hangingPunct="1"/>
            <a:r>
              <a:rPr lang="en-US" sz="1600" dirty="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600" dirty="0">
                <a:solidFill>
                  <a:srgbClr val="C00000"/>
                </a:solidFill>
                <a:latin typeface="Calibri"/>
                <a:cs typeface="Calibri"/>
              </a:rPr>
              <a:t>    (1,3)  w=.1</a:t>
            </a:r>
          </a:p>
          <a:p>
            <a:pPr eaLnBrk="1" hangingPunct="1"/>
            <a:r>
              <a:rPr lang="en-US" sz="1600" dirty="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pPr eaLnBrk="1" hangingPunct="1"/>
            <a:r>
              <a:rPr lang="en-US" sz="1600" dirty="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600" dirty="0">
                <a:solidFill>
                  <a:srgbClr val="C00000"/>
                </a:solidFill>
                <a:latin typeface="Calibri"/>
                <a:cs typeface="Calibri"/>
              </a:rPr>
              <a:t>    (2,2)  w=.4</a:t>
            </a:r>
          </a:p>
        </p:txBody>
      </p:sp>
      <p:sp>
        <p:nvSpPr>
          <p:cNvPr id="75784" name="TextBox 129"/>
          <p:cNvSpPr txBox="1">
            <a:spLocks noChangeArrowheads="1"/>
          </p:cNvSpPr>
          <p:nvPr/>
        </p:nvSpPr>
        <p:spPr bwMode="auto">
          <a:xfrm>
            <a:off x="6705600" y="1085434"/>
            <a:ext cx="1784350" cy="280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dirty="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6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6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600" dirty="0">
                <a:solidFill>
                  <a:srgbClr val="00B050"/>
                </a:solidFill>
                <a:latin typeface="Calibri"/>
                <a:cs typeface="Calibri"/>
              </a:rPr>
              <a:t>    (3,2)   </a:t>
            </a:r>
          </a:p>
          <a:p>
            <a:pPr eaLnBrk="1" hangingPunct="1"/>
            <a:r>
              <a:rPr lang="en-US" sz="1600" dirty="0">
                <a:solidFill>
                  <a:srgbClr val="C00000"/>
                </a:solidFill>
                <a:latin typeface="Calibri"/>
                <a:cs typeface="Calibri"/>
              </a:rPr>
              <a:t>    (3,1)</a:t>
            </a:r>
          </a:p>
          <a:p>
            <a:pPr eaLnBrk="1" hangingPunct="1"/>
            <a:r>
              <a:rPr lang="en-US" sz="16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6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600" dirty="0">
                <a:solidFill>
                  <a:srgbClr val="C00000"/>
                </a:solidFill>
                <a:latin typeface="Calibri"/>
                <a:cs typeface="Calibri"/>
              </a:rPr>
              <a:t>    (1,3)</a:t>
            </a:r>
          </a:p>
          <a:p>
            <a:pPr eaLnBrk="1" hangingPunct="1"/>
            <a:r>
              <a:rPr lang="en-US" sz="16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6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600" dirty="0">
                <a:solidFill>
                  <a:srgbClr val="C00000"/>
                </a:solidFill>
                <a:latin typeface="Calibri"/>
                <a:cs typeface="Calibri"/>
              </a:rPr>
              <a:t>    (2,2)</a:t>
            </a:r>
          </a:p>
        </p:txBody>
      </p:sp>
    </p:spTree>
    <p:extLst>
      <p:ext uri="{BB962C8B-B14F-4D97-AF65-F5344CB8AC3E}">
        <p14:creationId xmlns:p14="http://schemas.microsoft.com/office/powerpoint/2010/main" val="321264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Mini-Forward Algorithm</a:t>
            </a:r>
          </a:p>
        </p:txBody>
      </p:sp>
      <p:sp>
        <p:nvSpPr>
          <p:cNvPr id="2969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r>
              <a:rPr lang="en-US" sz="2800" dirty="0" smtClean="0">
                <a:ea typeface="ＭＳ Ｐゴシック" pitchFamily="34" charset="-128"/>
              </a:rPr>
              <a:t>Question: What’</a:t>
            </a:r>
            <a:r>
              <a:rPr lang="en-US" altLang="ja-JP" sz="2800" dirty="0" smtClean="0">
                <a:ea typeface="ＭＳ Ｐゴシック" pitchFamily="34" charset="-128"/>
              </a:rPr>
              <a:t>s P(X) on some day t?</a:t>
            </a:r>
          </a:p>
        </p:txBody>
      </p:sp>
      <p:pic>
        <p:nvPicPr>
          <p:cNvPr id="10265" name="Picture 2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343400"/>
            <a:ext cx="260508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6" name="Line 29"/>
          <p:cNvSpPr>
            <a:spLocks noChangeShapeType="1"/>
          </p:cNvSpPr>
          <p:nvPr/>
        </p:nvSpPr>
        <p:spPr bwMode="auto">
          <a:xfrm flipH="1" flipV="1">
            <a:off x="4114800" y="6248400"/>
            <a:ext cx="1066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7" name="Text Box 30"/>
          <p:cNvSpPr txBox="1">
            <a:spLocks noChangeArrowheads="1"/>
          </p:cNvSpPr>
          <p:nvPr/>
        </p:nvSpPr>
        <p:spPr bwMode="auto">
          <a:xfrm>
            <a:off x="5105400" y="6324600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i="1" dirty="0">
                <a:solidFill>
                  <a:srgbClr val="000000"/>
                </a:solidFill>
              </a:rPr>
              <a:t>Forward simulation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1" y="2514600"/>
            <a:ext cx="4480838" cy="2743199"/>
          </a:xfrm>
          <a:prstGeom prst="rect">
            <a:avLst/>
          </a:prstGeom>
        </p:spPr>
      </p:pic>
      <p:sp>
        <p:nvSpPr>
          <p:cNvPr id="29" name="Oval 4"/>
          <p:cNvSpPr>
            <a:spLocks noChangeArrowheads="1"/>
          </p:cNvSpPr>
          <p:nvPr/>
        </p:nvSpPr>
        <p:spPr bwMode="auto">
          <a:xfrm>
            <a:off x="5638800" y="2514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Oval 5"/>
          <p:cNvSpPr>
            <a:spLocks noChangeArrowheads="1"/>
          </p:cNvSpPr>
          <p:nvPr/>
        </p:nvSpPr>
        <p:spPr bwMode="auto">
          <a:xfrm>
            <a:off x="2438400" y="2514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cxnSp>
        <p:nvCxnSpPr>
          <p:cNvPr id="31" name="AutoShape 6"/>
          <p:cNvCxnSpPr>
            <a:cxnSpLocks noChangeShapeType="1"/>
            <a:stCxn id="32" idx="6"/>
            <a:endCxn id="30" idx="2"/>
          </p:cNvCxnSpPr>
          <p:nvPr/>
        </p:nvCxnSpPr>
        <p:spPr bwMode="auto">
          <a:xfrm>
            <a:off x="2071688" y="27813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Oval 7"/>
          <p:cNvSpPr>
            <a:spLocks noChangeArrowheads="1"/>
          </p:cNvSpPr>
          <p:nvPr/>
        </p:nvSpPr>
        <p:spPr bwMode="auto">
          <a:xfrm>
            <a:off x="1524000" y="2514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3" name="Oval 8"/>
          <p:cNvSpPr>
            <a:spLocks noChangeArrowheads="1"/>
          </p:cNvSpPr>
          <p:nvPr/>
        </p:nvSpPr>
        <p:spPr bwMode="auto">
          <a:xfrm>
            <a:off x="3352800" y="2514600"/>
            <a:ext cx="533400" cy="5334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aseline="-25000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cxnSp>
        <p:nvCxnSpPr>
          <p:cNvPr id="34" name="AutoShape 9"/>
          <p:cNvCxnSpPr>
            <a:cxnSpLocks noChangeShapeType="1"/>
            <a:stCxn id="33" idx="6"/>
            <a:endCxn id="36" idx="2"/>
          </p:cNvCxnSpPr>
          <p:nvPr/>
        </p:nvCxnSpPr>
        <p:spPr bwMode="auto">
          <a:xfrm>
            <a:off x="3900488" y="27813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AutoShape 10"/>
          <p:cNvCxnSpPr>
            <a:cxnSpLocks noChangeShapeType="1"/>
            <a:stCxn id="30" idx="6"/>
            <a:endCxn id="33" idx="2"/>
          </p:cNvCxnSpPr>
          <p:nvPr/>
        </p:nvCxnSpPr>
        <p:spPr bwMode="auto">
          <a:xfrm>
            <a:off x="2986088" y="27813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" name="Oval 11"/>
          <p:cNvSpPr>
            <a:spLocks noChangeArrowheads="1"/>
          </p:cNvSpPr>
          <p:nvPr/>
        </p:nvSpPr>
        <p:spPr bwMode="auto">
          <a:xfrm>
            <a:off x="4267200" y="2514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cxnSp>
        <p:nvCxnSpPr>
          <p:cNvPr id="37" name="AutoShape 12"/>
          <p:cNvCxnSpPr>
            <a:cxnSpLocks noChangeShapeType="1"/>
            <a:stCxn id="36" idx="6"/>
            <a:endCxn id="29" idx="2"/>
          </p:cNvCxnSpPr>
          <p:nvPr/>
        </p:nvCxnSpPr>
        <p:spPr bwMode="auto">
          <a:xfrm>
            <a:off x="4814888" y="2781300"/>
            <a:ext cx="8096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5029200"/>
            <a:ext cx="1282700" cy="382741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5029200"/>
            <a:ext cx="1905000" cy="643038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5791200"/>
            <a:ext cx="3583303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9934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6" grpId="0" animBg="1"/>
      <p:bldP spid="10267" grpId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1" name="Group 1"/>
          <p:cNvGrpSpPr>
            <a:grpSpLocks/>
          </p:cNvGrpSpPr>
          <p:nvPr/>
        </p:nvGrpSpPr>
        <p:grpSpPr bwMode="auto">
          <a:xfrm>
            <a:off x="9178925" y="1812925"/>
            <a:ext cx="1568450" cy="1566863"/>
            <a:chOff x="6388048" y="3217069"/>
            <a:chExt cx="1567707" cy="1566862"/>
          </a:xfrm>
        </p:grpSpPr>
        <p:grpSp>
          <p:nvGrpSpPr>
            <p:cNvPr id="76831" name="Group 48"/>
            <p:cNvGrpSpPr>
              <a:grpSpLocks/>
            </p:cNvGrpSpPr>
            <p:nvPr/>
          </p:nvGrpSpPr>
          <p:grpSpPr bwMode="auto">
            <a:xfrm rot="-5400000">
              <a:off x="6388471" y="3216646"/>
              <a:ext cx="1566862" cy="1567707"/>
              <a:chOff x="3984" y="1056"/>
              <a:chExt cx="1296" cy="1296"/>
            </a:xfrm>
          </p:grpSpPr>
          <p:sp>
            <p:nvSpPr>
              <p:cNvPr id="76842" name="Rectangle 63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3" name="Rectangle 64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4" name="Rectangle 65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5" name="Rectangle 66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6" name="Rectangle 67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7" name="Rectangle 68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8" name="Rectangle 69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9" name="Rectangle 70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50" name="Rectangle 71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6832" name="Group 49"/>
            <p:cNvGrpSpPr>
              <a:grpSpLocks/>
            </p:cNvGrpSpPr>
            <p:nvPr/>
          </p:nvGrpSpPr>
          <p:grpSpPr bwMode="auto">
            <a:xfrm rot="-5400000">
              <a:off x="6871047" y="3637616"/>
              <a:ext cx="1273076" cy="664098"/>
              <a:chOff x="4227" y="3291"/>
              <a:chExt cx="1053" cy="549"/>
            </a:xfrm>
          </p:grpSpPr>
          <p:sp>
            <p:nvSpPr>
              <p:cNvPr id="76834" name="Oval 55"/>
              <p:cNvSpPr>
                <a:spLocks noChangeArrowheads="1"/>
              </p:cNvSpPr>
              <p:nvPr/>
            </p:nvSpPr>
            <p:spPr bwMode="auto">
              <a:xfrm>
                <a:off x="4656" y="3600"/>
                <a:ext cx="96" cy="96"/>
              </a:xfrm>
              <a:prstGeom prst="ellipse">
                <a:avLst/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5" name="Oval 56"/>
              <p:cNvSpPr>
                <a:spLocks noChangeArrowheads="1"/>
              </p:cNvSpPr>
              <p:nvPr/>
            </p:nvSpPr>
            <p:spPr bwMode="auto">
              <a:xfrm>
                <a:off x="4560" y="3744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6" name="Oval 57"/>
              <p:cNvSpPr>
                <a:spLocks noChangeArrowheads="1"/>
              </p:cNvSpPr>
              <p:nvPr/>
            </p:nvSpPr>
            <p:spPr bwMode="auto">
              <a:xfrm>
                <a:off x="5211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lang="en-US"/>
              </a:p>
            </p:txBody>
          </p:sp>
          <p:sp>
            <p:nvSpPr>
              <p:cNvPr id="76837" name="Oval 58"/>
              <p:cNvSpPr>
                <a:spLocks noChangeArrowheads="1"/>
              </p:cNvSpPr>
              <p:nvPr/>
            </p:nvSpPr>
            <p:spPr bwMode="auto">
              <a:xfrm>
                <a:off x="4683" y="3291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8" name="Oval 59"/>
              <p:cNvSpPr>
                <a:spLocks noChangeArrowheads="1"/>
              </p:cNvSpPr>
              <p:nvPr/>
            </p:nvSpPr>
            <p:spPr bwMode="auto">
              <a:xfrm flipH="1" flipV="1">
                <a:off x="4227" y="3699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9" name="Oval 60"/>
              <p:cNvSpPr>
                <a:spLocks noChangeArrowheads="1"/>
              </p:cNvSpPr>
              <p:nvPr/>
            </p:nvSpPr>
            <p:spPr bwMode="auto">
              <a:xfrm>
                <a:off x="5067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0" name="Oval 61"/>
              <p:cNvSpPr>
                <a:spLocks noChangeArrowheads="1"/>
              </p:cNvSpPr>
              <p:nvPr/>
            </p:nvSpPr>
            <p:spPr bwMode="auto">
              <a:xfrm>
                <a:off x="5088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1" name="Oval 62"/>
              <p:cNvSpPr>
                <a:spLocks noChangeArrowheads="1"/>
              </p:cNvSpPr>
              <p:nvPr/>
            </p:nvSpPr>
            <p:spPr bwMode="auto">
              <a:xfrm>
                <a:off x="5232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6833" name="Oval 52"/>
            <p:cNvSpPr>
              <a:spLocks noChangeArrowheads="1"/>
            </p:cNvSpPr>
            <p:nvPr/>
          </p:nvSpPr>
          <p:spPr bwMode="auto">
            <a:xfrm rot="-5400000">
              <a:off x="7665455" y="3853561"/>
              <a:ext cx="116100" cy="11612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Particle </a:t>
            </a:r>
            <a:r>
              <a:rPr lang="en-US" dirty="0" smtClean="0">
                <a:ea typeface="ＭＳ Ｐゴシック" pitchFamily="34" charset="-128"/>
              </a:rPr>
              <a:t>Filtering Observe Part II: Resample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680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524000"/>
            <a:ext cx="6629400" cy="46783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Rather than tracking weighted samples, we resample</a:t>
            </a:r>
          </a:p>
          <a:p>
            <a:pPr>
              <a:lnSpc>
                <a:spcPct val="90000"/>
              </a:lnSpc>
            </a:pPr>
            <a:endParaRPr lang="en-US" sz="24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N times, we choose from our weighted sample distribution (i.e. draw with replacement)</a:t>
            </a:r>
          </a:p>
          <a:p>
            <a:pPr>
              <a:lnSpc>
                <a:spcPct val="90000"/>
              </a:lnSpc>
            </a:pPr>
            <a:endParaRPr lang="en-US" sz="24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This is equivalent to renormalizing the distribution</a:t>
            </a:r>
          </a:p>
          <a:p>
            <a:pPr>
              <a:lnSpc>
                <a:spcPct val="90000"/>
              </a:lnSpc>
            </a:pPr>
            <a:endParaRPr lang="en-US" sz="24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Now the update is complete for this time step, continue with the next one</a:t>
            </a:r>
          </a:p>
        </p:txBody>
      </p:sp>
      <p:sp>
        <p:nvSpPr>
          <p:cNvPr id="48" name="Isosceles Triangle 47"/>
          <p:cNvSpPr/>
          <p:nvPr/>
        </p:nvSpPr>
        <p:spPr bwMode="auto">
          <a:xfrm flipV="1">
            <a:off x="9636125" y="3794125"/>
            <a:ext cx="639763" cy="2905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sp>
        <p:nvSpPr>
          <p:cNvPr id="76805" name="Oval 53"/>
          <p:cNvSpPr>
            <a:spLocks noChangeArrowheads="1"/>
          </p:cNvSpPr>
          <p:nvPr/>
        </p:nvSpPr>
        <p:spPr bwMode="auto">
          <a:xfrm rot="-5400000">
            <a:off x="9407525" y="2041525"/>
            <a:ext cx="33338" cy="333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endParaRPr lang="en-US"/>
          </a:p>
        </p:txBody>
      </p:sp>
      <p:grpSp>
        <p:nvGrpSpPr>
          <p:cNvPr id="76806" name="Group 2"/>
          <p:cNvGrpSpPr>
            <a:grpSpLocks/>
          </p:cNvGrpSpPr>
          <p:nvPr/>
        </p:nvGrpSpPr>
        <p:grpSpPr bwMode="auto">
          <a:xfrm>
            <a:off x="9178925" y="4556125"/>
            <a:ext cx="1566863" cy="1566863"/>
            <a:chOff x="4563129" y="4131470"/>
            <a:chExt cx="1567003" cy="1566862"/>
          </a:xfrm>
        </p:grpSpPr>
        <p:grpSp>
          <p:nvGrpSpPr>
            <p:cNvPr id="76811" name="Group 74"/>
            <p:cNvGrpSpPr>
              <a:grpSpLocks/>
            </p:cNvGrpSpPr>
            <p:nvPr/>
          </p:nvGrpSpPr>
          <p:grpSpPr bwMode="auto">
            <a:xfrm rot="-5400000">
              <a:off x="4563200" y="4131399"/>
              <a:ext cx="1566862" cy="1567003"/>
              <a:chOff x="3984" y="1056"/>
              <a:chExt cx="1296" cy="1296"/>
            </a:xfrm>
          </p:grpSpPr>
          <p:sp>
            <p:nvSpPr>
              <p:cNvPr id="76822" name="Rectangle 86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3" name="Rectangle 87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4" name="Rectangle 88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5" name="Rectangle 89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6" name="Rectangle 90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7" name="Rectangle 91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8" name="Rectangle 92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9" name="Rectangle 93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0" name="Rectangle 94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6812" name="Oval 75"/>
            <p:cNvSpPr>
              <a:spLocks noChangeArrowheads="1"/>
            </p:cNvSpPr>
            <p:nvPr/>
          </p:nvSpPr>
          <p:spPr bwMode="auto">
            <a:xfrm rot="-5400000">
              <a:off x="5723878" y="5001943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3" name="Oval 76"/>
            <p:cNvSpPr>
              <a:spLocks noChangeArrowheads="1"/>
            </p:cNvSpPr>
            <p:nvPr/>
          </p:nvSpPr>
          <p:spPr bwMode="auto">
            <a:xfrm rot="-5400000">
              <a:off x="5956026" y="4769815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4" name="Oval 77"/>
            <p:cNvSpPr>
              <a:spLocks noChangeArrowheads="1"/>
            </p:cNvSpPr>
            <p:nvPr/>
          </p:nvSpPr>
          <p:spPr bwMode="auto">
            <a:xfrm rot="-5400000">
              <a:off x="5839952" y="4885879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5" name="Oval 78"/>
            <p:cNvSpPr>
              <a:spLocks noChangeArrowheads="1"/>
            </p:cNvSpPr>
            <p:nvPr/>
          </p:nvSpPr>
          <p:spPr bwMode="auto">
            <a:xfrm rot="-5400000">
              <a:off x="5317618" y="4943911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6" name="Oval 79"/>
            <p:cNvSpPr>
              <a:spLocks noChangeArrowheads="1"/>
            </p:cNvSpPr>
            <p:nvPr/>
          </p:nvSpPr>
          <p:spPr bwMode="auto">
            <a:xfrm rot="-5400000">
              <a:off x="5839952" y="4363592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7" name="Oval 80"/>
            <p:cNvSpPr>
              <a:spLocks noChangeArrowheads="1"/>
            </p:cNvSpPr>
            <p:nvPr/>
          </p:nvSpPr>
          <p:spPr bwMode="auto">
            <a:xfrm rot="-5400000">
              <a:off x="5723878" y="4769815"/>
              <a:ext cx="116064" cy="116074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8" name="Oval 81"/>
            <p:cNvSpPr>
              <a:spLocks noChangeArrowheads="1"/>
            </p:cNvSpPr>
            <p:nvPr/>
          </p:nvSpPr>
          <p:spPr bwMode="auto">
            <a:xfrm rot="-5400000">
              <a:off x="5839952" y="5292103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9" name="Oval 82"/>
            <p:cNvSpPr>
              <a:spLocks noChangeArrowheads="1"/>
            </p:cNvSpPr>
            <p:nvPr/>
          </p:nvSpPr>
          <p:spPr bwMode="auto">
            <a:xfrm rot="-5400000">
              <a:off x="5956026" y="5001943"/>
              <a:ext cx="116064" cy="116074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0" name="Oval 83"/>
            <p:cNvSpPr>
              <a:spLocks noChangeArrowheads="1"/>
            </p:cNvSpPr>
            <p:nvPr/>
          </p:nvSpPr>
          <p:spPr bwMode="auto">
            <a:xfrm rot="-5400000">
              <a:off x="5839952" y="5466199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1" name="Oval 84"/>
            <p:cNvSpPr>
              <a:spLocks noChangeArrowheads="1"/>
            </p:cNvSpPr>
            <p:nvPr/>
          </p:nvSpPr>
          <p:spPr bwMode="auto">
            <a:xfrm rot="-5400000">
              <a:off x="5317618" y="4363592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6807" name="TextBox 98"/>
          <p:cNvSpPr txBox="1">
            <a:spLocks noChangeArrowheads="1"/>
          </p:cNvSpPr>
          <p:nvPr/>
        </p:nvSpPr>
        <p:spPr bwMode="auto">
          <a:xfrm>
            <a:off x="6934200" y="1066800"/>
            <a:ext cx="1371600" cy="280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dirty="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600" dirty="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600" dirty="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pPr eaLnBrk="1" hangingPunct="1"/>
            <a:r>
              <a:rPr lang="en-US" sz="1600" dirty="0">
                <a:solidFill>
                  <a:srgbClr val="00B05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600" dirty="0">
                <a:solidFill>
                  <a:srgbClr val="C00000"/>
                </a:solidFill>
                <a:latin typeface="Calibri"/>
                <a:cs typeface="Calibri"/>
              </a:rPr>
              <a:t>    (3,1)  w=.4</a:t>
            </a:r>
          </a:p>
          <a:p>
            <a:pPr eaLnBrk="1" hangingPunct="1"/>
            <a:r>
              <a:rPr lang="en-US" sz="1600" dirty="0">
                <a:solidFill>
                  <a:srgbClr val="C00000"/>
                </a:solidFill>
                <a:latin typeface="Calibri"/>
                <a:cs typeface="Calibri"/>
              </a:rPr>
              <a:t>    (3,3)  w=.4</a:t>
            </a:r>
          </a:p>
          <a:p>
            <a:pPr eaLnBrk="1" hangingPunct="1"/>
            <a:r>
              <a:rPr lang="en-US" sz="1600" dirty="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600" dirty="0">
                <a:solidFill>
                  <a:srgbClr val="C00000"/>
                </a:solidFill>
                <a:latin typeface="Calibri"/>
                <a:cs typeface="Calibri"/>
              </a:rPr>
              <a:t>    (1,3)  w=.1</a:t>
            </a:r>
          </a:p>
          <a:p>
            <a:pPr eaLnBrk="1" hangingPunct="1"/>
            <a:r>
              <a:rPr lang="en-US" sz="1600" dirty="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pPr eaLnBrk="1" hangingPunct="1"/>
            <a:r>
              <a:rPr lang="en-US" sz="1600" dirty="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600" dirty="0">
                <a:solidFill>
                  <a:srgbClr val="C00000"/>
                </a:solidFill>
                <a:latin typeface="Calibri"/>
                <a:cs typeface="Calibri"/>
              </a:rPr>
              <a:t>    (2,2)  w=.4</a:t>
            </a:r>
          </a:p>
        </p:txBody>
      </p:sp>
      <p:sp>
        <p:nvSpPr>
          <p:cNvPr id="76808" name="TextBox 99"/>
          <p:cNvSpPr txBox="1">
            <a:spLocks noChangeArrowheads="1"/>
          </p:cNvSpPr>
          <p:nvPr/>
        </p:nvSpPr>
        <p:spPr bwMode="auto">
          <a:xfrm>
            <a:off x="6934200" y="3886200"/>
            <a:ext cx="1752600" cy="280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dirty="0">
                <a:latin typeface="Calibri"/>
                <a:cs typeface="Calibri"/>
              </a:rPr>
              <a:t>(New) Particles:</a:t>
            </a:r>
          </a:p>
          <a:p>
            <a:pPr eaLnBrk="1" hangingPunct="1"/>
            <a:r>
              <a:rPr lang="en-US" sz="16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600" dirty="0">
                <a:solidFill>
                  <a:srgbClr val="C00000"/>
                </a:solidFill>
                <a:latin typeface="Calibri"/>
                <a:cs typeface="Calibri"/>
              </a:rPr>
              <a:t>    (2,2)</a:t>
            </a:r>
          </a:p>
          <a:p>
            <a:pPr eaLnBrk="1" hangingPunct="1"/>
            <a:r>
              <a:rPr lang="en-US" sz="1600" dirty="0">
                <a:solidFill>
                  <a:srgbClr val="00B050"/>
                </a:solidFill>
                <a:latin typeface="Calibri"/>
                <a:cs typeface="Calibri"/>
              </a:rPr>
              <a:t>    (3,2)   </a:t>
            </a:r>
          </a:p>
          <a:p>
            <a:pPr eaLnBrk="1" hangingPunct="1"/>
            <a:r>
              <a:rPr lang="en-US" sz="16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6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600" dirty="0">
                <a:solidFill>
                  <a:srgbClr val="00B05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600" dirty="0">
                <a:solidFill>
                  <a:srgbClr val="C00000"/>
                </a:solidFill>
                <a:latin typeface="Calibri"/>
                <a:cs typeface="Calibri"/>
              </a:rPr>
              <a:t>    (1,3)</a:t>
            </a:r>
          </a:p>
          <a:p>
            <a:pPr eaLnBrk="1" hangingPunct="1"/>
            <a:r>
              <a:rPr lang="en-US" sz="16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6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6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</p:txBody>
      </p:sp>
      <p:cxnSp>
        <p:nvCxnSpPr>
          <p:cNvPr id="76809" name="AutoShape 47"/>
          <p:cNvCxnSpPr>
            <a:cxnSpLocks noChangeShapeType="1"/>
            <a:stCxn id="76834" idx="3"/>
            <a:endCxn id="76817" idx="5"/>
          </p:cNvCxnSpPr>
          <p:nvPr/>
        </p:nvCxnSpPr>
        <p:spPr bwMode="auto">
          <a:xfrm flipH="1">
            <a:off x="10439400" y="2667000"/>
            <a:ext cx="0" cy="2544763"/>
          </a:xfrm>
          <a:prstGeom prst="curvedConnector3">
            <a:avLst>
              <a:gd name="adj1" fmla="val -4300788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6810" name="AutoShape 47"/>
          <p:cNvCxnSpPr>
            <a:cxnSpLocks noChangeShapeType="1"/>
            <a:stCxn id="76834" idx="3"/>
            <a:endCxn id="76819" idx="5"/>
          </p:cNvCxnSpPr>
          <p:nvPr/>
        </p:nvCxnSpPr>
        <p:spPr bwMode="auto">
          <a:xfrm>
            <a:off x="10439400" y="2667000"/>
            <a:ext cx="231775" cy="2776538"/>
          </a:xfrm>
          <a:prstGeom prst="curvedConnector3">
            <a:avLst>
              <a:gd name="adj1" fmla="val 206051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9877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7680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cs typeface="Calibri"/>
              </a:rPr>
              <a:t>Recap: Particle Filtering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11734800" cy="4525963"/>
          </a:xfrm>
        </p:spPr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Particles: track samples of states rather than an explicit distribution</a:t>
            </a:r>
          </a:p>
          <a:p>
            <a:pPr lvl="1"/>
            <a:endParaRPr lang="en-US" dirty="0" smtClean="0">
              <a:latin typeface="Calibri"/>
              <a:cs typeface="Calibri"/>
            </a:endParaRPr>
          </a:p>
        </p:txBody>
      </p:sp>
      <p:sp>
        <p:nvSpPr>
          <p:cNvPr id="9221" name="TextBox 24"/>
          <p:cNvSpPr txBox="1">
            <a:spLocks noChangeArrowheads="1"/>
          </p:cNvSpPr>
          <p:nvPr/>
        </p:nvSpPr>
        <p:spPr bwMode="auto">
          <a:xfrm>
            <a:off x="1524000" y="4191001"/>
            <a:ext cx="1371600" cy="2123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 sz="1200" dirty="0">
                <a:latin typeface="Calibri"/>
                <a:cs typeface="Calibri"/>
              </a:rPr>
              <a:t>Particles: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(3,3)   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(1,2)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</p:txBody>
      </p:sp>
      <p:grpSp>
        <p:nvGrpSpPr>
          <p:cNvPr id="9278" name="Group 37"/>
          <p:cNvGrpSpPr>
            <a:grpSpLocks/>
          </p:cNvGrpSpPr>
          <p:nvPr/>
        </p:nvGrpSpPr>
        <p:grpSpPr bwMode="auto">
          <a:xfrm rot="16200000">
            <a:off x="1448141" y="2471399"/>
            <a:ext cx="1566863" cy="1567543"/>
            <a:chOff x="6324600" y="4419600"/>
            <a:chExt cx="2057400" cy="2057400"/>
          </a:xfrm>
        </p:grpSpPr>
        <p:grpSp>
          <p:nvGrpSpPr>
            <p:cNvPr id="9301" name="Group 14"/>
            <p:cNvGrpSpPr>
              <a:grpSpLocks/>
            </p:cNvGrpSpPr>
            <p:nvPr/>
          </p:nvGrpSpPr>
          <p:grpSpPr bwMode="auto">
            <a:xfrm>
              <a:off x="6324600" y="4419600"/>
              <a:ext cx="2057400" cy="2057400"/>
              <a:chOff x="3984" y="1056"/>
              <a:chExt cx="1296" cy="1296"/>
            </a:xfrm>
          </p:grpSpPr>
          <p:sp>
            <p:nvSpPr>
              <p:cNvPr id="9312" name="Rectangle 15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3" name="Rectangle 16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4" name="Rectangle 17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5" name="Rectangle 18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6" name="Rectangle 19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7" name="Rectangle 20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8" name="Rectangle 21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9" name="Rectangle 22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20" name="Rectangle 23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9302" name="Oval 24"/>
            <p:cNvSpPr>
              <a:spLocks noChangeArrowheads="1"/>
            </p:cNvSpPr>
            <p:nvPr/>
          </p:nvSpPr>
          <p:spPr bwMode="auto">
            <a:xfrm>
              <a:off x="80772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3" name="Oval 25"/>
            <p:cNvSpPr>
              <a:spLocks noChangeArrowheads="1"/>
            </p:cNvSpPr>
            <p:nvPr/>
          </p:nvSpPr>
          <p:spPr bwMode="auto">
            <a:xfrm>
              <a:off x="78486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4" name="Oval 26"/>
            <p:cNvSpPr>
              <a:spLocks noChangeArrowheads="1"/>
            </p:cNvSpPr>
            <p:nvPr/>
          </p:nvSpPr>
          <p:spPr bwMode="auto">
            <a:xfrm>
              <a:off x="8001000" y="6019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5" name="Oval 27"/>
            <p:cNvSpPr>
              <a:spLocks noChangeArrowheads="1"/>
            </p:cNvSpPr>
            <p:nvPr/>
          </p:nvSpPr>
          <p:spPr bwMode="auto">
            <a:xfrm>
              <a:off x="7848600" y="6172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6" name="Oval 28"/>
            <p:cNvSpPr>
              <a:spLocks noChangeArrowheads="1"/>
            </p:cNvSpPr>
            <p:nvPr/>
          </p:nvSpPr>
          <p:spPr bwMode="auto">
            <a:xfrm>
              <a:off x="8153400" y="6172200"/>
              <a:ext cx="152400" cy="15240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7" name="Oval 29"/>
            <p:cNvSpPr>
              <a:spLocks noChangeArrowheads="1"/>
            </p:cNvSpPr>
            <p:nvPr/>
          </p:nvSpPr>
          <p:spPr bwMode="auto">
            <a:xfrm>
              <a:off x="81534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8" name="Oval 30"/>
            <p:cNvSpPr>
              <a:spLocks noChangeArrowheads="1"/>
            </p:cNvSpPr>
            <p:nvPr/>
          </p:nvSpPr>
          <p:spPr bwMode="auto">
            <a:xfrm>
              <a:off x="73914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9" name="Oval 31"/>
            <p:cNvSpPr>
              <a:spLocks noChangeArrowheads="1"/>
            </p:cNvSpPr>
            <p:nvPr/>
          </p:nvSpPr>
          <p:spPr bwMode="auto">
            <a:xfrm>
              <a:off x="78486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10" name="Oval 32"/>
            <p:cNvSpPr>
              <a:spLocks noChangeArrowheads="1"/>
            </p:cNvSpPr>
            <p:nvPr/>
          </p:nvSpPr>
          <p:spPr bwMode="auto">
            <a:xfrm>
              <a:off x="71628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11" name="Oval 33"/>
            <p:cNvSpPr>
              <a:spLocks noChangeArrowheads="1"/>
            </p:cNvSpPr>
            <p:nvPr/>
          </p:nvSpPr>
          <p:spPr bwMode="auto">
            <a:xfrm>
              <a:off x="7239000" y="4648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2975429" y="2471739"/>
            <a:ext cx="2587171" cy="1566863"/>
            <a:chOff x="2442028" y="2471739"/>
            <a:chExt cx="2587171" cy="1566862"/>
          </a:xfrm>
        </p:grpSpPr>
        <p:sp>
          <p:nvSpPr>
            <p:cNvPr id="47" name="Isosceles Triangle 46"/>
            <p:cNvSpPr/>
            <p:nvPr/>
          </p:nvSpPr>
          <p:spPr bwMode="auto">
            <a:xfrm rot="16200000" flipV="1">
              <a:off x="2643982" y="3110707"/>
              <a:ext cx="639762" cy="288925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9280" name="Group 4"/>
            <p:cNvGrpSpPr>
              <a:grpSpLocks/>
            </p:cNvGrpSpPr>
            <p:nvPr/>
          </p:nvGrpSpPr>
          <p:grpSpPr bwMode="auto">
            <a:xfrm rot="16200000">
              <a:off x="3461997" y="2471398"/>
              <a:ext cx="1566862" cy="1567543"/>
              <a:chOff x="3984" y="1056"/>
              <a:chExt cx="1296" cy="1296"/>
            </a:xfrm>
          </p:grpSpPr>
          <p:sp>
            <p:nvSpPr>
              <p:cNvPr id="9292" name="Rectangle 5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3" name="Rectangle 6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4" name="Rectangle 7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5" name="Rectangle 8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6" name="Rectangle 9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7" name="Rectangle 10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8" name="Rectangle 11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9" name="Rectangle 12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00" name="Rectangle 13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9281" name="Oval 14"/>
            <p:cNvSpPr>
              <a:spLocks noChangeArrowheads="1"/>
            </p:cNvSpPr>
            <p:nvPr/>
          </p:nvSpPr>
          <p:spPr bwMode="auto">
            <a:xfrm rot="16200000">
              <a:off x="4622824" y="3226128"/>
              <a:ext cx="116064" cy="116114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2" name="Oval 15"/>
            <p:cNvSpPr>
              <a:spLocks noChangeArrowheads="1"/>
            </p:cNvSpPr>
            <p:nvPr/>
          </p:nvSpPr>
          <p:spPr bwMode="auto">
            <a:xfrm rot="16200000">
              <a:off x="4796996" y="311006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3" name="Oval 16"/>
            <p:cNvSpPr>
              <a:spLocks noChangeArrowheads="1"/>
            </p:cNvSpPr>
            <p:nvPr/>
          </p:nvSpPr>
          <p:spPr bwMode="auto">
            <a:xfrm rot="16200000">
              <a:off x="4796996" y="3342192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4" name="Oval 17"/>
            <p:cNvSpPr>
              <a:spLocks noChangeArrowheads="1"/>
            </p:cNvSpPr>
            <p:nvPr/>
          </p:nvSpPr>
          <p:spPr bwMode="auto">
            <a:xfrm rot="16200000">
              <a:off x="4738939" y="2587777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5" name="Oval 18"/>
            <p:cNvSpPr>
              <a:spLocks noChangeArrowheads="1"/>
            </p:cNvSpPr>
            <p:nvPr/>
          </p:nvSpPr>
          <p:spPr bwMode="auto">
            <a:xfrm rot="16200000">
              <a:off x="4216424" y="3226128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6" name="Oval 19"/>
            <p:cNvSpPr>
              <a:spLocks noChangeArrowheads="1"/>
            </p:cNvSpPr>
            <p:nvPr/>
          </p:nvSpPr>
          <p:spPr bwMode="auto">
            <a:xfrm rot="16200000">
              <a:off x="4738939" y="3748415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7" name="Oval 20"/>
            <p:cNvSpPr>
              <a:spLocks noChangeArrowheads="1"/>
            </p:cNvSpPr>
            <p:nvPr/>
          </p:nvSpPr>
          <p:spPr bwMode="auto">
            <a:xfrm rot="16200000">
              <a:off x="3693910" y="2703840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8" name="Oval 21"/>
            <p:cNvSpPr>
              <a:spLocks noChangeArrowheads="1"/>
            </p:cNvSpPr>
            <p:nvPr/>
          </p:nvSpPr>
          <p:spPr bwMode="auto">
            <a:xfrm rot="16200000">
              <a:off x="4738939" y="2761872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9" name="Oval 22"/>
            <p:cNvSpPr>
              <a:spLocks noChangeArrowheads="1"/>
            </p:cNvSpPr>
            <p:nvPr/>
          </p:nvSpPr>
          <p:spPr bwMode="auto">
            <a:xfrm rot="16200000">
              <a:off x="4216424" y="2761872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90" name="Oval 23"/>
            <p:cNvSpPr>
              <a:spLocks noChangeArrowheads="1"/>
            </p:cNvSpPr>
            <p:nvPr/>
          </p:nvSpPr>
          <p:spPr bwMode="auto">
            <a:xfrm rot="16200000">
              <a:off x="4216424" y="2587777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cxnSp>
          <p:nvCxnSpPr>
            <p:cNvPr id="68" name="Shape 67"/>
            <p:cNvCxnSpPr>
              <a:stCxn id="9306" idx="4"/>
              <a:endCxn id="9281" idx="6"/>
            </p:cNvCxnSpPr>
            <p:nvPr/>
          </p:nvCxnSpPr>
          <p:spPr bwMode="auto">
            <a:xfrm>
              <a:off x="2442028" y="2587802"/>
              <a:ext cx="2238828" cy="638351"/>
            </a:xfrm>
            <a:prstGeom prst="curvedConnector2">
              <a:avLst/>
            </a:prstGeom>
            <a:ln w="28575"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" name="Group 72"/>
          <p:cNvGrpSpPr>
            <a:grpSpLocks/>
          </p:cNvGrpSpPr>
          <p:nvPr/>
        </p:nvGrpSpPr>
        <p:grpSpPr bwMode="auto">
          <a:xfrm rot="-5400000">
            <a:off x="5967395" y="1852592"/>
            <a:ext cx="1566863" cy="2805163"/>
            <a:chOff x="6400800" y="2643215"/>
            <a:chExt cx="2057400" cy="3681385"/>
          </a:xfrm>
        </p:grpSpPr>
        <p:sp>
          <p:nvSpPr>
            <p:cNvPr id="74" name="Isosceles Triangle 73"/>
            <p:cNvSpPr/>
            <p:nvPr/>
          </p:nvSpPr>
          <p:spPr>
            <a:xfrm flipV="1">
              <a:off x="7009474" y="3443291"/>
              <a:ext cx="840052" cy="38125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9254" name="Group 25"/>
            <p:cNvGrpSpPr>
              <a:grpSpLocks/>
            </p:cNvGrpSpPr>
            <p:nvPr/>
          </p:nvGrpSpPr>
          <p:grpSpPr bwMode="auto">
            <a:xfrm>
              <a:off x="6400800" y="4267200"/>
              <a:ext cx="2057400" cy="2057400"/>
              <a:chOff x="3984" y="1056"/>
              <a:chExt cx="1296" cy="1296"/>
            </a:xfrm>
          </p:grpSpPr>
          <p:sp>
            <p:nvSpPr>
              <p:cNvPr id="9269" name="Rectangle 26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0" name="Rectangle 27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1" name="Rectangle 28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2" name="Rectangle 29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3" name="Rectangle 30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4" name="Rectangle 31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5" name="Rectangle 32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6" name="Rectangle 33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7" name="Rectangle 34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grpSp>
          <p:nvGrpSpPr>
            <p:cNvPr id="9255" name="Group 35"/>
            <p:cNvGrpSpPr>
              <a:grpSpLocks/>
            </p:cNvGrpSpPr>
            <p:nvPr/>
          </p:nvGrpSpPr>
          <p:grpSpPr bwMode="auto">
            <a:xfrm>
              <a:off x="6634168" y="5300668"/>
              <a:ext cx="1671638" cy="871538"/>
              <a:chOff x="4227" y="3291"/>
              <a:chExt cx="1053" cy="549"/>
            </a:xfrm>
          </p:grpSpPr>
          <p:sp>
            <p:nvSpPr>
              <p:cNvPr id="9261" name="Oval 36"/>
              <p:cNvSpPr>
                <a:spLocks noChangeArrowheads="1"/>
              </p:cNvSpPr>
              <p:nvPr/>
            </p:nvSpPr>
            <p:spPr bwMode="auto">
              <a:xfrm>
                <a:off x="4656" y="3600"/>
                <a:ext cx="96" cy="96"/>
              </a:xfrm>
              <a:prstGeom prst="ellipse">
                <a:avLst/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2" name="Oval 37"/>
              <p:cNvSpPr>
                <a:spLocks noChangeArrowheads="1"/>
              </p:cNvSpPr>
              <p:nvPr/>
            </p:nvSpPr>
            <p:spPr bwMode="auto">
              <a:xfrm>
                <a:off x="4560" y="3744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3" name="Oval 38"/>
              <p:cNvSpPr>
                <a:spLocks noChangeArrowheads="1"/>
              </p:cNvSpPr>
              <p:nvPr/>
            </p:nvSpPr>
            <p:spPr bwMode="auto">
              <a:xfrm>
                <a:off x="5211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4" name="Oval 39"/>
              <p:cNvSpPr>
                <a:spLocks noChangeArrowheads="1"/>
              </p:cNvSpPr>
              <p:nvPr/>
            </p:nvSpPr>
            <p:spPr bwMode="auto">
              <a:xfrm>
                <a:off x="4683" y="3291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5" name="Oval 40"/>
              <p:cNvSpPr>
                <a:spLocks noChangeArrowheads="1"/>
              </p:cNvSpPr>
              <p:nvPr/>
            </p:nvSpPr>
            <p:spPr bwMode="auto">
              <a:xfrm flipH="1" flipV="1">
                <a:off x="4227" y="3699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6" name="Oval 41"/>
              <p:cNvSpPr>
                <a:spLocks noChangeArrowheads="1"/>
              </p:cNvSpPr>
              <p:nvPr/>
            </p:nvSpPr>
            <p:spPr bwMode="auto">
              <a:xfrm>
                <a:off x="5067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7" name="Oval 42"/>
              <p:cNvSpPr>
                <a:spLocks noChangeArrowheads="1"/>
              </p:cNvSpPr>
              <p:nvPr/>
            </p:nvSpPr>
            <p:spPr bwMode="auto">
              <a:xfrm>
                <a:off x="5088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8" name="Oval 43"/>
              <p:cNvSpPr>
                <a:spLocks noChangeArrowheads="1"/>
              </p:cNvSpPr>
              <p:nvPr/>
            </p:nvSpPr>
            <p:spPr bwMode="auto">
              <a:xfrm>
                <a:off x="5232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9256" name="Rectangle 44"/>
            <p:cNvSpPr>
              <a:spLocks noChangeArrowheads="1"/>
            </p:cNvSpPr>
            <p:nvPr/>
          </p:nvSpPr>
          <p:spPr bwMode="auto">
            <a:xfrm>
              <a:off x="7086600" y="5638800"/>
              <a:ext cx="685800" cy="685800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9257" name="Group 45"/>
            <p:cNvGrpSpPr>
              <a:grpSpLocks/>
            </p:cNvGrpSpPr>
            <p:nvPr/>
          </p:nvGrpSpPr>
          <p:grpSpPr bwMode="auto">
            <a:xfrm>
              <a:off x="7374038" y="2643215"/>
              <a:ext cx="779473" cy="3148047"/>
              <a:chOff x="4693" y="1665"/>
              <a:chExt cx="491" cy="1983"/>
            </a:xfrm>
          </p:grpSpPr>
          <p:sp>
            <p:nvSpPr>
              <p:cNvPr id="9259" name="Oval 46"/>
              <p:cNvSpPr>
                <a:spLocks noChangeArrowheads="1"/>
              </p:cNvSpPr>
              <p:nvPr/>
            </p:nvSpPr>
            <p:spPr bwMode="auto">
              <a:xfrm>
                <a:off x="5157" y="2901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lang="en-US">
                  <a:latin typeface="Calibri"/>
                  <a:cs typeface="Calibri"/>
                </a:endParaRPr>
              </a:p>
            </p:txBody>
          </p:sp>
          <p:cxnSp>
            <p:nvCxnSpPr>
              <p:cNvPr id="9260" name="AutoShape 47"/>
              <p:cNvCxnSpPr>
                <a:cxnSpLocks noChangeShapeType="1"/>
                <a:stCxn id="9281" idx="4"/>
                <a:endCxn id="9261" idx="0"/>
              </p:cNvCxnSpPr>
              <p:nvPr/>
            </p:nvCxnSpPr>
            <p:spPr bwMode="auto">
              <a:xfrm rot="5400000">
                <a:off x="3707" y="2651"/>
                <a:ext cx="1983" cy="11"/>
              </a:xfrm>
              <a:prstGeom prst="curvedConnector3">
                <a:avLst>
                  <a:gd name="adj1" fmla="val 50000"/>
                </a:avLst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  <p:sp>
          <p:nvSpPr>
            <p:cNvPr id="9258" name="Oval 50"/>
            <p:cNvSpPr>
              <a:spLocks noChangeArrowheads="1"/>
            </p:cNvSpPr>
            <p:nvPr/>
          </p:nvSpPr>
          <p:spPr bwMode="auto">
            <a:xfrm>
              <a:off x="7469976" y="5943603"/>
              <a:ext cx="152448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grpSp>
        <p:nvGrpSpPr>
          <p:cNvPr id="10" name="Group 161"/>
          <p:cNvGrpSpPr>
            <a:grpSpLocks/>
          </p:cNvGrpSpPr>
          <p:nvPr/>
        </p:nvGrpSpPr>
        <p:grpSpPr bwMode="auto">
          <a:xfrm rot="-5400000">
            <a:off x="8859045" y="2161381"/>
            <a:ext cx="1566863" cy="2187577"/>
            <a:chOff x="6400800" y="3452416"/>
            <a:chExt cx="2057400" cy="2872184"/>
          </a:xfrm>
        </p:grpSpPr>
        <p:grpSp>
          <p:nvGrpSpPr>
            <p:cNvPr id="9232" name="Group 24"/>
            <p:cNvGrpSpPr>
              <a:grpSpLocks/>
            </p:cNvGrpSpPr>
            <p:nvPr/>
          </p:nvGrpSpPr>
          <p:grpSpPr bwMode="auto">
            <a:xfrm>
              <a:off x="6400800" y="4267200"/>
              <a:ext cx="2057400" cy="2057400"/>
              <a:chOff x="3984" y="1056"/>
              <a:chExt cx="1296" cy="1296"/>
            </a:xfrm>
          </p:grpSpPr>
          <p:sp>
            <p:nvSpPr>
              <p:cNvPr id="9244" name="Rectangle 25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45" name="Rectangle 26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46" name="Rectangle 27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47" name="Rectangle 28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48" name="Rectangle 29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49" name="Rectangle 30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50" name="Rectangle 31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51" name="Rectangle 32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52" name="Rectangle 33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9233" name="Oval 34"/>
            <p:cNvSpPr>
              <a:spLocks noChangeArrowheads="1"/>
            </p:cNvSpPr>
            <p:nvPr/>
          </p:nvSpPr>
          <p:spPr bwMode="auto">
            <a:xfrm>
              <a:off x="7162800" y="5791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4" name="Oval 35"/>
            <p:cNvSpPr>
              <a:spLocks noChangeArrowheads="1"/>
            </p:cNvSpPr>
            <p:nvPr/>
          </p:nvSpPr>
          <p:spPr bwMode="auto">
            <a:xfrm>
              <a:off x="74676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5" name="Oval 36"/>
            <p:cNvSpPr>
              <a:spLocks noChangeArrowheads="1"/>
            </p:cNvSpPr>
            <p:nvPr/>
          </p:nvSpPr>
          <p:spPr bwMode="auto">
            <a:xfrm>
              <a:off x="7315200" y="59436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6" name="Oval 37"/>
            <p:cNvSpPr>
              <a:spLocks noChangeArrowheads="1"/>
            </p:cNvSpPr>
            <p:nvPr/>
          </p:nvSpPr>
          <p:spPr bwMode="auto">
            <a:xfrm>
              <a:off x="7239000" y="5257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7" name="Oval 38"/>
            <p:cNvSpPr>
              <a:spLocks noChangeArrowheads="1"/>
            </p:cNvSpPr>
            <p:nvPr/>
          </p:nvSpPr>
          <p:spPr bwMode="auto">
            <a:xfrm>
              <a:off x="8001000" y="59436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8" name="Oval 39"/>
            <p:cNvSpPr>
              <a:spLocks noChangeArrowheads="1"/>
            </p:cNvSpPr>
            <p:nvPr/>
          </p:nvSpPr>
          <p:spPr bwMode="auto">
            <a:xfrm>
              <a:off x="7467600" y="5791200"/>
              <a:ext cx="152400" cy="15240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9" name="Oval 40"/>
            <p:cNvSpPr>
              <a:spLocks noChangeArrowheads="1"/>
            </p:cNvSpPr>
            <p:nvPr/>
          </p:nvSpPr>
          <p:spPr bwMode="auto">
            <a:xfrm>
              <a:off x="6781800" y="59436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40" name="Oval 41"/>
            <p:cNvSpPr>
              <a:spLocks noChangeArrowheads="1"/>
            </p:cNvSpPr>
            <p:nvPr/>
          </p:nvSpPr>
          <p:spPr bwMode="auto">
            <a:xfrm>
              <a:off x="7162800" y="6096000"/>
              <a:ext cx="152400" cy="15240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41" name="Oval 42"/>
            <p:cNvSpPr>
              <a:spLocks noChangeArrowheads="1"/>
            </p:cNvSpPr>
            <p:nvPr/>
          </p:nvSpPr>
          <p:spPr bwMode="auto">
            <a:xfrm>
              <a:off x="6553200" y="59436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42" name="Oval 43"/>
            <p:cNvSpPr>
              <a:spLocks noChangeArrowheads="1"/>
            </p:cNvSpPr>
            <p:nvPr/>
          </p:nvSpPr>
          <p:spPr bwMode="auto">
            <a:xfrm>
              <a:off x="8001000" y="5257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1" name="Isosceles Triangle 160"/>
            <p:cNvSpPr/>
            <p:nvPr/>
          </p:nvSpPr>
          <p:spPr>
            <a:xfrm flipV="1">
              <a:off x="7009474" y="3452416"/>
              <a:ext cx="840052" cy="38143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9225" name="TextBox 163"/>
          <p:cNvSpPr txBox="1">
            <a:spLocks noChangeArrowheads="1"/>
          </p:cNvSpPr>
          <p:nvPr/>
        </p:nvSpPr>
        <p:spPr bwMode="auto">
          <a:xfrm>
            <a:off x="2667000" y="1905001"/>
            <a:ext cx="16002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Elapse</a:t>
            </a:r>
          </a:p>
        </p:txBody>
      </p:sp>
      <p:sp>
        <p:nvSpPr>
          <p:cNvPr id="9226" name="TextBox 164"/>
          <p:cNvSpPr txBox="1">
            <a:spLocks noChangeArrowheads="1"/>
          </p:cNvSpPr>
          <p:nvPr/>
        </p:nvSpPr>
        <p:spPr bwMode="auto">
          <a:xfrm>
            <a:off x="5257800" y="1905001"/>
            <a:ext cx="16002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Weight</a:t>
            </a:r>
          </a:p>
        </p:txBody>
      </p:sp>
      <p:sp>
        <p:nvSpPr>
          <p:cNvPr id="9227" name="TextBox 165"/>
          <p:cNvSpPr txBox="1">
            <a:spLocks noChangeArrowheads="1"/>
          </p:cNvSpPr>
          <p:nvPr/>
        </p:nvSpPr>
        <p:spPr bwMode="auto">
          <a:xfrm>
            <a:off x="7848600" y="1905001"/>
            <a:ext cx="16002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Resample</a:t>
            </a:r>
          </a:p>
        </p:txBody>
      </p:sp>
      <p:sp>
        <p:nvSpPr>
          <p:cNvPr id="173" name="TextBox 24"/>
          <p:cNvSpPr txBox="1">
            <a:spLocks noChangeArrowheads="1"/>
          </p:cNvSpPr>
          <p:nvPr/>
        </p:nvSpPr>
        <p:spPr bwMode="auto">
          <a:xfrm>
            <a:off x="4191000" y="4191001"/>
            <a:ext cx="1371600" cy="2123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 sz="1200" dirty="0">
                <a:latin typeface="Calibri"/>
                <a:cs typeface="Calibri"/>
              </a:rPr>
              <a:t>Particles: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(3,2)   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(3,1)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(1,3)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(2,2)</a:t>
            </a:r>
          </a:p>
        </p:txBody>
      </p:sp>
      <p:sp>
        <p:nvSpPr>
          <p:cNvPr id="174" name="TextBox 24"/>
          <p:cNvSpPr txBox="1">
            <a:spLocks noChangeArrowheads="1"/>
          </p:cNvSpPr>
          <p:nvPr/>
        </p:nvSpPr>
        <p:spPr bwMode="auto">
          <a:xfrm>
            <a:off x="6781800" y="4191001"/>
            <a:ext cx="1371600" cy="2123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 sz="1200" dirty="0" smtClean="0">
                <a:latin typeface="Calibri"/>
                <a:cs typeface="Calibri"/>
              </a:rPr>
              <a:t>     Particles</a:t>
            </a:r>
            <a:r>
              <a:rPr lang="en-US" sz="1200" dirty="0">
                <a:latin typeface="Calibri"/>
                <a:cs typeface="Calibri"/>
              </a:rPr>
              <a:t>: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(3,2)  w=.9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(3,1)  w=.4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  w=.4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(1,3)  w=.1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(2,2)  w=.4</a:t>
            </a:r>
          </a:p>
        </p:txBody>
      </p:sp>
      <p:sp>
        <p:nvSpPr>
          <p:cNvPr id="175" name="TextBox 24"/>
          <p:cNvSpPr txBox="1">
            <a:spLocks noChangeArrowheads="1"/>
          </p:cNvSpPr>
          <p:nvPr/>
        </p:nvSpPr>
        <p:spPr bwMode="auto">
          <a:xfrm>
            <a:off x="9372600" y="4191001"/>
            <a:ext cx="1371600" cy="2123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 sz="1200" dirty="0">
                <a:latin typeface="Calibri"/>
                <a:cs typeface="Calibri"/>
              </a:rPr>
              <a:t>(New) Particles: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(2,2)</a:t>
            </a:r>
          </a:p>
          <a:p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(3,2)   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(1,3)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</p:txBody>
      </p:sp>
      <p:sp>
        <p:nvSpPr>
          <p:cNvPr id="9231" name="TextBox 14"/>
          <p:cNvSpPr txBox="1">
            <a:spLocks noChangeArrowheads="1"/>
          </p:cNvSpPr>
          <p:nvPr/>
        </p:nvSpPr>
        <p:spPr bwMode="auto">
          <a:xfrm>
            <a:off x="7467600" y="6553200"/>
            <a:ext cx="4724400" cy="3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r"/>
            <a:r>
              <a:rPr lang="en-US" sz="1600" dirty="0" smtClean="0">
                <a:solidFill>
                  <a:srgbClr val="FF0000"/>
                </a:solidFill>
                <a:latin typeface="Calibri"/>
                <a:cs typeface="Calibri"/>
              </a:rPr>
              <a:t>[Demos: </a:t>
            </a:r>
            <a:r>
              <a:rPr lang="en-US" sz="1600" dirty="0" err="1" smtClean="0">
                <a:solidFill>
                  <a:srgbClr val="FF0000"/>
                </a:solidFill>
                <a:latin typeface="Calibri"/>
                <a:cs typeface="Calibri"/>
              </a:rPr>
              <a:t>ghostbusters</a:t>
            </a:r>
            <a:r>
              <a:rPr lang="en-US" sz="1600" dirty="0" smtClean="0">
                <a:solidFill>
                  <a:srgbClr val="FF0000"/>
                </a:solidFill>
                <a:latin typeface="Calibri"/>
                <a:cs typeface="Calibri"/>
              </a:rPr>
              <a:t> particle filtering (L15D3,4,5)]</a:t>
            </a:r>
            <a:endParaRPr lang="en-US" sz="16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3720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5" grpId="0"/>
      <p:bldP spid="9226" grpId="0"/>
      <p:bldP spid="9227" grpId="0"/>
      <p:bldP spid="173" grpId="0"/>
      <p:bldP spid="174" grpId="0"/>
      <p:bldP spid="17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of Demo – Moderate Number of Particles</a:t>
            </a:r>
            <a:endParaRPr lang="en-US" dirty="0"/>
          </a:p>
        </p:txBody>
      </p:sp>
      <p:pic>
        <p:nvPicPr>
          <p:cNvPr id="5" name="Ghostbusters -- Circular Dynamics -- Particle Filter -- Moderate Number of Particl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3100" y="1142999"/>
            <a:ext cx="8305800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603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of Demo – One Particle</a:t>
            </a:r>
            <a:endParaRPr lang="en-US" dirty="0"/>
          </a:p>
        </p:txBody>
      </p:sp>
      <p:pic>
        <p:nvPicPr>
          <p:cNvPr id="3" name="Ghostbusters -- Circular Dynamics -- Particle Filter -- One Particl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1143001"/>
            <a:ext cx="8305800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540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of Demo – Huge Number of Particles</a:t>
            </a:r>
            <a:endParaRPr lang="en-US" dirty="0"/>
          </a:p>
        </p:txBody>
      </p:sp>
      <p:pic>
        <p:nvPicPr>
          <p:cNvPr id="3" name="Ghostbusters -- Circular Dynamics -- Particle Filter -- Huge Number of Particl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794" y="1163042"/>
            <a:ext cx="8380413" cy="523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840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Demo Bonanza!</a:t>
            </a:r>
          </a:p>
        </p:txBody>
      </p:sp>
      <p:sp>
        <p:nvSpPr>
          <p:cNvPr id="102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03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2" y="1676402"/>
            <a:ext cx="2568575" cy="174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2971800" y="4038601"/>
          <a:ext cx="2990851" cy="2211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Videoclip" r:id="rId4" imgW="5047619" imgH="3990476" progId="Package">
                  <p:embed/>
                </p:oleObj>
              </mc:Choice>
              <mc:Fallback>
                <p:oleObj name="Videoclip" r:id="rId4" imgW="5047619" imgH="3990476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6444"/>
                      <a:stretch>
                        <a:fillRect/>
                      </a:stretch>
                    </p:blipFill>
                    <p:spPr bwMode="auto">
                      <a:xfrm>
                        <a:off x="2971800" y="4038601"/>
                        <a:ext cx="2990851" cy="2211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1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6757" y="1752600"/>
            <a:ext cx="280764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4" descr="GHOSTBUSTER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34400" y="4140327"/>
            <a:ext cx="2819400" cy="22414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54061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Robot Localization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1"/>
            <a:ext cx="6934200" cy="4525963"/>
          </a:xfrm>
        </p:spPr>
        <p:txBody>
          <a:bodyPr/>
          <a:lstStyle/>
          <a:p>
            <a:r>
              <a:rPr lang="en-US" sz="2400" dirty="0" smtClean="0">
                <a:ea typeface="ＭＳ Ｐゴシック" pitchFamily="34" charset="-128"/>
              </a:rPr>
              <a:t>In robot localization:</a:t>
            </a: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We know the map, but not the robot’</a:t>
            </a:r>
            <a:r>
              <a:rPr lang="en-US" altLang="ja-JP" sz="2000" dirty="0" smtClean="0">
                <a:ea typeface="ＭＳ Ｐゴシック" pitchFamily="34" charset="-128"/>
              </a:rPr>
              <a:t>s position</a:t>
            </a: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Observations may be vectors of range finder readings</a:t>
            </a: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State space and readings are typically continuous (works basically like a very fine grid) and so we cannot store B(X)</a:t>
            </a: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Particle filtering is a main technique</a:t>
            </a:r>
          </a:p>
          <a:p>
            <a:endParaRPr lang="en-US" sz="2400" dirty="0" smtClean="0">
              <a:ea typeface="ＭＳ Ｐゴシック" pitchFamily="34" charset="-128"/>
            </a:endParaRPr>
          </a:p>
          <a:p>
            <a:pPr>
              <a:buFont typeface="Wingdings" pitchFamily="2" charset="2"/>
              <a:buNone/>
            </a:pPr>
            <a:endParaRPr lang="en-US" sz="2000" dirty="0" smtClean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graphicFrame>
        <p:nvGraphicFramePr>
          <p:cNvPr id="4" name="Objec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3234282"/>
              </p:ext>
            </p:extLst>
          </p:nvPr>
        </p:nvGraphicFramePr>
        <p:xfrm>
          <a:off x="1676400" y="3886201"/>
          <a:ext cx="3524251" cy="260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name="Videoclip" r:id="rId3" imgW="5047619" imgH="3990476" progId="Package">
                  <p:embed/>
                </p:oleObj>
              </mc:Choice>
              <mc:Fallback>
                <p:oleObj name="Videoclip" r:id="rId3" imgW="5047619" imgH="3990476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6444"/>
                      <a:stretch>
                        <a:fillRect/>
                      </a:stretch>
                    </p:blipFill>
                    <p:spPr bwMode="auto">
                      <a:xfrm>
                        <a:off x="1676400" y="3886201"/>
                        <a:ext cx="3524251" cy="260667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9612" y="1981200"/>
            <a:ext cx="5570653" cy="4133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94277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Filter Localization (Sonar)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295756" y="6505552"/>
            <a:ext cx="3875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[Video: global-sonar-</a:t>
            </a:r>
            <a:r>
              <a:rPr lang="en-US" dirty="0" err="1" smtClean="0">
                <a:solidFill>
                  <a:srgbClr val="FF0000"/>
                </a:solidFill>
                <a:latin typeface="Calibri"/>
                <a:cs typeface="Calibri"/>
              </a:rPr>
              <a:t>uw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-</a:t>
            </a:r>
            <a:r>
              <a:rPr lang="en-US" dirty="0" err="1" smtClean="0">
                <a:solidFill>
                  <a:srgbClr val="FF0000"/>
                </a:solidFill>
                <a:latin typeface="Calibri"/>
                <a:cs typeface="Calibri"/>
              </a:rPr>
              <a:t>annotated.avi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]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7" name="global-sonar-uw-annotated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461" y="1510706"/>
            <a:ext cx="11907078" cy="466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853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Filter Localization (Laser)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677400" y="6481757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[Video: global-</a:t>
            </a:r>
            <a:r>
              <a:rPr lang="en-US" dirty="0" err="1" smtClean="0">
                <a:solidFill>
                  <a:srgbClr val="FF0000"/>
                </a:solidFill>
                <a:latin typeface="Calibri"/>
                <a:cs typeface="Calibri"/>
              </a:rPr>
              <a:t>floor.gif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]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3" name="Picture 2" descr="global-floo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500" y="1371600"/>
            <a:ext cx="6731000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84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Robot Mapping</a:t>
            </a:r>
          </a:p>
        </p:txBody>
      </p:sp>
      <p:sp>
        <p:nvSpPr>
          <p:cNvPr id="90114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95401"/>
            <a:ext cx="6629400" cy="4729164"/>
          </a:xfrm>
        </p:spPr>
        <p:txBody>
          <a:bodyPr/>
          <a:lstStyle/>
          <a:p>
            <a:r>
              <a:rPr lang="en-US" sz="2400" dirty="0" smtClean="0">
                <a:ea typeface="ＭＳ Ｐゴシック" pitchFamily="34" charset="-128"/>
              </a:rPr>
              <a:t>SLAM: Simultaneous Localization And Mapping</a:t>
            </a: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We do not know the map or our location</a:t>
            </a: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State consists of position AND map!</a:t>
            </a: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Main techniques: </a:t>
            </a:r>
            <a:r>
              <a:rPr lang="en-US" sz="2000" dirty="0" err="1" smtClean="0">
                <a:ea typeface="ＭＳ Ｐゴシック" pitchFamily="34" charset="-128"/>
              </a:rPr>
              <a:t>Kalman</a:t>
            </a:r>
            <a:r>
              <a:rPr lang="en-US" sz="2000" dirty="0" smtClean="0">
                <a:ea typeface="ＭＳ Ｐゴシック" pitchFamily="34" charset="-128"/>
              </a:rPr>
              <a:t> filtering (Gaussian HMMs) and particle methods</a:t>
            </a:r>
          </a:p>
          <a:p>
            <a:endParaRPr lang="en-US" sz="2400" dirty="0" smtClean="0">
              <a:ea typeface="ＭＳ Ｐゴシック" pitchFamily="34" charset="-128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1443037" y="3505200"/>
          <a:ext cx="4500563" cy="317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1" name="Photo Editor Photo" r:id="rId3" imgW="9000000" imgH="6348010" progId="MSPhotoEd.3">
                  <p:embed/>
                </p:oleObj>
              </mc:Choice>
              <mc:Fallback>
                <p:oleObj name="Photo Editor Photo" r:id="rId3" imgW="9000000" imgH="634801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3037" y="3505200"/>
                        <a:ext cx="4500563" cy="317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062163" y="6172200"/>
            <a:ext cx="2362200" cy="36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DP-SLAM, Ron Parr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8165" y="1828800"/>
            <a:ext cx="4978430" cy="399127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7932037" y="6488668"/>
            <a:ext cx="440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[Demo: PARTICLES-SLAM-mapping1-new.avi]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0709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8100"/>
            <a:ext cx="12192000" cy="1143000"/>
          </a:xfrm>
        </p:spPr>
        <p:txBody>
          <a:bodyPr/>
          <a:lstStyle/>
          <a:p>
            <a:r>
              <a:rPr lang="en-US" sz="4000" dirty="0" smtClean="0">
                <a:ea typeface="ＭＳ Ｐゴシック" pitchFamily="34" charset="-128"/>
              </a:rPr>
              <a:t>Example Run of Mini-Forward Algorithm</a:t>
            </a:r>
          </a:p>
        </p:txBody>
      </p:sp>
      <p:sp>
        <p:nvSpPr>
          <p:cNvPr id="30722" name="Rectangle 3"/>
          <p:cNvSpPr>
            <a:spLocks noGrp="1" noChangeArrowheads="1"/>
          </p:cNvSpPr>
          <p:nvPr>
            <p:ph idx="1"/>
          </p:nvPr>
        </p:nvSpPr>
        <p:spPr>
          <a:xfrm>
            <a:off x="1219200" y="1219200"/>
            <a:ext cx="8229600" cy="4525963"/>
          </a:xfrm>
        </p:spPr>
        <p:txBody>
          <a:bodyPr/>
          <a:lstStyle/>
          <a:p>
            <a:pPr>
              <a:buFont typeface="Wingdings" charset="0"/>
              <a:buChar char="§"/>
              <a:defRPr/>
            </a:pPr>
            <a:r>
              <a:rPr lang="en-US" sz="2800" dirty="0"/>
              <a:t>From initial observation of </a:t>
            </a:r>
            <a:r>
              <a:rPr lang="en-US" sz="2800" dirty="0" smtClean="0"/>
              <a:t>sun</a:t>
            </a:r>
            <a:endParaRPr lang="en-US" sz="2800" dirty="0"/>
          </a:p>
          <a:p>
            <a:pPr lvl="1">
              <a:buFont typeface="Wingdings" charset="0"/>
              <a:buChar char="§"/>
              <a:defRPr/>
            </a:pPr>
            <a:endParaRPr lang="en-US" sz="2400" dirty="0"/>
          </a:p>
          <a:p>
            <a:pPr lvl="1">
              <a:buFont typeface="Wingdings" charset="0"/>
              <a:buChar char="§"/>
              <a:defRPr/>
            </a:pPr>
            <a:endParaRPr lang="en-US" sz="2400" dirty="0"/>
          </a:p>
          <a:p>
            <a:pPr marL="0" indent="0">
              <a:buFont typeface="Wingdings" charset="0"/>
              <a:buNone/>
              <a:defRPr/>
            </a:pPr>
            <a:r>
              <a:rPr lang="en-US" sz="2800" dirty="0" smtClean="0"/>
              <a:t>	</a:t>
            </a:r>
            <a:endParaRPr lang="en-US" sz="2800" dirty="0"/>
          </a:p>
          <a:p>
            <a:pPr>
              <a:buFont typeface="Wingdings" charset="0"/>
              <a:buChar char="§"/>
              <a:defRPr/>
            </a:pPr>
            <a:r>
              <a:rPr lang="en-US" sz="2800" dirty="0"/>
              <a:t>From initial observation of </a:t>
            </a:r>
            <a:r>
              <a:rPr lang="en-US" sz="2800" dirty="0" smtClean="0"/>
              <a:t>rain</a:t>
            </a:r>
          </a:p>
          <a:p>
            <a:pPr>
              <a:buFont typeface="Wingdings" charset="0"/>
              <a:buChar char="§"/>
              <a:defRPr/>
            </a:pPr>
            <a:endParaRPr lang="en-US" sz="2800" dirty="0"/>
          </a:p>
          <a:p>
            <a:pPr>
              <a:buFont typeface="Wingdings" charset="0"/>
              <a:buChar char="§"/>
              <a:defRPr/>
            </a:pPr>
            <a:endParaRPr lang="en-US" sz="2800" dirty="0" smtClean="0"/>
          </a:p>
          <a:p>
            <a:pPr lvl="4">
              <a:buFont typeface="Wingdings" charset="0"/>
              <a:buChar char="§"/>
              <a:defRPr/>
            </a:pPr>
            <a:endParaRPr lang="en-US" sz="1600" dirty="0"/>
          </a:p>
          <a:p>
            <a:pPr>
              <a:buFont typeface="Wingdings" charset="0"/>
              <a:buChar char="§"/>
              <a:defRPr/>
            </a:pPr>
            <a:r>
              <a:rPr lang="en-US" sz="2800" dirty="0" smtClean="0"/>
              <a:t>From yet another initial distribution P(X</a:t>
            </a:r>
            <a:r>
              <a:rPr lang="en-US" sz="2800" baseline="-25000" dirty="0" smtClean="0"/>
              <a:t>1</a:t>
            </a:r>
            <a:r>
              <a:rPr lang="en-US" sz="2800" dirty="0" smtClean="0"/>
              <a:t>):</a:t>
            </a:r>
            <a:endParaRPr lang="en-US" sz="2800" dirty="0"/>
          </a:p>
        </p:txBody>
      </p:sp>
      <p:pic>
        <p:nvPicPr>
          <p:cNvPr id="30723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571" y="1795463"/>
            <a:ext cx="1050925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8716" y="1792287"/>
            <a:ext cx="1231084" cy="79570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725" name="AutoShape 8"/>
          <p:cNvSpPr>
            <a:spLocks noChangeArrowheads="1"/>
          </p:cNvSpPr>
          <p:nvPr/>
        </p:nvSpPr>
        <p:spPr bwMode="auto">
          <a:xfrm>
            <a:off x="7625171" y="2024063"/>
            <a:ext cx="914400" cy="3048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6" name="Text Box 9"/>
          <p:cNvSpPr txBox="1">
            <a:spLocks noChangeArrowheads="1"/>
          </p:cNvSpPr>
          <p:nvPr/>
        </p:nvSpPr>
        <p:spPr bwMode="auto">
          <a:xfrm>
            <a:off x="1757771" y="2589213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P(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aseline="-2500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0727" name="Text Box 10"/>
          <p:cNvSpPr txBox="1">
            <a:spLocks noChangeArrowheads="1"/>
          </p:cNvSpPr>
          <p:nvPr/>
        </p:nvSpPr>
        <p:spPr bwMode="auto">
          <a:xfrm>
            <a:off x="3205571" y="2589213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P(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aseline="-25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6" name="Picture 5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9371" y="1792287"/>
            <a:ext cx="1050925" cy="7957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7171" y="1792287"/>
            <a:ext cx="1230312" cy="79520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730" name="Text Box 11"/>
          <p:cNvSpPr txBox="1">
            <a:spLocks noChangeArrowheads="1"/>
          </p:cNvSpPr>
          <p:nvPr/>
        </p:nvSpPr>
        <p:spPr bwMode="auto">
          <a:xfrm>
            <a:off x="4805771" y="2589213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P(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aseline="-25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0731" name="Text Box 12"/>
          <p:cNvSpPr txBox="1">
            <a:spLocks noChangeArrowheads="1"/>
          </p:cNvSpPr>
          <p:nvPr/>
        </p:nvSpPr>
        <p:spPr bwMode="auto">
          <a:xfrm>
            <a:off x="8768171" y="2589213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P(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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8" name="Picture 7" descr="txp_fig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61232" y="1792287"/>
            <a:ext cx="1440365" cy="79520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734" name="Text Box 11"/>
          <p:cNvSpPr txBox="1">
            <a:spLocks noChangeArrowheads="1"/>
          </p:cNvSpPr>
          <p:nvPr/>
        </p:nvSpPr>
        <p:spPr bwMode="auto">
          <a:xfrm>
            <a:off x="6405971" y="2586038"/>
            <a:ext cx="914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P(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aseline="-2500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10" name="Picture 9" descr="txp_fig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81571" y="3736975"/>
            <a:ext cx="1050925" cy="7957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txp_fig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9371" y="3733800"/>
            <a:ext cx="1050925" cy="7957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txp_fig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7171" y="3733800"/>
            <a:ext cx="1230312" cy="79520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 descr="txp_fig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8716" y="3733800"/>
            <a:ext cx="1231084" cy="79570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739" name="AutoShape 8"/>
          <p:cNvSpPr>
            <a:spLocks noChangeArrowheads="1"/>
          </p:cNvSpPr>
          <p:nvPr/>
        </p:nvSpPr>
        <p:spPr bwMode="auto">
          <a:xfrm>
            <a:off x="7625171" y="3965575"/>
            <a:ext cx="914400" cy="3048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40" name="Text Box 9"/>
          <p:cNvSpPr txBox="1">
            <a:spLocks noChangeArrowheads="1"/>
          </p:cNvSpPr>
          <p:nvPr/>
        </p:nvSpPr>
        <p:spPr bwMode="auto">
          <a:xfrm>
            <a:off x="1757771" y="4422775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P(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aseline="-2500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0741" name="Text Box 10"/>
          <p:cNvSpPr txBox="1">
            <a:spLocks noChangeArrowheads="1"/>
          </p:cNvSpPr>
          <p:nvPr/>
        </p:nvSpPr>
        <p:spPr bwMode="auto">
          <a:xfrm>
            <a:off x="3205571" y="4422775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P(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aseline="-25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0742" name="Text Box 11"/>
          <p:cNvSpPr txBox="1">
            <a:spLocks noChangeArrowheads="1"/>
          </p:cNvSpPr>
          <p:nvPr/>
        </p:nvSpPr>
        <p:spPr bwMode="auto">
          <a:xfrm>
            <a:off x="4805771" y="4422775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P(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aseline="-25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0743" name="Text Box 12"/>
          <p:cNvSpPr txBox="1">
            <a:spLocks noChangeArrowheads="1"/>
          </p:cNvSpPr>
          <p:nvPr/>
        </p:nvSpPr>
        <p:spPr bwMode="auto">
          <a:xfrm>
            <a:off x="8768171" y="4422775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P(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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13" name="Picture 12" descr="txp_fig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61232" y="3733800"/>
            <a:ext cx="1440365" cy="79520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745" name="Text Box 11"/>
          <p:cNvSpPr txBox="1">
            <a:spLocks noChangeArrowheads="1"/>
          </p:cNvSpPr>
          <p:nvPr/>
        </p:nvSpPr>
        <p:spPr bwMode="auto">
          <a:xfrm>
            <a:off x="6405971" y="4419600"/>
            <a:ext cx="91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P(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aseline="-2500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15" name="Picture 14" descr="txp_fig.pn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2652" y="5565775"/>
            <a:ext cx="1321163" cy="7957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49" descr="txp_fig.pn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74916" y="5562600"/>
            <a:ext cx="1231084" cy="79570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748" name="Text Box 9"/>
          <p:cNvSpPr txBox="1">
            <a:spLocks noChangeArrowheads="1"/>
          </p:cNvSpPr>
          <p:nvPr/>
        </p:nvSpPr>
        <p:spPr bwMode="auto">
          <a:xfrm>
            <a:off x="1833971" y="6251575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P(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aseline="-2500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0749" name="Text Box 12"/>
          <p:cNvSpPr txBox="1">
            <a:spLocks noChangeArrowheads="1"/>
          </p:cNvSpPr>
          <p:nvPr/>
        </p:nvSpPr>
        <p:spPr bwMode="auto">
          <a:xfrm>
            <a:off x="8844371" y="6251575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P(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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0750" name="AutoShape 8"/>
          <p:cNvSpPr>
            <a:spLocks noChangeArrowheads="1"/>
          </p:cNvSpPr>
          <p:nvPr/>
        </p:nvSpPr>
        <p:spPr bwMode="auto">
          <a:xfrm>
            <a:off x="7625171" y="5794375"/>
            <a:ext cx="914400" cy="3048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51" name="TextBox 15"/>
          <p:cNvSpPr txBox="1">
            <a:spLocks noChangeArrowheads="1"/>
          </p:cNvSpPr>
          <p:nvPr/>
        </p:nvSpPr>
        <p:spPr bwMode="auto">
          <a:xfrm>
            <a:off x="4119971" y="5870575"/>
            <a:ext cx="415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/>
              <a:t>…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337800" y="6477000"/>
            <a:ext cx="1942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[Demo: L13D1,2,3]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39400" y="3962400"/>
            <a:ext cx="11250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“?”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 animBg="1"/>
      <p:bldP spid="30727" grpId="0"/>
      <p:bldP spid="30730" grpId="0"/>
      <p:bldP spid="30731" grpId="0"/>
      <p:bldP spid="30734" grpId="0"/>
      <p:bldP spid="30739" grpId="0" animBg="1"/>
      <p:bldP spid="30740" grpId="0"/>
      <p:bldP spid="30741" grpId="0"/>
      <p:bldP spid="30742" grpId="0"/>
      <p:bldP spid="30743" grpId="0"/>
      <p:bldP spid="30745" grpId="0"/>
      <p:bldP spid="30748" grpId="0"/>
      <p:bldP spid="30749" grpId="0"/>
      <p:bldP spid="30750" grpId="0" animBg="1"/>
      <p:bldP spid="30751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Filter SLAM – Video 1</a:t>
            </a:r>
            <a:endParaRPr lang="en-US" dirty="0"/>
          </a:p>
        </p:txBody>
      </p:sp>
      <p:pic>
        <p:nvPicPr>
          <p:cNvPr id="5" name="PARTICLES-SLAM-mapping1-new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79800" y="1143000"/>
            <a:ext cx="5232400" cy="5232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32037" y="6488668"/>
            <a:ext cx="440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[Demo: PARTICLES-SLAM-mapping1-new.avi]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92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Filter SLAM – Video 2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554428" y="6488668"/>
            <a:ext cx="3779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[Demo: PARTICLES-SLAM-</a:t>
            </a:r>
            <a:r>
              <a:rPr lang="en-US" dirty="0" err="1" smtClean="0">
                <a:solidFill>
                  <a:srgbClr val="FF0000"/>
                </a:solidFill>
                <a:latin typeface="Calibri"/>
                <a:cs typeface="Calibri"/>
              </a:rPr>
              <a:t>fastslam.avi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]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3" name="PARTICLES-SLAM-fastslam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21000" y="1168400"/>
            <a:ext cx="635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025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Hidden Markov Models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20002-19F1-4774-AF43-286B6C1B4006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2378" y="1683589"/>
            <a:ext cx="7995844" cy="51762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4223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mtClean="0"/>
              <a:t>Hidden Markov Models</a:t>
            </a: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384300"/>
            <a:ext cx="10972800" cy="5257800"/>
          </a:xfrm>
        </p:spPr>
        <p:txBody>
          <a:bodyPr rIns="132080"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Markov chains not so useful for most agents</a:t>
            </a:r>
          </a:p>
          <a:p>
            <a:pPr marL="782638" lvl="1" eaLnBrk="1" hangingPunct="1">
              <a:lnSpc>
                <a:spcPct val="90000"/>
              </a:lnSpc>
            </a:pPr>
            <a:r>
              <a:rPr lang="en-US" sz="2000" dirty="0" smtClean="0"/>
              <a:t>Eventually you don’t know anything anymore</a:t>
            </a:r>
          </a:p>
          <a:p>
            <a:pPr marL="782638" lvl="1" eaLnBrk="1" hangingPunct="1">
              <a:lnSpc>
                <a:spcPct val="90000"/>
              </a:lnSpc>
            </a:pPr>
            <a:r>
              <a:rPr lang="en-US" sz="2000" dirty="0" smtClean="0"/>
              <a:t>Need observations to update your beliefs</a:t>
            </a:r>
          </a:p>
          <a:p>
            <a:pPr marL="782638" lvl="1" eaLnBrk="1" hangingPunct="1">
              <a:lnSpc>
                <a:spcPct val="90000"/>
              </a:lnSpc>
            </a:pP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Hidden Markov models (HMMs)</a:t>
            </a:r>
          </a:p>
          <a:p>
            <a:pPr marL="782638" lvl="1" eaLnBrk="1" hangingPunct="1">
              <a:lnSpc>
                <a:spcPct val="90000"/>
              </a:lnSpc>
            </a:pPr>
            <a:r>
              <a:rPr lang="en-US" sz="2000" dirty="0" smtClean="0"/>
              <a:t>Underlying Markov chain over states S</a:t>
            </a:r>
          </a:p>
          <a:p>
            <a:pPr marL="782638" lvl="1" eaLnBrk="1" hangingPunct="1">
              <a:lnSpc>
                <a:spcPct val="90000"/>
              </a:lnSpc>
            </a:pPr>
            <a:r>
              <a:rPr lang="en-US" sz="2000" dirty="0" smtClean="0"/>
              <a:t>You observe outputs (effects) at each time step</a:t>
            </a:r>
          </a:p>
          <a:p>
            <a:pPr marL="782638" lvl="1" eaLnBrk="1" hangingPunct="1">
              <a:lnSpc>
                <a:spcPct val="90000"/>
              </a:lnSpc>
            </a:pPr>
            <a:r>
              <a:rPr lang="en-US" sz="2000" dirty="0" smtClean="0"/>
              <a:t>As a Bayes’ net:</a:t>
            </a:r>
          </a:p>
        </p:txBody>
      </p:sp>
      <p:grpSp>
        <p:nvGrpSpPr>
          <p:cNvPr id="38917" name="Group 6"/>
          <p:cNvGrpSpPr>
            <a:grpSpLocks/>
          </p:cNvGrpSpPr>
          <p:nvPr/>
        </p:nvGrpSpPr>
        <p:grpSpPr bwMode="auto">
          <a:xfrm>
            <a:off x="8534400" y="4724400"/>
            <a:ext cx="711200" cy="533400"/>
            <a:chOff x="0" y="0"/>
            <a:chExt cx="336" cy="336"/>
          </a:xfrm>
        </p:grpSpPr>
        <p:sp>
          <p:nvSpPr>
            <p:cNvPr id="38961" name="Oval 4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8962" name="Rectangle 5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rgbClr val="FFFFFF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5</a:t>
              </a:r>
            </a:p>
          </p:txBody>
        </p:sp>
      </p:grpSp>
      <p:cxnSp>
        <p:nvCxnSpPr>
          <p:cNvPr id="38918" name="AutoShape 7"/>
          <p:cNvCxnSpPr>
            <a:cxnSpLocks noChangeShapeType="1"/>
          </p:cNvCxnSpPr>
          <p:nvPr/>
        </p:nvCxnSpPr>
        <p:spPr bwMode="auto">
          <a:xfrm>
            <a:off x="8890000" y="4991100"/>
            <a:ext cx="0" cy="1066800"/>
          </a:xfrm>
          <a:prstGeom prst="straightConnector1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lg" len="lg"/>
          </a:ln>
        </p:spPr>
      </p:cxnSp>
      <p:grpSp>
        <p:nvGrpSpPr>
          <p:cNvPr id="38919" name="Group 10"/>
          <p:cNvGrpSpPr>
            <a:grpSpLocks/>
          </p:cNvGrpSpPr>
          <p:nvPr/>
        </p:nvGrpSpPr>
        <p:grpSpPr bwMode="auto">
          <a:xfrm>
            <a:off x="4064000" y="4724400"/>
            <a:ext cx="711200" cy="533400"/>
            <a:chOff x="0" y="0"/>
            <a:chExt cx="336" cy="336"/>
          </a:xfrm>
        </p:grpSpPr>
        <p:sp>
          <p:nvSpPr>
            <p:cNvPr id="38959" name="Oval 8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8960" name="Rectangle 9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2</a:t>
              </a:r>
            </a:p>
          </p:txBody>
        </p:sp>
      </p:grpSp>
      <p:grpSp>
        <p:nvGrpSpPr>
          <p:cNvPr id="38921" name="Group 14"/>
          <p:cNvGrpSpPr>
            <a:grpSpLocks/>
          </p:cNvGrpSpPr>
          <p:nvPr/>
        </p:nvGrpSpPr>
        <p:grpSpPr bwMode="auto">
          <a:xfrm>
            <a:off x="2844800" y="5791200"/>
            <a:ext cx="711200" cy="533400"/>
            <a:chOff x="0" y="0"/>
            <a:chExt cx="336" cy="336"/>
          </a:xfrm>
        </p:grpSpPr>
        <p:sp>
          <p:nvSpPr>
            <p:cNvPr id="38957" name="Oval 12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8958" name="Rectangle 13"/>
            <p:cNvSpPr>
              <a:spLocks/>
            </p:cNvSpPr>
            <p:nvPr/>
          </p:nvSpPr>
          <p:spPr bwMode="auto">
            <a:xfrm>
              <a:off x="72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bg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E</a:t>
              </a:r>
              <a:r>
                <a:rPr lang="en-US" sz="2400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cxnSp>
        <p:nvCxnSpPr>
          <p:cNvPr id="38922" name="AutoShape 15"/>
          <p:cNvCxnSpPr>
            <a:cxnSpLocks noChangeShapeType="1"/>
            <a:endCxn id="38959" idx="2"/>
          </p:cNvCxnSpPr>
          <p:nvPr/>
        </p:nvCxnSpPr>
        <p:spPr bwMode="auto">
          <a:xfrm>
            <a:off x="3200400" y="4991100"/>
            <a:ext cx="8636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grpSp>
        <p:nvGrpSpPr>
          <p:cNvPr id="38923" name="Group 18"/>
          <p:cNvGrpSpPr>
            <a:grpSpLocks/>
          </p:cNvGrpSpPr>
          <p:nvPr/>
        </p:nvGrpSpPr>
        <p:grpSpPr bwMode="auto">
          <a:xfrm>
            <a:off x="2844800" y="4724400"/>
            <a:ext cx="711200" cy="533400"/>
            <a:chOff x="0" y="0"/>
            <a:chExt cx="336" cy="336"/>
          </a:xfrm>
        </p:grpSpPr>
        <p:sp>
          <p:nvSpPr>
            <p:cNvPr id="38955" name="Oval 16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8956" name="Rectangle 17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grpSp>
        <p:nvGrpSpPr>
          <p:cNvPr id="38925" name="Group 22"/>
          <p:cNvGrpSpPr>
            <a:grpSpLocks/>
          </p:cNvGrpSpPr>
          <p:nvPr/>
        </p:nvGrpSpPr>
        <p:grpSpPr bwMode="auto">
          <a:xfrm>
            <a:off x="5283200" y="4724400"/>
            <a:ext cx="711200" cy="533400"/>
            <a:chOff x="0" y="0"/>
            <a:chExt cx="336" cy="336"/>
          </a:xfrm>
        </p:grpSpPr>
        <p:sp>
          <p:nvSpPr>
            <p:cNvPr id="38953" name="Oval 20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8954" name="Rectangle 21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3</a:t>
              </a:r>
            </a:p>
          </p:txBody>
        </p:sp>
      </p:grpSp>
      <p:cxnSp>
        <p:nvCxnSpPr>
          <p:cNvPr id="38926" name="AutoShape 23"/>
          <p:cNvCxnSpPr>
            <a:cxnSpLocks noChangeShapeType="1"/>
            <a:stCxn id="38953" idx="6"/>
            <a:endCxn id="38951" idx="2"/>
          </p:cNvCxnSpPr>
          <p:nvPr/>
        </p:nvCxnSpPr>
        <p:spPr bwMode="auto">
          <a:xfrm>
            <a:off x="5994400" y="4991100"/>
            <a:ext cx="508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38927" name="AutoShape 24"/>
          <p:cNvCxnSpPr>
            <a:cxnSpLocks noChangeShapeType="1"/>
            <a:stCxn id="38959" idx="6"/>
            <a:endCxn id="38953" idx="2"/>
          </p:cNvCxnSpPr>
          <p:nvPr/>
        </p:nvCxnSpPr>
        <p:spPr bwMode="auto">
          <a:xfrm>
            <a:off x="4775200" y="4991100"/>
            <a:ext cx="508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grpSp>
        <p:nvGrpSpPr>
          <p:cNvPr id="38928" name="Group 27"/>
          <p:cNvGrpSpPr>
            <a:grpSpLocks/>
          </p:cNvGrpSpPr>
          <p:nvPr/>
        </p:nvGrpSpPr>
        <p:grpSpPr bwMode="auto">
          <a:xfrm>
            <a:off x="6502400" y="4724400"/>
            <a:ext cx="711200" cy="533400"/>
            <a:chOff x="0" y="0"/>
            <a:chExt cx="336" cy="336"/>
          </a:xfrm>
        </p:grpSpPr>
        <p:sp>
          <p:nvSpPr>
            <p:cNvPr id="38951" name="Oval 25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8952" name="Rectangle 26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4</a:t>
              </a:r>
            </a:p>
          </p:txBody>
        </p:sp>
      </p:grpSp>
      <p:cxnSp>
        <p:nvCxnSpPr>
          <p:cNvPr id="38929" name="AutoShape 28"/>
          <p:cNvCxnSpPr>
            <a:cxnSpLocks noChangeShapeType="1"/>
            <a:stCxn id="38951" idx="6"/>
            <a:endCxn id="38941" idx="2"/>
          </p:cNvCxnSpPr>
          <p:nvPr/>
        </p:nvCxnSpPr>
        <p:spPr bwMode="auto">
          <a:xfrm>
            <a:off x="7213600" y="4991100"/>
            <a:ext cx="13208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</p:spPr>
      </p:cxnSp>
      <p:grpSp>
        <p:nvGrpSpPr>
          <p:cNvPr id="38930" name="Group 31"/>
          <p:cNvGrpSpPr>
            <a:grpSpLocks/>
          </p:cNvGrpSpPr>
          <p:nvPr/>
        </p:nvGrpSpPr>
        <p:grpSpPr bwMode="auto">
          <a:xfrm>
            <a:off x="4064000" y="5791200"/>
            <a:ext cx="711200" cy="533400"/>
            <a:chOff x="0" y="0"/>
            <a:chExt cx="336" cy="336"/>
          </a:xfrm>
        </p:grpSpPr>
        <p:sp>
          <p:nvSpPr>
            <p:cNvPr id="38949" name="Oval 29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8950" name="Rectangle 30"/>
            <p:cNvSpPr>
              <a:spLocks/>
            </p:cNvSpPr>
            <p:nvPr/>
          </p:nvSpPr>
          <p:spPr bwMode="auto">
            <a:xfrm>
              <a:off x="72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bg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E</a:t>
              </a:r>
              <a:r>
                <a:rPr lang="en-US" sz="2400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2</a:t>
              </a:r>
            </a:p>
          </p:txBody>
        </p:sp>
      </p:grpSp>
      <p:grpSp>
        <p:nvGrpSpPr>
          <p:cNvPr id="38931" name="Group 34"/>
          <p:cNvGrpSpPr>
            <a:grpSpLocks/>
          </p:cNvGrpSpPr>
          <p:nvPr/>
        </p:nvGrpSpPr>
        <p:grpSpPr bwMode="auto">
          <a:xfrm>
            <a:off x="5283200" y="5791200"/>
            <a:ext cx="711200" cy="533400"/>
            <a:chOff x="0" y="0"/>
            <a:chExt cx="336" cy="336"/>
          </a:xfrm>
        </p:grpSpPr>
        <p:sp>
          <p:nvSpPr>
            <p:cNvPr id="38947" name="Oval 32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8948" name="Rectangle 33"/>
            <p:cNvSpPr>
              <a:spLocks/>
            </p:cNvSpPr>
            <p:nvPr/>
          </p:nvSpPr>
          <p:spPr bwMode="auto">
            <a:xfrm>
              <a:off x="72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bg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E</a:t>
              </a:r>
              <a:r>
                <a:rPr lang="en-US" sz="2400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3</a:t>
              </a:r>
            </a:p>
          </p:txBody>
        </p:sp>
      </p:grpSp>
      <p:grpSp>
        <p:nvGrpSpPr>
          <p:cNvPr id="38932" name="Group 37"/>
          <p:cNvGrpSpPr>
            <a:grpSpLocks/>
          </p:cNvGrpSpPr>
          <p:nvPr/>
        </p:nvGrpSpPr>
        <p:grpSpPr bwMode="auto">
          <a:xfrm>
            <a:off x="6502400" y="5791200"/>
            <a:ext cx="711200" cy="533400"/>
            <a:chOff x="0" y="0"/>
            <a:chExt cx="336" cy="336"/>
          </a:xfrm>
        </p:grpSpPr>
        <p:sp>
          <p:nvSpPr>
            <p:cNvPr id="38945" name="Oval 35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8946" name="Rectangle 36"/>
            <p:cNvSpPr>
              <a:spLocks/>
            </p:cNvSpPr>
            <p:nvPr/>
          </p:nvSpPr>
          <p:spPr bwMode="auto">
            <a:xfrm>
              <a:off x="72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bg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E</a:t>
              </a:r>
              <a:r>
                <a:rPr lang="en-US" sz="2400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4</a:t>
              </a:r>
            </a:p>
          </p:txBody>
        </p:sp>
      </p:grpSp>
      <p:grpSp>
        <p:nvGrpSpPr>
          <p:cNvPr id="38933" name="Group 40"/>
          <p:cNvGrpSpPr>
            <a:grpSpLocks/>
          </p:cNvGrpSpPr>
          <p:nvPr/>
        </p:nvGrpSpPr>
        <p:grpSpPr bwMode="auto">
          <a:xfrm>
            <a:off x="8534400" y="5791200"/>
            <a:ext cx="711200" cy="533400"/>
            <a:chOff x="0" y="0"/>
            <a:chExt cx="336" cy="336"/>
          </a:xfrm>
        </p:grpSpPr>
        <p:sp>
          <p:nvSpPr>
            <p:cNvPr id="38943" name="Oval 38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8944" name="Rectangle 39"/>
            <p:cNvSpPr>
              <a:spLocks/>
            </p:cNvSpPr>
            <p:nvPr/>
          </p:nvSpPr>
          <p:spPr bwMode="auto">
            <a:xfrm>
              <a:off x="72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bg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E</a:t>
              </a:r>
              <a:r>
                <a:rPr lang="en-US" sz="2400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5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3200400" y="5257800"/>
            <a:ext cx="3657600" cy="533400"/>
            <a:chOff x="2400300" y="4991100"/>
            <a:chExt cx="2743200" cy="1066800"/>
          </a:xfrm>
        </p:grpSpPr>
        <p:cxnSp>
          <p:nvCxnSpPr>
            <p:cNvPr id="38920" name="AutoShape 11"/>
            <p:cNvCxnSpPr>
              <a:cxnSpLocks noChangeShapeType="1"/>
            </p:cNvCxnSpPr>
            <p:nvPr/>
          </p:nvCxnSpPr>
          <p:spPr bwMode="auto">
            <a:xfrm>
              <a:off x="3314700" y="4991100"/>
              <a:ext cx="0" cy="10668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38924" name="AutoShape 19"/>
            <p:cNvCxnSpPr>
              <a:cxnSpLocks noChangeShapeType="1"/>
            </p:cNvCxnSpPr>
            <p:nvPr/>
          </p:nvCxnSpPr>
          <p:spPr bwMode="auto">
            <a:xfrm>
              <a:off x="2400300" y="4991100"/>
              <a:ext cx="0" cy="10668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38934" name="AutoShape 41"/>
            <p:cNvCxnSpPr>
              <a:cxnSpLocks noChangeShapeType="1"/>
            </p:cNvCxnSpPr>
            <p:nvPr/>
          </p:nvCxnSpPr>
          <p:spPr bwMode="auto">
            <a:xfrm>
              <a:off x="4229100" y="4991100"/>
              <a:ext cx="0" cy="10668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38935" name="AutoShape 42"/>
            <p:cNvCxnSpPr>
              <a:cxnSpLocks noChangeShapeType="1"/>
            </p:cNvCxnSpPr>
            <p:nvPr/>
          </p:nvCxnSpPr>
          <p:spPr bwMode="auto">
            <a:xfrm>
              <a:off x="5143500" y="4991100"/>
              <a:ext cx="0" cy="10668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grpSp>
        <p:nvGrpSpPr>
          <p:cNvPr id="38936" name="Group 45"/>
          <p:cNvGrpSpPr>
            <a:grpSpLocks/>
          </p:cNvGrpSpPr>
          <p:nvPr/>
        </p:nvGrpSpPr>
        <p:grpSpPr bwMode="auto">
          <a:xfrm>
            <a:off x="8534400" y="4724400"/>
            <a:ext cx="711200" cy="533400"/>
            <a:chOff x="0" y="0"/>
            <a:chExt cx="336" cy="336"/>
          </a:xfrm>
        </p:grpSpPr>
        <p:sp>
          <p:nvSpPr>
            <p:cNvPr id="38941" name="Oval 43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8942" name="Rectangle 44"/>
            <p:cNvSpPr>
              <a:spLocks/>
            </p:cNvSpPr>
            <p:nvPr/>
          </p:nvSpPr>
          <p:spPr bwMode="auto">
            <a:xfrm>
              <a:off x="52" y="27"/>
              <a:ext cx="231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N</a:t>
              </a:r>
            </a:p>
          </p:txBody>
        </p:sp>
      </p:grpSp>
      <p:grpSp>
        <p:nvGrpSpPr>
          <p:cNvPr id="38937" name="Group 48"/>
          <p:cNvGrpSpPr>
            <a:grpSpLocks/>
          </p:cNvGrpSpPr>
          <p:nvPr/>
        </p:nvGrpSpPr>
        <p:grpSpPr bwMode="auto">
          <a:xfrm>
            <a:off x="8534400" y="5791200"/>
            <a:ext cx="711200" cy="533400"/>
            <a:chOff x="0" y="0"/>
            <a:chExt cx="336" cy="336"/>
          </a:xfrm>
        </p:grpSpPr>
        <p:sp>
          <p:nvSpPr>
            <p:cNvPr id="38939" name="Oval 46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8940" name="Rectangle 47"/>
            <p:cNvSpPr>
              <a:spLocks/>
            </p:cNvSpPr>
            <p:nvPr/>
          </p:nvSpPr>
          <p:spPr bwMode="auto">
            <a:xfrm>
              <a:off x="58" y="27"/>
              <a:ext cx="21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bg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E</a:t>
              </a:r>
              <a:r>
                <a:rPr lang="en-US" sz="2400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N</a:t>
              </a:r>
            </a:p>
          </p:txBody>
        </p:sp>
      </p:grpSp>
      <p:sp>
        <p:nvSpPr>
          <p:cNvPr id="38938" name="Line 49"/>
          <p:cNvSpPr>
            <a:spLocks noChangeShapeType="1"/>
          </p:cNvSpPr>
          <p:nvPr/>
        </p:nvSpPr>
        <p:spPr bwMode="auto">
          <a:xfrm rot="10800000">
            <a:off x="8883651" y="5260976"/>
            <a:ext cx="10583" cy="5445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52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3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  <p:tag name="FIRSTPABBEEL@W80480ZJATPT3PP7" val="410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left&lt;&#10;\begin{array}{c}&#10;\textcolor{YellowOrange}{1.0}\\&#10;\textcolor{RoyalBlue}{0.0}&#10;\end{array}&#10;\right&gt;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70"/>
  <p:tag name="PICTUREFILESIZE" val="1219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left&lt;&#10;\begin{array}{c}&#10;\textcolor{YellowOrange}{0.75}\\&#10;\textcolor{RoyalBlue}{0.25}&#10;\end{array}&#10;\right&gt;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2"/>
  <p:tag name="PICTUREFILESIZE" val="1532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left&lt;&#10;\begin{array}{c}&#10;\textcolor{YellowOrange}{0.9}\\&#10;\textcolor{RoyalBlue}{0.1}&#10;\end{array}&#10;\right&gt;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70"/>
  <p:tag name="PICTUREFILESIZE" val="1274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left&lt;&#10;\begin{array}{c}&#10;\textcolor{YellowOrange}{0.84}\\&#10;\textcolor{RoyalBlue}{0.16}&#10;\end{array}&#10;\right&gt;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2"/>
  <p:tag name="PICTUREFILESIZE" val="1546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left&lt;&#10;\begin{array}{c}&#10;\textcolor{YellowOrange}{0.804}\\&#10;\textcolor{RoyalBlue}{0.196}&#10;\end{array}&#10;\right&gt;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96"/>
  <p:tag name="PICTUREFILESIZE" val="1787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left&lt;&#10;\begin{array}{c}&#10;\textcolor{YellowOrange}{0.0}\\&#10;\textcolor{RoyalBlue}{1.0}&#10;\end{array}&#10;\right&gt;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70"/>
  <p:tag name="PICTUREFILESIZE" val="1225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left&lt;&#10;\begin{array}{c}&#10;\textcolor{YellowOrange}{0.3}\\&#10;\textcolor{RoyalBlue}{0.7}&#10;\end{array}&#10;\right&gt;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70"/>
  <p:tag name="PICTUREFILESIZE" val="1291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left&lt;&#10;\begin{array}{c}&#10;\textcolor{YellowOrange}{0.48}\\&#10;\textcolor{RoyalBlue}{0.52}&#10;\end{array}&#10;\right&gt;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2"/>
  <p:tag name="PICTUREFILESIZE" val="1584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left&lt;&#10;\begin{array}{c}&#10;\textcolor{YellowOrange}{0.75}\\&#10;\textcolor{RoyalBlue}{0.25}&#10;\end{array}&#10;\right&gt;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2"/>
  <p:tag name="PICTUREFILESIZE" val="1532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left&lt;&#10;\begin{array}{c}&#10;\textcolor{YellowOrange}{0.588}\\&#10;\textcolor{RoyalBlue}{0.412}&#10;\end{array}&#10;\right&gt;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96"/>
  <p:tag name="PICTUREFILESIZE" val="1748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 | y) = \frac{P(x, y)}{P(y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64"/>
  <p:tag name="PICTUREFILESIZE" val="1314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left&lt;&#10;\begin{array}{c}&#10;\textcolor{YellowOrange}{p}\\&#10;\textcolor{RoyalBlue}{1-p}&#10;\end{array}&#10;\right&gt;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1263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left&lt;&#10;\begin{array}{c}&#10;\textcolor{YellowOrange}{0.75}\\&#10;\textcolor{RoyalBlue}{0.25}&#10;\end{array}&#10;\right&gt;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2"/>
  <p:tag name="PICTUREFILESIZE" val="1532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1 | e_1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1350"/>
  <p:tag name="ORIGWIDTH" val="88"/>
  <p:tag name="PICTUREFILESIZE" val="483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2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1351"/>
  <p:tag name="ORIGWIDTH" val="61"/>
  <p:tag name="PICTUREFILESIZE" val="405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1 | e_1) = P(x_1, e_1) / P(e_1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886"/>
  <p:tag name="ORIGWIDTH" val="269"/>
  <p:tag name="PICTUREFILESIZE" val="1177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P(x_1) P(e_1 | x_1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886"/>
  <p:tag name="ORIGWIDTH" val="165"/>
  <p:tag name="PICTUREFILESIZE" val="813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 \propto_{X_1} P(x_1, e_1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886"/>
  <p:tag name="ORIGWIDTH" val="133"/>
  <p:tag name="PICTUREFILESIZE" val="727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2) = \sum_{x_1} P(x_1, x_2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886"/>
  <p:tag name="ORIGWIDTH" val="205"/>
  <p:tag name="PICTUREFILESIZE" val="1269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sum_{x_1} P(x_1) P(x_2 | x_1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886"/>
  <p:tag name="ORIGWIDTH" val="196"/>
  <p:tag name="PICTUREFILESIZE" val="1277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begin{document}&#10;\[&#10;\textcolor{BrickRed}{B(X_t) = P(X_{t}|e_{1:t}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87"/>
  <p:tag name="PICTUREFILESIZE" val="1420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, y) = P(x | y) P(y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08"/>
  <p:tag name="PICTUREFILESIZE" val="1045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rickRed}{B(X)} \propto \textcolor{Orange}{P(e| X)} \textcolor{OliveGreen}{B'(X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211"/>
  <p:tag name="PICTUREFILESIZE" val="1995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begin{document}&#10;\[&#10;\textcolor{OliveGreen}{P(x_{t}|e_{1:t-1})} = \sum_{x_{t-1}}  \textcolor{BrickRed}{P(x_{t-1}|e_{1:t-1})} \cdot P(x_{t}| x_{t-1}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43"/>
  <p:tag name="PICTUREFILESIZE" val="4022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begin{document}&#10;\[&#10;\textcolor{BrickRed}{P(x_{t}|e_{1:t})} \propto_X \textcolor{OliveGreen}{P(x_{t}|e_{1:t-1})}\cdot P(e_{t}| x_{t}) 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3"/>
  <p:tag name="PICTUREFILESIZE" val="2834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argmax{\mathop{\rm arg\,max}}&#10;\begin{document}&#10;\[&#10;= \sum_{x_{t-1}} P(x_{t-1}, x_t, e_{1:t}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10"/>
  <p:tag name="PICTUREFILESIZE" val="1196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P(x_t | e_{1:t}) \propto_X \textcolor{BrickRed}{P(x_t, e_{1:t}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183"/>
  <p:tag name="ORIGWIDTH" val="231"/>
  <p:tag name="PICTUREFILESIZE" val="1965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= \sum_{x_{t-1}} \textcolor{BrickRed}{P(x_{t-1}, e_{1:t-1})} P(x_t | x_{t-1}) P(e_t | x_t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63"/>
  <p:tag name="BOXHEIGHT" val="414"/>
  <p:tag name="BOXFONT" val="10"/>
  <p:tag name="BOXWRAP" val="False"/>
  <p:tag name="WORKAROUNDTRANSPARENCYBUG" val="False"/>
  <p:tag name="ALLOWFONTSUBSTITUTION" val="False"/>
  <p:tag name="BITMAPFORMAT" val="png16m"/>
  <p:tag name="ORIGWIDTH" val="385"/>
  <p:tag name="PICTUREFILESIZE" val="3587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= P(e_t | x_t) \sum_{x_{t-1}} P(x_t | x_{t-1})  \textcolor{BrickRed}{P(x_{t-1}, e_{1:t-1}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63"/>
  <p:tag name="BOXHEIGHT" val="414"/>
  <p:tag name="BOXFONT" val="10"/>
  <p:tag name="BOXWRAP" val="False"/>
  <p:tag name="WORKAROUNDTRANSPARENCYBUG" val="False"/>
  <p:tag name="ALLOWFONTSUBSTITUTION" val="False"/>
  <p:tag name="BITMAPFORMAT" val="png16m"/>
  <p:tag name="ORIGWIDTH" val="389"/>
  <p:tag name="PICTUREFILESIZE" val="3605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B_t(X) = P(X_t | e_{1:t}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182"/>
  <p:tag name="ORIGWIDTH" val="188"/>
  <p:tag name="PICTUREFILESIZE" val="1413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argmax{\mathop{\rm arg\,max}}&#10;\begin{document}&#10;\[&#10;= \sum_{x_{t-1}} P(x_{t-1}, x_t, e_{1:t}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10"/>
  <p:tag name="PICTUREFILESIZE" val="1196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P(x_t | e_{1:t}) \propto_X \textcolor{BrickRed}{P(x_t, e_{1:t}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183"/>
  <p:tag name="ORIGWIDTH" val="231"/>
  <p:tag name="PICTUREFILESIZE" val="1965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forall x,y: P(x, y) = P(x) P(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54"/>
  <p:tag name="PICTUREFILESIZE" val="1242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= \sum_{x_{t-1}} \textcolor{BrickRed}{P(x_{t-1}, e_{1:t-1})} P(x_t | x_{t-1}) P(e_t | x_t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63"/>
  <p:tag name="BOXHEIGHT" val="414"/>
  <p:tag name="BOXFONT" val="10"/>
  <p:tag name="BOXWRAP" val="False"/>
  <p:tag name="WORKAROUNDTRANSPARENCYBUG" val="False"/>
  <p:tag name="ALLOWFONTSUBSTITUTION" val="False"/>
  <p:tag name="BITMAPFORMAT" val="png16m"/>
  <p:tag name="ORIGWIDTH" val="385"/>
  <p:tag name="PICTUREFILESIZE" val="3587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= P(e_t | x_t) \sum_{x_{t-1}} P(x_t | x_{t-1})  \textcolor{BrickRed}{P(x_{t-1}, e_{1:t-1}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63"/>
  <p:tag name="BOXHEIGHT" val="414"/>
  <p:tag name="BOXFONT" val="10"/>
  <p:tag name="BOXWRAP" val="False"/>
  <p:tag name="WORKAROUNDTRANSPARENCYBUG" val="False"/>
  <p:tag name="ALLOWFONTSUBSTITUTION" val="False"/>
  <p:tag name="BITMAPFORMAT" val="png16m"/>
  <p:tag name="ORIGWIDTH" val="389"/>
  <p:tag name="PICTUREFILESIZE" val="3605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B_t(X) = P(X_t | e_{1:t}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182"/>
  <p:tag name="ORIGWIDTH" val="188"/>
  <p:tag name="PICTUREFILESIZE" val="1413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rickRed}{x'} = \mbox{sample}(\textcolor{BrickRed}{P(X'|x)})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212"/>
  <p:tag name="PICTUREFILESIZE" val="1829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rickRed}{w(x)} = \textcolor{BrickRed}{P(e| x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139"/>
  <p:tag name="PICTUREFILESIZE" val="1103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rickRed}{B(X)} \propto \textcolor{BrickRed}{P(e| X) B'(X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211"/>
  <p:tag name="PICTUREFILESIZE" val="1851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forall x,y,z : P(x, y | z) = P(x | z) P(y | z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24"/>
  <p:tag name="PICTUREFILESIZE" val="1794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newcommand{\indep}{{\;\bot\!\!\!\!\!\!\bot\;}} &#10;\begin{document}&#10;\[&#10;X \indep Y | Z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0"/>
  <p:tag name="PICTUREFILESIZE" val="380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begin{eqnarray*}&#10;P(X_1, X_2, \ldots X_n) &amp; = &amp; P(X_1) P(X_2 | X_1) P(X_3|X_1,X_2) \ldots \\&#10;&amp; = &amp; \prod_{i=1}^n P(X_i | X_1, \ldots, X_{i-1})&#10;\end{eqnarray*}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41"/>
  <p:tag name="PICTUREFILESIZE" val="4129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 | y) = \frac{P(y | x)}{P(y)} P(x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07"/>
  <p:tag name="PICTUREFILESIZE" val="1633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rickRed}{P(x_1)} = \mbox{known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152"/>
  <p:tag name="PICTUREFILESIZE" val="11167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73315</TotalTime>
  <Words>3492</Words>
  <Application>Microsoft Macintosh PowerPoint</Application>
  <PresentationFormat>Custom</PresentationFormat>
  <Paragraphs>928</Paragraphs>
  <Slides>71</Slides>
  <Notes>37</Notes>
  <HiddenSlides>36</HiddenSlides>
  <MMClips>8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71</vt:i4>
      </vt:variant>
    </vt:vector>
  </HeadingPairs>
  <TitlesOfParts>
    <vt:vector size="74" baseType="lpstr">
      <vt:lpstr>dan-berkeley-nlp-v1</vt:lpstr>
      <vt:lpstr>Photo Editor Photo</vt:lpstr>
      <vt:lpstr>Videoclip</vt:lpstr>
      <vt:lpstr>CSE 473: Artificial Intelligence </vt:lpstr>
      <vt:lpstr>Probability Recap</vt:lpstr>
      <vt:lpstr>Reasoning over Time or Space</vt:lpstr>
      <vt:lpstr>Markov Models Recap</vt:lpstr>
      <vt:lpstr>Example Markov Chain: Weather</vt:lpstr>
      <vt:lpstr>Mini-Forward Algorithm</vt:lpstr>
      <vt:lpstr>Example Run of Mini-Forward Algorithm</vt:lpstr>
      <vt:lpstr>Hidden Markov Models</vt:lpstr>
      <vt:lpstr>Hidden Markov Models</vt:lpstr>
      <vt:lpstr>Example</vt:lpstr>
      <vt:lpstr>Hidden Markov Models</vt:lpstr>
      <vt:lpstr>Conditional Independence</vt:lpstr>
      <vt:lpstr>Conditional Independence</vt:lpstr>
      <vt:lpstr>Conditional Independence</vt:lpstr>
      <vt:lpstr>HMM Computations</vt:lpstr>
      <vt:lpstr>Filtering  (aka Monitoring)</vt:lpstr>
      <vt:lpstr>HMM Examples</vt:lpstr>
      <vt:lpstr>Example: Robot Localization</vt:lpstr>
      <vt:lpstr>Example: Robot Localization</vt:lpstr>
      <vt:lpstr>Example: Robot Localization</vt:lpstr>
      <vt:lpstr>Example: Robot Localization</vt:lpstr>
      <vt:lpstr>Example: Robot Localization</vt:lpstr>
      <vt:lpstr>Example: Robot Localization</vt:lpstr>
      <vt:lpstr>Other Real HMM Examples</vt:lpstr>
      <vt:lpstr>Other Real HMM Examples</vt:lpstr>
      <vt:lpstr>Inference Preview</vt:lpstr>
      <vt:lpstr>Online Belief Updates</vt:lpstr>
      <vt:lpstr>Passage of Time</vt:lpstr>
      <vt:lpstr>Example: Passage of Time</vt:lpstr>
      <vt:lpstr>Observation</vt:lpstr>
      <vt:lpstr>Example: Observation</vt:lpstr>
      <vt:lpstr>The Forward Algorithm</vt:lpstr>
      <vt:lpstr>Example: Run the Filter</vt:lpstr>
      <vt:lpstr>Example HMM</vt:lpstr>
      <vt:lpstr>Example Pac-man</vt:lpstr>
      <vt:lpstr>Summary: Filtering</vt:lpstr>
      <vt:lpstr>Recap: Reasoning Over Time</vt:lpstr>
      <vt:lpstr>Recap: Filtering</vt:lpstr>
      <vt:lpstr>Pacman – Sonar (P4)</vt:lpstr>
      <vt:lpstr>Inference: Base Cases</vt:lpstr>
      <vt:lpstr>Passage of Time</vt:lpstr>
      <vt:lpstr>Example: Passage of Time</vt:lpstr>
      <vt:lpstr>Observation</vt:lpstr>
      <vt:lpstr>Example: Observation</vt:lpstr>
      <vt:lpstr>Example: Weather HMM</vt:lpstr>
      <vt:lpstr>Summary: Online Belief Updates</vt:lpstr>
      <vt:lpstr>The Forward Algorithm</vt:lpstr>
      <vt:lpstr>Video of Demo Pacman – Sonar (with beliefs)</vt:lpstr>
      <vt:lpstr>Example: Weather HMM</vt:lpstr>
      <vt:lpstr>Complexity of the Forward Algorithm?</vt:lpstr>
      <vt:lpstr>Particle Filtering</vt:lpstr>
      <vt:lpstr>Particle Filtering Overview</vt:lpstr>
      <vt:lpstr>Particle Filtering</vt:lpstr>
      <vt:lpstr>Representation: Particles</vt:lpstr>
      <vt:lpstr>Representation: Particles</vt:lpstr>
      <vt:lpstr>Representation: Particles</vt:lpstr>
      <vt:lpstr>Particles: Better Illustration</vt:lpstr>
      <vt:lpstr>Particle Filtering: Elapse Time</vt:lpstr>
      <vt:lpstr>Particle Filtering: Observe</vt:lpstr>
      <vt:lpstr>Particle Filtering Observe Part II: Resample</vt:lpstr>
      <vt:lpstr>Recap: Particle Filtering</vt:lpstr>
      <vt:lpstr>Video of Demo – Moderate Number of Particles</vt:lpstr>
      <vt:lpstr>Video of Demo – One Particle</vt:lpstr>
      <vt:lpstr>Video of Demo – Huge Number of Particles</vt:lpstr>
      <vt:lpstr>Demo Bonanza!</vt:lpstr>
      <vt:lpstr>Robot Localization</vt:lpstr>
      <vt:lpstr>Particle Filter Localization (Sonar)</vt:lpstr>
      <vt:lpstr>Particle Filter Localization (Laser)</vt:lpstr>
      <vt:lpstr>Robot Mapping</vt:lpstr>
      <vt:lpstr>Particle Filter SLAM – Video 1</vt:lpstr>
      <vt:lpstr>Particle Filter SLAM – Video 2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Dan Weld</cp:lastModifiedBy>
  <cp:revision>4114</cp:revision>
  <cp:lastPrinted>2014-03-04T18:42:06Z</cp:lastPrinted>
  <dcterms:created xsi:type="dcterms:W3CDTF">2004-08-27T04:16:05Z</dcterms:created>
  <dcterms:modified xsi:type="dcterms:W3CDTF">2014-11-17T18:39:49Z</dcterms:modified>
</cp:coreProperties>
</file>