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unknown"/>
  <Default Extension="mp4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embeddings/oleObject4.bin" ContentType="application/vnd.openxmlformats-officedocument.oleObject"/>
  <Override PartName="/ppt/notesSlides/notesSlide34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67"/>
  </p:notesMasterIdLst>
  <p:handoutMasterIdLst>
    <p:handoutMasterId r:id="rId68"/>
  </p:handoutMasterIdLst>
  <p:sldIdLst>
    <p:sldId id="479" r:id="rId2"/>
    <p:sldId id="478" r:id="rId3"/>
    <p:sldId id="480" r:id="rId4"/>
    <p:sldId id="481" r:id="rId5"/>
    <p:sldId id="398" r:id="rId6"/>
    <p:sldId id="470" r:id="rId7"/>
    <p:sldId id="382" r:id="rId8"/>
    <p:sldId id="515" r:id="rId9"/>
    <p:sldId id="482" r:id="rId10"/>
    <p:sldId id="483" r:id="rId11"/>
    <p:sldId id="484" r:id="rId12"/>
    <p:sldId id="489" r:id="rId13"/>
    <p:sldId id="490" r:id="rId14"/>
    <p:sldId id="491" r:id="rId15"/>
    <p:sldId id="485" r:id="rId16"/>
    <p:sldId id="492" r:id="rId17"/>
    <p:sldId id="502" r:id="rId18"/>
    <p:sldId id="493" r:id="rId19"/>
    <p:sldId id="494" r:id="rId20"/>
    <p:sldId id="495" r:id="rId21"/>
    <p:sldId id="496" r:id="rId22"/>
    <p:sldId id="497" r:id="rId23"/>
    <p:sldId id="498" r:id="rId24"/>
    <p:sldId id="500" r:id="rId25"/>
    <p:sldId id="501" r:id="rId26"/>
    <p:sldId id="499" r:id="rId27"/>
    <p:sldId id="503" r:id="rId28"/>
    <p:sldId id="504" r:id="rId29"/>
    <p:sldId id="505" r:id="rId30"/>
    <p:sldId id="506" r:id="rId31"/>
    <p:sldId id="507" r:id="rId32"/>
    <p:sldId id="508" r:id="rId33"/>
    <p:sldId id="509" r:id="rId34"/>
    <p:sldId id="510" r:id="rId35"/>
    <p:sldId id="511" r:id="rId36"/>
    <p:sldId id="512" r:id="rId37"/>
    <p:sldId id="513" r:id="rId38"/>
    <p:sldId id="514" r:id="rId39"/>
    <p:sldId id="517" r:id="rId40"/>
    <p:sldId id="518" r:id="rId41"/>
    <p:sldId id="519" r:id="rId42"/>
    <p:sldId id="520" r:id="rId43"/>
    <p:sldId id="521" r:id="rId44"/>
    <p:sldId id="522" r:id="rId45"/>
    <p:sldId id="525" r:id="rId46"/>
    <p:sldId id="526" r:id="rId47"/>
    <p:sldId id="524" r:id="rId48"/>
    <p:sldId id="523" r:id="rId49"/>
    <p:sldId id="528" r:id="rId50"/>
    <p:sldId id="529" r:id="rId51"/>
    <p:sldId id="530" r:id="rId52"/>
    <p:sldId id="531" r:id="rId53"/>
    <p:sldId id="532" r:id="rId54"/>
    <p:sldId id="533" r:id="rId55"/>
    <p:sldId id="534" r:id="rId56"/>
    <p:sldId id="535" r:id="rId57"/>
    <p:sldId id="536" r:id="rId58"/>
    <p:sldId id="537" r:id="rId59"/>
    <p:sldId id="538" r:id="rId60"/>
    <p:sldId id="539" r:id="rId61"/>
    <p:sldId id="540" r:id="rId62"/>
    <p:sldId id="541" r:id="rId63"/>
    <p:sldId id="542" r:id="rId64"/>
    <p:sldId id="543" r:id="rId65"/>
    <p:sldId id="544" r:id="rId66"/>
  </p:sldIdLst>
  <p:sldSz cx="12192000" cy="6858000"/>
  <p:notesSz cx="7315200" cy="9601200"/>
  <p:custDataLst>
    <p:tags r:id="rId7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4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30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gs" Target="tags/tag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Thanks!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Calibri"/>
              <a:cs typeface="Calibri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Calibri"/>
                <a:cs typeface="Calibri"/>
              </a:rPr>
              <a:t>Note: pretty short lecture, good one to present mini-contest results or anything else not </a:t>
            </a:r>
            <a:r>
              <a:rPr lang="en-US" sz="1200" baseline="0" smtClean="0">
                <a:latin typeface="Calibri"/>
                <a:cs typeface="Calibri"/>
              </a:rPr>
              <a:t>exactly lecture.</a:t>
            </a:r>
            <a:endParaRPr lang="en-US" sz="1200" dirty="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60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intermediate step in</a:t>
            </a:r>
            <a:r>
              <a:rPr lang="en-US" baseline="0" dirty="0" smtClean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 smtClean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TODO: explain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propto</a:t>
            </a:r>
            <a:r>
              <a:rPr lang="en-US" baseline="0" dirty="0" smtClean="0"/>
              <a:t> and it’s </a:t>
            </a:r>
            <a:r>
              <a:rPr lang="en-US" baseline="0" dirty="0" err="1" smtClean="0"/>
              <a:t>X_t</a:t>
            </a:r>
            <a:r>
              <a:rPr lang="en-US" baseline="0" dirty="0" smtClean="0"/>
              <a:t>, not 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.png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tags" Target="../tags/tag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2.png"/><Relationship Id="rId10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64.png"/><Relationship Id="rId1" Type="http://schemas.microsoft.com/office/2007/relationships/media" Target="Macintosh%20HD:Users:lsz:teaching:cse473au11:share:cse473au11-hmms.ppt_media:oneghost-withobs-1.mov" TargetMode="External"/><Relationship Id="rId2" Type="http://schemas.openxmlformats.org/officeDocument/2006/relationships/video" Target="Macintosh%20HD:Users:lsz:teaching:cse473au11:share:cse473au11-hmms.ppt_media:oneghost-withobs-1.mo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76.png"/><Relationship Id="rId17" Type="http://schemas.openxmlformats.org/officeDocument/2006/relationships/image" Target="../media/image77.png"/><Relationship Id="rId1" Type="http://schemas.openxmlformats.org/officeDocument/2006/relationships/tags" Target="../tags/tag22.xml"/><Relationship Id="rId2" Type="http://schemas.openxmlformats.org/officeDocument/2006/relationships/tags" Target="../tags/tag23.xml"/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tags" Target="../tags/tag26.xml"/><Relationship Id="rId6" Type="http://schemas.openxmlformats.org/officeDocument/2006/relationships/tags" Target="../tags/tag27.xml"/><Relationship Id="rId7" Type="http://schemas.openxmlformats.org/officeDocument/2006/relationships/tags" Target="../tags/tag28.xml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74.png"/><Relationship Id="rId10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47.png"/><Relationship Id="rId5" Type="http://schemas.openxmlformats.org/officeDocument/2006/relationships/image" Target="../media/image78.emf"/><Relationship Id="rId6" Type="http://schemas.openxmlformats.org/officeDocument/2006/relationships/image" Target="../media/image79.emf"/><Relationship Id="rId7" Type="http://schemas.openxmlformats.org/officeDocument/2006/relationships/image" Target="../media/image80.emf"/><Relationship Id="rId8" Type="http://schemas.openxmlformats.org/officeDocument/2006/relationships/image" Target="../media/image81.emf"/><Relationship Id="rId9" Type="http://schemas.openxmlformats.org/officeDocument/2006/relationships/image" Target="../media/image82.emf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49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0.png"/><Relationship Id="rId8" Type="http://schemas.openxmlformats.org/officeDocument/2006/relationships/oleObject" Target="../embeddings/oleObject3.bin"/><Relationship Id="rId9" Type="http://schemas.openxmlformats.org/officeDocument/2006/relationships/image" Target="../media/image5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86.emf"/><Relationship Id="rId7" Type="http://schemas.openxmlformats.org/officeDocument/2006/relationships/image" Target="../media/image87.emf"/><Relationship Id="rId8" Type="http://schemas.openxmlformats.org/officeDocument/2006/relationships/image" Target="../media/image88.emf"/><Relationship Id="rId9" Type="http://schemas.openxmlformats.org/officeDocument/2006/relationships/image" Target="../media/image89.emf"/><Relationship Id="rId10" Type="http://schemas.openxmlformats.org/officeDocument/2006/relationships/image" Target="../media/image9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" Type="http://schemas.openxmlformats.org/officeDocument/2006/relationships/vmlDrawing" Target="../drawings/vmlDrawing2.vml"/><Relationship Id="rId2" Type="http://schemas.openxmlformats.org/officeDocument/2006/relationships/tags" Target="../tags/tag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tags" Target="../tags/tag31.xml"/><Relationship Id="rId2" Type="http://schemas.openxmlformats.org/officeDocument/2006/relationships/tags" Target="../tags/tag32.xml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" Type="http://schemas.openxmlformats.org/officeDocument/2006/relationships/tags" Target="../tags/tag33.xml"/><Relationship Id="rId2" Type="http://schemas.openxmlformats.org/officeDocument/2006/relationships/tags" Target="../tags/tag34.xml"/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tags" Target="../tags/tag37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5.xml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tags" Target="../tags/tag3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1" Type="http://schemas.openxmlformats.org/officeDocument/2006/relationships/tags" Target="../tags/tag39.xml"/><Relationship Id="rId2" Type="http://schemas.openxmlformats.org/officeDocument/2006/relationships/tags" Target="../tags/tag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6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101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image" Target="../media/image18.em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1.png"/><Relationship Id="rId5" Type="http://schemas.openxmlformats.org/officeDocument/2006/relationships/image" Target="../media/image105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6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0.png"/><Relationship Id="rId1" Type="http://schemas.microsoft.com/office/2007/relationships/media" Target="../media/media6.avi"/><Relationship Id="rId2" Type="http://schemas.openxmlformats.org/officeDocument/2006/relationships/video" Target="../media/media6.avi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1.png"/><Relationship Id="rId1" Type="http://schemas.microsoft.com/office/2007/relationships/media" Target="../media/media7.avi"/><Relationship Id="rId2" Type="http://schemas.openxmlformats.org/officeDocument/2006/relationships/video" Target="../media/media7.avi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10" Type="http://schemas.openxmlformats.org/officeDocument/2006/relationships/tags" Target="../tags/tag19.xml"/><Relationship Id="rId11" Type="http://schemas.openxmlformats.org/officeDocument/2006/relationships/tags" Target="../tags/tag20.xml"/><Relationship Id="rId12" Type="http://schemas.openxmlformats.org/officeDocument/2006/relationships/tags" Target="../tags/tag21.xml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1" Type="http://schemas.openxmlformats.org/officeDocument/2006/relationships/tags" Target="../tags/tag10.xml"/><Relationship Id="rId2" Type="http://schemas.openxmlformats.org/officeDocument/2006/relationships/tags" Target="../tags/tag11.xml"/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tags" Target="../tags/tag15.xml"/><Relationship Id="rId7" Type="http://schemas.openxmlformats.org/officeDocument/2006/relationships/tags" Target="../tags/tag16.xml"/><Relationship Id="rId8" Type="http://schemas.openxmlformats.org/officeDocument/2006/relationships/tags" Target="../tags/tag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CSE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 smtClean="0"/>
              <a:t>Markov </a:t>
            </a:r>
            <a:r>
              <a:rPr lang="en-US" sz="4300" dirty="0" smtClean="0"/>
              <a:t>Models - II</a:t>
            </a:r>
            <a:endParaRPr lang="en-US" sz="4300" dirty="0" smtClean="0"/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2" y="2971800"/>
            <a:ext cx="6790812" cy="1495832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Daniel S. Weld --- 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[Most slides were created by Dan Klein and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16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3994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6917385" y="2876283"/>
            <a:ext cx="946368" cy="0"/>
          </a:xfrm>
          <a:prstGeom prst="line">
            <a:avLst/>
          </a:prstGeom>
          <a:solidFill>
            <a:srgbClr val="BBE0E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17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03600"/>
            <a:ext cx="10972800" cy="558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Defines a joint probability distribution:</a:t>
            </a:r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1012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3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40966" name="AutoShape 7"/>
          <p:cNvCxnSpPr>
            <a:cxnSpLocks noChangeShapeType="1"/>
          </p:cNvCxnSpPr>
          <p:nvPr/>
        </p:nvCxnSpPr>
        <p:spPr bwMode="auto">
          <a:xfrm>
            <a:off x="8415867" y="17526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40967" name="Group 10"/>
          <p:cNvGrpSpPr>
            <a:grpSpLocks/>
          </p:cNvGrpSpPr>
          <p:nvPr/>
        </p:nvGrpSpPr>
        <p:grpSpPr bwMode="auto">
          <a:xfrm>
            <a:off x="3589867" y="1485900"/>
            <a:ext cx="711200" cy="533400"/>
            <a:chOff x="0" y="0"/>
            <a:chExt cx="336" cy="336"/>
          </a:xfrm>
        </p:grpSpPr>
        <p:sp>
          <p:nvSpPr>
            <p:cNvPr id="41010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11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69" name="Group 14"/>
          <p:cNvGrpSpPr>
            <a:grpSpLocks/>
          </p:cNvGrpSpPr>
          <p:nvPr/>
        </p:nvGrpSpPr>
        <p:grpSpPr bwMode="auto">
          <a:xfrm>
            <a:off x="2370667" y="2552700"/>
            <a:ext cx="711200" cy="533400"/>
            <a:chOff x="0" y="0"/>
            <a:chExt cx="336" cy="336"/>
          </a:xfrm>
        </p:grpSpPr>
        <p:sp>
          <p:nvSpPr>
            <p:cNvPr id="41008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9" name="Rectangle 1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40970" name="AutoShape 15"/>
          <p:cNvCxnSpPr>
            <a:cxnSpLocks noChangeShapeType="1"/>
            <a:endCxn id="41010" idx="2"/>
          </p:cNvCxnSpPr>
          <p:nvPr/>
        </p:nvCxnSpPr>
        <p:spPr bwMode="auto">
          <a:xfrm>
            <a:off x="2726267" y="1752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1" name="Group 18"/>
          <p:cNvGrpSpPr>
            <a:grpSpLocks/>
          </p:cNvGrpSpPr>
          <p:nvPr/>
        </p:nvGrpSpPr>
        <p:grpSpPr bwMode="auto">
          <a:xfrm>
            <a:off x="2370667" y="1485900"/>
            <a:ext cx="711200" cy="533400"/>
            <a:chOff x="0" y="0"/>
            <a:chExt cx="336" cy="336"/>
          </a:xfrm>
        </p:grpSpPr>
        <p:sp>
          <p:nvSpPr>
            <p:cNvPr id="41006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7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40973" name="Group 22"/>
          <p:cNvGrpSpPr>
            <a:grpSpLocks/>
          </p:cNvGrpSpPr>
          <p:nvPr/>
        </p:nvGrpSpPr>
        <p:grpSpPr bwMode="auto">
          <a:xfrm>
            <a:off x="4809067" y="1485900"/>
            <a:ext cx="711200" cy="533400"/>
            <a:chOff x="0" y="0"/>
            <a:chExt cx="336" cy="336"/>
          </a:xfrm>
        </p:grpSpPr>
        <p:sp>
          <p:nvSpPr>
            <p:cNvPr id="41004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5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40974" name="AutoShape 23"/>
          <p:cNvCxnSpPr>
            <a:cxnSpLocks noChangeShapeType="1"/>
            <a:stCxn id="41004" idx="6"/>
            <a:endCxn id="41002" idx="2"/>
          </p:cNvCxnSpPr>
          <p:nvPr/>
        </p:nvCxnSpPr>
        <p:spPr bwMode="auto">
          <a:xfrm>
            <a:off x="55202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40975" name="AutoShape 24"/>
          <p:cNvCxnSpPr>
            <a:cxnSpLocks noChangeShapeType="1"/>
            <a:stCxn id="41010" idx="6"/>
            <a:endCxn id="41004" idx="2"/>
          </p:cNvCxnSpPr>
          <p:nvPr/>
        </p:nvCxnSpPr>
        <p:spPr bwMode="auto">
          <a:xfrm>
            <a:off x="4301067" y="17526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40976" name="Group 27"/>
          <p:cNvGrpSpPr>
            <a:grpSpLocks/>
          </p:cNvGrpSpPr>
          <p:nvPr/>
        </p:nvGrpSpPr>
        <p:grpSpPr bwMode="auto">
          <a:xfrm>
            <a:off x="6028267" y="1485900"/>
            <a:ext cx="711200" cy="533400"/>
            <a:chOff x="0" y="0"/>
            <a:chExt cx="336" cy="336"/>
          </a:xfrm>
        </p:grpSpPr>
        <p:sp>
          <p:nvSpPr>
            <p:cNvPr id="41002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3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40977" name="AutoShape 28"/>
          <p:cNvCxnSpPr>
            <a:cxnSpLocks noChangeShapeType="1"/>
            <a:stCxn id="41002" idx="6"/>
            <a:endCxn id="40992" idx="2"/>
          </p:cNvCxnSpPr>
          <p:nvPr/>
        </p:nvCxnSpPr>
        <p:spPr bwMode="auto">
          <a:xfrm>
            <a:off x="6739467" y="17526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40978" name="Group 31"/>
          <p:cNvGrpSpPr>
            <a:grpSpLocks/>
          </p:cNvGrpSpPr>
          <p:nvPr/>
        </p:nvGrpSpPr>
        <p:grpSpPr bwMode="auto">
          <a:xfrm>
            <a:off x="3589867" y="2552700"/>
            <a:ext cx="711200" cy="533400"/>
            <a:chOff x="0" y="0"/>
            <a:chExt cx="336" cy="336"/>
          </a:xfrm>
        </p:grpSpPr>
        <p:sp>
          <p:nvSpPr>
            <p:cNvPr id="41000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001" name="Rectangle 30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40979" name="Group 34"/>
          <p:cNvGrpSpPr>
            <a:grpSpLocks/>
          </p:cNvGrpSpPr>
          <p:nvPr/>
        </p:nvGrpSpPr>
        <p:grpSpPr bwMode="auto">
          <a:xfrm>
            <a:off x="4809067" y="2552700"/>
            <a:ext cx="711200" cy="533400"/>
            <a:chOff x="0" y="0"/>
            <a:chExt cx="336" cy="336"/>
          </a:xfrm>
        </p:grpSpPr>
        <p:sp>
          <p:nvSpPr>
            <p:cNvPr id="40998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9" name="Rectangle 3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40980" name="Group 37"/>
          <p:cNvGrpSpPr>
            <a:grpSpLocks/>
          </p:cNvGrpSpPr>
          <p:nvPr/>
        </p:nvGrpSpPr>
        <p:grpSpPr bwMode="auto">
          <a:xfrm>
            <a:off x="6028267" y="2552700"/>
            <a:ext cx="711200" cy="533400"/>
            <a:chOff x="0" y="0"/>
            <a:chExt cx="336" cy="336"/>
          </a:xfrm>
        </p:grpSpPr>
        <p:sp>
          <p:nvSpPr>
            <p:cNvPr id="40996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7" name="Rectangle 3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40981" name="Group 40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4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5" name="Rectangle 3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726267" y="2057400"/>
            <a:ext cx="3657600" cy="457200"/>
            <a:chOff x="2044700" y="1752600"/>
            <a:chExt cx="2743200" cy="1066800"/>
          </a:xfrm>
        </p:grpSpPr>
        <p:cxnSp>
          <p:nvCxnSpPr>
            <p:cNvPr id="40968" name="AutoShape 11"/>
            <p:cNvCxnSpPr>
              <a:cxnSpLocks noChangeShapeType="1"/>
            </p:cNvCxnSpPr>
            <p:nvPr/>
          </p:nvCxnSpPr>
          <p:spPr bwMode="auto">
            <a:xfrm>
              <a:off x="29591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72" name="AutoShape 19"/>
            <p:cNvCxnSpPr>
              <a:cxnSpLocks noChangeShapeType="1"/>
            </p:cNvCxnSpPr>
            <p:nvPr/>
          </p:nvCxnSpPr>
          <p:spPr bwMode="auto">
            <a:xfrm>
              <a:off x="20447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2" name="AutoShape 41"/>
            <p:cNvCxnSpPr>
              <a:cxnSpLocks noChangeShapeType="1"/>
            </p:cNvCxnSpPr>
            <p:nvPr/>
          </p:nvCxnSpPr>
          <p:spPr bwMode="auto">
            <a:xfrm>
              <a:off x="38735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0983" name="AutoShape 42"/>
            <p:cNvCxnSpPr>
              <a:cxnSpLocks noChangeShapeType="1"/>
            </p:cNvCxnSpPr>
            <p:nvPr/>
          </p:nvCxnSpPr>
          <p:spPr bwMode="auto">
            <a:xfrm>
              <a:off x="4787900" y="17526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40984" name="Group 45"/>
          <p:cNvGrpSpPr>
            <a:grpSpLocks/>
          </p:cNvGrpSpPr>
          <p:nvPr/>
        </p:nvGrpSpPr>
        <p:grpSpPr bwMode="auto">
          <a:xfrm>
            <a:off x="8060267" y="1485900"/>
            <a:ext cx="711200" cy="533400"/>
            <a:chOff x="0" y="0"/>
            <a:chExt cx="336" cy="336"/>
          </a:xfrm>
        </p:grpSpPr>
        <p:sp>
          <p:nvSpPr>
            <p:cNvPr id="40992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3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40985" name="Group 48"/>
          <p:cNvGrpSpPr>
            <a:grpSpLocks/>
          </p:cNvGrpSpPr>
          <p:nvPr/>
        </p:nvGrpSpPr>
        <p:grpSpPr bwMode="auto">
          <a:xfrm>
            <a:off x="8060267" y="2552700"/>
            <a:ext cx="711200" cy="533400"/>
            <a:chOff x="0" y="0"/>
            <a:chExt cx="336" cy="336"/>
          </a:xfrm>
        </p:grpSpPr>
        <p:sp>
          <p:nvSpPr>
            <p:cNvPr id="40990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91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40986" name="Line 49"/>
          <p:cNvSpPr>
            <a:spLocks noChangeShapeType="1"/>
          </p:cNvSpPr>
          <p:nvPr/>
        </p:nvSpPr>
        <p:spPr bwMode="auto">
          <a:xfrm rot="10800000">
            <a:off x="8409518" y="20224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8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067" y="3835400"/>
            <a:ext cx="6275917" cy="787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5" name="Picture 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00" y="4597400"/>
            <a:ext cx="3928533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036" name="Picture 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11600" y="5105400"/>
            <a:ext cx="8094133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02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2" name="Oval 1"/>
          <p:cNvSpPr/>
          <p:nvPr/>
        </p:nvSpPr>
        <p:spPr>
          <a:xfrm>
            <a:off x="5715000" y="2895600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00600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87963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7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Oval 37"/>
          <p:cNvSpPr/>
          <p:nvPr/>
        </p:nvSpPr>
        <p:spPr>
          <a:xfrm>
            <a:off x="5715000" y="2895600"/>
            <a:ext cx="838200" cy="685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800600" y="24384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77000" y="4419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0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Conditional Independence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6400" y="1397001"/>
            <a:ext cx="11785600" cy="4729164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HMMs have two important independence properties: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Markov hidden process, future depends on past via the present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Current observation independent of all else given current state</a:t>
            </a:r>
          </a:p>
          <a:p>
            <a:pPr marL="782638" lvl="1" eaLnBrk="1" hangingPunct="1">
              <a:lnSpc>
                <a:spcPct val="80000"/>
              </a:lnSpc>
            </a:pPr>
            <a:endParaRPr lang="en-US" sz="24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marL="782638" lvl="1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Quiz: does this mean that observations are independent given no evidence?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z="2400" dirty="0" smtClean="0"/>
              <a:t>[No, correlated by the hidden state]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401483" y="2971800"/>
            <a:ext cx="5670551" cy="1600200"/>
            <a:chOff x="2551112" y="2971800"/>
            <a:chExt cx="4252913" cy="1600200"/>
          </a:xfrm>
        </p:grpSpPr>
        <p:grpSp>
          <p:nvGrpSpPr>
            <p:cNvPr id="51" name="Group 68"/>
            <p:cNvGrpSpPr>
              <a:grpSpLocks/>
            </p:cNvGrpSpPr>
            <p:nvPr/>
          </p:nvGrpSpPr>
          <p:grpSpPr bwMode="auto">
            <a:xfrm>
              <a:off x="3465512" y="2971800"/>
              <a:ext cx="533400" cy="533400"/>
              <a:chOff x="0" y="0"/>
              <a:chExt cx="336" cy="336"/>
            </a:xfrm>
          </p:grpSpPr>
          <p:sp>
            <p:nvSpPr>
              <p:cNvPr id="52" name="Oval 66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Rectangle 67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grpSp>
          <p:nvGrpSpPr>
            <p:cNvPr id="54" name="Group 72"/>
            <p:cNvGrpSpPr>
              <a:grpSpLocks/>
            </p:cNvGrpSpPr>
            <p:nvPr/>
          </p:nvGrpSpPr>
          <p:grpSpPr bwMode="auto">
            <a:xfrm>
              <a:off x="2551112" y="4038600"/>
              <a:ext cx="533400" cy="533400"/>
              <a:chOff x="0" y="0"/>
              <a:chExt cx="336" cy="336"/>
            </a:xfrm>
          </p:grpSpPr>
          <p:sp>
            <p:nvSpPr>
              <p:cNvPr id="55" name="Oval 7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7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" name="Group 76"/>
            <p:cNvGrpSpPr>
              <a:grpSpLocks/>
            </p:cNvGrpSpPr>
            <p:nvPr/>
          </p:nvGrpSpPr>
          <p:grpSpPr bwMode="auto">
            <a:xfrm>
              <a:off x="2551112" y="2971800"/>
              <a:ext cx="533400" cy="533400"/>
              <a:chOff x="0" y="0"/>
              <a:chExt cx="336" cy="336"/>
            </a:xfrm>
          </p:grpSpPr>
          <p:sp>
            <p:nvSpPr>
              <p:cNvPr id="58" name="Oval 74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Rectangle 75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60" name="Group 80"/>
            <p:cNvGrpSpPr>
              <a:grpSpLocks/>
            </p:cNvGrpSpPr>
            <p:nvPr/>
          </p:nvGrpSpPr>
          <p:grpSpPr bwMode="auto">
            <a:xfrm>
              <a:off x="4379912" y="2971800"/>
              <a:ext cx="533400" cy="533400"/>
              <a:chOff x="0" y="0"/>
              <a:chExt cx="336" cy="336"/>
            </a:xfrm>
          </p:grpSpPr>
          <p:sp>
            <p:nvSpPr>
              <p:cNvPr id="61" name="Oval 78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2" name="Rectangle 79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63" name="Group 85"/>
            <p:cNvGrpSpPr>
              <a:grpSpLocks/>
            </p:cNvGrpSpPr>
            <p:nvPr/>
          </p:nvGrpSpPr>
          <p:grpSpPr bwMode="auto">
            <a:xfrm>
              <a:off x="5294312" y="2971800"/>
              <a:ext cx="533400" cy="533400"/>
              <a:chOff x="0" y="0"/>
              <a:chExt cx="336" cy="336"/>
            </a:xfrm>
          </p:grpSpPr>
          <p:sp>
            <p:nvSpPr>
              <p:cNvPr id="64" name="Oval 8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5" name="Rectangle 84"/>
              <p:cNvSpPr>
                <a:spLocks/>
              </p:cNvSpPr>
              <p:nvPr/>
            </p:nvSpPr>
            <p:spPr bwMode="auto">
              <a:xfrm>
                <a:off x="63" y="27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66" name="Line 86"/>
            <p:cNvSpPr>
              <a:spLocks noChangeShapeType="1"/>
            </p:cNvSpPr>
            <p:nvPr/>
          </p:nvSpPr>
          <p:spPr bwMode="auto">
            <a:xfrm>
              <a:off x="5842000" y="3238500"/>
              <a:ext cx="962025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7" name="Group 89"/>
            <p:cNvGrpSpPr>
              <a:grpSpLocks/>
            </p:cNvGrpSpPr>
            <p:nvPr/>
          </p:nvGrpSpPr>
          <p:grpSpPr bwMode="auto">
            <a:xfrm>
              <a:off x="3465512" y="4038600"/>
              <a:ext cx="533400" cy="533400"/>
              <a:chOff x="0" y="0"/>
              <a:chExt cx="336" cy="336"/>
            </a:xfrm>
          </p:grpSpPr>
          <p:sp>
            <p:nvSpPr>
              <p:cNvPr id="68" name="Oval 87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Rectangle 88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70" name="Group 92"/>
            <p:cNvGrpSpPr>
              <a:grpSpLocks/>
            </p:cNvGrpSpPr>
            <p:nvPr/>
          </p:nvGrpSpPr>
          <p:grpSpPr bwMode="auto">
            <a:xfrm>
              <a:off x="4379912" y="4038600"/>
              <a:ext cx="533400" cy="533400"/>
              <a:chOff x="0" y="0"/>
              <a:chExt cx="336" cy="336"/>
            </a:xfrm>
          </p:grpSpPr>
          <p:sp>
            <p:nvSpPr>
              <p:cNvPr id="71" name="Oval 90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91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3</a:t>
                </a:r>
              </a:p>
            </p:txBody>
          </p:sp>
        </p:grpSp>
        <p:grpSp>
          <p:nvGrpSpPr>
            <p:cNvPr id="73" name="Group 95"/>
            <p:cNvGrpSpPr>
              <a:grpSpLocks/>
            </p:cNvGrpSpPr>
            <p:nvPr/>
          </p:nvGrpSpPr>
          <p:grpSpPr bwMode="auto">
            <a:xfrm>
              <a:off x="5294312" y="4038600"/>
              <a:ext cx="533400" cy="533400"/>
              <a:chOff x="0" y="0"/>
              <a:chExt cx="336" cy="336"/>
            </a:xfrm>
          </p:grpSpPr>
          <p:sp>
            <p:nvSpPr>
              <p:cNvPr id="74" name="Oval 93"/>
              <p:cNvSpPr>
                <a:spLocks/>
              </p:cNvSpPr>
              <p:nvPr/>
            </p:nvSpPr>
            <p:spPr bwMode="auto">
              <a:xfrm>
                <a:off x="0" y="0"/>
                <a:ext cx="336" cy="336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94"/>
              <p:cNvSpPr>
                <a:spLocks/>
              </p:cNvSpPr>
              <p:nvPr/>
            </p:nvSpPr>
            <p:spPr bwMode="auto">
              <a:xfrm>
                <a:off x="72" y="27"/>
                <a:ext cx="193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E</a:t>
                </a:r>
                <a:r>
                  <a:rPr lang="en-US" sz="2400" baseline="-250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4</a:t>
                </a:r>
              </a:p>
            </p:txBody>
          </p:sp>
        </p:grpSp>
        <p:cxnSp>
          <p:nvCxnSpPr>
            <p:cNvPr id="76" name="AutoShape 73"/>
            <p:cNvCxnSpPr>
              <a:cxnSpLocks noChangeShapeType="1"/>
              <a:endCxn id="52" idx="2"/>
            </p:cNvCxnSpPr>
            <p:nvPr/>
          </p:nvCxnSpPr>
          <p:spPr bwMode="auto">
            <a:xfrm>
              <a:off x="3122612" y="3238500"/>
              <a:ext cx="3429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7" name="AutoShape 81"/>
            <p:cNvCxnSpPr>
              <a:cxnSpLocks noChangeShapeType="1"/>
              <a:endCxn id="64" idx="2"/>
            </p:cNvCxnSpPr>
            <p:nvPr/>
          </p:nvCxnSpPr>
          <p:spPr bwMode="auto">
            <a:xfrm>
              <a:off x="49133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78" name="AutoShape 82"/>
            <p:cNvCxnSpPr>
              <a:cxnSpLocks noChangeShapeType="1"/>
              <a:stCxn id="52" idx="6"/>
              <a:endCxn id="61" idx="2"/>
            </p:cNvCxnSpPr>
            <p:nvPr/>
          </p:nvCxnSpPr>
          <p:spPr bwMode="auto">
            <a:xfrm>
              <a:off x="3998912" y="3238500"/>
              <a:ext cx="381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grpSp>
          <p:nvGrpSpPr>
            <p:cNvPr id="79" name="Group 78"/>
            <p:cNvGrpSpPr/>
            <p:nvPr/>
          </p:nvGrpSpPr>
          <p:grpSpPr>
            <a:xfrm>
              <a:off x="2817812" y="3519488"/>
              <a:ext cx="2743200" cy="519112"/>
              <a:chOff x="1295400" y="4610100"/>
              <a:chExt cx="2743200" cy="800100"/>
            </a:xfrm>
          </p:grpSpPr>
          <p:cxnSp>
            <p:nvCxnSpPr>
              <p:cNvPr id="80" name="AutoShape 69"/>
              <p:cNvCxnSpPr>
                <a:cxnSpLocks noChangeShapeType="1"/>
              </p:cNvCxnSpPr>
              <p:nvPr/>
            </p:nvCxnSpPr>
            <p:spPr bwMode="auto">
              <a:xfrm>
                <a:off x="22098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1" name="AutoShape 77"/>
              <p:cNvCxnSpPr>
                <a:cxnSpLocks noChangeShapeType="1"/>
              </p:cNvCxnSpPr>
              <p:nvPr/>
            </p:nvCxnSpPr>
            <p:spPr bwMode="auto">
              <a:xfrm>
                <a:off x="12954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2" name="AutoShape 99"/>
              <p:cNvCxnSpPr>
                <a:cxnSpLocks noChangeShapeType="1"/>
              </p:cNvCxnSpPr>
              <p:nvPr/>
            </p:nvCxnSpPr>
            <p:spPr bwMode="auto">
              <a:xfrm>
                <a:off x="31242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cxnSp>
            <p:nvCxnSpPr>
              <p:cNvPr id="83" name="AutoShape 100"/>
              <p:cNvCxnSpPr>
                <a:cxnSpLocks noChangeShapeType="1"/>
              </p:cNvCxnSpPr>
              <p:nvPr/>
            </p:nvCxnSpPr>
            <p:spPr bwMode="auto">
              <a:xfrm>
                <a:off x="4038600" y="4610100"/>
                <a:ext cx="0" cy="800100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</p:grpSp>
      <p:sp>
        <p:nvSpPr>
          <p:cNvPr id="38" name="TextBox 37"/>
          <p:cNvSpPr txBox="1"/>
          <p:nvPr/>
        </p:nvSpPr>
        <p:spPr>
          <a:xfrm>
            <a:off x="5029200" y="44958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477000" y="4419600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?</a:t>
            </a:r>
            <a:endParaRPr lang="en-US" sz="24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HMM Computations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11300"/>
            <a:ext cx="10972800" cy="15113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3000" dirty="0" smtClean="0">
                <a:solidFill>
                  <a:schemeClr val="tx1"/>
                </a:solidFill>
              </a:rPr>
              <a:t>Given 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parameters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dirty="0" smtClean="0"/>
              <a:t>evidence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=e</a:t>
            </a:r>
            <a:r>
              <a:rPr lang="en-US" baseline="-22000" dirty="0" smtClean="0"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baseline="-22000" dirty="0" smtClean="0"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endParaRPr lang="en-US" baseline="-22000" dirty="0" smtClean="0">
              <a:latin typeface="Times New Roman Italic" charset="0"/>
              <a:ea typeface="ヒラギノ明朝 ProN W3" charset="0"/>
              <a:cs typeface="ヒラギノ明朝 ProN W3" charset="0"/>
              <a:sym typeface="Times New Roman Italic" charset="0"/>
            </a:endParaRPr>
          </a:p>
        </p:txBody>
      </p:sp>
      <p:sp>
        <p:nvSpPr>
          <p:cNvPr id="44036" name="Rectangle 4"/>
          <p:cNvSpPr>
            <a:spLocks/>
          </p:cNvSpPr>
          <p:nvPr/>
        </p:nvSpPr>
        <p:spPr bwMode="auto">
          <a:xfrm>
            <a:off x="762000" y="3441700"/>
            <a:ext cx="9584267" cy="288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42900" indent="-342900">
              <a:lnSpc>
                <a:spcPct val="90000"/>
              </a:lnSpc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chemeClr val="tx1"/>
                </a:solidFill>
                <a:cs typeface="Arial" charset="0"/>
              </a:rPr>
              <a:t>Inference problems include:</a:t>
            </a: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Filtering,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all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Smoothing,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rgbClr val="FF0000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for all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" charset="0"/>
              <a:sym typeface="Times New Roman" pitchFamily="18" charset="0"/>
            </a:endParaRPr>
          </a:p>
          <a:p>
            <a:pPr marL="839788" lvl="1" indent="-342900">
              <a:lnSpc>
                <a:spcPct val="90000"/>
              </a:lnSpc>
              <a:spcBef>
                <a:spcPts val="738"/>
              </a:spcBef>
              <a:buClr>
                <a:srgbClr val="000000"/>
              </a:buClr>
              <a:buSzPct val="100000"/>
              <a:buFont typeface="Wingdings" pitchFamily="2" charset="2"/>
              <a:buChar char="§"/>
            </a:pPr>
            <a:r>
              <a:rPr lang="en-US" sz="2800" dirty="0">
                <a:solidFill>
                  <a:srgbClr val="003DCC"/>
                </a:solidFill>
                <a:cs typeface="Arial" charset="0"/>
              </a:rPr>
              <a:t>Most probable explanation, 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find </a:t>
            </a:r>
          </a:p>
          <a:p>
            <a:pPr marL="1411288" lvl="3">
              <a:lnSpc>
                <a:spcPct val="90000"/>
              </a:lnSpc>
              <a:spcBef>
                <a:spcPts val="738"/>
              </a:spcBef>
            </a:pP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x*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= argmax</a:t>
            </a:r>
            <a:r>
              <a:rPr lang="en-US" sz="2800" baseline="-6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300" baseline="-26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300" baseline="-26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(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x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|e</a:t>
            </a:r>
            <a:r>
              <a:rPr lang="en-US" sz="2800" baseline="-2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1:</a:t>
            </a:r>
            <a:r>
              <a:rPr lang="en-US" sz="2800" baseline="-22000" dirty="0">
                <a:solidFill>
                  <a:schemeClr val="tx1"/>
                </a:solidFill>
                <a:latin typeface="Times New Roman Italic" charset="0"/>
                <a:cs typeface="Times New Roman Italic" charset="0"/>
                <a:sym typeface="Times New Roman Italic" charset="0"/>
              </a:rPr>
              <a:t>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67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>
                <a:solidFill>
                  <a:srgbClr val="FF0000"/>
                </a:solidFill>
              </a:rPr>
              <a:t>Filtering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(aka </a:t>
            </a:r>
            <a:r>
              <a:rPr lang="en-US" dirty="0" smtClean="0">
                <a:solidFill>
                  <a:srgbClr val="FF0000"/>
                </a:solidFill>
              </a:rPr>
              <a:t>Monitoring</a:t>
            </a:r>
            <a:r>
              <a:rPr lang="en-US" dirty="0" smtClean="0"/>
              <a:t>)</a:t>
            </a:r>
            <a:endParaRPr lang="en-US" dirty="0" smtClean="0"/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12192000" cy="4729164"/>
          </a:xfrm>
        </p:spPr>
        <p:txBody>
          <a:bodyPr rIns="132080"/>
          <a:lstStyle/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The </a:t>
            </a:r>
            <a:r>
              <a:rPr lang="en-US" b="1" dirty="0" smtClean="0">
                <a:solidFill>
                  <a:schemeClr val="tx1"/>
                </a:solidFill>
              </a:rPr>
              <a:t>task </a:t>
            </a:r>
            <a:r>
              <a:rPr lang="en-US" b="1" dirty="0" smtClean="0">
                <a:solidFill>
                  <a:schemeClr val="tx1"/>
                </a:solidFill>
              </a:rPr>
              <a:t>of tracking the </a:t>
            </a:r>
            <a:r>
              <a:rPr lang="en-US" b="1" dirty="0" smtClean="0">
                <a:solidFill>
                  <a:schemeClr val="tx1"/>
                </a:solidFill>
              </a:rPr>
              <a:t>agent’s </a:t>
            </a:r>
            <a:r>
              <a:rPr lang="en-US" b="1" dirty="0" smtClean="0">
                <a:solidFill>
                  <a:srgbClr val="0000FF"/>
                </a:solidFill>
              </a:rPr>
              <a:t>belief state, B(x)</a:t>
            </a:r>
            <a:r>
              <a:rPr lang="en-US" b="1" dirty="0" smtClean="0">
                <a:solidFill>
                  <a:schemeClr val="tx1"/>
                </a:solidFill>
              </a:rPr>
              <a:t>, </a:t>
            </a:r>
            <a:r>
              <a:rPr lang="en-US" b="1" dirty="0" smtClean="0">
                <a:solidFill>
                  <a:schemeClr val="tx1"/>
                </a:solidFill>
              </a:rPr>
              <a:t>over </a:t>
            </a:r>
            <a:r>
              <a:rPr lang="en-US" b="1" dirty="0" smtClean="0">
                <a:solidFill>
                  <a:schemeClr val="tx1"/>
                </a:solidFill>
              </a:rPr>
              <a:t>time</a:t>
            </a:r>
            <a:endParaRPr lang="en-US" b="1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B(x) is a distribution over world states – </a:t>
            </a:r>
            <a:r>
              <a:rPr lang="en-US" dirty="0" err="1" smtClean="0">
                <a:solidFill>
                  <a:schemeClr val="tx1"/>
                </a:solidFill>
              </a:rPr>
              <a:t>repr</a:t>
            </a:r>
            <a:r>
              <a:rPr lang="en-US" dirty="0" smtClean="0">
                <a:solidFill>
                  <a:schemeClr val="tx1"/>
                </a:solidFill>
              </a:rPr>
              <a:t> agent knowledge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</a:t>
            </a:r>
            <a:r>
              <a:rPr lang="en-US" dirty="0" smtClean="0">
                <a:solidFill>
                  <a:schemeClr val="tx1"/>
                </a:solidFill>
              </a:rPr>
              <a:t>start with B(X) in an initial setting, usually </a:t>
            </a:r>
            <a:r>
              <a:rPr lang="en-US" dirty="0" smtClean="0">
                <a:solidFill>
                  <a:schemeClr val="tx1"/>
                </a:solidFill>
              </a:rPr>
              <a:t>uniform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As time passes, or we get observations, we update B(X)</a:t>
            </a:r>
          </a:p>
          <a:p>
            <a:pPr marL="0" indent="0" eaLnBrk="1" hangingPunct="1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tx1"/>
                </a:solidFill>
              </a:rPr>
              <a:t>Many algorithms for this: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Exact probabilistic inference</a:t>
            </a:r>
          </a:p>
          <a:p>
            <a:pPr lvl="1"/>
            <a:r>
              <a:rPr lang="en-US" dirty="0" smtClean="0"/>
              <a:t>Particle filter approximation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Kalman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filter (one method – Real valued values)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invented in the 60</a:t>
            </a:r>
            <a:r>
              <a:rPr lang="en-US" sz="2000" dirty="0" smtClean="0">
                <a:solidFill>
                  <a:schemeClr val="tx1"/>
                </a:solidFill>
              </a:rPr>
              <a:t>’for Apollo Program – </a:t>
            </a:r>
            <a:r>
              <a:rPr lang="en-US" sz="2000" dirty="0" smtClean="0"/>
              <a:t>real-valued state, Gaussian noise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HMM </a:t>
            </a:r>
            <a:r>
              <a:rPr lang="en-US" dirty="0" smtClean="0"/>
              <a:t>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Robot tracking: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range readings (continuous)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positions on a map (continuous)</a:t>
            </a:r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215856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10363200" cy="1447800"/>
          </a:xfrm>
        </p:spPr>
        <p:txBody>
          <a:bodyPr rIns="132080"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t=0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Sensor model: never more than 1 mistake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smtClean="0"/>
              <a:t>Motion model: may not execute action with small prob.</a:t>
            </a:r>
          </a:p>
        </p:txBody>
      </p:sp>
      <p:sp>
        <p:nvSpPr>
          <p:cNvPr id="47109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0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1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2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3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4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5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6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7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8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9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0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1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2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3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4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5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6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7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8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29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0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1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2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3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4" name="Rectangle 29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5" name="Rectangle 30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7136" name="Rectangle 31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7137" name="Rectangle 32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7138" name="Oval 33"/>
          <p:cNvSpPr>
            <a:spLocks/>
          </p:cNvSpPr>
          <p:nvPr/>
        </p:nvSpPr>
        <p:spPr bwMode="auto">
          <a:xfrm>
            <a:off x="38608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39" name="Line 34"/>
          <p:cNvSpPr>
            <a:spLocks noChangeShapeType="1"/>
          </p:cNvSpPr>
          <p:nvPr/>
        </p:nvSpPr>
        <p:spPr bwMode="auto">
          <a:xfrm rot="10800000" flipH="1">
            <a:off x="4121151" y="1876425"/>
            <a:ext cx="2116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0" name="Line 35"/>
          <p:cNvSpPr>
            <a:spLocks noChangeShapeType="1"/>
          </p:cNvSpPr>
          <p:nvPr/>
        </p:nvSpPr>
        <p:spPr bwMode="auto">
          <a:xfrm>
            <a:off x="4114800" y="2586039"/>
            <a:ext cx="2117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1" name="Line 36"/>
          <p:cNvSpPr>
            <a:spLocks noChangeShapeType="1"/>
          </p:cNvSpPr>
          <p:nvPr/>
        </p:nvSpPr>
        <p:spPr bwMode="auto">
          <a:xfrm flipH="1">
            <a:off x="3524251" y="2400300"/>
            <a:ext cx="323849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2" name="Line 37"/>
          <p:cNvSpPr>
            <a:spLocks noChangeShapeType="1"/>
          </p:cNvSpPr>
          <p:nvPr/>
        </p:nvSpPr>
        <p:spPr bwMode="auto">
          <a:xfrm flipH="1">
            <a:off x="4394200" y="2409825"/>
            <a:ext cx="323851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43" name="Rectangle 38"/>
          <p:cNvSpPr>
            <a:spLocks/>
          </p:cNvSpPr>
          <p:nvPr/>
        </p:nvSpPr>
        <p:spPr bwMode="auto">
          <a:xfrm>
            <a:off x="9753600" y="1371600"/>
            <a:ext cx="2252133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900"/>
              </a:spcBef>
            </a:pPr>
            <a:r>
              <a:rPr lang="en-US" sz="16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Example from Michael Pfeiffer</a:t>
            </a:r>
          </a:p>
        </p:txBody>
      </p:sp>
    </p:spTree>
    <p:extLst>
      <p:ext uri="{BB962C8B-B14F-4D97-AF65-F5344CB8AC3E}">
        <p14:creationId xmlns:p14="http://schemas.microsoft.com/office/powerpoint/2010/main" val="122949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t=1</a:t>
            </a:r>
          </a:p>
        </p:txBody>
      </p:sp>
      <p:sp>
        <p:nvSpPr>
          <p:cNvPr id="48133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4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5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6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7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8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9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0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1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2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3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4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5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6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7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8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49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0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1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2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3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4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5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6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7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8" name="Line 29"/>
          <p:cNvSpPr>
            <a:spLocks noChangeShapeType="1"/>
          </p:cNvSpPr>
          <p:nvPr/>
        </p:nvSpPr>
        <p:spPr bwMode="auto">
          <a:xfrm>
            <a:off x="4400551" y="2400300"/>
            <a:ext cx="3619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59" name="Oval 30"/>
          <p:cNvSpPr>
            <a:spLocks/>
          </p:cNvSpPr>
          <p:nvPr/>
        </p:nvSpPr>
        <p:spPr bwMode="auto">
          <a:xfrm>
            <a:off x="38608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0" name="Line 31"/>
          <p:cNvSpPr>
            <a:spLocks noChangeShapeType="1"/>
          </p:cNvSpPr>
          <p:nvPr/>
        </p:nvSpPr>
        <p:spPr bwMode="auto">
          <a:xfrm rot="10800000" flipH="1">
            <a:off x="41211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1" name="Line 32"/>
          <p:cNvSpPr>
            <a:spLocks noChangeShapeType="1"/>
          </p:cNvSpPr>
          <p:nvPr/>
        </p:nvSpPr>
        <p:spPr bwMode="auto">
          <a:xfrm>
            <a:off x="4114800" y="2586039"/>
            <a:ext cx="2117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2" name="Line 33"/>
          <p:cNvSpPr>
            <a:spLocks noChangeShapeType="1"/>
          </p:cNvSpPr>
          <p:nvPr/>
        </p:nvSpPr>
        <p:spPr bwMode="auto">
          <a:xfrm flipH="1">
            <a:off x="3524251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3" name="Rectangle 34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64" name="Rectangle 35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8165" name="Rectangle 36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8166" name="Rectangle 37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9190" name="AutoShape 38"/>
          <p:cNvSpPr>
            <a:spLocks/>
          </p:cNvSpPr>
          <p:nvPr/>
        </p:nvSpPr>
        <p:spPr bwMode="auto">
          <a:xfrm>
            <a:off x="4368800" y="228600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9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143000"/>
            <a:ext cx="11201401" cy="4525963"/>
          </a:xfrm>
        </p:spPr>
        <p:txBody>
          <a:bodyPr/>
          <a:lstStyle/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spcBef>
                <a:spcPts val="272"/>
              </a:spcBef>
              <a:buFont typeface="Wingdings" charset="0"/>
              <a:buChar char="§"/>
              <a:defRPr/>
            </a:pPr>
            <a:endParaRPr lang="en-US" sz="20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spcBef>
                <a:spcPts val="272"/>
              </a:spcBef>
              <a:buFont typeface="Wingdings" charset="0"/>
              <a:buChar char="§"/>
              <a:defRPr/>
            </a:pPr>
            <a:endParaRPr lang="en-US" sz="20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 smtClean="0"/>
          </a:p>
          <a:p>
            <a:pPr marL="0" indent="0">
              <a:spcBef>
                <a:spcPts val="272"/>
              </a:spcBef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spcBef>
                <a:spcPts val="272"/>
              </a:spcBef>
              <a:buFont typeface="Wingdings" charset="0"/>
              <a:buNone/>
              <a:defRPr/>
            </a:pPr>
            <a:endParaRPr lang="en-US" sz="1600" dirty="0" smtClean="0"/>
          </a:p>
          <a:p>
            <a:pPr marL="0" indent="0">
              <a:spcBef>
                <a:spcPts val="272"/>
              </a:spcBef>
              <a:buFont typeface="Wingdings" charset="0"/>
              <a:buNone/>
              <a:defRPr/>
            </a:pPr>
            <a:endParaRPr lang="en-US" sz="1600" dirty="0" smtClean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 smtClean="0"/>
              <a:t>Bayes rule</a:t>
            </a:r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endParaRPr lang="en-US" sz="28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 smtClean="0"/>
              <a:t>X</a:t>
            </a:r>
            <a:r>
              <a:rPr lang="en-US" sz="2800" dirty="0"/>
              <a:t>, Y independent </a:t>
            </a:r>
            <a:r>
              <a:rPr lang="en-US" sz="2800" dirty="0" smtClean="0"/>
              <a:t>if and only if:</a:t>
            </a:r>
            <a:endParaRPr lang="en-US" sz="2800" dirty="0"/>
          </a:p>
          <a:p>
            <a:pPr lvl="4">
              <a:spcBef>
                <a:spcPts val="272"/>
              </a:spcBef>
              <a:buFont typeface="Wingdings" charset="0"/>
              <a:buChar char="§"/>
              <a:defRPr/>
            </a:pPr>
            <a:endParaRPr lang="en-US" sz="1600" dirty="0"/>
          </a:p>
          <a:p>
            <a:pPr>
              <a:spcBef>
                <a:spcPts val="272"/>
              </a:spcBef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</a:t>
            </a:r>
            <a:r>
              <a:rPr lang="en-US" sz="2800" dirty="0" smtClean="0"/>
              <a:t>Z:                          			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73162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125662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4008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912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0480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67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t=2</a:t>
            </a:r>
          </a:p>
        </p:txBody>
      </p:sp>
      <p:sp>
        <p:nvSpPr>
          <p:cNvPr id="49157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8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9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0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1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2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3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4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5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6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7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8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9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0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1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2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3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4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5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6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7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8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9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0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1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2" name="Line 29"/>
          <p:cNvSpPr>
            <a:spLocks noChangeShapeType="1"/>
          </p:cNvSpPr>
          <p:nvPr/>
        </p:nvSpPr>
        <p:spPr bwMode="auto">
          <a:xfrm>
            <a:off x="5105401" y="2424114"/>
            <a:ext cx="361951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3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4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49185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49186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49187" name="Oval 34"/>
          <p:cNvSpPr>
            <a:spLocks/>
          </p:cNvSpPr>
          <p:nvPr/>
        </p:nvSpPr>
        <p:spPr bwMode="auto">
          <a:xfrm>
            <a:off x="4603751" y="2238375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8" name="Line 35"/>
          <p:cNvSpPr>
            <a:spLocks noChangeShapeType="1"/>
          </p:cNvSpPr>
          <p:nvPr/>
        </p:nvSpPr>
        <p:spPr bwMode="auto">
          <a:xfrm rot="10800000" flipH="1">
            <a:off x="4864100" y="1905000"/>
            <a:ext cx="2117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89" name="Line 36"/>
          <p:cNvSpPr>
            <a:spLocks noChangeShapeType="1"/>
          </p:cNvSpPr>
          <p:nvPr/>
        </p:nvSpPr>
        <p:spPr bwMode="auto">
          <a:xfrm>
            <a:off x="4857751" y="2614614"/>
            <a:ext cx="2116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0" name="Line 37"/>
          <p:cNvSpPr>
            <a:spLocks noChangeShapeType="1"/>
          </p:cNvSpPr>
          <p:nvPr/>
        </p:nvSpPr>
        <p:spPr bwMode="auto">
          <a:xfrm flipH="1">
            <a:off x="4267200" y="2428875"/>
            <a:ext cx="3238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AutoShape 38"/>
          <p:cNvSpPr>
            <a:spLocks/>
          </p:cNvSpPr>
          <p:nvPr/>
        </p:nvSpPr>
        <p:spPr bwMode="auto">
          <a:xfrm>
            <a:off x="5111751" y="2305050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t=3</a:t>
            </a:r>
          </a:p>
        </p:txBody>
      </p:sp>
      <p:sp>
        <p:nvSpPr>
          <p:cNvPr id="50181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3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4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5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6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7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8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9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0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1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2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3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4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5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6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7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8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9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0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1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2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3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4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5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6" name="Line 29"/>
          <p:cNvSpPr>
            <a:spLocks noChangeShapeType="1"/>
          </p:cNvSpPr>
          <p:nvPr/>
        </p:nvSpPr>
        <p:spPr bwMode="auto">
          <a:xfrm>
            <a:off x="5835651" y="2428875"/>
            <a:ext cx="3619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7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08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0209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0210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0211" name="Oval 34"/>
          <p:cNvSpPr>
            <a:spLocks/>
          </p:cNvSpPr>
          <p:nvPr/>
        </p:nvSpPr>
        <p:spPr bwMode="auto">
          <a:xfrm>
            <a:off x="5314951" y="2238375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2" name="Line 35"/>
          <p:cNvSpPr>
            <a:spLocks noChangeShapeType="1"/>
          </p:cNvSpPr>
          <p:nvPr/>
        </p:nvSpPr>
        <p:spPr bwMode="auto">
          <a:xfrm rot="10800000" flipH="1">
            <a:off x="5575300" y="1905000"/>
            <a:ext cx="2117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3" name="Line 36"/>
          <p:cNvSpPr>
            <a:spLocks noChangeShapeType="1"/>
          </p:cNvSpPr>
          <p:nvPr/>
        </p:nvSpPr>
        <p:spPr bwMode="auto">
          <a:xfrm>
            <a:off x="5568951" y="2614614"/>
            <a:ext cx="2116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214" name="Line 37"/>
          <p:cNvSpPr>
            <a:spLocks noChangeShapeType="1"/>
          </p:cNvSpPr>
          <p:nvPr/>
        </p:nvSpPr>
        <p:spPr bwMode="auto">
          <a:xfrm flipH="1">
            <a:off x="4978400" y="2428875"/>
            <a:ext cx="3238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8" name="AutoShape 38"/>
          <p:cNvSpPr>
            <a:spLocks/>
          </p:cNvSpPr>
          <p:nvPr/>
        </p:nvSpPr>
        <p:spPr bwMode="auto">
          <a:xfrm>
            <a:off x="5816600" y="2309813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1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t=4</a:t>
            </a:r>
          </a:p>
        </p:txBody>
      </p:sp>
      <p:sp>
        <p:nvSpPr>
          <p:cNvPr id="51205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6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7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8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9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0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1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2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3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4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5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6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7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8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9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0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1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2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3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4" name="Rectangle 23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5" name="Rectangle 24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6" name="Rectangle 25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7" name="Rectangle 26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8" name="Rectangle 27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9" name="Rectangle 28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0" name="Line 29"/>
          <p:cNvSpPr>
            <a:spLocks noChangeShapeType="1"/>
          </p:cNvSpPr>
          <p:nvPr/>
        </p:nvSpPr>
        <p:spPr bwMode="auto">
          <a:xfrm>
            <a:off x="6515101" y="2400300"/>
            <a:ext cx="3619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1" name="Rectangle 30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2" name="Rectangle 31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1233" name="Rectangle 32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1234" name="Rectangle 33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1235" name="Oval 34"/>
          <p:cNvSpPr>
            <a:spLocks/>
          </p:cNvSpPr>
          <p:nvPr/>
        </p:nvSpPr>
        <p:spPr bwMode="auto">
          <a:xfrm>
            <a:off x="59944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6" name="Line 35"/>
          <p:cNvSpPr>
            <a:spLocks noChangeShapeType="1"/>
          </p:cNvSpPr>
          <p:nvPr/>
        </p:nvSpPr>
        <p:spPr bwMode="auto">
          <a:xfrm rot="10800000" flipH="1">
            <a:off x="62547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7" name="Line 36"/>
          <p:cNvSpPr>
            <a:spLocks noChangeShapeType="1"/>
          </p:cNvSpPr>
          <p:nvPr/>
        </p:nvSpPr>
        <p:spPr bwMode="auto">
          <a:xfrm>
            <a:off x="6248400" y="2586039"/>
            <a:ext cx="2117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38" name="Line 37"/>
          <p:cNvSpPr>
            <a:spLocks noChangeShapeType="1"/>
          </p:cNvSpPr>
          <p:nvPr/>
        </p:nvSpPr>
        <p:spPr bwMode="auto">
          <a:xfrm flipH="1">
            <a:off x="5657852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2" name="AutoShape 38"/>
          <p:cNvSpPr>
            <a:spLocks/>
          </p:cNvSpPr>
          <p:nvPr/>
        </p:nvSpPr>
        <p:spPr bwMode="auto">
          <a:xfrm>
            <a:off x="6496051" y="2281238"/>
            <a:ext cx="609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z="4000" smtClean="0"/>
              <a:t>Example: Robot Localization</a:t>
            </a: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67388"/>
            <a:ext cx="10363200" cy="1090612"/>
          </a:xfrm>
        </p:spPr>
        <p:txBody>
          <a:bodyPr rIns="132080"/>
          <a:lstStyle/>
          <a:p>
            <a:pPr algn="ctr" eaLnBrk="1" hangingPunct="1">
              <a:buFont typeface="Wingdings" pitchFamily="2" charset="2"/>
              <a:buNone/>
            </a:pPr>
            <a:r>
              <a:rPr lang="en-US" smtClean="0"/>
              <a:t>t=5</a:t>
            </a:r>
          </a:p>
        </p:txBody>
      </p:sp>
      <p:sp>
        <p:nvSpPr>
          <p:cNvPr id="52229" name="Rectangle 4"/>
          <p:cNvSpPr>
            <a:spLocks/>
          </p:cNvSpPr>
          <p:nvPr/>
        </p:nvSpPr>
        <p:spPr bwMode="auto">
          <a:xfrm>
            <a:off x="30480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0" name="Rectangle 5"/>
          <p:cNvSpPr>
            <a:spLocks/>
          </p:cNvSpPr>
          <p:nvPr/>
        </p:nvSpPr>
        <p:spPr bwMode="auto">
          <a:xfrm>
            <a:off x="37592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1" name="Rectangle 6"/>
          <p:cNvSpPr>
            <a:spLocks/>
          </p:cNvSpPr>
          <p:nvPr/>
        </p:nvSpPr>
        <p:spPr bwMode="auto">
          <a:xfrm>
            <a:off x="44704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Rectangle 7"/>
          <p:cNvSpPr>
            <a:spLocks/>
          </p:cNvSpPr>
          <p:nvPr/>
        </p:nvSpPr>
        <p:spPr bwMode="auto">
          <a:xfrm>
            <a:off x="5181600" y="21336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Rectangle 8"/>
          <p:cNvSpPr>
            <a:spLocks/>
          </p:cNvSpPr>
          <p:nvPr/>
        </p:nvSpPr>
        <p:spPr bwMode="auto">
          <a:xfrm>
            <a:off x="58928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9"/>
          <p:cNvSpPr>
            <a:spLocks/>
          </p:cNvSpPr>
          <p:nvPr/>
        </p:nvSpPr>
        <p:spPr bwMode="auto">
          <a:xfrm>
            <a:off x="6604000" y="2133600"/>
            <a:ext cx="711200" cy="5334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5" name="Rectangle 10"/>
          <p:cNvSpPr>
            <a:spLocks/>
          </p:cNvSpPr>
          <p:nvPr/>
        </p:nvSpPr>
        <p:spPr bwMode="auto">
          <a:xfrm>
            <a:off x="7315200" y="2133600"/>
            <a:ext cx="7112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6" name="Rectangle 11"/>
          <p:cNvSpPr>
            <a:spLocks/>
          </p:cNvSpPr>
          <p:nvPr/>
        </p:nvSpPr>
        <p:spPr bwMode="auto">
          <a:xfrm>
            <a:off x="8026400" y="21336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7" name="Rectangle 12"/>
          <p:cNvSpPr>
            <a:spLocks/>
          </p:cNvSpPr>
          <p:nvPr/>
        </p:nvSpPr>
        <p:spPr bwMode="auto">
          <a:xfrm>
            <a:off x="3048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13"/>
          <p:cNvSpPr>
            <a:spLocks/>
          </p:cNvSpPr>
          <p:nvPr/>
        </p:nvSpPr>
        <p:spPr bwMode="auto">
          <a:xfrm>
            <a:off x="66040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9" name="Rectangle 14"/>
          <p:cNvSpPr>
            <a:spLocks/>
          </p:cNvSpPr>
          <p:nvPr/>
        </p:nvSpPr>
        <p:spPr bwMode="auto">
          <a:xfrm>
            <a:off x="8026400" y="26670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0" name="Rectangle 15"/>
          <p:cNvSpPr>
            <a:spLocks/>
          </p:cNvSpPr>
          <p:nvPr/>
        </p:nvSpPr>
        <p:spPr bwMode="auto">
          <a:xfrm>
            <a:off x="3048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1" name="Rectangle 16"/>
          <p:cNvSpPr>
            <a:spLocks/>
          </p:cNvSpPr>
          <p:nvPr/>
        </p:nvSpPr>
        <p:spPr bwMode="auto">
          <a:xfrm>
            <a:off x="66040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2" name="Rectangle 17"/>
          <p:cNvSpPr>
            <a:spLocks/>
          </p:cNvSpPr>
          <p:nvPr/>
        </p:nvSpPr>
        <p:spPr bwMode="auto">
          <a:xfrm>
            <a:off x="8026400" y="32004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3" name="Rectangle 18"/>
          <p:cNvSpPr>
            <a:spLocks/>
          </p:cNvSpPr>
          <p:nvPr/>
        </p:nvSpPr>
        <p:spPr bwMode="auto">
          <a:xfrm>
            <a:off x="3048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4" name="Rectangle 19"/>
          <p:cNvSpPr>
            <a:spLocks/>
          </p:cNvSpPr>
          <p:nvPr/>
        </p:nvSpPr>
        <p:spPr bwMode="auto">
          <a:xfrm>
            <a:off x="37592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5" name="Rectangle 20"/>
          <p:cNvSpPr>
            <a:spLocks/>
          </p:cNvSpPr>
          <p:nvPr/>
        </p:nvSpPr>
        <p:spPr bwMode="auto">
          <a:xfrm>
            <a:off x="4470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6" name="Rectangle 21"/>
          <p:cNvSpPr>
            <a:spLocks/>
          </p:cNvSpPr>
          <p:nvPr/>
        </p:nvSpPr>
        <p:spPr bwMode="auto">
          <a:xfrm>
            <a:off x="51816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7" name="Rectangle 22"/>
          <p:cNvSpPr>
            <a:spLocks/>
          </p:cNvSpPr>
          <p:nvPr/>
        </p:nvSpPr>
        <p:spPr bwMode="auto">
          <a:xfrm>
            <a:off x="58928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8" name="Rectangle 23"/>
          <p:cNvSpPr>
            <a:spLocks/>
          </p:cNvSpPr>
          <p:nvPr/>
        </p:nvSpPr>
        <p:spPr bwMode="auto">
          <a:xfrm>
            <a:off x="7315200" y="3733800"/>
            <a:ext cx="7112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49" name="Rectangle 24"/>
          <p:cNvSpPr>
            <a:spLocks/>
          </p:cNvSpPr>
          <p:nvPr/>
        </p:nvSpPr>
        <p:spPr bwMode="auto">
          <a:xfrm>
            <a:off x="80264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0" name="Rectangle 25"/>
          <p:cNvSpPr>
            <a:spLocks/>
          </p:cNvSpPr>
          <p:nvPr/>
        </p:nvSpPr>
        <p:spPr bwMode="auto">
          <a:xfrm>
            <a:off x="3759200" y="2667000"/>
            <a:ext cx="2844800" cy="1066800"/>
          </a:xfrm>
          <a:prstGeom prst="rect">
            <a:avLst/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1" name="Rectangle 26"/>
          <p:cNvSpPr>
            <a:spLocks/>
          </p:cNvSpPr>
          <p:nvPr/>
        </p:nvSpPr>
        <p:spPr bwMode="auto">
          <a:xfrm>
            <a:off x="3048000" y="2133600"/>
            <a:ext cx="56896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2" name="Rectangle 27"/>
          <p:cNvSpPr>
            <a:spLocks/>
          </p:cNvSpPr>
          <p:nvPr/>
        </p:nvSpPr>
        <p:spPr bwMode="auto">
          <a:xfrm>
            <a:off x="7315200" y="2667000"/>
            <a:ext cx="7112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3" name="Line 28"/>
          <p:cNvSpPr>
            <a:spLocks noChangeShapeType="1"/>
          </p:cNvSpPr>
          <p:nvPr/>
        </p:nvSpPr>
        <p:spPr bwMode="auto">
          <a:xfrm>
            <a:off x="6515101" y="2400300"/>
            <a:ext cx="361951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4" name="Rectangle 29"/>
          <p:cNvSpPr>
            <a:spLocks/>
          </p:cNvSpPr>
          <p:nvPr/>
        </p:nvSpPr>
        <p:spPr bwMode="auto">
          <a:xfrm>
            <a:off x="3048000" y="4724400"/>
            <a:ext cx="5689600" cy="2286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000000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5" name="Rectangle 30"/>
          <p:cNvSpPr>
            <a:spLocks/>
          </p:cNvSpPr>
          <p:nvPr/>
        </p:nvSpPr>
        <p:spPr bwMode="auto">
          <a:xfrm>
            <a:off x="8585258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r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</a:t>
            </a:r>
          </a:p>
        </p:txBody>
      </p:sp>
      <p:sp>
        <p:nvSpPr>
          <p:cNvPr id="52256" name="Rectangle 31"/>
          <p:cNvSpPr>
            <a:spLocks/>
          </p:cNvSpPr>
          <p:nvPr/>
        </p:nvSpPr>
        <p:spPr bwMode="auto">
          <a:xfrm>
            <a:off x="3048000" y="4951511"/>
            <a:ext cx="169276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/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0</a:t>
            </a:r>
          </a:p>
        </p:txBody>
      </p:sp>
      <p:sp>
        <p:nvSpPr>
          <p:cNvPr id="52257" name="Rectangle 32"/>
          <p:cNvSpPr>
            <a:spLocks/>
          </p:cNvSpPr>
          <p:nvPr/>
        </p:nvSpPr>
        <p:spPr bwMode="auto">
          <a:xfrm>
            <a:off x="1660498" y="4951511"/>
            <a:ext cx="55462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2000">
                <a:solidFill>
                  <a:schemeClr val="tx1"/>
                </a:solidFill>
                <a:latin typeface="Tahoma" charset="0"/>
                <a:cs typeface="Tahoma" charset="0"/>
                <a:sym typeface="Tahoma" charset="0"/>
              </a:rPr>
              <a:t>Prob</a:t>
            </a:r>
          </a:p>
        </p:txBody>
      </p:sp>
      <p:sp>
        <p:nvSpPr>
          <p:cNvPr id="52258" name="Oval 33"/>
          <p:cNvSpPr>
            <a:spLocks/>
          </p:cNvSpPr>
          <p:nvPr/>
        </p:nvSpPr>
        <p:spPr bwMode="auto">
          <a:xfrm>
            <a:off x="6705600" y="2209800"/>
            <a:ext cx="508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59" name="Line 34"/>
          <p:cNvSpPr>
            <a:spLocks noChangeShapeType="1"/>
          </p:cNvSpPr>
          <p:nvPr/>
        </p:nvSpPr>
        <p:spPr bwMode="auto">
          <a:xfrm rot="10800000" flipH="1">
            <a:off x="6965951" y="1876425"/>
            <a:ext cx="2116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0" name="Line 35"/>
          <p:cNvSpPr>
            <a:spLocks noChangeShapeType="1"/>
          </p:cNvSpPr>
          <p:nvPr/>
        </p:nvSpPr>
        <p:spPr bwMode="auto">
          <a:xfrm>
            <a:off x="6959600" y="2586039"/>
            <a:ext cx="2117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1" name="Line 36"/>
          <p:cNvSpPr>
            <a:spLocks noChangeShapeType="1"/>
          </p:cNvSpPr>
          <p:nvPr/>
        </p:nvSpPr>
        <p:spPr bwMode="auto">
          <a:xfrm>
            <a:off x="7219951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2" name="Line 37"/>
          <p:cNvSpPr>
            <a:spLocks noChangeShapeType="1"/>
          </p:cNvSpPr>
          <p:nvPr/>
        </p:nvSpPr>
        <p:spPr bwMode="auto">
          <a:xfrm flipH="1">
            <a:off x="6369052" y="2400300"/>
            <a:ext cx="323849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63" name="Rectangle 38"/>
          <p:cNvSpPr>
            <a:spLocks/>
          </p:cNvSpPr>
          <p:nvPr/>
        </p:nvSpPr>
        <p:spPr bwMode="auto">
          <a:xfrm>
            <a:off x="6604000" y="3733800"/>
            <a:ext cx="711200" cy="5334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0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Other Real </a:t>
            </a:r>
            <a:r>
              <a:rPr lang="en-US" dirty="0" smtClean="0"/>
              <a:t>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Speech recognition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acoustic signals (continuous valued)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specific positions in specific words (so, tens of thousands</a:t>
            </a:r>
            <a:r>
              <a:rPr lang="en-US" sz="2000" dirty="0" smtClean="0"/>
              <a:t>)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344380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dirty="0" smtClean="0"/>
              <a:t>Other Real </a:t>
            </a:r>
            <a:r>
              <a:rPr lang="en-US" dirty="0" smtClean="0"/>
              <a:t>HMM Examples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Machine translation HMMs: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Observations are words (tens of thousands)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400" dirty="0" smtClean="0"/>
              <a:t>States are translation options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>
            <a:off x="7416800" y="4281489"/>
            <a:ext cx="2117" cy="504825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590800" y="3733800"/>
            <a:ext cx="711200" cy="533400"/>
            <a:chOff x="0" y="0"/>
            <a:chExt cx="336" cy="336"/>
          </a:xfrm>
        </p:grpSpPr>
        <p:sp>
          <p:nvSpPr>
            <p:cNvPr id="7" name="Oval 6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" name="Rectangle 6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72"/>
          <p:cNvGrpSpPr>
            <a:grpSpLocks/>
          </p:cNvGrpSpPr>
          <p:nvPr/>
        </p:nvGrpSpPr>
        <p:grpSpPr bwMode="auto">
          <a:xfrm>
            <a:off x="1371600" y="4800600"/>
            <a:ext cx="711200" cy="533400"/>
            <a:chOff x="0" y="0"/>
            <a:chExt cx="336" cy="336"/>
          </a:xfrm>
        </p:grpSpPr>
        <p:sp>
          <p:nvSpPr>
            <p:cNvPr id="10" name="Oval 7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Rectangle 7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1371600" y="3733800"/>
            <a:ext cx="711200" cy="533400"/>
            <a:chOff x="0" y="0"/>
            <a:chExt cx="336" cy="336"/>
          </a:xfrm>
        </p:grpSpPr>
        <p:sp>
          <p:nvSpPr>
            <p:cNvPr id="13" name="Oval 7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Rectangle 7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15" name="Group 80"/>
          <p:cNvGrpSpPr>
            <a:grpSpLocks/>
          </p:cNvGrpSpPr>
          <p:nvPr/>
        </p:nvGrpSpPr>
        <p:grpSpPr bwMode="auto">
          <a:xfrm>
            <a:off x="3810000" y="3733800"/>
            <a:ext cx="711200" cy="533400"/>
            <a:chOff x="0" y="0"/>
            <a:chExt cx="336" cy="336"/>
          </a:xfrm>
        </p:grpSpPr>
        <p:sp>
          <p:nvSpPr>
            <p:cNvPr id="16" name="Oval 7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7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18" name="Group 85"/>
          <p:cNvGrpSpPr>
            <a:grpSpLocks/>
          </p:cNvGrpSpPr>
          <p:nvPr/>
        </p:nvGrpSpPr>
        <p:grpSpPr bwMode="auto">
          <a:xfrm>
            <a:off x="5029200" y="3733800"/>
            <a:ext cx="711200" cy="533400"/>
            <a:chOff x="0" y="0"/>
            <a:chExt cx="336" cy="336"/>
          </a:xfrm>
        </p:grpSpPr>
        <p:sp>
          <p:nvSpPr>
            <p:cNvPr id="19" name="Oval 8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8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sp>
        <p:nvSpPr>
          <p:cNvPr id="21" name="Line 86"/>
          <p:cNvSpPr>
            <a:spLocks noChangeShapeType="1"/>
          </p:cNvSpPr>
          <p:nvPr/>
        </p:nvSpPr>
        <p:spPr bwMode="auto">
          <a:xfrm>
            <a:off x="5759451" y="4000500"/>
            <a:ext cx="1282700" cy="1588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2" name="Group 89"/>
          <p:cNvGrpSpPr>
            <a:grpSpLocks/>
          </p:cNvGrpSpPr>
          <p:nvPr/>
        </p:nvGrpSpPr>
        <p:grpSpPr bwMode="auto">
          <a:xfrm>
            <a:off x="2590800" y="4800600"/>
            <a:ext cx="711200" cy="533400"/>
            <a:chOff x="0" y="0"/>
            <a:chExt cx="336" cy="336"/>
          </a:xfrm>
        </p:grpSpPr>
        <p:sp>
          <p:nvSpPr>
            <p:cNvPr id="23" name="Oval 8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88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25" name="Group 92"/>
          <p:cNvGrpSpPr>
            <a:grpSpLocks/>
          </p:cNvGrpSpPr>
          <p:nvPr/>
        </p:nvGrpSpPr>
        <p:grpSpPr bwMode="auto">
          <a:xfrm>
            <a:off x="3810000" y="4800600"/>
            <a:ext cx="711200" cy="533400"/>
            <a:chOff x="0" y="0"/>
            <a:chExt cx="336" cy="336"/>
          </a:xfrm>
        </p:grpSpPr>
        <p:sp>
          <p:nvSpPr>
            <p:cNvPr id="26" name="Oval 9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Rectangle 91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95"/>
          <p:cNvGrpSpPr>
            <a:grpSpLocks/>
          </p:cNvGrpSpPr>
          <p:nvPr/>
        </p:nvGrpSpPr>
        <p:grpSpPr bwMode="auto">
          <a:xfrm>
            <a:off x="5029200" y="4800600"/>
            <a:ext cx="711200" cy="533400"/>
            <a:chOff x="0" y="0"/>
            <a:chExt cx="336" cy="336"/>
          </a:xfrm>
        </p:grpSpPr>
        <p:sp>
          <p:nvSpPr>
            <p:cNvPr id="29" name="Oval 9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94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1" name="AutoShape 73"/>
          <p:cNvCxnSpPr>
            <a:cxnSpLocks noChangeShapeType="1"/>
            <a:endCxn id="7" idx="2"/>
          </p:cNvCxnSpPr>
          <p:nvPr/>
        </p:nvCxnSpPr>
        <p:spPr bwMode="auto">
          <a:xfrm>
            <a:off x="2133600" y="4000500"/>
            <a:ext cx="457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2" name="AutoShape 81"/>
          <p:cNvCxnSpPr>
            <a:cxnSpLocks noChangeShapeType="1"/>
            <a:endCxn id="19" idx="2"/>
          </p:cNvCxnSpPr>
          <p:nvPr/>
        </p:nvCxnSpPr>
        <p:spPr bwMode="auto">
          <a:xfrm>
            <a:off x="45212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3" name="AutoShape 82"/>
          <p:cNvCxnSpPr>
            <a:cxnSpLocks noChangeShapeType="1"/>
            <a:stCxn id="7" idx="6"/>
            <a:endCxn id="16" idx="2"/>
          </p:cNvCxnSpPr>
          <p:nvPr/>
        </p:nvCxnSpPr>
        <p:spPr bwMode="auto">
          <a:xfrm>
            <a:off x="3302000" y="40005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4" name="Group 33"/>
          <p:cNvGrpSpPr/>
          <p:nvPr/>
        </p:nvGrpSpPr>
        <p:grpSpPr>
          <a:xfrm>
            <a:off x="1727200" y="4281488"/>
            <a:ext cx="3657600" cy="519112"/>
            <a:chOff x="1295400" y="4610100"/>
            <a:chExt cx="2743200" cy="800100"/>
          </a:xfrm>
        </p:grpSpPr>
        <p:cxnSp>
          <p:nvCxnSpPr>
            <p:cNvPr id="35" name="AutoShape 69"/>
            <p:cNvCxnSpPr>
              <a:cxnSpLocks noChangeShapeType="1"/>
            </p:cNvCxnSpPr>
            <p:nvPr/>
          </p:nvCxnSpPr>
          <p:spPr bwMode="auto">
            <a:xfrm>
              <a:off x="22098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6" name="AutoShape 77"/>
            <p:cNvCxnSpPr>
              <a:cxnSpLocks noChangeShapeType="1"/>
            </p:cNvCxnSpPr>
            <p:nvPr/>
          </p:nvCxnSpPr>
          <p:spPr bwMode="auto">
            <a:xfrm>
              <a:off x="12954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7" name="AutoShape 99"/>
            <p:cNvCxnSpPr>
              <a:cxnSpLocks noChangeShapeType="1"/>
            </p:cNvCxnSpPr>
            <p:nvPr/>
          </p:nvCxnSpPr>
          <p:spPr bwMode="auto">
            <a:xfrm>
              <a:off x="31242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" name="AutoShape 100"/>
            <p:cNvCxnSpPr>
              <a:cxnSpLocks noChangeShapeType="1"/>
            </p:cNvCxnSpPr>
            <p:nvPr/>
          </p:nvCxnSpPr>
          <p:spPr bwMode="auto">
            <a:xfrm>
              <a:off x="4038600" y="4610100"/>
              <a:ext cx="0" cy="8001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45145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Inference Preview</a:t>
            </a:r>
            <a:endParaRPr lang="en-US" dirty="0" smtClean="0"/>
          </a:p>
        </p:txBody>
      </p:sp>
      <p:grpSp>
        <p:nvGrpSpPr>
          <p:cNvPr id="53252" name="Group 5"/>
          <p:cNvGrpSpPr>
            <a:grpSpLocks/>
          </p:cNvGrpSpPr>
          <p:nvPr/>
        </p:nvGrpSpPr>
        <p:grpSpPr bwMode="auto">
          <a:xfrm>
            <a:off x="2834217" y="2971800"/>
            <a:ext cx="711200" cy="533400"/>
            <a:chOff x="0" y="0"/>
            <a:chExt cx="336" cy="336"/>
          </a:xfrm>
        </p:grpSpPr>
        <p:sp>
          <p:nvSpPr>
            <p:cNvPr id="53273" name="Oval 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4" name="Rectangle 4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53253" name="Group 8"/>
          <p:cNvGrpSpPr>
            <a:grpSpLocks/>
          </p:cNvGrpSpPr>
          <p:nvPr/>
        </p:nvGrpSpPr>
        <p:grpSpPr bwMode="auto">
          <a:xfrm>
            <a:off x="2834217" y="1905000"/>
            <a:ext cx="711200" cy="533400"/>
            <a:chOff x="0" y="0"/>
            <a:chExt cx="336" cy="336"/>
          </a:xfrm>
        </p:grpSpPr>
        <p:sp>
          <p:nvSpPr>
            <p:cNvPr id="53271" name="Oval 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2" name="Rectangle 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53254" name="AutoShape 9"/>
          <p:cNvCxnSpPr>
            <a:cxnSpLocks noChangeShapeType="1"/>
            <a:stCxn id="53272" idx="2"/>
            <a:endCxn id="53274" idx="0"/>
          </p:cNvCxnSpPr>
          <p:nvPr/>
        </p:nvCxnSpPr>
        <p:spPr bwMode="auto">
          <a:xfrm>
            <a:off x="3188759" y="2393951"/>
            <a:ext cx="0" cy="6207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53255" name="Picture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0384" y="3810001"/>
            <a:ext cx="2012949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85" name="Group 13"/>
          <p:cNvGrpSpPr>
            <a:grpSpLocks/>
          </p:cNvGrpSpPr>
          <p:nvPr/>
        </p:nvGrpSpPr>
        <p:grpSpPr bwMode="auto">
          <a:xfrm>
            <a:off x="8966200" y="2501900"/>
            <a:ext cx="711200" cy="533400"/>
            <a:chOff x="0" y="0"/>
            <a:chExt cx="336" cy="336"/>
          </a:xfrm>
        </p:grpSpPr>
        <p:sp>
          <p:nvSpPr>
            <p:cNvPr id="53269" name="Oval 1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70" name="Rectangle 12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54286" name="AutoShape 14"/>
          <p:cNvCxnSpPr>
            <a:cxnSpLocks noChangeShapeType="1"/>
            <a:endCxn id="53269" idx="2"/>
          </p:cNvCxnSpPr>
          <p:nvPr/>
        </p:nvCxnSpPr>
        <p:spPr bwMode="auto">
          <a:xfrm>
            <a:off x="8102600" y="27686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54289" name="Group 17"/>
          <p:cNvGrpSpPr>
            <a:grpSpLocks/>
          </p:cNvGrpSpPr>
          <p:nvPr/>
        </p:nvGrpSpPr>
        <p:grpSpPr bwMode="auto">
          <a:xfrm>
            <a:off x="7747000" y="2501900"/>
            <a:ext cx="711200" cy="533400"/>
            <a:chOff x="0" y="0"/>
            <a:chExt cx="336" cy="336"/>
          </a:xfrm>
        </p:grpSpPr>
        <p:sp>
          <p:nvSpPr>
            <p:cNvPr id="53267" name="Oval 1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3268" name="Rectangle 1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pic>
        <p:nvPicPr>
          <p:cNvPr id="54290" name="Picture 1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9317" y="3632200"/>
            <a:ext cx="139488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94" name="Group 22"/>
          <p:cNvGrpSpPr>
            <a:grpSpLocks/>
          </p:cNvGrpSpPr>
          <p:nvPr/>
        </p:nvGrpSpPr>
        <p:grpSpPr bwMode="auto">
          <a:xfrm>
            <a:off x="637118" y="4673601"/>
            <a:ext cx="5096933" cy="1446213"/>
            <a:chOff x="0" y="0"/>
            <a:chExt cx="2408" cy="911"/>
          </a:xfrm>
        </p:grpSpPr>
        <p:pic>
          <p:nvPicPr>
            <p:cNvPr id="53264" name="Picture 19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2408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5" name="Picture 20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08" y="723"/>
              <a:ext cx="1477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6" name="Picture 21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08" y="364"/>
              <a:ext cx="1190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297" name="Group 25"/>
          <p:cNvGrpSpPr>
            <a:grpSpLocks/>
          </p:cNvGrpSpPr>
          <p:nvPr/>
        </p:nvGrpSpPr>
        <p:grpSpPr bwMode="auto">
          <a:xfrm>
            <a:off x="6739467" y="4800600"/>
            <a:ext cx="4809067" cy="1181100"/>
            <a:chOff x="0" y="0"/>
            <a:chExt cx="2271" cy="744"/>
          </a:xfrm>
        </p:grpSpPr>
        <p:pic>
          <p:nvPicPr>
            <p:cNvPr id="53262" name="Picture 23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0"/>
              <a:ext cx="1759" cy="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263" name="Picture 24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89" y="392"/>
              <a:ext cx="1682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3924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Online Belief Updates</a:t>
            </a: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0972800" cy="45466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Every time step, we start with current P(X | evidence)</a:t>
            </a:r>
          </a:p>
          <a:p>
            <a:pPr eaLnBrk="1" hangingPunct="1"/>
            <a:r>
              <a:rPr lang="en-US" sz="2400" dirty="0" smtClean="0"/>
              <a:t>We update for time:</a:t>
            </a:r>
          </a:p>
          <a:p>
            <a:pPr marL="0" indent="0" eaLnBrk="1" hangingPunct="1">
              <a:buNone/>
            </a:pPr>
            <a:endParaRPr lang="en-US" sz="3600" dirty="0" smtClean="0"/>
          </a:p>
          <a:p>
            <a:pPr eaLnBrk="1" hangingPunct="1"/>
            <a:endParaRPr lang="en-US" sz="3600" dirty="0" smtClean="0"/>
          </a:p>
          <a:p>
            <a:pPr eaLnBrk="1" hangingPunct="1"/>
            <a:r>
              <a:rPr lang="en-US" sz="2400" dirty="0" smtClean="0"/>
              <a:t>We update for evidence:</a:t>
            </a:r>
            <a:endParaRPr lang="en-US" dirty="0" smtClean="0"/>
          </a:p>
          <a:p>
            <a:pPr eaLnBrk="1" hangingPunct="1"/>
            <a:endParaRPr lang="en-US" dirty="0" smtClean="0"/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r>
              <a:rPr lang="en-US" sz="2400" dirty="0" smtClean="0"/>
              <a:t>The forward algorithm does both at once (and doesn’t normalize)</a:t>
            </a:r>
          </a:p>
          <a:p>
            <a:pPr eaLnBrk="1" hangingPunct="1"/>
            <a:r>
              <a:rPr lang="en-US" sz="2400" dirty="0" smtClean="0"/>
              <a:t>Problem: space is |X| and time is |X|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per time step</a:t>
            </a:r>
          </a:p>
        </p:txBody>
      </p:sp>
      <p:pic>
        <p:nvPicPr>
          <p:cNvPr id="54277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3867" y="2895601"/>
            <a:ext cx="8839200" cy="7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800600"/>
            <a:ext cx="6654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9" name="Group 13"/>
          <p:cNvGrpSpPr>
            <a:grpSpLocks/>
          </p:cNvGrpSpPr>
          <p:nvPr/>
        </p:nvGrpSpPr>
        <p:grpSpPr bwMode="auto">
          <a:xfrm>
            <a:off x="9334500" y="2235200"/>
            <a:ext cx="1896533" cy="558800"/>
            <a:chOff x="0" y="0"/>
            <a:chExt cx="895" cy="352"/>
          </a:xfrm>
        </p:grpSpPr>
        <p:grpSp>
          <p:nvGrpSpPr>
            <p:cNvPr id="54288" name="Group 8"/>
            <p:cNvGrpSpPr>
              <a:grpSpLocks/>
            </p:cNvGrpSpPr>
            <p:nvPr/>
          </p:nvGrpSpPr>
          <p:grpSpPr bwMode="auto">
            <a:xfrm>
              <a:off x="553" y="0"/>
              <a:ext cx="342" cy="352"/>
              <a:chOff x="0" y="0"/>
              <a:chExt cx="342" cy="352"/>
            </a:xfrm>
          </p:grpSpPr>
          <p:sp>
            <p:nvSpPr>
              <p:cNvPr id="54293" name="Oval 6"/>
              <p:cNvSpPr>
                <a:spLocks/>
              </p:cNvSpPr>
              <p:nvPr/>
            </p:nvSpPr>
            <p:spPr bwMode="auto">
              <a:xfrm>
                <a:off x="9" y="14"/>
                <a:ext cx="323" cy="32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4" name="Rectangle 7"/>
              <p:cNvSpPr>
                <a:spLocks/>
              </p:cNvSpPr>
              <p:nvPr/>
            </p:nvSpPr>
            <p:spPr bwMode="auto">
              <a:xfrm>
                <a:off x="0" y="0"/>
                <a:ext cx="34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4289" name="Line 9"/>
            <p:cNvSpPr>
              <a:spLocks noChangeShapeType="1"/>
            </p:cNvSpPr>
            <p:nvPr/>
          </p:nvSpPr>
          <p:spPr bwMode="auto">
            <a:xfrm>
              <a:off x="341" y="176"/>
              <a:ext cx="21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290" name="Group 12"/>
            <p:cNvGrpSpPr>
              <a:grpSpLocks/>
            </p:cNvGrpSpPr>
            <p:nvPr/>
          </p:nvGrpSpPr>
          <p:grpSpPr bwMode="auto">
            <a:xfrm>
              <a:off x="0" y="0"/>
              <a:ext cx="342" cy="352"/>
              <a:chOff x="0" y="0"/>
              <a:chExt cx="342" cy="352"/>
            </a:xfrm>
          </p:grpSpPr>
          <p:sp>
            <p:nvSpPr>
              <p:cNvPr id="54291" name="Oval 10"/>
              <p:cNvSpPr>
                <a:spLocks/>
              </p:cNvSpPr>
              <p:nvPr/>
            </p:nvSpPr>
            <p:spPr bwMode="auto">
              <a:xfrm>
                <a:off x="9" y="14"/>
                <a:ext cx="323" cy="32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92" name="Rectangle 11"/>
              <p:cNvSpPr>
                <a:spLocks/>
              </p:cNvSpPr>
              <p:nvPr/>
            </p:nvSpPr>
            <p:spPr bwMode="auto">
              <a:xfrm>
                <a:off x="0" y="0"/>
                <a:ext cx="342" cy="3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1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1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54280" name="Group 21"/>
          <p:cNvGrpSpPr>
            <a:grpSpLocks/>
          </p:cNvGrpSpPr>
          <p:nvPr/>
        </p:nvGrpSpPr>
        <p:grpSpPr bwMode="auto">
          <a:xfrm>
            <a:off x="9880600" y="4027488"/>
            <a:ext cx="660400" cy="1473200"/>
            <a:chOff x="0" y="0"/>
            <a:chExt cx="312" cy="928"/>
          </a:xfrm>
        </p:grpSpPr>
        <p:grpSp>
          <p:nvGrpSpPr>
            <p:cNvPr id="54281" name="Group 16"/>
            <p:cNvGrpSpPr>
              <a:grpSpLocks/>
            </p:cNvGrpSpPr>
            <p:nvPr/>
          </p:nvGrpSpPr>
          <p:grpSpPr bwMode="auto">
            <a:xfrm>
              <a:off x="0" y="0"/>
              <a:ext cx="312" cy="323"/>
              <a:chOff x="0" y="0"/>
              <a:chExt cx="312" cy="323"/>
            </a:xfrm>
          </p:grpSpPr>
          <p:sp>
            <p:nvSpPr>
              <p:cNvPr id="54286" name="Oval 14"/>
              <p:cNvSpPr>
                <a:spLocks/>
              </p:cNvSpPr>
              <p:nvPr/>
            </p:nvSpPr>
            <p:spPr bwMode="auto">
              <a:xfrm>
                <a:off x="6" y="10"/>
                <a:ext cx="299" cy="302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87" name="Rectangle 15"/>
              <p:cNvSpPr>
                <a:spLocks/>
              </p:cNvSpPr>
              <p:nvPr/>
            </p:nvSpPr>
            <p:spPr bwMode="auto">
              <a:xfrm>
                <a:off x="0" y="0"/>
                <a:ext cx="312" cy="3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4282" name="Line 17"/>
            <p:cNvSpPr>
              <a:spLocks noChangeShapeType="1"/>
            </p:cNvSpPr>
            <p:nvPr/>
          </p:nvSpPr>
          <p:spPr bwMode="auto">
            <a:xfrm>
              <a:off x="156" y="321"/>
              <a:ext cx="1" cy="28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4283" name="Group 20"/>
            <p:cNvGrpSpPr>
              <a:grpSpLocks/>
            </p:cNvGrpSpPr>
            <p:nvPr/>
          </p:nvGrpSpPr>
          <p:grpSpPr bwMode="auto">
            <a:xfrm>
              <a:off x="0" y="604"/>
              <a:ext cx="312" cy="324"/>
              <a:chOff x="0" y="0"/>
              <a:chExt cx="312" cy="323"/>
            </a:xfrm>
          </p:grpSpPr>
          <p:sp>
            <p:nvSpPr>
              <p:cNvPr id="54284" name="Oval 18"/>
              <p:cNvSpPr>
                <a:spLocks/>
              </p:cNvSpPr>
              <p:nvPr/>
            </p:nvSpPr>
            <p:spPr bwMode="auto">
              <a:xfrm>
                <a:off x="6" y="10"/>
                <a:ext cx="299" cy="302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285" name="Rectangle 19"/>
              <p:cNvSpPr>
                <a:spLocks/>
              </p:cNvSpPr>
              <p:nvPr/>
            </p:nvSpPr>
            <p:spPr bwMode="auto">
              <a:xfrm>
                <a:off x="0" y="0"/>
                <a:ext cx="312" cy="32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E</a:t>
                </a:r>
                <a:r>
                  <a:rPr lang="en-US" baseline="-21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2730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76200"/>
            <a:ext cx="10972800" cy="11430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Passage of Time</a:t>
            </a: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524000"/>
            <a:ext cx="10972800" cy="5334000"/>
          </a:xfrm>
        </p:spPr>
        <p:txBody>
          <a:bodyPr rIns="132080"/>
          <a:lstStyle/>
          <a:p>
            <a:pPr eaLnBrk="1" hangingPunct="1"/>
            <a:r>
              <a:rPr lang="en-US" sz="2400" smtClean="0"/>
              <a:t>Assume we have current belief P(X | evidence to date)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Then, after one time step passes: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Or, compactly:</a:t>
            </a:r>
          </a:p>
          <a:p>
            <a:pPr eaLnBrk="1" hangingPunct="1"/>
            <a:endParaRPr lang="en-US" sz="2400" smtClean="0"/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Basic idea: beliefs get “pushed” through the transitions</a:t>
            </a:r>
          </a:p>
          <a:p>
            <a:pPr marL="782638" lvl="1" eaLnBrk="1" hangingPunct="1"/>
            <a:r>
              <a:rPr lang="en-US" sz="2000" smtClean="0"/>
              <a:t>With the “B” notation, we have to be careful about what time step t the belief is about, and what evidence it includes</a:t>
            </a:r>
          </a:p>
        </p:txBody>
      </p:sp>
      <p:pic>
        <p:nvPicPr>
          <p:cNvPr id="56324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7734" y="3159126"/>
            <a:ext cx="6728884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7718" y="2032000"/>
            <a:ext cx="3270249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5303" name="Group 13"/>
          <p:cNvGrpSpPr>
            <a:grpSpLocks/>
          </p:cNvGrpSpPr>
          <p:nvPr/>
        </p:nvGrpSpPr>
        <p:grpSpPr bwMode="auto">
          <a:xfrm>
            <a:off x="8938684" y="2235200"/>
            <a:ext cx="2537883" cy="700088"/>
            <a:chOff x="0" y="0"/>
            <a:chExt cx="1198" cy="441"/>
          </a:xfrm>
        </p:grpSpPr>
        <p:grpSp>
          <p:nvGrpSpPr>
            <p:cNvPr id="55305" name="Group 8"/>
            <p:cNvGrpSpPr>
              <a:grpSpLocks/>
            </p:cNvGrpSpPr>
            <p:nvPr/>
          </p:nvGrpSpPr>
          <p:grpSpPr bwMode="auto">
            <a:xfrm>
              <a:off x="756" y="0"/>
              <a:ext cx="442" cy="441"/>
              <a:chOff x="0" y="0"/>
              <a:chExt cx="441" cy="441"/>
            </a:xfrm>
          </p:grpSpPr>
          <p:sp>
            <p:nvSpPr>
              <p:cNvPr id="55310" name="Oval 6"/>
              <p:cNvSpPr>
                <a:spLocks/>
              </p:cNvSpPr>
              <p:nvPr/>
            </p:nvSpPr>
            <p:spPr bwMode="auto">
              <a:xfrm>
                <a:off x="0" y="0"/>
                <a:ext cx="441" cy="44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11" name="Rectangle 7"/>
              <p:cNvSpPr>
                <a:spLocks/>
              </p:cNvSpPr>
              <p:nvPr/>
            </p:nvSpPr>
            <p:spPr bwMode="auto">
              <a:xfrm>
                <a:off x="116" y="79"/>
                <a:ext cx="208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55306" name="Line 9"/>
            <p:cNvSpPr>
              <a:spLocks noChangeShapeType="1"/>
            </p:cNvSpPr>
            <p:nvPr/>
          </p:nvSpPr>
          <p:spPr bwMode="auto">
            <a:xfrm>
              <a:off x="453" y="220"/>
              <a:ext cx="291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5307" name="Group 12"/>
            <p:cNvGrpSpPr>
              <a:grpSpLocks/>
            </p:cNvGrpSpPr>
            <p:nvPr/>
          </p:nvGrpSpPr>
          <p:grpSpPr bwMode="auto">
            <a:xfrm>
              <a:off x="0" y="0"/>
              <a:ext cx="441" cy="441"/>
              <a:chOff x="0" y="0"/>
              <a:chExt cx="441" cy="441"/>
            </a:xfrm>
          </p:grpSpPr>
          <p:sp>
            <p:nvSpPr>
              <p:cNvPr id="55308" name="Oval 10"/>
              <p:cNvSpPr>
                <a:spLocks/>
              </p:cNvSpPr>
              <p:nvPr/>
            </p:nvSpPr>
            <p:spPr bwMode="auto">
              <a:xfrm>
                <a:off x="0" y="0"/>
                <a:ext cx="441" cy="441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309" name="Rectangle 11"/>
              <p:cNvSpPr>
                <a:spLocks/>
              </p:cNvSpPr>
              <p:nvPr/>
            </p:nvSpPr>
            <p:spPr bwMode="auto">
              <a:xfrm>
                <a:off x="116" y="79"/>
                <a:ext cx="209" cy="28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38100" tIns="38100" rIns="78049" bIns="38100" anchor="ctr">
                <a:spAutoFit/>
              </a:bodyPr>
              <a:lstStyle/>
              <a:p>
                <a:pPr marL="1588" algn="ctr"/>
                <a:r>
                  <a:rPr lang="en-US" sz="24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400" baseline="-25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</p:grpSp>
      <p:pic>
        <p:nvPicPr>
          <p:cNvPr id="56334" name="Picture 1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9717" y="4391026"/>
            <a:ext cx="435186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73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Passage of Time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mtClean="0"/>
              <a:t>As time passes, uncertainty “accumulates”</a:t>
            </a:r>
          </a:p>
        </p:txBody>
      </p:sp>
      <p:pic>
        <p:nvPicPr>
          <p:cNvPr id="56325" name="Picture 4"/>
          <p:cNvPicPr>
            <a:picLocks noChangeArrowheads="1"/>
          </p:cNvPicPr>
          <p:nvPr/>
        </p:nvPicPr>
        <p:blipFill>
          <a:blip r:embed="rId3" cstate="print"/>
          <a:srcRect l="1065" t="1221" r="1472" b="1221"/>
          <a:stretch>
            <a:fillRect/>
          </a:stretch>
        </p:blipFill>
        <p:spPr bwMode="auto">
          <a:xfrm>
            <a:off x="590551" y="2438400"/>
            <a:ext cx="3412067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4" cstate="print"/>
          <a:srcRect l="1019" t="1500" r="2078" b="2399"/>
          <a:stretch>
            <a:fillRect/>
          </a:stretch>
        </p:blipFill>
        <p:spPr bwMode="auto">
          <a:xfrm>
            <a:off x="4516967" y="2438401"/>
            <a:ext cx="3424767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5" cstate="print"/>
          <a:srcRect l="1659" t="1492" r="2425" b="2864"/>
          <a:stretch>
            <a:fillRect/>
          </a:stretch>
        </p:blipFill>
        <p:spPr bwMode="auto">
          <a:xfrm>
            <a:off x="8335434" y="2438400"/>
            <a:ext cx="3452284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8" name="Rectangle 7"/>
          <p:cNvSpPr>
            <a:spLocks/>
          </p:cNvSpPr>
          <p:nvPr/>
        </p:nvSpPr>
        <p:spPr bwMode="auto">
          <a:xfrm>
            <a:off x="16256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1</a:t>
            </a:r>
          </a:p>
        </p:txBody>
      </p:sp>
      <p:sp>
        <p:nvSpPr>
          <p:cNvPr id="57352" name="Rectangle 8"/>
          <p:cNvSpPr>
            <a:spLocks/>
          </p:cNvSpPr>
          <p:nvPr/>
        </p:nvSpPr>
        <p:spPr bwMode="auto">
          <a:xfrm>
            <a:off x="55880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2</a:t>
            </a:r>
          </a:p>
        </p:txBody>
      </p:sp>
      <p:sp>
        <p:nvSpPr>
          <p:cNvPr id="57353" name="Rectangle 9"/>
          <p:cNvSpPr>
            <a:spLocks/>
          </p:cNvSpPr>
          <p:nvPr/>
        </p:nvSpPr>
        <p:spPr bwMode="auto">
          <a:xfrm>
            <a:off x="9550400" y="4419600"/>
            <a:ext cx="1066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T = 5</a:t>
            </a:r>
          </a:p>
        </p:txBody>
      </p:sp>
      <p:sp>
        <p:nvSpPr>
          <p:cNvPr id="56331" name="Rectangle 10"/>
          <p:cNvSpPr>
            <a:spLocks/>
          </p:cNvSpPr>
          <p:nvPr/>
        </p:nvSpPr>
        <p:spPr bwMode="auto">
          <a:xfrm>
            <a:off x="3048000" y="6096000"/>
            <a:ext cx="70273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Transition model: ghosts usually go clockwise</a:t>
            </a:r>
          </a:p>
        </p:txBody>
      </p:sp>
      <p:pic>
        <p:nvPicPr>
          <p:cNvPr id="56332" name="Picture 11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3851" y="5216526"/>
            <a:ext cx="435186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66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 autoUpdateAnimBg="0"/>
      <p:bldP spid="5735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Reasoning over Time or Space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828800"/>
            <a:ext cx="9220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Often, we want to </a:t>
            </a:r>
            <a:r>
              <a:rPr lang="en-US" sz="2800" dirty="0" smtClean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reason about a sequence</a:t>
            </a: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 of observations</a:t>
            </a:r>
          </a:p>
          <a:p>
            <a:pPr lvl="4">
              <a:lnSpc>
                <a:spcPct val="90000"/>
              </a:lnSpc>
            </a:pPr>
            <a:endParaRPr lang="en-US" sz="6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Speech recognition</a:t>
            </a:r>
          </a:p>
          <a:p>
            <a:pPr lvl="4">
              <a:lnSpc>
                <a:spcPct val="90000"/>
              </a:lnSpc>
            </a:pPr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Robot localization</a:t>
            </a:r>
          </a:p>
          <a:p>
            <a:pPr lvl="5">
              <a:lnSpc>
                <a:spcPct val="90000"/>
              </a:lnSpc>
            </a:pPr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User attention</a:t>
            </a:r>
          </a:p>
          <a:p>
            <a:pPr lvl="5">
              <a:lnSpc>
                <a:spcPct val="90000"/>
              </a:lnSpc>
            </a:pPr>
            <a:endParaRPr lang="en-US" sz="5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Medical monitoring</a:t>
            </a:r>
          </a:p>
          <a:p>
            <a:pPr>
              <a:lnSpc>
                <a:spcPct val="90000"/>
              </a:lnSpc>
            </a:pPr>
            <a:endParaRPr lang="en-US" sz="28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latin typeface="Calibri"/>
                <a:ea typeface="ＭＳ Ｐゴシック" pitchFamily="34" charset="-128"/>
                <a:cs typeface="Calibri"/>
              </a:rPr>
              <a:t>Need to introduce time (or space) into our models</a:t>
            </a:r>
          </a:p>
        </p:txBody>
      </p:sp>
    </p:spTree>
    <p:extLst>
      <p:ext uri="{BB962C8B-B14F-4D97-AF65-F5344CB8AC3E}">
        <p14:creationId xmlns:p14="http://schemas.microsoft.com/office/powerpoint/2010/main" val="41209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10972800" cy="1036636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Observation</a:t>
            </a: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93838"/>
            <a:ext cx="10972800" cy="5364162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Assume we have current belief P(X | previous evidence):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Then: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Or: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Basic idea: beliefs reweighted by likelihood of evidence</a:t>
            </a:r>
          </a:p>
          <a:p>
            <a:pPr eaLnBrk="1" hangingPunct="1">
              <a:lnSpc>
                <a:spcPct val="90000"/>
              </a:lnSpc>
            </a:pP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Unlike passage of time, we have to renormalize</a:t>
            </a:r>
          </a:p>
        </p:txBody>
      </p:sp>
      <p:pic>
        <p:nvPicPr>
          <p:cNvPr id="58372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367" y="3306764"/>
            <a:ext cx="763693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3968" y="4343401"/>
            <a:ext cx="4804833" cy="32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2785" y="2289176"/>
            <a:ext cx="4277783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7352" name="Group 14"/>
          <p:cNvGrpSpPr>
            <a:grpSpLocks/>
          </p:cNvGrpSpPr>
          <p:nvPr/>
        </p:nvGrpSpPr>
        <p:grpSpPr bwMode="auto">
          <a:xfrm>
            <a:off x="10420351" y="2198688"/>
            <a:ext cx="863600" cy="1917700"/>
            <a:chOff x="0" y="0"/>
            <a:chExt cx="408" cy="1208"/>
          </a:xfrm>
        </p:grpSpPr>
        <p:grpSp>
          <p:nvGrpSpPr>
            <p:cNvPr id="57353" name="Group 9"/>
            <p:cNvGrpSpPr>
              <a:grpSpLocks/>
            </p:cNvGrpSpPr>
            <p:nvPr/>
          </p:nvGrpSpPr>
          <p:grpSpPr bwMode="auto">
            <a:xfrm>
              <a:off x="0" y="786"/>
              <a:ext cx="408" cy="422"/>
              <a:chOff x="0" y="0"/>
              <a:chExt cx="408" cy="421"/>
            </a:xfrm>
          </p:grpSpPr>
          <p:sp>
            <p:nvSpPr>
              <p:cNvPr id="57358" name="Oval 7"/>
              <p:cNvSpPr>
                <a:spLocks/>
              </p:cNvSpPr>
              <p:nvPr/>
            </p:nvSpPr>
            <p:spPr bwMode="auto">
              <a:xfrm>
                <a:off x="8" y="14"/>
                <a:ext cx="391" cy="393"/>
              </a:xfrm>
              <a:prstGeom prst="ellipse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359" name="Rectangle 8"/>
              <p:cNvSpPr>
                <a:spLocks/>
              </p:cNvSpPr>
              <p:nvPr/>
            </p:nvSpPr>
            <p:spPr bwMode="auto">
              <a:xfrm>
                <a:off x="0" y="0"/>
                <a:ext cx="408" cy="4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0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E</a:t>
                </a:r>
                <a:r>
                  <a:rPr lang="en-US" sz="20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grpSp>
          <p:nvGrpSpPr>
            <p:cNvPr id="57354" name="Group 12"/>
            <p:cNvGrpSpPr>
              <a:grpSpLocks/>
            </p:cNvGrpSpPr>
            <p:nvPr/>
          </p:nvGrpSpPr>
          <p:grpSpPr bwMode="auto">
            <a:xfrm>
              <a:off x="0" y="0"/>
              <a:ext cx="408" cy="421"/>
              <a:chOff x="0" y="0"/>
              <a:chExt cx="408" cy="421"/>
            </a:xfrm>
          </p:grpSpPr>
          <p:sp>
            <p:nvSpPr>
              <p:cNvPr id="57356" name="Oval 10"/>
              <p:cNvSpPr>
                <a:spLocks/>
              </p:cNvSpPr>
              <p:nvPr/>
            </p:nvSpPr>
            <p:spPr bwMode="auto">
              <a:xfrm>
                <a:off x="8" y="14"/>
                <a:ext cx="391" cy="393"/>
              </a:xfrm>
              <a:prstGeom prst="ellipse">
                <a:avLst/>
              </a:prstGeom>
              <a:solidFill>
                <a:srgbClr val="FFFFFF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357" name="Rectangle 11"/>
              <p:cNvSpPr>
                <a:spLocks/>
              </p:cNvSpPr>
              <p:nvPr/>
            </p:nvSpPr>
            <p:spPr bwMode="auto">
              <a:xfrm>
                <a:off x="0" y="0"/>
                <a:ext cx="408" cy="42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78049" bIns="38100" anchor="ctr"/>
              <a:lstStyle/>
              <a:p>
                <a:pPr marL="1588" algn="ctr"/>
                <a:r>
                  <a:rPr lang="en-US" sz="2000">
                    <a:solidFill>
                      <a:schemeClr val="tx1"/>
                    </a:solidFill>
                    <a:latin typeface="Times New Roman Italic" charset="0"/>
                    <a:cs typeface="Times New Roman Italic" charset="0"/>
                    <a:sym typeface="Times New Roman Italic" charset="0"/>
                  </a:rPr>
                  <a:t>X</a:t>
                </a:r>
                <a:r>
                  <a:rPr lang="en-US" sz="2000" baseline="-190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  <a:sym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57355" name="Line 13"/>
            <p:cNvSpPr>
              <a:spLocks noChangeShapeType="1"/>
            </p:cNvSpPr>
            <p:nvPr/>
          </p:nvSpPr>
          <p:spPr bwMode="auto">
            <a:xfrm>
              <a:off x="204" y="417"/>
              <a:ext cx="2" cy="37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497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Observation</a:t>
            </a:r>
          </a:p>
        </p:txBody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mtClean="0"/>
              <a:t>As we get observations, beliefs get reweighted, uncertainty “decreases”</a:t>
            </a:r>
          </a:p>
        </p:txBody>
      </p:sp>
      <p:pic>
        <p:nvPicPr>
          <p:cNvPr id="5837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1" y="2979739"/>
            <a:ext cx="33401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rrowheads="1"/>
          </p:cNvPicPr>
          <p:nvPr/>
        </p:nvPicPr>
        <p:blipFill>
          <a:blip r:embed="rId4" cstate="print"/>
          <a:srcRect l="1595" t="905" r="2145" b="2351"/>
          <a:stretch>
            <a:fillRect/>
          </a:stretch>
        </p:blipFill>
        <p:spPr bwMode="auto">
          <a:xfrm>
            <a:off x="1858434" y="2982914"/>
            <a:ext cx="3323167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Rectangle 6"/>
          <p:cNvSpPr>
            <a:spLocks/>
          </p:cNvSpPr>
          <p:nvPr/>
        </p:nvSpPr>
        <p:spPr bwMode="auto">
          <a:xfrm>
            <a:off x="1930400" y="4800600"/>
            <a:ext cx="336973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Before observation</a:t>
            </a:r>
          </a:p>
        </p:txBody>
      </p:sp>
      <p:sp>
        <p:nvSpPr>
          <p:cNvPr id="58376" name="Rectangle 7"/>
          <p:cNvSpPr>
            <a:spLocks/>
          </p:cNvSpPr>
          <p:nvPr/>
        </p:nvSpPr>
        <p:spPr bwMode="auto">
          <a:xfrm>
            <a:off x="6904567" y="4800600"/>
            <a:ext cx="3369733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>
                <a:solidFill>
                  <a:schemeClr val="tx1"/>
                </a:solidFill>
                <a:cs typeface="Arial" charset="0"/>
              </a:rPr>
              <a:t>After observation</a:t>
            </a:r>
          </a:p>
        </p:txBody>
      </p:sp>
      <p:pic>
        <p:nvPicPr>
          <p:cNvPr id="58377" name="Picture 8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2918" y="5700714"/>
            <a:ext cx="3687233" cy="47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664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The Forward Algorithm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11277600" cy="1244600"/>
          </a:xfrm>
        </p:spPr>
        <p:txBody>
          <a:bodyPr rIns="132080"/>
          <a:lstStyle/>
          <a:p>
            <a:pPr eaLnBrk="1" hangingPunct="1"/>
            <a:r>
              <a:rPr lang="en-US" sz="2400" dirty="0" smtClean="0"/>
              <a:t>We want to know:</a:t>
            </a:r>
          </a:p>
          <a:p>
            <a:pPr eaLnBrk="1" hangingPunct="1"/>
            <a:r>
              <a:rPr lang="en-US" sz="2400" dirty="0" smtClean="0"/>
              <a:t>We can derive the following updates</a:t>
            </a:r>
          </a:p>
        </p:txBody>
      </p:sp>
      <p:grpSp>
        <p:nvGrpSpPr>
          <p:cNvPr id="60424" name="Group 8"/>
          <p:cNvGrpSpPr>
            <a:grpSpLocks/>
          </p:cNvGrpSpPr>
          <p:nvPr/>
        </p:nvGrpSpPr>
        <p:grpSpPr bwMode="auto">
          <a:xfrm>
            <a:off x="1183218" y="2651125"/>
            <a:ext cx="9810749" cy="2825750"/>
            <a:chOff x="0" y="0"/>
            <a:chExt cx="4635" cy="1780"/>
          </a:xfrm>
        </p:grpSpPr>
        <p:pic>
          <p:nvPicPr>
            <p:cNvPr id="59402" name="Picture 4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7" y="340"/>
              <a:ext cx="1987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3" name="Picture 5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185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4" name="Picture 6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27" y="864"/>
              <a:ext cx="364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405" name="Picture 7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56" y="1392"/>
              <a:ext cx="3679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9398" name="Picture 9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1" y="1676401"/>
            <a:ext cx="3763433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Rectangle 10"/>
          <p:cNvSpPr>
            <a:spLocks/>
          </p:cNvSpPr>
          <p:nvPr/>
        </p:nvSpPr>
        <p:spPr bwMode="auto">
          <a:xfrm>
            <a:off x="609600" y="5702300"/>
            <a:ext cx="738920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400" dirty="0">
                <a:solidFill>
                  <a:srgbClr val="333399"/>
                </a:solidFill>
                <a:cs typeface="Arial" charset="0"/>
              </a:rPr>
              <a:t>To </a:t>
            </a:r>
            <a:r>
              <a:rPr lang="en-US" sz="2400" dirty="0" smtClean="0">
                <a:solidFill>
                  <a:srgbClr val="333399"/>
                </a:solidFill>
                <a:cs typeface="Arial" charset="0"/>
              </a:rPr>
              <a:t>get               </a:t>
            </a:r>
            <a:r>
              <a:rPr lang="en-US" sz="2400" dirty="0">
                <a:solidFill>
                  <a:srgbClr val="333399"/>
                </a:solidFill>
                <a:cs typeface="Arial" charset="0"/>
              </a:rPr>
              <a:t>, compute each entry and normalize</a:t>
            </a:r>
          </a:p>
        </p:txBody>
      </p:sp>
      <p:pic>
        <p:nvPicPr>
          <p:cNvPr id="59401" name="Picture 11"/>
          <p:cNvPicPr>
            <a:picLocks noChangeArrowheads="1"/>
          </p:cNvPicPr>
          <p:nvPr/>
        </p:nvPicPr>
        <p:blipFill>
          <a:blip r:embed="rId7" cstate="print"/>
          <a:srcRect r="68239"/>
          <a:stretch>
            <a:fillRect/>
          </a:stretch>
        </p:blipFill>
        <p:spPr bwMode="auto">
          <a:xfrm>
            <a:off x="1905000" y="5805488"/>
            <a:ext cx="1221317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042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Example: Run the Filter</a:t>
            </a: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4770438"/>
            <a:ext cx="10972800" cy="2087562"/>
          </a:xfrm>
        </p:spPr>
        <p:txBody>
          <a:bodyPr rIns="132080"/>
          <a:lstStyle/>
          <a:p>
            <a:pPr eaLnBrk="1" hangingPunct="1">
              <a:lnSpc>
                <a:spcPct val="80000"/>
              </a:lnSpc>
            </a:pPr>
            <a:r>
              <a:rPr lang="en-US" smtClean="0"/>
              <a:t>An HMM is defined by: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Initial distribution: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Transitions:</a:t>
            </a:r>
          </a:p>
          <a:p>
            <a:pPr marL="782638" lvl="1" eaLnBrk="1" hangingPunct="1">
              <a:lnSpc>
                <a:spcPct val="80000"/>
              </a:lnSpc>
            </a:pPr>
            <a:r>
              <a:rPr lang="en-US" smtClean="0"/>
              <a:t>Emissions:</a:t>
            </a:r>
          </a:p>
        </p:txBody>
      </p:sp>
      <p:pic>
        <p:nvPicPr>
          <p:cNvPr id="60421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370013"/>
            <a:ext cx="10653184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5284788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1501" y="6170613"/>
            <a:ext cx="17145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0267" y="5689600"/>
            <a:ext cx="2607733" cy="41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671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 HMM</a:t>
            </a:r>
          </a:p>
        </p:txBody>
      </p:sp>
      <p:pic>
        <p:nvPicPr>
          <p:cNvPr id="6144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0667" y="1876425"/>
            <a:ext cx="9448800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499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Example Pac-man</a:t>
            </a:r>
          </a:p>
        </p:txBody>
      </p:sp>
      <p:pic>
        <p:nvPicPr>
          <p:cNvPr id="63491" name="oneghost-withobs-1.mov" descr="cse473au11-hmms.ppt_media/oneghost-withobs-1.mo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943100"/>
            <a:ext cx="943186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08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3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349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34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34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1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Summary: Filtering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eaLnBrk="1" hangingPunct="1"/>
            <a:r>
              <a:rPr lang="en-US" sz="2400" smtClean="0"/>
              <a:t>Filtering is the inference process of finding a distribution over X</a:t>
            </a:r>
            <a:r>
              <a:rPr lang="en-US" sz="2400" baseline="-25000" smtClean="0"/>
              <a:t>T</a:t>
            </a:r>
            <a:r>
              <a:rPr lang="en-US" sz="2400" smtClean="0"/>
              <a:t> given e</a:t>
            </a:r>
            <a:r>
              <a:rPr lang="en-US" sz="2400" baseline="-25000" smtClean="0"/>
              <a:t>1</a:t>
            </a:r>
            <a:r>
              <a:rPr lang="en-US" sz="2400" smtClean="0"/>
              <a:t> through e</a:t>
            </a:r>
            <a:r>
              <a:rPr lang="en-US" sz="2400" baseline="-25000" smtClean="0"/>
              <a:t>T</a:t>
            </a:r>
            <a:r>
              <a:rPr lang="en-US" sz="2400" smtClean="0"/>
              <a:t> : P( X</a:t>
            </a:r>
            <a:r>
              <a:rPr lang="en-US" sz="2400" baseline="-25000" smtClean="0"/>
              <a:t>T</a:t>
            </a:r>
            <a:r>
              <a:rPr lang="en-US" sz="2400" smtClean="0"/>
              <a:t> | e</a:t>
            </a:r>
            <a:r>
              <a:rPr lang="en-US" sz="2400" baseline="-25000" smtClean="0"/>
              <a:t>1:t</a:t>
            </a:r>
            <a:r>
              <a:rPr lang="en-US" sz="2400" smtClean="0"/>
              <a:t> )</a:t>
            </a:r>
          </a:p>
          <a:p>
            <a:pPr eaLnBrk="1" hangingPunct="1"/>
            <a:r>
              <a:rPr lang="en-US" sz="2400" smtClean="0"/>
              <a:t>We first compute P( X</a:t>
            </a:r>
            <a:r>
              <a:rPr lang="en-US" sz="2400" baseline="-25000" smtClean="0"/>
              <a:t>1 </a:t>
            </a:r>
            <a:r>
              <a:rPr lang="en-US" sz="2400" smtClean="0"/>
              <a:t>| e</a:t>
            </a:r>
            <a:r>
              <a:rPr lang="en-US" sz="2400" baseline="-25000" smtClean="0"/>
              <a:t>1 </a:t>
            </a:r>
            <a:r>
              <a:rPr lang="en-US" sz="2400" smtClean="0"/>
              <a:t>):</a:t>
            </a:r>
          </a:p>
          <a:p>
            <a:pPr eaLnBrk="1" hangingPunct="1"/>
            <a:r>
              <a:rPr lang="en-US" sz="2400" smtClean="0"/>
              <a:t>For each t from 2 to T, we have P( X</a:t>
            </a:r>
            <a:r>
              <a:rPr lang="en-US" sz="2400" baseline="-25000" smtClean="0"/>
              <a:t>t-1</a:t>
            </a:r>
            <a:r>
              <a:rPr lang="en-US" sz="2400" smtClean="0"/>
              <a:t> | e</a:t>
            </a:r>
            <a:r>
              <a:rPr lang="en-US" sz="2400" baseline="-25000" smtClean="0"/>
              <a:t>1:t-1</a:t>
            </a:r>
            <a:r>
              <a:rPr lang="en-US" sz="2400" smtClean="0"/>
              <a:t> ) </a:t>
            </a:r>
          </a:p>
          <a:p>
            <a:pPr eaLnBrk="1" hangingPunct="1"/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Elapse time:</a:t>
            </a:r>
            <a:r>
              <a:rPr lang="en-US" sz="2400" smtClean="0"/>
              <a:t> 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)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Observe: </a:t>
            </a:r>
            <a:r>
              <a:rPr lang="en-US" sz="2400" smtClean="0"/>
              <a:t>compute P(X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, e</a:t>
            </a:r>
            <a:r>
              <a:rPr lang="en-US" sz="2400" baseline="-25000" smtClean="0"/>
              <a:t>t</a:t>
            </a:r>
            <a:r>
              <a:rPr lang="en-US" sz="2400" smtClean="0"/>
              <a:t>) =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 </a:t>
            </a:r>
            <a:r>
              <a:rPr lang="en-US" sz="2400" smtClean="0"/>
              <a:t>)</a:t>
            </a:r>
          </a:p>
        </p:txBody>
      </p:sp>
      <p:pic>
        <p:nvPicPr>
          <p:cNvPr id="6349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8885" y="2489200"/>
            <a:ext cx="4853516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2918" y="4054476"/>
            <a:ext cx="954616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4567" y="5813426"/>
            <a:ext cx="793326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039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Recap: Reasoning Over Time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620000" cy="1955800"/>
          </a:xfrm>
        </p:spPr>
        <p:txBody>
          <a:bodyPr rIns="132080"/>
          <a:lstStyle/>
          <a:p>
            <a:pPr eaLnBrk="1" hangingPunct="1"/>
            <a:r>
              <a:rPr lang="en-US" sz="2800" smtClean="0"/>
              <a:t>Stationary Markov models</a:t>
            </a:r>
          </a:p>
        </p:txBody>
      </p:sp>
      <p:sp>
        <p:nvSpPr>
          <p:cNvPr id="64517" name="Oval 4"/>
          <p:cNvSpPr>
            <a:spLocks/>
          </p:cNvSpPr>
          <p:nvPr/>
        </p:nvSpPr>
        <p:spPr bwMode="auto">
          <a:xfrm>
            <a:off x="7010400" y="2286000"/>
            <a:ext cx="711200" cy="533400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4518" name="Group 7"/>
          <p:cNvGrpSpPr>
            <a:grpSpLocks/>
          </p:cNvGrpSpPr>
          <p:nvPr/>
        </p:nvGrpSpPr>
        <p:grpSpPr bwMode="auto">
          <a:xfrm>
            <a:off x="2743200" y="2286000"/>
            <a:ext cx="711200" cy="533400"/>
            <a:chOff x="0" y="0"/>
            <a:chExt cx="336" cy="336"/>
          </a:xfrm>
        </p:grpSpPr>
        <p:sp>
          <p:nvSpPr>
            <p:cNvPr id="64615" name="Oval 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6" name="Rectangle 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4519" name="AutoShape 8"/>
          <p:cNvCxnSpPr>
            <a:cxnSpLocks noChangeShapeType="1"/>
          </p:cNvCxnSpPr>
          <p:nvPr/>
        </p:nvCxnSpPr>
        <p:spPr bwMode="auto">
          <a:xfrm rot="10800000" flipH="1">
            <a:off x="1879600" y="25527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4520" name="Group 11"/>
          <p:cNvGrpSpPr>
            <a:grpSpLocks/>
          </p:cNvGrpSpPr>
          <p:nvPr/>
        </p:nvGrpSpPr>
        <p:grpSpPr bwMode="auto">
          <a:xfrm>
            <a:off x="1524000" y="2286000"/>
            <a:ext cx="711200" cy="533400"/>
            <a:chOff x="0" y="0"/>
            <a:chExt cx="336" cy="336"/>
          </a:xfrm>
        </p:grpSpPr>
        <p:sp>
          <p:nvSpPr>
            <p:cNvPr id="64613" name="Oval 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4" name="Rectangle 10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64521" name="Group 14"/>
          <p:cNvGrpSpPr>
            <a:grpSpLocks/>
          </p:cNvGrpSpPr>
          <p:nvPr/>
        </p:nvGrpSpPr>
        <p:grpSpPr bwMode="auto">
          <a:xfrm>
            <a:off x="3962400" y="2286000"/>
            <a:ext cx="711200" cy="533400"/>
            <a:chOff x="0" y="0"/>
            <a:chExt cx="336" cy="336"/>
          </a:xfrm>
        </p:grpSpPr>
        <p:sp>
          <p:nvSpPr>
            <p:cNvPr id="64611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2" name="Rectangle 13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64522" name="AutoShape 15"/>
          <p:cNvCxnSpPr>
            <a:cxnSpLocks noChangeShapeType="1"/>
          </p:cNvCxnSpPr>
          <p:nvPr/>
        </p:nvCxnSpPr>
        <p:spPr bwMode="auto">
          <a:xfrm rot="10800000" flipH="1">
            <a:off x="4318000" y="25527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4523" name="AutoShape 16"/>
          <p:cNvCxnSpPr>
            <a:cxnSpLocks noChangeShapeType="1"/>
          </p:cNvCxnSpPr>
          <p:nvPr/>
        </p:nvCxnSpPr>
        <p:spPr bwMode="auto">
          <a:xfrm rot="10800000" flipH="1">
            <a:off x="3098800" y="25527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4524" name="Group 19"/>
          <p:cNvGrpSpPr>
            <a:grpSpLocks/>
          </p:cNvGrpSpPr>
          <p:nvPr/>
        </p:nvGrpSpPr>
        <p:grpSpPr bwMode="auto">
          <a:xfrm>
            <a:off x="5181600" y="2286000"/>
            <a:ext cx="711200" cy="533400"/>
            <a:chOff x="0" y="0"/>
            <a:chExt cx="336" cy="336"/>
          </a:xfrm>
        </p:grpSpPr>
        <p:sp>
          <p:nvSpPr>
            <p:cNvPr id="64609" name="Oval 1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10" name="Rectangle 18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64525" name="AutoShape 20"/>
          <p:cNvCxnSpPr>
            <a:cxnSpLocks noChangeShapeType="1"/>
          </p:cNvCxnSpPr>
          <p:nvPr/>
        </p:nvCxnSpPr>
        <p:spPr bwMode="auto">
          <a:xfrm rot="10800000" flipH="1">
            <a:off x="5537200" y="2552700"/>
            <a:ext cx="1828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pic>
        <p:nvPicPr>
          <p:cNvPr id="64526" name="Picture 2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1200" y="3200401"/>
            <a:ext cx="2286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Picture 2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1" y="3200400"/>
            <a:ext cx="1394884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4528" name="Group 25"/>
          <p:cNvGrpSpPr>
            <a:grpSpLocks/>
          </p:cNvGrpSpPr>
          <p:nvPr/>
        </p:nvGrpSpPr>
        <p:grpSpPr bwMode="auto">
          <a:xfrm>
            <a:off x="8329084" y="1881188"/>
            <a:ext cx="812800" cy="609600"/>
            <a:chOff x="0" y="0"/>
            <a:chExt cx="384" cy="384"/>
          </a:xfrm>
        </p:grpSpPr>
        <p:sp>
          <p:nvSpPr>
            <p:cNvPr id="64607" name="Oval 23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8" name="Rectangle 24"/>
            <p:cNvSpPr>
              <a:spLocks/>
            </p:cNvSpPr>
            <p:nvPr/>
          </p:nvSpPr>
          <p:spPr bwMode="auto">
            <a:xfrm>
              <a:off x="73" y="81"/>
              <a:ext cx="237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rain</a:t>
              </a:r>
            </a:p>
          </p:txBody>
        </p:sp>
      </p:grpSp>
      <p:grpSp>
        <p:nvGrpSpPr>
          <p:cNvPr id="64529" name="Group 28"/>
          <p:cNvGrpSpPr>
            <a:grpSpLocks/>
          </p:cNvGrpSpPr>
          <p:nvPr/>
        </p:nvGrpSpPr>
        <p:grpSpPr bwMode="auto">
          <a:xfrm>
            <a:off x="10259484" y="1881188"/>
            <a:ext cx="812800" cy="609600"/>
            <a:chOff x="0" y="0"/>
            <a:chExt cx="384" cy="384"/>
          </a:xfrm>
        </p:grpSpPr>
        <p:sp>
          <p:nvSpPr>
            <p:cNvPr id="64605" name="Oval 26"/>
            <p:cNvSpPr>
              <a:spLocks/>
            </p:cNvSpPr>
            <p:nvPr/>
          </p:nvSpPr>
          <p:spPr bwMode="auto">
            <a:xfrm>
              <a:off x="0" y="0"/>
              <a:ext cx="384" cy="384"/>
            </a:xfrm>
            <a:prstGeom prst="ellipse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6" name="Rectangle 27"/>
            <p:cNvSpPr>
              <a:spLocks/>
            </p:cNvSpPr>
            <p:nvPr/>
          </p:nvSpPr>
          <p:spPr bwMode="auto">
            <a:xfrm>
              <a:off x="76" y="81"/>
              <a:ext cx="231" cy="2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>
                  <a:solidFill>
                    <a:schemeClr val="tx1"/>
                  </a:solidFill>
                  <a:cs typeface="Arial" charset="0"/>
                </a:rPr>
                <a:t>sun</a:t>
              </a:r>
            </a:p>
          </p:txBody>
        </p:sp>
      </p:grpSp>
      <p:cxnSp>
        <p:nvCxnSpPr>
          <p:cNvPr id="64530" name="AutoShape 29"/>
          <p:cNvCxnSpPr>
            <a:cxnSpLocks noChangeShapeType="1"/>
          </p:cNvCxnSpPr>
          <p:nvPr/>
        </p:nvCxnSpPr>
        <p:spPr bwMode="auto">
          <a:xfrm rot="10800000" flipH="1">
            <a:off x="8735484" y="2185988"/>
            <a:ext cx="1930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64531" name="AutoShape 30"/>
          <p:cNvCxnSpPr>
            <a:cxnSpLocks noChangeShapeType="1"/>
          </p:cNvCxnSpPr>
          <p:nvPr/>
        </p:nvCxnSpPr>
        <p:spPr bwMode="auto">
          <a:xfrm flipH="1">
            <a:off x="8735484" y="2185988"/>
            <a:ext cx="19304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4532" name="Freeform 31"/>
          <p:cNvSpPr>
            <a:spLocks/>
          </p:cNvSpPr>
          <p:nvPr/>
        </p:nvSpPr>
        <p:spPr bwMode="auto">
          <a:xfrm rot="16200000" flipH="1">
            <a:off x="10916180" y="1499130"/>
            <a:ext cx="720725" cy="649817"/>
          </a:xfrm>
          <a:custGeom>
            <a:avLst/>
            <a:gdLst>
              <a:gd name="T0" fmla="*/ 490026 w 21600"/>
              <a:gd name="T1" fmla="*/ 0 h 21600"/>
              <a:gd name="T2" fmla="*/ 0 w 21600"/>
              <a:gd name="T3" fmla="*/ 243682 h 21600"/>
              <a:gd name="T4" fmla="*/ 360362 w 21600"/>
              <a:gd name="T5" fmla="*/ 487363 h 21600"/>
              <a:gd name="T6" fmla="*/ 720725 w 21600"/>
              <a:gd name="T7" fmla="*/ 103181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4686" y="0"/>
                </a:moveTo>
                <a:cubicBezTo>
                  <a:pt x="7343" y="0"/>
                  <a:pt x="0" y="5400"/>
                  <a:pt x="0" y="10800"/>
                </a:cubicBezTo>
                <a:cubicBezTo>
                  <a:pt x="0" y="16200"/>
                  <a:pt x="5400" y="21600"/>
                  <a:pt x="10800" y="21600"/>
                </a:cubicBezTo>
                <a:cubicBezTo>
                  <a:pt x="16200" y="21600"/>
                  <a:pt x="21600" y="13087"/>
                  <a:pt x="21600" y="4573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3" name="Freeform 32"/>
          <p:cNvSpPr>
            <a:spLocks/>
          </p:cNvSpPr>
          <p:nvPr/>
        </p:nvSpPr>
        <p:spPr bwMode="auto">
          <a:xfrm rot="5400000" flipH="1">
            <a:off x="7713134" y="2258484"/>
            <a:ext cx="806450" cy="658283"/>
          </a:xfrm>
          <a:custGeom>
            <a:avLst/>
            <a:gdLst>
              <a:gd name="T0" fmla="*/ 575828 w 21600"/>
              <a:gd name="T1" fmla="*/ 0 h 21600"/>
              <a:gd name="T2" fmla="*/ 0 w 21600"/>
              <a:gd name="T3" fmla="*/ 246856 h 21600"/>
              <a:gd name="T4" fmla="*/ 403225 w 21600"/>
              <a:gd name="T5" fmla="*/ 493712 h 21600"/>
              <a:gd name="T6" fmla="*/ 806450 w 21600"/>
              <a:gd name="T7" fmla="*/ 10317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15423" y="0"/>
                </a:moveTo>
                <a:cubicBezTo>
                  <a:pt x="7711" y="0"/>
                  <a:pt x="0" y="5400"/>
                  <a:pt x="0" y="10800"/>
                </a:cubicBezTo>
                <a:cubicBezTo>
                  <a:pt x="0" y="16200"/>
                  <a:pt x="5400" y="21600"/>
                  <a:pt x="10800" y="21600"/>
                </a:cubicBezTo>
                <a:cubicBezTo>
                  <a:pt x="16200" y="21600"/>
                  <a:pt x="21600" y="13057"/>
                  <a:pt x="21600" y="4514"/>
                </a:cubicBezTo>
              </a:path>
            </a:pathLst>
          </a:custGeom>
          <a:noFill/>
          <a:ln w="2857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4" name="Rectangle 33"/>
          <p:cNvSpPr>
            <a:spLocks/>
          </p:cNvSpPr>
          <p:nvPr/>
        </p:nvSpPr>
        <p:spPr bwMode="auto">
          <a:xfrm>
            <a:off x="10989734" y="16525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0.7</a:t>
            </a:r>
          </a:p>
        </p:txBody>
      </p:sp>
      <p:sp>
        <p:nvSpPr>
          <p:cNvPr id="64535" name="Rectangle 34"/>
          <p:cNvSpPr>
            <a:spLocks/>
          </p:cNvSpPr>
          <p:nvPr/>
        </p:nvSpPr>
        <p:spPr bwMode="auto">
          <a:xfrm>
            <a:off x="7738534" y="2400300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0.7</a:t>
            </a:r>
          </a:p>
        </p:txBody>
      </p:sp>
      <p:sp>
        <p:nvSpPr>
          <p:cNvPr id="64536" name="Rectangle 35"/>
          <p:cNvSpPr>
            <a:spLocks/>
          </p:cNvSpPr>
          <p:nvPr/>
        </p:nvSpPr>
        <p:spPr bwMode="auto">
          <a:xfrm>
            <a:off x="9364134" y="15382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0.3</a:t>
            </a:r>
          </a:p>
        </p:txBody>
      </p:sp>
      <p:sp>
        <p:nvSpPr>
          <p:cNvPr id="64537" name="Rectangle 36"/>
          <p:cNvSpPr>
            <a:spLocks/>
          </p:cNvSpPr>
          <p:nvPr/>
        </p:nvSpPr>
        <p:spPr bwMode="auto">
          <a:xfrm>
            <a:off x="9364134" y="2401888"/>
            <a:ext cx="728133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>
                <a:solidFill>
                  <a:schemeClr val="tx1"/>
                </a:solidFill>
                <a:cs typeface="Arial" charset="0"/>
              </a:rPr>
              <a:t>0.3</a:t>
            </a:r>
          </a:p>
        </p:txBody>
      </p:sp>
      <p:grpSp>
        <p:nvGrpSpPr>
          <p:cNvPr id="65575" name="Group 39"/>
          <p:cNvGrpSpPr>
            <a:grpSpLocks/>
          </p:cNvGrpSpPr>
          <p:nvPr/>
        </p:nvGrpSpPr>
        <p:grpSpPr bwMode="auto">
          <a:xfrm>
            <a:off x="6502400" y="4800600"/>
            <a:ext cx="711200" cy="533400"/>
            <a:chOff x="0" y="0"/>
            <a:chExt cx="336" cy="336"/>
          </a:xfrm>
        </p:grpSpPr>
        <p:sp>
          <p:nvSpPr>
            <p:cNvPr id="64603" name="Oval 37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4" name="Rectangle 38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64539" name="AutoShape 40"/>
          <p:cNvCxnSpPr>
            <a:cxnSpLocks noChangeShapeType="1"/>
          </p:cNvCxnSpPr>
          <p:nvPr/>
        </p:nvCxnSpPr>
        <p:spPr bwMode="auto">
          <a:xfrm>
            <a:off x="6858000" y="50673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65579" name="Group 43"/>
          <p:cNvGrpSpPr>
            <a:grpSpLocks/>
          </p:cNvGrpSpPr>
          <p:nvPr/>
        </p:nvGrpSpPr>
        <p:grpSpPr bwMode="auto">
          <a:xfrm>
            <a:off x="2032000" y="4800600"/>
            <a:ext cx="711200" cy="533400"/>
            <a:chOff x="0" y="0"/>
            <a:chExt cx="336" cy="336"/>
          </a:xfrm>
        </p:grpSpPr>
        <p:sp>
          <p:nvSpPr>
            <p:cNvPr id="64601" name="Oval 4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2" name="Rectangle 42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5580" name="AutoShape 44"/>
          <p:cNvCxnSpPr>
            <a:cxnSpLocks noChangeShapeType="1"/>
          </p:cNvCxnSpPr>
          <p:nvPr/>
        </p:nvCxnSpPr>
        <p:spPr bwMode="auto">
          <a:xfrm>
            <a:off x="23876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83" name="Group 47"/>
          <p:cNvGrpSpPr>
            <a:grpSpLocks/>
          </p:cNvGrpSpPr>
          <p:nvPr/>
        </p:nvGrpSpPr>
        <p:grpSpPr bwMode="auto">
          <a:xfrm>
            <a:off x="812800" y="5867400"/>
            <a:ext cx="711200" cy="533400"/>
            <a:chOff x="0" y="0"/>
            <a:chExt cx="336" cy="336"/>
          </a:xfrm>
        </p:grpSpPr>
        <p:sp>
          <p:nvSpPr>
            <p:cNvPr id="64599" name="Oval 4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600" name="Rectangle 4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84" name="AutoShape 48"/>
          <p:cNvCxnSpPr>
            <a:cxnSpLocks noChangeShapeType="1"/>
          </p:cNvCxnSpPr>
          <p:nvPr/>
        </p:nvCxnSpPr>
        <p:spPr bwMode="auto">
          <a:xfrm rot="10800000" flipH="1">
            <a:off x="1168400" y="50673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87" name="Group 51"/>
          <p:cNvGrpSpPr>
            <a:grpSpLocks/>
          </p:cNvGrpSpPr>
          <p:nvPr/>
        </p:nvGrpSpPr>
        <p:grpSpPr bwMode="auto">
          <a:xfrm>
            <a:off x="812800" y="4800600"/>
            <a:ext cx="711200" cy="533400"/>
            <a:chOff x="0" y="0"/>
            <a:chExt cx="336" cy="336"/>
          </a:xfrm>
        </p:grpSpPr>
        <p:sp>
          <p:nvSpPr>
            <p:cNvPr id="64597" name="Oval 4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8" name="Rectangle 50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88" name="AutoShape 52"/>
          <p:cNvCxnSpPr>
            <a:cxnSpLocks noChangeShapeType="1"/>
          </p:cNvCxnSpPr>
          <p:nvPr/>
        </p:nvCxnSpPr>
        <p:spPr bwMode="auto">
          <a:xfrm>
            <a:off x="11684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91" name="Group 55"/>
          <p:cNvGrpSpPr>
            <a:grpSpLocks/>
          </p:cNvGrpSpPr>
          <p:nvPr/>
        </p:nvGrpSpPr>
        <p:grpSpPr bwMode="auto">
          <a:xfrm>
            <a:off x="3251200" y="4800600"/>
            <a:ext cx="711200" cy="533400"/>
            <a:chOff x="0" y="0"/>
            <a:chExt cx="336" cy="336"/>
          </a:xfrm>
        </p:grpSpPr>
        <p:sp>
          <p:nvSpPr>
            <p:cNvPr id="64595" name="Oval 5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6" name="Rectangle 54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65592" name="AutoShape 56"/>
          <p:cNvCxnSpPr>
            <a:cxnSpLocks noChangeShapeType="1"/>
          </p:cNvCxnSpPr>
          <p:nvPr/>
        </p:nvCxnSpPr>
        <p:spPr bwMode="auto">
          <a:xfrm rot="10800000" flipH="1">
            <a:off x="3606800" y="50673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593" name="AutoShape 57"/>
          <p:cNvCxnSpPr>
            <a:cxnSpLocks noChangeShapeType="1"/>
          </p:cNvCxnSpPr>
          <p:nvPr/>
        </p:nvCxnSpPr>
        <p:spPr bwMode="auto">
          <a:xfrm rot="10800000" flipH="1">
            <a:off x="2387600" y="5067300"/>
            <a:ext cx="1219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96" name="Group 60"/>
          <p:cNvGrpSpPr>
            <a:grpSpLocks/>
          </p:cNvGrpSpPr>
          <p:nvPr/>
        </p:nvGrpSpPr>
        <p:grpSpPr bwMode="auto">
          <a:xfrm>
            <a:off x="4470400" y="4800600"/>
            <a:ext cx="711200" cy="533400"/>
            <a:chOff x="0" y="0"/>
            <a:chExt cx="336" cy="336"/>
          </a:xfrm>
        </p:grpSpPr>
        <p:sp>
          <p:nvSpPr>
            <p:cNvPr id="64593" name="Oval 5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4" name="Rectangle 5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65597" name="AutoShape 61"/>
          <p:cNvCxnSpPr>
            <a:cxnSpLocks noChangeShapeType="1"/>
          </p:cNvCxnSpPr>
          <p:nvPr/>
        </p:nvCxnSpPr>
        <p:spPr bwMode="auto">
          <a:xfrm rot="10800000" flipH="1">
            <a:off x="4826000" y="5067300"/>
            <a:ext cx="2032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65600" name="Group 64"/>
          <p:cNvGrpSpPr>
            <a:grpSpLocks/>
          </p:cNvGrpSpPr>
          <p:nvPr/>
        </p:nvGrpSpPr>
        <p:grpSpPr bwMode="auto">
          <a:xfrm>
            <a:off x="2032000" y="5867400"/>
            <a:ext cx="711200" cy="533400"/>
            <a:chOff x="0" y="0"/>
            <a:chExt cx="336" cy="336"/>
          </a:xfrm>
        </p:grpSpPr>
        <p:sp>
          <p:nvSpPr>
            <p:cNvPr id="64591" name="Oval 6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2" name="Rectangle 63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65603" name="Group 67"/>
          <p:cNvGrpSpPr>
            <a:grpSpLocks/>
          </p:cNvGrpSpPr>
          <p:nvPr/>
        </p:nvGrpSpPr>
        <p:grpSpPr bwMode="auto">
          <a:xfrm>
            <a:off x="3251200" y="5867400"/>
            <a:ext cx="711200" cy="533400"/>
            <a:chOff x="0" y="0"/>
            <a:chExt cx="336" cy="336"/>
          </a:xfrm>
        </p:grpSpPr>
        <p:sp>
          <p:nvSpPr>
            <p:cNvPr id="64589" name="Oval 6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90" name="Rectangle 66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65606" name="Group 70"/>
          <p:cNvGrpSpPr>
            <a:grpSpLocks/>
          </p:cNvGrpSpPr>
          <p:nvPr/>
        </p:nvGrpSpPr>
        <p:grpSpPr bwMode="auto">
          <a:xfrm>
            <a:off x="4470400" y="5867400"/>
            <a:ext cx="711200" cy="533400"/>
            <a:chOff x="0" y="0"/>
            <a:chExt cx="336" cy="336"/>
          </a:xfrm>
        </p:grpSpPr>
        <p:sp>
          <p:nvSpPr>
            <p:cNvPr id="64587" name="Oval 6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D1D1F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88" name="Rectangle 6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65609" name="Group 73"/>
          <p:cNvGrpSpPr>
            <a:grpSpLocks/>
          </p:cNvGrpSpPr>
          <p:nvPr/>
        </p:nvGrpSpPr>
        <p:grpSpPr bwMode="auto">
          <a:xfrm>
            <a:off x="6502400" y="5867400"/>
            <a:ext cx="711200" cy="533400"/>
            <a:chOff x="0" y="0"/>
            <a:chExt cx="336" cy="336"/>
          </a:xfrm>
        </p:grpSpPr>
        <p:sp>
          <p:nvSpPr>
            <p:cNvPr id="64585" name="Oval 71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586" name="Rectangle 72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65610" name="AutoShape 74"/>
          <p:cNvCxnSpPr>
            <a:cxnSpLocks noChangeShapeType="1"/>
          </p:cNvCxnSpPr>
          <p:nvPr/>
        </p:nvCxnSpPr>
        <p:spPr bwMode="auto">
          <a:xfrm>
            <a:off x="36068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65611" name="AutoShape 75"/>
          <p:cNvCxnSpPr>
            <a:cxnSpLocks noChangeShapeType="1"/>
          </p:cNvCxnSpPr>
          <p:nvPr/>
        </p:nvCxnSpPr>
        <p:spPr bwMode="auto">
          <a:xfrm>
            <a:off x="4826000" y="5067300"/>
            <a:ext cx="0" cy="10668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pic>
        <p:nvPicPr>
          <p:cNvPr id="65612" name="Picture 76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1" y="3556001"/>
            <a:ext cx="17145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5613" name="Group 77"/>
          <p:cNvGraphicFramePr>
            <a:graphicFrameLocks noGrp="1"/>
          </p:cNvGraphicFramePr>
          <p:nvPr/>
        </p:nvGraphicFramePr>
        <p:xfrm>
          <a:off x="6908800" y="4076701"/>
          <a:ext cx="5164667" cy="2641599"/>
        </p:xfrm>
        <a:graphic>
          <a:graphicData uri="http://schemas.openxmlformats.org/drawingml/2006/table">
            <a:tbl>
              <a:tblPr/>
              <a:tblGrid>
                <a:gridCol w="1253067"/>
                <a:gridCol w="2783417"/>
                <a:gridCol w="1128183"/>
              </a:tblGrid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X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E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P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rain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0.9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rain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no 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0.1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1013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0.2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sun</a:t>
                      </a:r>
                    </a:p>
                  </a:txBody>
                  <a:tcPr marL="67733" marR="67733" marT="50800" marB="50800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no umbrella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9688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  <a:ea typeface="ヒラギノ角ゴ ProN W3" charset="0"/>
                          <a:cs typeface="ヒラギノ角ゴ ProN W3" charset="0"/>
                          <a:sym typeface="Arial" charset="0"/>
                        </a:rPr>
                        <a:t>0.8</a:t>
                      </a:r>
                    </a:p>
                  </a:txBody>
                  <a:tcPr marL="67733" marR="67733" marT="50800" marB="50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5667" name="Rectangle 131"/>
          <p:cNvSpPr>
            <a:spLocks/>
          </p:cNvSpPr>
          <p:nvPr/>
        </p:nvSpPr>
        <p:spPr bwMode="auto">
          <a:xfrm>
            <a:off x="575733" y="4127500"/>
            <a:ext cx="4042131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82588" indent="-342900">
              <a:spcBef>
                <a:spcPts val="738"/>
              </a:spcBef>
              <a:buClr>
                <a:srgbClr val="333399"/>
              </a:buClr>
              <a:buSzPct val="100000"/>
              <a:buFont typeface="Wingdings" pitchFamily="2" charset="2"/>
              <a:buChar char="§"/>
            </a:pPr>
            <a:r>
              <a:rPr lang="en-US" sz="2800">
                <a:solidFill>
                  <a:srgbClr val="333399"/>
                </a:solidFill>
                <a:cs typeface="Arial" charset="0"/>
              </a:rPr>
              <a:t>Hidden Markov models</a:t>
            </a:r>
          </a:p>
        </p:txBody>
      </p:sp>
    </p:spTree>
    <p:extLst>
      <p:ext uri="{BB962C8B-B14F-4D97-AF65-F5344CB8AC3E}">
        <p14:creationId xmlns:p14="http://schemas.microsoft.com/office/powerpoint/2010/main" val="3854907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0" grpId="0" animBg="1"/>
      <p:bldP spid="65584" grpId="0" animBg="1"/>
      <p:bldP spid="65588" grpId="0" animBg="1"/>
      <p:bldP spid="65592" grpId="0" animBg="1"/>
      <p:bldP spid="65593" grpId="0" animBg="1"/>
      <p:bldP spid="65597" grpId="0" animBg="1"/>
      <p:bldP spid="65610" grpId="0" animBg="1"/>
      <p:bldP spid="65611" grpId="0" animBg="1"/>
      <p:bldP spid="65667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10972800" cy="1295400"/>
          </a:xfrm>
        </p:spPr>
        <p:txBody>
          <a:bodyPr rIns="132080"/>
          <a:lstStyle/>
          <a:p>
            <a:pPr indent="0" eaLnBrk="1" hangingPunct="1"/>
            <a:r>
              <a:rPr lang="en-US" dirty="0" smtClean="0"/>
              <a:t>Recap: Filtering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47800"/>
            <a:ext cx="10972800" cy="5410200"/>
          </a:xfrm>
        </p:spPr>
        <p:txBody>
          <a:bodyPr rIns="132080"/>
          <a:lstStyle/>
          <a:p>
            <a:pPr eaLnBrk="1" hangingPunct="1"/>
            <a:r>
              <a:rPr lang="en-US" sz="800" smtClean="0"/>
              <a:t/>
            </a:r>
            <a:br>
              <a:rPr lang="en-US" sz="800" smtClean="0"/>
            </a:br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Elapse time:</a:t>
            </a:r>
            <a:r>
              <a:rPr lang="en-US" sz="2400" smtClean="0"/>
              <a:t> 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1:t-1 </a:t>
            </a:r>
            <a:r>
              <a:rPr lang="en-US" sz="2400" smtClean="0"/>
              <a:t>)</a:t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>
                <a:latin typeface="Arial Bold" charset="0"/>
                <a:cs typeface="Arial Bold" charset="0"/>
                <a:sym typeface="Arial Bold" charset="0"/>
              </a:rPr>
              <a:t>Observe: </a:t>
            </a:r>
            <a:r>
              <a:rPr lang="en-US" sz="2400" smtClean="0"/>
              <a:t>compute P( X</a:t>
            </a:r>
            <a:r>
              <a:rPr lang="en-US" sz="2400" baseline="-25000" smtClean="0"/>
              <a:t>t </a:t>
            </a:r>
            <a:r>
              <a:rPr lang="en-US" sz="2400" smtClean="0"/>
              <a:t>| e</a:t>
            </a:r>
            <a:r>
              <a:rPr lang="en-US" sz="2400" baseline="-25000" smtClean="0"/>
              <a:t>1:t </a:t>
            </a:r>
            <a:r>
              <a:rPr lang="en-US" sz="2400" smtClean="0"/>
              <a:t>)</a:t>
            </a:r>
          </a:p>
        </p:txBody>
      </p:sp>
      <p:grpSp>
        <p:nvGrpSpPr>
          <p:cNvPr id="65541" name="Group 6"/>
          <p:cNvGrpSpPr>
            <a:grpSpLocks/>
          </p:cNvGrpSpPr>
          <p:nvPr/>
        </p:nvGrpSpPr>
        <p:grpSpPr bwMode="auto">
          <a:xfrm>
            <a:off x="2895600" y="4572000"/>
            <a:ext cx="711200" cy="533400"/>
            <a:chOff x="0" y="0"/>
            <a:chExt cx="336" cy="336"/>
          </a:xfrm>
        </p:grpSpPr>
        <p:sp>
          <p:nvSpPr>
            <p:cNvPr id="65570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71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cxnSp>
        <p:nvCxnSpPr>
          <p:cNvPr id="65542" name="AutoShape 7"/>
          <p:cNvCxnSpPr>
            <a:cxnSpLocks noChangeShapeType="1"/>
          </p:cNvCxnSpPr>
          <p:nvPr/>
        </p:nvCxnSpPr>
        <p:spPr bwMode="auto">
          <a:xfrm>
            <a:off x="3251200" y="4838700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43" name="Group 10"/>
          <p:cNvGrpSpPr>
            <a:grpSpLocks/>
          </p:cNvGrpSpPr>
          <p:nvPr/>
        </p:nvGrpSpPr>
        <p:grpSpPr bwMode="auto">
          <a:xfrm>
            <a:off x="914400" y="5410200"/>
            <a:ext cx="711200" cy="533400"/>
            <a:chOff x="0" y="0"/>
            <a:chExt cx="336" cy="336"/>
          </a:xfrm>
        </p:grpSpPr>
        <p:sp>
          <p:nvSpPr>
            <p:cNvPr id="65568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9" name="Rectangle 9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44" name="AutoShape 11"/>
          <p:cNvCxnSpPr>
            <a:cxnSpLocks noChangeShapeType="1"/>
          </p:cNvCxnSpPr>
          <p:nvPr/>
        </p:nvCxnSpPr>
        <p:spPr bwMode="auto">
          <a:xfrm rot="10800000" flipH="1">
            <a:off x="1270000" y="4838700"/>
            <a:ext cx="19812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45" name="Group 14"/>
          <p:cNvGrpSpPr>
            <a:grpSpLocks/>
          </p:cNvGrpSpPr>
          <p:nvPr/>
        </p:nvGrpSpPr>
        <p:grpSpPr bwMode="auto">
          <a:xfrm>
            <a:off x="914400" y="4572000"/>
            <a:ext cx="711200" cy="533400"/>
            <a:chOff x="0" y="0"/>
            <a:chExt cx="336" cy="336"/>
          </a:xfrm>
        </p:grpSpPr>
        <p:sp>
          <p:nvSpPr>
            <p:cNvPr id="65566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7" name="Rectangle 13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65546" name="AutoShape 15"/>
          <p:cNvCxnSpPr>
            <a:cxnSpLocks noChangeShapeType="1"/>
          </p:cNvCxnSpPr>
          <p:nvPr/>
        </p:nvCxnSpPr>
        <p:spPr bwMode="auto">
          <a:xfrm>
            <a:off x="1270000" y="4838700"/>
            <a:ext cx="0" cy="838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65547" name="Group 18"/>
          <p:cNvGrpSpPr>
            <a:grpSpLocks/>
          </p:cNvGrpSpPr>
          <p:nvPr/>
        </p:nvGrpSpPr>
        <p:grpSpPr bwMode="auto">
          <a:xfrm>
            <a:off x="2895600" y="5410200"/>
            <a:ext cx="711200" cy="533400"/>
            <a:chOff x="0" y="0"/>
            <a:chExt cx="336" cy="336"/>
          </a:xfrm>
        </p:grpSpPr>
        <p:sp>
          <p:nvSpPr>
            <p:cNvPr id="65564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565" name="Rectangle 17"/>
            <p:cNvSpPr>
              <a:spLocks/>
            </p:cNvSpPr>
            <p:nvPr/>
          </p:nvSpPr>
          <p:spPr bwMode="auto">
            <a:xfrm>
              <a:off x="71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sp>
        <p:nvSpPr>
          <p:cNvPr id="65548" name="Line 19"/>
          <p:cNvSpPr>
            <a:spLocks noChangeShapeType="1"/>
          </p:cNvSpPr>
          <p:nvPr/>
        </p:nvSpPr>
        <p:spPr bwMode="auto">
          <a:xfrm>
            <a:off x="711200" y="4267200"/>
            <a:ext cx="1046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49" name="Rectangle 20"/>
          <p:cNvSpPr>
            <a:spLocks/>
          </p:cNvSpPr>
          <p:nvPr/>
        </p:nvSpPr>
        <p:spPr bwMode="auto">
          <a:xfrm>
            <a:off x="8237476" y="4724400"/>
            <a:ext cx="1080683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&lt;0.5, 0.5&gt;</a:t>
            </a:r>
          </a:p>
        </p:txBody>
      </p:sp>
      <p:sp>
        <p:nvSpPr>
          <p:cNvPr id="65550" name="Rectangle 21"/>
          <p:cNvSpPr>
            <a:spLocks/>
          </p:cNvSpPr>
          <p:nvPr/>
        </p:nvSpPr>
        <p:spPr bwMode="auto">
          <a:xfrm>
            <a:off x="7219772" y="4343400"/>
            <a:ext cx="2517074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Belief: &lt;P(rain), P(sun)&gt;</a:t>
            </a:r>
          </a:p>
        </p:txBody>
      </p:sp>
      <p:pic>
        <p:nvPicPr>
          <p:cNvPr id="65551" name="Picture 2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0133" y="4800600"/>
            <a:ext cx="9144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2" name="Picture 2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1733" y="5283200"/>
            <a:ext cx="3352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3" name="Picture 2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1733" y="5791200"/>
            <a:ext cx="33528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4" name="Rectangle 25"/>
          <p:cNvSpPr>
            <a:spLocks/>
          </p:cNvSpPr>
          <p:nvPr/>
        </p:nvSpPr>
        <p:spPr bwMode="auto">
          <a:xfrm>
            <a:off x="8110157" y="5181600"/>
            <a:ext cx="13374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&lt;0.82, 0.18&gt;</a:t>
            </a:r>
          </a:p>
        </p:txBody>
      </p:sp>
      <p:sp>
        <p:nvSpPr>
          <p:cNvPr id="65555" name="Rectangle 26"/>
          <p:cNvSpPr>
            <a:spLocks/>
          </p:cNvSpPr>
          <p:nvPr/>
        </p:nvSpPr>
        <p:spPr bwMode="auto">
          <a:xfrm>
            <a:off x="8110157" y="5715000"/>
            <a:ext cx="13374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&lt;0.63, 0.37&gt;</a:t>
            </a:r>
          </a:p>
        </p:txBody>
      </p:sp>
      <p:sp>
        <p:nvSpPr>
          <p:cNvPr id="65556" name="Rectangle 27"/>
          <p:cNvSpPr>
            <a:spLocks/>
          </p:cNvSpPr>
          <p:nvPr/>
        </p:nvSpPr>
        <p:spPr bwMode="auto">
          <a:xfrm>
            <a:off x="8110157" y="6183313"/>
            <a:ext cx="133743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schemeClr val="tx1"/>
                </a:solidFill>
                <a:cs typeface="Arial" charset="0"/>
              </a:rPr>
              <a:t>&lt;0.88, 0.12&gt;</a:t>
            </a:r>
          </a:p>
        </p:txBody>
      </p:sp>
      <p:sp>
        <p:nvSpPr>
          <p:cNvPr id="65557" name="Rectangle 28"/>
          <p:cNvSpPr>
            <a:spLocks/>
          </p:cNvSpPr>
          <p:nvPr/>
        </p:nvSpPr>
        <p:spPr bwMode="auto">
          <a:xfrm>
            <a:off x="10033001" y="4724400"/>
            <a:ext cx="1152969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Prior on X</a:t>
            </a:r>
            <a:r>
              <a:rPr lang="en-US" baseline="-250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1</a:t>
            </a:r>
          </a:p>
        </p:txBody>
      </p:sp>
      <p:sp>
        <p:nvSpPr>
          <p:cNvPr id="65558" name="Rectangle 29"/>
          <p:cNvSpPr>
            <a:spLocks/>
          </p:cNvSpPr>
          <p:nvPr/>
        </p:nvSpPr>
        <p:spPr bwMode="auto">
          <a:xfrm>
            <a:off x="10033000" y="5181600"/>
            <a:ext cx="9134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Observe</a:t>
            </a:r>
          </a:p>
        </p:txBody>
      </p:sp>
      <p:sp>
        <p:nvSpPr>
          <p:cNvPr id="65559" name="Rectangle 30"/>
          <p:cNvSpPr>
            <a:spLocks/>
          </p:cNvSpPr>
          <p:nvPr/>
        </p:nvSpPr>
        <p:spPr bwMode="auto">
          <a:xfrm>
            <a:off x="10033000" y="5715000"/>
            <a:ext cx="1247045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Elapse time</a:t>
            </a:r>
          </a:p>
        </p:txBody>
      </p:sp>
      <p:sp>
        <p:nvSpPr>
          <p:cNvPr id="65560" name="Rectangle 31"/>
          <p:cNvSpPr>
            <a:spLocks/>
          </p:cNvSpPr>
          <p:nvPr/>
        </p:nvSpPr>
        <p:spPr bwMode="auto">
          <a:xfrm>
            <a:off x="10033000" y="6183313"/>
            <a:ext cx="913420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Observe</a:t>
            </a:r>
          </a:p>
        </p:txBody>
      </p:sp>
      <p:pic>
        <p:nvPicPr>
          <p:cNvPr id="65561" name="Picture 32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9600" y="6248400"/>
            <a:ext cx="4334933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2" name="Picture 33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6634" y="2149476"/>
            <a:ext cx="954616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63" name="Picture 3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284" y="3657601"/>
            <a:ext cx="7933267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907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 smtClean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3313494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2246694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794382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3086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819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812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94294"/>
            <a:ext cx="2209799" cy="20205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2919" y="1447800"/>
            <a:ext cx="2367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“Observation”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400036" y="1447800"/>
            <a:ext cx="3106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“Passage of Time”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588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Markov Models 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97001"/>
            <a:ext cx="11379200" cy="4729164"/>
          </a:xfrm>
        </p:spPr>
        <p:txBody>
          <a:bodyPr/>
          <a:lstStyle/>
          <a:p>
            <a:r>
              <a:rPr lang="en-US" dirty="0" smtClean="0"/>
              <a:t>Explicit assumption for all   </a:t>
            </a:r>
            <a:r>
              <a:rPr lang="en-US" i="1" dirty="0" smtClean="0"/>
              <a:t>t</a:t>
            </a:r>
            <a:r>
              <a:rPr lang="en-US" dirty="0" smtClean="0"/>
              <a:t> :</a:t>
            </a:r>
          </a:p>
          <a:p>
            <a:r>
              <a:rPr lang="en-US" dirty="0" smtClean="0"/>
              <a:t>Consequence, joint distribution can be written as: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800" dirty="0"/>
          </a:p>
          <a:p>
            <a:endParaRPr lang="en-US" sz="1000" dirty="0" smtClean="0"/>
          </a:p>
          <a:p>
            <a:r>
              <a:rPr lang="en-US" dirty="0" smtClean="0"/>
              <a:t>Additional explicit assumption:                         is the same for all </a:t>
            </a:r>
            <a:r>
              <a:rPr lang="en-US" i="1" dirty="0" smtClean="0"/>
              <a:t>t</a:t>
            </a:r>
            <a:endParaRPr lang="en-US" i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0" y="1524000"/>
            <a:ext cx="4242487" cy="381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743200"/>
            <a:ext cx="9033208" cy="14478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0"/>
            <a:ext cx="1843012" cy="336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88" y="4191000"/>
            <a:ext cx="4428612" cy="9755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5599" y="3908"/>
            <a:ext cx="1662723" cy="19221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00400" y="5334000"/>
            <a:ext cx="2351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dirty="0" smtClean="0"/>
              <a:t>s the same for all t</a:t>
            </a:r>
            <a:endParaRPr lang="en-US" sz="2000" dirty="0"/>
          </a:p>
        </p:txBody>
      </p:sp>
      <p:sp>
        <p:nvSpPr>
          <p:cNvPr id="13" name="Left Arrow 12"/>
          <p:cNvSpPr/>
          <p:nvPr/>
        </p:nvSpPr>
        <p:spPr>
          <a:xfrm rot="2295354">
            <a:off x="9936706" y="5123451"/>
            <a:ext cx="762000" cy="609600"/>
          </a:xfrm>
          <a:prstGeom prst="lef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T-1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2295354">
            <a:off x="10789694" y="5123451"/>
            <a:ext cx="762000" cy="609600"/>
          </a:xfrm>
          <a:prstGeom prst="leftArrow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60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Passage of Time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40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594990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hoto Editor Photo" r:id="rId4" imgW="3878916" imgH="2598645" progId="MSPhotoEd.3">
                  <p:embed/>
                </p:oleObj>
              </mc:Choice>
              <mc:Fallback>
                <p:oleObj name="Photo Editor Photo" r:id="rId4" imgW="3878916" imgH="2598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494593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hoto Editor Photo" r:id="rId6" imgW="3894157" imgH="2644369" progId="MSPhotoEd.3">
                  <p:embed/>
                </p:oleObj>
              </mc:Choice>
              <mc:Fallback>
                <p:oleObj name="Photo Editor Photo" r:id="rId6" imgW="3894157" imgH="264436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221534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hoto Editor Photo" r:id="rId8" imgW="3924640" imgH="2659048" progId="MSPhotoEd.3">
                  <p:embed/>
                </p:oleObj>
              </mc:Choice>
              <mc:Fallback>
                <p:oleObj name="Photo Editor Photo" r:id="rId8" imgW="3924640" imgH="265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Calibri"/>
                <a:cs typeface="Calibri"/>
              </a:rPr>
              <a:t>(Transition </a:t>
            </a:r>
            <a:r>
              <a:rPr lang="en-US" sz="1800" dirty="0">
                <a:latin typeface="Calibri"/>
                <a:cs typeface="Calibri"/>
              </a:rPr>
              <a:t>model: ghosts usually go </a:t>
            </a:r>
            <a:r>
              <a:rPr lang="en-US" sz="1800" dirty="0" smtClean="0">
                <a:latin typeface="Calibri"/>
                <a:cs typeface="Calibri"/>
              </a:rPr>
              <a:t>clockwise)</a:t>
            </a:r>
            <a:endParaRPr lang="en-US" sz="1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9291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Observation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Then, after evidence comes in:</a:t>
            </a: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 smtClean="0">
                <a:latin typeface="Calibri"/>
                <a:cs typeface="Calibri"/>
              </a:rPr>
              <a:t>Basic </a:t>
            </a:r>
            <a:r>
              <a:rPr lang="en-US" sz="2400" dirty="0">
                <a:latin typeface="Calibri"/>
                <a:cs typeface="Calibri"/>
              </a:rPr>
              <a:t>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</a:t>
            </a:r>
            <a:r>
              <a:rPr lang="en-US" sz="2400" dirty="0" smtClean="0">
                <a:latin typeface="Calibri"/>
                <a:cs typeface="Calibri"/>
              </a:rPr>
              <a:t>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527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 smtClean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 smtClean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418239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hoto Editor Photo" r:id="rId4" imgW="3802710" imgH="2567619" progId="MSPhotoEd.3">
                  <p:embed/>
                </p:oleObj>
              </mc:Choice>
              <mc:Fallback>
                <p:oleObj name="Photo Editor Photo" r:id="rId4" imgW="3802710" imgH="256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</a:t>
            </a:r>
            <a:r>
              <a:rPr lang="en-US" dirty="0" smtClean="0">
                <a:latin typeface="Calibri"/>
                <a:cs typeface="Calibri"/>
              </a:rPr>
              <a:t>Weather HMM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904283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808898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/>
                <a:gridCol w="574431"/>
                <a:gridCol w="1064700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 smtClean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0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smtClean="0">
                <a:solidFill>
                  <a:srgbClr val="333399"/>
                </a:solidFill>
                <a:latin typeface="Calibri"/>
                <a:cs typeface="Calibri"/>
              </a:rPr>
              <a:t>2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0.5</a:t>
            </a:r>
          </a:p>
          <a:p>
            <a:r>
              <a:rPr lang="en-US" dirty="0" smtClean="0">
                <a:latin typeface="Calibri"/>
                <a:cs typeface="Calibri"/>
              </a:rPr>
              <a:t>B(-r)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0.5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0.5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0.818</a:t>
            </a:r>
          </a:p>
          <a:p>
            <a:r>
              <a:rPr lang="en-US" dirty="0" smtClean="0">
                <a:latin typeface="Calibri"/>
                <a:cs typeface="Calibri"/>
              </a:rPr>
              <a:t>B(-r)  = 0.182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B’(+r) = 0.627</a:t>
            </a:r>
          </a:p>
          <a:p>
            <a:r>
              <a:rPr lang="en-US" dirty="0" smtClean="0">
                <a:latin typeface="Calibri"/>
                <a:cs typeface="Calibri"/>
              </a:rPr>
              <a:t>B’(-r)  = 0.373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B(+r) = 0.883</a:t>
            </a:r>
          </a:p>
          <a:p>
            <a:r>
              <a:rPr lang="en-US" dirty="0" smtClean="0">
                <a:latin typeface="Calibri"/>
                <a:cs typeface="Calibri"/>
              </a:rPr>
              <a:t>B(-r)  = 0.117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05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7" grpId="0"/>
      <p:bldP spid="28" grpId="0"/>
      <p:bldP spid="29" grpId="0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Pacman</a:t>
            </a:r>
            <a:r>
              <a:rPr lang="en-US" dirty="0" smtClean="0"/>
              <a:t> – Sonar (P4)</a:t>
            </a:r>
            <a:endParaRPr lang="en-US" dirty="0"/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85911" y="6507901"/>
            <a:ext cx="4400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Pacman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 – Sonar – No Beliefs(L14D1)]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552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Pacman</a:t>
            </a:r>
            <a:r>
              <a:rPr lang="en-US" dirty="0" smtClean="0"/>
              <a:t> – Sonar (with beliefs)</a:t>
            </a:r>
            <a:endParaRPr lang="en-US" dirty="0"/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Summary: Online </a:t>
            </a:r>
            <a:r>
              <a:rPr lang="en-US" dirty="0" smtClean="0">
                <a:latin typeface="Calibri"/>
                <a:cs typeface="Calibri"/>
              </a:rPr>
              <a:t>Belief Updates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 smtClean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20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066800"/>
            <a:ext cx="84582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We 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use the single (</a:t>
            </a:r>
            <a:r>
              <a:rPr lang="en-US" sz="2400" dirty="0" err="1" smtClean="0">
                <a:latin typeface="Calibri"/>
                <a:ea typeface="ＭＳ Ｐゴシック" pitchFamily="34" charset="-128"/>
                <a:cs typeface="Calibri"/>
              </a:rPr>
              <a:t>time-passage+observation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) updates:</a:t>
            </a: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80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1083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799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3181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7526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6670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1430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Complexity?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505200" y="6096000"/>
            <a:ext cx="8458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O(|X|</a:t>
            </a:r>
            <a:r>
              <a:rPr lang="en-US" sz="2400" baseline="300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2</a:t>
            </a:r>
            <a:r>
              <a:rPr lang="en-US" sz="2400" dirty="0" smtClean="0">
                <a:solidFill>
                  <a:srgbClr val="660066"/>
                </a:solidFill>
                <a:latin typeface="Calibri"/>
                <a:ea typeface="ＭＳ Ｐゴシック" pitchFamily="34" charset="-128"/>
                <a:cs typeface="Calibri"/>
              </a:rPr>
              <a:t>) time &amp; O(X) space</a:t>
            </a: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 smtClean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 smtClean="0">
              <a:latin typeface="Calibri"/>
              <a:ea typeface="ＭＳ Ｐゴシック" pitchFamily="34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44506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  <p:bldP spid="10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219201"/>
            <a:ext cx="6666805" cy="53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90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 Markov Chain: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States: X = {rain, sun}</a:t>
            </a:r>
          </a:p>
          <a:p>
            <a:pPr marL="457176" lvl="1" indent="0">
              <a:buNone/>
            </a:pPr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Two new ways of representing the same </a:t>
            </a:r>
            <a:r>
              <a:rPr lang="en-US" sz="2400" dirty="0" smtClean="0">
                <a:solidFill>
                  <a:srgbClr val="CC0000"/>
                </a:solidFill>
                <a:latin typeface="Calibri"/>
                <a:cs typeface="Calibri"/>
              </a:rPr>
              <a:t>CPT</a:t>
            </a:r>
            <a:endParaRPr lang="en-US" sz="2400"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707149"/>
              </p:ext>
            </p:extLst>
          </p:nvPr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/>
                <a:gridCol w="563878"/>
                <a:gridCol w="1093157"/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endParaRPr lang="en-US" sz="1800" b="1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0.9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0.1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0.3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 smtClean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libri"/>
                          <a:cs typeface="Calibri"/>
                        </a:rPr>
                        <a:t>0.7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 smtClean="0">
                <a:ea typeface="ＭＳ Ｐゴシック" pitchFamily="34" charset="-128"/>
              </a:rPr>
              <a:t>Initial distribution: 1.0 sun</a:t>
            </a:r>
          </a:p>
          <a:p>
            <a:pPr lvl="2"/>
            <a:endParaRPr lang="en-US" dirty="0" smtClean="0">
              <a:ea typeface="ＭＳ Ｐゴシック" pitchFamily="34" charset="-128"/>
            </a:endParaRPr>
          </a:p>
          <a:p>
            <a:r>
              <a:rPr lang="en-US" sz="2800" dirty="0" smtClean="0">
                <a:ea typeface="ＭＳ Ｐゴシック" pitchFamily="34" charset="-128"/>
              </a:rPr>
              <a:t>CPT P(</a:t>
            </a:r>
            <a:r>
              <a:rPr lang="en-US" sz="2800" dirty="0" err="1" smtClean="0">
                <a:ea typeface="ＭＳ Ｐゴシック" pitchFamily="34" charset="-128"/>
              </a:rPr>
              <a:t>X</a:t>
            </a:r>
            <a:r>
              <a:rPr lang="en-US" sz="2800" baseline="-25000" dirty="0" err="1" smtClean="0">
                <a:ea typeface="ＭＳ Ｐゴシック" pitchFamily="34" charset="-128"/>
              </a:rPr>
              <a:t>t</a:t>
            </a:r>
            <a:r>
              <a:rPr lang="en-US" sz="2800" dirty="0" smtClean="0">
                <a:ea typeface="ＭＳ Ｐゴシック" pitchFamily="34" charset="-128"/>
              </a:rPr>
              <a:t> | X</a:t>
            </a:r>
            <a:r>
              <a:rPr lang="en-US" sz="2800" baseline="-25000" dirty="0" smtClean="0">
                <a:ea typeface="ＭＳ Ｐゴシック" pitchFamily="34" charset="-128"/>
              </a:rPr>
              <a:t>t-1</a:t>
            </a:r>
            <a:r>
              <a:rPr lang="en-US" sz="2800" dirty="0" smtClean="0">
                <a:ea typeface="ＭＳ Ｐゴシック" pitchFamily="34" charset="-128"/>
              </a:rPr>
              <a:t>):</a:t>
            </a: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  <a:p>
            <a:pPr lvl="1"/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</a:t>
            </a:r>
          </a:p>
        </p:txBody>
      </p:sp>
      <p:grpSp>
        <p:nvGrpSpPr>
          <p:cNvPr id="72706" name="Group 4"/>
          <p:cNvGrpSpPr>
            <a:grpSpLocks/>
          </p:cNvGrpSpPr>
          <p:nvPr/>
        </p:nvGrpSpPr>
        <p:grpSpPr bwMode="auto">
          <a:xfrm>
            <a:off x="8458200" y="1401762"/>
            <a:ext cx="2057400" cy="2057400"/>
            <a:chOff x="3984" y="1056"/>
            <a:chExt cx="1296" cy="1296"/>
          </a:xfrm>
        </p:grpSpPr>
        <p:sp>
          <p:nvSpPr>
            <p:cNvPr id="72730" name="Rectangle 5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1" name="Rectangle 6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0.1</a:t>
              </a:r>
            </a:p>
          </p:txBody>
        </p:sp>
        <p:sp>
          <p:nvSpPr>
            <p:cNvPr id="72732" name="Rectangle 7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3" name="Rectangle 8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4" name="Rectangle 9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5" name="Rectangle 10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6" name="Rectangle 11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0.0</a:t>
              </a:r>
            </a:p>
          </p:txBody>
        </p:sp>
        <p:sp>
          <p:nvSpPr>
            <p:cNvPr id="72737" name="Rectangle 12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rgbClr val="CC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0.2</a:t>
              </a:r>
            </a:p>
          </p:txBody>
        </p:sp>
        <p:sp>
          <p:nvSpPr>
            <p:cNvPr id="72738" name="Rectangle 13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rgbClr val="FF7C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0.5</a:t>
              </a:r>
            </a:p>
          </p:txBody>
        </p:sp>
      </p:grpSp>
      <p:grpSp>
        <p:nvGrpSpPr>
          <p:cNvPr id="72707" name="Group 37"/>
          <p:cNvGrpSpPr>
            <a:grpSpLocks/>
          </p:cNvGrpSpPr>
          <p:nvPr/>
        </p:nvGrpSpPr>
        <p:grpSpPr bwMode="auto">
          <a:xfrm>
            <a:off x="8458200" y="4297362"/>
            <a:ext cx="2057400" cy="2057400"/>
            <a:chOff x="6324600" y="4419600"/>
            <a:chExt cx="2057400" cy="2057400"/>
          </a:xfrm>
        </p:grpSpPr>
        <p:grpSp>
          <p:nvGrpSpPr>
            <p:cNvPr id="72710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2721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2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3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4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5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6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7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8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29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2711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2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3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4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5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6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7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8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9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20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" name="Isosceles Triangle 36"/>
          <p:cNvSpPr/>
          <p:nvPr/>
        </p:nvSpPr>
        <p:spPr>
          <a:xfrm flipV="1">
            <a:off x="9067800" y="3687762"/>
            <a:ext cx="838200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09600" y="1371600"/>
            <a:ext cx="6858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Filtering: approximate solution</a:t>
            </a:r>
          </a:p>
          <a:p>
            <a:pPr marL="2171700" lvl="4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Sometimes |X| is too big to use exact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|X| may be too big to even store B(X)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E.g. X is continuous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1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Solution: approximate inference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Track samples of X, not all values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Samples are called particles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Time per step is linear in the number of samples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But: number needed may be large</a:t>
            </a: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latin typeface="Calibri"/>
                <a:ea typeface="+mn-ea"/>
                <a:cs typeface="Calibri"/>
              </a:rPr>
              <a:t>In memory: list of particles, not states</a:t>
            </a:r>
          </a:p>
          <a:p>
            <a:pPr marL="1143000" lvl="2" indent="-2286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This is how robot localization works in practice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1200" kern="0" dirty="0">
              <a:solidFill>
                <a:schemeClr val="accent2"/>
              </a:solidFill>
              <a:latin typeface="Calibri"/>
              <a:ea typeface="+mn-ea"/>
              <a:cs typeface="Calibri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/>
                <a:ea typeface="+mn-ea"/>
                <a:cs typeface="Calibri"/>
              </a:rPr>
              <a:t>Particle is just new name for sample</a:t>
            </a:r>
          </a:p>
        </p:txBody>
      </p:sp>
    </p:spTree>
    <p:extLst>
      <p:ext uri="{BB962C8B-B14F-4D97-AF65-F5344CB8AC3E}">
        <p14:creationId xmlns:p14="http://schemas.microsoft.com/office/powerpoint/2010/main" val="1752325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Representation: Particles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1976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Our representation of P(X) is now a list of N particles (samples)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Generally, N &lt;&lt; |X|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Storing map from X to counts would defeat the point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P(x) approximated by number of particles with value x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So, many x may have P(x) = 0! 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More particles, more accuracy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now, all particles have a weight of 1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</p:txBody>
      </p:sp>
      <p:grpSp>
        <p:nvGrpSpPr>
          <p:cNvPr id="73732" name="Group 26"/>
          <p:cNvGrpSpPr>
            <a:grpSpLocks/>
          </p:cNvGrpSpPr>
          <p:nvPr/>
        </p:nvGrpSpPr>
        <p:grpSpPr bwMode="auto">
          <a:xfrm rot="-5400000">
            <a:off x="9558337" y="1752600"/>
            <a:ext cx="1566863" cy="1566863"/>
            <a:chOff x="6324600" y="4419600"/>
            <a:chExt cx="2057400" cy="2057400"/>
          </a:xfrm>
        </p:grpSpPr>
        <p:grpSp>
          <p:nvGrpSpPr>
            <p:cNvPr id="73734" name="Group 49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3745" name="Rectangle 60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6" name="Rectangle 61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7" name="Rectangle 62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Rectangle 63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Rectangle 64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0" name="Rectangle 65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1" name="Rectangle 66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2" name="Rectangle 67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53" name="Rectangle 68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3735" name="Oval 50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6" name="Oval 51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7" name="Oval 52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8" name="Oval 53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39" name="Oval 54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0" name="Oval 55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1" name="Oval 56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2" name="Oval 57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3" name="Oval 58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4" name="Oval 59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Box 69"/>
          <p:cNvSpPr txBox="1">
            <a:spLocks noChangeArrowheads="1"/>
          </p:cNvSpPr>
          <p:nvPr/>
        </p:nvSpPr>
        <p:spPr bwMode="auto">
          <a:xfrm>
            <a:off x="9939337" y="3810000"/>
            <a:ext cx="838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</p:spTree>
    <p:extLst>
      <p:ext uri="{BB962C8B-B14F-4D97-AF65-F5344CB8AC3E}">
        <p14:creationId xmlns:p14="http://schemas.microsoft.com/office/powerpoint/2010/main" val="72119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Elapse Time</a:t>
            </a:r>
          </a:p>
        </p:txBody>
      </p:sp>
      <p:sp>
        <p:nvSpPr>
          <p:cNvPr id="73734" name="Rectangle 3"/>
          <p:cNvSpPr txBox="1">
            <a:spLocks noChangeArrowheads="1"/>
          </p:cNvSpPr>
          <p:nvPr/>
        </p:nvSpPr>
        <p:spPr bwMode="auto">
          <a:xfrm>
            <a:off x="304800" y="1524000"/>
            <a:ext cx="6629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Each particle is moved by sampling its next position from the transition model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20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This is like prior sampling – samples’</a:t>
            </a:r>
            <a:r>
              <a:rPr lang="en-US" altLang="ja-JP" sz="2000" dirty="0" smtClean="0">
                <a:latin typeface="Calibri"/>
                <a:cs typeface="Calibri"/>
              </a:rPr>
              <a:t> frequencies reflect the transition probabilities</a:t>
            </a:r>
          </a:p>
          <a:p>
            <a:pPr lvl="6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altLang="ja-JP" sz="600" dirty="0" smtClean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Here, most samples move clockwise, but some move in another direction or stay in place</a:t>
            </a: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 lvl="5" defTabSz="4572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This captures the passage of time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charset="0"/>
              <a:buChar char="§"/>
              <a:defRPr/>
            </a:pPr>
            <a:r>
              <a:rPr lang="en-US" sz="2000" dirty="0" smtClean="0">
                <a:latin typeface="Calibri"/>
                <a:cs typeface="Calibri"/>
              </a:rPr>
              <a:t>If enough samples, close to exact values before and after (consistent)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charset="0"/>
              <a:buChar char="§"/>
              <a:defRPr/>
            </a:pPr>
            <a:endParaRPr lang="en-US" dirty="0" smtClean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pic>
        <p:nvPicPr>
          <p:cNvPr id="74755" name="Picture 6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2586038"/>
            <a:ext cx="27781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56" name="Group 49"/>
          <p:cNvGrpSpPr>
            <a:grpSpLocks/>
          </p:cNvGrpSpPr>
          <p:nvPr/>
        </p:nvGrpSpPr>
        <p:grpSpPr bwMode="auto">
          <a:xfrm rot="-5400000">
            <a:off x="9101137" y="1828800"/>
            <a:ext cx="1566863" cy="1566863"/>
            <a:chOff x="6324600" y="4419600"/>
            <a:chExt cx="2057400" cy="2057400"/>
          </a:xfrm>
        </p:grpSpPr>
        <p:grpSp>
          <p:nvGrpSpPr>
            <p:cNvPr id="74782" name="Group 72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74793" name="Rectangle 84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4" name="Rectangle 85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5" name="Rectangle 86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6" name="Rectangle 87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7" name="Rectangle 88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8" name="Rectangle 89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99" name="Rectangle 90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0" name="Rectangle 91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01" name="Rectangle 92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83" name="Oval 73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4" name="Oval 74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5" name="Oval 75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6" name="Oval 76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7" name="Oval 77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Oval 78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9" name="Oval 79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0" name="Oval 80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1" name="Oval 8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92" name="Oval 8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" name="Isosceles Triangle 50"/>
          <p:cNvSpPr/>
          <p:nvPr/>
        </p:nvSpPr>
        <p:spPr bwMode="auto">
          <a:xfrm flipV="1">
            <a:off x="9558337" y="3962400"/>
            <a:ext cx="639763" cy="2889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grpSp>
        <p:nvGrpSpPr>
          <p:cNvPr id="74758" name="Group 2"/>
          <p:cNvGrpSpPr>
            <a:grpSpLocks/>
          </p:cNvGrpSpPr>
          <p:nvPr/>
        </p:nvGrpSpPr>
        <p:grpSpPr bwMode="auto">
          <a:xfrm>
            <a:off x="9101137" y="4648200"/>
            <a:ext cx="1566863" cy="1566863"/>
            <a:chOff x="6700158" y="2188371"/>
            <a:chExt cx="1567543" cy="1566862"/>
          </a:xfrm>
        </p:grpSpPr>
        <p:grpSp>
          <p:nvGrpSpPr>
            <p:cNvPr id="74762" name="Group 51"/>
            <p:cNvGrpSpPr>
              <a:grpSpLocks/>
            </p:cNvGrpSpPr>
            <p:nvPr/>
          </p:nvGrpSpPr>
          <p:grpSpPr bwMode="auto">
            <a:xfrm rot="-5400000">
              <a:off x="6700499" y="2188030"/>
              <a:ext cx="1566862" cy="1567543"/>
              <a:chOff x="3984" y="1056"/>
              <a:chExt cx="1296" cy="1296"/>
            </a:xfrm>
          </p:grpSpPr>
          <p:sp>
            <p:nvSpPr>
              <p:cNvPr id="74773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4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5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6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7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8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79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0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81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4763" name="Oval 52"/>
            <p:cNvSpPr>
              <a:spLocks noChangeArrowheads="1"/>
            </p:cNvSpPr>
            <p:nvPr/>
          </p:nvSpPr>
          <p:spPr bwMode="auto">
            <a:xfrm rot="-5400000">
              <a:off x="7861326" y="29427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4" name="Oval 53"/>
            <p:cNvSpPr>
              <a:spLocks noChangeArrowheads="1"/>
            </p:cNvSpPr>
            <p:nvPr/>
          </p:nvSpPr>
          <p:spPr bwMode="auto">
            <a:xfrm rot="-5400000">
              <a:off x="8035498" y="28266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54"/>
            <p:cNvSpPr>
              <a:spLocks noChangeArrowheads="1"/>
            </p:cNvSpPr>
            <p:nvPr/>
          </p:nvSpPr>
          <p:spPr bwMode="auto">
            <a:xfrm rot="-5400000">
              <a:off x="8035498" y="30588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55"/>
            <p:cNvSpPr>
              <a:spLocks noChangeArrowheads="1"/>
            </p:cNvSpPr>
            <p:nvPr/>
          </p:nvSpPr>
          <p:spPr bwMode="auto">
            <a:xfrm rot="-5400000">
              <a:off x="7977441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56"/>
            <p:cNvSpPr>
              <a:spLocks noChangeArrowheads="1"/>
            </p:cNvSpPr>
            <p:nvPr/>
          </p:nvSpPr>
          <p:spPr bwMode="auto">
            <a:xfrm rot="-5400000">
              <a:off x="7454926" y="29427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57"/>
            <p:cNvSpPr>
              <a:spLocks noChangeArrowheads="1"/>
            </p:cNvSpPr>
            <p:nvPr/>
          </p:nvSpPr>
          <p:spPr bwMode="auto">
            <a:xfrm rot="-5400000">
              <a:off x="7977441" y="34650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58"/>
            <p:cNvSpPr>
              <a:spLocks noChangeArrowheads="1"/>
            </p:cNvSpPr>
            <p:nvPr/>
          </p:nvSpPr>
          <p:spPr bwMode="auto">
            <a:xfrm rot="-5400000">
              <a:off x="6932412" y="24204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59"/>
            <p:cNvSpPr>
              <a:spLocks noChangeArrowheads="1"/>
            </p:cNvSpPr>
            <p:nvPr/>
          </p:nvSpPr>
          <p:spPr bwMode="auto">
            <a:xfrm rot="-5400000">
              <a:off x="7977441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60"/>
            <p:cNvSpPr>
              <a:spLocks noChangeArrowheads="1"/>
            </p:cNvSpPr>
            <p:nvPr/>
          </p:nvSpPr>
          <p:spPr bwMode="auto">
            <a:xfrm rot="-5400000">
              <a:off x="7454926" y="24785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Oval 61"/>
            <p:cNvSpPr>
              <a:spLocks noChangeArrowheads="1"/>
            </p:cNvSpPr>
            <p:nvPr/>
          </p:nvSpPr>
          <p:spPr bwMode="auto">
            <a:xfrm rot="-5400000">
              <a:off x="7454926" y="23044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63" name="Shape 67"/>
          <p:cNvCxnSpPr>
            <a:stCxn id="74787" idx="3"/>
          </p:cNvCxnSpPr>
          <p:nvPr/>
        </p:nvCxnSpPr>
        <p:spPr bwMode="auto">
          <a:xfrm flipH="1">
            <a:off x="10320337" y="1985963"/>
            <a:ext cx="215900" cy="3424237"/>
          </a:xfrm>
          <a:prstGeom prst="curvedConnector4">
            <a:avLst>
              <a:gd name="adj1" fmla="val -106216"/>
              <a:gd name="adj2" fmla="val 62118"/>
            </a:avLst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760" name="TextBox 96"/>
          <p:cNvSpPr txBox="1">
            <a:spLocks noChangeArrowheads="1"/>
          </p:cNvSpPr>
          <p:nvPr/>
        </p:nvSpPr>
        <p:spPr bwMode="auto">
          <a:xfrm>
            <a:off x="7653337" y="1676400"/>
            <a:ext cx="901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sp>
        <p:nvSpPr>
          <p:cNvPr id="74761" name="TextBox 100"/>
          <p:cNvSpPr txBox="1">
            <a:spLocks noChangeArrowheads="1"/>
          </p:cNvSpPr>
          <p:nvPr/>
        </p:nvSpPr>
        <p:spPr bwMode="auto">
          <a:xfrm>
            <a:off x="7653337" y="4267200"/>
            <a:ext cx="9779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220412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3"/>
          <p:cNvSpPr txBox="1">
            <a:spLocks noChangeArrowheads="1"/>
          </p:cNvSpPr>
          <p:nvPr/>
        </p:nvSpPr>
        <p:spPr bwMode="auto">
          <a:xfrm>
            <a:off x="304800" y="1600200"/>
            <a:ext cx="6096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Slightly trickier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: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800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Calibri"/>
                <a:cs typeface="Calibri"/>
              </a:rPr>
              <a:t>Don’</a:t>
            </a:r>
            <a:r>
              <a:rPr lang="en-US" altLang="ja-JP" sz="2000" dirty="0" smtClean="0">
                <a:latin typeface="Calibri"/>
                <a:cs typeface="Calibri"/>
              </a:rPr>
              <a:t>t </a:t>
            </a:r>
            <a:r>
              <a:rPr lang="en-US" altLang="ja-JP" sz="2000" dirty="0">
                <a:latin typeface="Calibri"/>
                <a:cs typeface="Calibri"/>
              </a:rPr>
              <a:t>sample observation, fix </a:t>
            </a:r>
            <a:r>
              <a:rPr lang="en-US" altLang="ja-JP" sz="2000" dirty="0" smtClean="0">
                <a:latin typeface="Calibri"/>
                <a:cs typeface="Calibri"/>
              </a:rPr>
              <a:t>it</a:t>
            </a:r>
          </a:p>
          <a:p>
            <a:pPr lvl="3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altLang="ja-JP" sz="6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Similar to likelihood weighting, </a:t>
            </a:r>
            <a:r>
              <a:rPr lang="en-US" sz="2000" dirty="0" err="1">
                <a:latin typeface="Calibri"/>
                <a:cs typeface="Calibri"/>
              </a:rPr>
              <a:t>downweight</a:t>
            </a:r>
            <a:r>
              <a:rPr lang="en-US" sz="2000" dirty="0">
                <a:latin typeface="Calibri"/>
                <a:cs typeface="Calibri"/>
              </a:rPr>
              <a:t> samples based on the evidence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000" dirty="0">
                <a:latin typeface="Calibri"/>
                <a:cs typeface="Calibri"/>
              </a:rPr>
              <a:t>As before, the probabilities </a:t>
            </a:r>
            <a:r>
              <a:rPr lang="en-US" sz="2000" dirty="0" smtClean="0">
                <a:latin typeface="Calibri"/>
                <a:cs typeface="Calibri"/>
              </a:rPr>
              <a:t>don’</a:t>
            </a:r>
            <a:r>
              <a:rPr lang="en-US" altLang="ja-JP" sz="2000" dirty="0" smtClean="0">
                <a:latin typeface="Calibri"/>
                <a:cs typeface="Calibri"/>
              </a:rPr>
              <a:t>t </a:t>
            </a:r>
            <a:r>
              <a:rPr lang="en-US" altLang="ja-JP" sz="2000" dirty="0">
                <a:latin typeface="Calibri"/>
                <a:cs typeface="Calibri"/>
              </a:rPr>
              <a:t>sum to one, since </a:t>
            </a:r>
            <a:r>
              <a:rPr lang="en-US" altLang="ja-JP" sz="2000" dirty="0" smtClean="0">
                <a:latin typeface="Calibri"/>
                <a:cs typeface="Calibri"/>
              </a:rPr>
              <a:t>all have </a:t>
            </a:r>
            <a:r>
              <a:rPr lang="en-US" altLang="ja-JP" sz="2000" dirty="0">
                <a:latin typeface="Calibri"/>
                <a:cs typeface="Calibri"/>
              </a:rPr>
              <a:t>been </a:t>
            </a:r>
            <a:r>
              <a:rPr lang="en-US" altLang="ja-JP" sz="2000" dirty="0" err="1">
                <a:latin typeface="Calibri"/>
                <a:cs typeface="Calibri"/>
              </a:rPr>
              <a:t>downweighted</a:t>
            </a:r>
            <a:r>
              <a:rPr lang="en-US" altLang="ja-JP" sz="2000" dirty="0">
                <a:latin typeface="Calibri"/>
                <a:cs typeface="Calibri"/>
              </a:rPr>
              <a:t> (in fact they </a:t>
            </a:r>
            <a:r>
              <a:rPr lang="en-US" altLang="ja-JP" sz="2000" dirty="0" smtClean="0">
                <a:latin typeface="Calibri"/>
                <a:cs typeface="Calibri"/>
              </a:rPr>
              <a:t>now sum </a:t>
            </a:r>
            <a:r>
              <a:rPr lang="en-US" altLang="ja-JP" sz="2000" dirty="0">
                <a:latin typeface="Calibri"/>
                <a:cs typeface="Calibri"/>
              </a:rPr>
              <a:t>to </a:t>
            </a:r>
            <a:r>
              <a:rPr lang="en-US" altLang="ja-JP" sz="2000" dirty="0" smtClean="0">
                <a:latin typeface="Calibri"/>
                <a:cs typeface="Calibri"/>
              </a:rPr>
              <a:t>(N times) an </a:t>
            </a:r>
            <a:r>
              <a:rPr lang="en-US" altLang="ja-JP" sz="2000" dirty="0">
                <a:latin typeface="Calibri"/>
                <a:cs typeface="Calibri"/>
              </a:rPr>
              <a:t>approximation of </a:t>
            </a:r>
            <a:r>
              <a:rPr lang="en-US" altLang="ja-JP" sz="2000" dirty="0" smtClean="0">
                <a:latin typeface="Calibri"/>
                <a:cs typeface="Calibri"/>
              </a:rPr>
              <a:t>P(e</a:t>
            </a:r>
            <a:r>
              <a:rPr lang="en-US" altLang="ja-JP" sz="2000" dirty="0">
                <a:latin typeface="Calibri"/>
                <a:cs typeface="Calibri"/>
              </a:rPr>
              <a:t>))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75778" name="Picture 2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3581400"/>
            <a:ext cx="18224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5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7195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Observe</a:t>
            </a:r>
          </a:p>
        </p:txBody>
      </p:sp>
      <p:grpSp>
        <p:nvGrpSpPr>
          <p:cNvPr id="75781" name="Group 2"/>
          <p:cNvGrpSpPr>
            <a:grpSpLocks/>
          </p:cNvGrpSpPr>
          <p:nvPr/>
        </p:nvGrpSpPr>
        <p:grpSpPr bwMode="auto">
          <a:xfrm>
            <a:off x="8870950" y="1752600"/>
            <a:ext cx="1566863" cy="1566863"/>
            <a:chOff x="7792358" y="2670971"/>
            <a:chExt cx="1567543" cy="1566862"/>
          </a:xfrm>
        </p:grpSpPr>
        <p:grpSp>
          <p:nvGrpSpPr>
            <p:cNvPr id="75810" name="Group 53"/>
            <p:cNvGrpSpPr>
              <a:grpSpLocks/>
            </p:cNvGrpSpPr>
            <p:nvPr/>
          </p:nvGrpSpPr>
          <p:grpSpPr bwMode="auto">
            <a:xfrm rot="-5400000">
              <a:off x="7792699" y="2670630"/>
              <a:ext cx="1566862" cy="1567543"/>
              <a:chOff x="3984" y="1056"/>
              <a:chExt cx="1296" cy="1296"/>
            </a:xfrm>
          </p:grpSpPr>
          <p:sp>
            <p:nvSpPr>
              <p:cNvPr id="75821" name="Rectangle 6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2" name="Rectangle 6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3" name="Rectangle 6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4" name="Rectangle 6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5" name="Rectangle 6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6" name="Rectangle 7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7" name="Rectangle 7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8" name="Rectangle 7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29" name="Rectangle 7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811" name="Oval 54"/>
            <p:cNvSpPr>
              <a:spLocks noChangeArrowheads="1"/>
            </p:cNvSpPr>
            <p:nvPr/>
          </p:nvSpPr>
          <p:spPr bwMode="auto">
            <a:xfrm rot="-5400000">
              <a:off x="8953526" y="3425360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55"/>
            <p:cNvSpPr>
              <a:spLocks noChangeArrowheads="1"/>
            </p:cNvSpPr>
            <p:nvPr/>
          </p:nvSpPr>
          <p:spPr bwMode="auto">
            <a:xfrm rot="-5400000">
              <a:off x="9127698" y="3309296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56"/>
            <p:cNvSpPr>
              <a:spLocks noChangeArrowheads="1"/>
            </p:cNvSpPr>
            <p:nvPr/>
          </p:nvSpPr>
          <p:spPr bwMode="auto">
            <a:xfrm rot="-5400000">
              <a:off x="9127698" y="354142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57"/>
            <p:cNvSpPr>
              <a:spLocks noChangeArrowheads="1"/>
            </p:cNvSpPr>
            <p:nvPr/>
          </p:nvSpPr>
          <p:spPr bwMode="auto">
            <a:xfrm rot="-5400000">
              <a:off x="9069641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58"/>
            <p:cNvSpPr>
              <a:spLocks noChangeArrowheads="1"/>
            </p:cNvSpPr>
            <p:nvPr/>
          </p:nvSpPr>
          <p:spPr bwMode="auto">
            <a:xfrm rot="-5400000">
              <a:off x="8547126" y="342536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59"/>
            <p:cNvSpPr>
              <a:spLocks noChangeArrowheads="1"/>
            </p:cNvSpPr>
            <p:nvPr/>
          </p:nvSpPr>
          <p:spPr bwMode="auto">
            <a:xfrm rot="-5400000">
              <a:off x="9069641" y="394764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Oval 60"/>
            <p:cNvSpPr>
              <a:spLocks noChangeArrowheads="1"/>
            </p:cNvSpPr>
            <p:nvPr/>
          </p:nvSpPr>
          <p:spPr bwMode="auto">
            <a:xfrm rot="-5400000">
              <a:off x="8024612" y="29030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8" name="Oval 61"/>
            <p:cNvSpPr>
              <a:spLocks noChangeArrowheads="1"/>
            </p:cNvSpPr>
            <p:nvPr/>
          </p:nvSpPr>
          <p:spPr bwMode="auto">
            <a:xfrm rot="-5400000">
              <a:off x="9069641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9" name="Oval 62"/>
            <p:cNvSpPr>
              <a:spLocks noChangeArrowheads="1"/>
            </p:cNvSpPr>
            <p:nvPr/>
          </p:nvSpPr>
          <p:spPr bwMode="auto">
            <a:xfrm rot="-5400000">
              <a:off x="8547126" y="296110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20" name="Oval 63"/>
            <p:cNvSpPr>
              <a:spLocks noChangeArrowheads="1"/>
            </p:cNvSpPr>
            <p:nvPr/>
          </p:nvSpPr>
          <p:spPr bwMode="auto">
            <a:xfrm rot="-5400000">
              <a:off x="8547126" y="2787009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5782" name="Group 96"/>
          <p:cNvGrpSpPr>
            <a:grpSpLocks/>
          </p:cNvGrpSpPr>
          <p:nvPr/>
        </p:nvGrpSpPr>
        <p:grpSpPr bwMode="auto">
          <a:xfrm rot="-5400000">
            <a:off x="7837220" y="3657332"/>
            <a:ext cx="3635911" cy="1568450"/>
            <a:chOff x="6400800" y="4267200"/>
            <a:chExt cx="4773747" cy="2057400"/>
          </a:xfrm>
        </p:grpSpPr>
        <p:sp>
          <p:nvSpPr>
            <p:cNvPr id="98" name="Isosceles Triangle 97"/>
            <p:cNvSpPr/>
            <p:nvPr/>
          </p:nvSpPr>
          <p:spPr>
            <a:xfrm rot="5400000" flipV="1">
              <a:off x="8810634" y="5095816"/>
              <a:ext cx="839203" cy="38142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75786" name="Group 98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75801" name="Rectangle 11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2" name="Rectangle 11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3" name="Rectangle 11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4" name="Rectangle 11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5" name="Rectangle 11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6" name="Rectangle 11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7" name="Rectangle 11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8" name="Rectangle 12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9" name="Rectangle 12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5787" name="Group 99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75793" name="Oval 10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4" name="Oval 10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5" name="Oval 10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5796" name="Oval 10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7" name="Oval 10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8" name="Oval 11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99" name="Oval 11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800" name="Oval 11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5788" name="Rectangle 100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5789" name="Group 101"/>
            <p:cNvGrpSpPr>
              <a:grpSpLocks/>
            </p:cNvGrpSpPr>
            <p:nvPr/>
          </p:nvGrpSpPr>
          <p:grpSpPr bwMode="auto">
            <a:xfrm>
              <a:off x="7467690" y="4605391"/>
              <a:ext cx="3706857" cy="1262077"/>
              <a:chOff x="4752" y="2901"/>
              <a:chExt cx="2335" cy="795"/>
            </a:xfrm>
          </p:grpSpPr>
          <p:sp>
            <p:nvSpPr>
              <p:cNvPr id="75791" name="Oval 103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cxnSp>
            <p:nvCxnSpPr>
              <p:cNvPr id="75792" name="AutoShape 47"/>
              <p:cNvCxnSpPr>
                <a:cxnSpLocks noChangeShapeType="1"/>
                <a:stCxn id="75811" idx="2"/>
                <a:endCxn id="75793" idx="6"/>
              </p:cNvCxnSpPr>
              <p:nvPr/>
            </p:nvCxnSpPr>
            <p:spPr bwMode="auto">
              <a:xfrm flipH="1">
                <a:off x="4752" y="3695"/>
                <a:ext cx="2335" cy="1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790" name="Oval 102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5783" name="TextBox 128"/>
          <p:cNvSpPr txBox="1">
            <a:spLocks noChangeArrowheads="1"/>
          </p:cNvSpPr>
          <p:nvPr/>
        </p:nvSpPr>
        <p:spPr bwMode="auto">
          <a:xfrm>
            <a:off x="7118350" y="4343400"/>
            <a:ext cx="1219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5784" name="TextBox 129"/>
          <p:cNvSpPr txBox="1">
            <a:spLocks noChangeArrowheads="1"/>
          </p:cNvSpPr>
          <p:nvPr/>
        </p:nvSpPr>
        <p:spPr bwMode="auto">
          <a:xfrm>
            <a:off x="7118350" y="14478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</p:spTree>
    <p:extLst>
      <p:ext uri="{BB962C8B-B14F-4D97-AF65-F5344CB8AC3E}">
        <p14:creationId xmlns:p14="http://schemas.microsoft.com/office/powerpoint/2010/main" val="32126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1"/>
          <p:cNvGrpSpPr>
            <a:grpSpLocks/>
          </p:cNvGrpSpPr>
          <p:nvPr/>
        </p:nvGrpSpPr>
        <p:grpSpPr bwMode="auto">
          <a:xfrm>
            <a:off x="9178925" y="1812925"/>
            <a:ext cx="1568450" cy="1566863"/>
            <a:chOff x="6388048" y="3217069"/>
            <a:chExt cx="1567707" cy="1566862"/>
          </a:xfrm>
        </p:grpSpPr>
        <p:grpSp>
          <p:nvGrpSpPr>
            <p:cNvPr id="76831" name="Group 48"/>
            <p:cNvGrpSpPr>
              <a:grpSpLocks/>
            </p:cNvGrpSpPr>
            <p:nvPr/>
          </p:nvGrpSpPr>
          <p:grpSpPr bwMode="auto">
            <a:xfrm rot="-5400000">
              <a:off x="6388471" y="3216646"/>
              <a:ext cx="1566862" cy="1567707"/>
              <a:chOff x="3984" y="1056"/>
              <a:chExt cx="1296" cy="1296"/>
            </a:xfrm>
          </p:grpSpPr>
          <p:sp>
            <p:nvSpPr>
              <p:cNvPr id="76842" name="Rectangle 63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3" name="Rectangle 64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4" name="Rectangle 65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Rectangle 66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6" name="Rectangle 67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7" name="Rectangle 68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8" name="Rectangle 69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9" name="Rectangle 70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Rectangle 71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2" name="Group 49"/>
            <p:cNvGrpSpPr>
              <a:grpSpLocks/>
            </p:cNvGrpSpPr>
            <p:nvPr/>
          </p:nvGrpSpPr>
          <p:grpSpPr bwMode="auto">
            <a:xfrm rot="-5400000">
              <a:off x="6871047" y="3637616"/>
              <a:ext cx="1273076" cy="664098"/>
              <a:chOff x="4227" y="3291"/>
              <a:chExt cx="1053" cy="549"/>
            </a:xfrm>
          </p:grpSpPr>
          <p:sp>
            <p:nvSpPr>
              <p:cNvPr id="76834" name="Oval 55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Oval 56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6" name="Oval 57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/>
              </a:p>
            </p:txBody>
          </p:sp>
          <p:sp>
            <p:nvSpPr>
              <p:cNvPr id="76837" name="Oval 58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8" name="Oval 59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9" name="Oval 60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Oval 61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1" name="Oval 62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33" name="Oval 52"/>
            <p:cNvSpPr>
              <a:spLocks noChangeArrowheads="1"/>
            </p:cNvSpPr>
            <p:nvPr/>
          </p:nvSpPr>
          <p:spPr bwMode="auto">
            <a:xfrm rot="-5400000">
              <a:off x="7665455" y="3853561"/>
              <a:ext cx="116100" cy="11612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Particle Filtering: Resample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24000"/>
            <a:ext cx="6629400" cy="4678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Rather than tracking weighted samples, we resample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N times, we choose from our weighted sample distribution (i.e. draw with replacement)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This is equivalent to renormalizing the distribution</a:t>
            </a: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Now the update is complete for this time step, continue with the next one</a:t>
            </a:r>
          </a:p>
        </p:txBody>
      </p:sp>
      <p:sp>
        <p:nvSpPr>
          <p:cNvPr id="48" name="Isosceles Triangle 47"/>
          <p:cNvSpPr/>
          <p:nvPr/>
        </p:nvSpPr>
        <p:spPr bwMode="auto">
          <a:xfrm flipV="1">
            <a:off x="9636125" y="3794125"/>
            <a:ext cx="639763" cy="2905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/>
          </a:p>
        </p:txBody>
      </p:sp>
      <p:sp>
        <p:nvSpPr>
          <p:cNvPr id="76805" name="Oval 53"/>
          <p:cNvSpPr>
            <a:spLocks noChangeArrowheads="1"/>
          </p:cNvSpPr>
          <p:nvPr/>
        </p:nvSpPr>
        <p:spPr bwMode="auto">
          <a:xfrm rot="-5400000">
            <a:off x="9407525" y="2041525"/>
            <a:ext cx="33338" cy="333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1"/>
            <a:endParaRPr lang="en-US"/>
          </a:p>
        </p:txBody>
      </p:sp>
      <p:grpSp>
        <p:nvGrpSpPr>
          <p:cNvPr id="76806" name="Group 2"/>
          <p:cNvGrpSpPr>
            <a:grpSpLocks/>
          </p:cNvGrpSpPr>
          <p:nvPr/>
        </p:nvGrpSpPr>
        <p:grpSpPr bwMode="auto">
          <a:xfrm>
            <a:off x="9178925" y="4556125"/>
            <a:ext cx="1566863" cy="1566863"/>
            <a:chOff x="4563129" y="4131470"/>
            <a:chExt cx="1567003" cy="1566862"/>
          </a:xfrm>
        </p:grpSpPr>
        <p:grpSp>
          <p:nvGrpSpPr>
            <p:cNvPr id="76811" name="Group 74"/>
            <p:cNvGrpSpPr>
              <a:grpSpLocks/>
            </p:cNvGrpSpPr>
            <p:nvPr/>
          </p:nvGrpSpPr>
          <p:grpSpPr bwMode="auto">
            <a:xfrm rot="-5400000">
              <a:off x="4563200" y="4131399"/>
              <a:ext cx="1566862" cy="1567003"/>
              <a:chOff x="3984" y="1056"/>
              <a:chExt cx="1296" cy="1296"/>
            </a:xfrm>
          </p:grpSpPr>
          <p:sp>
            <p:nvSpPr>
              <p:cNvPr id="76822" name="Rectangle 8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3" name="Rectangle 8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4" name="Rectangle 8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5" name="Rectangle 8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6" name="Rectangle 9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7" name="Rectangle 9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8" name="Rectangle 9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29" name="Rectangle 9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Rectangle 9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12" name="Oval 75"/>
            <p:cNvSpPr>
              <a:spLocks noChangeArrowheads="1"/>
            </p:cNvSpPr>
            <p:nvPr/>
          </p:nvSpPr>
          <p:spPr bwMode="auto">
            <a:xfrm rot="-5400000">
              <a:off x="5723878" y="500194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76"/>
            <p:cNvSpPr>
              <a:spLocks noChangeArrowheads="1"/>
            </p:cNvSpPr>
            <p:nvPr/>
          </p:nvSpPr>
          <p:spPr bwMode="auto">
            <a:xfrm rot="-5400000">
              <a:off x="5956026" y="4769815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77"/>
            <p:cNvSpPr>
              <a:spLocks noChangeArrowheads="1"/>
            </p:cNvSpPr>
            <p:nvPr/>
          </p:nvSpPr>
          <p:spPr bwMode="auto">
            <a:xfrm rot="-5400000">
              <a:off x="5839952" y="488587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78"/>
            <p:cNvSpPr>
              <a:spLocks noChangeArrowheads="1"/>
            </p:cNvSpPr>
            <p:nvPr/>
          </p:nvSpPr>
          <p:spPr bwMode="auto">
            <a:xfrm rot="-5400000">
              <a:off x="5317618" y="4943911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79"/>
            <p:cNvSpPr>
              <a:spLocks noChangeArrowheads="1"/>
            </p:cNvSpPr>
            <p:nvPr/>
          </p:nvSpPr>
          <p:spPr bwMode="auto">
            <a:xfrm rot="-5400000">
              <a:off x="5839952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Oval 80"/>
            <p:cNvSpPr>
              <a:spLocks noChangeArrowheads="1"/>
            </p:cNvSpPr>
            <p:nvPr/>
          </p:nvSpPr>
          <p:spPr bwMode="auto">
            <a:xfrm rot="-5400000">
              <a:off x="5723878" y="4769815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Oval 81"/>
            <p:cNvSpPr>
              <a:spLocks noChangeArrowheads="1"/>
            </p:cNvSpPr>
            <p:nvPr/>
          </p:nvSpPr>
          <p:spPr bwMode="auto">
            <a:xfrm rot="-5400000">
              <a:off x="5839952" y="5292103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9" name="Oval 82"/>
            <p:cNvSpPr>
              <a:spLocks noChangeArrowheads="1"/>
            </p:cNvSpPr>
            <p:nvPr/>
          </p:nvSpPr>
          <p:spPr bwMode="auto">
            <a:xfrm rot="-5400000">
              <a:off x="5956026" y="5001943"/>
              <a:ext cx="116064" cy="11607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0" name="Oval 83"/>
            <p:cNvSpPr>
              <a:spLocks noChangeArrowheads="1"/>
            </p:cNvSpPr>
            <p:nvPr/>
          </p:nvSpPr>
          <p:spPr bwMode="auto">
            <a:xfrm rot="-5400000">
              <a:off x="5839952" y="5466199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1" name="Oval 84"/>
            <p:cNvSpPr>
              <a:spLocks noChangeArrowheads="1"/>
            </p:cNvSpPr>
            <p:nvPr/>
          </p:nvSpPr>
          <p:spPr bwMode="auto">
            <a:xfrm rot="-5400000">
              <a:off x="5317618" y="4363592"/>
              <a:ext cx="116064" cy="11607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7" name="TextBox 98"/>
          <p:cNvSpPr txBox="1">
            <a:spLocks noChangeArrowheads="1"/>
          </p:cNvSpPr>
          <p:nvPr/>
        </p:nvSpPr>
        <p:spPr bwMode="auto">
          <a:xfrm>
            <a:off x="6934200" y="16002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76808" name="TextBox 99"/>
          <p:cNvSpPr txBox="1">
            <a:spLocks noChangeArrowheads="1"/>
          </p:cNvSpPr>
          <p:nvPr/>
        </p:nvSpPr>
        <p:spPr bwMode="auto">
          <a:xfrm>
            <a:off x="6934200" y="4419600"/>
            <a:ext cx="1371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>
                <a:latin typeface="Calibri"/>
                <a:cs typeface="Calibri"/>
              </a:rPr>
              <a:t>(New) Particles: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pPr eaLnBrk="1" hangingPunct="1"/>
            <a:r>
              <a:rPr lang="en-US" sz="120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pPr eaLnBrk="1" hangingPunct="1"/>
            <a:r>
              <a:rPr lang="en-US" sz="120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cxnSp>
        <p:nvCxnSpPr>
          <p:cNvPr id="76809" name="AutoShape 47"/>
          <p:cNvCxnSpPr>
            <a:cxnSpLocks noChangeShapeType="1"/>
            <a:stCxn id="76834" idx="3"/>
            <a:endCxn id="76817" idx="5"/>
          </p:cNvCxnSpPr>
          <p:nvPr/>
        </p:nvCxnSpPr>
        <p:spPr bwMode="auto">
          <a:xfrm flipH="1">
            <a:off x="10439400" y="2667000"/>
            <a:ext cx="0" cy="2544763"/>
          </a:xfrm>
          <a:prstGeom prst="curvedConnector3">
            <a:avLst>
              <a:gd name="adj1" fmla="val -4300788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810" name="AutoShape 47"/>
          <p:cNvCxnSpPr>
            <a:cxnSpLocks noChangeShapeType="1"/>
            <a:stCxn id="76834" idx="3"/>
            <a:endCxn id="76819" idx="5"/>
          </p:cNvCxnSpPr>
          <p:nvPr/>
        </p:nvCxnSpPr>
        <p:spPr bwMode="auto">
          <a:xfrm>
            <a:off x="10439400" y="2667000"/>
            <a:ext cx="231775" cy="2776538"/>
          </a:xfrm>
          <a:prstGeom prst="curvedConnector3">
            <a:avLst>
              <a:gd name="adj1" fmla="val 206051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877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cs typeface="Calibri"/>
              </a:rPr>
              <a:t>Recap: Particle Filtering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11734800" cy="4525963"/>
          </a:xfrm>
        </p:spPr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Particles: track samples of states rather than an explicit distribution</a:t>
            </a:r>
          </a:p>
          <a:p>
            <a:pPr lvl="1"/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221" name="TextBox 24"/>
          <p:cNvSpPr txBox="1">
            <a:spLocks noChangeArrowheads="1"/>
          </p:cNvSpPr>
          <p:nvPr/>
        </p:nvSpPr>
        <p:spPr bwMode="auto">
          <a:xfrm>
            <a:off x="1524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(3,3)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</p:txBody>
      </p:sp>
      <p:grpSp>
        <p:nvGrpSpPr>
          <p:cNvPr id="9278" name="Group 37"/>
          <p:cNvGrpSpPr>
            <a:grpSpLocks/>
          </p:cNvGrpSpPr>
          <p:nvPr/>
        </p:nvGrpSpPr>
        <p:grpSpPr bwMode="auto">
          <a:xfrm rot="16200000">
            <a:off x="1448141" y="2471399"/>
            <a:ext cx="1566863" cy="1567543"/>
            <a:chOff x="6324600" y="4419600"/>
            <a:chExt cx="2057400" cy="2057400"/>
          </a:xfrm>
        </p:grpSpPr>
        <p:grpSp>
          <p:nvGrpSpPr>
            <p:cNvPr id="9301" name="Group 14"/>
            <p:cNvGrpSpPr>
              <a:grpSpLocks/>
            </p:cNvGrpSpPr>
            <p:nvPr/>
          </p:nvGrpSpPr>
          <p:grpSpPr bwMode="auto">
            <a:xfrm>
              <a:off x="6324600" y="4419600"/>
              <a:ext cx="2057400" cy="2057400"/>
              <a:chOff x="3984" y="1056"/>
              <a:chExt cx="1296" cy="1296"/>
            </a:xfrm>
          </p:grpSpPr>
          <p:sp>
            <p:nvSpPr>
              <p:cNvPr id="9312" name="Rectangle 1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3" name="Rectangle 1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4" name="Rectangle 1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5" name="Rectangle 1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6" name="Rectangle 1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7" name="Rectangle 2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8" name="Rectangle 2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19" name="Rectangle 2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20" name="Rectangle 2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302" name="Oval 24"/>
            <p:cNvSpPr>
              <a:spLocks noChangeArrowheads="1"/>
            </p:cNvSpPr>
            <p:nvPr/>
          </p:nvSpPr>
          <p:spPr bwMode="auto">
            <a:xfrm>
              <a:off x="80772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3" name="Oval 25"/>
            <p:cNvSpPr>
              <a:spLocks noChangeArrowheads="1"/>
            </p:cNvSpPr>
            <p:nvPr/>
          </p:nvSpPr>
          <p:spPr bwMode="auto">
            <a:xfrm>
              <a:off x="78486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4" name="Oval 26"/>
            <p:cNvSpPr>
              <a:spLocks noChangeArrowheads="1"/>
            </p:cNvSpPr>
            <p:nvPr/>
          </p:nvSpPr>
          <p:spPr bwMode="auto">
            <a:xfrm>
              <a:off x="8001000" y="6019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5" name="Oval 27"/>
            <p:cNvSpPr>
              <a:spLocks noChangeArrowheads="1"/>
            </p:cNvSpPr>
            <p:nvPr/>
          </p:nvSpPr>
          <p:spPr bwMode="auto">
            <a:xfrm>
              <a:off x="7848600" y="6172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6" name="Oval 28"/>
            <p:cNvSpPr>
              <a:spLocks noChangeArrowheads="1"/>
            </p:cNvSpPr>
            <p:nvPr/>
          </p:nvSpPr>
          <p:spPr bwMode="auto">
            <a:xfrm>
              <a:off x="8153400" y="6172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7" name="Oval 29"/>
            <p:cNvSpPr>
              <a:spLocks noChangeArrowheads="1"/>
            </p:cNvSpPr>
            <p:nvPr/>
          </p:nvSpPr>
          <p:spPr bwMode="auto">
            <a:xfrm>
              <a:off x="8153400" y="5867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8" name="Oval 30"/>
            <p:cNvSpPr>
              <a:spLocks noChangeArrowheads="1"/>
            </p:cNvSpPr>
            <p:nvPr/>
          </p:nvSpPr>
          <p:spPr bwMode="auto">
            <a:xfrm>
              <a:off x="73914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09" name="Oval 31"/>
            <p:cNvSpPr>
              <a:spLocks noChangeArrowheads="1"/>
            </p:cNvSpPr>
            <p:nvPr/>
          </p:nvSpPr>
          <p:spPr bwMode="auto">
            <a:xfrm>
              <a:off x="7848600" y="5334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0" name="Oval 32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311" name="Oval 33"/>
            <p:cNvSpPr>
              <a:spLocks noChangeArrowheads="1"/>
            </p:cNvSpPr>
            <p:nvPr/>
          </p:nvSpPr>
          <p:spPr bwMode="auto">
            <a:xfrm>
              <a:off x="7239000" y="4648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2975429" y="2471739"/>
            <a:ext cx="2587171" cy="1566863"/>
            <a:chOff x="2442028" y="2471739"/>
            <a:chExt cx="2587171" cy="1566862"/>
          </a:xfrm>
        </p:grpSpPr>
        <p:sp>
          <p:nvSpPr>
            <p:cNvPr id="47" name="Isosceles Triangle 46"/>
            <p:cNvSpPr/>
            <p:nvPr/>
          </p:nvSpPr>
          <p:spPr bwMode="auto">
            <a:xfrm rot="16200000" flipV="1">
              <a:off x="2643982" y="3110707"/>
              <a:ext cx="639762" cy="28892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80" name="Group 4"/>
            <p:cNvGrpSpPr>
              <a:grpSpLocks/>
            </p:cNvGrpSpPr>
            <p:nvPr/>
          </p:nvGrpSpPr>
          <p:grpSpPr bwMode="auto">
            <a:xfrm rot="16200000">
              <a:off x="3461997" y="2471398"/>
              <a:ext cx="1566862" cy="1567543"/>
              <a:chOff x="3984" y="1056"/>
              <a:chExt cx="1296" cy="1296"/>
            </a:xfrm>
          </p:grpSpPr>
          <p:sp>
            <p:nvSpPr>
              <p:cNvPr id="9292" name="Rectangle 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3" name="Rectangle 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4" name="Rectangle 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5" name="Rectangle 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6" name="Rectangle 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7" name="Rectangle 1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8" name="Rectangle 1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99" name="Rectangle 1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300" name="Rectangle 1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81" name="Oval 14"/>
            <p:cNvSpPr>
              <a:spLocks noChangeArrowheads="1"/>
            </p:cNvSpPr>
            <p:nvPr/>
          </p:nvSpPr>
          <p:spPr bwMode="auto">
            <a:xfrm rot="16200000">
              <a:off x="4622824" y="3226128"/>
              <a:ext cx="116064" cy="116114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2" name="Oval 15"/>
            <p:cNvSpPr>
              <a:spLocks noChangeArrowheads="1"/>
            </p:cNvSpPr>
            <p:nvPr/>
          </p:nvSpPr>
          <p:spPr bwMode="auto">
            <a:xfrm rot="16200000">
              <a:off x="4796996" y="3110064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3" name="Oval 16"/>
            <p:cNvSpPr>
              <a:spLocks noChangeArrowheads="1"/>
            </p:cNvSpPr>
            <p:nvPr/>
          </p:nvSpPr>
          <p:spPr bwMode="auto">
            <a:xfrm rot="16200000">
              <a:off x="4796996" y="334219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4" name="Oval 17"/>
            <p:cNvSpPr>
              <a:spLocks noChangeArrowheads="1"/>
            </p:cNvSpPr>
            <p:nvPr/>
          </p:nvSpPr>
          <p:spPr bwMode="auto">
            <a:xfrm rot="16200000">
              <a:off x="4738939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5" name="Oval 18"/>
            <p:cNvSpPr>
              <a:spLocks noChangeArrowheads="1"/>
            </p:cNvSpPr>
            <p:nvPr/>
          </p:nvSpPr>
          <p:spPr bwMode="auto">
            <a:xfrm rot="16200000">
              <a:off x="4216424" y="3226128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6" name="Oval 19"/>
            <p:cNvSpPr>
              <a:spLocks noChangeArrowheads="1"/>
            </p:cNvSpPr>
            <p:nvPr/>
          </p:nvSpPr>
          <p:spPr bwMode="auto">
            <a:xfrm rot="16200000">
              <a:off x="4738939" y="3748415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7" name="Oval 20"/>
            <p:cNvSpPr>
              <a:spLocks noChangeArrowheads="1"/>
            </p:cNvSpPr>
            <p:nvPr/>
          </p:nvSpPr>
          <p:spPr bwMode="auto">
            <a:xfrm rot="16200000">
              <a:off x="3693910" y="2703840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8" name="Oval 21"/>
            <p:cNvSpPr>
              <a:spLocks noChangeArrowheads="1"/>
            </p:cNvSpPr>
            <p:nvPr/>
          </p:nvSpPr>
          <p:spPr bwMode="auto">
            <a:xfrm rot="16200000">
              <a:off x="4738939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89" name="Oval 22"/>
            <p:cNvSpPr>
              <a:spLocks noChangeArrowheads="1"/>
            </p:cNvSpPr>
            <p:nvPr/>
          </p:nvSpPr>
          <p:spPr bwMode="auto">
            <a:xfrm rot="16200000">
              <a:off x="4216424" y="2761872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90" name="Oval 23"/>
            <p:cNvSpPr>
              <a:spLocks noChangeArrowheads="1"/>
            </p:cNvSpPr>
            <p:nvPr/>
          </p:nvSpPr>
          <p:spPr bwMode="auto">
            <a:xfrm rot="16200000">
              <a:off x="4216424" y="2587777"/>
              <a:ext cx="116064" cy="11611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68" name="Shape 67"/>
            <p:cNvCxnSpPr>
              <a:stCxn id="9306" idx="4"/>
              <a:endCxn id="9281" idx="6"/>
            </p:cNvCxnSpPr>
            <p:nvPr/>
          </p:nvCxnSpPr>
          <p:spPr bwMode="auto">
            <a:xfrm>
              <a:off x="2442028" y="2587802"/>
              <a:ext cx="2238828" cy="638351"/>
            </a:xfrm>
            <a:prstGeom prst="curvedConnector2">
              <a:avLst/>
            </a:prstGeom>
            <a:ln w="28575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72"/>
          <p:cNvGrpSpPr>
            <a:grpSpLocks/>
          </p:cNvGrpSpPr>
          <p:nvPr/>
        </p:nvGrpSpPr>
        <p:grpSpPr bwMode="auto">
          <a:xfrm rot="-5400000">
            <a:off x="5967395" y="1852592"/>
            <a:ext cx="1566863" cy="2805163"/>
            <a:chOff x="6400800" y="2643215"/>
            <a:chExt cx="2057400" cy="3681385"/>
          </a:xfrm>
        </p:grpSpPr>
        <p:sp>
          <p:nvSpPr>
            <p:cNvPr id="74" name="Isosceles Triangle 73"/>
            <p:cNvSpPr/>
            <p:nvPr/>
          </p:nvSpPr>
          <p:spPr>
            <a:xfrm flipV="1">
              <a:off x="7009474" y="3443291"/>
              <a:ext cx="840052" cy="3812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4" name="Group 25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69" name="Rectangle 26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0" name="Rectangle 27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1" name="Rectangle 28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2" name="Rectangle 29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3" name="Rectangle 30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4" name="Rectangle 31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5" name="Rectangle 32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6" name="Rectangle 33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77" name="Rectangle 34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grpSp>
          <p:nvGrpSpPr>
            <p:cNvPr id="9255" name="Group 35"/>
            <p:cNvGrpSpPr>
              <a:grpSpLocks/>
            </p:cNvGrpSpPr>
            <p:nvPr/>
          </p:nvGrpSpPr>
          <p:grpSpPr bwMode="auto">
            <a:xfrm>
              <a:off x="6634168" y="5300668"/>
              <a:ext cx="1671638" cy="871538"/>
              <a:chOff x="4227" y="3291"/>
              <a:chExt cx="1053" cy="549"/>
            </a:xfrm>
          </p:grpSpPr>
          <p:sp>
            <p:nvSpPr>
              <p:cNvPr id="9261" name="Oval 36"/>
              <p:cNvSpPr>
                <a:spLocks noChangeArrowheads="1"/>
              </p:cNvSpPr>
              <p:nvPr/>
            </p:nvSpPr>
            <p:spPr bwMode="auto">
              <a:xfrm>
                <a:off x="4656" y="3600"/>
                <a:ext cx="96" cy="96"/>
              </a:xfrm>
              <a:prstGeom prst="ellipse">
                <a:avLst/>
              </a:prstGeom>
              <a:solidFill>
                <a:srgbClr val="00B05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2" name="Oval 37"/>
              <p:cNvSpPr>
                <a:spLocks noChangeArrowheads="1"/>
              </p:cNvSpPr>
              <p:nvPr/>
            </p:nvSpPr>
            <p:spPr bwMode="auto">
              <a:xfrm>
                <a:off x="4560" y="374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3" name="Oval 38"/>
              <p:cNvSpPr>
                <a:spLocks noChangeArrowheads="1"/>
              </p:cNvSpPr>
              <p:nvPr/>
            </p:nvSpPr>
            <p:spPr bwMode="auto">
              <a:xfrm>
                <a:off x="5211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4" name="Oval 39"/>
              <p:cNvSpPr>
                <a:spLocks noChangeArrowheads="1"/>
              </p:cNvSpPr>
              <p:nvPr/>
            </p:nvSpPr>
            <p:spPr bwMode="auto">
              <a:xfrm>
                <a:off x="4683" y="3291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5" name="Oval 40"/>
              <p:cNvSpPr>
                <a:spLocks noChangeArrowheads="1"/>
              </p:cNvSpPr>
              <p:nvPr/>
            </p:nvSpPr>
            <p:spPr bwMode="auto">
              <a:xfrm flipH="1" flipV="1">
                <a:off x="4227" y="3699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6" name="Oval 41"/>
              <p:cNvSpPr>
                <a:spLocks noChangeArrowheads="1"/>
              </p:cNvSpPr>
              <p:nvPr/>
            </p:nvSpPr>
            <p:spPr bwMode="auto">
              <a:xfrm>
                <a:off x="5067" y="3723"/>
                <a:ext cx="69" cy="6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7" name="Oval 42"/>
              <p:cNvSpPr>
                <a:spLocks noChangeArrowheads="1"/>
              </p:cNvSpPr>
              <p:nvPr/>
            </p:nvSpPr>
            <p:spPr bwMode="auto">
              <a:xfrm>
                <a:off x="5088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68" name="Oval 43"/>
              <p:cNvSpPr>
                <a:spLocks noChangeArrowheads="1"/>
              </p:cNvSpPr>
              <p:nvPr/>
            </p:nvSpPr>
            <p:spPr bwMode="auto">
              <a:xfrm>
                <a:off x="5232" y="33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56" name="Rectangle 44"/>
            <p:cNvSpPr>
              <a:spLocks noChangeArrowheads="1"/>
            </p:cNvSpPr>
            <p:nvPr/>
          </p:nvSpPr>
          <p:spPr bwMode="auto">
            <a:xfrm>
              <a:off x="7086600" y="5638800"/>
              <a:ext cx="685800" cy="6858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9257" name="Group 45"/>
            <p:cNvGrpSpPr>
              <a:grpSpLocks/>
            </p:cNvGrpSpPr>
            <p:nvPr/>
          </p:nvGrpSpPr>
          <p:grpSpPr bwMode="auto">
            <a:xfrm>
              <a:off x="7374038" y="2643215"/>
              <a:ext cx="779473" cy="3148047"/>
              <a:chOff x="4693" y="1665"/>
              <a:chExt cx="491" cy="1983"/>
            </a:xfrm>
          </p:grpSpPr>
          <p:sp>
            <p:nvSpPr>
              <p:cNvPr id="9259" name="Oval 46"/>
              <p:cNvSpPr>
                <a:spLocks noChangeArrowheads="1"/>
              </p:cNvSpPr>
              <p:nvPr/>
            </p:nvSpPr>
            <p:spPr bwMode="auto">
              <a:xfrm>
                <a:off x="5157" y="2901"/>
                <a:ext cx="27" cy="2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rtl="1"/>
                <a:endParaRPr lang="en-US">
                  <a:latin typeface="Calibri"/>
                  <a:cs typeface="Calibri"/>
                </a:endParaRPr>
              </a:p>
            </p:txBody>
          </p:sp>
          <p:cxnSp>
            <p:nvCxnSpPr>
              <p:cNvPr id="9260" name="AutoShape 47"/>
              <p:cNvCxnSpPr>
                <a:cxnSpLocks noChangeShapeType="1"/>
                <a:stCxn id="9281" idx="4"/>
                <a:endCxn id="9261" idx="0"/>
              </p:cNvCxnSpPr>
              <p:nvPr/>
            </p:nvCxnSpPr>
            <p:spPr bwMode="auto">
              <a:xfrm rot="5400000">
                <a:off x="3707" y="2651"/>
                <a:ext cx="1983" cy="11"/>
              </a:xfrm>
              <a:prstGeom prst="curved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sp>
          <p:nvSpPr>
            <p:cNvPr id="9258" name="Oval 50"/>
            <p:cNvSpPr>
              <a:spLocks noChangeArrowheads="1"/>
            </p:cNvSpPr>
            <p:nvPr/>
          </p:nvSpPr>
          <p:spPr bwMode="auto">
            <a:xfrm>
              <a:off x="7469976" y="5943603"/>
              <a:ext cx="152448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grpSp>
        <p:nvGrpSpPr>
          <p:cNvPr id="10" name="Group 161"/>
          <p:cNvGrpSpPr>
            <a:grpSpLocks/>
          </p:cNvGrpSpPr>
          <p:nvPr/>
        </p:nvGrpSpPr>
        <p:grpSpPr bwMode="auto">
          <a:xfrm rot="-5400000">
            <a:off x="8859045" y="2161381"/>
            <a:ext cx="1566863" cy="2187577"/>
            <a:chOff x="6400800" y="3452416"/>
            <a:chExt cx="2057400" cy="2872184"/>
          </a:xfrm>
        </p:grpSpPr>
        <p:grpSp>
          <p:nvGrpSpPr>
            <p:cNvPr id="9232" name="Group 24"/>
            <p:cNvGrpSpPr>
              <a:grpSpLocks/>
            </p:cNvGrpSpPr>
            <p:nvPr/>
          </p:nvGrpSpPr>
          <p:grpSpPr bwMode="auto">
            <a:xfrm>
              <a:off x="6400800" y="4267200"/>
              <a:ext cx="2057400" cy="2057400"/>
              <a:chOff x="3984" y="1056"/>
              <a:chExt cx="1296" cy="1296"/>
            </a:xfrm>
          </p:grpSpPr>
          <p:sp>
            <p:nvSpPr>
              <p:cNvPr id="9244" name="Rectangle 25"/>
              <p:cNvSpPr>
                <a:spLocks noChangeArrowheads="1"/>
              </p:cNvSpPr>
              <p:nvPr/>
            </p:nvSpPr>
            <p:spPr bwMode="auto">
              <a:xfrm>
                <a:off x="3984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5" name="Rectangle 26"/>
              <p:cNvSpPr>
                <a:spLocks noChangeArrowheads="1"/>
              </p:cNvSpPr>
              <p:nvPr/>
            </p:nvSpPr>
            <p:spPr bwMode="auto">
              <a:xfrm>
                <a:off x="4416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6" name="Rectangle 27"/>
              <p:cNvSpPr>
                <a:spLocks noChangeArrowheads="1"/>
              </p:cNvSpPr>
              <p:nvPr/>
            </p:nvSpPr>
            <p:spPr bwMode="auto">
              <a:xfrm>
                <a:off x="3984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7" name="Rectangle 28"/>
              <p:cNvSpPr>
                <a:spLocks noChangeArrowheads="1"/>
              </p:cNvSpPr>
              <p:nvPr/>
            </p:nvSpPr>
            <p:spPr bwMode="auto">
              <a:xfrm>
                <a:off x="4416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8" name="Rectangle 29"/>
              <p:cNvSpPr>
                <a:spLocks noChangeArrowheads="1"/>
              </p:cNvSpPr>
              <p:nvPr/>
            </p:nvSpPr>
            <p:spPr bwMode="auto">
              <a:xfrm>
                <a:off x="4848" y="1056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49" name="Rectangle 30"/>
              <p:cNvSpPr>
                <a:spLocks noChangeArrowheads="1"/>
              </p:cNvSpPr>
              <p:nvPr/>
            </p:nvSpPr>
            <p:spPr bwMode="auto">
              <a:xfrm>
                <a:off x="4848" y="1488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0" name="Rectangle 31"/>
              <p:cNvSpPr>
                <a:spLocks noChangeArrowheads="1"/>
              </p:cNvSpPr>
              <p:nvPr/>
            </p:nvSpPr>
            <p:spPr bwMode="auto">
              <a:xfrm>
                <a:off x="3984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1" name="Rectangle 32"/>
              <p:cNvSpPr>
                <a:spLocks noChangeArrowheads="1"/>
              </p:cNvSpPr>
              <p:nvPr/>
            </p:nvSpPr>
            <p:spPr bwMode="auto">
              <a:xfrm>
                <a:off x="4416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9252" name="Rectangle 33"/>
              <p:cNvSpPr>
                <a:spLocks noChangeArrowheads="1"/>
              </p:cNvSpPr>
              <p:nvPr/>
            </p:nvSpPr>
            <p:spPr bwMode="auto">
              <a:xfrm>
                <a:off x="4848" y="1920"/>
                <a:ext cx="432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9233" name="Oval 34"/>
            <p:cNvSpPr>
              <a:spLocks noChangeArrowheads="1"/>
            </p:cNvSpPr>
            <p:nvPr/>
          </p:nvSpPr>
          <p:spPr bwMode="auto">
            <a:xfrm>
              <a:off x="7162800" y="5791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4" name="Oval 35"/>
            <p:cNvSpPr>
              <a:spLocks noChangeArrowheads="1"/>
            </p:cNvSpPr>
            <p:nvPr/>
          </p:nvSpPr>
          <p:spPr bwMode="auto">
            <a:xfrm>
              <a:off x="7467600" y="6096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5" name="Oval 36"/>
            <p:cNvSpPr>
              <a:spLocks noChangeArrowheads="1"/>
            </p:cNvSpPr>
            <p:nvPr/>
          </p:nvSpPr>
          <p:spPr bwMode="auto">
            <a:xfrm>
              <a:off x="7315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6" name="Oval 37"/>
            <p:cNvSpPr>
              <a:spLocks noChangeArrowheads="1"/>
            </p:cNvSpPr>
            <p:nvPr/>
          </p:nvSpPr>
          <p:spPr bwMode="auto">
            <a:xfrm>
              <a:off x="7239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7" name="Oval 38"/>
            <p:cNvSpPr>
              <a:spLocks noChangeArrowheads="1"/>
            </p:cNvSpPr>
            <p:nvPr/>
          </p:nvSpPr>
          <p:spPr bwMode="auto">
            <a:xfrm>
              <a:off x="80010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8" name="Oval 39"/>
            <p:cNvSpPr>
              <a:spLocks noChangeArrowheads="1"/>
            </p:cNvSpPr>
            <p:nvPr/>
          </p:nvSpPr>
          <p:spPr bwMode="auto">
            <a:xfrm>
              <a:off x="7467600" y="57912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39" name="Oval 40"/>
            <p:cNvSpPr>
              <a:spLocks noChangeArrowheads="1"/>
            </p:cNvSpPr>
            <p:nvPr/>
          </p:nvSpPr>
          <p:spPr bwMode="auto">
            <a:xfrm>
              <a:off x="67818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0" name="Oval 41"/>
            <p:cNvSpPr>
              <a:spLocks noChangeArrowheads="1"/>
            </p:cNvSpPr>
            <p:nvPr/>
          </p:nvSpPr>
          <p:spPr bwMode="auto">
            <a:xfrm>
              <a:off x="7162800" y="60960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1" name="Oval 42"/>
            <p:cNvSpPr>
              <a:spLocks noChangeArrowheads="1"/>
            </p:cNvSpPr>
            <p:nvPr/>
          </p:nvSpPr>
          <p:spPr bwMode="auto">
            <a:xfrm>
              <a:off x="6553200" y="5943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242" name="Oval 43"/>
            <p:cNvSpPr>
              <a:spLocks noChangeArrowheads="1"/>
            </p:cNvSpPr>
            <p:nvPr/>
          </p:nvSpPr>
          <p:spPr bwMode="auto">
            <a:xfrm>
              <a:off x="8001000" y="52578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61" name="Isosceles Triangle 160"/>
            <p:cNvSpPr/>
            <p:nvPr/>
          </p:nvSpPr>
          <p:spPr>
            <a:xfrm flipV="1">
              <a:off x="7009474" y="3452416"/>
              <a:ext cx="840052" cy="38143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9225" name="TextBox 163"/>
          <p:cNvSpPr txBox="1">
            <a:spLocks noChangeArrowheads="1"/>
          </p:cNvSpPr>
          <p:nvPr/>
        </p:nvSpPr>
        <p:spPr bwMode="auto">
          <a:xfrm>
            <a:off x="26670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Elapse</a:t>
            </a:r>
          </a:p>
        </p:txBody>
      </p:sp>
      <p:sp>
        <p:nvSpPr>
          <p:cNvPr id="9226" name="TextBox 164"/>
          <p:cNvSpPr txBox="1">
            <a:spLocks noChangeArrowheads="1"/>
          </p:cNvSpPr>
          <p:nvPr/>
        </p:nvSpPr>
        <p:spPr bwMode="auto">
          <a:xfrm>
            <a:off x="52578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Weight</a:t>
            </a:r>
          </a:p>
        </p:txBody>
      </p:sp>
      <p:sp>
        <p:nvSpPr>
          <p:cNvPr id="9227" name="TextBox 165"/>
          <p:cNvSpPr txBox="1">
            <a:spLocks noChangeArrowheads="1"/>
          </p:cNvSpPr>
          <p:nvPr/>
        </p:nvSpPr>
        <p:spPr bwMode="auto">
          <a:xfrm>
            <a:off x="7848600" y="1905001"/>
            <a:ext cx="1600200" cy="36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dirty="0">
                <a:latin typeface="Calibri"/>
                <a:cs typeface="Calibri"/>
              </a:rPr>
              <a:t>Resample</a:t>
            </a:r>
          </a:p>
        </p:txBody>
      </p:sp>
      <p:sp>
        <p:nvSpPr>
          <p:cNvPr id="173" name="TextBox 24"/>
          <p:cNvSpPr txBox="1">
            <a:spLocks noChangeArrowheads="1"/>
          </p:cNvSpPr>
          <p:nvPr/>
        </p:nvSpPr>
        <p:spPr bwMode="auto">
          <a:xfrm>
            <a:off x="41910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</p:txBody>
      </p:sp>
      <p:sp>
        <p:nvSpPr>
          <p:cNvPr id="174" name="TextBox 24"/>
          <p:cNvSpPr txBox="1">
            <a:spLocks noChangeArrowheads="1"/>
          </p:cNvSpPr>
          <p:nvPr/>
        </p:nvSpPr>
        <p:spPr bwMode="auto">
          <a:xfrm>
            <a:off x="67818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     Particles</a:t>
            </a:r>
            <a:r>
              <a:rPr lang="en-US" sz="1200" dirty="0">
                <a:latin typeface="Calibri"/>
                <a:cs typeface="Calibri"/>
              </a:rPr>
              <a:t>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(3,1)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  w=.4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  w=.1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  w=.2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  w=.9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  w=.4</a:t>
            </a:r>
          </a:p>
        </p:txBody>
      </p:sp>
      <p:sp>
        <p:nvSpPr>
          <p:cNvPr id="175" name="TextBox 24"/>
          <p:cNvSpPr txBox="1">
            <a:spLocks noChangeArrowheads="1"/>
          </p:cNvSpPr>
          <p:nvPr/>
        </p:nvSpPr>
        <p:spPr bwMode="auto">
          <a:xfrm>
            <a:off x="9372600" y="4191001"/>
            <a:ext cx="1371600" cy="212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1200" dirty="0">
                <a:latin typeface="Calibri"/>
                <a:cs typeface="Calibri"/>
              </a:rPr>
              <a:t>(New) Particles: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(2,2)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   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(3,3)</a:t>
            </a:r>
          </a:p>
          <a:p>
            <a:r>
              <a:rPr lang="en-US" sz="1200" dirty="0">
                <a:solidFill>
                  <a:srgbClr val="00B05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(1,3)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(2,3)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  <a:p>
            <a:r>
              <a:rPr lang="en-US" sz="1200" dirty="0">
                <a:solidFill>
                  <a:srgbClr val="C00000"/>
                </a:solidFill>
                <a:latin typeface="Calibri"/>
                <a:cs typeface="Calibri"/>
              </a:rPr>
              <a:t>    (3,2)</a:t>
            </a:r>
          </a:p>
        </p:txBody>
      </p:sp>
      <p:sp>
        <p:nvSpPr>
          <p:cNvPr id="9231" name="TextBox 14"/>
          <p:cNvSpPr txBox="1">
            <a:spLocks noChangeArrowheads="1"/>
          </p:cNvSpPr>
          <p:nvPr/>
        </p:nvSpPr>
        <p:spPr bwMode="auto">
          <a:xfrm>
            <a:off x="7467600" y="6553200"/>
            <a:ext cx="4724400" cy="33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r"/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[Demos: </a:t>
            </a:r>
            <a:r>
              <a:rPr lang="en-US" sz="1600" dirty="0" err="1" smtClean="0">
                <a:solidFill>
                  <a:srgbClr val="FF0000"/>
                </a:solidFill>
                <a:latin typeface="Calibri"/>
                <a:cs typeface="Calibri"/>
              </a:rPr>
              <a:t>ghostbusters</a:t>
            </a:r>
            <a:r>
              <a:rPr lang="en-US" sz="1600" dirty="0" smtClean="0">
                <a:solidFill>
                  <a:srgbClr val="FF0000"/>
                </a:solidFill>
                <a:latin typeface="Calibri"/>
                <a:cs typeface="Calibri"/>
              </a:rPr>
              <a:t> particle filtering (L15D3,4,5)]</a:t>
            </a:r>
            <a:endParaRPr lang="en-US" sz="16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7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/>
      <p:bldP spid="9226" grpId="0"/>
      <p:bldP spid="9227" grpId="0"/>
      <p:bldP spid="173" grpId="0"/>
      <p:bldP spid="174" grpId="0"/>
      <p:bldP spid="17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Moderate Number of Particles</a:t>
            </a:r>
            <a:endParaRPr lang="en-US" dirty="0"/>
          </a:p>
        </p:txBody>
      </p:sp>
      <p:pic>
        <p:nvPicPr>
          <p:cNvPr id="5" name="Ghostbusters -- Circular Dynamics -- Particle Filter -- Moderat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2999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0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One Particle</a:t>
            </a:r>
            <a:endParaRPr lang="en-US" dirty="0"/>
          </a:p>
        </p:txBody>
      </p:sp>
      <p:pic>
        <p:nvPicPr>
          <p:cNvPr id="3" name="Ghostbusters -- Circular Dynamics -- Particle Filter -- One Particl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4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– Huge Number of Particles</a:t>
            </a:r>
            <a:endParaRPr lang="en-US" dirty="0"/>
          </a:p>
        </p:txBody>
      </p:sp>
      <p:pic>
        <p:nvPicPr>
          <p:cNvPr id="3" name="Ghostbusters -- Circular Dynamics -- Particle Filter -- Huge Number of Partic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794" y="1163042"/>
            <a:ext cx="8380413" cy="523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4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Demo Bonanza!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2" y="1676402"/>
            <a:ext cx="2568575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971800" y="4038601"/>
          <a:ext cx="2990851" cy="221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Videoclip" r:id="rId4" imgW="5047619" imgH="3990476" progId="Package">
                  <p:embed/>
                </p:oleObj>
              </mc:Choice>
              <mc:Fallback>
                <p:oleObj name="Videoclip" r:id="rId4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2971800" y="4038601"/>
                        <a:ext cx="2990851" cy="2211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6757" y="1752600"/>
            <a:ext cx="280764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GHOSTBUSTE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4140327"/>
            <a:ext cx="2819400" cy="2241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406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Mini-Forward Algorithm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800" dirty="0" smtClean="0">
                <a:ea typeface="ＭＳ Ｐゴシック" pitchFamily="34" charset="-128"/>
              </a:rPr>
              <a:t>Question: What’</a:t>
            </a:r>
            <a:r>
              <a:rPr lang="en-US" altLang="ja-JP" sz="2800" dirty="0" smtClean="0">
                <a:ea typeface="ＭＳ Ｐゴシック" pitchFamily="34" charset="-128"/>
              </a:rPr>
              <a:t>s P(X) on some day t?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4114800" y="6248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5105400" y="6324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000000"/>
                </a:solidFill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514600"/>
            <a:ext cx="4480838" cy="27431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6388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438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071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24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352800" y="2514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9004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860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2672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814888" y="27813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29200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91200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93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Robot Localization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1"/>
            <a:ext cx="6934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robot localization: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know the map, but not the robot’</a:t>
            </a:r>
            <a:r>
              <a:rPr lang="en-US" altLang="ja-JP" sz="2000" dirty="0" smtClean="0">
                <a:ea typeface="ＭＳ Ｐゴシック" pitchFamily="34" charset="-128"/>
              </a:rPr>
              <a:t>s position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Observations may be vectors of range finder readings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space and readings are typically continuous (works basically like a very fine grid) and so we cannot store B(X)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Particle filtering is a main technique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pPr>
              <a:buFont typeface="Wingdings" pitchFamily="2" charset="2"/>
              <a:buNone/>
            </a:pPr>
            <a:endParaRPr 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graphicFrame>
        <p:nvGraphicFramePr>
          <p:cNvPr id="4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234282"/>
              </p:ext>
            </p:extLst>
          </p:nvPr>
        </p:nvGraphicFramePr>
        <p:xfrm>
          <a:off x="1676400" y="3886201"/>
          <a:ext cx="3524251" cy="260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Videoclip" r:id="rId3" imgW="5047619" imgH="3990476" progId="Package">
                  <p:embed/>
                </p:oleObj>
              </mc:Choice>
              <mc:Fallback>
                <p:oleObj name="Videoclip" r:id="rId3" imgW="5047619" imgH="3990476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444"/>
                      <a:stretch>
                        <a:fillRect/>
                      </a:stretch>
                    </p:blipFill>
                    <p:spPr bwMode="auto">
                      <a:xfrm>
                        <a:off x="1676400" y="3886201"/>
                        <a:ext cx="3524251" cy="26066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9612" y="1981200"/>
            <a:ext cx="5570653" cy="4133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427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(Sonar)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295756" y="6505552"/>
            <a:ext cx="387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global-sonar-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uw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annotated.avi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7" name="global-sonar-uw-annotated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461" y="1510706"/>
            <a:ext cx="11907078" cy="466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53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Localization (Laser)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77400" y="64817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[Video: global-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floor.gif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global-floo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0" y="1371600"/>
            <a:ext cx="6731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Robot Mapping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1"/>
            <a:ext cx="6629400" cy="4729164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SLAM: Simultaneous Localization And Mapping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We do not know the map or our location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State consists of position AND map!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Main techniques: </a:t>
            </a:r>
            <a:r>
              <a:rPr lang="en-US" sz="2000" dirty="0" err="1" smtClean="0">
                <a:ea typeface="ＭＳ Ｐゴシック" pitchFamily="34" charset="-128"/>
              </a:rPr>
              <a:t>Kalman</a:t>
            </a:r>
            <a:r>
              <a:rPr lang="en-US" sz="2000" dirty="0" smtClean="0">
                <a:ea typeface="ＭＳ Ｐゴシック" pitchFamily="34" charset="-128"/>
              </a:rPr>
              <a:t> filtering (Gaussian HMMs) and particle methods</a:t>
            </a:r>
          </a:p>
          <a:p>
            <a:endParaRPr lang="en-US" sz="2400" dirty="0" smtClean="0">
              <a:ea typeface="ＭＳ Ｐゴシック" pitchFamily="34" charset="-128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443037" y="3505200"/>
          <a:ext cx="4500563" cy="317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Photo Editor Photo" r:id="rId3" imgW="9000000" imgH="6348010" progId="MSPhotoEd.3">
                  <p:embed/>
                </p:oleObj>
              </mc:Choice>
              <mc:Fallback>
                <p:oleObj name="Photo Editor Photo" r:id="rId3" imgW="9000000" imgH="63480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3505200"/>
                        <a:ext cx="4500563" cy="317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62163" y="6172200"/>
            <a:ext cx="23622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</a:rPr>
              <a:t>DP-SLAM, Ron Parr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165" y="1828800"/>
            <a:ext cx="4978430" cy="399127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070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1</a:t>
            </a:r>
            <a:endParaRPr lang="en-US" dirty="0"/>
          </a:p>
        </p:txBody>
      </p:sp>
      <p:pic>
        <p:nvPicPr>
          <p:cNvPr id="5" name="PARTICLES-SLAM-mapping1-ne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143000"/>
            <a:ext cx="5232400" cy="5232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2037" y="6488668"/>
            <a:ext cx="440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PARTICLES-SLAM-mapping1-new.avi]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2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Filter SLAM – Video 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4428" y="6488668"/>
            <a:ext cx="3779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PARTICLES-SLAM-</a:t>
            </a:r>
            <a:r>
              <a:rPr lang="en-US" dirty="0" err="1" smtClean="0">
                <a:solidFill>
                  <a:srgbClr val="FF0000"/>
                </a:solidFill>
                <a:latin typeface="Calibri"/>
                <a:cs typeface="Calibri"/>
              </a:rPr>
              <a:t>fastslam.avi</a:t>
            </a:r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3" name="PARTICLES-SLAM-fastsla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1000" y="1168400"/>
            <a:ext cx="635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2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 smtClean="0">
                <a:ea typeface="ＭＳ Ｐゴシック" pitchFamily="34" charset="-128"/>
              </a:rPr>
              <a:t>Example Run of Mini-Forward Algorithm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19200"/>
            <a:ext cx="8229600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</a:t>
            </a:r>
            <a:r>
              <a:rPr lang="en-US" sz="2800" dirty="0" smtClean="0"/>
              <a:t>sun</a:t>
            </a:r>
            <a:endParaRPr lang="en-US" sz="2800" dirty="0"/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r>
              <a:rPr lang="en-US" sz="2800" dirty="0" smtClean="0"/>
              <a:t>	</a:t>
            </a:r>
            <a:endParaRPr lang="en-US" sz="28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</a:t>
            </a:r>
            <a:r>
              <a:rPr lang="en-US" sz="2800" dirty="0" smtClean="0"/>
              <a:t>rain</a:t>
            </a:r>
          </a:p>
          <a:p>
            <a:pPr>
              <a:buFont typeface="Wingdings" charset="0"/>
              <a:buChar char="§"/>
              <a:defRPr/>
            </a:pPr>
            <a:endParaRPr lang="en-US" sz="2800" dirty="0"/>
          </a:p>
          <a:p>
            <a:pPr>
              <a:buFont typeface="Wingdings" charset="0"/>
              <a:buChar char="§"/>
              <a:defRPr/>
            </a:pPr>
            <a:endParaRPr lang="en-US" sz="2800" dirty="0" smtClean="0"/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From yet another initial distribution P(X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):</a:t>
            </a:r>
            <a:endParaRPr lang="en-US" sz="2800" dirty="0"/>
          </a:p>
        </p:txBody>
      </p:sp>
      <p:pic>
        <p:nvPicPr>
          <p:cNvPr id="3072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71" y="1795463"/>
            <a:ext cx="10509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1792287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25" name="AutoShape 8"/>
          <p:cNvSpPr>
            <a:spLocks noChangeArrowheads="1"/>
          </p:cNvSpPr>
          <p:nvPr/>
        </p:nvSpPr>
        <p:spPr bwMode="auto">
          <a:xfrm>
            <a:off x="7625171" y="20240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757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32055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1792287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1792287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4805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87681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1792287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4" name="Text Box 11"/>
          <p:cNvSpPr txBox="1">
            <a:spLocks noChangeArrowheads="1"/>
          </p:cNvSpPr>
          <p:nvPr/>
        </p:nvSpPr>
        <p:spPr bwMode="auto">
          <a:xfrm>
            <a:off x="6405971" y="25860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571" y="3736975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3733800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3733800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37338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39" name="AutoShape 8"/>
          <p:cNvSpPr>
            <a:spLocks noChangeArrowheads="1"/>
          </p:cNvSpPr>
          <p:nvPr/>
        </p:nvSpPr>
        <p:spPr bwMode="auto">
          <a:xfrm>
            <a:off x="7625171" y="39655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Text Box 9"/>
          <p:cNvSpPr txBox="1">
            <a:spLocks noChangeArrowheads="1"/>
          </p:cNvSpPr>
          <p:nvPr/>
        </p:nvSpPr>
        <p:spPr bwMode="auto">
          <a:xfrm>
            <a:off x="1757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1" name="Text Box 10"/>
          <p:cNvSpPr txBox="1">
            <a:spLocks noChangeArrowheads="1"/>
          </p:cNvSpPr>
          <p:nvPr/>
        </p:nvSpPr>
        <p:spPr bwMode="auto">
          <a:xfrm>
            <a:off x="32055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2" name="Text Box 11"/>
          <p:cNvSpPr txBox="1">
            <a:spLocks noChangeArrowheads="1"/>
          </p:cNvSpPr>
          <p:nvPr/>
        </p:nvSpPr>
        <p:spPr bwMode="auto">
          <a:xfrm>
            <a:off x="4805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3" name="Text Box 12"/>
          <p:cNvSpPr txBox="1">
            <a:spLocks noChangeArrowheads="1"/>
          </p:cNvSpPr>
          <p:nvPr/>
        </p:nvSpPr>
        <p:spPr bwMode="auto">
          <a:xfrm>
            <a:off x="87681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3733800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5" name="Text Box 11"/>
          <p:cNvSpPr txBox="1">
            <a:spLocks noChangeArrowheads="1"/>
          </p:cNvSpPr>
          <p:nvPr/>
        </p:nvSpPr>
        <p:spPr bwMode="auto">
          <a:xfrm>
            <a:off x="6405971" y="4419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2652" y="5565775"/>
            <a:ext cx="1321163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9" descr="txp_fig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4916" y="55626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748" name="Text Box 9"/>
          <p:cNvSpPr txBox="1">
            <a:spLocks noChangeArrowheads="1"/>
          </p:cNvSpPr>
          <p:nvPr/>
        </p:nvSpPr>
        <p:spPr bwMode="auto">
          <a:xfrm>
            <a:off x="18339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9" name="Text Box 12"/>
          <p:cNvSpPr txBox="1">
            <a:spLocks noChangeArrowheads="1"/>
          </p:cNvSpPr>
          <p:nvPr/>
        </p:nvSpPr>
        <p:spPr bwMode="auto">
          <a:xfrm>
            <a:off x="88443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50" name="AutoShape 8"/>
          <p:cNvSpPr>
            <a:spLocks noChangeArrowheads="1"/>
          </p:cNvSpPr>
          <p:nvPr/>
        </p:nvSpPr>
        <p:spPr bwMode="auto">
          <a:xfrm>
            <a:off x="7625171" y="57943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TextBox 15"/>
          <p:cNvSpPr txBox="1">
            <a:spLocks noChangeArrowheads="1"/>
          </p:cNvSpPr>
          <p:nvPr/>
        </p:nvSpPr>
        <p:spPr bwMode="auto">
          <a:xfrm>
            <a:off x="4119971" y="5870575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37800" y="6477000"/>
            <a:ext cx="1942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  <a:cs typeface="Calibri"/>
              </a:rPr>
              <a:t>[Demo: L13D1,2,3]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39400" y="3962400"/>
            <a:ext cx="11250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</a:rPr>
              <a:t>“?”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7" grpId="0"/>
      <p:bldP spid="30730" grpId="0"/>
      <p:bldP spid="30731" grpId="0"/>
      <p:bldP spid="30734" grpId="0"/>
      <p:bldP spid="30739" grpId="0" animBg="1"/>
      <p:bldP spid="30740" grpId="0"/>
      <p:bldP spid="30741" grpId="0"/>
      <p:bldP spid="30742" grpId="0"/>
      <p:bldP spid="30743" grpId="0"/>
      <p:bldP spid="30745" grpId="0"/>
      <p:bldP spid="30748" grpId="0"/>
      <p:bldP spid="30749" grpId="0"/>
      <p:bldP spid="30750" grpId="0" animBg="1"/>
      <p:bldP spid="307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Hidden Markov Models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20002-19F1-4774-AF43-286B6C1B40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378" y="1683589"/>
            <a:ext cx="7995844" cy="5176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22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smtClean="0"/>
              <a:t>Hidden Markov Models</a:t>
            </a: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84300"/>
            <a:ext cx="10972800" cy="5257800"/>
          </a:xfrm>
        </p:spPr>
        <p:txBody>
          <a:bodyPr rIns="132080"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Markov chains not so useful for most agents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Eventually you don’t know anything anymore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Need observations to update your beliefs</a:t>
            </a:r>
          </a:p>
          <a:p>
            <a:pPr marL="782638" lvl="1"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Hidden Markov models (HMMs)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Underlying Markov chain over states S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You observe outputs (effects) at each time step</a:t>
            </a:r>
          </a:p>
          <a:p>
            <a:pPr marL="782638" lvl="1" eaLnBrk="1" hangingPunct="1">
              <a:lnSpc>
                <a:spcPct val="90000"/>
              </a:lnSpc>
            </a:pPr>
            <a:r>
              <a:rPr lang="en-US" sz="2000" dirty="0" smtClean="0"/>
              <a:t>As a Bayes’ net:</a:t>
            </a:r>
          </a:p>
        </p:txBody>
      </p:sp>
      <p:grpSp>
        <p:nvGrpSpPr>
          <p:cNvPr id="38917" name="Group 6"/>
          <p:cNvGrpSpPr>
            <a:grpSpLocks/>
          </p:cNvGrpSpPr>
          <p:nvPr/>
        </p:nvGrpSpPr>
        <p:grpSpPr bwMode="auto">
          <a:xfrm>
            <a:off x="8534400" y="4724400"/>
            <a:ext cx="711200" cy="533400"/>
            <a:chOff x="0" y="0"/>
            <a:chExt cx="336" cy="336"/>
          </a:xfrm>
        </p:grpSpPr>
        <p:sp>
          <p:nvSpPr>
            <p:cNvPr id="38961" name="Oval 4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62" name="Rectangle 5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rgbClr val="FFFFFF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cxnSp>
        <p:nvCxnSpPr>
          <p:cNvPr id="38918" name="AutoShape 7"/>
          <p:cNvCxnSpPr>
            <a:cxnSpLocks noChangeShapeType="1"/>
          </p:cNvCxnSpPr>
          <p:nvPr/>
        </p:nvCxnSpPr>
        <p:spPr bwMode="auto">
          <a:xfrm>
            <a:off x="8890000" y="4991100"/>
            <a:ext cx="0" cy="106680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lg" len="lg"/>
          </a:ln>
        </p:spPr>
      </p:cxnSp>
      <p:grpSp>
        <p:nvGrpSpPr>
          <p:cNvPr id="38919" name="Group 10"/>
          <p:cNvGrpSpPr>
            <a:grpSpLocks/>
          </p:cNvGrpSpPr>
          <p:nvPr/>
        </p:nvGrpSpPr>
        <p:grpSpPr bwMode="auto">
          <a:xfrm>
            <a:off x="4064000" y="4724400"/>
            <a:ext cx="711200" cy="533400"/>
            <a:chOff x="0" y="0"/>
            <a:chExt cx="336" cy="336"/>
          </a:xfrm>
        </p:grpSpPr>
        <p:sp>
          <p:nvSpPr>
            <p:cNvPr id="38959" name="Oval 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60" name="Rectangle 9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38921" name="Group 14"/>
          <p:cNvGrpSpPr>
            <a:grpSpLocks/>
          </p:cNvGrpSpPr>
          <p:nvPr/>
        </p:nvGrpSpPr>
        <p:grpSpPr bwMode="auto">
          <a:xfrm>
            <a:off x="2844800" y="5791200"/>
            <a:ext cx="711200" cy="533400"/>
            <a:chOff x="0" y="0"/>
            <a:chExt cx="336" cy="336"/>
          </a:xfrm>
        </p:grpSpPr>
        <p:sp>
          <p:nvSpPr>
            <p:cNvPr id="38957" name="Oval 1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58" name="Rectangle 13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cxnSp>
        <p:nvCxnSpPr>
          <p:cNvPr id="38922" name="AutoShape 15"/>
          <p:cNvCxnSpPr>
            <a:cxnSpLocks noChangeShapeType="1"/>
            <a:endCxn id="38959" idx="2"/>
          </p:cNvCxnSpPr>
          <p:nvPr/>
        </p:nvCxnSpPr>
        <p:spPr bwMode="auto">
          <a:xfrm>
            <a:off x="3200400" y="4991100"/>
            <a:ext cx="8636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8923" name="Group 18"/>
          <p:cNvGrpSpPr>
            <a:grpSpLocks/>
          </p:cNvGrpSpPr>
          <p:nvPr/>
        </p:nvGrpSpPr>
        <p:grpSpPr bwMode="auto">
          <a:xfrm>
            <a:off x="2844800" y="4724400"/>
            <a:ext cx="711200" cy="533400"/>
            <a:chOff x="0" y="0"/>
            <a:chExt cx="336" cy="336"/>
          </a:xfrm>
        </p:grpSpPr>
        <p:sp>
          <p:nvSpPr>
            <p:cNvPr id="38955" name="Oval 1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6" name="Rectangle 17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1</a:t>
              </a:r>
            </a:p>
          </p:txBody>
        </p:sp>
      </p:grpSp>
      <p:grpSp>
        <p:nvGrpSpPr>
          <p:cNvPr id="38925" name="Group 22"/>
          <p:cNvGrpSpPr>
            <a:grpSpLocks/>
          </p:cNvGrpSpPr>
          <p:nvPr/>
        </p:nvGrpSpPr>
        <p:grpSpPr bwMode="auto">
          <a:xfrm>
            <a:off x="5283200" y="4724400"/>
            <a:ext cx="711200" cy="533400"/>
            <a:chOff x="0" y="0"/>
            <a:chExt cx="336" cy="336"/>
          </a:xfrm>
        </p:grpSpPr>
        <p:sp>
          <p:nvSpPr>
            <p:cNvPr id="38953" name="Oval 20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4" name="Rectangle 21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cxnSp>
        <p:nvCxnSpPr>
          <p:cNvPr id="38926" name="AutoShape 23"/>
          <p:cNvCxnSpPr>
            <a:cxnSpLocks noChangeShapeType="1"/>
            <a:stCxn id="38953" idx="6"/>
            <a:endCxn id="38951" idx="2"/>
          </p:cNvCxnSpPr>
          <p:nvPr/>
        </p:nvCxnSpPr>
        <p:spPr bwMode="auto">
          <a:xfrm>
            <a:off x="5994400" y="49911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8927" name="AutoShape 24"/>
          <p:cNvCxnSpPr>
            <a:cxnSpLocks noChangeShapeType="1"/>
            <a:stCxn id="38959" idx="6"/>
            <a:endCxn id="38953" idx="2"/>
          </p:cNvCxnSpPr>
          <p:nvPr/>
        </p:nvCxnSpPr>
        <p:spPr bwMode="auto">
          <a:xfrm>
            <a:off x="4775200" y="4991100"/>
            <a:ext cx="5080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</p:spPr>
      </p:cxnSp>
      <p:grpSp>
        <p:nvGrpSpPr>
          <p:cNvPr id="38928" name="Group 27"/>
          <p:cNvGrpSpPr>
            <a:grpSpLocks/>
          </p:cNvGrpSpPr>
          <p:nvPr/>
        </p:nvGrpSpPr>
        <p:grpSpPr bwMode="auto">
          <a:xfrm>
            <a:off x="6502400" y="4724400"/>
            <a:ext cx="711200" cy="533400"/>
            <a:chOff x="0" y="0"/>
            <a:chExt cx="336" cy="336"/>
          </a:xfrm>
        </p:grpSpPr>
        <p:sp>
          <p:nvSpPr>
            <p:cNvPr id="38951" name="Oval 2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52" name="Rectangle 26"/>
            <p:cNvSpPr>
              <a:spLocks/>
            </p:cNvSpPr>
            <p:nvPr/>
          </p:nvSpPr>
          <p:spPr bwMode="auto">
            <a:xfrm>
              <a:off x="63" y="27"/>
              <a:ext cx="20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cxnSp>
        <p:nvCxnSpPr>
          <p:cNvPr id="38929" name="AutoShape 28"/>
          <p:cNvCxnSpPr>
            <a:cxnSpLocks noChangeShapeType="1"/>
            <a:stCxn id="38951" idx="6"/>
            <a:endCxn id="38941" idx="2"/>
          </p:cNvCxnSpPr>
          <p:nvPr/>
        </p:nvCxnSpPr>
        <p:spPr bwMode="auto">
          <a:xfrm>
            <a:off x="7213600" y="4991100"/>
            <a:ext cx="132080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grpSp>
        <p:nvGrpSpPr>
          <p:cNvPr id="38930" name="Group 31"/>
          <p:cNvGrpSpPr>
            <a:grpSpLocks/>
          </p:cNvGrpSpPr>
          <p:nvPr/>
        </p:nvGrpSpPr>
        <p:grpSpPr bwMode="auto">
          <a:xfrm>
            <a:off x="4064000" y="5791200"/>
            <a:ext cx="711200" cy="533400"/>
            <a:chOff x="0" y="0"/>
            <a:chExt cx="336" cy="336"/>
          </a:xfrm>
        </p:grpSpPr>
        <p:sp>
          <p:nvSpPr>
            <p:cNvPr id="38949" name="Oval 29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50" name="Rectangle 30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2</a:t>
              </a:r>
            </a:p>
          </p:txBody>
        </p:sp>
      </p:grpSp>
      <p:grpSp>
        <p:nvGrpSpPr>
          <p:cNvPr id="38931" name="Group 34"/>
          <p:cNvGrpSpPr>
            <a:grpSpLocks/>
          </p:cNvGrpSpPr>
          <p:nvPr/>
        </p:nvGrpSpPr>
        <p:grpSpPr bwMode="auto">
          <a:xfrm>
            <a:off x="5283200" y="5791200"/>
            <a:ext cx="711200" cy="533400"/>
            <a:chOff x="0" y="0"/>
            <a:chExt cx="336" cy="336"/>
          </a:xfrm>
        </p:grpSpPr>
        <p:sp>
          <p:nvSpPr>
            <p:cNvPr id="38947" name="Oval 32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8" name="Rectangle 33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3</a:t>
              </a:r>
            </a:p>
          </p:txBody>
        </p:sp>
      </p:grpSp>
      <p:grpSp>
        <p:nvGrpSpPr>
          <p:cNvPr id="38932" name="Group 37"/>
          <p:cNvGrpSpPr>
            <a:grpSpLocks/>
          </p:cNvGrpSpPr>
          <p:nvPr/>
        </p:nvGrpSpPr>
        <p:grpSpPr bwMode="auto">
          <a:xfrm>
            <a:off x="6502400" y="5791200"/>
            <a:ext cx="711200" cy="533400"/>
            <a:chOff x="0" y="0"/>
            <a:chExt cx="336" cy="336"/>
          </a:xfrm>
        </p:grpSpPr>
        <p:sp>
          <p:nvSpPr>
            <p:cNvPr id="38945" name="Oval 35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6" name="Rectangle 36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4</a:t>
              </a:r>
            </a:p>
          </p:txBody>
        </p:sp>
      </p:grpSp>
      <p:grpSp>
        <p:nvGrpSpPr>
          <p:cNvPr id="38933" name="Group 40"/>
          <p:cNvGrpSpPr>
            <a:grpSpLocks/>
          </p:cNvGrpSpPr>
          <p:nvPr/>
        </p:nvGrpSpPr>
        <p:grpSpPr bwMode="auto">
          <a:xfrm>
            <a:off x="8534400" y="5791200"/>
            <a:ext cx="711200" cy="533400"/>
            <a:chOff x="0" y="0"/>
            <a:chExt cx="336" cy="336"/>
          </a:xfrm>
        </p:grpSpPr>
        <p:sp>
          <p:nvSpPr>
            <p:cNvPr id="38943" name="Oval 38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4" name="Rectangle 39"/>
            <p:cNvSpPr>
              <a:spLocks/>
            </p:cNvSpPr>
            <p:nvPr/>
          </p:nvSpPr>
          <p:spPr bwMode="auto">
            <a:xfrm>
              <a:off x="72" y="27"/>
              <a:ext cx="193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5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200400" y="5257800"/>
            <a:ext cx="3657600" cy="533400"/>
            <a:chOff x="2400300" y="4991100"/>
            <a:chExt cx="2743200" cy="1066800"/>
          </a:xfrm>
        </p:grpSpPr>
        <p:cxnSp>
          <p:nvCxnSpPr>
            <p:cNvPr id="38920" name="AutoShape 11"/>
            <p:cNvCxnSpPr>
              <a:cxnSpLocks noChangeShapeType="1"/>
            </p:cNvCxnSpPr>
            <p:nvPr/>
          </p:nvCxnSpPr>
          <p:spPr bwMode="auto">
            <a:xfrm>
              <a:off x="33147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24" name="AutoShape 19"/>
            <p:cNvCxnSpPr>
              <a:cxnSpLocks noChangeShapeType="1"/>
            </p:cNvCxnSpPr>
            <p:nvPr/>
          </p:nvCxnSpPr>
          <p:spPr bwMode="auto">
            <a:xfrm>
              <a:off x="24003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34" name="AutoShape 41"/>
            <p:cNvCxnSpPr>
              <a:cxnSpLocks noChangeShapeType="1"/>
            </p:cNvCxnSpPr>
            <p:nvPr/>
          </p:nvCxnSpPr>
          <p:spPr bwMode="auto">
            <a:xfrm>
              <a:off x="42291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38935" name="AutoShape 42"/>
            <p:cNvCxnSpPr>
              <a:cxnSpLocks noChangeShapeType="1"/>
            </p:cNvCxnSpPr>
            <p:nvPr/>
          </p:nvCxnSpPr>
          <p:spPr bwMode="auto">
            <a:xfrm>
              <a:off x="5143500" y="4991100"/>
              <a:ext cx="0" cy="106680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38936" name="Group 45"/>
          <p:cNvGrpSpPr>
            <a:grpSpLocks/>
          </p:cNvGrpSpPr>
          <p:nvPr/>
        </p:nvGrpSpPr>
        <p:grpSpPr bwMode="auto">
          <a:xfrm>
            <a:off x="8534400" y="4724400"/>
            <a:ext cx="711200" cy="533400"/>
            <a:chOff x="0" y="0"/>
            <a:chExt cx="336" cy="336"/>
          </a:xfrm>
        </p:grpSpPr>
        <p:sp>
          <p:nvSpPr>
            <p:cNvPr id="38941" name="Oval 43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42" name="Rectangle 44"/>
            <p:cNvSpPr>
              <a:spLocks/>
            </p:cNvSpPr>
            <p:nvPr/>
          </p:nvSpPr>
          <p:spPr bwMode="auto">
            <a:xfrm>
              <a:off x="52" y="27"/>
              <a:ext cx="231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tx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X</a:t>
              </a:r>
              <a:r>
                <a:rPr lang="en-US" sz="2400" baseline="-25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grpSp>
        <p:nvGrpSpPr>
          <p:cNvPr id="38937" name="Group 48"/>
          <p:cNvGrpSpPr>
            <a:grpSpLocks/>
          </p:cNvGrpSpPr>
          <p:nvPr/>
        </p:nvGrpSpPr>
        <p:grpSpPr bwMode="auto">
          <a:xfrm>
            <a:off x="8534400" y="5791200"/>
            <a:ext cx="711200" cy="533400"/>
            <a:chOff x="0" y="0"/>
            <a:chExt cx="336" cy="336"/>
          </a:xfrm>
        </p:grpSpPr>
        <p:sp>
          <p:nvSpPr>
            <p:cNvPr id="38939" name="Oval 46"/>
            <p:cNvSpPr>
              <a:spLocks/>
            </p:cNvSpPr>
            <p:nvPr/>
          </p:nvSpPr>
          <p:spPr bwMode="auto">
            <a:xfrm>
              <a:off x="0" y="0"/>
              <a:ext cx="336" cy="336"/>
            </a:xfrm>
            <a:prstGeom prst="ellipse">
              <a:avLst/>
            </a:prstGeom>
            <a:solidFill>
              <a:srgbClr val="808080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940" name="Rectangle 47"/>
            <p:cNvSpPr>
              <a:spLocks/>
            </p:cNvSpPr>
            <p:nvPr/>
          </p:nvSpPr>
          <p:spPr bwMode="auto">
            <a:xfrm>
              <a:off x="58" y="27"/>
              <a:ext cx="219" cy="2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38100" tIns="38100" rIns="78049" bIns="38100" anchor="ctr">
              <a:spAutoFit/>
            </a:bodyPr>
            <a:lstStyle/>
            <a:p>
              <a:pPr marL="1588" algn="ctr"/>
              <a:r>
                <a:rPr lang="en-US" sz="2400">
                  <a:solidFill>
                    <a:schemeClr val="bg1"/>
                  </a:solidFill>
                  <a:latin typeface="Times New Roman Italic" charset="0"/>
                  <a:cs typeface="Times New Roman Italic" charset="0"/>
                  <a:sym typeface="Times New Roman Italic" charset="0"/>
                </a:rPr>
                <a:t>E</a:t>
              </a:r>
              <a:r>
                <a:rPr lang="en-US" sz="2400" baseline="-25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  <a:sym typeface="Times New Roman" pitchFamily="18" charset="0"/>
                </a:rPr>
                <a:t>N</a:t>
              </a:r>
            </a:p>
          </p:txBody>
        </p:sp>
      </p:grpSp>
      <p:sp>
        <p:nvSpPr>
          <p:cNvPr id="38938" name="Line 49"/>
          <p:cNvSpPr>
            <a:spLocks noChangeShapeType="1"/>
          </p:cNvSpPr>
          <p:nvPr/>
        </p:nvSpPr>
        <p:spPr bwMode="auto">
          <a:xfrm rot="10800000">
            <a:off x="8883651" y="5260976"/>
            <a:ext cx="10583" cy="544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left&lt;&#10;\begin{array}{c}&#10;\textcolor{YellowOrange}{1.0}\\&#10;\textcolor{RoyalBlue}{0.0}&#10;\end{array}&#10;\right&gt;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70"/>
  <p:tag name="PICTUREFILESIZE" val="121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9}\\&#10;\textcolor{RoyalBlue}{0.1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7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4}\\&#10;\textcolor{RoyalBlue}{0.1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4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04}\\&#10;\textcolor{RoyalBlue}{0.19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87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0}\\&#10;\textcolor{RoyalBlue}{1.0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2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3}\\&#10;\textcolor{RoyalBlue}{0.7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9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48}\\&#10;\textcolor{RoyalBlue}{0.5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8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588}\\&#10;\textcolor{RoyalBlue}{0.41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4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p}\\&#10;\textcolor{RoyalBlue}{1-p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126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x'} = \mbox{sample}(\textcolor{BrickRed}{P(X'|x)}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2"/>
  <p:tag name="PICTUREFILESIZE" val="1829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w(x)} = \textcolor{BrickRed}{P(e| 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39"/>
  <p:tag name="PICTUREFILESIZE" val="1103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BrickRed}{P(e| X) 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85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72538</TotalTime>
  <Words>3078</Words>
  <Application>Microsoft Macintosh PowerPoint</Application>
  <PresentationFormat>Custom</PresentationFormat>
  <Paragraphs>803</Paragraphs>
  <Slides>65</Slides>
  <Notes>35</Notes>
  <HiddenSlides>14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8" baseType="lpstr">
      <vt:lpstr>dan-berkeley-nlp-v1</vt:lpstr>
      <vt:lpstr>Photo Editor Photo</vt:lpstr>
      <vt:lpstr>Videoclip</vt:lpstr>
      <vt:lpstr>CSE 473: Artificial Intelligence </vt:lpstr>
      <vt:lpstr>Probability Recap</vt:lpstr>
      <vt:lpstr>Reasoning over Time or Space</vt:lpstr>
      <vt:lpstr>Markov Models Recap</vt:lpstr>
      <vt:lpstr>Example Markov Chain: Weather</vt:lpstr>
      <vt:lpstr>Mini-Forward Algorithm</vt:lpstr>
      <vt:lpstr>Example Run of Mini-Forward Algorithm</vt:lpstr>
      <vt:lpstr>Hidden Markov Models</vt:lpstr>
      <vt:lpstr>Hidden Markov Models</vt:lpstr>
      <vt:lpstr>Example</vt:lpstr>
      <vt:lpstr>Hidden Markov Models</vt:lpstr>
      <vt:lpstr>Conditional Independence</vt:lpstr>
      <vt:lpstr>Conditional Independence</vt:lpstr>
      <vt:lpstr>Conditional Independence</vt:lpstr>
      <vt:lpstr>HMM Computations</vt:lpstr>
      <vt:lpstr>Filtering  (aka Monitoring)</vt:lpstr>
      <vt:lpstr>HMM Examples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Other Real HMM Examples</vt:lpstr>
      <vt:lpstr>Other Real HMM Examples</vt:lpstr>
      <vt:lpstr>Inference Preview</vt:lpstr>
      <vt:lpstr>Online Belief Updates</vt:lpstr>
      <vt:lpstr>Passage of Time</vt:lpstr>
      <vt:lpstr>Example: Passage of Time</vt:lpstr>
      <vt:lpstr>Observation</vt:lpstr>
      <vt:lpstr>Example: Observation</vt:lpstr>
      <vt:lpstr>The Forward Algorithm</vt:lpstr>
      <vt:lpstr>Example: Run the Filter</vt:lpstr>
      <vt:lpstr>Example HMM</vt:lpstr>
      <vt:lpstr>Example Pac-man</vt:lpstr>
      <vt:lpstr>Summary: Filtering</vt:lpstr>
      <vt:lpstr>Recap: Reasoning Over Time</vt:lpstr>
      <vt:lpstr>Recap: Filtering</vt:lpstr>
      <vt:lpstr>Inference: Base Cases</vt:lpstr>
      <vt:lpstr>Passage of Time</vt:lpstr>
      <vt:lpstr>Example: Passage of Time</vt:lpstr>
      <vt:lpstr>Observation</vt:lpstr>
      <vt:lpstr>Example: Observation</vt:lpstr>
      <vt:lpstr>Example: Weather HMM</vt:lpstr>
      <vt:lpstr>Pacman – Sonar (P4)</vt:lpstr>
      <vt:lpstr>Video of Demo Pacman – Sonar (with beliefs)</vt:lpstr>
      <vt:lpstr>Summary: Online Belief Updates</vt:lpstr>
      <vt:lpstr>The Forward Algorithm</vt:lpstr>
      <vt:lpstr>Particle Filtering</vt:lpstr>
      <vt:lpstr>Particle Filtering</vt:lpstr>
      <vt:lpstr>Representation: Particles</vt:lpstr>
      <vt:lpstr>Particle Filtering: Elapse Time</vt:lpstr>
      <vt:lpstr>Particle Filtering: Observe</vt:lpstr>
      <vt:lpstr>Particle Filtering: Resample</vt:lpstr>
      <vt:lpstr>Recap: Particle Filtering</vt:lpstr>
      <vt:lpstr>Video of Demo – Moderate Number of Particles</vt:lpstr>
      <vt:lpstr>Video of Demo – One Particle</vt:lpstr>
      <vt:lpstr>Video of Demo – Huge Number of Particles</vt:lpstr>
      <vt:lpstr>Demo Bonanza!</vt:lpstr>
      <vt:lpstr>Robot Localization</vt:lpstr>
      <vt:lpstr>Particle Filter Localization (Sonar)</vt:lpstr>
      <vt:lpstr>Particle Filter Localization (Laser)</vt:lpstr>
      <vt:lpstr>Robot Mapping</vt:lpstr>
      <vt:lpstr>Particle Filter SLAM – Video 1</vt:lpstr>
      <vt:lpstr>Particle Filter SLAM – Video 2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 Weld</cp:lastModifiedBy>
  <cp:revision>4107</cp:revision>
  <cp:lastPrinted>2014-03-04T18:42:06Z</cp:lastPrinted>
  <dcterms:created xsi:type="dcterms:W3CDTF">2004-08-27T04:16:05Z</dcterms:created>
  <dcterms:modified xsi:type="dcterms:W3CDTF">2014-11-14T17:16:32Z</dcterms:modified>
</cp:coreProperties>
</file>