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mp4" ContentType="video/unknown"/>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embeddings/oleObject1.bin" ContentType="application/vnd.openxmlformats-officedocument.oleObject"/>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9" r:id="rId1"/>
  </p:sldMasterIdLst>
  <p:notesMasterIdLst>
    <p:notesMasterId r:id="rId75"/>
  </p:notesMasterIdLst>
  <p:handoutMasterIdLst>
    <p:handoutMasterId r:id="rId76"/>
  </p:handoutMasterIdLst>
  <p:sldIdLst>
    <p:sldId id="460" r:id="rId2"/>
    <p:sldId id="538" r:id="rId3"/>
    <p:sldId id="482" r:id="rId4"/>
    <p:sldId id="536" r:id="rId5"/>
    <p:sldId id="537" r:id="rId6"/>
    <p:sldId id="535" r:id="rId7"/>
    <p:sldId id="464" r:id="rId8"/>
    <p:sldId id="533" r:id="rId9"/>
    <p:sldId id="467" r:id="rId10"/>
    <p:sldId id="378" r:id="rId11"/>
    <p:sldId id="398" r:id="rId12"/>
    <p:sldId id="432" r:id="rId13"/>
    <p:sldId id="470" r:id="rId14"/>
    <p:sldId id="382" r:id="rId15"/>
    <p:sldId id="475" r:id="rId16"/>
    <p:sldId id="476" r:id="rId17"/>
    <p:sldId id="477" r:id="rId18"/>
    <p:sldId id="384" r:id="rId19"/>
    <p:sldId id="473" r:id="rId20"/>
    <p:sldId id="385" r:id="rId21"/>
    <p:sldId id="394" r:id="rId22"/>
    <p:sldId id="483" r:id="rId23"/>
    <p:sldId id="484" r:id="rId24"/>
    <p:sldId id="485" r:id="rId25"/>
    <p:sldId id="486" r:id="rId26"/>
    <p:sldId id="487" r:id="rId27"/>
    <p:sldId id="488" r:id="rId28"/>
    <p:sldId id="489" r:id="rId29"/>
    <p:sldId id="490" r:id="rId30"/>
    <p:sldId id="491" r:id="rId31"/>
    <p:sldId id="539" r:id="rId32"/>
    <p:sldId id="540" r:id="rId33"/>
    <p:sldId id="492" r:id="rId34"/>
    <p:sldId id="493" r:id="rId35"/>
    <p:sldId id="494" r:id="rId36"/>
    <p:sldId id="495" r:id="rId37"/>
    <p:sldId id="496" r:id="rId38"/>
    <p:sldId id="497" r:id="rId39"/>
    <p:sldId id="498" r:id="rId40"/>
    <p:sldId id="499" r:id="rId41"/>
    <p:sldId id="500" r:id="rId42"/>
    <p:sldId id="501" r:id="rId43"/>
    <p:sldId id="502" r:id="rId44"/>
    <p:sldId id="503" r:id="rId45"/>
    <p:sldId id="504" r:id="rId46"/>
    <p:sldId id="505" r:id="rId47"/>
    <p:sldId id="506" r:id="rId48"/>
    <p:sldId id="507" r:id="rId49"/>
    <p:sldId id="508" r:id="rId50"/>
    <p:sldId id="509" r:id="rId51"/>
    <p:sldId id="510" r:id="rId52"/>
    <p:sldId id="511" r:id="rId53"/>
    <p:sldId id="512" r:id="rId54"/>
    <p:sldId id="513" r:id="rId55"/>
    <p:sldId id="514" r:id="rId56"/>
    <p:sldId id="515" r:id="rId57"/>
    <p:sldId id="516" r:id="rId58"/>
    <p:sldId id="517" r:id="rId59"/>
    <p:sldId id="518" r:id="rId60"/>
    <p:sldId id="519" r:id="rId61"/>
    <p:sldId id="520" r:id="rId62"/>
    <p:sldId id="521" r:id="rId63"/>
    <p:sldId id="522" r:id="rId64"/>
    <p:sldId id="523" r:id="rId65"/>
    <p:sldId id="524" r:id="rId66"/>
    <p:sldId id="525" r:id="rId67"/>
    <p:sldId id="526" r:id="rId68"/>
    <p:sldId id="527" r:id="rId69"/>
    <p:sldId id="528" r:id="rId70"/>
    <p:sldId id="529" r:id="rId71"/>
    <p:sldId id="530" r:id="rId72"/>
    <p:sldId id="531" r:id="rId73"/>
    <p:sldId id="532" r:id="rId74"/>
  </p:sldIdLst>
  <p:sldSz cx="12192000" cy="6858000"/>
  <p:notesSz cx="7315200" cy="9601200"/>
  <p:custDataLst>
    <p:tags r:id="rId78"/>
  </p:custDataLst>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16B"/>
    <a:srgbClr val="33CC33"/>
    <a:srgbClr val="3333FF"/>
    <a:srgbClr val="FFFF00"/>
    <a:srgbClr val="FF3300"/>
    <a:srgbClr val="CC00CC"/>
    <a:srgbClr val="FFCC00"/>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8" d="100"/>
          <a:sy n="108" d="100"/>
        </p:scale>
        <p:origin x="-80" y="-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63" d="100"/>
        <a:sy n="16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viewProps" Target="viewProps.xml"/><Relationship Id="rId81" Type="http://schemas.openxmlformats.org/officeDocument/2006/relationships/theme" Target="theme/theme1.xml"/><Relationship Id="rId82"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notesMaster" Target="notesMasters/notesMaster1.xml"/><Relationship Id="rId76" Type="http://schemas.openxmlformats.org/officeDocument/2006/relationships/handoutMaster" Target="handoutMasters/handoutMaster1.xml"/><Relationship Id="rId77" Type="http://schemas.openxmlformats.org/officeDocument/2006/relationships/printerSettings" Target="printerSettings/printerSettings1.bin"/><Relationship Id="rId78" Type="http://schemas.openxmlformats.org/officeDocument/2006/relationships/tags" Target="tags/tag1.xml"/><Relationship Id="rId79" Type="http://schemas.openxmlformats.org/officeDocument/2006/relationships/presProps" Target="pres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charset="0"/>
                <a:ea typeface="+mn-ea"/>
                <a:cs typeface="+mn-cs"/>
              </a:defRPr>
            </a:lvl1pPr>
          </a:lstStyle>
          <a:p>
            <a:pPr>
              <a:defRPr/>
            </a:pPr>
            <a:endParaRPr lang="en-US"/>
          </a:p>
        </p:txBody>
      </p:sp>
      <p:sp>
        <p:nvSpPr>
          <p:cNvPr id="229379"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charset="0"/>
                <a:ea typeface="+mn-ea"/>
                <a:cs typeface="+mn-cs"/>
              </a:defRPr>
            </a:lvl1pPr>
          </a:lstStyle>
          <a:p>
            <a:pPr>
              <a:defRPr/>
            </a:pPr>
            <a:endParaRPr lang="en-US"/>
          </a:p>
        </p:txBody>
      </p:sp>
      <p:sp>
        <p:nvSpPr>
          <p:cNvPr id="229380"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charset="0"/>
                <a:ea typeface="+mn-ea"/>
                <a:cs typeface="+mn-cs"/>
              </a:defRPr>
            </a:lvl1pPr>
          </a:lstStyle>
          <a:p>
            <a:pPr>
              <a:defRPr/>
            </a:pPr>
            <a:endParaRPr lang="en-US"/>
          </a:p>
        </p:txBody>
      </p:sp>
      <p:sp>
        <p:nvSpPr>
          <p:cNvPr id="229381"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fld id="{E40C18FC-EE2D-42E8-B71B-E316FD60716A}" type="slidenum">
              <a:rPr lang="en-US"/>
              <a:pPr/>
              <a:t>‹#›</a:t>
            </a:fld>
            <a:endParaRPr lang="en-US"/>
          </a:p>
        </p:txBody>
      </p:sp>
    </p:spTree>
    <p:extLst>
      <p:ext uri="{BB962C8B-B14F-4D97-AF65-F5344CB8AC3E}">
        <p14:creationId xmlns:p14="http://schemas.microsoft.com/office/powerpoint/2010/main" val="18977275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charset="0"/>
                <a:ea typeface="+mn-ea"/>
                <a:cs typeface="+mn-cs"/>
              </a:defRPr>
            </a:lvl1pPr>
          </a:lstStyle>
          <a:p>
            <a:pPr>
              <a:defRPr/>
            </a:pPr>
            <a:endParaRPr lang="en-US"/>
          </a:p>
        </p:txBody>
      </p:sp>
      <p:sp>
        <p:nvSpPr>
          <p:cNvPr id="173059"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charset="0"/>
                <a:ea typeface="+mn-ea"/>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61"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73062"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charset="0"/>
                <a:ea typeface="+mn-ea"/>
                <a:cs typeface="+mn-cs"/>
              </a:defRPr>
            </a:lvl1pPr>
          </a:lstStyle>
          <a:p>
            <a:pPr>
              <a:defRPr/>
            </a:pPr>
            <a:endParaRPr lang="en-US"/>
          </a:p>
        </p:txBody>
      </p:sp>
      <p:sp>
        <p:nvSpPr>
          <p:cNvPr id="173063"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fld id="{5200DAEC-8020-4CF7-A90A-331E0EE17C26}" type="slidenum">
              <a:rPr lang="en-US"/>
              <a:pPr/>
              <a:t>‹#›</a:t>
            </a:fld>
            <a:endParaRPr lang="en-US"/>
          </a:p>
        </p:txBody>
      </p:sp>
    </p:spTree>
    <p:extLst>
      <p:ext uri="{BB962C8B-B14F-4D97-AF65-F5344CB8AC3E}">
        <p14:creationId xmlns:p14="http://schemas.microsoft.com/office/powerpoint/2010/main" val="17462260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Please retain proper</a:t>
            </a:r>
            <a:r>
              <a:rPr lang="en-US" baseline="0" dirty="0" smtClean="0"/>
              <a:t> attribution, including the reference to </a:t>
            </a:r>
            <a:r>
              <a:rPr lang="en-US" baseline="0" dirty="0" err="1" smtClean="0"/>
              <a:t>ai.berkeley.edu</a:t>
            </a:r>
            <a:r>
              <a:rPr lang="en-US" baseline="0" dirty="0" smtClean="0"/>
              <a:t>.  Thanks!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aseline="0" dirty="0" smtClean="0">
              <a:latin typeface="Calibri"/>
              <a:cs typeface="Calibri"/>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smtClean="0">
                <a:latin typeface="Calibri"/>
                <a:cs typeface="Calibri"/>
              </a:rPr>
              <a:t>Note: pretty short lecture, good one to present mini-contest results or anything else not </a:t>
            </a:r>
            <a:r>
              <a:rPr lang="en-US" sz="1200" baseline="0" smtClean="0">
                <a:latin typeface="Calibri"/>
                <a:cs typeface="Calibri"/>
              </a:rPr>
              <a:t>exactly lecture.</a:t>
            </a:r>
            <a:endParaRPr lang="en-US" sz="1200" dirty="0" smtClean="0">
              <a:latin typeface="Calibri"/>
              <a:cs typeface="Calibri"/>
            </a:endParaRPr>
          </a:p>
          <a:p>
            <a:endParaRPr lang="en-US" dirty="0"/>
          </a:p>
        </p:txBody>
      </p:sp>
      <p:sp>
        <p:nvSpPr>
          <p:cNvPr id="4" name="Slide Number Placeholder 3"/>
          <p:cNvSpPr>
            <a:spLocks noGrp="1"/>
          </p:cNvSpPr>
          <p:nvPr>
            <p:ph type="sldNum" sz="quarter" idx="10"/>
          </p:nvPr>
        </p:nvSpPr>
        <p:spPr/>
        <p:txBody>
          <a:bodyPr/>
          <a:lstStyle/>
          <a:p>
            <a:fld id="{5200DAEC-8020-4CF7-A90A-331E0EE17C26}" type="slidenum">
              <a:rPr lang="en-US" smtClean="0"/>
              <a:pPr/>
              <a:t>1</a:t>
            </a:fld>
            <a:endParaRPr lang="en-US"/>
          </a:p>
        </p:txBody>
      </p:sp>
    </p:spTree>
    <p:extLst>
      <p:ext uri="{BB962C8B-B14F-4D97-AF65-F5344CB8AC3E}">
        <p14:creationId xmlns:p14="http://schemas.microsoft.com/office/powerpoint/2010/main" val="7111600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At T=1.03 he advances time – skip until then</a:t>
            </a:r>
            <a:endParaRPr lang="en-US" dirty="0"/>
          </a:p>
        </p:txBody>
      </p:sp>
      <p:sp>
        <p:nvSpPr>
          <p:cNvPr id="4" name="Slide Number Placeholder 3"/>
          <p:cNvSpPr>
            <a:spLocks noGrp="1"/>
          </p:cNvSpPr>
          <p:nvPr>
            <p:ph type="sldNum" sz="quarter" idx="10"/>
          </p:nvPr>
        </p:nvSpPr>
        <p:spPr/>
        <p:txBody>
          <a:bodyPr/>
          <a:lstStyle/>
          <a:p>
            <a:fld id="{5200DAEC-8020-4CF7-A90A-331E0EE17C26}" type="slidenum">
              <a:rPr lang="en-US" smtClean="0"/>
              <a:pPr/>
              <a:t>15</a:t>
            </a:fld>
            <a:endParaRPr lang="en-US"/>
          </a:p>
        </p:txBody>
      </p:sp>
    </p:spTree>
    <p:extLst>
      <p:ext uri="{BB962C8B-B14F-4D97-AF65-F5344CB8AC3E}">
        <p14:creationId xmlns:p14="http://schemas.microsoft.com/office/powerpoint/2010/main" val="10995439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Time advances</a:t>
            </a:r>
            <a:r>
              <a:rPr lang="en-US" baseline="0" dirty="0" smtClean="0"/>
              <a:t> at T=18.  Ask”  what will happen with circular dynamics?</a:t>
            </a:r>
            <a:endParaRPr lang="en-US" dirty="0"/>
          </a:p>
        </p:txBody>
      </p:sp>
      <p:sp>
        <p:nvSpPr>
          <p:cNvPr id="4" name="Slide Number Placeholder 3"/>
          <p:cNvSpPr>
            <a:spLocks noGrp="1"/>
          </p:cNvSpPr>
          <p:nvPr>
            <p:ph type="sldNum" sz="quarter" idx="10"/>
          </p:nvPr>
        </p:nvSpPr>
        <p:spPr/>
        <p:txBody>
          <a:bodyPr/>
          <a:lstStyle/>
          <a:p>
            <a:fld id="{5200DAEC-8020-4CF7-A90A-331E0EE17C26}" type="slidenum">
              <a:rPr lang="en-US" smtClean="0"/>
              <a:pPr/>
              <a:t>16</a:t>
            </a:fld>
            <a:endParaRPr lang="en-US"/>
          </a:p>
        </p:txBody>
      </p:sp>
    </p:spTree>
    <p:extLst>
      <p:ext uri="{BB962C8B-B14F-4D97-AF65-F5344CB8AC3E}">
        <p14:creationId xmlns:p14="http://schemas.microsoft.com/office/powerpoint/2010/main" val="20345286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Start at T=15 – ask what will happen with belief?</a:t>
            </a:r>
          </a:p>
          <a:p>
            <a:r>
              <a:rPr lang="en-US" dirty="0" smtClean="0"/>
              <a:t>Afterwards</a:t>
            </a:r>
            <a:r>
              <a:rPr lang="en-US" baseline="0" dirty="0" smtClean="0"/>
              <a:t> – second simulation starting from uniform</a:t>
            </a:r>
            <a:endParaRPr lang="en-US" dirty="0"/>
          </a:p>
        </p:txBody>
      </p:sp>
      <p:sp>
        <p:nvSpPr>
          <p:cNvPr id="4" name="Slide Number Placeholder 3"/>
          <p:cNvSpPr>
            <a:spLocks noGrp="1"/>
          </p:cNvSpPr>
          <p:nvPr>
            <p:ph type="sldNum" sz="quarter" idx="10"/>
          </p:nvPr>
        </p:nvSpPr>
        <p:spPr/>
        <p:txBody>
          <a:bodyPr/>
          <a:lstStyle/>
          <a:p>
            <a:fld id="{5200DAEC-8020-4CF7-A90A-331E0EE17C26}" type="slidenum">
              <a:rPr lang="en-US" smtClean="0"/>
              <a:pPr/>
              <a:t>17</a:t>
            </a:fld>
            <a:endParaRPr lang="en-US"/>
          </a:p>
        </p:txBody>
      </p:sp>
    </p:spTree>
    <p:extLst>
      <p:ext uri="{BB962C8B-B14F-4D97-AF65-F5344CB8AC3E}">
        <p14:creationId xmlns:p14="http://schemas.microsoft.com/office/powerpoint/2010/main" val="37040701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a:xfrm>
            <a:off x="457200" y="720725"/>
            <a:ext cx="6400800" cy="3600450"/>
          </a:xfrm>
          <a:ln/>
        </p:spPr>
      </p:sp>
      <p:sp>
        <p:nvSpPr>
          <p:cNvPr id="337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ea typeface="ＭＳ Ｐゴシック" pitchFamily="34" charset="-128"/>
              </a:rPr>
              <a:t>Before: most search engines were merely based on how well a page matches your search words.</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Note: currently dominated by clickstreams</a:t>
            </a:r>
          </a:p>
        </p:txBody>
      </p:sp>
      <p:sp>
        <p:nvSpPr>
          <p:cNvPr id="33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742950" indent="-285750" defTabSz="966788" eaLnBrk="0" hangingPunct="0">
              <a:defRPr sz="2400">
                <a:solidFill>
                  <a:schemeClr val="tx1"/>
                </a:solidFill>
                <a:latin typeface="Arial" pitchFamily="34" charset="0"/>
                <a:ea typeface="ＭＳ Ｐゴシック" pitchFamily="34" charset="-128"/>
              </a:defRPr>
            </a:lvl2pPr>
            <a:lvl3pPr marL="1143000" indent="-228600" defTabSz="966788" eaLnBrk="0" hangingPunct="0">
              <a:defRPr sz="2400">
                <a:solidFill>
                  <a:schemeClr val="tx1"/>
                </a:solidFill>
                <a:latin typeface="Arial" pitchFamily="34" charset="0"/>
                <a:ea typeface="ＭＳ Ｐゴシック" pitchFamily="34" charset="-128"/>
              </a:defRPr>
            </a:lvl3pPr>
            <a:lvl4pPr marL="1600200" indent="-228600" defTabSz="966788" eaLnBrk="0" hangingPunct="0">
              <a:defRPr sz="2400">
                <a:solidFill>
                  <a:schemeClr val="tx1"/>
                </a:solidFill>
                <a:latin typeface="Arial" pitchFamily="34" charset="0"/>
                <a:ea typeface="ＭＳ Ｐゴシック" pitchFamily="34" charset="-128"/>
              </a:defRPr>
            </a:lvl4pPr>
            <a:lvl5pPr marL="2057400" indent="-228600" defTabSz="966788" eaLnBrk="0" hangingPunct="0">
              <a:defRPr sz="24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E4441EF3-1314-42C4-A2EC-9B5643936ADD}" type="slidenum">
              <a:rPr lang="en-US" sz="1300"/>
              <a:pPr eaLnBrk="1" hangingPunct="1"/>
              <a:t>20</a:t>
            </a:fld>
            <a:endParaRPr lang="en-US" sz="13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With re-ordering</a:t>
            </a:r>
            <a:r>
              <a:rPr lang="en-US" baseline="0" dirty="0" smtClean="0"/>
              <a:t> of topics, can’t cover this here yet, need to wait till after sampling.</a:t>
            </a:r>
            <a:endParaRPr lang="en-US" dirty="0"/>
          </a:p>
        </p:txBody>
      </p:sp>
      <p:sp>
        <p:nvSpPr>
          <p:cNvPr id="4" name="Slide Number Placeholder 3"/>
          <p:cNvSpPr>
            <a:spLocks noGrp="1"/>
          </p:cNvSpPr>
          <p:nvPr>
            <p:ph type="sldNum" sz="quarter" idx="10"/>
          </p:nvPr>
        </p:nvSpPr>
        <p:spPr/>
        <p:txBody>
          <a:bodyPr/>
          <a:lstStyle/>
          <a:p>
            <a:fld id="{5200DAEC-8020-4CF7-A90A-331E0EE17C26}" type="slidenum">
              <a:rPr lang="en-US" smtClean="0"/>
              <a:pPr/>
              <a:t>21</a:t>
            </a:fld>
            <a:endParaRPr lang="en-US"/>
          </a:p>
        </p:txBody>
      </p:sp>
    </p:spTree>
    <p:extLst>
      <p:ext uri="{BB962C8B-B14F-4D97-AF65-F5344CB8AC3E}">
        <p14:creationId xmlns:p14="http://schemas.microsoft.com/office/powerpoint/2010/main" val="3396145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1044578"/>
            <a:ext cx="12192000" cy="1470025"/>
          </a:xfrm>
        </p:spPr>
        <p:txBody>
          <a:bodyPr/>
          <a:lstStyle>
            <a:lvl1pPr>
              <a:defRPr>
                <a:solidFill>
                  <a:schemeClr val="accent2"/>
                </a:solidFill>
              </a:defRPr>
            </a:lvl1pPr>
          </a:lstStyle>
          <a:p>
            <a:r>
              <a:rPr lang="en-US" smtClean="0"/>
              <a:t>Click to edit Master title style</a:t>
            </a:r>
            <a:endParaRPr lang="en-US"/>
          </a:p>
        </p:txBody>
      </p:sp>
      <p:sp>
        <p:nvSpPr>
          <p:cNvPr id="5123" name="Rectangle 3"/>
          <p:cNvSpPr>
            <a:spLocks noGrp="1" noChangeArrowheads="1"/>
          </p:cNvSpPr>
          <p:nvPr>
            <p:ph type="subTitle" idx="1"/>
          </p:nvPr>
        </p:nvSpPr>
        <p:spPr>
          <a:xfrm>
            <a:off x="0" y="3657600"/>
            <a:ext cx="12192000" cy="1524000"/>
          </a:xfrm>
        </p:spPr>
        <p:txBody>
          <a:bodyPr/>
          <a:lstStyle>
            <a:lvl1pPr marL="0" indent="0" algn="ctr">
              <a:buFont typeface="Wingdings" pitchFamily="2" charset="2"/>
              <a:buNone/>
              <a:defRPr>
                <a:solidFill>
                  <a:schemeClr val="tx1"/>
                </a:solidFill>
              </a:defRPr>
            </a:lvl1pPr>
          </a:lstStyle>
          <a:p>
            <a:r>
              <a:rPr lang="en-US" smtClean="0"/>
              <a:t>Click to edit Master subtitle style</a:t>
            </a:r>
            <a:endParaRPr lang="en-US" dirty="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BBF837CE-2868-4A24-AB49-9D6ECFAE04E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AC6A190-8AB7-4691-9B1A-A7A256B1BA2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6A2BF44-F5DC-417D-9079-2D308383830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0A20002-19F1-4774-AF43-286B6C1B400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78" indent="0">
              <a:buNone/>
              <a:defRPr sz="1900"/>
            </a:lvl2pPr>
            <a:lvl3pPr marL="914354" indent="0">
              <a:buNone/>
              <a:defRPr sz="1600"/>
            </a:lvl3pPr>
            <a:lvl4pPr marL="1371532" indent="0">
              <a:buNone/>
              <a:defRPr sz="1500"/>
            </a:lvl4pPr>
            <a:lvl5pPr marL="1828709" indent="0">
              <a:buNone/>
              <a:defRPr sz="1500"/>
            </a:lvl5pPr>
            <a:lvl6pPr marL="2285886" indent="0">
              <a:buNone/>
              <a:defRPr sz="1500"/>
            </a:lvl6pPr>
            <a:lvl7pPr marL="2743062" indent="0">
              <a:buNone/>
              <a:defRPr sz="1500"/>
            </a:lvl7pPr>
            <a:lvl8pPr marL="3200240" indent="0">
              <a:buNone/>
              <a:defRPr sz="1500"/>
            </a:lvl8pPr>
            <a:lvl9pPr marL="3657418" indent="0">
              <a:buNone/>
              <a:defRPr sz="15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1736B34-1B90-46F4-A9FD-203AD0F3FEB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81737EC-F46C-4BDE-97B4-414C27CD350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3"/>
            <a:ext cx="4040188"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4094C94-7C12-4DBB-8C4A-35B5A4CE2B0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B98BA95B-2345-4C5A-9B56-F1F9E0D05A0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2F73B8CD-5DCF-4A13-886D-84358CFE1E1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04A8097-C3C0-403A-AC97-EA80930ED7E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264B70B-A198-4F20-B03F-8CDDBD2584B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25400"/>
            <a:ext cx="12192000" cy="1143000"/>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lvl="0"/>
            <a:r>
              <a:rPr lang="en-US" dirty="0" smtClean="0"/>
              <a:t>Click to edit Master title style</a:t>
            </a:r>
          </a:p>
        </p:txBody>
      </p:sp>
      <p:sp>
        <p:nvSpPr>
          <p:cNvPr id="3075" name="Rectangle 3"/>
          <p:cNvSpPr>
            <a:spLocks noGrp="1" noChangeArrowheads="1"/>
          </p:cNvSpPr>
          <p:nvPr>
            <p:ph type="body" idx="1"/>
          </p:nvPr>
        </p:nvSpPr>
        <p:spPr bwMode="auto">
          <a:xfrm>
            <a:off x="406400" y="1397001"/>
            <a:ext cx="11379200" cy="4729164"/>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100"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defRPr sz="1500"/>
            </a:lvl1pPr>
          </a:lstStyle>
          <a:p>
            <a:pPr>
              <a:defRPr/>
            </a:pPr>
            <a:endParaRPr lang="en-US"/>
          </a:p>
        </p:txBody>
      </p:sp>
      <p:sp>
        <p:nvSpPr>
          <p:cNvPr id="4101"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a:defRPr sz="1500"/>
            </a:lvl1pPr>
          </a:lstStyle>
          <a:p>
            <a:pPr>
              <a:defRPr/>
            </a:pPr>
            <a:endParaRPr lang="en-US"/>
          </a:p>
        </p:txBody>
      </p:sp>
      <p:sp>
        <p:nvSpPr>
          <p:cNvPr id="4102" name="Rectangle 6"/>
          <p:cNvSpPr>
            <a:spLocks noGrp="1" noChangeArrowheads="1"/>
          </p:cNvSpPr>
          <p:nvPr>
            <p:ph type="sldNum" sz="quarter" idx="4"/>
          </p:nvPr>
        </p:nvSpPr>
        <p:spPr bwMode="auto">
          <a:xfrm>
            <a:off x="10070123" y="6366118"/>
            <a:ext cx="2133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a:defRPr sz="1500"/>
            </a:lvl1pPr>
          </a:lstStyle>
          <a:p>
            <a:fld id="{5517FA1F-2885-4781-AF47-C9AEB50C4E15}" type="slidenum">
              <a:rPr lang="en-US" smtClean="0"/>
              <a:pPr/>
              <a:t>‹#›</a:t>
            </a:fld>
            <a:endParaRPr lang="en-US"/>
          </a:p>
        </p:txBody>
      </p:sp>
      <p:sp>
        <p:nvSpPr>
          <p:cNvPr id="4103" name="Rectangle 7"/>
          <p:cNvSpPr>
            <a:spLocks noChangeArrowheads="1"/>
          </p:cNvSpPr>
          <p:nvPr/>
        </p:nvSpPr>
        <p:spPr bwMode="auto">
          <a:xfrm>
            <a:off x="0" y="1031242"/>
            <a:ext cx="12192000" cy="60959"/>
          </a:xfrm>
          <a:prstGeom prst="rect">
            <a:avLst/>
          </a:prstGeom>
          <a:gradFill rotWithShape="1">
            <a:gsLst>
              <a:gs pos="0">
                <a:srgbClr val="0000CC"/>
              </a:gs>
              <a:gs pos="100000">
                <a:schemeClr val="tx1"/>
              </a:gs>
            </a:gsLst>
            <a:lin ang="0" scaled="1"/>
          </a:gradFill>
          <a:ln w="9525">
            <a:solidFill>
              <a:schemeClr val="tx1"/>
            </a:solidFill>
            <a:miter lim="800000"/>
            <a:headEnd/>
            <a:tailEnd/>
          </a:ln>
          <a:effectLst/>
        </p:spPr>
        <p:txBody>
          <a:bodyPr wrap="none" lIns="91436" tIns="45718" rIns="91436" bIns="45718"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Lst>
  <p:timing>
    <p:tnLst>
      <p:par>
        <p:cTn xmlns:p14="http://schemas.microsoft.com/office/powerpoint/2010/main" id="1" dur="indefinite" restart="never" nodeType="tmRoot"/>
      </p:par>
    </p:tnLst>
  </p:timing>
  <p:hf hdr="0" ftr="0" dt="0"/>
  <p:txStyles>
    <p:titleStyle>
      <a:lvl1pPr algn="ctr" rtl="0" eaLnBrk="1" fontAlgn="base" hangingPunct="1">
        <a:spcBef>
          <a:spcPct val="0"/>
        </a:spcBef>
        <a:spcAft>
          <a:spcPct val="0"/>
        </a:spcAft>
        <a:defRPr sz="4400">
          <a:solidFill>
            <a:srgbClr val="000090"/>
          </a:solidFill>
          <a:latin typeface="Calibri" pitchFamily="34" charset="0"/>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178" algn="ctr" rtl="0" eaLnBrk="1" fontAlgn="base" hangingPunct="1">
        <a:spcBef>
          <a:spcPct val="0"/>
        </a:spcBef>
        <a:spcAft>
          <a:spcPct val="0"/>
        </a:spcAft>
        <a:defRPr sz="4400">
          <a:solidFill>
            <a:schemeClr val="tx2"/>
          </a:solidFill>
          <a:latin typeface="Arial" charset="0"/>
        </a:defRPr>
      </a:lvl6pPr>
      <a:lvl7pPr marL="914354" algn="ctr" rtl="0" eaLnBrk="1" fontAlgn="base" hangingPunct="1">
        <a:spcBef>
          <a:spcPct val="0"/>
        </a:spcBef>
        <a:spcAft>
          <a:spcPct val="0"/>
        </a:spcAft>
        <a:defRPr sz="4400">
          <a:solidFill>
            <a:schemeClr val="tx2"/>
          </a:solidFill>
          <a:latin typeface="Arial" charset="0"/>
        </a:defRPr>
      </a:lvl7pPr>
      <a:lvl8pPr marL="1371532" algn="ctr" rtl="0" eaLnBrk="1" fontAlgn="base" hangingPunct="1">
        <a:spcBef>
          <a:spcPct val="0"/>
        </a:spcBef>
        <a:spcAft>
          <a:spcPct val="0"/>
        </a:spcAft>
        <a:defRPr sz="4400">
          <a:solidFill>
            <a:schemeClr val="tx2"/>
          </a:solidFill>
          <a:latin typeface="Arial" charset="0"/>
        </a:defRPr>
      </a:lvl8pPr>
      <a:lvl9pPr marL="1828709" algn="ctr" rtl="0" eaLnBrk="1" fontAlgn="base" hangingPunct="1">
        <a:spcBef>
          <a:spcPct val="0"/>
        </a:spcBef>
        <a:spcAft>
          <a:spcPct val="0"/>
        </a:spcAft>
        <a:defRPr sz="4400">
          <a:solidFill>
            <a:schemeClr val="tx2"/>
          </a:solidFill>
          <a:latin typeface="Arial" charset="0"/>
        </a:defRPr>
      </a:lvl9pPr>
    </p:titleStyle>
    <p:body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tags" Target="../tags/tag15.xml"/><Relationship Id="rId2" Type="http://schemas.openxmlformats.org/officeDocument/2006/relationships/tags" Target="../tags/tag16.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emf"/><Relationship Id="rId6" Type="http://schemas.openxmlformats.org/officeDocument/2006/relationships/image" Target="../media/image31.emf"/><Relationship Id="rId7" Type="http://schemas.openxmlformats.org/officeDocument/2006/relationships/image" Target="../media/image32.emf"/><Relationship Id="rId1" Type="http://schemas.openxmlformats.org/officeDocument/2006/relationships/tags" Target="../tags/tag17.x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9" Type="http://schemas.openxmlformats.org/officeDocument/2006/relationships/tags" Target="../tags/tag26.xml"/><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42.png"/><Relationship Id="rId10" Type="http://schemas.openxmlformats.org/officeDocument/2006/relationships/tags" Target="../tags/tag27.xml"/><Relationship Id="rId11" Type="http://schemas.openxmlformats.org/officeDocument/2006/relationships/tags" Target="../tags/tag28.xml"/><Relationship Id="rId12" Type="http://schemas.openxmlformats.org/officeDocument/2006/relationships/tags" Target="../tags/tag29.xml"/><Relationship Id="rId13" Type="http://schemas.openxmlformats.org/officeDocument/2006/relationships/slideLayout" Target="../slideLayouts/slideLayout2.xml"/><Relationship Id="rId14" Type="http://schemas.openxmlformats.org/officeDocument/2006/relationships/image" Target="../media/image33.png"/><Relationship Id="rId15" Type="http://schemas.openxmlformats.org/officeDocument/2006/relationships/image" Target="../media/image34.png"/><Relationship Id="rId16" Type="http://schemas.openxmlformats.org/officeDocument/2006/relationships/image" Target="../media/image35.png"/><Relationship Id="rId17" Type="http://schemas.openxmlformats.org/officeDocument/2006/relationships/image" Target="../media/image36.png"/><Relationship Id="rId18" Type="http://schemas.openxmlformats.org/officeDocument/2006/relationships/image" Target="../media/image37.png"/><Relationship Id="rId19" Type="http://schemas.openxmlformats.org/officeDocument/2006/relationships/image" Target="../media/image38.png"/><Relationship Id="rId1" Type="http://schemas.openxmlformats.org/officeDocument/2006/relationships/tags" Target="../tags/tag18.xml"/><Relationship Id="rId2" Type="http://schemas.openxmlformats.org/officeDocument/2006/relationships/tags" Target="../tags/tag19.xml"/><Relationship Id="rId3" Type="http://schemas.openxmlformats.org/officeDocument/2006/relationships/tags" Target="../tags/tag20.xml"/><Relationship Id="rId4" Type="http://schemas.openxmlformats.org/officeDocument/2006/relationships/tags" Target="../tags/tag21.xml"/><Relationship Id="rId5" Type="http://schemas.openxmlformats.org/officeDocument/2006/relationships/tags" Target="../tags/tag22.xml"/><Relationship Id="rId6" Type="http://schemas.openxmlformats.org/officeDocument/2006/relationships/tags" Target="../tags/tag23.xml"/><Relationship Id="rId7" Type="http://schemas.openxmlformats.org/officeDocument/2006/relationships/tags" Target="../tags/tag24.xml"/><Relationship Id="rId8" Type="http://schemas.openxmlformats.org/officeDocument/2006/relationships/tags" Target="../tags/tag2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image" Target="../media/image43.png"/><Relationship Id="rId1" Type="http://schemas.microsoft.com/office/2007/relationships/media" Target="../media/media1.mp4"/><Relationship Id="rId2" Type="http://schemas.openxmlformats.org/officeDocument/2006/relationships/video" Target="../media/media1.mp4"/></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43.png"/><Relationship Id="rId1" Type="http://schemas.microsoft.com/office/2007/relationships/media" Target="../media/media2.mp4"/><Relationship Id="rId2" Type="http://schemas.openxmlformats.org/officeDocument/2006/relationships/video" Target="../media/media2.mp4"/></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xml"/><Relationship Id="rId5" Type="http://schemas.openxmlformats.org/officeDocument/2006/relationships/image" Target="../media/image43.png"/><Relationship Id="rId1" Type="http://schemas.microsoft.com/office/2007/relationships/media" Target="../media/media3.mp4"/><Relationship Id="rId2" Type="http://schemas.openxmlformats.org/officeDocument/2006/relationships/video" Target="../media/media3.mp4"/></Relationships>
</file>

<file path=ppt/slides/_rels/slide18.xml.rels><?xml version="1.0" encoding="UTF-8" standalone="yes"?>
<Relationships xmlns="http://schemas.openxmlformats.org/package/2006/relationships"><Relationship Id="rId3" Type="http://schemas.openxmlformats.org/officeDocument/2006/relationships/image" Target="../media/image45.emf"/><Relationship Id="rId4" Type="http://schemas.openxmlformats.org/officeDocument/2006/relationships/image" Target="../media/image46.emf"/><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48.emf"/><Relationship Id="rId5" Type="http://schemas.openxmlformats.org/officeDocument/2006/relationships/image" Target="../media/image49.emf"/><Relationship Id="rId6" Type="http://schemas.openxmlformats.org/officeDocument/2006/relationships/image" Target="../media/image50.emf"/><Relationship Id="rId7" Type="http://schemas.openxmlformats.org/officeDocument/2006/relationships/image" Target="../media/image51.emf"/><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3" Type="http://schemas.openxmlformats.org/officeDocument/2006/relationships/tags" Target="../tags/tag4.xml"/><Relationship Id="rId4" Type="http://schemas.openxmlformats.org/officeDocument/2006/relationships/slideLayout" Target="../slideLayouts/slideLayout4.xml"/><Relationship Id="rId5" Type="http://schemas.openxmlformats.org/officeDocument/2006/relationships/notesSlide" Target="../notesSlides/notesSlide2.xml"/><Relationship Id="rId6" Type="http://schemas.openxmlformats.org/officeDocument/2006/relationships/image" Target="../media/image2.jpeg"/><Relationship Id="rId7" Type="http://schemas.openxmlformats.org/officeDocument/2006/relationships/image" Target="../media/image3.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 Type="http://schemas.openxmlformats.org/officeDocument/2006/relationships/tags" Target="../tags/tag2.xml"/><Relationship Id="rId2" Type="http://schemas.openxmlformats.org/officeDocument/2006/relationships/tags" Target="../tags/tag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65.png"/><Relationship Id="rId8" Type="http://schemas.openxmlformats.org/officeDocument/2006/relationships/image" Target="../media/image66.png"/><Relationship Id="rId9"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84.png"/><Relationship Id="rId6" Type="http://schemas.openxmlformats.org/officeDocument/2006/relationships/image" Target="../media/image85.png"/><Relationship Id="rId7"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87.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5.xml"/><Relationship Id="rId5" Type="http://schemas.openxmlformats.org/officeDocument/2006/relationships/image" Target="../media/image88.png"/><Relationship Id="rId1" Type="http://schemas.microsoft.com/office/2007/relationships/media" Target="Macintosh%20HD:Users:lsz:teaching:cse473au11:share:cse473au11-hmms.ppt_media:oneghost-withobs-1.mov" TargetMode="External"/><Relationship Id="rId2" Type="http://schemas.openxmlformats.org/officeDocument/2006/relationships/video" Target="Macintosh%20HD:Users:lsz:teaching:cse473au11:share:cse473au11-hmms.ppt_media:oneghost-withobs-1.mov"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51.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52.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6.png"/><Relationship Id="rId6" Type="http://schemas.openxmlformats.org/officeDocument/2006/relationships/image" Target="../media/image97.png"/><Relationship Id="rId7" Type="http://schemas.openxmlformats.org/officeDocument/2006/relationships/image" Target="../media/image90.png"/><Relationship Id="rId8"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98.png"/></Relationships>
</file>

<file path=ppt/slides/_rels/slide56.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58.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9.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6.xml.rels><?xml version="1.0" encoding="UTF-8" standalone="yes"?>
<Relationships xmlns="http://schemas.openxmlformats.org/package/2006/relationships"><Relationship Id="rId3" Type="http://schemas.openxmlformats.org/officeDocument/2006/relationships/tags" Target="../tags/tag7.xml"/><Relationship Id="rId4" Type="http://schemas.openxmlformats.org/officeDocument/2006/relationships/slideLayout" Target="../slideLayouts/slideLayout2.xml"/><Relationship Id="rId5" Type="http://schemas.openxmlformats.org/officeDocument/2006/relationships/image" Target="../media/image10.png"/><Relationship Id="rId6" Type="http://schemas.openxmlformats.org/officeDocument/2006/relationships/image" Target="../media/image8.pn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13.png"/><Relationship Id="rId1" Type="http://schemas.openxmlformats.org/officeDocument/2006/relationships/tags" Target="../tags/tag5.xml"/><Relationship Id="rId2" Type="http://schemas.openxmlformats.org/officeDocument/2006/relationships/tags" Target="../tags/tag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103.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7.xml"/><Relationship Id="rId5" Type="http://schemas.openxmlformats.org/officeDocument/2006/relationships/image" Target="../media/image104.wmf"/><Relationship Id="rId1" Type="http://schemas.microsoft.com/office/2007/relationships/media" Target="Macintosh%20HD:Users:lsz:teaching:cse473au11:share:cse473au11-hmms.ppt_media:global-floor-1.mov" TargetMode="External"/><Relationship Id="rId2" Type="http://schemas.openxmlformats.org/officeDocument/2006/relationships/video" Target="Macintosh%20HD:Users:lsz:teaching:cse473au11:share:cse473au11-hmms.ppt_media:global-floor-1.mov" TargetMode="Externa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8.xml"/><Relationship Id="rId5" Type="http://schemas.openxmlformats.org/officeDocument/2006/relationships/image" Target="../media/image105.png"/><Relationship Id="rId1" Type="http://schemas.microsoft.com/office/2007/relationships/media" Target="Macintosh%20HD:Users:lsz:teaching:cse473au11:share:cse473au11-hmms.ppt_media:exactfilter-big-2.mov" TargetMode="External"/><Relationship Id="rId2" Type="http://schemas.openxmlformats.org/officeDocument/2006/relationships/video" Target="Macintosh%20HD:Users:lsz:teaching:cse473au11:share:cse473au11-hmms.ppt_media:exactfilter-big-2.mov" TargetMode="Externa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9.xml"/><Relationship Id="rId5" Type="http://schemas.openxmlformats.org/officeDocument/2006/relationships/image" Target="../media/image106.png"/><Relationship Id="rId1" Type="http://schemas.microsoft.com/office/2007/relationships/media" Target="Macintosh%20HD:Users:lsz:teaching:cse473au11:share:cse473au11-hmms.ppt_media:partfilter-big-2.mov" TargetMode="External"/><Relationship Id="rId2" Type="http://schemas.openxmlformats.org/officeDocument/2006/relationships/video" Target="Macintosh%20HD:Users:lsz:teaching:cse473au11:share:cse473au11-hmms.ppt_media:partfilter-big-2.mov" TargetMode="Externa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0.xml"/><Relationship Id="rId5" Type="http://schemas.openxmlformats.org/officeDocument/2006/relationships/image" Target="../media/image107.png"/><Relationship Id="rId1" Type="http://schemas.microsoft.com/office/2007/relationships/media" Target="Macintosh%20HD:Users:lsz:teaching:cse473au11:share:cse473au11-hmms.ppt_media:partfilter-25-big-1.mov" TargetMode="External"/><Relationship Id="rId2" Type="http://schemas.openxmlformats.org/officeDocument/2006/relationships/video" Target="Macintosh%20HD:Users:lsz:teaching:cse473au11:share:cse473au11-hmms.ppt_media:partfilter-25-big-1.mov" TargetMode="Externa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1.xml"/><Relationship Id="rId4" Type="http://schemas.openxmlformats.org/officeDocument/2006/relationships/oleObject" Target="../embeddings/oleObject1.bin"/><Relationship Id="rId5" Type="http://schemas.openxmlformats.org/officeDocument/2006/relationships/image" Target="../media/image108.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109.png"/></Relationships>
</file>

<file path=ppt/slides/_rels/slide7.xml.rels><?xml version="1.0" encoding="UTF-8" standalone="yes"?>
<Relationships xmlns="http://schemas.openxmlformats.org/package/2006/relationships"><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19.png"/><Relationship Id="rId15" Type="http://schemas.openxmlformats.org/officeDocument/2006/relationships/image" Target="../media/image20.png"/><Relationship Id="rId1" Type="http://schemas.openxmlformats.org/officeDocument/2006/relationships/tags" Target="../tags/tag8.xml"/><Relationship Id="rId2" Type="http://schemas.openxmlformats.org/officeDocument/2006/relationships/tags" Target="../tags/tag9.xml"/><Relationship Id="rId3" Type="http://schemas.openxmlformats.org/officeDocument/2006/relationships/tags" Target="../tags/tag10.xml"/><Relationship Id="rId4" Type="http://schemas.openxmlformats.org/officeDocument/2006/relationships/tags" Target="../tags/tag11.xml"/><Relationship Id="rId5" Type="http://schemas.openxmlformats.org/officeDocument/2006/relationships/tags" Target="../tags/tag12.xml"/><Relationship Id="rId6" Type="http://schemas.openxmlformats.org/officeDocument/2006/relationships/tags" Target="../tags/tag13.xml"/><Relationship Id="rId7" Type="http://schemas.openxmlformats.org/officeDocument/2006/relationships/tags" Target="../tags/tag14.xml"/><Relationship Id="rId8" Type="http://schemas.openxmlformats.org/officeDocument/2006/relationships/slideLayout" Target="../slideLayouts/slideLayout2.xml"/><Relationship Id="rId9" Type="http://schemas.openxmlformats.org/officeDocument/2006/relationships/image" Target="../media/image14.png"/><Relationship Id="rId10" Type="http://schemas.openxmlformats.org/officeDocument/2006/relationships/image" Target="../media/image1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110.png"/></Relationships>
</file>

<file path=ppt/slides/_rels/slide71.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2.png"/><Relationship Id="rId5" Type="http://schemas.openxmlformats.org/officeDocument/2006/relationships/image" Target="../media/image113.png"/><Relationship Id="rId6" Type="http://schemas.openxmlformats.org/officeDocument/2006/relationships/image" Target="../media/image114.png"/><Relationship Id="rId7" Type="http://schemas.openxmlformats.org/officeDocument/2006/relationships/image" Target="../media/image115.png"/><Relationship Id="rId8" Type="http://schemas.openxmlformats.org/officeDocument/2006/relationships/image" Target="../media/image116.png"/><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72.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5" Type="http://schemas.openxmlformats.org/officeDocument/2006/relationships/image" Target="../media/image119.png"/><Relationship Id="rId6" Type="http://schemas.openxmlformats.org/officeDocument/2006/relationships/image" Target="../media/image120.png"/><Relationship Id="rId7" Type="http://schemas.openxmlformats.org/officeDocument/2006/relationships/image" Target="../media/image121.png"/><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1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3.emf"/><Relationship Id="rId5" Type="http://schemas.openxmlformats.org/officeDocument/2006/relationships/image" Target="../media/image1.png"/><Relationship Id="rId6"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Grp="1" noChangeArrowheads="1"/>
          </p:cNvSpPr>
          <p:nvPr>
            <p:ph type="ctrTitle"/>
          </p:nvPr>
        </p:nvSpPr>
        <p:spPr>
          <a:xfrm>
            <a:off x="0" y="279403"/>
            <a:ext cx="12192000" cy="1470025"/>
          </a:xfrm>
        </p:spPr>
        <p:txBody>
          <a:bodyPr/>
          <a:lstStyle/>
          <a:p>
            <a:pPr eaLnBrk="1" hangingPunct="1"/>
            <a:r>
              <a:rPr lang="en-US" dirty="0" smtClean="0"/>
              <a:t>CSE 473: Artificial Intelligence</a:t>
            </a:r>
            <a:br>
              <a:rPr lang="en-US" dirty="0" smtClean="0"/>
            </a:br>
            <a:endParaRPr lang="en-US" sz="3600" dirty="0" smtClean="0"/>
          </a:p>
        </p:txBody>
      </p:sp>
      <p:sp>
        <p:nvSpPr>
          <p:cNvPr id="5123" name="Rectangle 6"/>
          <p:cNvSpPr>
            <a:spLocks noGrp="1" noChangeArrowheads="1"/>
          </p:cNvSpPr>
          <p:nvPr>
            <p:ph type="subTitle" idx="1"/>
          </p:nvPr>
        </p:nvSpPr>
        <p:spPr>
          <a:xfrm>
            <a:off x="0" y="1295400"/>
            <a:ext cx="12192000" cy="1524000"/>
          </a:xfrm>
        </p:spPr>
        <p:txBody>
          <a:bodyPr/>
          <a:lstStyle/>
          <a:p>
            <a:pPr eaLnBrk="1" hangingPunct="1"/>
            <a:r>
              <a:rPr lang="en-US" sz="4300" dirty="0" smtClean="0"/>
              <a:t>Markov Models</a:t>
            </a:r>
          </a:p>
        </p:txBody>
      </p:sp>
      <p:sp>
        <p:nvSpPr>
          <p:cNvPr id="5124" name="Text Box 7"/>
          <p:cNvSpPr txBox="1">
            <a:spLocks noChangeArrowheads="1"/>
          </p:cNvSpPr>
          <p:nvPr/>
        </p:nvSpPr>
        <p:spPr bwMode="auto">
          <a:xfrm>
            <a:off x="1524000" y="6248403"/>
            <a:ext cx="5867400" cy="369328"/>
          </a:xfrm>
          <a:prstGeom prst="rect">
            <a:avLst/>
          </a:prstGeom>
          <a:noFill/>
          <a:ln w="9525">
            <a:noFill/>
            <a:miter lim="800000"/>
            <a:headEnd/>
            <a:tailEnd/>
          </a:ln>
        </p:spPr>
        <p:txBody>
          <a:bodyPr lIns="91432" tIns="45718" rIns="91432" bIns="45718">
            <a:spAutoFit/>
          </a:bodyPr>
          <a:lstStyle/>
          <a:p>
            <a:pPr>
              <a:spcBef>
                <a:spcPct val="50000"/>
              </a:spcBef>
            </a:pPr>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2" y="2971800"/>
            <a:ext cx="6790812" cy="1495832"/>
          </a:xfrm>
          <a:prstGeom prst="rect">
            <a:avLst/>
          </a:prstGeom>
        </p:spPr>
      </p:pic>
      <p:sp>
        <p:nvSpPr>
          <p:cNvPr id="8" name="Text Box 8"/>
          <p:cNvSpPr txBox="1">
            <a:spLocks noChangeArrowheads="1"/>
          </p:cNvSpPr>
          <p:nvPr/>
        </p:nvSpPr>
        <p:spPr bwMode="auto">
          <a:xfrm>
            <a:off x="0" y="6003922"/>
            <a:ext cx="12192000" cy="761745"/>
          </a:xfrm>
          <a:prstGeom prst="rect">
            <a:avLst/>
          </a:prstGeom>
          <a:noFill/>
          <a:ln w="9525">
            <a:noFill/>
            <a:miter lim="800000"/>
            <a:headEnd/>
            <a:tailEnd/>
          </a:ln>
        </p:spPr>
        <p:txBody>
          <a:bodyPr wrap="square" lIns="68579" tIns="34289" rIns="68579" bIns="34289">
            <a:spAutoFit/>
          </a:bodyPr>
          <a:lstStyle/>
          <a:p>
            <a:pPr algn="ctr">
              <a:spcBef>
                <a:spcPct val="50000"/>
              </a:spcBef>
            </a:pPr>
            <a:r>
              <a:rPr lang="en-US" sz="2400" dirty="0" smtClean="0">
                <a:latin typeface="Calibri"/>
                <a:cs typeface="Calibri"/>
              </a:rPr>
              <a:t>Daniel S. Weld --- University of Washington</a:t>
            </a:r>
          </a:p>
          <a:p>
            <a:pPr algn="ctr">
              <a:spcBef>
                <a:spcPct val="50000"/>
              </a:spcBef>
            </a:pPr>
            <a:r>
              <a:rPr lang="en-US" sz="1400" dirty="0" smtClean="0">
                <a:latin typeface="Calibri"/>
                <a:cs typeface="Calibri"/>
              </a:rPr>
              <a:t>[Most slides were created by Dan Klein and Pieter Abbeel for CS188 Intro to AI at UC Berkeley.  All CS188 materials are available at http://</a:t>
            </a:r>
            <a:r>
              <a:rPr lang="en-US" sz="1400" dirty="0" err="1" smtClean="0">
                <a:latin typeface="Calibri"/>
                <a:cs typeface="Calibri"/>
              </a:rPr>
              <a:t>ai.berkeley.edu</a:t>
            </a:r>
            <a:r>
              <a:rPr lang="en-US" sz="1400" dirty="0" smtClean="0">
                <a:latin typeface="Calibri"/>
                <a:cs typeface="Calibri"/>
              </a:rPr>
              <a:t>.]</a:t>
            </a:r>
            <a:endParaRPr lang="en-US" sz="1400" dirty="0">
              <a:latin typeface="Calibri"/>
              <a:cs typeface="Calibri"/>
            </a:endParaRPr>
          </a:p>
        </p:txBody>
      </p:sp>
    </p:spTree>
    <p:extLst>
      <p:ext uri="{BB962C8B-B14F-4D97-AF65-F5344CB8AC3E}">
        <p14:creationId xmlns:p14="http://schemas.microsoft.com/office/powerpoint/2010/main" val="181126105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p:txBody>
          <a:bodyPr/>
          <a:lstStyle/>
          <a:p>
            <a:r>
              <a:rPr lang="en-US" smtClean="0">
                <a:ea typeface="ＭＳ Ｐゴシック" pitchFamily="34" charset="-128"/>
              </a:rPr>
              <a:t>Conditional Independence</a:t>
            </a:r>
          </a:p>
        </p:txBody>
      </p:sp>
      <p:sp>
        <p:nvSpPr>
          <p:cNvPr id="24578" name="Rectangle 3"/>
          <p:cNvSpPr>
            <a:spLocks noGrp="1" noChangeArrowheads="1"/>
          </p:cNvSpPr>
          <p:nvPr>
            <p:ph idx="1"/>
          </p:nvPr>
        </p:nvSpPr>
        <p:spPr>
          <a:xfrm>
            <a:off x="2438400" y="3200400"/>
            <a:ext cx="8077200" cy="3154363"/>
          </a:xfrm>
        </p:spPr>
        <p:txBody>
          <a:bodyPr/>
          <a:lstStyle/>
          <a:p>
            <a:pPr>
              <a:lnSpc>
                <a:spcPct val="80000"/>
              </a:lnSpc>
            </a:pPr>
            <a:r>
              <a:rPr lang="en-US" sz="2800" dirty="0" smtClean="0">
                <a:ea typeface="ＭＳ Ｐゴシック" pitchFamily="34" charset="-128"/>
              </a:rPr>
              <a:t>Basic conditional independence:</a:t>
            </a:r>
          </a:p>
          <a:p>
            <a:pPr lvl="1">
              <a:lnSpc>
                <a:spcPct val="80000"/>
              </a:lnSpc>
            </a:pPr>
            <a:r>
              <a:rPr lang="en-US" sz="2400" dirty="0" smtClean="0">
                <a:ea typeface="ＭＳ Ｐゴシック" pitchFamily="34" charset="-128"/>
              </a:rPr>
              <a:t>Past and future independent of the present</a:t>
            </a:r>
          </a:p>
          <a:p>
            <a:pPr lvl="1">
              <a:lnSpc>
                <a:spcPct val="80000"/>
              </a:lnSpc>
            </a:pPr>
            <a:r>
              <a:rPr lang="en-US" sz="2400" dirty="0" smtClean="0">
                <a:ea typeface="ＭＳ Ｐゴシック" pitchFamily="34" charset="-128"/>
              </a:rPr>
              <a:t>Each time step only depends on the previous</a:t>
            </a:r>
          </a:p>
          <a:p>
            <a:pPr lvl="1">
              <a:lnSpc>
                <a:spcPct val="80000"/>
              </a:lnSpc>
            </a:pPr>
            <a:r>
              <a:rPr lang="en-US" sz="2400" dirty="0" smtClean="0">
                <a:ea typeface="ＭＳ Ｐゴシック" pitchFamily="34" charset="-128"/>
              </a:rPr>
              <a:t>This is called the (first order) Markov property</a:t>
            </a:r>
          </a:p>
          <a:p>
            <a:pPr lvl="1">
              <a:lnSpc>
                <a:spcPct val="80000"/>
              </a:lnSpc>
            </a:pPr>
            <a:endParaRPr lang="en-US" sz="2400" dirty="0" smtClean="0">
              <a:ea typeface="ＭＳ Ｐゴシック" pitchFamily="34" charset="-128"/>
            </a:endParaRPr>
          </a:p>
          <a:p>
            <a:pPr>
              <a:lnSpc>
                <a:spcPct val="80000"/>
              </a:lnSpc>
            </a:pPr>
            <a:r>
              <a:rPr lang="en-US" sz="2800" dirty="0" smtClean="0">
                <a:ea typeface="ＭＳ Ｐゴシック" pitchFamily="34" charset="-128"/>
              </a:rPr>
              <a:t>Note that the chain is just a (</a:t>
            </a:r>
            <a:r>
              <a:rPr lang="en-US" sz="2800" dirty="0" err="1" smtClean="0">
                <a:ea typeface="ＭＳ Ｐゴシック" pitchFamily="34" charset="-128"/>
              </a:rPr>
              <a:t>growable</a:t>
            </a:r>
            <a:r>
              <a:rPr lang="en-US" sz="2800" dirty="0" smtClean="0">
                <a:ea typeface="ＭＳ Ｐゴシック" pitchFamily="34" charset="-128"/>
              </a:rPr>
              <a:t>) BN</a:t>
            </a:r>
          </a:p>
          <a:p>
            <a:pPr lvl="1">
              <a:lnSpc>
                <a:spcPct val="80000"/>
              </a:lnSpc>
            </a:pPr>
            <a:r>
              <a:rPr lang="en-US" sz="2400" dirty="0" smtClean="0">
                <a:ea typeface="ＭＳ Ｐゴシック" pitchFamily="34" charset="-128"/>
              </a:rPr>
              <a:t>We can always use generic BN reasoning on it if we truncate the chain at a fixed length</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2" y="1399767"/>
            <a:ext cx="6790812" cy="1495832"/>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a:xfrm>
            <a:off x="0" y="-38100"/>
            <a:ext cx="12192000" cy="1143000"/>
          </a:xfrm>
        </p:spPr>
        <p:txBody>
          <a:bodyPr/>
          <a:lstStyle/>
          <a:p>
            <a:r>
              <a:rPr lang="en-US" dirty="0" smtClean="0">
                <a:ea typeface="ＭＳ Ｐゴシック" pitchFamily="34" charset="-128"/>
              </a:rPr>
              <a:t>Example Markov Chain: Weather</a:t>
            </a:r>
          </a:p>
        </p:txBody>
      </p:sp>
      <p:sp>
        <p:nvSpPr>
          <p:cNvPr id="28674" name="Rectangle 3"/>
          <p:cNvSpPr>
            <a:spLocks noGrp="1" noChangeArrowheads="1"/>
          </p:cNvSpPr>
          <p:nvPr>
            <p:ph idx="1"/>
          </p:nvPr>
        </p:nvSpPr>
        <p:spPr>
          <a:xfrm>
            <a:off x="457200" y="1447800"/>
            <a:ext cx="4267200" cy="838200"/>
          </a:xfrm>
        </p:spPr>
        <p:txBody>
          <a:bodyPr/>
          <a:lstStyle/>
          <a:p>
            <a:r>
              <a:rPr lang="en-US" sz="2800" dirty="0" smtClean="0">
                <a:ea typeface="ＭＳ Ｐゴシック" pitchFamily="34" charset="-128"/>
              </a:rPr>
              <a:t>States: X = {rain, sun}</a:t>
            </a:r>
          </a:p>
          <a:p>
            <a:pPr marL="457176" lvl="1" indent="0">
              <a:buNone/>
            </a:pPr>
            <a:endParaRPr lang="en-US" sz="2400" dirty="0" smtClean="0">
              <a:ea typeface="ＭＳ Ｐゴシック" pitchFamily="34" charset="-128"/>
            </a:endParaRPr>
          </a:p>
          <a:p>
            <a:pPr lvl="1"/>
            <a:endParaRPr lang="en-US" sz="2400" dirty="0" smtClean="0">
              <a:ea typeface="ＭＳ Ｐゴシック" pitchFamily="34" charset="-128"/>
            </a:endParaRPr>
          </a:p>
          <a:p>
            <a:pPr lvl="1"/>
            <a:endParaRPr lang="en-US" sz="2400" dirty="0" smtClean="0">
              <a:ea typeface="ＭＳ Ｐゴシック" pitchFamily="34" charset="-128"/>
            </a:endParaRPr>
          </a:p>
        </p:txBody>
      </p:sp>
      <p:sp>
        <p:nvSpPr>
          <p:cNvPr id="28675" name="Oval 4"/>
          <p:cNvSpPr>
            <a:spLocks noChangeArrowheads="1"/>
          </p:cNvSpPr>
          <p:nvPr/>
        </p:nvSpPr>
        <p:spPr bwMode="auto">
          <a:xfrm>
            <a:off x="5853113" y="5057775"/>
            <a:ext cx="609600" cy="609600"/>
          </a:xfrm>
          <a:prstGeom prst="ellipse">
            <a:avLst/>
          </a:prstGeom>
          <a:solidFill>
            <a:schemeClr val="accent1"/>
          </a:solidFill>
          <a:ln w="28575">
            <a:solidFill>
              <a:schemeClr val="tx1"/>
            </a:solidFill>
            <a:round/>
            <a:headEnd/>
            <a:tailEnd/>
          </a:ln>
        </p:spPr>
        <p:txBody>
          <a:bodyPr wrap="none" anchor="ctr"/>
          <a:lstStyle/>
          <a:p>
            <a:pPr algn="ctr"/>
            <a:r>
              <a:rPr lang="en-US" dirty="0">
                <a:latin typeface="Calibri"/>
                <a:cs typeface="Calibri"/>
              </a:rPr>
              <a:t>rain</a:t>
            </a:r>
          </a:p>
        </p:txBody>
      </p:sp>
      <p:sp>
        <p:nvSpPr>
          <p:cNvPr id="28676" name="Oval 5"/>
          <p:cNvSpPr>
            <a:spLocks noChangeArrowheads="1"/>
          </p:cNvSpPr>
          <p:nvPr/>
        </p:nvSpPr>
        <p:spPr bwMode="auto">
          <a:xfrm>
            <a:off x="7300913" y="5057775"/>
            <a:ext cx="609600" cy="609600"/>
          </a:xfrm>
          <a:prstGeom prst="ellipse">
            <a:avLst/>
          </a:prstGeom>
          <a:solidFill>
            <a:srgbClr val="FFCC00"/>
          </a:solidFill>
          <a:ln w="28575">
            <a:solidFill>
              <a:schemeClr val="tx1"/>
            </a:solidFill>
            <a:round/>
            <a:headEnd/>
            <a:tailEnd/>
          </a:ln>
        </p:spPr>
        <p:txBody>
          <a:bodyPr wrap="none" anchor="ctr"/>
          <a:lstStyle/>
          <a:p>
            <a:pPr algn="ctr"/>
            <a:r>
              <a:rPr lang="en-US">
                <a:latin typeface="Calibri"/>
                <a:cs typeface="Calibri"/>
              </a:rPr>
              <a:t>sun</a:t>
            </a:r>
          </a:p>
        </p:txBody>
      </p:sp>
      <p:cxnSp>
        <p:nvCxnSpPr>
          <p:cNvPr id="28677" name="AutoShape 6"/>
          <p:cNvCxnSpPr>
            <a:cxnSpLocks noChangeShapeType="1"/>
            <a:stCxn id="28675" idx="0"/>
            <a:endCxn id="28676" idx="0"/>
          </p:cNvCxnSpPr>
          <p:nvPr/>
        </p:nvCxnSpPr>
        <p:spPr bwMode="auto">
          <a:xfrm rot="5400000" flipV="1">
            <a:off x="6881019" y="4320381"/>
            <a:ext cx="1588" cy="1447800"/>
          </a:xfrm>
          <a:prstGeom prst="curvedConnector3">
            <a:avLst>
              <a:gd name="adj1" fmla="val -25800009"/>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8678" name="AutoShape 7"/>
          <p:cNvCxnSpPr>
            <a:cxnSpLocks noChangeShapeType="1"/>
            <a:stCxn id="28676" idx="4"/>
            <a:endCxn id="28675" idx="4"/>
          </p:cNvCxnSpPr>
          <p:nvPr/>
        </p:nvCxnSpPr>
        <p:spPr bwMode="auto">
          <a:xfrm rot="5400000">
            <a:off x="6881019" y="4958556"/>
            <a:ext cx="1588" cy="1447800"/>
          </a:xfrm>
          <a:prstGeom prst="curvedConnector3">
            <a:avLst>
              <a:gd name="adj1" fmla="val 28800009"/>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8679" name="AutoShape 8"/>
          <p:cNvCxnSpPr>
            <a:cxnSpLocks noChangeShapeType="1"/>
            <a:stCxn id="28676" idx="7"/>
            <a:endCxn id="28676" idx="6"/>
          </p:cNvCxnSpPr>
          <p:nvPr/>
        </p:nvCxnSpPr>
        <p:spPr bwMode="auto">
          <a:xfrm rot="5400000" flipV="1">
            <a:off x="7758113" y="5195887"/>
            <a:ext cx="230188" cy="103187"/>
          </a:xfrm>
          <a:prstGeom prst="curvedConnector4">
            <a:avLst>
              <a:gd name="adj1" fmla="val -212417"/>
              <a:gd name="adj2" fmla="val 472306"/>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8680" name="AutoShape 9"/>
          <p:cNvCxnSpPr>
            <a:cxnSpLocks noChangeShapeType="1"/>
            <a:stCxn id="28675" idx="3"/>
            <a:endCxn id="28675" idx="2"/>
          </p:cNvCxnSpPr>
          <p:nvPr/>
        </p:nvCxnSpPr>
        <p:spPr bwMode="auto">
          <a:xfrm rot="16200000" flipV="1">
            <a:off x="5775325" y="5426075"/>
            <a:ext cx="230187" cy="103188"/>
          </a:xfrm>
          <a:prstGeom prst="curvedConnector4">
            <a:avLst>
              <a:gd name="adj1" fmla="val -249657"/>
              <a:gd name="adj2" fmla="val 478458"/>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8681" name="Text Box 10"/>
          <p:cNvSpPr txBox="1">
            <a:spLocks noChangeArrowheads="1"/>
          </p:cNvSpPr>
          <p:nvPr/>
        </p:nvSpPr>
        <p:spPr bwMode="auto">
          <a:xfrm>
            <a:off x="8153400" y="4510087"/>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0.9</a:t>
            </a:r>
          </a:p>
        </p:txBody>
      </p:sp>
      <p:sp>
        <p:nvSpPr>
          <p:cNvPr id="28682" name="Text Box 11"/>
          <p:cNvSpPr txBox="1">
            <a:spLocks noChangeArrowheads="1"/>
          </p:cNvSpPr>
          <p:nvPr/>
        </p:nvSpPr>
        <p:spPr bwMode="auto">
          <a:xfrm>
            <a:off x="5638800" y="6048375"/>
            <a:ext cx="533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0.7</a:t>
            </a:r>
          </a:p>
        </p:txBody>
      </p:sp>
      <p:sp>
        <p:nvSpPr>
          <p:cNvPr id="28683" name="Text Box 12"/>
          <p:cNvSpPr txBox="1">
            <a:spLocks noChangeArrowheads="1"/>
          </p:cNvSpPr>
          <p:nvPr/>
        </p:nvSpPr>
        <p:spPr bwMode="auto">
          <a:xfrm>
            <a:off x="6629400" y="4676775"/>
            <a:ext cx="533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0.3</a:t>
            </a:r>
          </a:p>
        </p:txBody>
      </p:sp>
      <p:sp>
        <p:nvSpPr>
          <p:cNvPr id="28684" name="Text Box 13"/>
          <p:cNvSpPr txBox="1">
            <a:spLocks noChangeArrowheads="1"/>
          </p:cNvSpPr>
          <p:nvPr/>
        </p:nvSpPr>
        <p:spPr bwMode="auto">
          <a:xfrm>
            <a:off x="6629400" y="6200775"/>
            <a:ext cx="533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0.1</a:t>
            </a:r>
          </a:p>
        </p:txBody>
      </p:sp>
      <p:sp>
        <p:nvSpPr>
          <p:cNvPr id="28685" name="AutoShape 14"/>
          <p:cNvSpPr>
            <a:spLocks noChangeArrowheads="1"/>
          </p:cNvSpPr>
          <p:nvPr/>
        </p:nvSpPr>
        <p:spPr bwMode="auto">
          <a:xfrm>
            <a:off x="5562600" y="3810000"/>
            <a:ext cx="6019800" cy="457200"/>
          </a:xfrm>
          <a:prstGeom prst="wedgeRectCallout">
            <a:avLst>
              <a:gd name="adj1" fmla="val -49866"/>
              <a:gd name="adj2" fmla="val -26079"/>
            </a:avLst>
          </a:prstGeom>
          <a:solidFill>
            <a:schemeClr val="bg1"/>
          </a:solidFill>
          <a:ln w="9525">
            <a:solidFill>
              <a:schemeClr val="tx1"/>
            </a:solidFill>
            <a:miter lim="800000"/>
            <a:headEnd/>
            <a:tailEnd/>
          </a:ln>
        </p:spPr>
        <p:txBody>
          <a:bodyPr/>
          <a:lstStyle/>
          <a:p>
            <a:pPr algn="ctr"/>
            <a:r>
              <a:rPr lang="en-US" sz="2400" dirty="0">
                <a:solidFill>
                  <a:srgbClr val="CC0000"/>
                </a:solidFill>
                <a:latin typeface="Calibri"/>
                <a:cs typeface="Calibri"/>
              </a:rPr>
              <a:t>Two new ways of representing the same </a:t>
            </a:r>
            <a:r>
              <a:rPr lang="en-US" sz="2400" dirty="0" smtClean="0">
                <a:solidFill>
                  <a:srgbClr val="CC0000"/>
                </a:solidFill>
                <a:latin typeface="Calibri"/>
                <a:cs typeface="Calibri"/>
              </a:rPr>
              <a:t>CPT</a:t>
            </a:r>
            <a:endParaRPr lang="en-US" sz="2400" dirty="0">
              <a:solidFill>
                <a:srgbClr val="CC0000"/>
              </a:solidFill>
              <a:latin typeface="Calibri"/>
              <a:cs typeface="Calibri"/>
            </a:endParaRPr>
          </a:p>
        </p:txBody>
      </p:sp>
      <p:grpSp>
        <p:nvGrpSpPr>
          <p:cNvPr id="28687" name="Group 1"/>
          <p:cNvGrpSpPr>
            <a:grpSpLocks/>
          </p:cNvGrpSpPr>
          <p:nvPr/>
        </p:nvGrpSpPr>
        <p:grpSpPr bwMode="auto">
          <a:xfrm>
            <a:off x="8839200" y="5029200"/>
            <a:ext cx="2133600" cy="1066800"/>
            <a:chOff x="2057400" y="3260725"/>
            <a:chExt cx="2133600" cy="1066800"/>
          </a:xfrm>
        </p:grpSpPr>
        <p:sp>
          <p:nvSpPr>
            <p:cNvPr id="28718" name="Rectangle 7"/>
            <p:cNvSpPr>
              <a:spLocks noChangeArrowheads="1"/>
            </p:cNvSpPr>
            <p:nvPr/>
          </p:nvSpPr>
          <p:spPr bwMode="auto">
            <a:xfrm>
              <a:off x="2057400" y="3260725"/>
              <a:ext cx="685800" cy="381000"/>
            </a:xfrm>
            <a:prstGeom prst="rect">
              <a:avLst/>
            </a:prstGeom>
            <a:solidFill>
              <a:srgbClr val="FFCC00"/>
            </a:solidFill>
            <a:ln w="9525">
              <a:solidFill>
                <a:schemeClr val="tx1"/>
              </a:solidFill>
              <a:miter lim="800000"/>
              <a:headEnd/>
              <a:tailEnd/>
            </a:ln>
          </p:spPr>
          <p:txBody>
            <a:bodyPr wrap="none" anchor="ctr"/>
            <a:lstStyle/>
            <a:p>
              <a:pPr algn="ctr"/>
              <a:r>
                <a:rPr lang="en-US">
                  <a:latin typeface="Calibri"/>
                  <a:cs typeface="Calibri"/>
                </a:rPr>
                <a:t>sun</a:t>
              </a:r>
            </a:p>
          </p:txBody>
        </p:sp>
        <p:sp>
          <p:nvSpPr>
            <p:cNvPr id="28719" name="Rectangle 8"/>
            <p:cNvSpPr>
              <a:spLocks noChangeArrowheads="1"/>
            </p:cNvSpPr>
            <p:nvPr/>
          </p:nvSpPr>
          <p:spPr bwMode="auto">
            <a:xfrm>
              <a:off x="2057400" y="3946525"/>
              <a:ext cx="685800" cy="381000"/>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rain</a:t>
              </a:r>
            </a:p>
          </p:txBody>
        </p:sp>
        <p:sp>
          <p:nvSpPr>
            <p:cNvPr id="28720" name="Rectangle 9"/>
            <p:cNvSpPr>
              <a:spLocks noChangeArrowheads="1"/>
            </p:cNvSpPr>
            <p:nvPr/>
          </p:nvSpPr>
          <p:spPr bwMode="auto">
            <a:xfrm>
              <a:off x="3505200" y="3260725"/>
              <a:ext cx="685800" cy="381000"/>
            </a:xfrm>
            <a:prstGeom prst="rect">
              <a:avLst/>
            </a:prstGeom>
            <a:solidFill>
              <a:srgbClr val="FFCC00"/>
            </a:solidFill>
            <a:ln w="9525">
              <a:solidFill>
                <a:schemeClr val="tx1"/>
              </a:solidFill>
              <a:miter lim="800000"/>
              <a:headEnd/>
              <a:tailEnd/>
            </a:ln>
          </p:spPr>
          <p:txBody>
            <a:bodyPr wrap="none" anchor="ctr"/>
            <a:lstStyle/>
            <a:p>
              <a:pPr algn="ctr"/>
              <a:r>
                <a:rPr lang="en-US">
                  <a:latin typeface="Calibri"/>
                  <a:cs typeface="Calibri"/>
                </a:rPr>
                <a:t>sun</a:t>
              </a:r>
            </a:p>
          </p:txBody>
        </p:sp>
        <p:sp>
          <p:nvSpPr>
            <p:cNvPr id="28721" name="Rectangle 10"/>
            <p:cNvSpPr>
              <a:spLocks noChangeArrowheads="1"/>
            </p:cNvSpPr>
            <p:nvPr/>
          </p:nvSpPr>
          <p:spPr bwMode="auto">
            <a:xfrm>
              <a:off x="3505200" y="3946525"/>
              <a:ext cx="685800" cy="381000"/>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rain</a:t>
              </a:r>
            </a:p>
          </p:txBody>
        </p:sp>
        <p:cxnSp>
          <p:nvCxnSpPr>
            <p:cNvPr id="28722" name="AutoShape 15"/>
            <p:cNvCxnSpPr>
              <a:cxnSpLocks noChangeShapeType="1"/>
              <a:stCxn id="28718" idx="3"/>
              <a:endCxn id="28720" idx="1"/>
            </p:cNvCxnSpPr>
            <p:nvPr/>
          </p:nvCxnSpPr>
          <p:spPr bwMode="auto">
            <a:xfrm>
              <a:off x="2743200" y="3451225"/>
              <a:ext cx="762000" cy="0"/>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8723" name="AutoShape 16"/>
            <p:cNvCxnSpPr>
              <a:cxnSpLocks noChangeShapeType="1"/>
              <a:stCxn id="28718" idx="3"/>
              <a:endCxn id="28721" idx="1"/>
            </p:cNvCxnSpPr>
            <p:nvPr/>
          </p:nvCxnSpPr>
          <p:spPr bwMode="auto">
            <a:xfrm>
              <a:off x="2743200" y="3451225"/>
              <a:ext cx="762000" cy="6858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8724" name="AutoShape 17"/>
            <p:cNvCxnSpPr>
              <a:cxnSpLocks noChangeShapeType="1"/>
              <a:stCxn id="28719" idx="3"/>
              <a:endCxn id="28720" idx="1"/>
            </p:cNvCxnSpPr>
            <p:nvPr/>
          </p:nvCxnSpPr>
          <p:spPr bwMode="auto">
            <a:xfrm flipV="1">
              <a:off x="2743200" y="3451225"/>
              <a:ext cx="762000" cy="6858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8725" name="AutoShape 18"/>
            <p:cNvCxnSpPr>
              <a:cxnSpLocks noChangeShapeType="1"/>
              <a:stCxn id="28719" idx="3"/>
              <a:endCxn id="28721" idx="1"/>
            </p:cNvCxnSpPr>
            <p:nvPr/>
          </p:nvCxnSpPr>
          <p:spPr bwMode="auto">
            <a:xfrm>
              <a:off x="2743200" y="4137025"/>
              <a:ext cx="762000" cy="0"/>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grpSp>
      <p:sp>
        <p:nvSpPr>
          <p:cNvPr id="28688" name="Text Box 12"/>
          <p:cNvSpPr txBox="1">
            <a:spLocks noChangeArrowheads="1"/>
          </p:cNvSpPr>
          <p:nvPr/>
        </p:nvSpPr>
        <p:spPr bwMode="auto">
          <a:xfrm>
            <a:off x="9829800" y="5181600"/>
            <a:ext cx="533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0.1</a:t>
            </a:r>
          </a:p>
        </p:txBody>
      </p:sp>
      <p:sp>
        <p:nvSpPr>
          <p:cNvPr id="28689" name="Text Box 10"/>
          <p:cNvSpPr txBox="1">
            <a:spLocks noChangeArrowheads="1"/>
          </p:cNvSpPr>
          <p:nvPr/>
        </p:nvSpPr>
        <p:spPr bwMode="auto">
          <a:xfrm>
            <a:off x="9829800" y="4814887"/>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0.9</a:t>
            </a:r>
          </a:p>
        </p:txBody>
      </p:sp>
      <p:sp>
        <p:nvSpPr>
          <p:cNvPr id="28690" name="Text Box 10"/>
          <p:cNvSpPr txBox="1">
            <a:spLocks noChangeArrowheads="1"/>
          </p:cNvSpPr>
          <p:nvPr/>
        </p:nvSpPr>
        <p:spPr bwMode="auto">
          <a:xfrm>
            <a:off x="9829800" y="5943600"/>
            <a:ext cx="533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0.7</a:t>
            </a:r>
          </a:p>
        </p:txBody>
      </p:sp>
      <p:sp>
        <p:nvSpPr>
          <p:cNvPr id="28691" name="Text Box 10"/>
          <p:cNvSpPr txBox="1">
            <a:spLocks noChangeArrowheads="1"/>
          </p:cNvSpPr>
          <p:nvPr/>
        </p:nvSpPr>
        <p:spPr bwMode="auto">
          <a:xfrm>
            <a:off x="9829800" y="5500687"/>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0.3</a:t>
            </a:r>
          </a:p>
        </p:txBody>
      </p:sp>
      <p:graphicFrame>
        <p:nvGraphicFramePr>
          <p:cNvPr id="29" name="Table 28"/>
          <p:cNvGraphicFramePr>
            <a:graphicFrameLocks noGrp="1"/>
          </p:cNvGraphicFramePr>
          <p:nvPr>
            <p:extLst>
              <p:ext uri="{D42A27DB-BD31-4B8C-83A1-F6EECF244321}">
                <p14:modId xmlns:p14="http://schemas.microsoft.com/office/powerpoint/2010/main" val="3275707149"/>
              </p:ext>
            </p:extLst>
          </p:nvPr>
        </p:nvGraphicFramePr>
        <p:xfrm>
          <a:off x="1219200" y="4495800"/>
          <a:ext cx="2220913" cy="1844675"/>
        </p:xfrm>
        <a:graphic>
          <a:graphicData uri="http://schemas.openxmlformats.org/drawingml/2006/table">
            <a:tbl>
              <a:tblPr firstRow="1" bandRow="1">
                <a:tableStyleId>{10A1B5D5-9B99-4C35-A422-299274C87663}</a:tableStyleId>
              </a:tblPr>
              <a:tblGrid>
                <a:gridCol w="563878"/>
                <a:gridCol w="563878"/>
                <a:gridCol w="1093157"/>
              </a:tblGrid>
              <a:tr h="381131">
                <a:tc>
                  <a:txBody>
                    <a:bodyPr/>
                    <a:lstStyle/>
                    <a:p>
                      <a:pPr algn="ctr"/>
                      <a:r>
                        <a:rPr lang="en-US" sz="1800" b="1" i="0" u="none" baseline="0" dirty="0" smtClean="0">
                          <a:solidFill>
                            <a:schemeClr val="tx1"/>
                          </a:solidFill>
                          <a:latin typeface="Calibri"/>
                          <a:cs typeface="Calibri"/>
                        </a:rPr>
                        <a:t>X</a:t>
                      </a:r>
                      <a:r>
                        <a:rPr lang="en-US" sz="1800" b="1" i="0" u="none" baseline="-25000" dirty="0" smtClean="0">
                          <a:solidFill>
                            <a:schemeClr val="tx1"/>
                          </a:solidFill>
                          <a:latin typeface="Calibri"/>
                          <a:cs typeface="Calibri"/>
                        </a:rPr>
                        <a:t>t</a:t>
                      </a:r>
                      <a:r>
                        <a:rPr lang="en-US" sz="1800" b="1" baseline="-25000" dirty="0" smtClean="0">
                          <a:solidFill>
                            <a:schemeClr val="tx1"/>
                          </a:solidFill>
                          <a:latin typeface="Calibri"/>
                          <a:cs typeface="Calibri"/>
                        </a:rPr>
                        <a:t>-1</a:t>
                      </a:r>
                      <a:endParaRPr lang="en-US" sz="1800" b="1" baseline="-25000" dirty="0">
                        <a:solidFill>
                          <a:schemeClr val="tx1"/>
                        </a:solidFill>
                        <a:latin typeface="Calibri"/>
                        <a:cs typeface="Calibri"/>
                      </a:endParaRP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1" i="0" u="none" baseline="0" dirty="0" err="1" smtClean="0">
                          <a:solidFill>
                            <a:schemeClr val="tx1"/>
                          </a:solidFill>
                          <a:latin typeface="Calibri"/>
                          <a:cs typeface="Calibri"/>
                        </a:rPr>
                        <a:t>X</a:t>
                      </a:r>
                      <a:r>
                        <a:rPr lang="en-US" sz="1800" b="1" i="0" u="none" baseline="-25000" dirty="0" err="1" smtClean="0">
                          <a:solidFill>
                            <a:schemeClr val="tx1"/>
                          </a:solidFill>
                          <a:latin typeface="Calibri"/>
                          <a:cs typeface="Calibri"/>
                        </a:rPr>
                        <a:t>t</a:t>
                      </a:r>
                      <a:endParaRPr lang="en-US" sz="1800" b="1" i="0" u="none" baseline="-25000" dirty="0">
                        <a:solidFill>
                          <a:schemeClr val="tx1"/>
                        </a:solidFill>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1" dirty="0" smtClean="0">
                          <a:solidFill>
                            <a:schemeClr val="tx1"/>
                          </a:solidFill>
                          <a:latin typeface="Calibri"/>
                          <a:cs typeface="Calibri"/>
                        </a:rPr>
                        <a:t>P(</a:t>
                      </a:r>
                      <a:r>
                        <a:rPr lang="en-US" sz="1800" b="1" i="0" u="none" baseline="0" dirty="0" smtClean="0">
                          <a:solidFill>
                            <a:schemeClr val="tx1"/>
                          </a:solidFill>
                          <a:latin typeface="Calibri"/>
                          <a:cs typeface="Calibri"/>
                        </a:rPr>
                        <a:t>X</a:t>
                      </a:r>
                      <a:r>
                        <a:rPr lang="en-US" sz="1800" b="1" i="0" u="none" baseline="-25000" dirty="0" smtClean="0">
                          <a:solidFill>
                            <a:schemeClr val="tx1"/>
                          </a:solidFill>
                          <a:latin typeface="Calibri"/>
                          <a:cs typeface="Calibri"/>
                        </a:rPr>
                        <a:t>t</a:t>
                      </a:r>
                      <a:r>
                        <a:rPr lang="en-US" sz="1800" b="1" dirty="0" smtClean="0">
                          <a:solidFill>
                            <a:schemeClr val="tx1"/>
                          </a:solidFill>
                          <a:latin typeface="Calibri"/>
                          <a:cs typeface="Calibri"/>
                        </a:rPr>
                        <a:t>|</a:t>
                      </a:r>
                      <a:r>
                        <a:rPr lang="en-US" sz="1800" b="1" i="0" u="none" baseline="0" dirty="0" smtClean="0">
                          <a:solidFill>
                            <a:schemeClr val="tx1"/>
                          </a:solidFill>
                          <a:latin typeface="Calibri"/>
                          <a:cs typeface="Calibri"/>
                        </a:rPr>
                        <a:t>X</a:t>
                      </a:r>
                      <a:r>
                        <a:rPr lang="en-US" sz="1800" b="1" i="0" u="none" baseline="-25000" dirty="0" smtClean="0">
                          <a:solidFill>
                            <a:schemeClr val="tx1"/>
                          </a:solidFill>
                          <a:latin typeface="Calibri"/>
                          <a:cs typeface="Calibri"/>
                        </a:rPr>
                        <a:t>t</a:t>
                      </a:r>
                      <a:r>
                        <a:rPr lang="en-US" sz="1800" b="1" baseline="-25000" dirty="0" smtClean="0">
                          <a:solidFill>
                            <a:schemeClr val="tx1"/>
                          </a:solidFill>
                          <a:latin typeface="Calibri"/>
                          <a:cs typeface="Calibri"/>
                        </a:rPr>
                        <a:t>-1</a:t>
                      </a:r>
                      <a:r>
                        <a:rPr lang="en-US" sz="1800" b="1" dirty="0" smtClean="0">
                          <a:solidFill>
                            <a:schemeClr val="tx1"/>
                          </a:solidFill>
                          <a:latin typeface="Calibri"/>
                          <a:cs typeface="Calibri"/>
                        </a:rPr>
                        <a:t>)</a:t>
                      </a:r>
                      <a:endParaRPr lang="en-US" sz="1800" b="1" dirty="0">
                        <a:solidFill>
                          <a:schemeClr val="tx1"/>
                        </a:solidFill>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r>
              <a:tr h="365886">
                <a:tc>
                  <a:txBody>
                    <a:bodyPr/>
                    <a:lstStyle/>
                    <a:p>
                      <a:pPr algn="ctr"/>
                      <a:r>
                        <a:rPr lang="en-US" sz="1800" b="0" dirty="0" smtClean="0">
                          <a:latin typeface="Calibri"/>
                          <a:cs typeface="Calibri"/>
                        </a:rPr>
                        <a:t>sun</a:t>
                      </a:r>
                      <a:endParaRPr lang="en-US" sz="1800" b="0" dirty="0">
                        <a:latin typeface="Calibri"/>
                        <a:cs typeface="Calibri"/>
                      </a:endParaRP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smtClean="0">
                          <a:latin typeface="Calibri"/>
                          <a:cs typeface="Calibri"/>
                        </a:rPr>
                        <a:t>sun</a:t>
                      </a:r>
                      <a:endParaRPr lang="en-US" sz="1800" b="0" dirty="0">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smtClean="0">
                          <a:latin typeface="Calibri"/>
                          <a:cs typeface="Calibri"/>
                        </a:rPr>
                        <a:t>0.9</a:t>
                      </a:r>
                      <a:endParaRPr lang="en-US" sz="1800" b="0" dirty="0">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smtClean="0">
                          <a:latin typeface="Calibri"/>
                          <a:cs typeface="Calibri"/>
                          <a:sym typeface="Symbol"/>
                        </a:rPr>
                        <a:t>sun</a:t>
                      </a:r>
                      <a:endParaRPr lang="en-US" sz="1800" b="0" dirty="0" smtClean="0">
                        <a:latin typeface="Calibri"/>
                        <a:cs typeface="Calibri"/>
                      </a:endParaRP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smtClean="0">
                          <a:latin typeface="Calibri"/>
                          <a:cs typeface="Calibri"/>
                          <a:sym typeface="Symbol"/>
                        </a:rPr>
                        <a:t>rain</a:t>
                      </a:r>
                      <a:endParaRPr lang="en-US" sz="1800" b="0" dirty="0" smtClean="0">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smtClean="0">
                          <a:latin typeface="Calibri"/>
                          <a:cs typeface="Calibri"/>
                        </a:rPr>
                        <a:t>0.1</a:t>
                      </a:r>
                      <a:endParaRPr lang="en-US" sz="1800" b="0" dirty="0">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smtClean="0">
                          <a:latin typeface="Calibri"/>
                          <a:cs typeface="Calibri"/>
                          <a:sym typeface="Symbol"/>
                        </a:rPr>
                        <a:t>rain</a:t>
                      </a:r>
                      <a:endParaRPr lang="en-US" sz="1800" b="0" dirty="0" smtClean="0">
                        <a:latin typeface="Calibri"/>
                        <a:cs typeface="Calibri"/>
                      </a:endParaRP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smtClean="0">
                          <a:latin typeface="Calibri"/>
                          <a:cs typeface="Calibri"/>
                        </a:rPr>
                        <a:t>sun</a:t>
                      </a:r>
                      <a:endParaRPr lang="en-US" sz="1800" b="0" dirty="0">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smtClean="0">
                          <a:latin typeface="Calibri"/>
                          <a:cs typeface="Calibri"/>
                        </a:rPr>
                        <a:t>0.3</a:t>
                      </a:r>
                      <a:endParaRPr lang="en-US" sz="1800" b="0" dirty="0">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smtClean="0">
                          <a:latin typeface="Calibri"/>
                          <a:cs typeface="Calibri"/>
                          <a:sym typeface="Symbol"/>
                        </a:rPr>
                        <a:t>rain</a:t>
                      </a:r>
                      <a:endParaRPr lang="en-US" sz="1800" b="0" dirty="0" smtClean="0">
                        <a:latin typeface="Calibri"/>
                        <a:cs typeface="Calibri"/>
                      </a:endParaRP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smtClean="0">
                          <a:latin typeface="Calibri"/>
                          <a:cs typeface="Calibri"/>
                          <a:sym typeface="Symbol"/>
                        </a:rPr>
                        <a:t>rain</a:t>
                      </a:r>
                      <a:endParaRPr lang="en-US" sz="1800" b="0" dirty="0" smtClean="0">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0" dirty="0" smtClean="0">
                          <a:latin typeface="Calibri"/>
                          <a:cs typeface="Calibri"/>
                        </a:rPr>
                        <a:t>0.7</a:t>
                      </a:r>
                      <a:endParaRPr lang="en-US" sz="1800" b="0" dirty="0">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r>
            </a:tbl>
          </a:graphicData>
        </a:graphic>
      </p:graphicFrame>
      <p:sp>
        <p:nvSpPr>
          <p:cNvPr id="39" name="Rectangle 3"/>
          <p:cNvSpPr txBox="1">
            <a:spLocks noChangeArrowheads="1"/>
          </p:cNvSpPr>
          <p:nvPr/>
        </p:nvSpPr>
        <p:spPr bwMode="auto">
          <a:xfrm>
            <a:off x="457200" y="2819400"/>
            <a:ext cx="4724400" cy="16002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r>
              <a:rPr lang="en-US" sz="2800" dirty="0" smtClean="0">
                <a:ea typeface="ＭＳ Ｐゴシック" pitchFamily="34" charset="-128"/>
              </a:rPr>
              <a:t>Initial distribution: 1.0 sun</a:t>
            </a:r>
          </a:p>
          <a:p>
            <a:pPr lvl="2"/>
            <a:endParaRPr lang="en-US" dirty="0" smtClean="0">
              <a:ea typeface="ＭＳ Ｐゴシック" pitchFamily="34" charset="-128"/>
            </a:endParaRPr>
          </a:p>
          <a:p>
            <a:r>
              <a:rPr lang="en-US" sz="2800" dirty="0" smtClean="0">
                <a:ea typeface="ＭＳ Ｐゴシック" pitchFamily="34" charset="-128"/>
              </a:rPr>
              <a:t>CPT P(</a:t>
            </a:r>
            <a:r>
              <a:rPr lang="en-US" sz="2800" dirty="0" err="1" smtClean="0">
                <a:ea typeface="ＭＳ Ｐゴシック" pitchFamily="34" charset="-128"/>
              </a:rPr>
              <a:t>X</a:t>
            </a:r>
            <a:r>
              <a:rPr lang="en-US" sz="2800" baseline="-25000" dirty="0" err="1" smtClean="0">
                <a:ea typeface="ＭＳ Ｐゴシック" pitchFamily="34" charset="-128"/>
              </a:rPr>
              <a:t>t</a:t>
            </a:r>
            <a:r>
              <a:rPr lang="en-US" sz="2800" dirty="0" smtClean="0">
                <a:ea typeface="ＭＳ Ｐゴシック" pitchFamily="34" charset="-128"/>
              </a:rPr>
              <a:t> | X</a:t>
            </a:r>
            <a:r>
              <a:rPr lang="en-US" sz="2800" baseline="-25000" dirty="0" smtClean="0">
                <a:ea typeface="ＭＳ Ｐゴシック" pitchFamily="34" charset="-128"/>
              </a:rPr>
              <a:t>t-1</a:t>
            </a:r>
            <a:r>
              <a:rPr lang="en-US" sz="2800" dirty="0" smtClean="0">
                <a:ea typeface="ＭＳ Ｐゴシック" pitchFamily="34" charset="-128"/>
              </a:rPr>
              <a:t>):</a:t>
            </a:r>
          </a:p>
          <a:p>
            <a:pPr lvl="1"/>
            <a:endParaRPr lang="en-US" sz="2400" dirty="0" smtClean="0">
              <a:ea typeface="ＭＳ Ｐゴシック" pitchFamily="34" charset="-128"/>
            </a:endParaRPr>
          </a:p>
          <a:p>
            <a:pPr lvl="1"/>
            <a:endParaRPr lang="en-US" sz="2400" dirty="0" smtClean="0">
              <a:ea typeface="ＭＳ Ｐゴシック" pitchFamily="34" charset="-128"/>
            </a:endParaRPr>
          </a:p>
          <a:p>
            <a:pPr lvl="1"/>
            <a:endParaRPr lang="en-US" sz="2400" dirty="0" smtClean="0">
              <a:ea typeface="ＭＳ Ｐゴシック" pitchFamily="34" charset="-12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1143000"/>
            <a:ext cx="5298851" cy="2266947"/>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8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67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67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67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67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67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68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68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68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68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68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868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68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68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69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6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animBg="1"/>
      <p:bldP spid="28676" grpId="0" animBg="1"/>
      <p:bldP spid="28681" grpId="0"/>
      <p:bldP spid="28682" grpId="0"/>
      <p:bldP spid="28683" grpId="0"/>
      <p:bldP spid="28684" grpId="0"/>
      <p:bldP spid="28685" grpId="0" animBg="1"/>
      <p:bldP spid="28688" grpId="0"/>
      <p:bldP spid="28689" grpId="0"/>
      <p:bldP spid="28690" grpId="0"/>
      <p:bldP spid="2869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Markov Chain: Weather</a:t>
            </a:r>
            <a:endParaRPr lang="en-US" dirty="0"/>
          </a:p>
        </p:txBody>
      </p:sp>
      <p:sp>
        <p:nvSpPr>
          <p:cNvPr id="3" name="Content Placeholder 2"/>
          <p:cNvSpPr>
            <a:spLocks noGrp="1"/>
          </p:cNvSpPr>
          <p:nvPr>
            <p:ph idx="1"/>
          </p:nvPr>
        </p:nvSpPr>
        <p:spPr/>
        <p:txBody>
          <a:bodyPr/>
          <a:lstStyle/>
          <a:p>
            <a:r>
              <a:rPr lang="en-US" dirty="0" smtClean="0"/>
              <a:t>Initial distribution: 1.0 sun</a:t>
            </a:r>
          </a:p>
          <a:p>
            <a:endParaRPr lang="en-US" dirty="0"/>
          </a:p>
          <a:p>
            <a:endParaRPr lang="en-US" dirty="0" smtClean="0"/>
          </a:p>
          <a:p>
            <a:endParaRPr lang="en-US" dirty="0"/>
          </a:p>
          <a:p>
            <a:r>
              <a:rPr lang="en-US" dirty="0" smtClean="0"/>
              <a:t>What is the probability distribution after one step?</a:t>
            </a:r>
            <a:endParaRPr lang="en-US" dirty="0"/>
          </a:p>
        </p:txBody>
      </p:sp>
      <p:sp>
        <p:nvSpPr>
          <p:cNvPr id="5" name="Oval 4"/>
          <p:cNvSpPr>
            <a:spLocks noChangeArrowheads="1"/>
          </p:cNvSpPr>
          <p:nvPr/>
        </p:nvSpPr>
        <p:spPr bwMode="auto">
          <a:xfrm>
            <a:off x="7529513" y="1919288"/>
            <a:ext cx="609600" cy="609600"/>
          </a:xfrm>
          <a:prstGeom prst="ellipse">
            <a:avLst/>
          </a:prstGeom>
          <a:solidFill>
            <a:schemeClr val="accent1"/>
          </a:solidFill>
          <a:ln w="28575">
            <a:solidFill>
              <a:schemeClr val="tx1"/>
            </a:solidFill>
            <a:round/>
            <a:headEnd/>
            <a:tailEnd/>
          </a:ln>
        </p:spPr>
        <p:txBody>
          <a:bodyPr wrap="none" anchor="ctr"/>
          <a:lstStyle/>
          <a:p>
            <a:pPr algn="ctr"/>
            <a:r>
              <a:rPr lang="en-US" dirty="0">
                <a:latin typeface="Calibri"/>
                <a:cs typeface="Calibri"/>
              </a:rPr>
              <a:t>rain</a:t>
            </a:r>
          </a:p>
        </p:txBody>
      </p:sp>
      <p:sp>
        <p:nvSpPr>
          <p:cNvPr id="6" name="Oval 5"/>
          <p:cNvSpPr>
            <a:spLocks noChangeArrowheads="1"/>
          </p:cNvSpPr>
          <p:nvPr/>
        </p:nvSpPr>
        <p:spPr bwMode="auto">
          <a:xfrm>
            <a:off x="8977313" y="1919288"/>
            <a:ext cx="609600" cy="609600"/>
          </a:xfrm>
          <a:prstGeom prst="ellipse">
            <a:avLst/>
          </a:prstGeom>
          <a:solidFill>
            <a:srgbClr val="FFCC00"/>
          </a:solidFill>
          <a:ln w="28575">
            <a:solidFill>
              <a:schemeClr val="tx1"/>
            </a:solidFill>
            <a:round/>
            <a:headEnd/>
            <a:tailEnd/>
          </a:ln>
        </p:spPr>
        <p:txBody>
          <a:bodyPr wrap="none" anchor="ctr"/>
          <a:lstStyle/>
          <a:p>
            <a:pPr algn="ctr"/>
            <a:r>
              <a:rPr lang="en-US">
                <a:latin typeface="Calibri"/>
                <a:cs typeface="Calibri"/>
              </a:rPr>
              <a:t>sun</a:t>
            </a:r>
          </a:p>
        </p:txBody>
      </p:sp>
      <p:cxnSp>
        <p:nvCxnSpPr>
          <p:cNvPr id="7" name="AutoShape 6"/>
          <p:cNvCxnSpPr>
            <a:cxnSpLocks noChangeShapeType="1"/>
            <a:stCxn id="5" idx="0"/>
            <a:endCxn id="6" idx="0"/>
          </p:cNvCxnSpPr>
          <p:nvPr/>
        </p:nvCxnSpPr>
        <p:spPr bwMode="auto">
          <a:xfrm rot="5400000" flipV="1">
            <a:off x="8557419" y="1181894"/>
            <a:ext cx="1588" cy="1447800"/>
          </a:xfrm>
          <a:prstGeom prst="curvedConnector3">
            <a:avLst>
              <a:gd name="adj1" fmla="val -25800009"/>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 name="AutoShape 7"/>
          <p:cNvCxnSpPr>
            <a:cxnSpLocks noChangeShapeType="1"/>
            <a:stCxn id="6" idx="4"/>
            <a:endCxn id="5" idx="4"/>
          </p:cNvCxnSpPr>
          <p:nvPr/>
        </p:nvCxnSpPr>
        <p:spPr bwMode="auto">
          <a:xfrm rot="5400000">
            <a:off x="8557419" y="1820069"/>
            <a:ext cx="1588" cy="1447800"/>
          </a:xfrm>
          <a:prstGeom prst="curvedConnector3">
            <a:avLst>
              <a:gd name="adj1" fmla="val 28800009"/>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9" name="AutoShape 8"/>
          <p:cNvCxnSpPr>
            <a:cxnSpLocks noChangeShapeType="1"/>
            <a:stCxn id="6" idx="7"/>
            <a:endCxn id="6" idx="6"/>
          </p:cNvCxnSpPr>
          <p:nvPr/>
        </p:nvCxnSpPr>
        <p:spPr bwMode="auto">
          <a:xfrm rot="5400000" flipV="1">
            <a:off x="9434513" y="2057400"/>
            <a:ext cx="230188" cy="103187"/>
          </a:xfrm>
          <a:prstGeom prst="curvedConnector4">
            <a:avLst>
              <a:gd name="adj1" fmla="val -212417"/>
              <a:gd name="adj2" fmla="val 472306"/>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0" name="AutoShape 9"/>
          <p:cNvCxnSpPr>
            <a:cxnSpLocks noChangeShapeType="1"/>
            <a:stCxn id="5" idx="3"/>
            <a:endCxn id="5" idx="2"/>
          </p:cNvCxnSpPr>
          <p:nvPr/>
        </p:nvCxnSpPr>
        <p:spPr bwMode="auto">
          <a:xfrm rot="16200000" flipV="1">
            <a:off x="7451725" y="2287588"/>
            <a:ext cx="230187" cy="103188"/>
          </a:xfrm>
          <a:prstGeom prst="curvedConnector4">
            <a:avLst>
              <a:gd name="adj1" fmla="val -249657"/>
              <a:gd name="adj2" fmla="val 478458"/>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1" name="Text Box 10"/>
          <p:cNvSpPr txBox="1">
            <a:spLocks noChangeArrowheads="1"/>
          </p:cNvSpPr>
          <p:nvPr/>
        </p:nvSpPr>
        <p:spPr bwMode="auto">
          <a:xfrm>
            <a:off x="9829800" y="1371600"/>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0.9</a:t>
            </a:r>
          </a:p>
        </p:txBody>
      </p:sp>
      <p:sp>
        <p:nvSpPr>
          <p:cNvPr id="12" name="Text Box 11"/>
          <p:cNvSpPr txBox="1">
            <a:spLocks noChangeArrowheads="1"/>
          </p:cNvSpPr>
          <p:nvPr/>
        </p:nvSpPr>
        <p:spPr bwMode="auto">
          <a:xfrm>
            <a:off x="7315200" y="2909888"/>
            <a:ext cx="533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0.7</a:t>
            </a:r>
          </a:p>
        </p:txBody>
      </p:sp>
      <p:sp>
        <p:nvSpPr>
          <p:cNvPr id="13" name="Text Box 12"/>
          <p:cNvSpPr txBox="1">
            <a:spLocks noChangeArrowheads="1"/>
          </p:cNvSpPr>
          <p:nvPr/>
        </p:nvSpPr>
        <p:spPr bwMode="auto">
          <a:xfrm>
            <a:off x="8305800" y="1538288"/>
            <a:ext cx="533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0.3</a:t>
            </a:r>
          </a:p>
        </p:txBody>
      </p:sp>
      <p:sp>
        <p:nvSpPr>
          <p:cNvPr id="14" name="Text Box 13"/>
          <p:cNvSpPr txBox="1">
            <a:spLocks noChangeArrowheads="1"/>
          </p:cNvSpPr>
          <p:nvPr/>
        </p:nvSpPr>
        <p:spPr bwMode="auto">
          <a:xfrm>
            <a:off x="8305800" y="3062288"/>
            <a:ext cx="533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0.1</a:t>
            </a:r>
          </a:p>
        </p:txBody>
      </p:sp>
      <p:pic>
        <p:nvPicPr>
          <p:cNvPr id="16" name="Picture 15" descr="txp_fig"/>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066800" y="4648200"/>
            <a:ext cx="8497887"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txp_fig.png"/>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bwMode="auto">
          <a:xfrm>
            <a:off x="3962400" y="6019800"/>
            <a:ext cx="3632200" cy="25515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Tree>
    <p:extLst>
      <p:ext uri="{BB962C8B-B14F-4D97-AF65-F5344CB8AC3E}">
        <p14:creationId xmlns:p14="http://schemas.microsoft.com/office/powerpoint/2010/main" val="38377087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p:txBody>
          <a:bodyPr/>
          <a:lstStyle/>
          <a:p>
            <a:r>
              <a:rPr lang="en-US" smtClean="0">
                <a:ea typeface="ＭＳ Ｐゴシック" pitchFamily="34" charset="-128"/>
              </a:rPr>
              <a:t>Mini-Forward Algorithm</a:t>
            </a:r>
          </a:p>
        </p:txBody>
      </p:sp>
      <p:sp>
        <p:nvSpPr>
          <p:cNvPr id="29698" name="Rectangle 3"/>
          <p:cNvSpPr>
            <a:spLocks noGrp="1" noChangeArrowheads="1"/>
          </p:cNvSpPr>
          <p:nvPr>
            <p:ph idx="1"/>
          </p:nvPr>
        </p:nvSpPr>
        <p:spPr>
          <a:xfrm>
            <a:off x="457200" y="1600200"/>
            <a:ext cx="8458200" cy="4525963"/>
          </a:xfrm>
        </p:spPr>
        <p:txBody>
          <a:bodyPr/>
          <a:lstStyle/>
          <a:p>
            <a:r>
              <a:rPr lang="en-US" sz="2800" dirty="0" smtClean="0">
                <a:ea typeface="ＭＳ Ｐゴシック" pitchFamily="34" charset="-128"/>
              </a:rPr>
              <a:t>Question: What’</a:t>
            </a:r>
            <a:r>
              <a:rPr lang="en-US" altLang="ja-JP" sz="2800" dirty="0" smtClean="0">
                <a:ea typeface="ＭＳ Ｐゴシック" pitchFamily="34" charset="-128"/>
              </a:rPr>
              <a:t>s P(X) on some day t?</a:t>
            </a:r>
          </a:p>
        </p:txBody>
      </p:sp>
      <p:pic>
        <p:nvPicPr>
          <p:cNvPr id="10265" name="Picture 28" descr="txp_fig"/>
          <p:cNvPicPr>
            <a:picLocks noChangeAspect="1" noChangeArrowheads="1"/>
          </p:cNvPicPr>
          <p:nvPr>
            <p:custDataLst>
              <p:tags r:id="rId1"/>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4343400"/>
            <a:ext cx="260508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6" name="Line 29"/>
          <p:cNvSpPr>
            <a:spLocks noChangeShapeType="1"/>
          </p:cNvSpPr>
          <p:nvPr/>
        </p:nvSpPr>
        <p:spPr bwMode="auto">
          <a:xfrm flipH="1" flipV="1">
            <a:off x="4114800" y="6248400"/>
            <a:ext cx="10668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67" name="Text Box 30"/>
          <p:cNvSpPr txBox="1">
            <a:spLocks noChangeArrowheads="1"/>
          </p:cNvSpPr>
          <p:nvPr/>
        </p:nvSpPr>
        <p:spPr bwMode="auto">
          <a:xfrm>
            <a:off x="5105400" y="6324600"/>
            <a:ext cx="2438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2000" i="1" dirty="0">
                <a:solidFill>
                  <a:srgbClr val="000000"/>
                </a:solidFill>
              </a:rPr>
              <a:t>Forward simulation</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1" y="2514600"/>
            <a:ext cx="4480838" cy="2743199"/>
          </a:xfrm>
          <a:prstGeom prst="rect">
            <a:avLst/>
          </a:prstGeom>
        </p:spPr>
      </p:pic>
      <p:sp>
        <p:nvSpPr>
          <p:cNvPr id="29" name="Oval 4"/>
          <p:cNvSpPr>
            <a:spLocks noChangeArrowheads="1"/>
          </p:cNvSpPr>
          <p:nvPr/>
        </p:nvSpPr>
        <p:spPr bwMode="auto">
          <a:xfrm>
            <a:off x="5638800" y="2514600"/>
            <a:ext cx="533400" cy="533400"/>
          </a:xfrm>
          <a:prstGeom prst="ellipse">
            <a:avLst/>
          </a:prstGeom>
          <a:solidFill>
            <a:schemeClr val="bg1"/>
          </a:solidFill>
          <a:ln w="28575">
            <a:solidFill>
              <a:schemeClr val="bg1"/>
            </a:solidFill>
            <a:round/>
            <a:headEnd/>
            <a:tailEnd/>
          </a:ln>
        </p:spPr>
        <p:txBody>
          <a:bodyPr wrap="none" anchor="ctr"/>
          <a:lstStyle/>
          <a:p>
            <a:pPr algn="ctr"/>
            <a:endParaRPr lang="en-US" sz="2400" baseline="-25000">
              <a:latin typeface="Times New Roman" pitchFamily="18" charset="0"/>
              <a:cs typeface="Times New Roman" pitchFamily="18" charset="0"/>
            </a:endParaRPr>
          </a:p>
        </p:txBody>
      </p:sp>
      <p:sp>
        <p:nvSpPr>
          <p:cNvPr id="30" name="Oval 5"/>
          <p:cNvSpPr>
            <a:spLocks noChangeArrowheads="1"/>
          </p:cNvSpPr>
          <p:nvPr/>
        </p:nvSpPr>
        <p:spPr bwMode="auto">
          <a:xfrm>
            <a:off x="2438400" y="25146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2</a:t>
            </a:r>
          </a:p>
        </p:txBody>
      </p:sp>
      <p:cxnSp>
        <p:nvCxnSpPr>
          <p:cNvPr id="31" name="AutoShape 6"/>
          <p:cNvCxnSpPr>
            <a:cxnSpLocks noChangeShapeType="1"/>
            <a:stCxn id="32" idx="6"/>
            <a:endCxn id="30" idx="2"/>
          </p:cNvCxnSpPr>
          <p:nvPr/>
        </p:nvCxnSpPr>
        <p:spPr bwMode="auto">
          <a:xfrm>
            <a:off x="2071688" y="27813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sp>
        <p:nvSpPr>
          <p:cNvPr id="32" name="Oval 7"/>
          <p:cNvSpPr>
            <a:spLocks noChangeArrowheads="1"/>
          </p:cNvSpPr>
          <p:nvPr/>
        </p:nvSpPr>
        <p:spPr bwMode="auto">
          <a:xfrm>
            <a:off x="1524000" y="25146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1</a:t>
            </a:r>
          </a:p>
        </p:txBody>
      </p:sp>
      <p:sp>
        <p:nvSpPr>
          <p:cNvPr id="33" name="Oval 8"/>
          <p:cNvSpPr>
            <a:spLocks noChangeArrowheads="1"/>
          </p:cNvSpPr>
          <p:nvPr/>
        </p:nvSpPr>
        <p:spPr bwMode="auto">
          <a:xfrm>
            <a:off x="3352800" y="2514600"/>
            <a:ext cx="533400" cy="533400"/>
          </a:xfrm>
          <a:prstGeom prst="ellipse">
            <a:avLst/>
          </a:prstGeom>
          <a:noFill/>
          <a:ln w="28575">
            <a:solidFill>
              <a:schemeClr val="tx1"/>
            </a:solidFill>
            <a:round/>
            <a:headEnd/>
            <a:tailEnd/>
          </a:ln>
        </p:spPr>
        <p:txBody>
          <a:bodyPr wrap="none" anchor="ctr"/>
          <a:lstStyle/>
          <a:p>
            <a:pPr algn="ctr"/>
            <a:r>
              <a:rPr lang="en-US" sz="2400" i="1" dirty="0">
                <a:latin typeface="Times New Roman" pitchFamily="18" charset="0"/>
                <a:cs typeface="Times New Roman" pitchFamily="18" charset="0"/>
              </a:rPr>
              <a:t>X</a:t>
            </a:r>
            <a:r>
              <a:rPr lang="en-US" sz="2400" baseline="-25000" dirty="0">
                <a:latin typeface="Times New Roman" pitchFamily="18" charset="0"/>
                <a:cs typeface="Times New Roman" pitchFamily="18" charset="0"/>
              </a:rPr>
              <a:t>3</a:t>
            </a:r>
          </a:p>
        </p:txBody>
      </p:sp>
      <p:cxnSp>
        <p:nvCxnSpPr>
          <p:cNvPr id="34" name="AutoShape 9"/>
          <p:cNvCxnSpPr>
            <a:cxnSpLocks noChangeShapeType="1"/>
            <a:stCxn id="33" idx="6"/>
            <a:endCxn id="36" idx="2"/>
          </p:cNvCxnSpPr>
          <p:nvPr/>
        </p:nvCxnSpPr>
        <p:spPr bwMode="auto">
          <a:xfrm>
            <a:off x="3900488" y="27813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35" name="AutoShape 10"/>
          <p:cNvCxnSpPr>
            <a:cxnSpLocks noChangeShapeType="1"/>
            <a:stCxn id="30" idx="6"/>
            <a:endCxn id="33" idx="2"/>
          </p:cNvCxnSpPr>
          <p:nvPr/>
        </p:nvCxnSpPr>
        <p:spPr bwMode="auto">
          <a:xfrm>
            <a:off x="2986088" y="27813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sp>
        <p:nvSpPr>
          <p:cNvPr id="36" name="Oval 11"/>
          <p:cNvSpPr>
            <a:spLocks noChangeArrowheads="1"/>
          </p:cNvSpPr>
          <p:nvPr/>
        </p:nvSpPr>
        <p:spPr bwMode="auto">
          <a:xfrm>
            <a:off x="4267200" y="25146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4</a:t>
            </a:r>
          </a:p>
        </p:txBody>
      </p:sp>
      <p:cxnSp>
        <p:nvCxnSpPr>
          <p:cNvPr id="37" name="AutoShape 12"/>
          <p:cNvCxnSpPr>
            <a:cxnSpLocks noChangeShapeType="1"/>
            <a:stCxn id="36" idx="6"/>
            <a:endCxn id="29" idx="2"/>
          </p:cNvCxnSpPr>
          <p:nvPr/>
        </p:nvCxnSpPr>
        <p:spPr bwMode="auto">
          <a:xfrm>
            <a:off x="4814888" y="2781300"/>
            <a:ext cx="809625" cy="0"/>
          </a:xfrm>
          <a:prstGeom prst="straightConnector1">
            <a:avLst/>
          </a:prstGeom>
          <a:noFill/>
          <a:ln w="28575">
            <a:solidFill>
              <a:schemeClr val="tx1"/>
            </a:solidFill>
            <a:prstDash val="dash"/>
            <a:round/>
            <a:headEnd/>
            <a:tailEnd type="triangle" w="lg" len="lg"/>
          </a:ln>
          <a:extLst>
            <a:ext uri="{909E8E84-426E-40dd-AFC4-6F175D3DCCD1}">
              <a14:hiddenFill xmlns:a14="http://schemas.microsoft.com/office/drawing/2010/main">
                <a:noFill/>
              </a14:hiddenFill>
            </a:ext>
          </a:extLst>
        </p:spPr>
      </p:cxnSp>
      <p:pic>
        <p:nvPicPr>
          <p:cNvPr id="3" name="Picture 2"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600" y="5029200"/>
            <a:ext cx="1282700" cy="382741"/>
          </a:xfrm>
          <a:prstGeom prst="rect">
            <a:avLst/>
          </a:prstGeom>
        </p:spPr>
      </p:pic>
      <p:pic>
        <p:nvPicPr>
          <p:cNvPr id="4" name="Picture 3" descr="latex-image-1.pdf"/>
          <p:cNvPicPr>
            <a:picLocks noChangeAspect="1"/>
          </p:cNvPicPr>
          <p:nvPr/>
        </p:nvPicPr>
        <p:blipFill rotWithShape="1">
          <a:blip r:embed="rId6">
            <a:extLst>
              <a:ext uri="{28A0092B-C50C-407E-A947-70E740481C1C}">
                <a14:useLocalDpi xmlns:a14="http://schemas.microsoft.com/office/drawing/2010/main" val="0"/>
              </a:ext>
            </a:extLst>
          </a:blip>
          <a:srcRect t="-1" b="-6676"/>
          <a:stretch/>
        </p:blipFill>
        <p:spPr>
          <a:xfrm>
            <a:off x="2819400" y="5029200"/>
            <a:ext cx="1905000" cy="685970"/>
          </a:xfrm>
          <a:prstGeom prst="rect">
            <a:avLst/>
          </a:prstGeom>
        </p:spPr>
      </p:pic>
      <p:pic>
        <p:nvPicPr>
          <p:cNvPr id="5" name="Picture 4"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8400" y="5791200"/>
            <a:ext cx="3583303" cy="685800"/>
          </a:xfrm>
          <a:prstGeom prst="rect">
            <a:avLst/>
          </a:prstGeom>
        </p:spPr>
      </p:pic>
    </p:spTree>
    <p:extLst>
      <p:ext uri="{BB962C8B-B14F-4D97-AF65-F5344CB8AC3E}">
        <p14:creationId xmlns:p14="http://schemas.microsoft.com/office/powerpoint/2010/main" val="84099344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1026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6" grpId="0" animBg="1"/>
      <p:bldP spid="10267"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a:xfrm>
            <a:off x="0" y="-38100"/>
            <a:ext cx="12192000" cy="1143000"/>
          </a:xfrm>
        </p:spPr>
        <p:txBody>
          <a:bodyPr/>
          <a:lstStyle/>
          <a:p>
            <a:r>
              <a:rPr lang="en-US" sz="4000" dirty="0" smtClean="0">
                <a:ea typeface="ＭＳ Ｐゴシック" pitchFamily="34" charset="-128"/>
              </a:rPr>
              <a:t>Example Run of Mini-Forward Algorithm</a:t>
            </a:r>
          </a:p>
        </p:txBody>
      </p:sp>
      <p:sp>
        <p:nvSpPr>
          <p:cNvPr id="30722" name="Rectangle 3"/>
          <p:cNvSpPr>
            <a:spLocks noGrp="1" noChangeArrowheads="1"/>
          </p:cNvSpPr>
          <p:nvPr>
            <p:ph idx="1"/>
          </p:nvPr>
        </p:nvSpPr>
        <p:spPr>
          <a:xfrm>
            <a:off x="1219200" y="1219200"/>
            <a:ext cx="8229600" cy="4525963"/>
          </a:xfrm>
        </p:spPr>
        <p:txBody>
          <a:bodyPr/>
          <a:lstStyle/>
          <a:p>
            <a:pPr>
              <a:buFont typeface="Wingdings" charset="0"/>
              <a:buChar char="§"/>
              <a:defRPr/>
            </a:pPr>
            <a:r>
              <a:rPr lang="en-US" sz="2800" dirty="0"/>
              <a:t>From initial observation of </a:t>
            </a:r>
            <a:r>
              <a:rPr lang="en-US" sz="2800" dirty="0" smtClean="0"/>
              <a:t>sun</a:t>
            </a:r>
            <a:endParaRPr lang="en-US" sz="2800" dirty="0"/>
          </a:p>
          <a:p>
            <a:pPr lvl="1">
              <a:buFont typeface="Wingdings" charset="0"/>
              <a:buChar char="§"/>
              <a:defRPr/>
            </a:pPr>
            <a:endParaRPr lang="en-US" sz="2400" dirty="0"/>
          </a:p>
          <a:p>
            <a:pPr lvl="1">
              <a:buFont typeface="Wingdings" charset="0"/>
              <a:buChar char="§"/>
              <a:defRPr/>
            </a:pPr>
            <a:endParaRPr lang="en-US" sz="2400" dirty="0"/>
          </a:p>
          <a:p>
            <a:pPr marL="0" indent="0">
              <a:buFont typeface="Wingdings" charset="0"/>
              <a:buNone/>
              <a:defRPr/>
            </a:pPr>
            <a:r>
              <a:rPr lang="en-US" sz="2800" dirty="0" smtClean="0"/>
              <a:t>	</a:t>
            </a:r>
            <a:endParaRPr lang="en-US" sz="2800" dirty="0"/>
          </a:p>
          <a:p>
            <a:pPr>
              <a:buFont typeface="Wingdings" charset="0"/>
              <a:buChar char="§"/>
              <a:defRPr/>
            </a:pPr>
            <a:r>
              <a:rPr lang="en-US" sz="2800" dirty="0"/>
              <a:t>From initial observation of </a:t>
            </a:r>
            <a:r>
              <a:rPr lang="en-US" sz="2800" dirty="0" smtClean="0"/>
              <a:t>rain</a:t>
            </a:r>
          </a:p>
          <a:p>
            <a:pPr>
              <a:buFont typeface="Wingdings" charset="0"/>
              <a:buChar char="§"/>
              <a:defRPr/>
            </a:pPr>
            <a:endParaRPr lang="en-US" sz="2800" dirty="0"/>
          </a:p>
          <a:p>
            <a:pPr>
              <a:buFont typeface="Wingdings" charset="0"/>
              <a:buChar char="§"/>
              <a:defRPr/>
            </a:pPr>
            <a:endParaRPr lang="en-US" sz="2800" dirty="0" smtClean="0"/>
          </a:p>
          <a:p>
            <a:pPr lvl="4">
              <a:buFont typeface="Wingdings" charset="0"/>
              <a:buChar char="§"/>
              <a:defRPr/>
            </a:pPr>
            <a:endParaRPr lang="en-US" sz="1600" dirty="0"/>
          </a:p>
          <a:p>
            <a:pPr>
              <a:buFont typeface="Wingdings" charset="0"/>
              <a:buChar char="§"/>
              <a:defRPr/>
            </a:pPr>
            <a:r>
              <a:rPr lang="en-US" sz="2800" dirty="0" smtClean="0"/>
              <a:t>From yet another initial distribution P(X</a:t>
            </a:r>
            <a:r>
              <a:rPr lang="en-US" sz="2800" baseline="-25000" dirty="0" smtClean="0"/>
              <a:t>1</a:t>
            </a:r>
            <a:r>
              <a:rPr lang="en-US" sz="2800" dirty="0" smtClean="0"/>
              <a:t>):</a:t>
            </a:r>
            <a:endParaRPr lang="en-US" sz="2800" dirty="0"/>
          </a:p>
        </p:txBody>
      </p:sp>
      <p:pic>
        <p:nvPicPr>
          <p:cNvPr id="30723" name="Picture 4" descr="txp_fig"/>
          <p:cNvPicPr>
            <a:picLocks noChangeAspect="1" noChangeArrowheads="1"/>
          </p:cNvPicPr>
          <p:nvPr>
            <p:custDataLst>
              <p:tags r:id="rId1"/>
            </p:custDataLst>
          </p:nvPr>
        </p:nvPicPr>
        <p:blipFill>
          <a:blip r:embed="rId14">
            <a:extLst>
              <a:ext uri="{28A0092B-C50C-407E-A947-70E740481C1C}">
                <a14:useLocalDpi xmlns:a14="http://schemas.microsoft.com/office/drawing/2010/main" val="0"/>
              </a:ext>
            </a:extLst>
          </a:blip>
          <a:srcRect/>
          <a:stretch>
            <a:fillRect/>
          </a:stretch>
        </p:blipFill>
        <p:spPr bwMode="auto">
          <a:xfrm>
            <a:off x="1681571" y="1795463"/>
            <a:ext cx="1050925"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txp_fig.png"/>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bwMode="auto">
          <a:xfrm>
            <a:off x="8598716" y="1792287"/>
            <a:ext cx="1231084" cy="795701"/>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30725" name="AutoShape 8"/>
          <p:cNvSpPr>
            <a:spLocks noChangeArrowheads="1"/>
          </p:cNvSpPr>
          <p:nvPr/>
        </p:nvSpPr>
        <p:spPr bwMode="auto">
          <a:xfrm>
            <a:off x="7625171" y="2024063"/>
            <a:ext cx="914400" cy="304800"/>
          </a:xfrm>
          <a:prstGeom prst="rightArrow">
            <a:avLst>
              <a:gd name="adj1" fmla="val 50000"/>
              <a:gd name="adj2" fmla="val 75000"/>
            </a:avLst>
          </a:prstGeom>
          <a:solidFill>
            <a:schemeClr val="bg2"/>
          </a:solidFill>
          <a:ln w="9525">
            <a:solidFill>
              <a:schemeClr val="tx1"/>
            </a:solidFill>
            <a:miter lim="800000"/>
            <a:headEnd/>
            <a:tailEnd/>
          </a:ln>
        </p:spPr>
        <p:txBody>
          <a:bodyPr wrap="none" anchor="ctr"/>
          <a:lstStyle/>
          <a:p>
            <a:endParaRPr lang="en-US"/>
          </a:p>
        </p:txBody>
      </p:sp>
      <p:sp>
        <p:nvSpPr>
          <p:cNvPr id="30726" name="Text Box 9"/>
          <p:cNvSpPr txBox="1">
            <a:spLocks noChangeArrowheads="1"/>
          </p:cNvSpPr>
          <p:nvPr/>
        </p:nvSpPr>
        <p:spPr bwMode="auto">
          <a:xfrm>
            <a:off x="1757771" y="2589213"/>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1</a:t>
            </a:r>
            <a:r>
              <a:rPr lang="en-US">
                <a:latin typeface="Times New Roman" pitchFamily="18" charset="0"/>
                <a:cs typeface="Times New Roman" pitchFamily="18" charset="0"/>
              </a:rPr>
              <a:t>)</a:t>
            </a:r>
          </a:p>
        </p:txBody>
      </p:sp>
      <p:sp>
        <p:nvSpPr>
          <p:cNvPr id="30727" name="Text Box 10"/>
          <p:cNvSpPr txBox="1">
            <a:spLocks noChangeArrowheads="1"/>
          </p:cNvSpPr>
          <p:nvPr/>
        </p:nvSpPr>
        <p:spPr bwMode="auto">
          <a:xfrm>
            <a:off x="3205571" y="2589213"/>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2</a:t>
            </a:r>
            <a:r>
              <a:rPr lang="en-US">
                <a:latin typeface="Times New Roman" pitchFamily="18" charset="0"/>
                <a:cs typeface="Times New Roman" pitchFamily="18" charset="0"/>
              </a:rPr>
              <a:t>)</a:t>
            </a:r>
          </a:p>
        </p:txBody>
      </p:sp>
      <p:pic>
        <p:nvPicPr>
          <p:cNvPr id="6" name="Picture 5" descr="txp_fig.png"/>
          <p:cNvPicPr>
            <a:picLocks noChangeAspect="1"/>
          </p:cNvPicPr>
          <p:nvPr>
            <p:custDataLst>
              <p:tags r:id="rId3"/>
            </p:custDataLst>
          </p:nvPr>
        </p:nvPicPr>
        <p:blipFill>
          <a:blip r:embed="rId16" cstate="print">
            <a:extLst>
              <a:ext uri="{28A0092B-C50C-407E-A947-70E740481C1C}">
                <a14:useLocalDpi xmlns:a14="http://schemas.microsoft.com/office/drawing/2010/main" val="0"/>
              </a:ext>
            </a:extLst>
          </a:blip>
          <a:stretch>
            <a:fillRect/>
          </a:stretch>
        </p:blipFill>
        <p:spPr bwMode="auto">
          <a:xfrm>
            <a:off x="3129371" y="1792287"/>
            <a:ext cx="1050925" cy="7957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7" name="Picture 6" descr="txp_fig.png"/>
          <p:cNvPicPr>
            <a:picLocks noChangeAspect="1"/>
          </p:cNvPicPr>
          <p:nvPr>
            <p:custDataLst>
              <p:tags r:id="rId4"/>
            </p:custDataLst>
          </p:nvPr>
        </p:nvPicPr>
        <p:blipFill>
          <a:blip r:embed="rId17" cstate="print">
            <a:extLst>
              <a:ext uri="{28A0092B-C50C-407E-A947-70E740481C1C}">
                <a14:useLocalDpi xmlns:a14="http://schemas.microsoft.com/office/drawing/2010/main" val="0"/>
              </a:ext>
            </a:extLst>
          </a:blip>
          <a:stretch>
            <a:fillRect/>
          </a:stretch>
        </p:blipFill>
        <p:spPr bwMode="auto">
          <a:xfrm>
            <a:off x="4577171" y="1792287"/>
            <a:ext cx="1230312" cy="795202"/>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30730" name="Text Box 11"/>
          <p:cNvSpPr txBox="1">
            <a:spLocks noChangeArrowheads="1"/>
          </p:cNvSpPr>
          <p:nvPr/>
        </p:nvSpPr>
        <p:spPr bwMode="auto">
          <a:xfrm>
            <a:off x="4805771" y="2589213"/>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3</a:t>
            </a:r>
            <a:r>
              <a:rPr lang="en-US">
                <a:latin typeface="Times New Roman" pitchFamily="18" charset="0"/>
                <a:cs typeface="Times New Roman" pitchFamily="18" charset="0"/>
              </a:rPr>
              <a:t>)</a:t>
            </a:r>
          </a:p>
        </p:txBody>
      </p:sp>
      <p:sp>
        <p:nvSpPr>
          <p:cNvPr id="30731" name="Text Box 12"/>
          <p:cNvSpPr txBox="1">
            <a:spLocks noChangeArrowheads="1"/>
          </p:cNvSpPr>
          <p:nvPr/>
        </p:nvSpPr>
        <p:spPr bwMode="auto">
          <a:xfrm>
            <a:off x="8768171" y="2589213"/>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sym typeface="Symbol" pitchFamily="18" charset="2"/>
              </a:rPr>
              <a:t></a:t>
            </a:r>
            <a:r>
              <a:rPr lang="en-US">
                <a:latin typeface="Times New Roman" pitchFamily="18" charset="0"/>
                <a:cs typeface="Times New Roman" pitchFamily="18" charset="0"/>
              </a:rPr>
              <a:t>)</a:t>
            </a:r>
          </a:p>
        </p:txBody>
      </p:sp>
      <p:pic>
        <p:nvPicPr>
          <p:cNvPr id="8" name="Picture 7" descr="txp_fig.png"/>
          <p:cNvPicPr>
            <a:picLocks noChangeAspect="1"/>
          </p:cNvPicPr>
          <p:nvPr>
            <p:custDataLst>
              <p:tags r:id="rId5"/>
            </p:custDataLst>
          </p:nvPr>
        </p:nvPicPr>
        <p:blipFill>
          <a:blip r:embed="rId18" cstate="print">
            <a:extLst>
              <a:ext uri="{28A0092B-C50C-407E-A947-70E740481C1C}">
                <a14:useLocalDpi xmlns:a14="http://schemas.microsoft.com/office/drawing/2010/main" val="0"/>
              </a:ext>
            </a:extLst>
          </a:blip>
          <a:stretch>
            <a:fillRect/>
          </a:stretch>
        </p:blipFill>
        <p:spPr bwMode="auto">
          <a:xfrm>
            <a:off x="6061232" y="1792287"/>
            <a:ext cx="1440365" cy="795202"/>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30734" name="Text Box 11"/>
          <p:cNvSpPr txBox="1">
            <a:spLocks noChangeArrowheads="1"/>
          </p:cNvSpPr>
          <p:nvPr/>
        </p:nvSpPr>
        <p:spPr bwMode="auto">
          <a:xfrm>
            <a:off x="6405971" y="2586038"/>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4</a:t>
            </a:r>
            <a:r>
              <a:rPr lang="en-US">
                <a:latin typeface="Times New Roman" pitchFamily="18" charset="0"/>
                <a:cs typeface="Times New Roman" pitchFamily="18" charset="0"/>
              </a:rPr>
              <a:t>)</a:t>
            </a:r>
          </a:p>
        </p:txBody>
      </p:sp>
      <p:pic>
        <p:nvPicPr>
          <p:cNvPr id="10" name="Picture 9" descr="txp_fig.png"/>
          <p:cNvPicPr>
            <a:picLocks noChangeAspect="1"/>
          </p:cNvPicPr>
          <p:nvPr>
            <p:custDataLst>
              <p:tags r:id="rId6"/>
            </p:custDataLst>
          </p:nvPr>
        </p:nvPicPr>
        <p:blipFill>
          <a:blip r:embed="rId19" cstate="print">
            <a:extLst>
              <a:ext uri="{28A0092B-C50C-407E-A947-70E740481C1C}">
                <a14:useLocalDpi xmlns:a14="http://schemas.microsoft.com/office/drawing/2010/main" val="0"/>
              </a:ext>
            </a:extLst>
          </a:blip>
          <a:stretch>
            <a:fillRect/>
          </a:stretch>
        </p:blipFill>
        <p:spPr bwMode="auto">
          <a:xfrm>
            <a:off x="1681571" y="3736975"/>
            <a:ext cx="1050925" cy="7957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11" name="Picture 10" descr="txp_fig.png"/>
          <p:cNvPicPr>
            <a:picLocks noChangeAspect="1"/>
          </p:cNvPicPr>
          <p:nvPr>
            <p:custDataLst>
              <p:tags r:id="rId7"/>
            </p:custDataLst>
          </p:nvPr>
        </p:nvPicPr>
        <p:blipFill>
          <a:blip r:embed="rId20" cstate="print">
            <a:extLst>
              <a:ext uri="{28A0092B-C50C-407E-A947-70E740481C1C}">
                <a14:useLocalDpi xmlns:a14="http://schemas.microsoft.com/office/drawing/2010/main" val="0"/>
              </a:ext>
            </a:extLst>
          </a:blip>
          <a:stretch>
            <a:fillRect/>
          </a:stretch>
        </p:blipFill>
        <p:spPr bwMode="auto">
          <a:xfrm>
            <a:off x="3129371" y="3733800"/>
            <a:ext cx="1050925" cy="7957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12" name="Picture 11" descr="txp_fig.png"/>
          <p:cNvPicPr>
            <a:picLocks noChangeAspect="1"/>
          </p:cNvPicPr>
          <p:nvPr>
            <p:custDataLst>
              <p:tags r:id="rId8"/>
            </p:custDataLst>
          </p:nvPr>
        </p:nvPicPr>
        <p:blipFill>
          <a:blip r:embed="rId21" cstate="print">
            <a:extLst>
              <a:ext uri="{28A0092B-C50C-407E-A947-70E740481C1C}">
                <a14:useLocalDpi xmlns:a14="http://schemas.microsoft.com/office/drawing/2010/main" val="0"/>
              </a:ext>
            </a:extLst>
          </a:blip>
          <a:stretch>
            <a:fillRect/>
          </a:stretch>
        </p:blipFill>
        <p:spPr bwMode="auto">
          <a:xfrm>
            <a:off x="4577171" y="3733800"/>
            <a:ext cx="1230312" cy="795202"/>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14" name="Picture 13" descr="txp_fig.png"/>
          <p:cNvPicPr>
            <a:picLocks noChangeAspect="1"/>
          </p:cNvPicPr>
          <p:nvPr>
            <p:custDataLst>
              <p:tags r:id="rId9"/>
            </p:custDataLst>
          </p:nvPr>
        </p:nvPicPr>
        <p:blipFill>
          <a:blip r:embed="rId15" cstate="print">
            <a:extLst>
              <a:ext uri="{28A0092B-C50C-407E-A947-70E740481C1C}">
                <a14:useLocalDpi xmlns:a14="http://schemas.microsoft.com/office/drawing/2010/main" val="0"/>
              </a:ext>
            </a:extLst>
          </a:blip>
          <a:stretch>
            <a:fillRect/>
          </a:stretch>
        </p:blipFill>
        <p:spPr bwMode="auto">
          <a:xfrm>
            <a:off x="8598716" y="3733800"/>
            <a:ext cx="1231084" cy="795701"/>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30739" name="AutoShape 8"/>
          <p:cNvSpPr>
            <a:spLocks noChangeArrowheads="1"/>
          </p:cNvSpPr>
          <p:nvPr/>
        </p:nvSpPr>
        <p:spPr bwMode="auto">
          <a:xfrm>
            <a:off x="7625171" y="3965575"/>
            <a:ext cx="914400" cy="304800"/>
          </a:xfrm>
          <a:prstGeom prst="rightArrow">
            <a:avLst>
              <a:gd name="adj1" fmla="val 50000"/>
              <a:gd name="adj2" fmla="val 75000"/>
            </a:avLst>
          </a:prstGeom>
          <a:solidFill>
            <a:schemeClr val="bg2"/>
          </a:solidFill>
          <a:ln w="9525">
            <a:solidFill>
              <a:schemeClr val="tx1"/>
            </a:solidFill>
            <a:miter lim="800000"/>
            <a:headEnd/>
            <a:tailEnd/>
          </a:ln>
        </p:spPr>
        <p:txBody>
          <a:bodyPr wrap="none" anchor="ctr"/>
          <a:lstStyle/>
          <a:p>
            <a:endParaRPr lang="en-US"/>
          </a:p>
        </p:txBody>
      </p:sp>
      <p:sp>
        <p:nvSpPr>
          <p:cNvPr id="30740" name="Text Box 9"/>
          <p:cNvSpPr txBox="1">
            <a:spLocks noChangeArrowheads="1"/>
          </p:cNvSpPr>
          <p:nvPr/>
        </p:nvSpPr>
        <p:spPr bwMode="auto">
          <a:xfrm>
            <a:off x="1757771" y="4422775"/>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1</a:t>
            </a:r>
            <a:r>
              <a:rPr lang="en-US">
                <a:latin typeface="Times New Roman" pitchFamily="18" charset="0"/>
                <a:cs typeface="Times New Roman" pitchFamily="18" charset="0"/>
              </a:rPr>
              <a:t>)</a:t>
            </a:r>
          </a:p>
        </p:txBody>
      </p:sp>
      <p:sp>
        <p:nvSpPr>
          <p:cNvPr id="30741" name="Text Box 10"/>
          <p:cNvSpPr txBox="1">
            <a:spLocks noChangeArrowheads="1"/>
          </p:cNvSpPr>
          <p:nvPr/>
        </p:nvSpPr>
        <p:spPr bwMode="auto">
          <a:xfrm>
            <a:off x="3205571" y="4422775"/>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2</a:t>
            </a:r>
            <a:r>
              <a:rPr lang="en-US">
                <a:latin typeface="Times New Roman" pitchFamily="18" charset="0"/>
                <a:cs typeface="Times New Roman" pitchFamily="18" charset="0"/>
              </a:rPr>
              <a:t>)</a:t>
            </a:r>
          </a:p>
        </p:txBody>
      </p:sp>
      <p:sp>
        <p:nvSpPr>
          <p:cNvPr id="30742" name="Text Box 11"/>
          <p:cNvSpPr txBox="1">
            <a:spLocks noChangeArrowheads="1"/>
          </p:cNvSpPr>
          <p:nvPr/>
        </p:nvSpPr>
        <p:spPr bwMode="auto">
          <a:xfrm>
            <a:off x="4805771" y="4422775"/>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3</a:t>
            </a:r>
            <a:r>
              <a:rPr lang="en-US">
                <a:latin typeface="Times New Roman" pitchFamily="18" charset="0"/>
                <a:cs typeface="Times New Roman" pitchFamily="18" charset="0"/>
              </a:rPr>
              <a:t>)</a:t>
            </a:r>
          </a:p>
        </p:txBody>
      </p:sp>
      <p:sp>
        <p:nvSpPr>
          <p:cNvPr id="30743" name="Text Box 12"/>
          <p:cNvSpPr txBox="1">
            <a:spLocks noChangeArrowheads="1"/>
          </p:cNvSpPr>
          <p:nvPr/>
        </p:nvSpPr>
        <p:spPr bwMode="auto">
          <a:xfrm>
            <a:off x="8768171" y="4422775"/>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sym typeface="Symbol" pitchFamily="18" charset="2"/>
              </a:rPr>
              <a:t></a:t>
            </a:r>
            <a:r>
              <a:rPr lang="en-US">
                <a:latin typeface="Times New Roman" pitchFamily="18" charset="0"/>
                <a:cs typeface="Times New Roman" pitchFamily="18" charset="0"/>
              </a:rPr>
              <a:t>)</a:t>
            </a:r>
          </a:p>
        </p:txBody>
      </p:sp>
      <p:pic>
        <p:nvPicPr>
          <p:cNvPr id="13" name="Picture 12" descr="txp_fig.png"/>
          <p:cNvPicPr>
            <a:picLocks noChangeAspect="1"/>
          </p:cNvPicPr>
          <p:nvPr>
            <p:custDataLst>
              <p:tags r:id="rId10"/>
            </p:custDataLst>
          </p:nvPr>
        </p:nvPicPr>
        <p:blipFill>
          <a:blip r:embed="rId22" cstate="print">
            <a:extLst>
              <a:ext uri="{28A0092B-C50C-407E-A947-70E740481C1C}">
                <a14:useLocalDpi xmlns:a14="http://schemas.microsoft.com/office/drawing/2010/main" val="0"/>
              </a:ext>
            </a:extLst>
          </a:blip>
          <a:stretch>
            <a:fillRect/>
          </a:stretch>
        </p:blipFill>
        <p:spPr bwMode="auto">
          <a:xfrm>
            <a:off x="6061232" y="3733800"/>
            <a:ext cx="1440365" cy="795202"/>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30745" name="Text Box 11"/>
          <p:cNvSpPr txBox="1">
            <a:spLocks noChangeArrowheads="1"/>
          </p:cNvSpPr>
          <p:nvPr/>
        </p:nvSpPr>
        <p:spPr bwMode="auto">
          <a:xfrm>
            <a:off x="6405971" y="44196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4</a:t>
            </a:r>
            <a:r>
              <a:rPr lang="en-US">
                <a:latin typeface="Times New Roman" pitchFamily="18" charset="0"/>
                <a:cs typeface="Times New Roman" pitchFamily="18" charset="0"/>
              </a:rPr>
              <a:t>)</a:t>
            </a:r>
          </a:p>
        </p:txBody>
      </p:sp>
      <p:pic>
        <p:nvPicPr>
          <p:cNvPr id="15" name="Picture 14" descr="txp_fig.png"/>
          <p:cNvPicPr>
            <a:picLocks noChangeAspect="1"/>
          </p:cNvPicPr>
          <p:nvPr>
            <p:custDataLst>
              <p:tags r:id="rId11"/>
            </p:custDataLst>
          </p:nvPr>
        </p:nvPicPr>
        <p:blipFill>
          <a:blip r:embed="rId23" cstate="print">
            <a:extLst>
              <a:ext uri="{28A0092B-C50C-407E-A947-70E740481C1C}">
                <a14:useLocalDpi xmlns:a14="http://schemas.microsoft.com/office/drawing/2010/main" val="0"/>
              </a:ext>
            </a:extLst>
          </a:blip>
          <a:stretch>
            <a:fillRect/>
          </a:stretch>
        </p:blipFill>
        <p:spPr bwMode="auto">
          <a:xfrm>
            <a:off x="1622652" y="5565775"/>
            <a:ext cx="1321163" cy="7957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50" name="Picture 49" descr="txp_fig.png"/>
          <p:cNvPicPr>
            <a:picLocks noChangeAspect="1"/>
          </p:cNvPicPr>
          <p:nvPr>
            <p:custDataLst>
              <p:tags r:id="rId12"/>
            </p:custDataLst>
          </p:nvPr>
        </p:nvPicPr>
        <p:blipFill>
          <a:blip r:embed="rId15" cstate="print">
            <a:extLst>
              <a:ext uri="{28A0092B-C50C-407E-A947-70E740481C1C}">
                <a14:useLocalDpi xmlns:a14="http://schemas.microsoft.com/office/drawing/2010/main" val="0"/>
              </a:ext>
            </a:extLst>
          </a:blip>
          <a:stretch>
            <a:fillRect/>
          </a:stretch>
        </p:blipFill>
        <p:spPr bwMode="auto">
          <a:xfrm>
            <a:off x="8674916" y="5562600"/>
            <a:ext cx="1231084" cy="795701"/>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30748" name="Text Box 9"/>
          <p:cNvSpPr txBox="1">
            <a:spLocks noChangeArrowheads="1"/>
          </p:cNvSpPr>
          <p:nvPr/>
        </p:nvSpPr>
        <p:spPr bwMode="auto">
          <a:xfrm>
            <a:off x="1833971" y="6251575"/>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1</a:t>
            </a:r>
            <a:r>
              <a:rPr lang="en-US">
                <a:latin typeface="Times New Roman" pitchFamily="18" charset="0"/>
                <a:cs typeface="Times New Roman" pitchFamily="18" charset="0"/>
              </a:rPr>
              <a:t>)</a:t>
            </a:r>
          </a:p>
        </p:txBody>
      </p:sp>
      <p:sp>
        <p:nvSpPr>
          <p:cNvPr id="30749" name="Text Box 12"/>
          <p:cNvSpPr txBox="1">
            <a:spLocks noChangeArrowheads="1"/>
          </p:cNvSpPr>
          <p:nvPr/>
        </p:nvSpPr>
        <p:spPr bwMode="auto">
          <a:xfrm>
            <a:off x="8844371" y="6251575"/>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sym typeface="Symbol" pitchFamily="18" charset="2"/>
              </a:rPr>
              <a:t></a:t>
            </a:r>
            <a:r>
              <a:rPr lang="en-US">
                <a:latin typeface="Times New Roman" pitchFamily="18" charset="0"/>
                <a:cs typeface="Times New Roman" pitchFamily="18" charset="0"/>
              </a:rPr>
              <a:t>)</a:t>
            </a:r>
          </a:p>
        </p:txBody>
      </p:sp>
      <p:sp>
        <p:nvSpPr>
          <p:cNvPr id="30750" name="AutoShape 8"/>
          <p:cNvSpPr>
            <a:spLocks noChangeArrowheads="1"/>
          </p:cNvSpPr>
          <p:nvPr/>
        </p:nvSpPr>
        <p:spPr bwMode="auto">
          <a:xfrm>
            <a:off x="7625171" y="5794375"/>
            <a:ext cx="914400" cy="304800"/>
          </a:xfrm>
          <a:prstGeom prst="rightArrow">
            <a:avLst>
              <a:gd name="adj1" fmla="val 50000"/>
              <a:gd name="adj2" fmla="val 75000"/>
            </a:avLst>
          </a:prstGeom>
          <a:solidFill>
            <a:schemeClr val="bg2"/>
          </a:solidFill>
          <a:ln w="9525">
            <a:solidFill>
              <a:schemeClr val="tx1"/>
            </a:solidFill>
            <a:miter lim="800000"/>
            <a:headEnd/>
            <a:tailEnd/>
          </a:ln>
        </p:spPr>
        <p:txBody>
          <a:bodyPr wrap="none" anchor="ctr"/>
          <a:lstStyle/>
          <a:p>
            <a:endParaRPr lang="en-US"/>
          </a:p>
        </p:txBody>
      </p:sp>
      <p:sp>
        <p:nvSpPr>
          <p:cNvPr id="30751" name="TextBox 15"/>
          <p:cNvSpPr txBox="1">
            <a:spLocks noChangeArrowheads="1"/>
          </p:cNvSpPr>
          <p:nvPr/>
        </p:nvSpPr>
        <p:spPr bwMode="auto">
          <a:xfrm>
            <a:off x="4119971" y="5870575"/>
            <a:ext cx="415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a:t>
            </a:r>
          </a:p>
        </p:txBody>
      </p:sp>
      <p:sp>
        <p:nvSpPr>
          <p:cNvPr id="2" name="TextBox 1"/>
          <p:cNvSpPr txBox="1"/>
          <p:nvPr/>
        </p:nvSpPr>
        <p:spPr>
          <a:xfrm>
            <a:off x="10337800" y="6477000"/>
            <a:ext cx="1942396" cy="369332"/>
          </a:xfrm>
          <a:prstGeom prst="rect">
            <a:avLst/>
          </a:prstGeom>
          <a:noFill/>
        </p:spPr>
        <p:txBody>
          <a:bodyPr wrap="none" rtlCol="0">
            <a:spAutoFit/>
          </a:bodyPr>
          <a:lstStyle/>
          <a:p>
            <a:r>
              <a:rPr lang="en-US" dirty="0" smtClean="0">
                <a:solidFill>
                  <a:srgbClr val="FF0000"/>
                </a:solidFill>
                <a:latin typeface="Calibri"/>
                <a:cs typeface="Calibri"/>
              </a:rPr>
              <a:t>[Demo: L13D1,2,3]</a:t>
            </a:r>
            <a:endParaRPr lang="en-US" dirty="0">
              <a:solidFill>
                <a:srgbClr val="FF0000"/>
              </a:solidFill>
              <a:latin typeface="Calibri"/>
              <a:cs typeface="Calibri"/>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7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7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7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7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722">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7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74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07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074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073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074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0722">
                                            <p:txEl>
                                              <p:pRg st="8" end="8"/>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074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075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075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07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animBg="1"/>
      <p:bldP spid="30727" grpId="0"/>
      <p:bldP spid="30730" grpId="0"/>
      <p:bldP spid="30731" grpId="0"/>
      <p:bldP spid="30734" grpId="0"/>
      <p:bldP spid="30739" grpId="0" animBg="1"/>
      <p:bldP spid="30740" grpId="0"/>
      <p:bldP spid="30741" grpId="0"/>
      <p:bldP spid="30742" grpId="0"/>
      <p:bldP spid="30743" grpId="0"/>
      <p:bldP spid="30745" grpId="0"/>
      <p:bldP spid="30748" grpId="0"/>
      <p:bldP spid="30749" grpId="0"/>
      <p:bldP spid="30750" grpId="0" animBg="1"/>
      <p:bldP spid="3075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of Demo Ghostbusters Basic Dynamics</a:t>
            </a:r>
            <a:endParaRPr lang="en-US" dirty="0"/>
          </a:p>
        </p:txBody>
      </p:sp>
      <p:pic>
        <p:nvPicPr>
          <p:cNvPr id="5" name="Ghostbusters -- Basic Dynamics -- Markov Model, Stationar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89759" y="1142999"/>
            <a:ext cx="8412482" cy="5257801"/>
          </a:xfrm>
          <a:prstGeom prst="rect">
            <a:avLst/>
          </a:prstGeom>
        </p:spPr>
      </p:pic>
    </p:spTree>
    <p:extLst>
      <p:ext uri="{BB962C8B-B14F-4D97-AF65-F5344CB8AC3E}">
        <p14:creationId xmlns:p14="http://schemas.microsoft.com/office/powerpoint/2010/main" val="389053911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of Demo Ghostbusters Circular Dynamics</a:t>
            </a:r>
            <a:endParaRPr lang="en-US" dirty="0"/>
          </a:p>
        </p:txBody>
      </p:sp>
      <p:pic>
        <p:nvPicPr>
          <p:cNvPr id="3" name="Ghostbusters -- Circular Dynamics -- Markov Model, Stationar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05000" y="1143000"/>
            <a:ext cx="8412480" cy="5257800"/>
          </a:xfrm>
          <a:prstGeom prst="rect">
            <a:avLst/>
          </a:prstGeom>
        </p:spPr>
      </p:pic>
    </p:spTree>
    <p:extLst>
      <p:ext uri="{BB962C8B-B14F-4D97-AF65-F5344CB8AC3E}">
        <p14:creationId xmlns:p14="http://schemas.microsoft.com/office/powerpoint/2010/main" val="246047363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of Demo Ghostbusters Whirlpool Dynamics</a:t>
            </a:r>
            <a:endParaRPr lang="en-US" dirty="0"/>
          </a:p>
        </p:txBody>
      </p:sp>
      <p:pic>
        <p:nvPicPr>
          <p:cNvPr id="3" name="Ghostbusters -- Whirlpool (Center) Dynamics -- Markov Model, Stationar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05000" y="1143000"/>
            <a:ext cx="8382000" cy="5238750"/>
          </a:xfrm>
          <a:prstGeom prst="rect">
            <a:avLst/>
          </a:prstGeom>
        </p:spPr>
      </p:pic>
    </p:spTree>
    <p:extLst>
      <p:ext uri="{BB962C8B-B14F-4D97-AF65-F5344CB8AC3E}">
        <p14:creationId xmlns:p14="http://schemas.microsoft.com/office/powerpoint/2010/main" val="246047363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5867400" y="1600201"/>
            <a:ext cx="6019800" cy="25146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pPr>
              <a:lnSpc>
                <a:spcPct val="90000"/>
              </a:lnSpc>
            </a:pPr>
            <a:r>
              <a:rPr lang="en-US" sz="2800" dirty="0" smtClean="0">
                <a:ea typeface="ＭＳ Ｐゴシック" pitchFamily="34" charset="-128"/>
              </a:rPr>
              <a:t>Stationary distribution:</a:t>
            </a:r>
          </a:p>
          <a:p>
            <a:pPr lvl="1">
              <a:lnSpc>
                <a:spcPct val="90000"/>
              </a:lnSpc>
            </a:pPr>
            <a:r>
              <a:rPr lang="en-US" sz="2400" dirty="0" smtClean="0">
                <a:ea typeface="ＭＳ Ｐゴシック" pitchFamily="34" charset="-128"/>
              </a:rPr>
              <a:t>The distribution we end up with is called the </a:t>
            </a:r>
            <a:r>
              <a:rPr lang="en-US" sz="2400" dirty="0" smtClean="0">
                <a:solidFill>
                  <a:srgbClr val="CC0000"/>
                </a:solidFill>
                <a:ea typeface="ＭＳ Ｐゴシック" pitchFamily="34" charset="-128"/>
              </a:rPr>
              <a:t>stationary distribution </a:t>
            </a:r>
            <a:r>
              <a:rPr lang="en-US" sz="2400" dirty="0">
                <a:solidFill>
                  <a:srgbClr val="CC0000"/>
                </a:solidFill>
              </a:rPr>
              <a:t> </a:t>
            </a:r>
            <a:r>
              <a:rPr lang="en-US" sz="2400" dirty="0" smtClean="0">
                <a:solidFill>
                  <a:srgbClr val="CC0000"/>
                </a:solidFill>
              </a:rPr>
              <a:t> </a:t>
            </a:r>
            <a:r>
              <a:rPr lang="en-US" sz="2400" baseline="-25000" dirty="0" smtClean="0">
                <a:solidFill>
                  <a:srgbClr val="CC0000"/>
                </a:solidFill>
                <a:latin typeface="cmsy10" pitchFamily="34" charset="0"/>
                <a:ea typeface="ＭＳ Ｐゴシック" pitchFamily="34" charset="-128"/>
              </a:rPr>
              <a:t>        </a:t>
            </a:r>
            <a:r>
              <a:rPr lang="en-US" sz="2400" dirty="0" smtClean="0">
                <a:ea typeface="ＭＳ Ｐゴシック" pitchFamily="34" charset="-128"/>
              </a:rPr>
              <a:t>of the chain</a:t>
            </a:r>
          </a:p>
          <a:p>
            <a:pPr lvl="1">
              <a:lnSpc>
                <a:spcPct val="90000"/>
              </a:lnSpc>
            </a:pPr>
            <a:r>
              <a:rPr lang="en-US" sz="2400" dirty="0" smtClean="0">
                <a:ea typeface="ＭＳ Ｐゴシック" pitchFamily="34" charset="-128"/>
              </a:rPr>
              <a:t>It satisfies</a:t>
            </a:r>
          </a:p>
          <a:p>
            <a:pPr lvl="3">
              <a:lnSpc>
                <a:spcPct val="90000"/>
              </a:lnSpc>
            </a:pPr>
            <a:endParaRPr lang="en-US" sz="1600" dirty="0" smtClean="0">
              <a:ea typeface="ＭＳ Ｐゴシック" pitchFamily="34" charset="-128"/>
            </a:endParaRPr>
          </a:p>
          <a:p>
            <a:pPr>
              <a:lnSpc>
                <a:spcPct val="90000"/>
              </a:lnSpc>
            </a:pPr>
            <a:endParaRPr lang="en-US" sz="2800" dirty="0" smtClean="0">
              <a:ea typeface="ＭＳ Ｐゴシック" pitchFamily="34" charset="-128"/>
            </a:endParaRPr>
          </a:p>
          <a:p>
            <a:pPr>
              <a:lnSpc>
                <a:spcPct val="90000"/>
              </a:lnSpc>
            </a:pPr>
            <a:endParaRPr lang="en-US" sz="2800" dirty="0" smtClean="0">
              <a:ea typeface="ＭＳ Ｐゴシック" pitchFamily="34" charset="-128"/>
            </a:endParaRPr>
          </a:p>
          <a:p>
            <a:pPr lvl="1">
              <a:lnSpc>
                <a:spcPct val="90000"/>
              </a:lnSpc>
            </a:pPr>
            <a:endParaRPr lang="en-US" sz="2400" dirty="0" smtClean="0">
              <a:ea typeface="ＭＳ Ｐゴシック" pitchFamily="34" charset="-128"/>
            </a:endParaRPr>
          </a:p>
          <a:p>
            <a:pPr lvl="1">
              <a:lnSpc>
                <a:spcPct val="90000"/>
              </a:lnSpc>
            </a:pPr>
            <a:endParaRPr lang="en-US" sz="2400" dirty="0" smtClean="0">
              <a:ea typeface="ＭＳ Ｐゴシック" pitchFamily="34" charset="-12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10792" y="4051096"/>
            <a:ext cx="10971607" cy="2806902"/>
          </a:xfrm>
          <a:prstGeom prst="rect">
            <a:avLst/>
          </a:prstGeom>
        </p:spPr>
      </p:pic>
      <p:sp>
        <p:nvSpPr>
          <p:cNvPr id="31745" name="Rectangle 2"/>
          <p:cNvSpPr>
            <a:spLocks noGrp="1" noChangeArrowheads="1"/>
          </p:cNvSpPr>
          <p:nvPr>
            <p:ph type="title"/>
          </p:nvPr>
        </p:nvSpPr>
        <p:spPr/>
        <p:txBody>
          <a:bodyPr/>
          <a:lstStyle/>
          <a:p>
            <a:r>
              <a:rPr lang="en-US" smtClean="0">
                <a:ea typeface="ＭＳ Ｐゴシック" pitchFamily="34" charset="-128"/>
              </a:rPr>
              <a:t>Stationary Distributions</a:t>
            </a:r>
          </a:p>
        </p:txBody>
      </p:sp>
      <p:sp>
        <p:nvSpPr>
          <p:cNvPr id="31746" name="Rectangle 3"/>
          <p:cNvSpPr>
            <a:spLocks noGrp="1" noChangeArrowheads="1"/>
          </p:cNvSpPr>
          <p:nvPr>
            <p:ph idx="1"/>
          </p:nvPr>
        </p:nvSpPr>
        <p:spPr>
          <a:xfrm>
            <a:off x="228600" y="1600201"/>
            <a:ext cx="5715000" cy="2362200"/>
          </a:xfrm>
        </p:spPr>
        <p:txBody>
          <a:bodyPr/>
          <a:lstStyle/>
          <a:p>
            <a:pPr>
              <a:lnSpc>
                <a:spcPct val="90000"/>
              </a:lnSpc>
            </a:pPr>
            <a:r>
              <a:rPr lang="en-US" sz="2800" dirty="0" smtClean="0">
                <a:ea typeface="ＭＳ Ｐゴシック" pitchFamily="34" charset="-128"/>
              </a:rPr>
              <a:t>For most chains:</a:t>
            </a:r>
          </a:p>
          <a:p>
            <a:pPr lvl="1">
              <a:lnSpc>
                <a:spcPct val="90000"/>
              </a:lnSpc>
            </a:pPr>
            <a:r>
              <a:rPr lang="en-US" sz="2400" dirty="0">
                <a:ea typeface="ＭＳ Ｐゴシック" pitchFamily="34" charset="-128"/>
              </a:rPr>
              <a:t>I</a:t>
            </a:r>
            <a:r>
              <a:rPr lang="en-US" sz="2400" dirty="0" smtClean="0">
                <a:ea typeface="ＭＳ Ｐゴシック" pitchFamily="34" charset="-128"/>
              </a:rPr>
              <a:t>nfluence of the initial distribution gets less and less over time.</a:t>
            </a:r>
          </a:p>
          <a:p>
            <a:pPr lvl="1">
              <a:lnSpc>
                <a:spcPct val="90000"/>
              </a:lnSpc>
            </a:pPr>
            <a:r>
              <a:rPr lang="en-US" sz="2400" dirty="0" smtClean="0">
                <a:ea typeface="ＭＳ Ｐゴシック" pitchFamily="34" charset="-128"/>
              </a:rPr>
              <a:t>The distribution we end up in is independent of the initial distribution</a:t>
            </a:r>
          </a:p>
          <a:p>
            <a:pPr lvl="3">
              <a:lnSpc>
                <a:spcPct val="90000"/>
              </a:lnSpc>
            </a:pPr>
            <a:endParaRPr lang="en-US" sz="1600" dirty="0" smtClean="0">
              <a:ea typeface="ＭＳ Ｐゴシック" pitchFamily="34" charset="-128"/>
            </a:endParaRPr>
          </a:p>
          <a:p>
            <a:pPr>
              <a:lnSpc>
                <a:spcPct val="90000"/>
              </a:lnSpc>
            </a:pPr>
            <a:endParaRPr lang="en-US" sz="2800" dirty="0" smtClean="0">
              <a:ea typeface="ＭＳ Ｐゴシック" pitchFamily="34" charset="-128"/>
            </a:endParaRPr>
          </a:p>
          <a:p>
            <a:pPr>
              <a:lnSpc>
                <a:spcPct val="90000"/>
              </a:lnSpc>
            </a:pPr>
            <a:endParaRPr lang="en-US" sz="2800" dirty="0" smtClean="0">
              <a:ea typeface="ＭＳ Ｐゴシック" pitchFamily="34" charset="-128"/>
            </a:endParaRPr>
          </a:p>
          <a:p>
            <a:pPr lvl="1">
              <a:lnSpc>
                <a:spcPct val="90000"/>
              </a:lnSpc>
            </a:pPr>
            <a:endParaRPr lang="en-US" sz="2400" dirty="0" smtClean="0">
              <a:ea typeface="ＭＳ Ｐゴシック" pitchFamily="34" charset="-128"/>
            </a:endParaRPr>
          </a:p>
          <a:p>
            <a:pPr lvl="1">
              <a:lnSpc>
                <a:spcPct val="90000"/>
              </a:lnSpc>
            </a:pPr>
            <a:endParaRPr lang="en-US" sz="2400" dirty="0" smtClean="0">
              <a:ea typeface="ＭＳ Ｐゴシック" pitchFamily="34" charset="-128"/>
            </a:endParaRPr>
          </a:p>
        </p:txBody>
      </p:sp>
      <p:pic>
        <p:nvPicPr>
          <p:cNvPr id="3" name="Picture 2"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3657600"/>
            <a:ext cx="5019304" cy="609600"/>
          </a:xfrm>
          <a:prstGeom prst="rect">
            <a:avLst/>
          </a:prstGeom>
        </p:spPr>
      </p:pic>
      <p:pic>
        <p:nvPicPr>
          <p:cNvPr id="4" name="Picture 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3000" y="2476500"/>
            <a:ext cx="451669" cy="28575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p:txBody>
          <a:bodyPr/>
          <a:lstStyle/>
          <a:p>
            <a:r>
              <a:rPr lang="en-US" dirty="0" smtClean="0">
                <a:ea typeface="ＭＳ Ｐゴシック" pitchFamily="34" charset="-128"/>
              </a:rPr>
              <a:t>Example: Stationary Distributions</a:t>
            </a:r>
          </a:p>
        </p:txBody>
      </p:sp>
      <p:sp>
        <p:nvSpPr>
          <p:cNvPr id="29698" name="Rectangle 3"/>
          <p:cNvSpPr>
            <a:spLocks noGrp="1" noChangeArrowheads="1"/>
          </p:cNvSpPr>
          <p:nvPr>
            <p:ph idx="1"/>
          </p:nvPr>
        </p:nvSpPr>
        <p:spPr>
          <a:xfrm>
            <a:off x="457200" y="1371600"/>
            <a:ext cx="8458200" cy="4754563"/>
          </a:xfrm>
        </p:spPr>
        <p:txBody>
          <a:bodyPr/>
          <a:lstStyle/>
          <a:p>
            <a:r>
              <a:rPr lang="en-US" sz="2800" dirty="0" smtClean="0">
                <a:ea typeface="ＭＳ Ｐゴシック" pitchFamily="34" charset="-128"/>
              </a:rPr>
              <a:t>Question: What’</a:t>
            </a:r>
            <a:r>
              <a:rPr lang="en-US" altLang="ja-JP" sz="2800" dirty="0" smtClean="0">
                <a:ea typeface="ＭＳ Ｐゴシック" pitchFamily="34" charset="-128"/>
              </a:rPr>
              <a:t>s P(X) at time t = infinity?</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09031" y="1143000"/>
            <a:ext cx="3982967" cy="2438399"/>
          </a:xfrm>
          <a:prstGeom prst="rect">
            <a:avLst/>
          </a:prstGeom>
        </p:spPr>
      </p:pic>
      <p:sp>
        <p:nvSpPr>
          <p:cNvPr id="29" name="Oval 4"/>
          <p:cNvSpPr>
            <a:spLocks noChangeArrowheads="1"/>
          </p:cNvSpPr>
          <p:nvPr/>
        </p:nvSpPr>
        <p:spPr bwMode="auto">
          <a:xfrm>
            <a:off x="5562600" y="2057400"/>
            <a:ext cx="533400" cy="533400"/>
          </a:xfrm>
          <a:prstGeom prst="ellipse">
            <a:avLst/>
          </a:prstGeom>
          <a:solidFill>
            <a:schemeClr val="bg1"/>
          </a:solidFill>
          <a:ln w="28575">
            <a:solidFill>
              <a:schemeClr val="bg1"/>
            </a:solidFill>
            <a:round/>
            <a:headEnd/>
            <a:tailEnd/>
          </a:ln>
        </p:spPr>
        <p:txBody>
          <a:bodyPr wrap="none" anchor="ctr"/>
          <a:lstStyle/>
          <a:p>
            <a:pPr algn="ctr"/>
            <a:endParaRPr lang="en-US" sz="2400" baseline="-25000">
              <a:latin typeface="Times New Roman" pitchFamily="18" charset="0"/>
              <a:cs typeface="Times New Roman" pitchFamily="18" charset="0"/>
            </a:endParaRPr>
          </a:p>
        </p:txBody>
      </p:sp>
      <p:sp>
        <p:nvSpPr>
          <p:cNvPr id="30" name="Oval 5"/>
          <p:cNvSpPr>
            <a:spLocks noChangeArrowheads="1"/>
          </p:cNvSpPr>
          <p:nvPr/>
        </p:nvSpPr>
        <p:spPr bwMode="auto">
          <a:xfrm>
            <a:off x="2362200" y="20574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2</a:t>
            </a:r>
          </a:p>
        </p:txBody>
      </p:sp>
      <p:cxnSp>
        <p:nvCxnSpPr>
          <p:cNvPr id="31" name="AutoShape 6"/>
          <p:cNvCxnSpPr>
            <a:cxnSpLocks noChangeShapeType="1"/>
            <a:stCxn id="32" idx="6"/>
            <a:endCxn id="30" idx="2"/>
          </p:cNvCxnSpPr>
          <p:nvPr/>
        </p:nvCxnSpPr>
        <p:spPr bwMode="auto">
          <a:xfrm>
            <a:off x="1995488" y="23241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sp>
        <p:nvSpPr>
          <p:cNvPr id="32" name="Oval 7"/>
          <p:cNvSpPr>
            <a:spLocks noChangeArrowheads="1"/>
          </p:cNvSpPr>
          <p:nvPr/>
        </p:nvSpPr>
        <p:spPr bwMode="auto">
          <a:xfrm>
            <a:off x="1447800" y="20574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1</a:t>
            </a:r>
          </a:p>
        </p:txBody>
      </p:sp>
      <p:sp>
        <p:nvSpPr>
          <p:cNvPr id="33" name="Oval 8"/>
          <p:cNvSpPr>
            <a:spLocks noChangeArrowheads="1"/>
          </p:cNvSpPr>
          <p:nvPr/>
        </p:nvSpPr>
        <p:spPr bwMode="auto">
          <a:xfrm>
            <a:off x="3276600" y="2057400"/>
            <a:ext cx="533400" cy="533400"/>
          </a:xfrm>
          <a:prstGeom prst="ellipse">
            <a:avLst/>
          </a:prstGeom>
          <a:noFill/>
          <a:ln w="28575">
            <a:solidFill>
              <a:schemeClr val="tx1"/>
            </a:solidFill>
            <a:round/>
            <a:headEnd/>
            <a:tailEnd/>
          </a:ln>
        </p:spPr>
        <p:txBody>
          <a:bodyPr wrap="none" anchor="ctr"/>
          <a:lstStyle/>
          <a:p>
            <a:pPr algn="ctr"/>
            <a:r>
              <a:rPr lang="en-US" sz="2400" i="1" dirty="0">
                <a:latin typeface="Times New Roman" pitchFamily="18" charset="0"/>
                <a:cs typeface="Times New Roman" pitchFamily="18" charset="0"/>
              </a:rPr>
              <a:t>X</a:t>
            </a:r>
            <a:r>
              <a:rPr lang="en-US" sz="2400" baseline="-25000" dirty="0">
                <a:latin typeface="Times New Roman" pitchFamily="18" charset="0"/>
                <a:cs typeface="Times New Roman" pitchFamily="18" charset="0"/>
              </a:rPr>
              <a:t>3</a:t>
            </a:r>
          </a:p>
        </p:txBody>
      </p:sp>
      <p:cxnSp>
        <p:nvCxnSpPr>
          <p:cNvPr id="34" name="AutoShape 9"/>
          <p:cNvCxnSpPr>
            <a:cxnSpLocks noChangeShapeType="1"/>
            <a:stCxn id="33" idx="6"/>
            <a:endCxn id="36" idx="2"/>
          </p:cNvCxnSpPr>
          <p:nvPr/>
        </p:nvCxnSpPr>
        <p:spPr bwMode="auto">
          <a:xfrm>
            <a:off x="3824288" y="23241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35" name="AutoShape 10"/>
          <p:cNvCxnSpPr>
            <a:cxnSpLocks noChangeShapeType="1"/>
            <a:stCxn id="30" idx="6"/>
            <a:endCxn id="33" idx="2"/>
          </p:cNvCxnSpPr>
          <p:nvPr/>
        </p:nvCxnSpPr>
        <p:spPr bwMode="auto">
          <a:xfrm>
            <a:off x="2909888" y="23241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sp>
        <p:nvSpPr>
          <p:cNvPr id="36" name="Oval 11"/>
          <p:cNvSpPr>
            <a:spLocks noChangeArrowheads="1"/>
          </p:cNvSpPr>
          <p:nvPr/>
        </p:nvSpPr>
        <p:spPr bwMode="auto">
          <a:xfrm>
            <a:off x="4191000" y="20574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4</a:t>
            </a:r>
          </a:p>
        </p:txBody>
      </p:sp>
      <p:cxnSp>
        <p:nvCxnSpPr>
          <p:cNvPr id="37" name="AutoShape 12"/>
          <p:cNvCxnSpPr>
            <a:cxnSpLocks noChangeShapeType="1"/>
            <a:stCxn id="36" idx="6"/>
            <a:endCxn id="29" idx="2"/>
          </p:cNvCxnSpPr>
          <p:nvPr/>
        </p:nvCxnSpPr>
        <p:spPr bwMode="auto">
          <a:xfrm>
            <a:off x="4738688" y="2324100"/>
            <a:ext cx="809625" cy="0"/>
          </a:xfrm>
          <a:prstGeom prst="straightConnector1">
            <a:avLst/>
          </a:prstGeom>
          <a:noFill/>
          <a:ln w="28575">
            <a:solidFill>
              <a:schemeClr val="tx1"/>
            </a:solidFill>
            <a:prstDash val="dash"/>
            <a:round/>
            <a:headEnd/>
            <a:tailEnd type="triangle" w="lg" len="lg"/>
          </a:ln>
          <a:extLst>
            <a:ext uri="{909E8E84-426E-40dd-AFC4-6F175D3DCCD1}">
              <a14:hiddenFill xmlns:a14="http://schemas.microsoft.com/office/drawing/2010/main">
                <a:noFill/>
              </a14:hiddenFill>
            </a:ext>
          </a:extLst>
        </p:spPr>
      </p:cxnSp>
      <p:graphicFrame>
        <p:nvGraphicFramePr>
          <p:cNvPr id="18" name="Table 17"/>
          <p:cNvGraphicFramePr>
            <a:graphicFrameLocks noGrp="1"/>
          </p:cNvGraphicFramePr>
          <p:nvPr>
            <p:extLst>
              <p:ext uri="{D42A27DB-BD31-4B8C-83A1-F6EECF244321}">
                <p14:modId xmlns:p14="http://schemas.microsoft.com/office/powerpoint/2010/main" val="1097097698"/>
              </p:ext>
            </p:extLst>
          </p:nvPr>
        </p:nvGraphicFramePr>
        <p:xfrm>
          <a:off x="9448800" y="3962400"/>
          <a:ext cx="2220913" cy="1844675"/>
        </p:xfrm>
        <a:graphic>
          <a:graphicData uri="http://schemas.openxmlformats.org/drawingml/2006/table">
            <a:tbl>
              <a:tblPr firstRow="1" bandRow="1">
                <a:tableStyleId>{10A1B5D5-9B99-4C35-A422-299274C87663}</a:tableStyleId>
              </a:tblPr>
              <a:tblGrid>
                <a:gridCol w="563878"/>
                <a:gridCol w="563878"/>
                <a:gridCol w="1093157"/>
              </a:tblGrid>
              <a:tr h="381131">
                <a:tc>
                  <a:txBody>
                    <a:bodyPr/>
                    <a:lstStyle/>
                    <a:p>
                      <a:pPr algn="ctr"/>
                      <a:r>
                        <a:rPr lang="en-US" sz="1800" b="1" i="0" u="none" baseline="0" dirty="0" smtClean="0">
                          <a:solidFill>
                            <a:schemeClr val="tx1"/>
                          </a:solidFill>
                          <a:latin typeface="Calibri"/>
                          <a:cs typeface="Calibri"/>
                        </a:rPr>
                        <a:t>X</a:t>
                      </a:r>
                      <a:r>
                        <a:rPr lang="en-US" sz="1800" b="1" i="0" u="none" baseline="-25000" dirty="0" smtClean="0">
                          <a:solidFill>
                            <a:schemeClr val="tx1"/>
                          </a:solidFill>
                          <a:latin typeface="Calibri"/>
                          <a:cs typeface="Calibri"/>
                        </a:rPr>
                        <a:t>t</a:t>
                      </a:r>
                      <a:r>
                        <a:rPr lang="en-US" sz="1800" b="1" baseline="-25000" dirty="0" smtClean="0">
                          <a:solidFill>
                            <a:schemeClr val="tx1"/>
                          </a:solidFill>
                          <a:latin typeface="Calibri"/>
                          <a:cs typeface="Calibri"/>
                        </a:rPr>
                        <a:t>-1</a:t>
                      </a:r>
                      <a:endParaRPr lang="en-US" sz="1800" b="1" baseline="-25000" dirty="0">
                        <a:solidFill>
                          <a:schemeClr val="tx1"/>
                        </a:solidFill>
                        <a:latin typeface="Calibri"/>
                        <a:cs typeface="Calibri"/>
                      </a:endParaRP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1" i="0" u="none" baseline="0" dirty="0" err="1" smtClean="0">
                          <a:solidFill>
                            <a:schemeClr val="tx1"/>
                          </a:solidFill>
                          <a:latin typeface="Calibri"/>
                          <a:cs typeface="Calibri"/>
                        </a:rPr>
                        <a:t>X</a:t>
                      </a:r>
                      <a:r>
                        <a:rPr lang="en-US" sz="1800" b="1" i="0" u="none" baseline="-25000" dirty="0" err="1" smtClean="0">
                          <a:solidFill>
                            <a:schemeClr val="tx1"/>
                          </a:solidFill>
                          <a:latin typeface="Calibri"/>
                          <a:cs typeface="Calibri"/>
                        </a:rPr>
                        <a:t>t</a:t>
                      </a:r>
                      <a:endParaRPr lang="en-US" sz="1800" b="1" i="0" u="none" baseline="-25000" dirty="0">
                        <a:solidFill>
                          <a:schemeClr val="tx1"/>
                        </a:solidFill>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1" dirty="0" smtClean="0">
                          <a:solidFill>
                            <a:schemeClr val="tx1"/>
                          </a:solidFill>
                          <a:latin typeface="Calibri"/>
                          <a:cs typeface="Calibri"/>
                        </a:rPr>
                        <a:t>P(</a:t>
                      </a:r>
                      <a:r>
                        <a:rPr lang="en-US" sz="1800" b="1" i="0" u="none" baseline="0" dirty="0" smtClean="0">
                          <a:solidFill>
                            <a:schemeClr val="tx1"/>
                          </a:solidFill>
                          <a:latin typeface="Calibri"/>
                          <a:cs typeface="Calibri"/>
                        </a:rPr>
                        <a:t>X</a:t>
                      </a:r>
                      <a:r>
                        <a:rPr lang="en-US" sz="1800" b="1" i="0" u="none" baseline="-25000" dirty="0" smtClean="0">
                          <a:solidFill>
                            <a:schemeClr val="tx1"/>
                          </a:solidFill>
                          <a:latin typeface="Calibri"/>
                          <a:cs typeface="Calibri"/>
                        </a:rPr>
                        <a:t>t</a:t>
                      </a:r>
                      <a:r>
                        <a:rPr lang="en-US" sz="1800" b="1" dirty="0" smtClean="0">
                          <a:solidFill>
                            <a:schemeClr val="tx1"/>
                          </a:solidFill>
                          <a:latin typeface="Calibri"/>
                          <a:cs typeface="Calibri"/>
                        </a:rPr>
                        <a:t>|</a:t>
                      </a:r>
                      <a:r>
                        <a:rPr lang="en-US" sz="1800" b="1" i="0" u="none" baseline="0" dirty="0" smtClean="0">
                          <a:solidFill>
                            <a:schemeClr val="tx1"/>
                          </a:solidFill>
                          <a:latin typeface="Calibri"/>
                          <a:cs typeface="Calibri"/>
                        </a:rPr>
                        <a:t>X</a:t>
                      </a:r>
                      <a:r>
                        <a:rPr lang="en-US" sz="1800" b="1" i="0" u="none" baseline="-25000" dirty="0" smtClean="0">
                          <a:solidFill>
                            <a:schemeClr val="tx1"/>
                          </a:solidFill>
                          <a:latin typeface="Calibri"/>
                          <a:cs typeface="Calibri"/>
                        </a:rPr>
                        <a:t>t</a:t>
                      </a:r>
                      <a:r>
                        <a:rPr lang="en-US" sz="1800" b="1" baseline="-25000" dirty="0" smtClean="0">
                          <a:solidFill>
                            <a:schemeClr val="tx1"/>
                          </a:solidFill>
                          <a:latin typeface="Calibri"/>
                          <a:cs typeface="Calibri"/>
                        </a:rPr>
                        <a:t>-1</a:t>
                      </a:r>
                      <a:r>
                        <a:rPr lang="en-US" sz="1800" b="1" dirty="0" smtClean="0">
                          <a:solidFill>
                            <a:schemeClr val="tx1"/>
                          </a:solidFill>
                          <a:latin typeface="Calibri"/>
                          <a:cs typeface="Calibri"/>
                        </a:rPr>
                        <a:t>)</a:t>
                      </a:r>
                      <a:endParaRPr lang="en-US" sz="1800" b="1" dirty="0">
                        <a:solidFill>
                          <a:schemeClr val="tx1"/>
                        </a:solidFill>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r>
              <a:tr h="365886">
                <a:tc>
                  <a:txBody>
                    <a:bodyPr/>
                    <a:lstStyle/>
                    <a:p>
                      <a:pPr algn="ctr"/>
                      <a:r>
                        <a:rPr lang="en-US" sz="1800" b="0" dirty="0" smtClean="0">
                          <a:latin typeface="Calibri"/>
                          <a:cs typeface="Calibri"/>
                        </a:rPr>
                        <a:t>sun</a:t>
                      </a:r>
                      <a:endParaRPr lang="en-US" sz="1800" b="0" dirty="0">
                        <a:latin typeface="Calibri"/>
                        <a:cs typeface="Calibri"/>
                      </a:endParaRP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smtClean="0">
                          <a:latin typeface="Calibri"/>
                          <a:cs typeface="Calibri"/>
                        </a:rPr>
                        <a:t>sun</a:t>
                      </a:r>
                      <a:endParaRPr lang="en-US" sz="1800" b="0" dirty="0">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smtClean="0">
                          <a:latin typeface="Calibri"/>
                          <a:cs typeface="Calibri"/>
                        </a:rPr>
                        <a:t>0.9</a:t>
                      </a:r>
                      <a:endParaRPr lang="en-US" sz="1800" b="0" dirty="0">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smtClean="0">
                          <a:latin typeface="Calibri"/>
                          <a:cs typeface="Calibri"/>
                          <a:sym typeface="Symbol"/>
                        </a:rPr>
                        <a:t>sun</a:t>
                      </a:r>
                      <a:endParaRPr lang="en-US" sz="1800" b="0" dirty="0" smtClean="0">
                        <a:latin typeface="Calibri"/>
                        <a:cs typeface="Calibri"/>
                      </a:endParaRP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smtClean="0">
                          <a:latin typeface="Calibri"/>
                          <a:cs typeface="Calibri"/>
                          <a:sym typeface="Symbol"/>
                        </a:rPr>
                        <a:t>rain</a:t>
                      </a:r>
                      <a:endParaRPr lang="en-US" sz="1800" b="0" dirty="0" smtClean="0">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smtClean="0">
                          <a:latin typeface="Calibri"/>
                          <a:cs typeface="Calibri"/>
                        </a:rPr>
                        <a:t>0.1</a:t>
                      </a:r>
                      <a:endParaRPr lang="en-US" sz="1800" b="0" dirty="0">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smtClean="0">
                          <a:latin typeface="Calibri"/>
                          <a:cs typeface="Calibri"/>
                          <a:sym typeface="Symbol"/>
                        </a:rPr>
                        <a:t>rain</a:t>
                      </a:r>
                      <a:endParaRPr lang="en-US" sz="1800" b="0" dirty="0" smtClean="0">
                        <a:latin typeface="Calibri"/>
                        <a:cs typeface="Calibri"/>
                      </a:endParaRP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smtClean="0">
                          <a:latin typeface="Calibri"/>
                          <a:cs typeface="Calibri"/>
                        </a:rPr>
                        <a:t>sun</a:t>
                      </a:r>
                      <a:endParaRPr lang="en-US" sz="1800" b="0" dirty="0">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smtClean="0">
                          <a:latin typeface="Calibri"/>
                          <a:cs typeface="Calibri"/>
                        </a:rPr>
                        <a:t>0.3</a:t>
                      </a:r>
                      <a:endParaRPr lang="en-US" sz="1800" b="0" dirty="0">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smtClean="0">
                          <a:latin typeface="Calibri"/>
                          <a:cs typeface="Calibri"/>
                          <a:sym typeface="Symbol"/>
                        </a:rPr>
                        <a:t>rain</a:t>
                      </a:r>
                      <a:endParaRPr lang="en-US" sz="1800" b="0" dirty="0" smtClean="0">
                        <a:latin typeface="Calibri"/>
                        <a:cs typeface="Calibri"/>
                      </a:endParaRP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smtClean="0">
                          <a:latin typeface="Calibri"/>
                          <a:cs typeface="Calibri"/>
                          <a:sym typeface="Symbol"/>
                        </a:rPr>
                        <a:t>rain</a:t>
                      </a:r>
                      <a:endParaRPr lang="en-US" sz="1800" b="0" dirty="0" smtClean="0">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0" dirty="0" smtClean="0">
                          <a:latin typeface="Calibri"/>
                          <a:cs typeface="Calibri"/>
                        </a:rPr>
                        <a:t>0.7</a:t>
                      </a:r>
                      <a:endParaRPr lang="en-US" sz="1800" b="0" dirty="0">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r>
            </a:tbl>
          </a:graphicData>
        </a:graphic>
      </p:graphicFrame>
      <p:pic>
        <p:nvPicPr>
          <p:cNvPr id="5" name="Picture 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971800"/>
            <a:ext cx="7016259" cy="685800"/>
          </a:xfrm>
          <a:prstGeom prst="rect">
            <a:avLst/>
          </a:prstGeom>
        </p:spPr>
      </p:pic>
      <p:pic>
        <p:nvPicPr>
          <p:cNvPr id="6" name="Picture 5"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3962400"/>
            <a:ext cx="4800600" cy="702338"/>
          </a:xfrm>
          <a:prstGeom prst="rect">
            <a:avLst/>
          </a:prstGeom>
        </p:spPr>
      </p:pic>
      <p:pic>
        <p:nvPicPr>
          <p:cNvPr id="8" name="Picture 7"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4876800"/>
            <a:ext cx="2971800" cy="695202"/>
          </a:xfrm>
          <a:prstGeom prst="rect">
            <a:avLst/>
          </a:prstGeom>
        </p:spPr>
      </p:pic>
      <p:pic>
        <p:nvPicPr>
          <p:cNvPr id="9" name="Picture 8"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9200" y="6019800"/>
            <a:ext cx="3270417" cy="304800"/>
          </a:xfrm>
          <a:prstGeom prst="rect">
            <a:avLst/>
          </a:prstGeom>
        </p:spPr>
      </p:pic>
      <p:pic>
        <p:nvPicPr>
          <p:cNvPr id="11" name="Picture 10"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18250" y="5486400"/>
            <a:ext cx="2216150" cy="803465"/>
          </a:xfrm>
          <a:prstGeom prst="rect">
            <a:avLst/>
          </a:prstGeom>
        </p:spPr>
      </p:pic>
      <p:sp>
        <p:nvSpPr>
          <p:cNvPr id="12" name="Right Arrow 11"/>
          <p:cNvSpPr/>
          <p:nvPr/>
        </p:nvSpPr>
        <p:spPr>
          <a:xfrm>
            <a:off x="5041392" y="5638800"/>
            <a:ext cx="978408" cy="484632"/>
          </a:xfrm>
          <a:prstGeom prst="rightArrow">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04800" y="5867400"/>
            <a:ext cx="798416" cy="461665"/>
          </a:xfrm>
          <a:prstGeom prst="rect">
            <a:avLst/>
          </a:prstGeom>
          <a:noFill/>
        </p:spPr>
        <p:txBody>
          <a:bodyPr wrap="none" rtlCol="0">
            <a:spAutoFit/>
          </a:bodyPr>
          <a:lstStyle/>
          <a:p>
            <a:r>
              <a:rPr lang="en-US" sz="2400" dirty="0" smtClean="0">
                <a:latin typeface="Calibri"/>
                <a:cs typeface="Calibri"/>
              </a:rPr>
              <a:t>Also:</a:t>
            </a:r>
            <a:endParaRPr lang="en-US" sz="2400" dirty="0">
              <a:latin typeface="Calibri"/>
              <a:cs typeface="Calibri"/>
            </a:endParaRPr>
          </a:p>
        </p:txBody>
      </p:sp>
    </p:spTree>
    <p:extLst>
      <p:ext uri="{BB962C8B-B14F-4D97-AF65-F5344CB8AC3E}">
        <p14:creationId xmlns:p14="http://schemas.microsoft.com/office/powerpoint/2010/main" val="50627318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Announcements</a:t>
            </a:r>
            <a:endParaRPr lang="en-US" dirty="0"/>
          </a:p>
        </p:txBody>
      </p:sp>
      <p:sp>
        <p:nvSpPr>
          <p:cNvPr id="3" name="Content Placeholder 2"/>
          <p:cNvSpPr>
            <a:spLocks noGrp="1"/>
          </p:cNvSpPr>
          <p:nvPr>
            <p:ph idx="1"/>
          </p:nvPr>
        </p:nvSpPr>
        <p:spPr/>
        <p:txBody>
          <a:bodyPr/>
          <a:lstStyle/>
          <a:p>
            <a:r>
              <a:rPr lang="en-US" dirty="0" smtClean="0"/>
              <a:t>No class on Wed…</a:t>
            </a:r>
            <a:endParaRPr lang="en-US" dirty="0"/>
          </a:p>
        </p:txBody>
      </p:sp>
      <p:sp>
        <p:nvSpPr>
          <p:cNvPr id="4" name="Slide Number Placeholder 3"/>
          <p:cNvSpPr>
            <a:spLocks noGrp="1"/>
          </p:cNvSpPr>
          <p:nvPr>
            <p:ph type="sldNum" sz="quarter" idx="12"/>
          </p:nvPr>
        </p:nvSpPr>
        <p:spPr/>
        <p:txBody>
          <a:bodyPr/>
          <a:lstStyle/>
          <a:p>
            <a:fld id="{E0A20002-19F1-4774-AF43-286B6C1B4006}" type="slidenum">
              <a:rPr lang="en-US" smtClean="0"/>
              <a:pPr/>
              <a:t>2</a:t>
            </a:fld>
            <a:endParaRPr lang="en-US"/>
          </a:p>
        </p:txBody>
      </p:sp>
    </p:spTree>
    <p:extLst>
      <p:ext uri="{BB962C8B-B14F-4D97-AF65-F5344CB8AC3E}">
        <p14:creationId xmlns:p14="http://schemas.microsoft.com/office/powerpoint/2010/main" val="161218789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0" y="0"/>
            <a:ext cx="12192000" cy="1143000"/>
          </a:xfrm>
        </p:spPr>
        <p:txBody>
          <a:bodyPr/>
          <a:lstStyle/>
          <a:p>
            <a:r>
              <a:rPr lang="en-US" sz="4000" dirty="0" smtClean="0">
                <a:ea typeface="ＭＳ Ｐゴシック" pitchFamily="34" charset="-128"/>
              </a:rPr>
              <a:t>Application of Stationary Distribution: Web Link Analysis</a:t>
            </a:r>
          </a:p>
        </p:txBody>
      </p:sp>
      <p:sp>
        <p:nvSpPr>
          <p:cNvPr id="32770" name="Rectangle 3"/>
          <p:cNvSpPr>
            <a:spLocks noGrp="1" noChangeArrowheads="1"/>
          </p:cNvSpPr>
          <p:nvPr>
            <p:ph idx="1"/>
          </p:nvPr>
        </p:nvSpPr>
        <p:spPr>
          <a:xfrm>
            <a:off x="228600" y="1371600"/>
            <a:ext cx="7239000" cy="4525963"/>
          </a:xfrm>
        </p:spPr>
        <p:txBody>
          <a:bodyPr/>
          <a:lstStyle/>
          <a:p>
            <a:pPr>
              <a:lnSpc>
                <a:spcPct val="80000"/>
              </a:lnSpc>
            </a:pPr>
            <a:r>
              <a:rPr lang="en-US" sz="2400" dirty="0" smtClean="0">
                <a:ea typeface="ＭＳ Ｐゴシック" pitchFamily="34" charset="-128"/>
              </a:rPr>
              <a:t>PageRank over a web graph</a:t>
            </a:r>
          </a:p>
          <a:p>
            <a:pPr lvl="1">
              <a:lnSpc>
                <a:spcPct val="80000"/>
              </a:lnSpc>
            </a:pPr>
            <a:r>
              <a:rPr lang="en-US" sz="2000" dirty="0" smtClean="0">
                <a:ea typeface="ＭＳ Ｐゴシック" pitchFamily="34" charset="-128"/>
              </a:rPr>
              <a:t>Each web page is a state</a:t>
            </a:r>
          </a:p>
          <a:p>
            <a:pPr lvl="5">
              <a:lnSpc>
                <a:spcPct val="80000"/>
              </a:lnSpc>
            </a:pPr>
            <a:endParaRPr lang="en-US" sz="500" dirty="0" smtClean="0">
              <a:ea typeface="ＭＳ Ｐゴシック" pitchFamily="34" charset="-128"/>
            </a:endParaRPr>
          </a:p>
          <a:p>
            <a:pPr lvl="1">
              <a:lnSpc>
                <a:spcPct val="80000"/>
              </a:lnSpc>
            </a:pPr>
            <a:r>
              <a:rPr lang="en-US" sz="2000" dirty="0" smtClean="0">
                <a:ea typeface="ＭＳ Ｐゴシック" pitchFamily="34" charset="-128"/>
              </a:rPr>
              <a:t>Initial distribution: uniform over pages</a:t>
            </a:r>
          </a:p>
          <a:p>
            <a:pPr lvl="6">
              <a:lnSpc>
                <a:spcPct val="80000"/>
              </a:lnSpc>
            </a:pPr>
            <a:endParaRPr lang="en-US" sz="500" dirty="0" smtClean="0">
              <a:ea typeface="ＭＳ Ｐゴシック" pitchFamily="34" charset="-128"/>
            </a:endParaRPr>
          </a:p>
          <a:p>
            <a:pPr lvl="1">
              <a:lnSpc>
                <a:spcPct val="80000"/>
              </a:lnSpc>
            </a:pPr>
            <a:r>
              <a:rPr lang="en-US" sz="2000" dirty="0" smtClean="0">
                <a:ea typeface="ＭＳ Ｐゴシック" pitchFamily="34" charset="-128"/>
              </a:rPr>
              <a:t>Transitions:</a:t>
            </a:r>
          </a:p>
          <a:p>
            <a:pPr lvl="5">
              <a:lnSpc>
                <a:spcPct val="80000"/>
              </a:lnSpc>
            </a:pPr>
            <a:endParaRPr lang="en-US" sz="500" dirty="0" smtClean="0">
              <a:ea typeface="ＭＳ Ｐゴシック" pitchFamily="34" charset="-128"/>
            </a:endParaRPr>
          </a:p>
          <a:p>
            <a:pPr lvl="2">
              <a:lnSpc>
                <a:spcPct val="80000"/>
              </a:lnSpc>
            </a:pPr>
            <a:r>
              <a:rPr lang="en-US" sz="1800" dirty="0" smtClean="0">
                <a:ea typeface="ＭＳ Ｐゴシック" pitchFamily="34" charset="-128"/>
              </a:rPr>
              <a:t>With prob. c, uniform jump to a</a:t>
            </a:r>
          </a:p>
          <a:p>
            <a:pPr lvl="2">
              <a:lnSpc>
                <a:spcPct val="80000"/>
              </a:lnSpc>
              <a:buFont typeface="Wingdings" pitchFamily="2" charset="2"/>
              <a:buNone/>
            </a:pPr>
            <a:r>
              <a:rPr lang="en-US" sz="1800" dirty="0" smtClean="0">
                <a:ea typeface="ＭＳ Ｐゴシック" pitchFamily="34" charset="-128"/>
              </a:rPr>
              <a:t>	random page (dotted lines, not all shown)</a:t>
            </a:r>
          </a:p>
          <a:p>
            <a:pPr lvl="2">
              <a:lnSpc>
                <a:spcPct val="80000"/>
              </a:lnSpc>
            </a:pPr>
            <a:r>
              <a:rPr lang="en-US" sz="1800" dirty="0" smtClean="0">
                <a:ea typeface="ＭＳ Ｐゴシック" pitchFamily="34" charset="-128"/>
              </a:rPr>
              <a:t>With prob. 1-c, follow a random</a:t>
            </a:r>
          </a:p>
          <a:p>
            <a:pPr lvl="2">
              <a:lnSpc>
                <a:spcPct val="80000"/>
              </a:lnSpc>
              <a:buFont typeface="Wingdings" pitchFamily="2" charset="2"/>
              <a:buNone/>
            </a:pPr>
            <a:r>
              <a:rPr lang="en-US" sz="1800" dirty="0" smtClean="0">
                <a:ea typeface="ＭＳ Ｐゴシック" pitchFamily="34" charset="-128"/>
              </a:rPr>
              <a:t>	</a:t>
            </a:r>
            <a:r>
              <a:rPr lang="en-US" sz="1800" dirty="0" err="1" smtClean="0">
                <a:ea typeface="ＭＳ Ｐゴシック" pitchFamily="34" charset="-128"/>
              </a:rPr>
              <a:t>outlink</a:t>
            </a:r>
            <a:r>
              <a:rPr lang="en-US" sz="1800" dirty="0" smtClean="0">
                <a:ea typeface="ＭＳ Ｐゴシック" pitchFamily="34" charset="-128"/>
              </a:rPr>
              <a:t> (solid lines)</a:t>
            </a:r>
          </a:p>
          <a:p>
            <a:pPr lvl="3">
              <a:lnSpc>
                <a:spcPct val="80000"/>
              </a:lnSpc>
            </a:pPr>
            <a:endParaRPr lang="en-US" sz="1200" dirty="0" smtClean="0">
              <a:ea typeface="ＭＳ Ｐゴシック" pitchFamily="34" charset="-128"/>
            </a:endParaRPr>
          </a:p>
          <a:p>
            <a:pPr>
              <a:lnSpc>
                <a:spcPct val="80000"/>
              </a:lnSpc>
            </a:pPr>
            <a:r>
              <a:rPr lang="en-US" sz="2400" dirty="0" smtClean="0">
                <a:ea typeface="ＭＳ Ｐゴシック" pitchFamily="34" charset="-128"/>
              </a:rPr>
              <a:t>Stationary distribution</a:t>
            </a:r>
          </a:p>
          <a:p>
            <a:pPr lvl="1">
              <a:lnSpc>
                <a:spcPct val="80000"/>
              </a:lnSpc>
            </a:pPr>
            <a:r>
              <a:rPr lang="en-US" sz="2000" dirty="0" smtClean="0">
                <a:ea typeface="ＭＳ Ｐゴシック" pitchFamily="34" charset="-128"/>
              </a:rPr>
              <a:t>Will spend more time on highly reachable pages</a:t>
            </a:r>
          </a:p>
          <a:p>
            <a:pPr lvl="1">
              <a:lnSpc>
                <a:spcPct val="80000"/>
              </a:lnSpc>
            </a:pPr>
            <a:r>
              <a:rPr lang="en-US" sz="2000" dirty="0" smtClean="0">
                <a:ea typeface="ＭＳ Ｐゴシック" pitchFamily="34" charset="-128"/>
              </a:rPr>
              <a:t>E.g. many ways to get to the Acrobat Reader download page</a:t>
            </a:r>
          </a:p>
          <a:p>
            <a:pPr lvl="1">
              <a:lnSpc>
                <a:spcPct val="80000"/>
              </a:lnSpc>
            </a:pPr>
            <a:r>
              <a:rPr lang="en-US" sz="2000" dirty="0" smtClean="0">
                <a:ea typeface="ＭＳ Ｐゴシック" pitchFamily="34" charset="-128"/>
              </a:rPr>
              <a:t>Somewhat robust to link spam</a:t>
            </a:r>
          </a:p>
          <a:p>
            <a:pPr lvl="1">
              <a:lnSpc>
                <a:spcPct val="80000"/>
              </a:lnSpc>
            </a:pPr>
            <a:r>
              <a:rPr lang="en-US" sz="2000" dirty="0" smtClean="0">
                <a:ea typeface="ＭＳ Ｐゴシック" pitchFamily="34" charset="-128"/>
              </a:rPr>
              <a:t>Google 1.0 returned the set of pages containing all your keywords in decreasing rank, now all search engines use link analysis along with many other factors (rank actually getting less important over time)</a:t>
            </a:r>
          </a:p>
        </p:txBody>
      </p:sp>
      <p:sp>
        <p:nvSpPr>
          <p:cNvPr id="32771" name="Oval 4"/>
          <p:cNvSpPr>
            <a:spLocks noChangeArrowheads="1"/>
          </p:cNvSpPr>
          <p:nvPr/>
        </p:nvSpPr>
        <p:spPr bwMode="auto">
          <a:xfrm>
            <a:off x="8339137" y="2424112"/>
            <a:ext cx="228600" cy="228600"/>
          </a:xfrm>
          <a:prstGeom prst="ellipse">
            <a:avLst/>
          </a:prstGeom>
          <a:solidFill>
            <a:schemeClr val="accent1"/>
          </a:solidFill>
          <a:ln w="28575">
            <a:solidFill>
              <a:schemeClr val="tx1"/>
            </a:solidFill>
            <a:round/>
            <a:headEnd/>
            <a:tailEnd/>
          </a:ln>
        </p:spPr>
        <p:txBody>
          <a:bodyPr wrap="none" anchor="ctr"/>
          <a:lstStyle/>
          <a:p>
            <a:endParaRPr lang="en-US"/>
          </a:p>
        </p:txBody>
      </p:sp>
      <p:sp>
        <p:nvSpPr>
          <p:cNvPr id="32772" name="Oval 5"/>
          <p:cNvSpPr>
            <a:spLocks noChangeArrowheads="1"/>
          </p:cNvSpPr>
          <p:nvPr/>
        </p:nvSpPr>
        <p:spPr bwMode="auto">
          <a:xfrm>
            <a:off x="9405937" y="2347912"/>
            <a:ext cx="228600" cy="228600"/>
          </a:xfrm>
          <a:prstGeom prst="ellipse">
            <a:avLst/>
          </a:prstGeom>
          <a:solidFill>
            <a:schemeClr val="accent1"/>
          </a:solidFill>
          <a:ln w="28575">
            <a:solidFill>
              <a:schemeClr val="tx1"/>
            </a:solidFill>
            <a:round/>
            <a:headEnd/>
            <a:tailEnd/>
          </a:ln>
        </p:spPr>
        <p:txBody>
          <a:bodyPr wrap="none" anchor="ctr"/>
          <a:lstStyle/>
          <a:p>
            <a:endParaRPr lang="en-US"/>
          </a:p>
        </p:txBody>
      </p:sp>
      <p:sp>
        <p:nvSpPr>
          <p:cNvPr id="32773" name="Oval 6"/>
          <p:cNvSpPr>
            <a:spLocks noChangeArrowheads="1"/>
          </p:cNvSpPr>
          <p:nvPr/>
        </p:nvSpPr>
        <p:spPr bwMode="auto">
          <a:xfrm>
            <a:off x="9024937" y="3567112"/>
            <a:ext cx="228600" cy="228600"/>
          </a:xfrm>
          <a:prstGeom prst="ellipse">
            <a:avLst/>
          </a:prstGeom>
          <a:solidFill>
            <a:schemeClr val="accent1"/>
          </a:solidFill>
          <a:ln w="28575">
            <a:solidFill>
              <a:schemeClr val="tx1"/>
            </a:solidFill>
            <a:round/>
            <a:headEnd/>
            <a:tailEnd/>
          </a:ln>
        </p:spPr>
        <p:txBody>
          <a:bodyPr wrap="none" anchor="ctr"/>
          <a:lstStyle/>
          <a:p>
            <a:endParaRPr lang="en-US"/>
          </a:p>
        </p:txBody>
      </p:sp>
      <p:sp>
        <p:nvSpPr>
          <p:cNvPr id="32774" name="Oval 7"/>
          <p:cNvSpPr>
            <a:spLocks noChangeArrowheads="1"/>
          </p:cNvSpPr>
          <p:nvPr/>
        </p:nvSpPr>
        <p:spPr bwMode="auto">
          <a:xfrm>
            <a:off x="9786937" y="3033712"/>
            <a:ext cx="228600" cy="228600"/>
          </a:xfrm>
          <a:prstGeom prst="ellipse">
            <a:avLst/>
          </a:prstGeom>
          <a:solidFill>
            <a:schemeClr val="accent1"/>
          </a:solidFill>
          <a:ln w="28575">
            <a:solidFill>
              <a:schemeClr val="tx1"/>
            </a:solidFill>
            <a:round/>
            <a:headEnd/>
            <a:tailEnd/>
          </a:ln>
        </p:spPr>
        <p:txBody>
          <a:bodyPr wrap="none" anchor="ctr"/>
          <a:lstStyle/>
          <a:p>
            <a:endParaRPr lang="en-US"/>
          </a:p>
        </p:txBody>
      </p:sp>
      <p:sp>
        <p:nvSpPr>
          <p:cNvPr id="32775" name="Oval 8"/>
          <p:cNvSpPr>
            <a:spLocks noChangeArrowheads="1"/>
          </p:cNvSpPr>
          <p:nvPr/>
        </p:nvSpPr>
        <p:spPr bwMode="auto">
          <a:xfrm>
            <a:off x="8262937" y="3186112"/>
            <a:ext cx="228600" cy="228600"/>
          </a:xfrm>
          <a:prstGeom prst="ellipse">
            <a:avLst/>
          </a:prstGeom>
          <a:solidFill>
            <a:schemeClr val="accent1"/>
          </a:solidFill>
          <a:ln w="28575">
            <a:solidFill>
              <a:schemeClr val="tx1"/>
            </a:solidFill>
            <a:round/>
            <a:headEnd/>
            <a:tailEnd/>
          </a:ln>
        </p:spPr>
        <p:txBody>
          <a:bodyPr wrap="none" anchor="ctr"/>
          <a:lstStyle/>
          <a:p>
            <a:endParaRPr lang="en-US"/>
          </a:p>
        </p:txBody>
      </p:sp>
      <p:cxnSp>
        <p:nvCxnSpPr>
          <p:cNvPr id="32776" name="AutoShape 9"/>
          <p:cNvCxnSpPr>
            <a:cxnSpLocks noChangeShapeType="1"/>
            <a:stCxn id="32771" idx="6"/>
            <a:endCxn id="32772" idx="2"/>
          </p:cNvCxnSpPr>
          <p:nvPr/>
        </p:nvCxnSpPr>
        <p:spPr bwMode="auto">
          <a:xfrm flipV="1">
            <a:off x="8582025" y="2462212"/>
            <a:ext cx="809625" cy="76200"/>
          </a:xfrm>
          <a:prstGeom prst="straightConnector1">
            <a:avLst/>
          </a:prstGeom>
          <a:noFill/>
          <a:ln w="28575">
            <a:solidFill>
              <a:schemeClr val="tx1"/>
            </a:solidFill>
            <a:round/>
            <a:headEnd/>
            <a:tailEnd type="triangle" w="lg" len="med"/>
          </a:ln>
          <a:extLst>
            <a:ext uri="{909E8E84-426E-40dd-AFC4-6F175D3DCCD1}">
              <a14:hiddenFill xmlns:a14="http://schemas.microsoft.com/office/drawing/2010/main">
                <a:noFill/>
              </a14:hiddenFill>
            </a:ext>
          </a:extLst>
        </p:spPr>
      </p:cxnSp>
      <p:cxnSp>
        <p:nvCxnSpPr>
          <p:cNvPr id="32777" name="AutoShape 10"/>
          <p:cNvCxnSpPr>
            <a:cxnSpLocks noChangeShapeType="1"/>
            <a:stCxn id="32774" idx="0"/>
            <a:endCxn id="32772" idx="5"/>
          </p:cNvCxnSpPr>
          <p:nvPr/>
        </p:nvCxnSpPr>
        <p:spPr bwMode="auto">
          <a:xfrm flipH="1" flipV="1">
            <a:off x="9601200" y="2557462"/>
            <a:ext cx="300037" cy="461963"/>
          </a:xfrm>
          <a:prstGeom prst="straightConnector1">
            <a:avLst/>
          </a:prstGeom>
          <a:noFill/>
          <a:ln w="28575">
            <a:solidFill>
              <a:schemeClr val="tx1"/>
            </a:solidFill>
            <a:round/>
            <a:headEnd/>
            <a:tailEnd type="triangle" w="lg" len="med"/>
          </a:ln>
          <a:extLst>
            <a:ext uri="{909E8E84-426E-40dd-AFC4-6F175D3DCCD1}">
              <a14:hiddenFill xmlns:a14="http://schemas.microsoft.com/office/drawing/2010/main">
                <a:noFill/>
              </a14:hiddenFill>
            </a:ext>
          </a:extLst>
        </p:spPr>
      </p:cxnSp>
      <p:cxnSp>
        <p:nvCxnSpPr>
          <p:cNvPr id="32778" name="AutoShape 11"/>
          <p:cNvCxnSpPr>
            <a:cxnSpLocks noChangeShapeType="1"/>
            <a:stCxn id="32771" idx="5"/>
            <a:endCxn id="32773" idx="1"/>
          </p:cNvCxnSpPr>
          <p:nvPr/>
        </p:nvCxnSpPr>
        <p:spPr bwMode="auto">
          <a:xfrm>
            <a:off x="8534400" y="2633662"/>
            <a:ext cx="523875" cy="952500"/>
          </a:xfrm>
          <a:prstGeom prst="straightConnector1">
            <a:avLst/>
          </a:prstGeom>
          <a:noFill/>
          <a:ln w="28575">
            <a:solidFill>
              <a:schemeClr val="tx1"/>
            </a:solidFill>
            <a:round/>
            <a:headEnd/>
            <a:tailEnd type="triangle" w="lg" len="med"/>
          </a:ln>
          <a:extLst>
            <a:ext uri="{909E8E84-426E-40dd-AFC4-6F175D3DCCD1}">
              <a14:hiddenFill xmlns:a14="http://schemas.microsoft.com/office/drawing/2010/main">
                <a:noFill/>
              </a14:hiddenFill>
            </a:ext>
          </a:extLst>
        </p:spPr>
      </p:cxnSp>
      <p:cxnSp>
        <p:nvCxnSpPr>
          <p:cNvPr id="32779" name="AutoShape 12"/>
          <p:cNvCxnSpPr>
            <a:cxnSpLocks noChangeShapeType="1"/>
            <a:stCxn id="32773" idx="7"/>
            <a:endCxn id="32772" idx="4"/>
          </p:cNvCxnSpPr>
          <p:nvPr/>
        </p:nvCxnSpPr>
        <p:spPr bwMode="auto">
          <a:xfrm flipV="1">
            <a:off x="9220200" y="2590800"/>
            <a:ext cx="300037" cy="995362"/>
          </a:xfrm>
          <a:prstGeom prst="straightConnector1">
            <a:avLst/>
          </a:prstGeom>
          <a:noFill/>
          <a:ln w="28575">
            <a:solidFill>
              <a:schemeClr val="tx1"/>
            </a:solidFill>
            <a:round/>
            <a:headEnd/>
            <a:tailEnd type="triangle" w="lg" len="med"/>
          </a:ln>
          <a:extLst>
            <a:ext uri="{909E8E84-426E-40dd-AFC4-6F175D3DCCD1}">
              <a14:hiddenFill xmlns:a14="http://schemas.microsoft.com/office/drawing/2010/main">
                <a:noFill/>
              </a14:hiddenFill>
            </a:ext>
          </a:extLst>
        </p:spPr>
      </p:cxnSp>
      <p:cxnSp>
        <p:nvCxnSpPr>
          <p:cNvPr id="32780" name="AutoShape 13"/>
          <p:cNvCxnSpPr>
            <a:cxnSpLocks noChangeShapeType="1"/>
            <a:stCxn id="32772" idx="1"/>
            <a:endCxn id="32771" idx="7"/>
          </p:cNvCxnSpPr>
          <p:nvPr/>
        </p:nvCxnSpPr>
        <p:spPr bwMode="auto">
          <a:xfrm rot="-5400000" flipH="1" flipV="1">
            <a:off x="8948738" y="1952624"/>
            <a:ext cx="76200" cy="904875"/>
          </a:xfrm>
          <a:prstGeom prst="curvedConnector3">
            <a:avLst>
              <a:gd name="adj1" fmla="val -325000"/>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cxnSp>
      <p:cxnSp>
        <p:nvCxnSpPr>
          <p:cNvPr id="32781" name="AutoShape 14"/>
          <p:cNvCxnSpPr>
            <a:cxnSpLocks noChangeShapeType="1"/>
            <a:stCxn id="32772" idx="6"/>
            <a:endCxn id="32774" idx="6"/>
          </p:cNvCxnSpPr>
          <p:nvPr/>
        </p:nvCxnSpPr>
        <p:spPr bwMode="auto">
          <a:xfrm>
            <a:off x="9648825" y="2462212"/>
            <a:ext cx="381000" cy="685800"/>
          </a:xfrm>
          <a:prstGeom prst="curvedConnector3">
            <a:avLst>
              <a:gd name="adj1" fmla="val 156250"/>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cxnSp>
      <p:cxnSp>
        <p:nvCxnSpPr>
          <p:cNvPr id="32782" name="AutoShape 15"/>
          <p:cNvCxnSpPr>
            <a:cxnSpLocks noChangeShapeType="1"/>
            <a:stCxn id="32772" idx="0"/>
            <a:endCxn id="32775" idx="2"/>
          </p:cNvCxnSpPr>
          <p:nvPr/>
        </p:nvCxnSpPr>
        <p:spPr bwMode="auto">
          <a:xfrm rot="-5400000" flipH="1" flipV="1">
            <a:off x="8401050" y="2181225"/>
            <a:ext cx="966787" cy="1271587"/>
          </a:xfrm>
          <a:prstGeom prst="curvedConnector4">
            <a:avLst>
              <a:gd name="adj1" fmla="val -43190"/>
              <a:gd name="adj2" fmla="val 116852"/>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cxnSp>
      <p:cxnSp>
        <p:nvCxnSpPr>
          <p:cNvPr id="32783" name="AutoShape 16"/>
          <p:cNvCxnSpPr>
            <a:cxnSpLocks noChangeShapeType="1"/>
            <a:stCxn id="32772" idx="7"/>
            <a:endCxn id="32773" idx="6"/>
          </p:cNvCxnSpPr>
          <p:nvPr/>
        </p:nvCxnSpPr>
        <p:spPr bwMode="auto">
          <a:xfrm rot="-5400000" flipH="1" flipV="1">
            <a:off x="8777288" y="2857499"/>
            <a:ext cx="1314450" cy="333375"/>
          </a:xfrm>
          <a:prstGeom prst="curvedConnector4">
            <a:avLst>
              <a:gd name="adj1" fmla="val -19083"/>
              <a:gd name="adj2" fmla="val -284764"/>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cxnSp>
      <p:cxnSp>
        <p:nvCxnSpPr>
          <p:cNvPr id="32784" name="AutoShape 17"/>
          <p:cNvCxnSpPr>
            <a:cxnSpLocks noChangeShapeType="1"/>
            <a:stCxn id="32772" idx="0"/>
            <a:endCxn id="32772" idx="7"/>
          </p:cNvCxnSpPr>
          <p:nvPr/>
        </p:nvCxnSpPr>
        <p:spPr bwMode="auto">
          <a:xfrm rot="5400000" flipV="1">
            <a:off x="9544050" y="2309812"/>
            <a:ext cx="33337" cy="80963"/>
          </a:xfrm>
          <a:prstGeom prst="curvedConnector3">
            <a:avLst>
              <a:gd name="adj1" fmla="val -1980954"/>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3284" y="4343400"/>
            <a:ext cx="4788715" cy="2362199"/>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0">
                                            <p:txEl>
                                              <p:pRg st="12" end="1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70">
                                            <p:txEl>
                                              <p:pRg st="13" end="1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770">
                                            <p:txEl>
                                              <p:pRg st="14" end="1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770">
                                            <p:txEl>
                                              <p:pRg st="15" end="1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770">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7" name="Title 1"/>
          <p:cNvSpPr>
            <a:spLocks noGrp="1"/>
          </p:cNvSpPr>
          <p:nvPr>
            <p:ph type="title"/>
          </p:nvPr>
        </p:nvSpPr>
        <p:spPr>
          <a:xfrm>
            <a:off x="0" y="0"/>
            <a:ext cx="12192000" cy="1143000"/>
          </a:xfrm>
        </p:spPr>
        <p:txBody>
          <a:bodyPr/>
          <a:lstStyle/>
          <a:p>
            <a:r>
              <a:rPr lang="en-US" sz="4000" dirty="0" smtClean="0">
                <a:ea typeface="ＭＳ Ｐゴシック" pitchFamily="34" charset="-128"/>
              </a:rPr>
              <a:t>Application of Stationary Distributions: Gibbs Sampling*</a:t>
            </a:r>
          </a:p>
        </p:txBody>
      </p:sp>
      <p:sp>
        <p:nvSpPr>
          <p:cNvPr id="34818" name="Content Placeholder 2"/>
          <p:cNvSpPr>
            <a:spLocks noGrp="1"/>
          </p:cNvSpPr>
          <p:nvPr>
            <p:ph idx="1"/>
          </p:nvPr>
        </p:nvSpPr>
        <p:spPr>
          <a:xfrm>
            <a:off x="457200" y="1447800"/>
            <a:ext cx="6858000" cy="5029200"/>
          </a:xfrm>
        </p:spPr>
        <p:txBody>
          <a:bodyPr/>
          <a:lstStyle/>
          <a:p>
            <a:r>
              <a:rPr lang="en-US" sz="2400" dirty="0" smtClean="0">
                <a:ea typeface="ＭＳ Ｐゴシック" pitchFamily="34" charset="-128"/>
              </a:rPr>
              <a:t>Each joint instantiation over all hidden and query variables is a state: {</a:t>
            </a:r>
            <a:r>
              <a:rPr lang="en-US" sz="2400" dirty="0" smtClean="0">
                <a:latin typeface="Calibri"/>
                <a:ea typeface="ＭＳ Ｐゴシック" pitchFamily="34" charset="-128"/>
              </a:rPr>
              <a:t>X</a:t>
            </a:r>
            <a:r>
              <a:rPr lang="en-US" sz="2400" baseline="-25000" dirty="0" smtClean="0">
                <a:latin typeface="Calibri"/>
                <a:ea typeface="ＭＳ Ｐゴシック" pitchFamily="34" charset="-128"/>
              </a:rPr>
              <a:t>1</a:t>
            </a:r>
            <a:r>
              <a:rPr lang="en-US" sz="2400" dirty="0" smtClean="0">
                <a:ea typeface="ＭＳ Ｐゴシック" pitchFamily="34" charset="-128"/>
              </a:rPr>
              <a:t>, …, </a:t>
            </a:r>
            <a:r>
              <a:rPr lang="en-US" sz="2400" dirty="0" err="1" smtClean="0">
                <a:latin typeface="Calibri"/>
                <a:ea typeface="ＭＳ Ｐゴシック" pitchFamily="34" charset="-128"/>
              </a:rPr>
              <a:t>X</a:t>
            </a:r>
            <a:r>
              <a:rPr lang="en-US" sz="2400" baseline="-25000" dirty="0" err="1" smtClean="0">
                <a:latin typeface="Calibri"/>
                <a:ea typeface="ＭＳ Ｐゴシック" pitchFamily="34" charset="-128"/>
              </a:rPr>
              <a:t>n</a:t>
            </a:r>
            <a:r>
              <a:rPr lang="en-US" sz="2400" dirty="0" smtClean="0">
                <a:ea typeface="ＭＳ Ｐゴシック" pitchFamily="34" charset="-128"/>
              </a:rPr>
              <a:t>} = H U Q</a:t>
            </a:r>
          </a:p>
          <a:p>
            <a:pPr lvl="4"/>
            <a:endParaRPr lang="en-US" sz="1400" dirty="0" smtClean="0">
              <a:ea typeface="ＭＳ Ｐゴシック" pitchFamily="34" charset="-128"/>
            </a:endParaRPr>
          </a:p>
          <a:p>
            <a:r>
              <a:rPr lang="en-US" sz="2400" dirty="0" smtClean="0">
                <a:ea typeface="ＭＳ Ｐゴシック" pitchFamily="34" charset="-128"/>
              </a:rPr>
              <a:t>Transitions:</a:t>
            </a:r>
          </a:p>
          <a:p>
            <a:pPr lvl="1"/>
            <a:r>
              <a:rPr lang="en-US" sz="2000" dirty="0" smtClean="0">
                <a:ea typeface="ＭＳ Ｐゴシック" pitchFamily="34" charset="-128"/>
              </a:rPr>
              <a:t>With probability 1/n resample variable </a:t>
            </a:r>
            <a:r>
              <a:rPr lang="en-US" sz="2000" dirty="0" err="1" smtClean="0">
                <a:ea typeface="ＭＳ Ｐゴシック" pitchFamily="34" charset="-128"/>
              </a:rPr>
              <a:t>X</a:t>
            </a:r>
            <a:r>
              <a:rPr lang="en-US" sz="2000" baseline="-25000" dirty="0" err="1" smtClean="0">
                <a:ea typeface="ＭＳ Ｐゴシック" pitchFamily="34" charset="-128"/>
              </a:rPr>
              <a:t>j</a:t>
            </a:r>
            <a:r>
              <a:rPr lang="en-US" sz="2000" dirty="0" smtClean="0">
                <a:ea typeface="ＭＳ Ｐゴシック" pitchFamily="34" charset="-128"/>
              </a:rPr>
              <a:t> according to 	</a:t>
            </a:r>
            <a:endParaRPr lang="en-US" sz="2000" dirty="0">
              <a:ea typeface="ＭＳ Ｐゴシック" pitchFamily="34" charset="-128"/>
            </a:endParaRPr>
          </a:p>
          <a:p>
            <a:pPr lvl="6"/>
            <a:endParaRPr lang="en-US" sz="1200" dirty="0" smtClean="0">
              <a:ea typeface="ＭＳ Ｐゴシック" pitchFamily="34" charset="-128"/>
            </a:endParaRPr>
          </a:p>
          <a:p>
            <a:pPr marL="457176" lvl="1" indent="0">
              <a:buNone/>
            </a:pPr>
            <a:r>
              <a:rPr lang="en-US" sz="2000" dirty="0">
                <a:ea typeface="ＭＳ Ｐゴシック" pitchFamily="34" charset="-128"/>
              </a:rPr>
              <a:t>	</a:t>
            </a:r>
            <a:r>
              <a:rPr lang="en-US" sz="2000" dirty="0" smtClean="0">
                <a:ea typeface="ＭＳ Ｐゴシック" pitchFamily="34" charset="-128"/>
              </a:rPr>
              <a:t>P(</a:t>
            </a:r>
            <a:r>
              <a:rPr lang="en-US" sz="2000" dirty="0" err="1" smtClean="0">
                <a:ea typeface="ＭＳ Ｐゴシック" pitchFamily="34" charset="-128"/>
              </a:rPr>
              <a:t>X</a:t>
            </a:r>
            <a:r>
              <a:rPr lang="en-US" sz="2000" baseline="-25000" dirty="0" err="1" smtClean="0">
                <a:ea typeface="ＭＳ Ｐゴシック" pitchFamily="34" charset="-128"/>
              </a:rPr>
              <a:t>j</a:t>
            </a:r>
            <a:r>
              <a:rPr lang="en-US" sz="2000" dirty="0" smtClean="0">
                <a:ea typeface="ＭＳ Ｐゴシック" pitchFamily="34" charset="-128"/>
              </a:rPr>
              <a:t> | x</a:t>
            </a:r>
            <a:r>
              <a:rPr lang="en-US" sz="2000" baseline="-25000" dirty="0" smtClean="0">
                <a:ea typeface="ＭＳ Ｐゴシック" pitchFamily="34" charset="-128"/>
              </a:rPr>
              <a:t>1</a:t>
            </a:r>
            <a:r>
              <a:rPr lang="en-US" sz="2000" dirty="0" smtClean="0">
                <a:ea typeface="ＭＳ Ｐゴシック" pitchFamily="34" charset="-128"/>
              </a:rPr>
              <a:t>, x</a:t>
            </a:r>
            <a:r>
              <a:rPr lang="en-US" sz="2000" baseline="-25000" dirty="0" smtClean="0">
                <a:ea typeface="ＭＳ Ｐゴシック" pitchFamily="34" charset="-128"/>
              </a:rPr>
              <a:t>2</a:t>
            </a:r>
            <a:r>
              <a:rPr lang="en-US" sz="2000" dirty="0" smtClean="0">
                <a:ea typeface="ＭＳ Ｐゴシック" pitchFamily="34" charset="-128"/>
              </a:rPr>
              <a:t>, …, x</a:t>
            </a:r>
            <a:r>
              <a:rPr lang="en-US" sz="2000" baseline="-25000" dirty="0" smtClean="0">
                <a:ea typeface="ＭＳ Ｐゴシック" pitchFamily="34" charset="-128"/>
              </a:rPr>
              <a:t>j-1, </a:t>
            </a:r>
            <a:r>
              <a:rPr lang="en-US" sz="2000" dirty="0" smtClean="0">
                <a:ea typeface="ＭＳ Ｐゴシック" pitchFamily="34" charset="-128"/>
              </a:rPr>
              <a:t>x</a:t>
            </a:r>
            <a:r>
              <a:rPr lang="en-US" sz="2000" baseline="-25000" dirty="0" smtClean="0">
                <a:ea typeface="ＭＳ Ｐゴシック" pitchFamily="34" charset="-128"/>
              </a:rPr>
              <a:t>j+1</a:t>
            </a:r>
            <a:r>
              <a:rPr lang="en-US" sz="2000" dirty="0" smtClean="0">
                <a:ea typeface="ＭＳ Ｐゴシック" pitchFamily="34" charset="-128"/>
              </a:rPr>
              <a:t>, …, </a:t>
            </a:r>
            <a:r>
              <a:rPr lang="en-US" sz="2000" dirty="0" err="1" smtClean="0">
                <a:ea typeface="ＭＳ Ｐゴシック" pitchFamily="34" charset="-128"/>
              </a:rPr>
              <a:t>x</a:t>
            </a:r>
            <a:r>
              <a:rPr lang="en-US" sz="2000" baseline="-25000" dirty="0" err="1" smtClean="0">
                <a:ea typeface="ＭＳ Ｐゴシック" pitchFamily="34" charset="-128"/>
              </a:rPr>
              <a:t>n</a:t>
            </a:r>
            <a:r>
              <a:rPr lang="en-US" sz="2000" baseline="-25000" dirty="0" smtClean="0">
                <a:ea typeface="ＭＳ Ｐゴシック" pitchFamily="34" charset="-128"/>
              </a:rPr>
              <a:t>,</a:t>
            </a:r>
            <a:r>
              <a:rPr lang="en-US" sz="2000" dirty="0" smtClean="0">
                <a:ea typeface="ＭＳ Ｐゴシック" pitchFamily="34" charset="-128"/>
              </a:rPr>
              <a:t> e</a:t>
            </a:r>
            <a:r>
              <a:rPr lang="en-US" sz="2000" baseline="-25000" dirty="0" smtClean="0">
                <a:ea typeface="ＭＳ Ｐゴシック" pitchFamily="34" charset="-128"/>
              </a:rPr>
              <a:t>1,</a:t>
            </a:r>
            <a:r>
              <a:rPr lang="en-US" sz="2000" dirty="0" smtClean="0">
                <a:ea typeface="ＭＳ Ｐゴシック" pitchFamily="34" charset="-128"/>
              </a:rPr>
              <a:t> …</a:t>
            </a:r>
            <a:r>
              <a:rPr lang="en-US" sz="2000" baseline="-25000" dirty="0" smtClean="0">
                <a:ea typeface="ＭＳ Ｐゴシック" pitchFamily="34" charset="-128"/>
              </a:rPr>
              <a:t>,</a:t>
            </a:r>
            <a:r>
              <a:rPr lang="en-US" sz="2000" dirty="0" smtClean="0">
                <a:ea typeface="ＭＳ Ｐゴシック" pitchFamily="34" charset="-128"/>
              </a:rPr>
              <a:t> </a:t>
            </a:r>
            <a:r>
              <a:rPr lang="en-US" sz="2000" dirty="0" err="1" smtClean="0">
                <a:ea typeface="ＭＳ Ｐゴシック" pitchFamily="34" charset="-128"/>
              </a:rPr>
              <a:t>e</a:t>
            </a:r>
            <a:r>
              <a:rPr lang="en-US" sz="2000" baseline="-25000" dirty="0" err="1" smtClean="0">
                <a:ea typeface="ＭＳ Ｐゴシック" pitchFamily="34" charset="-128"/>
              </a:rPr>
              <a:t>m</a:t>
            </a:r>
            <a:r>
              <a:rPr lang="en-US" sz="2000" dirty="0" smtClean="0">
                <a:ea typeface="ＭＳ Ｐゴシック" pitchFamily="34" charset="-128"/>
              </a:rPr>
              <a:t>)</a:t>
            </a:r>
          </a:p>
          <a:p>
            <a:pPr lvl="2"/>
            <a:endParaRPr lang="en-US" sz="1800" dirty="0" smtClean="0">
              <a:ea typeface="ＭＳ Ｐゴシック" pitchFamily="34" charset="-128"/>
            </a:endParaRPr>
          </a:p>
          <a:p>
            <a:r>
              <a:rPr lang="en-US" sz="2400" dirty="0" smtClean="0">
                <a:ea typeface="ＭＳ Ｐゴシック" pitchFamily="34" charset="-128"/>
              </a:rPr>
              <a:t>Stationary distribution:</a:t>
            </a:r>
          </a:p>
          <a:p>
            <a:pPr lvl="1"/>
            <a:r>
              <a:rPr lang="en-US" sz="2000" dirty="0" smtClean="0">
                <a:ea typeface="ＭＳ Ｐゴシック" pitchFamily="34" charset="-128"/>
              </a:rPr>
              <a:t>Conditional distribution P(X</a:t>
            </a:r>
            <a:r>
              <a:rPr lang="en-US" sz="2000" baseline="-25000" dirty="0" smtClean="0">
                <a:ea typeface="ＭＳ Ｐゴシック" pitchFamily="34" charset="-128"/>
              </a:rPr>
              <a:t>1</a:t>
            </a:r>
            <a:r>
              <a:rPr lang="en-US" sz="2000" dirty="0" smtClean="0">
                <a:ea typeface="ＭＳ Ｐゴシック" pitchFamily="34" charset="-128"/>
              </a:rPr>
              <a:t>, X</a:t>
            </a:r>
            <a:r>
              <a:rPr lang="en-US" sz="2000" baseline="-25000" dirty="0" smtClean="0">
                <a:ea typeface="ＭＳ Ｐゴシック" pitchFamily="34" charset="-128"/>
              </a:rPr>
              <a:t>2</a:t>
            </a:r>
            <a:r>
              <a:rPr lang="en-US" sz="2000" dirty="0" smtClean="0">
                <a:ea typeface="ＭＳ Ｐゴシック" pitchFamily="34" charset="-128"/>
              </a:rPr>
              <a:t> , … , X</a:t>
            </a:r>
            <a:r>
              <a:rPr lang="en-US" sz="2000" baseline="-25000" dirty="0" smtClean="0">
                <a:ea typeface="ＭＳ Ｐゴシック" pitchFamily="34" charset="-128"/>
              </a:rPr>
              <a:t>n</a:t>
            </a:r>
            <a:r>
              <a:rPr lang="en-US" sz="2000" dirty="0" smtClean="0">
                <a:ea typeface="ＭＳ Ｐゴシック" pitchFamily="34" charset="-128"/>
              </a:rPr>
              <a:t>|e</a:t>
            </a:r>
            <a:r>
              <a:rPr lang="en-US" sz="2000" baseline="-25000" dirty="0" smtClean="0">
                <a:ea typeface="ＭＳ Ｐゴシック" pitchFamily="34" charset="-128"/>
              </a:rPr>
              <a:t>1,</a:t>
            </a:r>
            <a:r>
              <a:rPr lang="en-US" sz="2000" dirty="0" smtClean="0">
                <a:ea typeface="ＭＳ Ｐゴシック" pitchFamily="34" charset="-128"/>
              </a:rPr>
              <a:t> …</a:t>
            </a:r>
            <a:r>
              <a:rPr lang="en-US" sz="2000" baseline="-25000" dirty="0" smtClean="0">
                <a:ea typeface="ＭＳ Ｐゴシック" pitchFamily="34" charset="-128"/>
              </a:rPr>
              <a:t>,</a:t>
            </a:r>
            <a:r>
              <a:rPr lang="en-US" sz="2000" dirty="0" smtClean="0">
                <a:ea typeface="ＭＳ Ｐゴシック" pitchFamily="34" charset="-128"/>
              </a:rPr>
              <a:t> </a:t>
            </a:r>
            <a:r>
              <a:rPr lang="en-US" sz="2000" dirty="0" err="1" smtClean="0">
                <a:ea typeface="ＭＳ Ｐゴシック" pitchFamily="34" charset="-128"/>
              </a:rPr>
              <a:t>e</a:t>
            </a:r>
            <a:r>
              <a:rPr lang="en-US" sz="2000" baseline="-25000" dirty="0" err="1" smtClean="0">
                <a:ea typeface="ＭＳ Ｐゴシック" pitchFamily="34" charset="-128"/>
              </a:rPr>
              <a:t>m</a:t>
            </a:r>
            <a:r>
              <a:rPr lang="en-US" sz="2000" dirty="0" smtClean="0">
                <a:ea typeface="ＭＳ Ｐゴシック" pitchFamily="34" charset="-128"/>
              </a:rPr>
              <a:t>)</a:t>
            </a:r>
          </a:p>
          <a:p>
            <a:pPr lvl="1"/>
            <a:r>
              <a:rPr lang="en-US" sz="2000" dirty="0" smtClean="0">
                <a:ea typeface="ＭＳ Ｐゴシック" pitchFamily="34" charset="-128"/>
              </a:rPr>
              <a:t>Means that w</a:t>
            </a:r>
            <a:r>
              <a:rPr lang="en-US" sz="2000" dirty="0" smtClean="0">
                <a:ea typeface="ＭＳ Ｐゴシック" pitchFamily="34" charset="-128"/>
                <a:sym typeface="Wingdings" pitchFamily="2" charset="2"/>
              </a:rPr>
              <a:t>hen running Gibbs sampling long enough we get a sample from the desired distribution</a:t>
            </a:r>
          </a:p>
          <a:p>
            <a:pPr lvl="1"/>
            <a:r>
              <a:rPr lang="en-US" sz="2000" dirty="0" smtClean="0">
                <a:ea typeface="ＭＳ Ｐゴシック" pitchFamily="34" charset="-128"/>
                <a:sym typeface="Wingdings" pitchFamily="2" charset="2"/>
              </a:rPr>
              <a:t>Requires some proof to show this is true!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800" y="2057400"/>
            <a:ext cx="4905642" cy="388619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p:txBody>
          <a:bodyPr rIns="132080"/>
          <a:lstStyle/>
          <a:p>
            <a:pPr indent="0" eaLnBrk="1" hangingPunct="1"/>
            <a:r>
              <a:rPr lang="en-US" smtClean="0"/>
              <a:t>Hidden Markov Models</a:t>
            </a:r>
          </a:p>
        </p:txBody>
      </p:sp>
      <p:sp>
        <p:nvSpPr>
          <p:cNvPr id="38916" name="Rectangle 3"/>
          <p:cNvSpPr>
            <a:spLocks noGrp="1" noChangeArrowheads="1"/>
          </p:cNvSpPr>
          <p:nvPr>
            <p:ph type="body" idx="1"/>
          </p:nvPr>
        </p:nvSpPr>
        <p:spPr>
          <a:xfrm>
            <a:off x="609600" y="1384300"/>
            <a:ext cx="10972800" cy="5257800"/>
          </a:xfrm>
        </p:spPr>
        <p:txBody>
          <a:bodyPr rIns="132080"/>
          <a:lstStyle/>
          <a:p>
            <a:pPr eaLnBrk="1" hangingPunct="1">
              <a:lnSpc>
                <a:spcPct val="90000"/>
              </a:lnSpc>
            </a:pPr>
            <a:r>
              <a:rPr lang="en-US" sz="2400" dirty="0" smtClean="0"/>
              <a:t>Markov chains not so useful for most agents</a:t>
            </a:r>
          </a:p>
          <a:p>
            <a:pPr marL="782638" lvl="1" eaLnBrk="1" hangingPunct="1">
              <a:lnSpc>
                <a:spcPct val="90000"/>
              </a:lnSpc>
            </a:pPr>
            <a:r>
              <a:rPr lang="en-US" sz="2000" dirty="0" smtClean="0"/>
              <a:t>Eventually you don’t know anything anymore</a:t>
            </a:r>
          </a:p>
          <a:p>
            <a:pPr marL="782638" lvl="1" eaLnBrk="1" hangingPunct="1">
              <a:lnSpc>
                <a:spcPct val="90000"/>
              </a:lnSpc>
            </a:pPr>
            <a:r>
              <a:rPr lang="en-US" sz="2000" dirty="0" smtClean="0"/>
              <a:t>Need observations to update your beliefs</a:t>
            </a:r>
          </a:p>
          <a:p>
            <a:pPr marL="782638" lvl="1" eaLnBrk="1" hangingPunct="1">
              <a:lnSpc>
                <a:spcPct val="90000"/>
              </a:lnSpc>
            </a:pPr>
            <a:endParaRPr lang="en-US" sz="2000" dirty="0" smtClean="0"/>
          </a:p>
          <a:p>
            <a:pPr eaLnBrk="1" hangingPunct="1">
              <a:lnSpc>
                <a:spcPct val="90000"/>
              </a:lnSpc>
            </a:pPr>
            <a:r>
              <a:rPr lang="en-US" sz="2400" dirty="0" smtClean="0"/>
              <a:t>Hidden Markov models (HMMs)</a:t>
            </a:r>
          </a:p>
          <a:p>
            <a:pPr marL="782638" lvl="1" eaLnBrk="1" hangingPunct="1">
              <a:lnSpc>
                <a:spcPct val="90000"/>
              </a:lnSpc>
            </a:pPr>
            <a:r>
              <a:rPr lang="en-US" sz="2000" dirty="0" smtClean="0"/>
              <a:t>Underlying Markov chain over states S</a:t>
            </a:r>
          </a:p>
          <a:p>
            <a:pPr marL="782638" lvl="1" eaLnBrk="1" hangingPunct="1">
              <a:lnSpc>
                <a:spcPct val="90000"/>
              </a:lnSpc>
            </a:pPr>
            <a:r>
              <a:rPr lang="en-US" sz="2000" dirty="0" smtClean="0"/>
              <a:t>You observe outputs (effects) at each time step</a:t>
            </a:r>
          </a:p>
          <a:p>
            <a:pPr marL="782638" lvl="1" eaLnBrk="1" hangingPunct="1">
              <a:lnSpc>
                <a:spcPct val="90000"/>
              </a:lnSpc>
            </a:pPr>
            <a:r>
              <a:rPr lang="en-US" sz="2000" dirty="0" smtClean="0"/>
              <a:t>As a Bayes’ net:</a:t>
            </a:r>
          </a:p>
        </p:txBody>
      </p:sp>
      <p:grpSp>
        <p:nvGrpSpPr>
          <p:cNvPr id="38917" name="Group 6"/>
          <p:cNvGrpSpPr>
            <a:grpSpLocks/>
          </p:cNvGrpSpPr>
          <p:nvPr/>
        </p:nvGrpSpPr>
        <p:grpSpPr bwMode="auto">
          <a:xfrm>
            <a:off x="8534400" y="4724400"/>
            <a:ext cx="711200" cy="533400"/>
            <a:chOff x="0" y="0"/>
            <a:chExt cx="336" cy="336"/>
          </a:xfrm>
        </p:grpSpPr>
        <p:sp>
          <p:nvSpPr>
            <p:cNvPr id="38961" name="Oval 4"/>
            <p:cNvSpPr>
              <a:spLocks/>
            </p:cNvSpPr>
            <p:nvPr/>
          </p:nvSpPr>
          <p:spPr bwMode="auto">
            <a:xfrm>
              <a:off x="0" y="0"/>
              <a:ext cx="336" cy="336"/>
            </a:xfrm>
            <a:prstGeom prst="ellipse">
              <a:avLst/>
            </a:prstGeom>
            <a:solidFill>
              <a:srgbClr val="FFFFFF"/>
            </a:solidFill>
            <a:ln w="28575">
              <a:solidFill>
                <a:srgbClr val="FFFFFF"/>
              </a:solidFill>
              <a:round/>
              <a:headEnd/>
              <a:tailEnd/>
            </a:ln>
          </p:spPr>
          <p:txBody>
            <a:bodyPr lIns="0" tIns="0" rIns="0" bIns="0"/>
            <a:lstStyle/>
            <a:p>
              <a:endParaRPr lang="en-US"/>
            </a:p>
          </p:txBody>
        </p:sp>
        <p:sp>
          <p:nvSpPr>
            <p:cNvPr id="38962" name="Rectangle 5"/>
            <p:cNvSpPr>
              <a:spLocks/>
            </p:cNvSpPr>
            <p:nvPr/>
          </p:nvSpPr>
          <p:spPr bwMode="auto">
            <a:xfrm>
              <a:off x="63" y="27"/>
              <a:ext cx="209"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rgbClr val="FFFFFF"/>
                  </a:solidFill>
                  <a:latin typeface="Times New Roman Italic" charset="0"/>
                  <a:cs typeface="Times New Roman Italic" charset="0"/>
                  <a:sym typeface="Times New Roman Italic" charset="0"/>
                </a:rPr>
                <a:t>X</a:t>
              </a:r>
              <a:r>
                <a:rPr lang="en-US" sz="2400" baseline="-25000">
                  <a:solidFill>
                    <a:srgbClr val="FFFFFF"/>
                  </a:solidFill>
                  <a:latin typeface="Times New Roman" pitchFamily="18" charset="0"/>
                  <a:cs typeface="Times New Roman" pitchFamily="18" charset="0"/>
                  <a:sym typeface="Times New Roman" pitchFamily="18" charset="0"/>
                </a:rPr>
                <a:t>5</a:t>
              </a:r>
            </a:p>
          </p:txBody>
        </p:sp>
      </p:grpSp>
      <p:cxnSp>
        <p:nvCxnSpPr>
          <p:cNvPr id="38918" name="AutoShape 7"/>
          <p:cNvCxnSpPr>
            <a:cxnSpLocks noChangeShapeType="1"/>
          </p:cNvCxnSpPr>
          <p:nvPr/>
        </p:nvCxnSpPr>
        <p:spPr bwMode="auto">
          <a:xfrm>
            <a:off x="8890000" y="4991100"/>
            <a:ext cx="0" cy="1066800"/>
          </a:xfrm>
          <a:prstGeom prst="straightConnector1">
            <a:avLst/>
          </a:prstGeom>
          <a:noFill/>
          <a:ln w="28575">
            <a:solidFill>
              <a:srgbClr val="FFFFFF"/>
            </a:solidFill>
            <a:round/>
            <a:headEnd/>
            <a:tailEnd type="triangle" w="lg" len="lg"/>
          </a:ln>
        </p:spPr>
      </p:cxnSp>
      <p:grpSp>
        <p:nvGrpSpPr>
          <p:cNvPr id="38919" name="Group 10"/>
          <p:cNvGrpSpPr>
            <a:grpSpLocks/>
          </p:cNvGrpSpPr>
          <p:nvPr/>
        </p:nvGrpSpPr>
        <p:grpSpPr bwMode="auto">
          <a:xfrm>
            <a:off x="4064000" y="4724400"/>
            <a:ext cx="711200" cy="533400"/>
            <a:chOff x="0" y="0"/>
            <a:chExt cx="336" cy="336"/>
          </a:xfrm>
        </p:grpSpPr>
        <p:sp>
          <p:nvSpPr>
            <p:cNvPr id="38959" name="Oval 8"/>
            <p:cNvSpPr>
              <a:spLocks/>
            </p:cNvSpPr>
            <p:nvPr/>
          </p:nvSpPr>
          <p:spPr bwMode="auto">
            <a:xfrm>
              <a:off x="0" y="0"/>
              <a:ext cx="336" cy="336"/>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38960" name="Rectangle 9"/>
            <p:cNvSpPr>
              <a:spLocks/>
            </p:cNvSpPr>
            <p:nvPr/>
          </p:nvSpPr>
          <p:spPr bwMode="auto">
            <a:xfrm>
              <a:off x="63" y="27"/>
              <a:ext cx="209"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X</a:t>
              </a:r>
              <a:r>
                <a:rPr lang="en-US" sz="2400" baseline="-25000">
                  <a:solidFill>
                    <a:schemeClr val="tx1"/>
                  </a:solidFill>
                  <a:latin typeface="Times New Roman" pitchFamily="18" charset="0"/>
                  <a:cs typeface="Times New Roman" pitchFamily="18" charset="0"/>
                  <a:sym typeface="Times New Roman" pitchFamily="18" charset="0"/>
                </a:rPr>
                <a:t>2</a:t>
              </a:r>
            </a:p>
          </p:txBody>
        </p:sp>
      </p:grpSp>
      <p:grpSp>
        <p:nvGrpSpPr>
          <p:cNvPr id="38921" name="Group 14"/>
          <p:cNvGrpSpPr>
            <a:grpSpLocks/>
          </p:cNvGrpSpPr>
          <p:nvPr/>
        </p:nvGrpSpPr>
        <p:grpSpPr bwMode="auto">
          <a:xfrm>
            <a:off x="2844800" y="5791200"/>
            <a:ext cx="711200" cy="533400"/>
            <a:chOff x="0" y="0"/>
            <a:chExt cx="336" cy="336"/>
          </a:xfrm>
        </p:grpSpPr>
        <p:sp>
          <p:nvSpPr>
            <p:cNvPr id="38957" name="Oval 12"/>
            <p:cNvSpPr>
              <a:spLocks/>
            </p:cNvSpPr>
            <p:nvPr/>
          </p:nvSpPr>
          <p:spPr bwMode="auto">
            <a:xfrm>
              <a:off x="0" y="0"/>
              <a:ext cx="336" cy="336"/>
            </a:xfrm>
            <a:prstGeom prst="ellipse">
              <a:avLst/>
            </a:prstGeom>
            <a:solidFill>
              <a:srgbClr val="808080"/>
            </a:solidFill>
            <a:ln w="28575">
              <a:solidFill>
                <a:schemeClr val="tx1"/>
              </a:solidFill>
              <a:round/>
              <a:headEnd/>
              <a:tailEnd/>
            </a:ln>
          </p:spPr>
          <p:txBody>
            <a:bodyPr lIns="0" tIns="0" rIns="0" bIns="0"/>
            <a:lstStyle/>
            <a:p>
              <a:endParaRPr lang="en-US">
                <a:solidFill>
                  <a:schemeClr val="bg1"/>
                </a:solidFill>
              </a:endParaRPr>
            </a:p>
          </p:txBody>
        </p:sp>
        <p:sp>
          <p:nvSpPr>
            <p:cNvPr id="38958" name="Rectangle 13"/>
            <p:cNvSpPr>
              <a:spLocks/>
            </p:cNvSpPr>
            <p:nvPr/>
          </p:nvSpPr>
          <p:spPr bwMode="auto">
            <a:xfrm>
              <a:off x="72" y="27"/>
              <a:ext cx="193"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bg1"/>
                  </a:solidFill>
                  <a:latin typeface="Times New Roman Italic" charset="0"/>
                  <a:cs typeface="Times New Roman Italic" charset="0"/>
                  <a:sym typeface="Times New Roman Italic" charset="0"/>
                </a:rPr>
                <a:t>E</a:t>
              </a:r>
              <a:r>
                <a:rPr lang="en-US" sz="2400" baseline="-25000">
                  <a:solidFill>
                    <a:schemeClr val="bg1"/>
                  </a:solidFill>
                  <a:latin typeface="Times New Roman" pitchFamily="18" charset="0"/>
                  <a:cs typeface="Times New Roman" pitchFamily="18" charset="0"/>
                  <a:sym typeface="Times New Roman" pitchFamily="18" charset="0"/>
                </a:rPr>
                <a:t>1</a:t>
              </a:r>
            </a:p>
          </p:txBody>
        </p:sp>
      </p:grpSp>
      <p:cxnSp>
        <p:nvCxnSpPr>
          <p:cNvPr id="38922" name="AutoShape 15"/>
          <p:cNvCxnSpPr>
            <a:cxnSpLocks noChangeShapeType="1"/>
            <a:endCxn id="38959" idx="2"/>
          </p:cNvCxnSpPr>
          <p:nvPr/>
        </p:nvCxnSpPr>
        <p:spPr bwMode="auto">
          <a:xfrm>
            <a:off x="3200400" y="4991100"/>
            <a:ext cx="863600" cy="0"/>
          </a:xfrm>
          <a:prstGeom prst="straightConnector1">
            <a:avLst/>
          </a:prstGeom>
          <a:noFill/>
          <a:ln w="28575">
            <a:solidFill>
              <a:schemeClr val="tx1"/>
            </a:solidFill>
            <a:round/>
            <a:headEnd/>
            <a:tailEnd type="triangle" w="lg" len="lg"/>
          </a:ln>
        </p:spPr>
      </p:cxnSp>
      <p:grpSp>
        <p:nvGrpSpPr>
          <p:cNvPr id="38923" name="Group 18"/>
          <p:cNvGrpSpPr>
            <a:grpSpLocks/>
          </p:cNvGrpSpPr>
          <p:nvPr/>
        </p:nvGrpSpPr>
        <p:grpSpPr bwMode="auto">
          <a:xfrm>
            <a:off x="2844800" y="4724400"/>
            <a:ext cx="711200" cy="533400"/>
            <a:chOff x="0" y="0"/>
            <a:chExt cx="336" cy="336"/>
          </a:xfrm>
        </p:grpSpPr>
        <p:sp>
          <p:nvSpPr>
            <p:cNvPr id="38955" name="Oval 16"/>
            <p:cNvSpPr>
              <a:spLocks/>
            </p:cNvSpPr>
            <p:nvPr/>
          </p:nvSpPr>
          <p:spPr bwMode="auto">
            <a:xfrm>
              <a:off x="0" y="0"/>
              <a:ext cx="336" cy="336"/>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38956" name="Rectangle 17"/>
            <p:cNvSpPr>
              <a:spLocks/>
            </p:cNvSpPr>
            <p:nvPr/>
          </p:nvSpPr>
          <p:spPr bwMode="auto">
            <a:xfrm>
              <a:off x="63" y="27"/>
              <a:ext cx="209"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X</a:t>
              </a:r>
              <a:r>
                <a:rPr lang="en-US" sz="2400" baseline="-25000">
                  <a:solidFill>
                    <a:schemeClr val="tx1"/>
                  </a:solidFill>
                  <a:latin typeface="Times New Roman" pitchFamily="18" charset="0"/>
                  <a:cs typeface="Times New Roman" pitchFamily="18" charset="0"/>
                  <a:sym typeface="Times New Roman" pitchFamily="18" charset="0"/>
                </a:rPr>
                <a:t>1</a:t>
              </a:r>
            </a:p>
          </p:txBody>
        </p:sp>
      </p:grpSp>
      <p:grpSp>
        <p:nvGrpSpPr>
          <p:cNvPr id="38925" name="Group 22"/>
          <p:cNvGrpSpPr>
            <a:grpSpLocks/>
          </p:cNvGrpSpPr>
          <p:nvPr/>
        </p:nvGrpSpPr>
        <p:grpSpPr bwMode="auto">
          <a:xfrm>
            <a:off x="5283200" y="4724400"/>
            <a:ext cx="711200" cy="533400"/>
            <a:chOff x="0" y="0"/>
            <a:chExt cx="336" cy="336"/>
          </a:xfrm>
        </p:grpSpPr>
        <p:sp>
          <p:nvSpPr>
            <p:cNvPr id="38953" name="Oval 20"/>
            <p:cNvSpPr>
              <a:spLocks/>
            </p:cNvSpPr>
            <p:nvPr/>
          </p:nvSpPr>
          <p:spPr bwMode="auto">
            <a:xfrm>
              <a:off x="0" y="0"/>
              <a:ext cx="336" cy="336"/>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38954" name="Rectangle 21"/>
            <p:cNvSpPr>
              <a:spLocks/>
            </p:cNvSpPr>
            <p:nvPr/>
          </p:nvSpPr>
          <p:spPr bwMode="auto">
            <a:xfrm>
              <a:off x="63" y="27"/>
              <a:ext cx="209"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X</a:t>
              </a:r>
              <a:r>
                <a:rPr lang="en-US" sz="2400" baseline="-25000">
                  <a:solidFill>
                    <a:schemeClr val="tx1"/>
                  </a:solidFill>
                  <a:latin typeface="Times New Roman" pitchFamily="18" charset="0"/>
                  <a:cs typeface="Times New Roman" pitchFamily="18" charset="0"/>
                  <a:sym typeface="Times New Roman" pitchFamily="18" charset="0"/>
                </a:rPr>
                <a:t>3</a:t>
              </a:r>
            </a:p>
          </p:txBody>
        </p:sp>
      </p:grpSp>
      <p:cxnSp>
        <p:nvCxnSpPr>
          <p:cNvPr id="38926" name="AutoShape 23"/>
          <p:cNvCxnSpPr>
            <a:cxnSpLocks noChangeShapeType="1"/>
            <a:stCxn id="38953" idx="6"/>
            <a:endCxn id="38951" idx="2"/>
          </p:cNvCxnSpPr>
          <p:nvPr/>
        </p:nvCxnSpPr>
        <p:spPr bwMode="auto">
          <a:xfrm>
            <a:off x="5994400" y="4991100"/>
            <a:ext cx="508000" cy="0"/>
          </a:xfrm>
          <a:prstGeom prst="straightConnector1">
            <a:avLst/>
          </a:prstGeom>
          <a:noFill/>
          <a:ln w="28575">
            <a:solidFill>
              <a:schemeClr val="tx1"/>
            </a:solidFill>
            <a:round/>
            <a:headEnd/>
            <a:tailEnd type="triangle" w="lg" len="lg"/>
          </a:ln>
        </p:spPr>
      </p:cxnSp>
      <p:cxnSp>
        <p:nvCxnSpPr>
          <p:cNvPr id="38927" name="AutoShape 24"/>
          <p:cNvCxnSpPr>
            <a:cxnSpLocks noChangeShapeType="1"/>
            <a:stCxn id="38959" idx="6"/>
            <a:endCxn id="38953" idx="2"/>
          </p:cNvCxnSpPr>
          <p:nvPr/>
        </p:nvCxnSpPr>
        <p:spPr bwMode="auto">
          <a:xfrm>
            <a:off x="4775200" y="4991100"/>
            <a:ext cx="508000" cy="0"/>
          </a:xfrm>
          <a:prstGeom prst="straightConnector1">
            <a:avLst/>
          </a:prstGeom>
          <a:noFill/>
          <a:ln w="28575">
            <a:solidFill>
              <a:schemeClr val="tx1"/>
            </a:solidFill>
            <a:round/>
            <a:headEnd/>
            <a:tailEnd type="triangle" w="lg" len="lg"/>
          </a:ln>
        </p:spPr>
      </p:cxnSp>
      <p:grpSp>
        <p:nvGrpSpPr>
          <p:cNvPr id="38928" name="Group 27"/>
          <p:cNvGrpSpPr>
            <a:grpSpLocks/>
          </p:cNvGrpSpPr>
          <p:nvPr/>
        </p:nvGrpSpPr>
        <p:grpSpPr bwMode="auto">
          <a:xfrm>
            <a:off x="6502400" y="4724400"/>
            <a:ext cx="711200" cy="533400"/>
            <a:chOff x="0" y="0"/>
            <a:chExt cx="336" cy="336"/>
          </a:xfrm>
        </p:grpSpPr>
        <p:sp>
          <p:nvSpPr>
            <p:cNvPr id="38951" name="Oval 25"/>
            <p:cNvSpPr>
              <a:spLocks/>
            </p:cNvSpPr>
            <p:nvPr/>
          </p:nvSpPr>
          <p:spPr bwMode="auto">
            <a:xfrm>
              <a:off x="0" y="0"/>
              <a:ext cx="336" cy="336"/>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38952" name="Rectangle 26"/>
            <p:cNvSpPr>
              <a:spLocks/>
            </p:cNvSpPr>
            <p:nvPr/>
          </p:nvSpPr>
          <p:spPr bwMode="auto">
            <a:xfrm>
              <a:off x="63" y="27"/>
              <a:ext cx="209"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X</a:t>
              </a:r>
              <a:r>
                <a:rPr lang="en-US" sz="2400" baseline="-25000">
                  <a:solidFill>
                    <a:schemeClr val="tx1"/>
                  </a:solidFill>
                  <a:latin typeface="Times New Roman" pitchFamily="18" charset="0"/>
                  <a:cs typeface="Times New Roman" pitchFamily="18" charset="0"/>
                  <a:sym typeface="Times New Roman" pitchFamily="18" charset="0"/>
                </a:rPr>
                <a:t>4</a:t>
              </a:r>
            </a:p>
          </p:txBody>
        </p:sp>
      </p:grpSp>
      <p:cxnSp>
        <p:nvCxnSpPr>
          <p:cNvPr id="38929" name="AutoShape 28"/>
          <p:cNvCxnSpPr>
            <a:cxnSpLocks noChangeShapeType="1"/>
            <a:stCxn id="38951" idx="6"/>
            <a:endCxn id="38941" idx="2"/>
          </p:cNvCxnSpPr>
          <p:nvPr/>
        </p:nvCxnSpPr>
        <p:spPr bwMode="auto">
          <a:xfrm>
            <a:off x="7213600" y="4991100"/>
            <a:ext cx="1320800" cy="0"/>
          </a:xfrm>
          <a:prstGeom prst="straightConnector1">
            <a:avLst/>
          </a:prstGeom>
          <a:noFill/>
          <a:ln w="28575">
            <a:solidFill>
              <a:schemeClr val="tx1"/>
            </a:solidFill>
            <a:prstDash val="dash"/>
            <a:round/>
            <a:headEnd/>
            <a:tailEnd type="triangle" w="lg" len="lg"/>
          </a:ln>
        </p:spPr>
      </p:cxnSp>
      <p:grpSp>
        <p:nvGrpSpPr>
          <p:cNvPr id="38930" name="Group 31"/>
          <p:cNvGrpSpPr>
            <a:grpSpLocks/>
          </p:cNvGrpSpPr>
          <p:nvPr/>
        </p:nvGrpSpPr>
        <p:grpSpPr bwMode="auto">
          <a:xfrm>
            <a:off x="4064000" y="5791200"/>
            <a:ext cx="711200" cy="533400"/>
            <a:chOff x="0" y="0"/>
            <a:chExt cx="336" cy="336"/>
          </a:xfrm>
        </p:grpSpPr>
        <p:sp>
          <p:nvSpPr>
            <p:cNvPr id="38949" name="Oval 29"/>
            <p:cNvSpPr>
              <a:spLocks/>
            </p:cNvSpPr>
            <p:nvPr/>
          </p:nvSpPr>
          <p:spPr bwMode="auto">
            <a:xfrm>
              <a:off x="0" y="0"/>
              <a:ext cx="336" cy="336"/>
            </a:xfrm>
            <a:prstGeom prst="ellipse">
              <a:avLst/>
            </a:prstGeom>
            <a:solidFill>
              <a:srgbClr val="808080"/>
            </a:solidFill>
            <a:ln w="28575">
              <a:solidFill>
                <a:schemeClr val="tx1"/>
              </a:solidFill>
              <a:round/>
              <a:headEnd/>
              <a:tailEnd/>
            </a:ln>
          </p:spPr>
          <p:txBody>
            <a:bodyPr lIns="0" tIns="0" rIns="0" bIns="0"/>
            <a:lstStyle/>
            <a:p>
              <a:endParaRPr lang="en-US">
                <a:solidFill>
                  <a:schemeClr val="bg1"/>
                </a:solidFill>
              </a:endParaRPr>
            </a:p>
          </p:txBody>
        </p:sp>
        <p:sp>
          <p:nvSpPr>
            <p:cNvPr id="38950" name="Rectangle 30"/>
            <p:cNvSpPr>
              <a:spLocks/>
            </p:cNvSpPr>
            <p:nvPr/>
          </p:nvSpPr>
          <p:spPr bwMode="auto">
            <a:xfrm>
              <a:off x="72" y="27"/>
              <a:ext cx="193"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bg1"/>
                  </a:solidFill>
                  <a:latin typeface="Times New Roman Italic" charset="0"/>
                  <a:cs typeface="Times New Roman Italic" charset="0"/>
                  <a:sym typeface="Times New Roman Italic" charset="0"/>
                </a:rPr>
                <a:t>E</a:t>
              </a:r>
              <a:r>
                <a:rPr lang="en-US" sz="2400" baseline="-25000">
                  <a:solidFill>
                    <a:schemeClr val="bg1"/>
                  </a:solidFill>
                  <a:latin typeface="Times New Roman" pitchFamily="18" charset="0"/>
                  <a:cs typeface="Times New Roman" pitchFamily="18" charset="0"/>
                  <a:sym typeface="Times New Roman" pitchFamily="18" charset="0"/>
                </a:rPr>
                <a:t>2</a:t>
              </a:r>
            </a:p>
          </p:txBody>
        </p:sp>
      </p:grpSp>
      <p:grpSp>
        <p:nvGrpSpPr>
          <p:cNvPr id="38931" name="Group 34"/>
          <p:cNvGrpSpPr>
            <a:grpSpLocks/>
          </p:cNvGrpSpPr>
          <p:nvPr/>
        </p:nvGrpSpPr>
        <p:grpSpPr bwMode="auto">
          <a:xfrm>
            <a:off x="5283200" y="5791200"/>
            <a:ext cx="711200" cy="533400"/>
            <a:chOff x="0" y="0"/>
            <a:chExt cx="336" cy="336"/>
          </a:xfrm>
        </p:grpSpPr>
        <p:sp>
          <p:nvSpPr>
            <p:cNvPr id="38947" name="Oval 32"/>
            <p:cNvSpPr>
              <a:spLocks/>
            </p:cNvSpPr>
            <p:nvPr/>
          </p:nvSpPr>
          <p:spPr bwMode="auto">
            <a:xfrm>
              <a:off x="0" y="0"/>
              <a:ext cx="336" cy="336"/>
            </a:xfrm>
            <a:prstGeom prst="ellipse">
              <a:avLst/>
            </a:prstGeom>
            <a:solidFill>
              <a:srgbClr val="808080"/>
            </a:solidFill>
            <a:ln w="28575">
              <a:solidFill>
                <a:schemeClr val="tx1"/>
              </a:solidFill>
              <a:round/>
              <a:headEnd/>
              <a:tailEnd/>
            </a:ln>
          </p:spPr>
          <p:txBody>
            <a:bodyPr lIns="0" tIns="0" rIns="0" bIns="0"/>
            <a:lstStyle/>
            <a:p>
              <a:endParaRPr lang="en-US">
                <a:solidFill>
                  <a:schemeClr val="bg1"/>
                </a:solidFill>
              </a:endParaRPr>
            </a:p>
          </p:txBody>
        </p:sp>
        <p:sp>
          <p:nvSpPr>
            <p:cNvPr id="38948" name="Rectangle 33"/>
            <p:cNvSpPr>
              <a:spLocks/>
            </p:cNvSpPr>
            <p:nvPr/>
          </p:nvSpPr>
          <p:spPr bwMode="auto">
            <a:xfrm>
              <a:off x="72" y="27"/>
              <a:ext cx="193"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bg1"/>
                  </a:solidFill>
                  <a:latin typeface="Times New Roman Italic" charset="0"/>
                  <a:cs typeface="Times New Roman Italic" charset="0"/>
                  <a:sym typeface="Times New Roman Italic" charset="0"/>
                </a:rPr>
                <a:t>E</a:t>
              </a:r>
              <a:r>
                <a:rPr lang="en-US" sz="2400" baseline="-25000">
                  <a:solidFill>
                    <a:schemeClr val="bg1"/>
                  </a:solidFill>
                  <a:latin typeface="Times New Roman" pitchFamily="18" charset="0"/>
                  <a:cs typeface="Times New Roman" pitchFamily="18" charset="0"/>
                  <a:sym typeface="Times New Roman" pitchFamily="18" charset="0"/>
                </a:rPr>
                <a:t>3</a:t>
              </a:r>
            </a:p>
          </p:txBody>
        </p:sp>
      </p:grpSp>
      <p:grpSp>
        <p:nvGrpSpPr>
          <p:cNvPr id="38932" name="Group 37"/>
          <p:cNvGrpSpPr>
            <a:grpSpLocks/>
          </p:cNvGrpSpPr>
          <p:nvPr/>
        </p:nvGrpSpPr>
        <p:grpSpPr bwMode="auto">
          <a:xfrm>
            <a:off x="6502400" y="5791200"/>
            <a:ext cx="711200" cy="533400"/>
            <a:chOff x="0" y="0"/>
            <a:chExt cx="336" cy="336"/>
          </a:xfrm>
        </p:grpSpPr>
        <p:sp>
          <p:nvSpPr>
            <p:cNvPr id="38945" name="Oval 35"/>
            <p:cNvSpPr>
              <a:spLocks/>
            </p:cNvSpPr>
            <p:nvPr/>
          </p:nvSpPr>
          <p:spPr bwMode="auto">
            <a:xfrm>
              <a:off x="0" y="0"/>
              <a:ext cx="336" cy="336"/>
            </a:xfrm>
            <a:prstGeom prst="ellipse">
              <a:avLst/>
            </a:prstGeom>
            <a:solidFill>
              <a:srgbClr val="808080"/>
            </a:solidFill>
            <a:ln w="28575">
              <a:solidFill>
                <a:schemeClr val="tx1"/>
              </a:solidFill>
              <a:round/>
              <a:headEnd/>
              <a:tailEnd/>
            </a:ln>
          </p:spPr>
          <p:txBody>
            <a:bodyPr lIns="0" tIns="0" rIns="0" bIns="0"/>
            <a:lstStyle/>
            <a:p>
              <a:endParaRPr lang="en-US">
                <a:solidFill>
                  <a:schemeClr val="bg1"/>
                </a:solidFill>
              </a:endParaRPr>
            </a:p>
          </p:txBody>
        </p:sp>
        <p:sp>
          <p:nvSpPr>
            <p:cNvPr id="38946" name="Rectangle 36"/>
            <p:cNvSpPr>
              <a:spLocks/>
            </p:cNvSpPr>
            <p:nvPr/>
          </p:nvSpPr>
          <p:spPr bwMode="auto">
            <a:xfrm>
              <a:off x="72" y="27"/>
              <a:ext cx="193"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bg1"/>
                  </a:solidFill>
                  <a:latin typeface="Times New Roman Italic" charset="0"/>
                  <a:cs typeface="Times New Roman Italic" charset="0"/>
                  <a:sym typeface="Times New Roman Italic" charset="0"/>
                </a:rPr>
                <a:t>E</a:t>
              </a:r>
              <a:r>
                <a:rPr lang="en-US" sz="2400" baseline="-25000">
                  <a:solidFill>
                    <a:schemeClr val="bg1"/>
                  </a:solidFill>
                  <a:latin typeface="Times New Roman" pitchFamily="18" charset="0"/>
                  <a:cs typeface="Times New Roman" pitchFamily="18" charset="0"/>
                  <a:sym typeface="Times New Roman" pitchFamily="18" charset="0"/>
                </a:rPr>
                <a:t>4</a:t>
              </a:r>
            </a:p>
          </p:txBody>
        </p:sp>
      </p:grpSp>
      <p:grpSp>
        <p:nvGrpSpPr>
          <p:cNvPr id="38933" name="Group 40"/>
          <p:cNvGrpSpPr>
            <a:grpSpLocks/>
          </p:cNvGrpSpPr>
          <p:nvPr/>
        </p:nvGrpSpPr>
        <p:grpSpPr bwMode="auto">
          <a:xfrm>
            <a:off x="8534400" y="5791200"/>
            <a:ext cx="711200" cy="533400"/>
            <a:chOff x="0" y="0"/>
            <a:chExt cx="336" cy="336"/>
          </a:xfrm>
        </p:grpSpPr>
        <p:sp>
          <p:nvSpPr>
            <p:cNvPr id="38943" name="Oval 38"/>
            <p:cNvSpPr>
              <a:spLocks/>
            </p:cNvSpPr>
            <p:nvPr/>
          </p:nvSpPr>
          <p:spPr bwMode="auto">
            <a:xfrm>
              <a:off x="0" y="0"/>
              <a:ext cx="336" cy="336"/>
            </a:xfrm>
            <a:prstGeom prst="ellipse">
              <a:avLst/>
            </a:prstGeom>
            <a:solidFill>
              <a:srgbClr val="FFFFFF"/>
            </a:solidFill>
            <a:ln w="28575">
              <a:solidFill>
                <a:srgbClr val="FFFFFF"/>
              </a:solidFill>
              <a:round/>
              <a:headEnd/>
              <a:tailEnd/>
            </a:ln>
          </p:spPr>
          <p:txBody>
            <a:bodyPr lIns="0" tIns="0" rIns="0" bIns="0"/>
            <a:lstStyle/>
            <a:p>
              <a:endParaRPr lang="en-US">
                <a:solidFill>
                  <a:schemeClr val="bg1"/>
                </a:solidFill>
              </a:endParaRPr>
            </a:p>
          </p:txBody>
        </p:sp>
        <p:sp>
          <p:nvSpPr>
            <p:cNvPr id="38944" name="Rectangle 39"/>
            <p:cNvSpPr>
              <a:spLocks/>
            </p:cNvSpPr>
            <p:nvPr/>
          </p:nvSpPr>
          <p:spPr bwMode="auto">
            <a:xfrm>
              <a:off x="72" y="27"/>
              <a:ext cx="193"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bg1"/>
                  </a:solidFill>
                  <a:latin typeface="Times New Roman Italic" charset="0"/>
                  <a:cs typeface="Times New Roman Italic" charset="0"/>
                  <a:sym typeface="Times New Roman Italic" charset="0"/>
                </a:rPr>
                <a:t>E</a:t>
              </a:r>
              <a:r>
                <a:rPr lang="en-US" sz="2400" baseline="-25000">
                  <a:solidFill>
                    <a:schemeClr val="bg1"/>
                  </a:solidFill>
                  <a:latin typeface="Times New Roman" pitchFamily="18" charset="0"/>
                  <a:cs typeface="Times New Roman" pitchFamily="18" charset="0"/>
                  <a:sym typeface="Times New Roman" pitchFamily="18" charset="0"/>
                </a:rPr>
                <a:t>5</a:t>
              </a:r>
            </a:p>
          </p:txBody>
        </p:sp>
      </p:grpSp>
      <p:grpSp>
        <p:nvGrpSpPr>
          <p:cNvPr id="51" name="Group 50"/>
          <p:cNvGrpSpPr/>
          <p:nvPr/>
        </p:nvGrpSpPr>
        <p:grpSpPr>
          <a:xfrm>
            <a:off x="3200400" y="5257800"/>
            <a:ext cx="3657600" cy="533400"/>
            <a:chOff x="2400300" y="4991100"/>
            <a:chExt cx="2743200" cy="1066800"/>
          </a:xfrm>
        </p:grpSpPr>
        <p:cxnSp>
          <p:nvCxnSpPr>
            <p:cNvPr id="38920" name="AutoShape 11"/>
            <p:cNvCxnSpPr>
              <a:cxnSpLocks noChangeShapeType="1"/>
            </p:cNvCxnSpPr>
            <p:nvPr/>
          </p:nvCxnSpPr>
          <p:spPr bwMode="auto">
            <a:xfrm>
              <a:off x="3314700" y="4991100"/>
              <a:ext cx="0" cy="1066800"/>
            </a:xfrm>
            <a:prstGeom prst="straightConnector1">
              <a:avLst/>
            </a:prstGeom>
            <a:noFill/>
            <a:ln w="28575">
              <a:solidFill>
                <a:schemeClr val="tx1"/>
              </a:solidFill>
              <a:round/>
              <a:headEnd/>
              <a:tailEnd type="triangle" w="lg" len="lg"/>
            </a:ln>
          </p:spPr>
        </p:cxnSp>
        <p:cxnSp>
          <p:nvCxnSpPr>
            <p:cNvPr id="38924" name="AutoShape 19"/>
            <p:cNvCxnSpPr>
              <a:cxnSpLocks noChangeShapeType="1"/>
            </p:cNvCxnSpPr>
            <p:nvPr/>
          </p:nvCxnSpPr>
          <p:spPr bwMode="auto">
            <a:xfrm>
              <a:off x="2400300" y="4991100"/>
              <a:ext cx="0" cy="1066800"/>
            </a:xfrm>
            <a:prstGeom prst="straightConnector1">
              <a:avLst/>
            </a:prstGeom>
            <a:noFill/>
            <a:ln w="28575">
              <a:solidFill>
                <a:schemeClr val="tx1"/>
              </a:solidFill>
              <a:round/>
              <a:headEnd/>
              <a:tailEnd type="triangle" w="lg" len="lg"/>
            </a:ln>
          </p:spPr>
        </p:cxnSp>
        <p:cxnSp>
          <p:nvCxnSpPr>
            <p:cNvPr id="38934" name="AutoShape 41"/>
            <p:cNvCxnSpPr>
              <a:cxnSpLocks noChangeShapeType="1"/>
            </p:cNvCxnSpPr>
            <p:nvPr/>
          </p:nvCxnSpPr>
          <p:spPr bwMode="auto">
            <a:xfrm>
              <a:off x="4229100" y="4991100"/>
              <a:ext cx="0" cy="1066800"/>
            </a:xfrm>
            <a:prstGeom prst="straightConnector1">
              <a:avLst/>
            </a:prstGeom>
            <a:noFill/>
            <a:ln w="28575">
              <a:solidFill>
                <a:schemeClr val="tx1"/>
              </a:solidFill>
              <a:round/>
              <a:headEnd/>
              <a:tailEnd type="triangle" w="lg" len="lg"/>
            </a:ln>
          </p:spPr>
        </p:cxnSp>
        <p:cxnSp>
          <p:nvCxnSpPr>
            <p:cNvPr id="38935" name="AutoShape 42"/>
            <p:cNvCxnSpPr>
              <a:cxnSpLocks noChangeShapeType="1"/>
            </p:cNvCxnSpPr>
            <p:nvPr/>
          </p:nvCxnSpPr>
          <p:spPr bwMode="auto">
            <a:xfrm>
              <a:off x="5143500" y="4991100"/>
              <a:ext cx="0" cy="1066800"/>
            </a:xfrm>
            <a:prstGeom prst="straightConnector1">
              <a:avLst/>
            </a:prstGeom>
            <a:noFill/>
            <a:ln w="28575">
              <a:solidFill>
                <a:schemeClr val="tx1"/>
              </a:solidFill>
              <a:round/>
              <a:headEnd/>
              <a:tailEnd type="triangle" w="lg" len="lg"/>
            </a:ln>
          </p:spPr>
        </p:cxnSp>
      </p:grpSp>
      <p:grpSp>
        <p:nvGrpSpPr>
          <p:cNvPr id="38936" name="Group 45"/>
          <p:cNvGrpSpPr>
            <a:grpSpLocks/>
          </p:cNvGrpSpPr>
          <p:nvPr/>
        </p:nvGrpSpPr>
        <p:grpSpPr bwMode="auto">
          <a:xfrm>
            <a:off x="8534400" y="4724400"/>
            <a:ext cx="711200" cy="533400"/>
            <a:chOff x="0" y="0"/>
            <a:chExt cx="336" cy="336"/>
          </a:xfrm>
        </p:grpSpPr>
        <p:sp>
          <p:nvSpPr>
            <p:cNvPr id="38941" name="Oval 43"/>
            <p:cNvSpPr>
              <a:spLocks/>
            </p:cNvSpPr>
            <p:nvPr/>
          </p:nvSpPr>
          <p:spPr bwMode="auto">
            <a:xfrm>
              <a:off x="0" y="0"/>
              <a:ext cx="336" cy="336"/>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38942" name="Rectangle 44"/>
            <p:cNvSpPr>
              <a:spLocks/>
            </p:cNvSpPr>
            <p:nvPr/>
          </p:nvSpPr>
          <p:spPr bwMode="auto">
            <a:xfrm>
              <a:off x="52" y="27"/>
              <a:ext cx="231"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X</a:t>
              </a:r>
              <a:r>
                <a:rPr lang="en-US" sz="2400" baseline="-25000">
                  <a:solidFill>
                    <a:schemeClr val="tx1"/>
                  </a:solidFill>
                  <a:latin typeface="Times New Roman" pitchFamily="18" charset="0"/>
                  <a:cs typeface="Times New Roman" pitchFamily="18" charset="0"/>
                  <a:sym typeface="Times New Roman" pitchFamily="18" charset="0"/>
                </a:rPr>
                <a:t>N</a:t>
              </a:r>
            </a:p>
          </p:txBody>
        </p:sp>
      </p:grpSp>
      <p:grpSp>
        <p:nvGrpSpPr>
          <p:cNvPr id="38937" name="Group 48"/>
          <p:cNvGrpSpPr>
            <a:grpSpLocks/>
          </p:cNvGrpSpPr>
          <p:nvPr/>
        </p:nvGrpSpPr>
        <p:grpSpPr bwMode="auto">
          <a:xfrm>
            <a:off x="8534400" y="5791200"/>
            <a:ext cx="711200" cy="533400"/>
            <a:chOff x="0" y="0"/>
            <a:chExt cx="336" cy="336"/>
          </a:xfrm>
        </p:grpSpPr>
        <p:sp>
          <p:nvSpPr>
            <p:cNvPr id="38939" name="Oval 46"/>
            <p:cNvSpPr>
              <a:spLocks/>
            </p:cNvSpPr>
            <p:nvPr/>
          </p:nvSpPr>
          <p:spPr bwMode="auto">
            <a:xfrm>
              <a:off x="0" y="0"/>
              <a:ext cx="336" cy="336"/>
            </a:xfrm>
            <a:prstGeom prst="ellipse">
              <a:avLst/>
            </a:prstGeom>
            <a:solidFill>
              <a:srgbClr val="808080"/>
            </a:solidFill>
            <a:ln w="28575">
              <a:solidFill>
                <a:schemeClr val="tx1"/>
              </a:solidFill>
              <a:round/>
              <a:headEnd/>
              <a:tailEnd/>
            </a:ln>
          </p:spPr>
          <p:txBody>
            <a:bodyPr lIns="0" tIns="0" rIns="0" bIns="0"/>
            <a:lstStyle/>
            <a:p>
              <a:endParaRPr lang="en-US">
                <a:solidFill>
                  <a:schemeClr val="bg1"/>
                </a:solidFill>
              </a:endParaRPr>
            </a:p>
          </p:txBody>
        </p:sp>
        <p:sp>
          <p:nvSpPr>
            <p:cNvPr id="38940" name="Rectangle 47"/>
            <p:cNvSpPr>
              <a:spLocks/>
            </p:cNvSpPr>
            <p:nvPr/>
          </p:nvSpPr>
          <p:spPr bwMode="auto">
            <a:xfrm>
              <a:off x="58" y="27"/>
              <a:ext cx="219"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bg1"/>
                  </a:solidFill>
                  <a:latin typeface="Times New Roman Italic" charset="0"/>
                  <a:cs typeface="Times New Roman Italic" charset="0"/>
                  <a:sym typeface="Times New Roman Italic" charset="0"/>
                </a:rPr>
                <a:t>E</a:t>
              </a:r>
              <a:r>
                <a:rPr lang="en-US" sz="2400" baseline="-25000">
                  <a:solidFill>
                    <a:schemeClr val="bg1"/>
                  </a:solidFill>
                  <a:latin typeface="Times New Roman" pitchFamily="18" charset="0"/>
                  <a:cs typeface="Times New Roman" pitchFamily="18" charset="0"/>
                  <a:sym typeface="Times New Roman" pitchFamily="18" charset="0"/>
                </a:rPr>
                <a:t>N</a:t>
              </a:r>
            </a:p>
          </p:txBody>
        </p:sp>
      </p:grpSp>
      <p:sp>
        <p:nvSpPr>
          <p:cNvPr id="38938" name="Line 49"/>
          <p:cNvSpPr>
            <a:spLocks noChangeShapeType="1"/>
          </p:cNvSpPr>
          <p:nvPr/>
        </p:nvSpPr>
        <p:spPr bwMode="auto">
          <a:xfrm rot="10800000">
            <a:off x="8883651" y="5260976"/>
            <a:ext cx="10583" cy="544513"/>
          </a:xfrm>
          <a:prstGeom prst="line">
            <a:avLst/>
          </a:prstGeom>
          <a:noFill/>
          <a:ln w="38100">
            <a:solidFill>
              <a:schemeClr val="tx1"/>
            </a:solidFill>
            <a:round/>
            <a:headEnd type="triangle" w="med" len="med"/>
            <a:tailEnd/>
          </a:ln>
        </p:spPr>
        <p:txBody>
          <a:bodyPr lIns="0" tIns="0" rIns="0" bIns="0"/>
          <a:lstStyle/>
          <a:p>
            <a:endParaRPr lang="en-US"/>
          </a:p>
        </p:txBody>
      </p:sp>
    </p:spTree>
    <p:extLst>
      <p:ext uri="{BB962C8B-B14F-4D97-AF65-F5344CB8AC3E}">
        <p14:creationId xmlns:p14="http://schemas.microsoft.com/office/powerpoint/2010/main" val="2373522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91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916">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916">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9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9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9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89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89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9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9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89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89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892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892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893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893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893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893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893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89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9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3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Grp="1" noChangeArrowheads="1"/>
          </p:cNvSpPr>
          <p:nvPr>
            <p:ph type="title"/>
          </p:nvPr>
        </p:nvSpPr>
        <p:spPr/>
        <p:txBody>
          <a:bodyPr rIns="132080"/>
          <a:lstStyle/>
          <a:p>
            <a:pPr indent="0" eaLnBrk="1" hangingPunct="1"/>
            <a:r>
              <a:rPr lang="en-US" smtClean="0"/>
              <a:t>Example</a:t>
            </a:r>
          </a:p>
        </p:txBody>
      </p:sp>
      <p:sp>
        <p:nvSpPr>
          <p:cNvPr id="39940" name="Rectangle 3"/>
          <p:cNvSpPr>
            <a:spLocks noGrp="1" noChangeArrowheads="1"/>
          </p:cNvSpPr>
          <p:nvPr>
            <p:ph type="body" idx="1"/>
          </p:nvPr>
        </p:nvSpPr>
        <p:spPr>
          <a:xfrm>
            <a:off x="609600" y="4770438"/>
            <a:ext cx="10972800" cy="2087562"/>
          </a:xfrm>
        </p:spPr>
        <p:txBody>
          <a:bodyPr rIns="132080"/>
          <a:lstStyle/>
          <a:p>
            <a:pPr eaLnBrk="1" hangingPunct="1">
              <a:lnSpc>
                <a:spcPct val="80000"/>
              </a:lnSpc>
            </a:pPr>
            <a:r>
              <a:rPr lang="en-US" smtClean="0"/>
              <a:t>An HMM is defined by:</a:t>
            </a:r>
          </a:p>
          <a:p>
            <a:pPr marL="782638" lvl="1" eaLnBrk="1" hangingPunct="1">
              <a:lnSpc>
                <a:spcPct val="80000"/>
              </a:lnSpc>
            </a:pPr>
            <a:r>
              <a:rPr lang="en-US" smtClean="0"/>
              <a:t>Initial distribution:</a:t>
            </a:r>
          </a:p>
          <a:p>
            <a:pPr marL="782638" lvl="1" eaLnBrk="1" hangingPunct="1">
              <a:lnSpc>
                <a:spcPct val="80000"/>
              </a:lnSpc>
            </a:pPr>
            <a:r>
              <a:rPr lang="en-US" smtClean="0"/>
              <a:t>Transitions:</a:t>
            </a:r>
          </a:p>
          <a:p>
            <a:pPr marL="782638" lvl="1" eaLnBrk="1" hangingPunct="1">
              <a:lnSpc>
                <a:spcPct val="80000"/>
              </a:lnSpc>
            </a:pPr>
            <a:r>
              <a:rPr lang="en-US" smtClean="0"/>
              <a:t>Emissions:</a:t>
            </a:r>
          </a:p>
        </p:txBody>
      </p:sp>
      <p:pic>
        <p:nvPicPr>
          <p:cNvPr id="39941" name="Picture 4"/>
          <p:cNvPicPr>
            <a:picLocks noChangeArrowheads="1"/>
          </p:cNvPicPr>
          <p:nvPr/>
        </p:nvPicPr>
        <p:blipFill>
          <a:blip r:embed="rId3" cstate="print"/>
          <a:srcRect/>
          <a:stretch>
            <a:fillRect/>
          </a:stretch>
        </p:blipFill>
        <p:spPr bwMode="auto">
          <a:xfrm>
            <a:off x="609600" y="1370013"/>
            <a:ext cx="10653184" cy="3084512"/>
          </a:xfrm>
          <a:prstGeom prst="rect">
            <a:avLst/>
          </a:prstGeom>
          <a:noFill/>
          <a:ln w="9525">
            <a:noFill/>
            <a:miter lim="800000"/>
            <a:headEnd/>
            <a:tailEnd/>
          </a:ln>
        </p:spPr>
      </p:pic>
      <p:pic>
        <p:nvPicPr>
          <p:cNvPr id="39942" name="Picture 5"/>
          <p:cNvPicPr>
            <a:picLocks noChangeArrowheads="1"/>
          </p:cNvPicPr>
          <p:nvPr/>
        </p:nvPicPr>
        <p:blipFill>
          <a:blip r:embed="rId4" cstate="print"/>
          <a:srcRect/>
          <a:stretch>
            <a:fillRect/>
          </a:stretch>
        </p:blipFill>
        <p:spPr bwMode="auto">
          <a:xfrm>
            <a:off x="5638801" y="5284788"/>
            <a:ext cx="1394884" cy="342900"/>
          </a:xfrm>
          <a:prstGeom prst="rect">
            <a:avLst/>
          </a:prstGeom>
          <a:noFill/>
          <a:ln w="9525">
            <a:noFill/>
            <a:miter lim="800000"/>
            <a:headEnd/>
            <a:tailEnd/>
          </a:ln>
        </p:spPr>
      </p:pic>
      <p:pic>
        <p:nvPicPr>
          <p:cNvPr id="39943" name="Picture 6"/>
          <p:cNvPicPr>
            <a:picLocks noChangeArrowheads="1"/>
          </p:cNvPicPr>
          <p:nvPr/>
        </p:nvPicPr>
        <p:blipFill>
          <a:blip r:embed="rId5" cstate="print"/>
          <a:srcRect/>
          <a:stretch>
            <a:fillRect/>
          </a:stretch>
        </p:blipFill>
        <p:spPr bwMode="auto">
          <a:xfrm>
            <a:off x="5651501" y="6170613"/>
            <a:ext cx="1714500" cy="360362"/>
          </a:xfrm>
          <a:prstGeom prst="rect">
            <a:avLst/>
          </a:prstGeom>
          <a:noFill/>
          <a:ln w="9525">
            <a:noFill/>
            <a:miter lim="800000"/>
            <a:headEnd/>
            <a:tailEnd/>
          </a:ln>
        </p:spPr>
      </p:pic>
      <p:pic>
        <p:nvPicPr>
          <p:cNvPr id="39944" name="Picture 7"/>
          <p:cNvPicPr>
            <a:picLocks noChangeAspect="1" noChangeArrowheads="1"/>
          </p:cNvPicPr>
          <p:nvPr/>
        </p:nvPicPr>
        <p:blipFill>
          <a:blip r:embed="rId6" cstate="print"/>
          <a:srcRect/>
          <a:stretch>
            <a:fillRect/>
          </a:stretch>
        </p:blipFill>
        <p:spPr bwMode="auto">
          <a:xfrm>
            <a:off x="5520267" y="5689600"/>
            <a:ext cx="2607733" cy="419100"/>
          </a:xfrm>
          <a:prstGeom prst="rect">
            <a:avLst/>
          </a:prstGeom>
          <a:noFill/>
          <a:ln w="9525">
            <a:noFill/>
            <a:round/>
            <a:headEnd/>
            <a:tailEnd/>
          </a:ln>
        </p:spPr>
      </p:pic>
      <p:cxnSp>
        <p:nvCxnSpPr>
          <p:cNvPr id="5" name="Straight Connector 4"/>
          <p:cNvCxnSpPr/>
          <p:nvPr/>
        </p:nvCxnSpPr>
        <p:spPr bwMode="auto">
          <a:xfrm>
            <a:off x="6917385" y="2876283"/>
            <a:ext cx="946368" cy="0"/>
          </a:xfrm>
          <a:prstGeom prst="line">
            <a:avLst/>
          </a:prstGeom>
          <a:solidFill>
            <a:srgbClr val="BBE0E3"/>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2589036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ChangeArrowheads="1"/>
          </p:cNvSpPr>
          <p:nvPr>
            <p:ph type="title"/>
          </p:nvPr>
        </p:nvSpPr>
        <p:spPr/>
        <p:txBody>
          <a:bodyPr rIns="132080"/>
          <a:lstStyle/>
          <a:p>
            <a:pPr indent="0" eaLnBrk="1" hangingPunct="1"/>
            <a:r>
              <a:rPr lang="en-US" smtClean="0"/>
              <a:t>Hidden Markov Models</a:t>
            </a:r>
          </a:p>
        </p:txBody>
      </p:sp>
      <p:sp>
        <p:nvSpPr>
          <p:cNvPr id="40964" name="Rectangle 3"/>
          <p:cNvSpPr>
            <a:spLocks noGrp="1" noChangeArrowheads="1"/>
          </p:cNvSpPr>
          <p:nvPr>
            <p:ph type="body" idx="1"/>
          </p:nvPr>
        </p:nvSpPr>
        <p:spPr>
          <a:xfrm>
            <a:off x="609600" y="3403600"/>
            <a:ext cx="10972800" cy="558800"/>
          </a:xfrm>
        </p:spPr>
        <p:txBody>
          <a:bodyPr rIns="132080"/>
          <a:lstStyle/>
          <a:p>
            <a:pPr eaLnBrk="1" hangingPunct="1">
              <a:lnSpc>
                <a:spcPct val="90000"/>
              </a:lnSpc>
            </a:pPr>
            <a:r>
              <a:rPr lang="en-US" sz="2400" smtClean="0"/>
              <a:t>Defines a joint probability distribution:</a:t>
            </a:r>
          </a:p>
        </p:txBody>
      </p:sp>
      <p:grpSp>
        <p:nvGrpSpPr>
          <p:cNvPr id="40965" name="Group 6"/>
          <p:cNvGrpSpPr>
            <a:grpSpLocks/>
          </p:cNvGrpSpPr>
          <p:nvPr/>
        </p:nvGrpSpPr>
        <p:grpSpPr bwMode="auto">
          <a:xfrm>
            <a:off x="8060267" y="1485900"/>
            <a:ext cx="711200" cy="533400"/>
            <a:chOff x="0" y="0"/>
            <a:chExt cx="336" cy="336"/>
          </a:xfrm>
        </p:grpSpPr>
        <p:sp>
          <p:nvSpPr>
            <p:cNvPr id="41012" name="Oval 4"/>
            <p:cNvSpPr>
              <a:spLocks/>
            </p:cNvSpPr>
            <p:nvPr/>
          </p:nvSpPr>
          <p:spPr bwMode="auto">
            <a:xfrm>
              <a:off x="0" y="0"/>
              <a:ext cx="336" cy="336"/>
            </a:xfrm>
            <a:prstGeom prst="ellipse">
              <a:avLst/>
            </a:prstGeom>
            <a:solidFill>
              <a:srgbClr val="FFFFFF"/>
            </a:solidFill>
            <a:ln w="28575">
              <a:solidFill>
                <a:srgbClr val="FFFFFF"/>
              </a:solidFill>
              <a:round/>
              <a:headEnd/>
              <a:tailEnd/>
            </a:ln>
          </p:spPr>
          <p:txBody>
            <a:bodyPr lIns="0" tIns="0" rIns="0" bIns="0"/>
            <a:lstStyle/>
            <a:p>
              <a:endParaRPr lang="en-US"/>
            </a:p>
          </p:txBody>
        </p:sp>
        <p:sp>
          <p:nvSpPr>
            <p:cNvPr id="41013" name="Rectangle 5"/>
            <p:cNvSpPr>
              <a:spLocks/>
            </p:cNvSpPr>
            <p:nvPr/>
          </p:nvSpPr>
          <p:spPr bwMode="auto">
            <a:xfrm>
              <a:off x="63" y="27"/>
              <a:ext cx="209"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rgbClr val="FFFFFF"/>
                  </a:solidFill>
                  <a:latin typeface="Times New Roman Italic" charset="0"/>
                  <a:cs typeface="Times New Roman Italic" charset="0"/>
                  <a:sym typeface="Times New Roman Italic" charset="0"/>
                </a:rPr>
                <a:t>X</a:t>
              </a:r>
              <a:r>
                <a:rPr lang="en-US" sz="2400" baseline="-25000">
                  <a:solidFill>
                    <a:srgbClr val="FFFFFF"/>
                  </a:solidFill>
                  <a:latin typeface="Times New Roman" pitchFamily="18" charset="0"/>
                  <a:cs typeface="Times New Roman" pitchFamily="18" charset="0"/>
                  <a:sym typeface="Times New Roman" pitchFamily="18" charset="0"/>
                </a:rPr>
                <a:t>5</a:t>
              </a:r>
            </a:p>
          </p:txBody>
        </p:sp>
      </p:grpSp>
      <p:cxnSp>
        <p:nvCxnSpPr>
          <p:cNvPr id="40966" name="AutoShape 7"/>
          <p:cNvCxnSpPr>
            <a:cxnSpLocks noChangeShapeType="1"/>
          </p:cNvCxnSpPr>
          <p:nvPr/>
        </p:nvCxnSpPr>
        <p:spPr bwMode="auto">
          <a:xfrm>
            <a:off x="8415867" y="1752600"/>
            <a:ext cx="0" cy="1066800"/>
          </a:xfrm>
          <a:prstGeom prst="straightConnector1">
            <a:avLst/>
          </a:prstGeom>
          <a:noFill/>
          <a:ln w="28575">
            <a:solidFill>
              <a:srgbClr val="FFFFFF"/>
            </a:solidFill>
            <a:round/>
            <a:headEnd/>
            <a:tailEnd type="triangle" w="lg" len="lg"/>
          </a:ln>
        </p:spPr>
      </p:cxnSp>
      <p:grpSp>
        <p:nvGrpSpPr>
          <p:cNvPr id="40967" name="Group 10"/>
          <p:cNvGrpSpPr>
            <a:grpSpLocks/>
          </p:cNvGrpSpPr>
          <p:nvPr/>
        </p:nvGrpSpPr>
        <p:grpSpPr bwMode="auto">
          <a:xfrm>
            <a:off x="3589867" y="1485900"/>
            <a:ext cx="711200" cy="533400"/>
            <a:chOff x="0" y="0"/>
            <a:chExt cx="336" cy="336"/>
          </a:xfrm>
        </p:grpSpPr>
        <p:sp>
          <p:nvSpPr>
            <p:cNvPr id="41010" name="Oval 8"/>
            <p:cNvSpPr>
              <a:spLocks/>
            </p:cNvSpPr>
            <p:nvPr/>
          </p:nvSpPr>
          <p:spPr bwMode="auto">
            <a:xfrm>
              <a:off x="0" y="0"/>
              <a:ext cx="336" cy="336"/>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41011" name="Rectangle 9"/>
            <p:cNvSpPr>
              <a:spLocks/>
            </p:cNvSpPr>
            <p:nvPr/>
          </p:nvSpPr>
          <p:spPr bwMode="auto">
            <a:xfrm>
              <a:off x="63" y="27"/>
              <a:ext cx="209"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X</a:t>
              </a:r>
              <a:r>
                <a:rPr lang="en-US" sz="2400" baseline="-25000">
                  <a:solidFill>
                    <a:schemeClr val="tx1"/>
                  </a:solidFill>
                  <a:latin typeface="Times New Roman" pitchFamily="18" charset="0"/>
                  <a:cs typeface="Times New Roman" pitchFamily="18" charset="0"/>
                  <a:sym typeface="Times New Roman" pitchFamily="18" charset="0"/>
                </a:rPr>
                <a:t>2</a:t>
              </a:r>
            </a:p>
          </p:txBody>
        </p:sp>
      </p:grpSp>
      <p:grpSp>
        <p:nvGrpSpPr>
          <p:cNvPr id="40969" name="Group 14"/>
          <p:cNvGrpSpPr>
            <a:grpSpLocks/>
          </p:cNvGrpSpPr>
          <p:nvPr/>
        </p:nvGrpSpPr>
        <p:grpSpPr bwMode="auto">
          <a:xfrm>
            <a:off x="2370667" y="2552700"/>
            <a:ext cx="711200" cy="533400"/>
            <a:chOff x="0" y="0"/>
            <a:chExt cx="336" cy="336"/>
          </a:xfrm>
        </p:grpSpPr>
        <p:sp>
          <p:nvSpPr>
            <p:cNvPr id="41008" name="Oval 12"/>
            <p:cNvSpPr>
              <a:spLocks/>
            </p:cNvSpPr>
            <p:nvPr/>
          </p:nvSpPr>
          <p:spPr bwMode="auto">
            <a:xfrm>
              <a:off x="0" y="0"/>
              <a:ext cx="336" cy="336"/>
            </a:xfrm>
            <a:prstGeom prst="ellipse">
              <a:avLst/>
            </a:prstGeom>
            <a:solidFill>
              <a:srgbClr val="808080"/>
            </a:solidFill>
            <a:ln w="28575">
              <a:solidFill>
                <a:schemeClr val="tx1"/>
              </a:solidFill>
              <a:round/>
              <a:headEnd/>
              <a:tailEnd/>
            </a:ln>
          </p:spPr>
          <p:txBody>
            <a:bodyPr lIns="0" tIns="0" rIns="0" bIns="0"/>
            <a:lstStyle/>
            <a:p>
              <a:endParaRPr lang="en-US"/>
            </a:p>
          </p:txBody>
        </p:sp>
        <p:sp>
          <p:nvSpPr>
            <p:cNvPr id="41009" name="Rectangle 13"/>
            <p:cNvSpPr>
              <a:spLocks/>
            </p:cNvSpPr>
            <p:nvPr/>
          </p:nvSpPr>
          <p:spPr bwMode="auto">
            <a:xfrm>
              <a:off x="71" y="27"/>
              <a:ext cx="193"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E</a:t>
              </a:r>
              <a:r>
                <a:rPr lang="en-US" sz="2400" baseline="-25000">
                  <a:solidFill>
                    <a:schemeClr val="tx1"/>
                  </a:solidFill>
                  <a:latin typeface="Times New Roman" pitchFamily="18" charset="0"/>
                  <a:cs typeface="Times New Roman" pitchFamily="18" charset="0"/>
                  <a:sym typeface="Times New Roman" pitchFamily="18" charset="0"/>
                </a:rPr>
                <a:t>1</a:t>
              </a:r>
            </a:p>
          </p:txBody>
        </p:sp>
      </p:grpSp>
      <p:cxnSp>
        <p:nvCxnSpPr>
          <p:cNvPr id="40970" name="AutoShape 15"/>
          <p:cNvCxnSpPr>
            <a:cxnSpLocks noChangeShapeType="1"/>
            <a:endCxn id="41010" idx="2"/>
          </p:cNvCxnSpPr>
          <p:nvPr/>
        </p:nvCxnSpPr>
        <p:spPr bwMode="auto">
          <a:xfrm>
            <a:off x="2726267" y="1752600"/>
            <a:ext cx="863600" cy="0"/>
          </a:xfrm>
          <a:prstGeom prst="straightConnector1">
            <a:avLst/>
          </a:prstGeom>
          <a:noFill/>
          <a:ln w="28575">
            <a:solidFill>
              <a:schemeClr val="tx1"/>
            </a:solidFill>
            <a:round/>
            <a:headEnd/>
            <a:tailEnd type="triangle" w="lg" len="lg"/>
          </a:ln>
        </p:spPr>
      </p:cxnSp>
      <p:grpSp>
        <p:nvGrpSpPr>
          <p:cNvPr id="40971" name="Group 18"/>
          <p:cNvGrpSpPr>
            <a:grpSpLocks/>
          </p:cNvGrpSpPr>
          <p:nvPr/>
        </p:nvGrpSpPr>
        <p:grpSpPr bwMode="auto">
          <a:xfrm>
            <a:off x="2370667" y="1485900"/>
            <a:ext cx="711200" cy="533400"/>
            <a:chOff x="0" y="0"/>
            <a:chExt cx="336" cy="336"/>
          </a:xfrm>
        </p:grpSpPr>
        <p:sp>
          <p:nvSpPr>
            <p:cNvPr id="41006" name="Oval 16"/>
            <p:cNvSpPr>
              <a:spLocks/>
            </p:cNvSpPr>
            <p:nvPr/>
          </p:nvSpPr>
          <p:spPr bwMode="auto">
            <a:xfrm>
              <a:off x="0" y="0"/>
              <a:ext cx="336" cy="336"/>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41007" name="Rectangle 17"/>
            <p:cNvSpPr>
              <a:spLocks/>
            </p:cNvSpPr>
            <p:nvPr/>
          </p:nvSpPr>
          <p:spPr bwMode="auto">
            <a:xfrm>
              <a:off x="63" y="27"/>
              <a:ext cx="209"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X</a:t>
              </a:r>
              <a:r>
                <a:rPr lang="en-US" sz="2400" baseline="-25000">
                  <a:solidFill>
                    <a:schemeClr val="tx1"/>
                  </a:solidFill>
                  <a:latin typeface="Times New Roman" pitchFamily="18" charset="0"/>
                  <a:cs typeface="Times New Roman" pitchFamily="18" charset="0"/>
                  <a:sym typeface="Times New Roman" pitchFamily="18" charset="0"/>
                </a:rPr>
                <a:t>1</a:t>
              </a:r>
            </a:p>
          </p:txBody>
        </p:sp>
      </p:grpSp>
      <p:grpSp>
        <p:nvGrpSpPr>
          <p:cNvPr id="40973" name="Group 22"/>
          <p:cNvGrpSpPr>
            <a:grpSpLocks/>
          </p:cNvGrpSpPr>
          <p:nvPr/>
        </p:nvGrpSpPr>
        <p:grpSpPr bwMode="auto">
          <a:xfrm>
            <a:off x="4809067" y="1485900"/>
            <a:ext cx="711200" cy="533400"/>
            <a:chOff x="0" y="0"/>
            <a:chExt cx="336" cy="336"/>
          </a:xfrm>
        </p:grpSpPr>
        <p:sp>
          <p:nvSpPr>
            <p:cNvPr id="41004" name="Oval 20"/>
            <p:cNvSpPr>
              <a:spLocks/>
            </p:cNvSpPr>
            <p:nvPr/>
          </p:nvSpPr>
          <p:spPr bwMode="auto">
            <a:xfrm>
              <a:off x="0" y="0"/>
              <a:ext cx="336" cy="336"/>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41005" name="Rectangle 21"/>
            <p:cNvSpPr>
              <a:spLocks/>
            </p:cNvSpPr>
            <p:nvPr/>
          </p:nvSpPr>
          <p:spPr bwMode="auto">
            <a:xfrm>
              <a:off x="63" y="27"/>
              <a:ext cx="209"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X</a:t>
              </a:r>
              <a:r>
                <a:rPr lang="en-US" sz="2400" baseline="-25000">
                  <a:solidFill>
                    <a:schemeClr val="tx1"/>
                  </a:solidFill>
                  <a:latin typeface="Times New Roman" pitchFamily="18" charset="0"/>
                  <a:cs typeface="Times New Roman" pitchFamily="18" charset="0"/>
                  <a:sym typeface="Times New Roman" pitchFamily="18" charset="0"/>
                </a:rPr>
                <a:t>3</a:t>
              </a:r>
            </a:p>
          </p:txBody>
        </p:sp>
      </p:grpSp>
      <p:cxnSp>
        <p:nvCxnSpPr>
          <p:cNvPr id="40974" name="AutoShape 23"/>
          <p:cNvCxnSpPr>
            <a:cxnSpLocks noChangeShapeType="1"/>
            <a:stCxn id="41004" idx="6"/>
            <a:endCxn id="41002" idx="2"/>
          </p:cNvCxnSpPr>
          <p:nvPr/>
        </p:nvCxnSpPr>
        <p:spPr bwMode="auto">
          <a:xfrm>
            <a:off x="5520267" y="1752600"/>
            <a:ext cx="508000" cy="0"/>
          </a:xfrm>
          <a:prstGeom prst="straightConnector1">
            <a:avLst/>
          </a:prstGeom>
          <a:noFill/>
          <a:ln w="28575">
            <a:solidFill>
              <a:schemeClr val="tx1"/>
            </a:solidFill>
            <a:round/>
            <a:headEnd/>
            <a:tailEnd type="triangle" w="lg" len="lg"/>
          </a:ln>
        </p:spPr>
      </p:cxnSp>
      <p:cxnSp>
        <p:nvCxnSpPr>
          <p:cNvPr id="40975" name="AutoShape 24"/>
          <p:cNvCxnSpPr>
            <a:cxnSpLocks noChangeShapeType="1"/>
            <a:stCxn id="41010" idx="6"/>
            <a:endCxn id="41004" idx="2"/>
          </p:cNvCxnSpPr>
          <p:nvPr/>
        </p:nvCxnSpPr>
        <p:spPr bwMode="auto">
          <a:xfrm>
            <a:off x="4301067" y="1752600"/>
            <a:ext cx="508000" cy="0"/>
          </a:xfrm>
          <a:prstGeom prst="straightConnector1">
            <a:avLst/>
          </a:prstGeom>
          <a:noFill/>
          <a:ln w="28575">
            <a:solidFill>
              <a:schemeClr val="tx1"/>
            </a:solidFill>
            <a:round/>
            <a:headEnd/>
            <a:tailEnd type="triangle" w="lg" len="lg"/>
          </a:ln>
        </p:spPr>
      </p:cxnSp>
      <p:grpSp>
        <p:nvGrpSpPr>
          <p:cNvPr id="40976" name="Group 27"/>
          <p:cNvGrpSpPr>
            <a:grpSpLocks/>
          </p:cNvGrpSpPr>
          <p:nvPr/>
        </p:nvGrpSpPr>
        <p:grpSpPr bwMode="auto">
          <a:xfrm>
            <a:off x="6028267" y="1485900"/>
            <a:ext cx="711200" cy="533400"/>
            <a:chOff x="0" y="0"/>
            <a:chExt cx="336" cy="336"/>
          </a:xfrm>
        </p:grpSpPr>
        <p:sp>
          <p:nvSpPr>
            <p:cNvPr id="41002" name="Oval 25"/>
            <p:cNvSpPr>
              <a:spLocks/>
            </p:cNvSpPr>
            <p:nvPr/>
          </p:nvSpPr>
          <p:spPr bwMode="auto">
            <a:xfrm>
              <a:off x="0" y="0"/>
              <a:ext cx="336" cy="336"/>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41003" name="Rectangle 26"/>
            <p:cNvSpPr>
              <a:spLocks/>
            </p:cNvSpPr>
            <p:nvPr/>
          </p:nvSpPr>
          <p:spPr bwMode="auto">
            <a:xfrm>
              <a:off x="63" y="27"/>
              <a:ext cx="209"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X</a:t>
              </a:r>
              <a:r>
                <a:rPr lang="en-US" sz="2400" baseline="-25000">
                  <a:solidFill>
                    <a:schemeClr val="tx1"/>
                  </a:solidFill>
                  <a:latin typeface="Times New Roman" pitchFamily="18" charset="0"/>
                  <a:cs typeface="Times New Roman" pitchFamily="18" charset="0"/>
                  <a:sym typeface="Times New Roman" pitchFamily="18" charset="0"/>
                </a:rPr>
                <a:t>4</a:t>
              </a:r>
            </a:p>
          </p:txBody>
        </p:sp>
      </p:grpSp>
      <p:cxnSp>
        <p:nvCxnSpPr>
          <p:cNvPr id="40977" name="AutoShape 28"/>
          <p:cNvCxnSpPr>
            <a:cxnSpLocks noChangeShapeType="1"/>
            <a:stCxn id="41002" idx="6"/>
            <a:endCxn id="40992" idx="2"/>
          </p:cNvCxnSpPr>
          <p:nvPr/>
        </p:nvCxnSpPr>
        <p:spPr bwMode="auto">
          <a:xfrm>
            <a:off x="6739467" y="1752600"/>
            <a:ext cx="1320800" cy="0"/>
          </a:xfrm>
          <a:prstGeom prst="straightConnector1">
            <a:avLst/>
          </a:prstGeom>
          <a:noFill/>
          <a:ln w="28575">
            <a:solidFill>
              <a:schemeClr val="tx1"/>
            </a:solidFill>
            <a:prstDash val="dash"/>
            <a:round/>
            <a:headEnd/>
            <a:tailEnd type="triangle" w="lg" len="lg"/>
          </a:ln>
        </p:spPr>
      </p:cxnSp>
      <p:grpSp>
        <p:nvGrpSpPr>
          <p:cNvPr id="40978" name="Group 31"/>
          <p:cNvGrpSpPr>
            <a:grpSpLocks/>
          </p:cNvGrpSpPr>
          <p:nvPr/>
        </p:nvGrpSpPr>
        <p:grpSpPr bwMode="auto">
          <a:xfrm>
            <a:off x="3589867" y="2552700"/>
            <a:ext cx="711200" cy="533400"/>
            <a:chOff x="0" y="0"/>
            <a:chExt cx="336" cy="336"/>
          </a:xfrm>
        </p:grpSpPr>
        <p:sp>
          <p:nvSpPr>
            <p:cNvPr id="41000" name="Oval 29"/>
            <p:cNvSpPr>
              <a:spLocks/>
            </p:cNvSpPr>
            <p:nvPr/>
          </p:nvSpPr>
          <p:spPr bwMode="auto">
            <a:xfrm>
              <a:off x="0" y="0"/>
              <a:ext cx="336" cy="336"/>
            </a:xfrm>
            <a:prstGeom prst="ellipse">
              <a:avLst/>
            </a:prstGeom>
            <a:solidFill>
              <a:srgbClr val="808080"/>
            </a:solidFill>
            <a:ln w="28575">
              <a:solidFill>
                <a:schemeClr val="tx1"/>
              </a:solidFill>
              <a:round/>
              <a:headEnd/>
              <a:tailEnd/>
            </a:ln>
          </p:spPr>
          <p:txBody>
            <a:bodyPr lIns="0" tIns="0" rIns="0" bIns="0"/>
            <a:lstStyle/>
            <a:p>
              <a:endParaRPr lang="en-US"/>
            </a:p>
          </p:txBody>
        </p:sp>
        <p:sp>
          <p:nvSpPr>
            <p:cNvPr id="41001" name="Rectangle 30"/>
            <p:cNvSpPr>
              <a:spLocks/>
            </p:cNvSpPr>
            <p:nvPr/>
          </p:nvSpPr>
          <p:spPr bwMode="auto">
            <a:xfrm>
              <a:off x="71" y="27"/>
              <a:ext cx="193"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E</a:t>
              </a:r>
              <a:r>
                <a:rPr lang="en-US" sz="2400" baseline="-25000">
                  <a:solidFill>
                    <a:schemeClr val="tx1"/>
                  </a:solidFill>
                  <a:latin typeface="Times New Roman" pitchFamily="18" charset="0"/>
                  <a:cs typeface="Times New Roman" pitchFamily="18" charset="0"/>
                  <a:sym typeface="Times New Roman" pitchFamily="18" charset="0"/>
                </a:rPr>
                <a:t>2</a:t>
              </a:r>
            </a:p>
          </p:txBody>
        </p:sp>
      </p:grpSp>
      <p:grpSp>
        <p:nvGrpSpPr>
          <p:cNvPr id="40979" name="Group 34"/>
          <p:cNvGrpSpPr>
            <a:grpSpLocks/>
          </p:cNvGrpSpPr>
          <p:nvPr/>
        </p:nvGrpSpPr>
        <p:grpSpPr bwMode="auto">
          <a:xfrm>
            <a:off x="4809067" y="2552700"/>
            <a:ext cx="711200" cy="533400"/>
            <a:chOff x="0" y="0"/>
            <a:chExt cx="336" cy="336"/>
          </a:xfrm>
        </p:grpSpPr>
        <p:sp>
          <p:nvSpPr>
            <p:cNvPr id="40998" name="Oval 32"/>
            <p:cNvSpPr>
              <a:spLocks/>
            </p:cNvSpPr>
            <p:nvPr/>
          </p:nvSpPr>
          <p:spPr bwMode="auto">
            <a:xfrm>
              <a:off x="0" y="0"/>
              <a:ext cx="336" cy="336"/>
            </a:xfrm>
            <a:prstGeom prst="ellipse">
              <a:avLst/>
            </a:prstGeom>
            <a:solidFill>
              <a:srgbClr val="808080"/>
            </a:solidFill>
            <a:ln w="28575">
              <a:solidFill>
                <a:schemeClr val="tx1"/>
              </a:solidFill>
              <a:round/>
              <a:headEnd/>
              <a:tailEnd/>
            </a:ln>
          </p:spPr>
          <p:txBody>
            <a:bodyPr lIns="0" tIns="0" rIns="0" bIns="0"/>
            <a:lstStyle/>
            <a:p>
              <a:endParaRPr lang="en-US"/>
            </a:p>
          </p:txBody>
        </p:sp>
        <p:sp>
          <p:nvSpPr>
            <p:cNvPr id="40999" name="Rectangle 33"/>
            <p:cNvSpPr>
              <a:spLocks/>
            </p:cNvSpPr>
            <p:nvPr/>
          </p:nvSpPr>
          <p:spPr bwMode="auto">
            <a:xfrm>
              <a:off x="71" y="27"/>
              <a:ext cx="193"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E</a:t>
              </a:r>
              <a:r>
                <a:rPr lang="en-US" sz="2400" baseline="-25000">
                  <a:solidFill>
                    <a:schemeClr val="tx1"/>
                  </a:solidFill>
                  <a:latin typeface="Times New Roman" pitchFamily="18" charset="0"/>
                  <a:cs typeface="Times New Roman" pitchFamily="18" charset="0"/>
                  <a:sym typeface="Times New Roman" pitchFamily="18" charset="0"/>
                </a:rPr>
                <a:t>3</a:t>
              </a:r>
            </a:p>
          </p:txBody>
        </p:sp>
      </p:grpSp>
      <p:grpSp>
        <p:nvGrpSpPr>
          <p:cNvPr id="40980" name="Group 37"/>
          <p:cNvGrpSpPr>
            <a:grpSpLocks/>
          </p:cNvGrpSpPr>
          <p:nvPr/>
        </p:nvGrpSpPr>
        <p:grpSpPr bwMode="auto">
          <a:xfrm>
            <a:off x="6028267" y="2552700"/>
            <a:ext cx="711200" cy="533400"/>
            <a:chOff x="0" y="0"/>
            <a:chExt cx="336" cy="336"/>
          </a:xfrm>
        </p:grpSpPr>
        <p:sp>
          <p:nvSpPr>
            <p:cNvPr id="40996" name="Oval 35"/>
            <p:cNvSpPr>
              <a:spLocks/>
            </p:cNvSpPr>
            <p:nvPr/>
          </p:nvSpPr>
          <p:spPr bwMode="auto">
            <a:xfrm>
              <a:off x="0" y="0"/>
              <a:ext cx="336" cy="336"/>
            </a:xfrm>
            <a:prstGeom prst="ellipse">
              <a:avLst/>
            </a:prstGeom>
            <a:solidFill>
              <a:srgbClr val="808080"/>
            </a:solidFill>
            <a:ln w="28575">
              <a:solidFill>
                <a:schemeClr val="tx1"/>
              </a:solidFill>
              <a:round/>
              <a:headEnd/>
              <a:tailEnd/>
            </a:ln>
          </p:spPr>
          <p:txBody>
            <a:bodyPr lIns="0" tIns="0" rIns="0" bIns="0"/>
            <a:lstStyle/>
            <a:p>
              <a:endParaRPr lang="en-US"/>
            </a:p>
          </p:txBody>
        </p:sp>
        <p:sp>
          <p:nvSpPr>
            <p:cNvPr id="40997" name="Rectangle 36"/>
            <p:cNvSpPr>
              <a:spLocks/>
            </p:cNvSpPr>
            <p:nvPr/>
          </p:nvSpPr>
          <p:spPr bwMode="auto">
            <a:xfrm>
              <a:off x="71" y="27"/>
              <a:ext cx="193"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E</a:t>
              </a:r>
              <a:r>
                <a:rPr lang="en-US" sz="2400" baseline="-25000">
                  <a:solidFill>
                    <a:schemeClr val="tx1"/>
                  </a:solidFill>
                  <a:latin typeface="Times New Roman" pitchFamily="18" charset="0"/>
                  <a:cs typeface="Times New Roman" pitchFamily="18" charset="0"/>
                  <a:sym typeface="Times New Roman" pitchFamily="18" charset="0"/>
                </a:rPr>
                <a:t>4</a:t>
              </a:r>
            </a:p>
          </p:txBody>
        </p:sp>
      </p:grpSp>
      <p:grpSp>
        <p:nvGrpSpPr>
          <p:cNvPr id="40981" name="Group 40"/>
          <p:cNvGrpSpPr>
            <a:grpSpLocks/>
          </p:cNvGrpSpPr>
          <p:nvPr/>
        </p:nvGrpSpPr>
        <p:grpSpPr bwMode="auto">
          <a:xfrm>
            <a:off x="8060267" y="2552700"/>
            <a:ext cx="711200" cy="533400"/>
            <a:chOff x="0" y="0"/>
            <a:chExt cx="336" cy="336"/>
          </a:xfrm>
        </p:grpSpPr>
        <p:sp>
          <p:nvSpPr>
            <p:cNvPr id="40994" name="Oval 38"/>
            <p:cNvSpPr>
              <a:spLocks/>
            </p:cNvSpPr>
            <p:nvPr/>
          </p:nvSpPr>
          <p:spPr bwMode="auto">
            <a:xfrm>
              <a:off x="0" y="0"/>
              <a:ext cx="336" cy="336"/>
            </a:xfrm>
            <a:prstGeom prst="ellipse">
              <a:avLst/>
            </a:prstGeom>
            <a:solidFill>
              <a:srgbClr val="FFFFFF"/>
            </a:solidFill>
            <a:ln w="28575">
              <a:solidFill>
                <a:srgbClr val="FFFFFF"/>
              </a:solidFill>
              <a:round/>
              <a:headEnd/>
              <a:tailEnd/>
            </a:ln>
          </p:spPr>
          <p:txBody>
            <a:bodyPr lIns="0" tIns="0" rIns="0" bIns="0"/>
            <a:lstStyle/>
            <a:p>
              <a:endParaRPr lang="en-US"/>
            </a:p>
          </p:txBody>
        </p:sp>
        <p:sp>
          <p:nvSpPr>
            <p:cNvPr id="40995" name="Rectangle 39"/>
            <p:cNvSpPr>
              <a:spLocks/>
            </p:cNvSpPr>
            <p:nvPr/>
          </p:nvSpPr>
          <p:spPr bwMode="auto">
            <a:xfrm>
              <a:off x="71" y="27"/>
              <a:ext cx="193"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rgbClr val="FFFFFF"/>
                  </a:solidFill>
                  <a:latin typeface="Times New Roman Italic" charset="0"/>
                  <a:cs typeface="Times New Roman Italic" charset="0"/>
                  <a:sym typeface="Times New Roman Italic" charset="0"/>
                </a:rPr>
                <a:t>E</a:t>
              </a:r>
              <a:r>
                <a:rPr lang="en-US" sz="2400" baseline="-25000">
                  <a:solidFill>
                    <a:srgbClr val="FFFFFF"/>
                  </a:solidFill>
                  <a:latin typeface="Times New Roman" pitchFamily="18" charset="0"/>
                  <a:cs typeface="Times New Roman" pitchFamily="18" charset="0"/>
                  <a:sym typeface="Times New Roman" pitchFamily="18" charset="0"/>
                </a:rPr>
                <a:t>5</a:t>
              </a:r>
            </a:p>
          </p:txBody>
        </p:sp>
      </p:grpSp>
      <p:grpSp>
        <p:nvGrpSpPr>
          <p:cNvPr id="54" name="Group 53"/>
          <p:cNvGrpSpPr/>
          <p:nvPr/>
        </p:nvGrpSpPr>
        <p:grpSpPr>
          <a:xfrm>
            <a:off x="2726267" y="2057400"/>
            <a:ext cx="3657600" cy="457200"/>
            <a:chOff x="2044700" y="1752600"/>
            <a:chExt cx="2743200" cy="1066800"/>
          </a:xfrm>
        </p:grpSpPr>
        <p:cxnSp>
          <p:nvCxnSpPr>
            <p:cNvPr id="40968" name="AutoShape 11"/>
            <p:cNvCxnSpPr>
              <a:cxnSpLocks noChangeShapeType="1"/>
            </p:cNvCxnSpPr>
            <p:nvPr/>
          </p:nvCxnSpPr>
          <p:spPr bwMode="auto">
            <a:xfrm>
              <a:off x="2959100" y="1752600"/>
              <a:ext cx="0" cy="1066800"/>
            </a:xfrm>
            <a:prstGeom prst="straightConnector1">
              <a:avLst/>
            </a:prstGeom>
            <a:noFill/>
            <a:ln w="28575">
              <a:solidFill>
                <a:schemeClr val="tx1"/>
              </a:solidFill>
              <a:round/>
              <a:headEnd/>
              <a:tailEnd type="triangle" w="lg" len="lg"/>
            </a:ln>
          </p:spPr>
        </p:cxnSp>
        <p:cxnSp>
          <p:nvCxnSpPr>
            <p:cNvPr id="40972" name="AutoShape 19"/>
            <p:cNvCxnSpPr>
              <a:cxnSpLocks noChangeShapeType="1"/>
            </p:cNvCxnSpPr>
            <p:nvPr/>
          </p:nvCxnSpPr>
          <p:spPr bwMode="auto">
            <a:xfrm>
              <a:off x="2044700" y="1752600"/>
              <a:ext cx="0" cy="1066800"/>
            </a:xfrm>
            <a:prstGeom prst="straightConnector1">
              <a:avLst/>
            </a:prstGeom>
            <a:noFill/>
            <a:ln w="28575">
              <a:solidFill>
                <a:schemeClr val="tx1"/>
              </a:solidFill>
              <a:round/>
              <a:headEnd/>
              <a:tailEnd type="triangle" w="lg" len="lg"/>
            </a:ln>
          </p:spPr>
        </p:cxnSp>
        <p:cxnSp>
          <p:nvCxnSpPr>
            <p:cNvPr id="40982" name="AutoShape 41"/>
            <p:cNvCxnSpPr>
              <a:cxnSpLocks noChangeShapeType="1"/>
            </p:cNvCxnSpPr>
            <p:nvPr/>
          </p:nvCxnSpPr>
          <p:spPr bwMode="auto">
            <a:xfrm>
              <a:off x="3873500" y="1752600"/>
              <a:ext cx="0" cy="1066800"/>
            </a:xfrm>
            <a:prstGeom prst="straightConnector1">
              <a:avLst/>
            </a:prstGeom>
            <a:noFill/>
            <a:ln w="28575">
              <a:solidFill>
                <a:schemeClr val="tx1"/>
              </a:solidFill>
              <a:round/>
              <a:headEnd/>
              <a:tailEnd type="triangle" w="lg" len="lg"/>
            </a:ln>
          </p:spPr>
        </p:cxnSp>
        <p:cxnSp>
          <p:nvCxnSpPr>
            <p:cNvPr id="40983" name="AutoShape 42"/>
            <p:cNvCxnSpPr>
              <a:cxnSpLocks noChangeShapeType="1"/>
            </p:cNvCxnSpPr>
            <p:nvPr/>
          </p:nvCxnSpPr>
          <p:spPr bwMode="auto">
            <a:xfrm>
              <a:off x="4787900" y="1752600"/>
              <a:ext cx="0" cy="1066800"/>
            </a:xfrm>
            <a:prstGeom prst="straightConnector1">
              <a:avLst/>
            </a:prstGeom>
            <a:noFill/>
            <a:ln w="28575">
              <a:solidFill>
                <a:schemeClr val="tx1"/>
              </a:solidFill>
              <a:round/>
              <a:headEnd/>
              <a:tailEnd type="triangle" w="lg" len="lg"/>
            </a:ln>
          </p:spPr>
        </p:cxnSp>
      </p:grpSp>
      <p:grpSp>
        <p:nvGrpSpPr>
          <p:cNvPr id="40984" name="Group 45"/>
          <p:cNvGrpSpPr>
            <a:grpSpLocks/>
          </p:cNvGrpSpPr>
          <p:nvPr/>
        </p:nvGrpSpPr>
        <p:grpSpPr bwMode="auto">
          <a:xfrm>
            <a:off x="8060267" y="1485900"/>
            <a:ext cx="711200" cy="533400"/>
            <a:chOff x="0" y="0"/>
            <a:chExt cx="336" cy="336"/>
          </a:xfrm>
        </p:grpSpPr>
        <p:sp>
          <p:nvSpPr>
            <p:cNvPr id="40992" name="Oval 43"/>
            <p:cNvSpPr>
              <a:spLocks/>
            </p:cNvSpPr>
            <p:nvPr/>
          </p:nvSpPr>
          <p:spPr bwMode="auto">
            <a:xfrm>
              <a:off x="0" y="0"/>
              <a:ext cx="336" cy="336"/>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40993" name="Rectangle 44"/>
            <p:cNvSpPr>
              <a:spLocks/>
            </p:cNvSpPr>
            <p:nvPr/>
          </p:nvSpPr>
          <p:spPr bwMode="auto">
            <a:xfrm>
              <a:off x="52" y="27"/>
              <a:ext cx="231"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X</a:t>
              </a:r>
              <a:r>
                <a:rPr lang="en-US" sz="2400" baseline="-25000">
                  <a:solidFill>
                    <a:schemeClr val="tx1"/>
                  </a:solidFill>
                  <a:latin typeface="Times New Roman" pitchFamily="18" charset="0"/>
                  <a:cs typeface="Times New Roman" pitchFamily="18" charset="0"/>
                  <a:sym typeface="Times New Roman" pitchFamily="18" charset="0"/>
                </a:rPr>
                <a:t>N</a:t>
              </a:r>
            </a:p>
          </p:txBody>
        </p:sp>
      </p:grpSp>
      <p:grpSp>
        <p:nvGrpSpPr>
          <p:cNvPr id="40985" name="Group 48"/>
          <p:cNvGrpSpPr>
            <a:grpSpLocks/>
          </p:cNvGrpSpPr>
          <p:nvPr/>
        </p:nvGrpSpPr>
        <p:grpSpPr bwMode="auto">
          <a:xfrm>
            <a:off x="8060267" y="2552700"/>
            <a:ext cx="711200" cy="533400"/>
            <a:chOff x="0" y="0"/>
            <a:chExt cx="336" cy="336"/>
          </a:xfrm>
        </p:grpSpPr>
        <p:sp>
          <p:nvSpPr>
            <p:cNvPr id="40990" name="Oval 46"/>
            <p:cNvSpPr>
              <a:spLocks/>
            </p:cNvSpPr>
            <p:nvPr/>
          </p:nvSpPr>
          <p:spPr bwMode="auto">
            <a:xfrm>
              <a:off x="0" y="0"/>
              <a:ext cx="336" cy="336"/>
            </a:xfrm>
            <a:prstGeom prst="ellipse">
              <a:avLst/>
            </a:prstGeom>
            <a:solidFill>
              <a:srgbClr val="808080"/>
            </a:solidFill>
            <a:ln w="28575">
              <a:solidFill>
                <a:schemeClr val="tx1"/>
              </a:solidFill>
              <a:round/>
              <a:headEnd/>
              <a:tailEnd/>
            </a:ln>
          </p:spPr>
          <p:txBody>
            <a:bodyPr lIns="0" tIns="0" rIns="0" bIns="0"/>
            <a:lstStyle/>
            <a:p>
              <a:endParaRPr lang="en-US"/>
            </a:p>
          </p:txBody>
        </p:sp>
        <p:sp>
          <p:nvSpPr>
            <p:cNvPr id="40991" name="Rectangle 47"/>
            <p:cNvSpPr>
              <a:spLocks/>
            </p:cNvSpPr>
            <p:nvPr/>
          </p:nvSpPr>
          <p:spPr bwMode="auto">
            <a:xfrm>
              <a:off x="58" y="27"/>
              <a:ext cx="219"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E</a:t>
              </a:r>
              <a:r>
                <a:rPr lang="en-US" sz="2400" baseline="-25000">
                  <a:solidFill>
                    <a:schemeClr val="tx1"/>
                  </a:solidFill>
                  <a:latin typeface="Times New Roman" pitchFamily="18" charset="0"/>
                  <a:cs typeface="Times New Roman" pitchFamily="18" charset="0"/>
                  <a:sym typeface="Times New Roman" pitchFamily="18" charset="0"/>
                </a:rPr>
                <a:t>N</a:t>
              </a:r>
            </a:p>
          </p:txBody>
        </p:sp>
      </p:grpSp>
      <p:sp>
        <p:nvSpPr>
          <p:cNvPr id="40986" name="Line 49"/>
          <p:cNvSpPr>
            <a:spLocks noChangeShapeType="1"/>
          </p:cNvSpPr>
          <p:nvPr/>
        </p:nvSpPr>
        <p:spPr bwMode="auto">
          <a:xfrm rot="10800000">
            <a:off x="8409518" y="2022476"/>
            <a:ext cx="10583" cy="544513"/>
          </a:xfrm>
          <a:prstGeom prst="line">
            <a:avLst/>
          </a:prstGeom>
          <a:noFill/>
          <a:ln w="38100">
            <a:solidFill>
              <a:schemeClr val="tx1"/>
            </a:solidFill>
            <a:round/>
            <a:headEnd type="triangle" w="med" len="med"/>
            <a:tailEnd/>
          </a:ln>
        </p:spPr>
        <p:txBody>
          <a:bodyPr lIns="0" tIns="0" rIns="0" bIns="0"/>
          <a:lstStyle/>
          <a:p>
            <a:endParaRPr lang="en-US"/>
          </a:p>
        </p:txBody>
      </p:sp>
      <p:pic>
        <p:nvPicPr>
          <p:cNvPr id="40987" name="Picture 50"/>
          <p:cNvPicPr>
            <a:picLocks noChangeAspect="1" noChangeArrowheads="1"/>
          </p:cNvPicPr>
          <p:nvPr/>
        </p:nvPicPr>
        <p:blipFill>
          <a:blip r:embed="rId3" cstate="print"/>
          <a:srcRect/>
          <a:stretch>
            <a:fillRect/>
          </a:stretch>
        </p:blipFill>
        <p:spPr bwMode="auto">
          <a:xfrm>
            <a:off x="237067" y="3835400"/>
            <a:ext cx="6275917" cy="787400"/>
          </a:xfrm>
          <a:prstGeom prst="rect">
            <a:avLst/>
          </a:prstGeom>
          <a:noFill/>
          <a:ln w="9525">
            <a:noFill/>
            <a:round/>
            <a:headEnd/>
            <a:tailEnd/>
          </a:ln>
        </p:spPr>
      </p:pic>
      <p:pic>
        <p:nvPicPr>
          <p:cNvPr id="42035" name="Picture 51"/>
          <p:cNvPicPr>
            <a:picLocks noChangeAspect="1" noChangeArrowheads="1"/>
          </p:cNvPicPr>
          <p:nvPr/>
        </p:nvPicPr>
        <p:blipFill>
          <a:blip r:embed="rId4" cstate="print"/>
          <a:srcRect/>
          <a:stretch>
            <a:fillRect/>
          </a:stretch>
        </p:blipFill>
        <p:spPr bwMode="auto">
          <a:xfrm>
            <a:off x="2997200" y="4597400"/>
            <a:ext cx="3928533" cy="647700"/>
          </a:xfrm>
          <a:prstGeom prst="rect">
            <a:avLst/>
          </a:prstGeom>
          <a:noFill/>
          <a:ln w="9525">
            <a:noFill/>
            <a:round/>
            <a:headEnd/>
            <a:tailEnd/>
          </a:ln>
        </p:spPr>
      </p:pic>
      <p:pic>
        <p:nvPicPr>
          <p:cNvPr id="42036" name="Picture 52"/>
          <p:cNvPicPr>
            <a:picLocks noChangeAspect="1" noChangeArrowheads="1"/>
          </p:cNvPicPr>
          <p:nvPr/>
        </p:nvPicPr>
        <p:blipFill>
          <a:blip r:embed="rId5" cstate="print"/>
          <a:srcRect/>
          <a:stretch>
            <a:fillRect/>
          </a:stretch>
        </p:blipFill>
        <p:spPr bwMode="auto">
          <a:xfrm>
            <a:off x="3911600" y="5105400"/>
            <a:ext cx="8094133" cy="1079500"/>
          </a:xfrm>
          <a:prstGeom prst="rect">
            <a:avLst/>
          </a:prstGeom>
          <a:noFill/>
          <a:ln w="9525">
            <a:noFill/>
            <a:round/>
            <a:headEnd/>
            <a:tailEnd/>
          </a:ln>
        </p:spPr>
      </p:pic>
    </p:spTree>
    <p:extLst>
      <p:ext uri="{BB962C8B-B14F-4D97-AF65-F5344CB8AC3E}">
        <p14:creationId xmlns:p14="http://schemas.microsoft.com/office/powerpoint/2010/main" val="1521816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203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20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ChangeArrowheads="1"/>
          </p:cNvSpPr>
          <p:nvPr>
            <p:ph type="title"/>
          </p:nvPr>
        </p:nvSpPr>
        <p:spPr>
          <a:xfrm>
            <a:off x="609600" y="0"/>
            <a:ext cx="10972800" cy="1066800"/>
          </a:xfrm>
        </p:spPr>
        <p:txBody>
          <a:bodyPr rIns="132080"/>
          <a:lstStyle/>
          <a:p>
            <a:pPr indent="0" eaLnBrk="1" hangingPunct="1"/>
            <a:r>
              <a:rPr lang="en-US" dirty="0" smtClean="0"/>
              <a:t>Ghostbusters HMM</a:t>
            </a:r>
          </a:p>
        </p:txBody>
      </p:sp>
      <p:sp>
        <p:nvSpPr>
          <p:cNvPr id="41988" name="Rectangle 3"/>
          <p:cNvSpPr>
            <a:spLocks noGrp="1" noChangeArrowheads="1"/>
          </p:cNvSpPr>
          <p:nvPr>
            <p:ph type="body" idx="1"/>
          </p:nvPr>
        </p:nvSpPr>
        <p:spPr>
          <a:xfrm>
            <a:off x="101600" y="1219200"/>
            <a:ext cx="8509000" cy="2743200"/>
          </a:xfrm>
        </p:spPr>
        <p:txBody>
          <a:bodyPr rIns="132080"/>
          <a:lstStyle/>
          <a:p>
            <a:pPr eaLnBrk="1" hangingPunct="1"/>
            <a:r>
              <a:rPr lang="en-US" sz="2400" dirty="0" smtClean="0"/>
              <a:t>P(X</a:t>
            </a:r>
            <a:r>
              <a:rPr lang="en-US" sz="2400" baseline="-25000" dirty="0" smtClean="0"/>
              <a:t>1</a:t>
            </a:r>
            <a:r>
              <a:rPr lang="en-US" sz="2400" dirty="0" smtClean="0"/>
              <a:t>) = uniform</a:t>
            </a:r>
          </a:p>
          <a:p>
            <a:pPr eaLnBrk="1" hangingPunct="1"/>
            <a:r>
              <a:rPr lang="en-US" sz="2400" dirty="0" smtClean="0"/>
              <a:t>P(X’|X) = ghosts usually move clockwise, 				        	        but sometimes move in a random direction or stay put</a:t>
            </a:r>
          </a:p>
          <a:p>
            <a:pPr eaLnBrk="1" hangingPunct="1"/>
            <a:r>
              <a:rPr lang="en-US" sz="2400" dirty="0" smtClean="0"/>
              <a:t>P(E|X) = same sensor model as before:</a:t>
            </a:r>
            <a:br>
              <a:rPr lang="en-US" sz="2400" dirty="0" smtClean="0"/>
            </a:br>
            <a:r>
              <a:rPr lang="en-US" sz="2400" dirty="0" smtClean="0">
                <a:solidFill>
                  <a:srgbClr val="FF0000"/>
                </a:solidFill>
              </a:rPr>
              <a:t>red</a:t>
            </a:r>
            <a:r>
              <a:rPr lang="en-US" sz="2400" dirty="0" smtClean="0"/>
              <a:t> means close, </a:t>
            </a:r>
            <a:r>
              <a:rPr lang="en-US" sz="2400" dirty="0" smtClean="0">
                <a:solidFill>
                  <a:srgbClr val="008000"/>
                </a:solidFill>
              </a:rPr>
              <a:t>green</a:t>
            </a:r>
            <a:r>
              <a:rPr lang="en-US" sz="2400" dirty="0" smtClean="0"/>
              <a:t> means far away.</a:t>
            </a:r>
          </a:p>
        </p:txBody>
      </p:sp>
      <p:grpSp>
        <p:nvGrpSpPr>
          <p:cNvPr id="41989" name="Group 31"/>
          <p:cNvGrpSpPr>
            <a:grpSpLocks/>
          </p:cNvGrpSpPr>
          <p:nvPr/>
        </p:nvGrpSpPr>
        <p:grpSpPr bwMode="auto">
          <a:xfrm>
            <a:off x="8940800" y="1295400"/>
            <a:ext cx="1930400" cy="1524000"/>
            <a:chOff x="0" y="0"/>
            <a:chExt cx="912" cy="960"/>
          </a:xfrm>
          <a:solidFill>
            <a:srgbClr val="0000FF"/>
          </a:solidFill>
        </p:grpSpPr>
        <p:grpSp>
          <p:nvGrpSpPr>
            <p:cNvPr id="42061" name="Group 6"/>
            <p:cNvGrpSpPr>
              <a:grpSpLocks/>
            </p:cNvGrpSpPr>
            <p:nvPr/>
          </p:nvGrpSpPr>
          <p:grpSpPr bwMode="auto">
            <a:xfrm>
              <a:off x="0" y="0"/>
              <a:ext cx="304" cy="320"/>
              <a:chOff x="0" y="0"/>
              <a:chExt cx="304" cy="320"/>
            </a:xfrm>
            <a:grpFill/>
          </p:grpSpPr>
          <p:sp>
            <p:nvSpPr>
              <p:cNvPr id="42086" name="Rectangle 4"/>
              <p:cNvSpPr>
                <a:spLocks/>
              </p:cNvSpPr>
              <p:nvPr/>
            </p:nvSpPr>
            <p:spPr bwMode="auto">
              <a:xfrm>
                <a:off x="0" y="0"/>
                <a:ext cx="304" cy="320"/>
              </a:xfrm>
              <a:prstGeom prst="rect">
                <a:avLst/>
              </a:prstGeom>
              <a:grpFill/>
              <a:ln w="9525">
                <a:solidFill>
                  <a:schemeClr val="tx1"/>
                </a:solidFill>
                <a:round/>
                <a:headEnd/>
                <a:tailEnd/>
              </a:ln>
            </p:spPr>
            <p:txBody>
              <a:bodyPr lIns="0" tIns="0" rIns="0" bIns="0"/>
              <a:lstStyle/>
              <a:p>
                <a:endParaRPr lang="en-US">
                  <a:solidFill>
                    <a:schemeClr val="bg1"/>
                  </a:solidFill>
                </a:endParaRPr>
              </a:p>
            </p:txBody>
          </p:sp>
          <p:sp>
            <p:nvSpPr>
              <p:cNvPr id="42087" name="Rectangle 5"/>
              <p:cNvSpPr>
                <a:spLocks/>
              </p:cNvSpPr>
              <p:nvPr/>
            </p:nvSpPr>
            <p:spPr bwMode="auto">
              <a:xfrm>
                <a:off x="66" y="73"/>
                <a:ext cx="171" cy="174"/>
              </a:xfrm>
              <a:prstGeom prst="rect">
                <a:avLst/>
              </a:prstGeom>
              <a:grpFill/>
              <a:ln w="12700">
                <a:noFill/>
                <a:miter lim="800000"/>
                <a:headEnd/>
                <a:tailEnd/>
              </a:ln>
            </p:spPr>
            <p:txBody>
              <a:bodyPr wrap="none" lIns="0" tIns="0" rIns="40639" bIns="0" anchor="ctr">
                <a:spAutoFit/>
              </a:bodyPr>
              <a:lstStyle/>
              <a:p>
                <a:pPr marL="39688" algn="ctr"/>
                <a:r>
                  <a:rPr lang="en-US">
                    <a:solidFill>
                      <a:schemeClr val="bg1"/>
                    </a:solidFill>
                    <a:cs typeface="Arial" charset="0"/>
                  </a:rPr>
                  <a:t>1/9</a:t>
                </a:r>
              </a:p>
            </p:txBody>
          </p:sp>
        </p:grpSp>
        <p:grpSp>
          <p:nvGrpSpPr>
            <p:cNvPr id="42062" name="Group 9"/>
            <p:cNvGrpSpPr>
              <a:grpSpLocks/>
            </p:cNvGrpSpPr>
            <p:nvPr/>
          </p:nvGrpSpPr>
          <p:grpSpPr bwMode="auto">
            <a:xfrm>
              <a:off x="304" y="0"/>
              <a:ext cx="304" cy="320"/>
              <a:chOff x="0" y="0"/>
              <a:chExt cx="304" cy="320"/>
            </a:xfrm>
            <a:grpFill/>
          </p:grpSpPr>
          <p:sp>
            <p:nvSpPr>
              <p:cNvPr id="42084" name="Rectangle 7"/>
              <p:cNvSpPr>
                <a:spLocks/>
              </p:cNvSpPr>
              <p:nvPr/>
            </p:nvSpPr>
            <p:spPr bwMode="auto">
              <a:xfrm>
                <a:off x="0" y="0"/>
                <a:ext cx="304" cy="320"/>
              </a:xfrm>
              <a:prstGeom prst="rect">
                <a:avLst/>
              </a:prstGeom>
              <a:grpFill/>
              <a:ln w="9525">
                <a:solidFill>
                  <a:schemeClr val="tx1"/>
                </a:solidFill>
                <a:round/>
                <a:headEnd/>
                <a:tailEnd/>
              </a:ln>
            </p:spPr>
            <p:txBody>
              <a:bodyPr lIns="0" tIns="0" rIns="0" bIns="0"/>
              <a:lstStyle/>
              <a:p>
                <a:endParaRPr lang="en-US">
                  <a:solidFill>
                    <a:schemeClr val="bg1"/>
                  </a:solidFill>
                </a:endParaRPr>
              </a:p>
            </p:txBody>
          </p:sp>
          <p:sp>
            <p:nvSpPr>
              <p:cNvPr id="42085" name="Rectangle 8"/>
              <p:cNvSpPr>
                <a:spLocks/>
              </p:cNvSpPr>
              <p:nvPr/>
            </p:nvSpPr>
            <p:spPr bwMode="auto">
              <a:xfrm>
                <a:off x="66" y="73"/>
                <a:ext cx="171" cy="174"/>
              </a:xfrm>
              <a:prstGeom prst="rect">
                <a:avLst/>
              </a:prstGeom>
              <a:grpFill/>
              <a:ln w="12700">
                <a:noFill/>
                <a:miter lim="800000"/>
                <a:headEnd/>
                <a:tailEnd/>
              </a:ln>
            </p:spPr>
            <p:txBody>
              <a:bodyPr wrap="none" lIns="0" tIns="0" rIns="40639" bIns="0" anchor="ctr">
                <a:spAutoFit/>
              </a:bodyPr>
              <a:lstStyle/>
              <a:p>
                <a:pPr marL="39688" algn="ctr"/>
                <a:r>
                  <a:rPr lang="en-US">
                    <a:solidFill>
                      <a:schemeClr val="bg1"/>
                    </a:solidFill>
                    <a:cs typeface="Arial" charset="0"/>
                  </a:rPr>
                  <a:t>1/9</a:t>
                </a:r>
              </a:p>
            </p:txBody>
          </p:sp>
        </p:grpSp>
        <p:grpSp>
          <p:nvGrpSpPr>
            <p:cNvPr id="42063" name="Group 12"/>
            <p:cNvGrpSpPr>
              <a:grpSpLocks/>
            </p:cNvGrpSpPr>
            <p:nvPr/>
          </p:nvGrpSpPr>
          <p:grpSpPr bwMode="auto">
            <a:xfrm>
              <a:off x="0" y="320"/>
              <a:ext cx="304" cy="320"/>
              <a:chOff x="0" y="0"/>
              <a:chExt cx="304" cy="320"/>
            </a:xfrm>
            <a:grpFill/>
          </p:grpSpPr>
          <p:sp>
            <p:nvSpPr>
              <p:cNvPr id="42082" name="Rectangle 10"/>
              <p:cNvSpPr>
                <a:spLocks/>
              </p:cNvSpPr>
              <p:nvPr/>
            </p:nvSpPr>
            <p:spPr bwMode="auto">
              <a:xfrm>
                <a:off x="0" y="0"/>
                <a:ext cx="304" cy="320"/>
              </a:xfrm>
              <a:prstGeom prst="rect">
                <a:avLst/>
              </a:prstGeom>
              <a:grpFill/>
              <a:ln w="9525">
                <a:solidFill>
                  <a:schemeClr val="tx1"/>
                </a:solidFill>
                <a:round/>
                <a:headEnd/>
                <a:tailEnd/>
              </a:ln>
            </p:spPr>
            <p:txBody>
              <a:bodyPr lIns="0" tIns="0" rIns="0" bIns="0"/>
              <a:lstStyle/>
              <a:p>
                <a:endParaRPr lang="en-US">
                  <a:solidFill>
                    <a:schemeClr val="bg1"/>
                  </a:solidFill>
                </a:endParaRPr>
              </a:p>
            </p:txBody>
          </p:sp>
          <p:sp>
            <p:nvSpPr>
              <p:cNvPr id="42083" name="Rectangle 11"/>
              <p:cNvSpPr>
                <a:spLocks/>
              </p:cNvSpPr>
              <p:nvPr/>
            </p:nvSpPr>
            <p:spPr bwMode="auto">
              <a:xfrm>
                <a:off x="66" y="73"/>
                <a:ext cx="171" cy="174"/>
              </a:xfrm>
              <a:prstGeom prst="rect">
                <a:avLst/>
              </a:prstGeom>
              <a:grpFill/>
              <a:ln w="12700">
                <a:noFill/>
                <a:miter lim="800000"/>
                <a:headEnd/>
                <a:tailEnd/>
              </a:ln>
            </p:spPr>
            <p:txBody>
              <a:bodyPr wrap="none" lIns="0" tIns="0" rIns="40639" bIns="0" anchor="ctr">
                <a:spAutoFit/>
              </a:bodyPr>
              <a:lstStyle/>
              <a:p>
                <a:pPr marL="39688" algn="ctr"/>
                <a:r>
                  <a:rPr lang="en-US">
                    <a:solidFill>
                      <a:schemeClr val="bg1"/>
                    </a:solidFill>
                    <a:cs typeface="Arial" charset="0"/>
                  </a:rPr>
                  <a:t>1/9</a:t>
                </a:r>
              </a:p>
            </p:txBody>
          </p:sp>
        </p:grpSp>
        <p:grpSp>
          <p:nvGrpSpPr>
            <p:cNvPr id="42064" name="Group 15"/>
            <p:cNvGrpSpPr>
              <a:grpSpLocks/>
            </p:cNvGrpSpPr>
            <p:nvPr/>
          </p:nvGrpSpPr>
          <p:grpSpPr bwMode="auto">
            <a:xfrm>
              <a:off x="304" y="320"/>
              <a:ext cx="304" cy="320"/>
              <a:chOff x="0" y="0"/>
              <a:chExt cx="304" cy="320"/>
            </a:xfrm>
            <a:grpFill/>
          </p:grpSpPr>
          <p:sp>
            <p:nvSpPr>
              <p:cNvPr id="42080" name="Rectangle 13"/>
              <p:cNvSpPr>
                <a:spLocks/>
              </p:cNvSpPr>
              <p:nvPr/>
            </p:nvSpPr>
            <p:spPr bwMode="auto">
              <a:xfrm>
                <a:off x="0" y="0"/>
                <a:ext cx="304" cy="320"/>
              </a:xfrm>
              <a:prstGeom prst="rect">
                <a:avLst/>
              </a:prstGeom>
              <a:grpFill/>
              <a:ln w="9525">
                <a:solidFill>
                  <a:schemeClr val="tx1"/>
                </a:solidFill>
                <a:round/>
                <a:headEnd/>
                <a:tailEnd/>
              </a:ln>
            </p:spPr>
            <p:txBody>
              <a:bodyPr lIns="0" tIns="0" rIns="0" bIns="0"/>
              <a:lstStyle/>
              <a:p>
                <a:endParaRPr lang="en-US">
                  <a:solidFill>
                    <a:schemeClr val="bg1"/>
                  </a:solidFill>
                </a:endParaRPr>
              </a:p>
            </p:txBody>
          </p:sp>
          <p:sp>
            <p:nvSpPr>
              <p:cNvPr id="42081" name="Rectangle 14"/>
              <p:cNvSpPr>
                <a:spLocks/>
              </p:cNvSpPr>
              <p:nvPr/>
            </p:nvSpPr>
            <p:spPr bwMode="auto">
              <a:xfrm>
                <a:off x="66" y="73"/>
                <a:ext cx="171" cy="174"/>
              </a:xfrm>
              <a:prstGeom prst="rect">
                <a:avLst/>
              </a:prstGeom>
              <a:grpFill/>
              <a:ln w="12700">
                <a:noFill/>
                <a:miter lim="800000"/>
                <a:headEnd/>
                <a:tailEnd/>
              </a:ln>
            </p:spPr>
            <p:txBody>
              <a:bodyPr wrap="none" lIns="0" tIns="0" rIns="40639" bIns="0" anchor="ctr">
                <a:spAutoFit/>
              </a:bodyPr>
              <a:lstStyle/>
              <a:p>
                <a:pPr marL="39688" algn="ctr"/>
                <a:r>
                  <a:rPr lang="en-US">
                    <a:solidFill>
                      <a:schemeClr val="bg1"/>
                    </a:solidFill>
                    <a:cs typeface="Arial" charset="0"/>
                  </a:rPr>
                  <a:t>1/9</a:t>
                </a:r>
              </a:p>
            </p:txBody>
          </p:sp>
        </p:grpSp>
        <p:grpSp>
          <p:nvGrpSpPr>
            <p:cNvPr id="42065" name="Group 18"/>
            <p:cNvGrpSpPr>
              <a:grpSpLocks/>
            </p:cNvGrpSpPr>
            <p:nvPr/>
          </p:nvGrpSpPr>
          <p:grpSpPr bwMode="auto">
            <a:xfrm>
              <a:off x="608" y="0"/>
              <a:ext cx="304" cy="320"/>
              <a:chOff x="0" y="0"/>
              <a:chExt cx="304" cy="320"/>
            </a:xfrm>
            <a:grpFill/>
          </p:grpSpPr>
          <p:sp>
            <p:nvSpPr>
              <p:cNvPr id="42078" name="Rectangle 16"/>
              <p:cNvSpPr>
                <a:spLocks/>
              </p:cNvSpPr>
              <p:nvPr/>
            </p:nvSpPr>
            <p:spPr bwMode="auto">
              <a:xfrm>
                <a:off x="0" y="0"/>
                <a:ext cx="304" cy="320"/>
              </a:xfrm>
              <a:prstGeom prst="rect">
                <a:avLst/>
              </a:prstGeom>
              <a:grpFill/>
              <a:ln w="9525">
                <a:solidFill>
                  <a:schemeClr val="tx1"/>
                </a:solidFill>
                <a:round/>
                <a:headEnd/>
                <a:tailEnd/>
              </a:ln>
            </p:spPr>
            <p:txBody>
              <a:bodyPr lIns="0" tIns="0" rIns="0" bIns="0"/>
              <a:lstStyle/>
              <a:p>
                <a:endParaRPr lang="en-US">
                  <a:solidFill>
                    <a:schemeClr val="bg1"/>
                  </a:solidFill>
                </a:endParaRPr>
              </a:p>
            </p:txBody>
          </p:sp>
          <p:sp>
            <p:nvSpPr>
              <p:cNvPr id="42079" name="Rectangle 17"/>
              <p:cNvSpPr>
                <a:spLocks/>
              </p:cNvSpPr>
              <p:nvPr/>
            </p:nvSpPr>
            <p:spPr bwMode="auto">
              <a:xfrm>
                <a:off x="66" y="73"/>
                <a:ext cx="171" cy="174"/>
              </a:xfrm>
              <a:prstGeom prst="rect">
                <a:avLst/>
              </a:prstGeom>
              <a:grpFill/>
              <a:ln w="12700">
                <a:noFill/>
                <a:miter lim="800000"/>
                <a:headEnd/>
                <a:tailEnd/>
              </a:ln>
            </p:spPr>
            <p:txBody>
              <a:bodyPr wrap="none" lIns="0" tIns="0" rIns="40639" bIns="0" anchor="ctr">
                <a:spAutoFit/>
              </a:bodyPr>
              <a:lstStyle/>
              <a:p>
                <a:pPr marL="39688" algn="ctr"/>
                <a:r>
                  <a:rPr lang="en-US">
                    <a:solidFill>
                      <a:schemeClr val="bg1"/>
                    </a:solidFill>
                    <a:cs typeface="Arial" charset="0"/>
                  </a:rPr>
                  <a:t>1/9</a:t>
                </a:r>
              </a:p>
            </p:txBody>
          </p:sp>
        </p:grpSp>
        <p:grpSp>
          <p:nvGrpSpPr>
            <p:cNvPr id="42066" name="Group 21"/>
            <p:cNvGrpSpPr>
              <a:grpSpLocks/>
            </p:cNvGrpSpPr>
            <p:nvPr/>
          </p:nvGrpSpPr>
          <p:grpSpPr bwMode="auto">
            <a:xfrm>
              <a:off x="608" y="320"/>
              <a:ext cx="304" cy="320"/>
              <a:chOff x="0" y="0"/>
              <a:chExt cx="304" cy="320"/>
            </a:xfrm>
            <a:grpFill/>
          </p:grpSpPr>
          <p:sp>
            <p:nvSpPr>
              <p:cNvPr id="42076" name="Rectangle 19"/>
              <p:cNvSpPr>
                <a:spLocks/>
              </p:cNvSpPr>
              <p:nvPr/>
            </p:nvSpPr>
            <p:spPr bwMode="auto">
              <a:xfrm>
                <a:off x="0" y="0"/>
                <a:ext cx="304" cy="320"/>
              </a:xfrm>
              <a:prstGeom prst="rect">
                <a:avLst/>
              </a:prstGeom>
              <a:grpFill/>
              <a:ln w="9525">
                <a:solidFill>
                  <a:schemeClr val="tx1"/>
                </a:solidFill>
                <a:round/>
                <a:headEnd/>
                <a:tailEnd/>
              </a:ln>
            </p:spPr>
            <p:txBody>
              <a:bodyPr lIns="0" tIns="0" rIns="0" bIns="0"/>
              <a:lstStyle/>
              <a:p>
                <a:endParaRPr lang="en-US">
                  <a:solidFill>
                    <a:schemeClr val="bg1"/>
                  </a:solidFill>
                </a:endParaRPr>
              </a:p>
            </p:txBody>
          </p:sp>
          <p:sp>
            <p:nvSpPr>
              <p:cNvPr id="42077" name="Rectangle 20"/>
              <p:cNvSpPr>
                <a:spLocks/>
              </p:cNvSpPr>
              <p:nvPr/>
            </p:nvSpPr>
            <p:spPr bwMode="auto">
              <a:xfrm>
                <a:off x="66" y="73"/>
                <a:ext cx="171" cy="174"/>
              </a:xfrm>
              <a:prstGeom prst="rect">
                <a:avLst/>
              </a:prstGeom>
              <a:grpFill/>
              <a:ln w="12700">
                <a:noFill/>
                <a:miter lim="800000"/>
                <a:headEnd/>
                <a:tailEnd/>
              </a:ln>
            </p:spPr>
            <p:txBody>
              <a:bodyPr wrap="none" lIns="0" tIns="0" rIns="40639" bIns="0" anchor="ctr">
                <a:spAutoFit/>
              </a:bodyPr>
              <a:lstStyle/>
              <a:p>
                <a:pPr marL="39688" algn="ctr"/>
                <a:r>
                  <a:rPr lang="en-US" dirty="0">
                    <a:solidFill>
                      <a:schemeClr val="bg1"/>
                    </a:solidFill>
                    <a:cs typeface="Arial" charset="0"/>
                  </a:rPr>
                  <a:t>1/9</a:t>
                </a:r>
              </a:p>
            </p:txBody>
          </p:sp>
        </p:grpSp>
        <p:grpSp>
          <p:nvGrpSpPr>
            <p:cNvPr id="42067" name="Group 24"/>
            <p:cNvGrpSpPr>
              <a:grpSpLocks/>
            </p:cNvGrpSpPr>
            <p:nvPr/>
          </p:nvGrpSpPr>
          <p:grpSpPr bwMode="auto">
            <a:xfrm>
              <a:off x="0" y="640"/>
              <a:ext cx="304" cy="320"/>
              <a:chOff x="0" y="0"/>
              <a:chExt cx="304" cy="320"/>
            </a:xfrm>
            <a:grpFill/>
          </p:grpSpPr>
          <p:sp>
            <p:nvSpPr>
              <p:cNvPr id="42074" name="Rectangle 22"/>
              <p:cNvSpPr>
                <a:spLocks/>
              </p:cNvSpPr>
              <p:nvPr/>
            </p:nvSpPr>
            <p:spPr bwMode="auto">
              <a:xfrm>
                <a:off x="0" y="0"/>
                <a:ext cx="304" cy="320"/>
              </a:xfrm>
              <a:prstGeom prst="rect">
                <a:avLst/>
              </a:prstGeom>
              <a:grpFill/>
              <a:ln w="9525">
                <a:solidFill>
                  <a:schemeClr val="tx1"/>
                </a:solidFill>
                <a:round/>
                <a:headEnd/>
                <a:tailEnd/>
              </a:ln>
            </p:spPr>
            <p:txBody>
              <a:bodyPr lIns="0" tIns="0" rIns="0" bIns="0"/>
              <a:lstStyle/>
              <a:p>
                <a:endParaRPr lang="en-US">
                  <a:solidFill>
                    <a:schemeClr val="bg1"/>
                  </a:solidFill>
                </a:endParaRPr>
              </a:p>
            </p:txBody>
          </p:sp>
          <p:sp>
            <p:nvSpPr>
              <p:cNvPr id="42075" name="Rectangle 23"/>
              <p:cNvSpPr>
                <a:spLocks/>
              </p:cNvSpPr>
              <p:nvPr/>
            </p:nvSpPr>
            <p:spPr bwMode="auto">
              <a:xfrm>
                <a:off x="66" y="73"/>
                <a:ext cx="171" cy="174"/>
              </a:xfrm>
              <a:prstGeom prst="rect">
                <a:avLst/>
              </a:prstGeom>
              <a:grpFill/>
              <a:ln w="12700">
                <a:noFill/>
                <a:miter lim="800000"/>
                <a:headEnd/>
                <a:tailEnd/>
              </a:ln>
            </p:spPr>
            <p:txBody>
              <a:bodyPr wrap="none" lIns="0" tIns="0" rIns="40639" bIns="0" anchor="ctr">
                <a:spAutoFit/>
              </a:bodyPr>
              <a:lstStyle/>
              <a:p>
                <a:pPr marL="39688" algn="ctr"/>
                <a:r>
                  <a:rPr lang="en-US">
                    <a:solidFill>
                      <a:schemeClr val="bg1"/>
                    </a:solidFill>
                    <a:cs typeface="Arial" charset="0"/>
                  </a:rPr>
                  <a:t>1/9</a:t>
                </a:r>
              </a:p>
            </p:txBody>
          </p:sp>
        </p:grpSp>
        <p:grpSp>
          <p:nvGrpSpPr>
            <p:cNvPr id="42068" name="Group 27"/>
            <p:cNvGrpSpPr>
              <a:grpSpLocks/>
            </p:cNvGrpSpPr>
            <p:nvPr/>
          </p:nvGrpSpPr>
          <p:grpSpPr bwMode="auto">
            <a:xfrm>
              <a:off x="304" y="640"/>
              <a:ext cx="304" cy="320"/>
              <a:chOff x="0" y="0"/>
              <a:chExt cx="304" cy="320"/>
            </a:xfrm>
            <a:grpFill/>
          </p:grpSpPr>
          <p:sp>
            <p:nvSpPr>
              <p:cNvPr id="42072" name="Rectangle 25"/>
              <p:cNvSpPr>
                <a:spLocks/>
              </p:cNvSpPr>
              <p:nvPr/>
            </p:nvSpPr>
            <p:spPr bwMode="auto">
              <a:xfrm>
                <a:off x="0" y="0"/>
                <a:ext cx="304" cy="320"/>
              </a:xfrm>
              <a:prstGeom prst="rect">
                <a:avLst/>
              </a:prstGeom>
              <a:grpFill/>
              <a:ln w="9525">
                <a:solidFill>
                  <a:schemeClr val="tx1"/>
                </a:solidFill>
                <a:round/>
                <a:headEnd/>
                <a:tailEnd/>
              </a:ln>
            </p:spPr>
            <p:txBody>
              <a:bodyPr lIns="0" tIns="0" rIns="0" bIns="0"/>
              <a:lstStyle/>
              <a:p>
                <a:endParaRPr lang="en-US">
                  <a:solidFill>
                    <a:schemeClr val="bg1"/>
                  </a:solidFill>
                </a:endParaRPr>
              </a:p>
            </p:txBody>
          </p:sp>
          <p:sp>
            <p:nvSpPr>
              <p:cNvPr id="42073" name="Rectangle 26"/>
              <p:cNvSpPr>
                <a:spLocks/>
              </p:cNvSpPr>
              <p:nvPr/>
            </p:nvSpPr>
            <p:spPr bwMode="auto">
              <a:xfrm>
                <a:off x="66" y="73"/>
                <a:ext cx="171" cy="174"/>
              </a:xfrm>
              <a:prstGeom prst="rect">
                <a:avLst/>
              </a:prstGeom>
              <a:grpFill/>
              <a:ln w="12700">
                <a:noFill/>
                <a:miter lim="800000"/>
                <a:headEnd/>
                <a:tailEnd/>
              </a:ln>
            </p:spPr>
            <p:txBody>
              <a:bodyPr wrap="none" lIns="0" tIns="0" rIns="40639" bIns="0" anchor="ctr">
                <a:spAutoFit/>
              </a:bodyPr>
              <a:lstStyle/>
              <a:p>
                <a:pPr marL="39688" algn="ctr"/>
                <a:r>
                  <a:rPr lang="en-US">
                    <a:solidFill>
                      <a:schemeClr val="bg1"/>
                    </a:solidFill>
                    <a:cs typeface="Arial" charset="0"/>
                  </a:rPr>
                  <a:t>1/9</a:t>
                </a:r>
              </a:p>
            </p:txBody>
          </p:sp>
        </p:grpSp>
        <p:grpSp>
          <p:nvGrpSpPr>
            <p:cNvPr id="42069" name="Group 30"/>
            <p:cNvGrpSpPr>
              <a:grpSpLocks/>
            </p:cNvGrpSpPr>
            <p:nvPr/>
          </p:nvGrpSpPr>
          <p:grpSpPr bwMode="auto">
            <a:xfrm>
              <a:off x="608" y="640"/>
              <a:ext cx="304" cy="320"/>
              <a:chOff x="0" y="0"/>
              <a:chExt cx="304" cy="320"/>
            </a:xfrm>
            <a:grpFill/>
          </p:grpSpPr>
          <p:sp>
            <p:nvSpPr>
              <p:cNvPr id="42070" name="Rectangle 28"/>
              <p:cNvSpPr>
                <a:spLocks/>
              </p:cNvSpPr>
              <p:nvPr/>
            </p:nvSpPr>
            <p:spPr bwMode="auto">
              <a:xfrm>
                <a:off x="0" y="0"/>
                <a:ext cx="304" cy="320"/>
              </a:xfrm>
              <a:prstGeom prst="rect">
                <a:avLst/>
              </a:prstGeom>
              <a:grpFill/>
              <a:ln w="9525">
                <a:solidFill>
                  <a:schemeClr val="tx1"/>
                </a:solidFill>
                <a:round/>
                <a:headEnd/>
                <a:tailEnd/>
              </a:ln>
            </p:spPr>
            <p:txBody>
              <a:bodyPr lIns="0" tIns="0" rIns="0" bIns="0"/>
              <a:lstStyle/>
              <a:p>
                <a:endParaRPr lang="en-US">
                  <a:solidFill>
                    <a:schemeClr val="bg1"/>
                  </a:solidFill>
                </a:endParaRPr>
              </a:p>
            </p:txBody>
          </p:sp>
          <p:sp>
            <p:nvSpPr>
              <p:cNvPr id="42071" name="Rectangle 29"/>
              <p:cNvSpPr>
                <a:spLocks/>
              </p:cNvSpPr>
              <p:nvPr/>
            </p:nvSpPr>
            <p:spPr bwMode="auto">
              <a:xfrm>
                <a:off x="66" y="73"/>
                <a:ext cx="171" cy="174"/>
              </a:xfrm>
              <a:prstGeom prst="rect">
                <a:avLst/>
              </a:prstGeom>
              <a:grpFill/>
              <a:ln w="12700">
                <a:noFill/>
                <a:miter lim="800000"/>
                <a:headEnd/>
                <a:tailEnd/>
              </a:ln>
            </p:spPr>
            <p:txBody>
              <a:bodyPr wrap="none" lIns="0" tIns="0" rIns="40639" bIns="0" anchor="ctr">
                <a:spAutoFit/>
              </a:bodyPr>
              <a:lstStyle/>
              <a:p>
                <a:pPr marL="39688" algn="ctr"/>
                <a:r>
                  <a:rPr lang="en-US">
                    <a:solidFill>
                      <a:schemeClr val="bg1"/>
                    </a:solidFill>
                    <a:cs typeface="Arial" charset="0"/>
                  </a:rPr>
                  <a:t>1/9</a:t>
                </a:r>
              </a:p>
            </p:txBody>
          </p:sp>
        </p:grpSp>
      </p:grpSp>
      <p:sp>
        <p:nvSpPr>
          <p:cNvPr id="41990" name="Rectangle 32"/>
          <p:cNvSpPr>
            <a:spLocks/>
          </p:cNvSpPr>
          <p:nvPr/>
        </p:nvSpPr>
        <p:spPr bwMode="auto">
          <a:xfrm>
            <a:off x="9448801" y="2895600"/>
            <a:ext cx="588286" cy="276999"/>
          </a:xfrm>
          <a:prstGeom prst="rect">
            <a:avLst/>
          </a:prstGeom>
          <a:noFill/>
          <a:ln w="12700">
            <a:noFill/>
            <a:miter lim="800000"/>
            <a:headEnd/>
            <a:tailEnd/>
          </a:ln>
        </p:spPr>
        <p:txBody>
          <a:bodyPr wrap="none" lIns="0" tIns="0" rIns="40639" bIns="0">
            <a:spAutoFit/>
          </a:bodyPr>
          <a:lstStyle/>
          <a:p>
            <a:pPr marL="39688"/>
            <a:r>
              <a:rPr lang="en-US">
                <a:solidFill>
                  <a:srgbClr val="333399"/>
                </a:solidFill>
                <a:cs typeface="Arial" charset="0"/>
              </a:rPr>
              <a:t>P(X</a:t>
            </a:r>
            <a:r>
              <a:rPr lang="en-US" baseline="-25000">
                <a:solidFill>
                  <a:srgbClr val="333399"/>
                </a:solidFill>
                <a:cs typeface="Arial" charset="0"/>
              </a:rPr>
              <a:t>1</a:t>
            </a:r>
            <a:r>
              <a:rPr lang="en-US">
                <a:solidFill>
                  <a:srgbClr val="333399"/>
                </a:solidFill>
                <a:cs typeface="Arial" charset="0"/>
              </a:rPr>
              <a:t>)</a:t>
            </a:r>
          </a:p>
        </p:txBody>
      </p:sp>
      <p:sp>
        <p:nvSpPr>
          <p:cNvPr id="41991" name="Rectangle 33"/>
          <p:cNvSpPr>
            <a:spLocks/>
          </p:cNvSpPr>
          <p:nvPr/>
        </p:nvSpPr>
        <p:spPr bwMode="auto">
          <a:xfrm>
            <a:off x="9250994" y="5057001"/>
            <a:ext cx="1493206" cy="276999"/>
          </a:xfrm>
          <a:prstGeom prst="rect">
            <a:avLst/>
          </a:prstGeom>
          <a:noFill/>
          <a:ln w="12700">
            <a:noFill/>
            <a:miter lim="800000"/>
            <a:headEnd/>
            <a:tailEnd/>
          </a:ln>
        </p:spPr>
        <p:txBody>
          <a:bodyPr wrap="none" lIns="0" tIns="0" rIns="40639" bIns="0">
            <a:spAutoFit/>
          </a:bodyPr>
          <a:lstStyle/>
          <a:p>
            <a:pPr marL="39688"/>
            <a:r>
              <a:rPr lang="en-US" dirty="0">
                <a:solidFill>
                  <a:srgbClr val="333399"/>
                </a:solidFill>
                <a:cs typeface="Arial" charset="0"/>
              </a:rPr>
              <a:t>P(X’|X=&lt;1,2&gt;)</a:t>
            </a:r>
          </a:p>
        </p:txBody>
      </p:sp>
      <p:grpSp>
        <p:nvGrpSpPr>
          <p:cNvPr id="41992" name="Group 61"/>
          <p:cNvGrpSpPr>
            <a:grpSpLocks/>
          </p:cNvGrpSpPr>
          <p:nvPr/>
        </p:nvGrpSpPr>
        <p:grpSpPr bwMode="auto">
          <a:xfrm>
            <a:off x="8940800" y="3429000"/>
            <a:ext cx="1930400" cy="1524000"/>
            <a:chOff x="0" y="0"/>
            <a:chExt cx="912" cy="960"/>
          </a:xfrm>
          <a:solidFill>
            <a:srgbClr val="0000FF"/>
          </a:solidFill>
        </p:grpSpPr>
        <p:grpSp>
          <p:nvGrpSpPr>
            <p:cNvPr id="42034" name="Group 36"/>
            <p:cNvGrpSpPr>
              <a:grpSpLocks/>
            </p:cNvGrpSpPr>
            <p:nvPr/>
          </p:nvGrpSpPr>
          <p:grpSpPr bwMode="auto">
            <a:xfrm>
              <a:off x="0" y="0"/>
              <a:ext cx="304" cy="320"/>
              <a:chOff x="0" y="0"/>
              <a:chExt cx="304" cy="320"/>
            </a:xfrm>
            <a:grpFill/>
          </p:grpSpPr>
          <p:sp>
            <p:nvSpPr>
              <p:cNvPr id="42059" name="Rectangle 34"/>
              <p:cNvSpPr>
                <a:spLocks/>
              </p:cNvSpPr>
              <p:nvPr/>
            </p:nvSpPr>
            <p:spPr bwMode="auto">
              <a:xfrm>
                <a:off x="0" y="0"/>
                <a:ext cx="304" cy="320"/>
              </a:xfrm>
              <a:prstGeom prst="rect">
                <a:avLst/>
              </a:prstGeom>
              <a:grpFill/>
              <a:ln w="9525">
                <a:solidFill>
                  <a:schemeClr val="tx1"/>
                </a:solidFill>
                <a:round/>
                <a:headEnd/>
                <a:tailEnd/>
              </a:ln>
            </p:spPr>
            <p:txBody>
              <a:bodyPr lIns="0" tIns="0" rIns="0" bIns="0"/>
              <a:lstStyle/>
              <a:p>
                <a:endParaRPr lang="en-US">
                  <a:solidFill>
                    <a:schemeClr val="bg1"/>
                  </a:solidFill>
                </a:endParaRPr>
              </a:p>
            </p:txBody>
          </p:sp>
          <p:sp>
            <p:nvSpPr>
              <p:cNvPr id="42060" name="Rectangle 35"/>
              <p:cNvSpPr>
                <a:spLocks/>
              </p:cNvSpPr>
              <p:nvPr/>
            </p:nvSpPr>
            <p:spPr bwMode="auto">
              <a:xfrm>
                <a:off x="66" y="73"/>
                <a:ext cx="171" cy="174"/>
              </a:xfrm>
              <a:prstGeom prst="rect">
                <a:avLst/>
              </a:prstGeom>
              <a:grpFill/>
              <a:ln w="12700">
                <a:noFill/>
                <a:miter lim="800000"/>
                <a:headEnd/>
                <a:tailEnd/>
              </a:ln>
            </p:spPr>
            <p:txBody>
              <a:bodyPr wrap="none" lIns="0" tIns="0" rIns="40639" bIns="0" anchor="ctr">
                <a:spAutoFit/>
              </a:bodyPr>
              <a:lstStyle/>
              <a:p>
                <a:pPr marL="39688" algn="ctr"/>
                <a:r>
                  <a:rPr lang="en-US">
                    <a:solidFill>
                      <a:schemeClr val="bg1"/>
                    </a:solidFill>
                    <a:cs typeface="Arial" charset="0"/>
                  </a:rPr>
                  <a:t>1/6</a:t>
                </a:r>
              </a:p>
            </p:txBody>
          </p:sp>
        </p:grpSp>
        <p:grpSp>
          <p:nvGrpSpPr>
            <p:cNvPr id="42035" name="Group 39"/>
            <p:cNvGrpSpPr>
              <a:grpSpLocks/>
            </p:cNvGrpSpPr>
            <p:nvPr/>
          </p:nvGrpSpPr>
          <p:grpSpPr bwMode="auto">
            <a:xfrm>
              <a:off x="304" y="0"/>
              <a:ext cx="304" cy="320"/>
              <a:chOff x="0" y="0"/>
              <a:chExt cx="304" cy="320"/>
            </a:xfrm>
            <a:grpFill/>
          </p:grpSpPr>
          <p:sp>
            <p:nvSpPr>
              <p:cNvPr id="42057" name="Rectangle 37"/>
              <p:cNvSpPr>
                <a:spLocks/>
              </p:cNvSpPr>
              <p:nvPr/>
            </p:nvSpPr>
            <p:spPr bwMode="auto">
              <a:xfrm>
                <a:off x="0" y="0"/>
                <a:ext cx="304" cy="320"/>
              </a:xfrm>
              <a:prstGeom prst="rect">
                <a:avLst/>
              </a:prstGeom>
              <a:grpFill/>
              <a:ln w="9525">
                <a:solidFill>
                  <a:schemeClr val="tx1"/>
                </a:solidFill>
                <a:round/>
                <a:headEnd/>
                <a:tailEnd/>
              </a:ln>
            </p:spPr>
            <p:txBody>
              <a:bodyPr lIns="0" tIns="0" rIns="0" bIns="0"/>
              <a:lstStyle/>
              <a:p>
                <a:endParaRPr lang="en-US">
                  <a:solidFill>
                    <a:schemeClr val="bg1"/>
                  </a:solidFill>
                </a:endParaRPr>
              </a:p>
            </p:txBody>
          </p:sp>
          <p:sp>
            <p:nvSpPr>
              <p:cNvPr id="42058" name="Rectangle 38"/>
              <p:cNvSpPr>
                <a:spLocks/>
              </p:cNvSpPr>
              <p:nvPr/>
            </p:nvSpPr>
            <p:spPr bwMode="auto">
              <a:xfrm>
                <a:off x="66" y="73"/>
                <a:ext cx="171" cy="174"/>
              </a:xfrm>
              <a:prstGeom prst="rect">
                <a:avLst/>
              </a:prstGeom>
              <a:grpFill/>
              <a:ln w="12700">
                <a:noFill/>
                <a:miter lim="800000"/>
                <a:headEnd/>
                <a:tailEnd/>
              </a:ln>
            </p:spPr>
            <p:txBody>
              <a:bodyPr wrap="none" lIns="0" tIns="0" rIns="40639" bIns="0" anchor="ctr">
                <a:spAutoFit/>
              </a:bodyPr>
              <a:lstStyle/>
              <a:p>
                <a:pPr marL="39688" algn="ctr"/>
                <a:r>
                  <a:rPr lang="en-US">
                    <a:solidFill>
                      <a:schemeClr val="bg1"/>
                    </a:solidFill>
                    <a:cs typeface="Arial" charset="0"/>
                  </a:rPr>
                  <a:t>1/6</a:t>
                </a:r>
              </a:p>
            </p:txBody>
          </p:sp>
        </p:grpSp>
        <p:grpSp>
          <p:nvGrpSpPr>
            <p:cNvPr id="42036" name="Group 42"/>
            <p:cNvGrpSpPr>
              <a:grpSpLocks/>
            </p:cNvGrpSpPr>
            <p:nvPr/>
          </p:nvGrpSpPr>
          <p:grpSpPr bwMode="auto">
            <a:xfrm>
              <a:off x="0" y="320"/>
              <a:ext cx="304" cy="320"/>
              <a:chOff x="0" y="0"/>
              <a:chExt cx="304" cy="320"/>
            </a:xfrm>
            <a:grpFill/>
          </p:grpSpPr>
          <p:sp>
            <p:nvSpPr>
              <p:cNvPr id="42055" name="Rectangle 40"/>
              <p:cNvSpPr>
                <a:spLocks/>
              </p:cNvSpPr>
              <p:nvPr/>
            </p:nvSpPr>
            <p:spPr bwMode="auto">
              <a:xfrm>
                <a:off x="0" y="0"/>
                <a:ext cx="304" cy="320"/>
              </a:xfrm>
              <a:prstGeom prst="rect">
                <a:avLst/>
              </a:prstGeom>
              <a:grpFill/>
              <a:ln w="9525">
                <a:solidFill>
                  <a:schemeClr val="tx1"/>
                </a:solidFill>
                <a:round/>
                <a:headEnd/>
                <a:tailEnd/>
              </a:ln>
            </p:spPr>
            <p:txBody>
              <a:bodyPr lIns="0" tIns="0" rIns="0" bIns="0"/>
              <a:lstStyle/>
              <a:p>
                <a:endParaRPr lang="en-US">
                  <a:solidFill>
                    <a:schemeClr val="bg1"/>
                  </a:solidFill>
                </a:endParaRPr>
              </a:p>
            </p:txBody>
          </p:sp>
          <p:sp>
            <p:nvSpPr>
              <p:cNvPr id="42056" name="Rectangle 41"/>
              <p:cNvSpPr>
                <a:spLocks/>
              </p:cNvSpPr>
              <p:nvPr/>
            </p:nvSpPr>
            <p:spPr bwMode="auto">
              <a:xfrm>
                <a:off x="111" y="73"/>
                <a:ext cx="80" cy="174"/>
              </a:xfrm>
              <a:prstGeom prst="rect">
                <a:avLst/>
              </a:prstGeom>
              <a:grpFill/>
              <a:ln w="12700">
                <a:noFill/>
                <a:miter lim="800000"/>
                <a:headEnd/>
                <a:tailEnd/>
              </a:ln>
            </p:spPr>
            <p:txBody>
              <a:bodyPr wrap="none" lIns="0" tIns="0" rIns="40639" bIns="0" anchor="ctr">
                <a:spAutoFit/>
              </a:bodyPr>
              <a:lstStyle/>
              <a:p>
                <a:pPr marL="39688" algn="ctr"/>
                <a:r>
                  <a:rPr lang="en-US">
                    <a:solidFill>
                      <a:schemeClr val="bg1"/>
                    </a:solidFill>
                    <a:cs typeface="Arial" charset="0"/>
                  </a:rPr>
                  <a:t>0</a:t>
                </a:r>
              </a:p>
            </p:txBody>
          </p:sp>
        </p:grpSp>
        <p:grpSp>
          <p:nvGrpSpPr>
            <p:cNvPr id="42037" name="Group 45"/>
            <p:cNvGrpSpPr>
              <a:grpSpLocks/>
            </p:cNvGrpSpPr>
            <p:nvPr/>
          </p:nvGrpSpPr>
          <p:grpSpPr bwMode="auto">
            <a:xfrm>
              <a:off x="304" y="320"/>
              <a:ext cx="304" cy="320"/>
              <a:chOff x="0" y="0"/>
              <a:chExt cx="304" cy="320"/>
            </a:xfrm>
            <a:grpFill/>
          </p:grpSpPr>
          <p:sp>
            <p:nvSpPr>
              <p:cNvPr id="42053" name="Rectangle 43"/>
              <p:cNvSpPr>
                <a:spLocks/>
              </p:cNvSpPr>
              <p:nvPr/>
            </p:nvSpPr>
            <p:spPr bwMode="auto">
              <a:xfrm>
                <a:off x="0" y="0"/>
                <a:ext cx="304" cy="320"/>
              </a:xfrm>
              <a:prstGeom prst="rect">
                <a:avLst/>
              </a:prstGeom>
              <a:grpFill/>
              <a:ln w="9525">
                <a:solidFill>
                  <a:schemeClr val="tx1"/>
                </a:solidFill>
                <a:round/>
                <a:headEnd/>
                <a:tailEnd/>
              </a:ln>
            </p:spPr>
            <p:txBody>
              <a:bodyPr lIns="0" tIns="0" rIns="0" bIns="0"/>
              <a:lstStyle/>
              <a:p>
                <a:endParaRPr lang="en-US">
                  <a:solidFill>
                    <a:schemeClr val="bg1"/>
                  </a:solidFill>
                </a:endParaRPr>
              </a:p>
            </p:txBody>
          </p:sp>
          <p:sp>
            <p:nvSpPr>
              <p:cNvPr id="42054" name="Rectangle 44"/>
              <p:cNvSpPr>
                <a:spLocks/>
              </p:cNvSpPr>
              <p:nvPr/>
            </p:nvSpPr>
            <p:spPr bwMode="auto">
              <a:xfrm>
                <a:off x="66" y="73"/>
                <a:ext cx="171" cy="174"/>
              </a:xfrm>
              <a:prstGeom prst="rect">
                <a:avLst/>
              </a:prstGeom>
              <a:grpFill/>
              <a:ln w="12700">
                <a:noFill/>
                <a:miter lim="800000"/>
                <a:headEnd/>
                <a:tailEnd/>
              </a:ln>
            </p:spPr>
            <p:txBody>
              <a:bodyPr wrap="none" lIns="0" tIns="0" rIns="40639" bIns="0" anchor="ctr">
                <a:spAutoFit/>
              </a:bodyPr>
              <a:lstStyle/>
              <a:p>
                <a:pPr marL="39688" algn="ctr"/>
                <a:r>
                  <a:rPr lang="en-US">
                    <a:solidFill>
                      <a:schemeClr val="bg1"/>
                    </a:solidFill>
                    <a:cs typeface="Arial" charset="0"/>
                  </a:rPr>
                  <a:t>1/6</a:t>
                </a:r>
              </a:p>
            </p:txBody>
          </p:sp>
        </p:grpSp>
        <p:grpSp>
          <p:nvGrpSpPr>
            <p:cNvPr id="42038" name="Group 48"/>
            <p:cNvGrpSpPr>
              <a:grpSpLocks/>
            </p:cNvGrpSpPr>
            <p:nvPr/>
          </p:nvGrpSpPr>
          <p:grpSpPr bwMode="auto">
            <a:xfrm>
              <a:off x="608" y="0"/>
              <a:ext cx="304" cy="320"/>
              <a:chOff x="0" y="0"/>
              <a:chExt cx="304" cy="320"/>
            </a:xfrm>
            <a:grpFill/>
          </p:grpSpPr>
          <p:sp>
            <p:nvSpPr>
              <p:cNvPr id="42051" name="Rectangle 46"/>
              <p:cNvSpPr>
                <a:spLocks/>
              </p:cNvSpPr>
              <p:nvPr/>
            </p:nvSpPr>
            <p:spPr bwMode="auto">
              <a:xfrm>
                <a:off x="0" y="0"/>
                <a:ext cx="304" cy="320"/>
              </a:xfrm>
              <a:prstGeom prst="rect">
                <a:avLst/>
              </a:prstGeom>
              <a:grpFill/>
              <a:ln w="9525">
                <a:solidFill>
                  <a:schemeClr val="tx1"/>
                </a:solidFill>
                <a:round/>
                <a:headEnd/>
                <a:tailEnd/>
              </a:ln>
            </p:spPr>
            <p:txBody>
              <a:bodyPr lIns="0" tIns="0" rIns="0" bIns="0"/>
              <a:lstStyle/>
              <a:p>
                <a:endParaRPr lang="en-US">
                  <a:solidFill>
                    <a:schemeClr val="bg1"/>
                  </a:solidFill>
                </a:endParaRPr>
              </a:p>
            </p:txBody>
          </p:sp>
          <p:sp>
            <p:nvSpPr>
              <p:cNvPr id="42052" name="Rectangle 47"/>
              <p:cNvSpPr>
                <a:spLocks/>
              </p:cNvSpPr>
              <p:nvPr/>
            </p:nvSpPr>
            <p:spPr bwMode="auto">
              <a:xfrm>
                <a:off x="66" y="73"/>
                <a:ext cx="171" cy="174"/>
              </a:xfrm>
              <a:prstGeom prst="rect">
                <a:avLst/>
              </a:prstGeom>
              <a:grpFill/>
              <a:ln w="12700">
                <a:noFill/>
                <a:miter lim="800000"/>
                <a:headEnd/>
                <a:tailEnd/>
              </a:ln>
            </p:spPr>
            <p:txBody>
              <a:bodyPr wrap="none" lIns="0" tIns="0" rIns="40639" bIns="0" anchor="ctr">
                <a:spAutoFit/>
              </a:bodyPr>
              <a:lstStyle/>
              <a:p>
                <a:pPr marL="39688" algn="ctr"/>
                <a:r>
                  <a:rPr lang="en-US">
                    <a:solidFill>
                      <a:schemeClr val="bg1"/>
                    </a:solidFill>
                    <a:cs typeface="Arial" charset="0"/>
                  </a:rPr>
                  <a:t>1/2</a:t>
                </a:r>
              </a:p>
            </p:txBody>
          </p:sp>
        </p:grpSp>
        <p:grpSp>
          <p:nvGrpSpPr>
            <p:cNvPr id="42039" name="Group 51"/>
            <p:cNvGrpSpPr>
              <a:grpSpLocks/>
            </p:cNvGrpSpPr>
            <p:nvPr/>
          </p:nvGrpSpPr>
          <p:grpSpPr bwMode="auto">
            <a:xfrm>
              <a:off x="608" y="320"/>
              <a:ext cx="304" cy="320"/>
              <a:chOff x="0" y="0"/>
              <a:chExt cx="304" cy="320"/>
            </a:xfrm>
            <a:grpFill/>
          </p:grpSpPr>
          <p:sp>
            <p:nvSpPr>
              <p:cNvPr id="42049" name="Rectangle 49"/>
              <p:cNvSpPr>
                <a:spLocks/>
              </p:cNvSpPr>
              <p:nvPr/>
            </p:nvSpPr>
            <p:spPr bwMode="auto">
              <a:xfrm>
                <a:off x="0" y="0"/>
                <a:ext cx="304" cy="320"/>
              </a:xfrm>
              <a:prstGeom prst="rect">
                <a:avLst/>
              </a:prstGeom>
              <a:grpFill/>
              <a:ln w="9525">
                <a:solidFill>
                  <a:schemeClr val="tx1"/>
                </a:solidFill>
                <a:round/>
                <a:headEnd/>
                <a:tailEnd/>
              </a:ln>
            </p:spPr>
            <p:txBody>
              <a:bodyPr lIns="0" tIns="0" rIns="0" bIns="0"/>
              <a:lstStyle/>
              <a:p>
                <a:endParaRPr lang="en-US">
                  <a:solidFill>
                    <a:schemeClr val="bg1"/>
                  </a:solidFill>
                </a:endParaRPr>
              </a:p>
            </p:txBody>
          </p:sp>
          <p:sp>
            <p:nvSpPr>
              <p:cNvPr id="42050" name="Rectangle 50"/>
              <p:cNvSpPr>
                <a:spLocks/>
              </p:cNvSpPr>
              <p:nvPr/>
            </p:nvSpPr>
            <p:spPr bwMode="auto">
              <a:xfrm>
                <a:off x="111" y="73"/>
                <a:ext cx="80" cy="174"/>
              </a:xfrm>
              <a:prstGeom prst="rect">
                <a:avLst/>
              </a:prstGeom>
              <a:grpFill/>
              <a:ln w="12700">
                <a:noFill/>
                <a:miter lim="800000"/>
                <a:headEnd/>
                <a:tailEnd/>
              </a:ln>
            </p:spPr>
            <p:txBody>
              <a:bodyPr wrap="none" lIns="0" tIns="0" rIns="40639" bIns="0" anchor="ctr">
                <a:spAutoFit/>
              </a:bodyPr>
              <a:lstStyle/>
              <a:p>
                <a:pPr marL="39688" algn="ctr"/>
                <a:r>
                  <a:rPr lang="en-US">
                    <a:solidFill>
                      <a:schemeClr val="bg1"/>
                    </a:solidFill>
                    <a:cs typeface="Arial" charset="0"/>
                  </a:rPr>
                  <a:t>0</a:t>
                </a:r>
              </a:p>
            </p:txBody>
          </p:sp>
        </p:grpSp>
        <p:grpSp>
          <p:nvGrpSpPr>
            <p:cNvPr id="42040" name="Group 54"/>
            <p:cNvGrpSpPr>
              <a:grpSpLocks/>
            </p:cNvGrpSpPr>
            <p:nvPr/>
          </p:nvGrpSpPr>
          <p:grpSpPr bwMode="auto">
            <a:xfrm>
              <a:off x="0" y="640"/>
              <a:ext cx="304" cy="320"/>
              <a:chOff x="0" y="0"/>
              <a:chExt cx="304" cy="320"/>
            </a:xfrm>
            <a:grpFill/>
          </p:grpSpPr>
          <p:sp>
            <p:nvSpPr>
              <p:cNvPr id="42047" name="Rectangle 52"/>
              <p:cNvSpPr>
                <a:spLocks/>
              </p:cNvSpPr>
              <p:nvPr/>
            </p:nvSpPr>
            <p:spPr bwMode="auto">
              <a:xfrm>
                <a:off x="0" y="0"/>
                <a:ext cx="304" cy="320"/>
              </a:xfrm>
              <a:prstGeom prst="rect">
                <a:avLst/>
              </a:prstGeom>
              <a:grpFill/>
              <a:ln w="9525">
                <a:solidFill>
                  <a:schemeClr val="tx1"/>
                </a:solidFill>
                <a:round/>
                <a:headEnd/>
                <a:tailEnd/>
              </a:ln>
            </p:spPr>
            <p:txBody>
              <a:bodyPr lIns="0" tIns="0" rIns="0" bIns="0"/>
              <a:lstStyle/>
              <a:p>
                <a:endParaRPr lang="en-US">
                  <a:solidFill>
                    <a:schemeClr val="bg1"/>
                  </a:solidFill>
                </a:endParaRPr>
              </a:p>
            </p:txBody>
          </p:sp>
          <p:sp>
            <p:nvSpPr>
              <p:cNvPr id="42048" name="Rectangle 53"/>
              <p:cNvSpPr>
                <a:spLocks/>
              </p:cNvSpPr>
              <p:nvPr/>
            </p:nvSpPr>
            <p:spPr bwMode="auto">
              <a:xfrm>
                <a:off x="111" y="73"/>
                <a:ext cx="80" cy="174"/>
              </a:xfrm>
              <a:prstGeom prst="rect">
                <a:avLst/>
              </a:prstGeom>
              <a:grpFill/>
              <a:ln w="12700">
                <a:noFill/>
                <a:miter lim="800000"/>
                <a:headEnd/>
                <a:tailEnd/>
              </a:ln>
            </p:spPr>
            <p:txBody>
              <a:bodyPr wrap="none" lIns="0" tIns="0" rIns="40639" bIns="0" anchor="ctr">
                <a:spAutoFit/>
              </a:bodyPr>
              <a:lstStyle/>
              <a:p>
                <a:pPr marL="39688" algn="ctr"/>
                <a:r>
                  <a:rPr lang="en-US">
                    <a:solidFill>
                      <a:schemeClr val="bg1"/>
                    </a:solidFill>
                    <a:cs typeface="Arial" charset="0"/>
                  </a:rPr>
                  <a:t>0</a:t>
                </a:r>
              </a:p>
            </p:txBody>
          </p:sp>
        </p:grpSp>
        <p:grpSp>
          <p:nvGrpSpPr>
            <p:cNvPr id="42041" name="Group 57"/>
            <p:cNvGrpSpPr>
              <a:grpSpLocks/>
            </p:cNvGrpSpPr>
            <p:nvPr/>
          </p:nvGrpSpPr>
          <p:grpSpPr bwMode="auto">
            <a:xfrm>
              <a:off x="304" y="640"/>
              <a:ext cx="304" cy="320"/>
              <a:chOff x="0" y="0"/>
              <a:chExt cx="304" cy="320"/>
            </a:xfrm>
            <a:grpFill/>
          </p:grpSpPr>
          <p:sp>
            <p:nvSpPr>
              <p:cNvPr id="42045" name="Rectangle 55"/>
              <p:cNvSpPr>
                <a:spLocks/>
              </p:cNvSpPr>
              <p:nvPr/>
            </p:nvSpPr>
            <p:spPr bwMode="auto">
              <a:xfrm>
                <a:off x="0" y="0"/>
                <a:ext cx="304" cy="320"/>
              </a:xfrm>
              <a:prstGeom prst="rect">
                <a:avLst/>
              </a:prstGeom>
              <a:grpFill/>
              <a:ln w="9525">
                <a:solidFill>
                  <a:schemeClr val="tx1"/>
                </a:solidFill>
                <a:round/>
                <a:headEnd/>
                <a:tailEnd/>
              </a:ln>
            </p:spPr>
            <p:txBody>
              <a:bodyPr lIns="0" tIns="0" rIns="0" bIns="0"/>
              <a:lstStyle/>
              <a:p>
                <a:endParaRPr lang="en-US">
                  <a:solidFill>
                    <a:schemeClr val="bg1"/>
                  </a:solidFill>
                </a:endParaRPr>
              </a:p>
            </p:txBody>
          </p:sp>
          <p:sp>
            <p:nvSpPr>
              <p:cNvPr id="42046" name="Rectangle 56"/>
              <p:cNvSpPr>
                <a:spLocks/>
              </p:cNvSpPr>
              <p:nvPr/>
            </p:nvSpPr>
            <p:spPr bwMode="auto">
              <a:xfrm>
                <a:off x="111" y="73"/>
                <a:ext cx="80" cy="174"/>
              </a:xfrm>
              <a:prstGeom prst="rect">
                <a:avLst/>
              </a:prstGeom>
              <a:grpFill/>
              <a:ln w="12700">
                <a:noFill/>
                <a:miter lim="800000"/>
                <a:headEnd/>
                <a:tailEnd/>
              </a:ln>
            </p:spPr>
            <p:txBody>
              <a:bodyPr wrap="none" lIns="0" tIns="0" rIns="40639" bIns="0" anchor="ctr">
                <a:spAutoFit/>
              </a:bodyPr>
              <a:lstStyle/>
              <a:p>
                <a:pPr marL="39688" algn="ctr"/>
                <a:r>
                  <a:rPr lang="en-US">
                    <a:solidFill>
                      <a:schemeClr val="bg1"/>
                    </a:solidFill>
                    <a:cs typeface="Arial" charset="0"/>
                  </a:rPr>
                  <a:t>0</a:t>
                </a:r>
              </a:p>
            </p:txBody>
          </p:sp>
        </p:grpSp>
        <p:grpSp>
          <p:nvGrpSpPr>
            <p:cNvPr id="42042" name="Group 60"/>
            <p:cNvGrpSpPr>
              <a:grpSpLocks/>
            </p:cNvGrpSpPr>
            <p:nvPr/>
          </p:nvGrpSpPr>
          <p:grpSpPr bwMode="auto">
            <a:xfrm>
              <a:off x="608" y="640"/>
              <a:ext cx="304" cy="320"/>
              <a:chOff x="0" y="0"/>
              <a:chExt cx="304" cy="320"/>
            </a:xfrm>
            <a:grpFill/>
          </p:grpSpPr>
          <p:sp>
            <p:nvSpPr>
              <p:cNvPr id="42043" name="Rectangle 58"/>
              <p:cNvSpPr>
                <a:spLocks/>
              </p:cNvSpPr>
              <p:nvPr/>
            </p:nvSpPr>
            <p:spPr bwMode="auto">
              <a:xfrm>
                <a:off x="0" y="0"/>
                <a:ext cx="304" cy="320"/>
              </a:xfrm>
              <a:prstGeom prst="rect">
                <a:avLst/>
              </a:prstGeom>
              <a:grpFill/>
              <a:ln w="9525">
                <a:solidFill>
                  <a:schemeClr val="tx1"/>
                </a:solidFill>
                <a:round/>
                <a:headEnd/>
                <a:tailEnd/>
              </a:ln>
            </p:spPr>
            <p:txBody>
              <a:bodyPr lIns="0" tIns="0" rIns="0" bIns="0"/>
              <a:lstStyle/>
              <a:p>
                <a:endParaRPr lang="en-US">
                  <a:solidFill>
                    <a:schemeClr val="bg1"/>
                  </a:solidFill>
                </a:endParaRPr>
              </a:p>
            </p:txBody>
          </p:sp>
          <p:sp>
            <p:nvSpPr>
              <p:cNvPr id="42044" name="Rectangle 59"/>
              <p:cNvSpPr>
                <a:spLocks/>
              </p:cNvSpPr>
              <p:nvPr/>
            </p:nvSpPr>
            <p:spPr bwMode="auto">
              <a:xfrm>
                <a:off x="111" y="73"/>
                <a:ext cx="80" cy="174"/>
              </a:xfrm>
              <a:prstGeom prst="rect">
                <a:avLst/>
              </a:prstGeom>
              <a:grpFill/>
              <a:ln w="12700">
                <a:noFill/>
                <a:miter lim="800000"/>
                <a:headEnd/>
                <a:tailEnd/>
              </a:ln>
            </p:spPr>
            <p:txBody>
              <a:bodyPr wrap="none" lIns="0" tIns="0" rIns="40639" bIns="0" anchor="ctr">
                <a:spAutoFit/>
              </a:bodyPr>
              <a:lstStyle/>
              <a:p>
                <a:pPr marL="39688" algn="ctr"/>
                <a:r>
                  <a:rPr lang="en-US">
                    <a:solidFill>
                      <a:schemeClr val="bg1"/>
                    </a:solidFill>
                    <a:cs typeface="Arial" charset="0"/>
                  </a:rPr>
                  <a:t>0</a:t>
                </a:r>
              </a:p>
            </p:txBody>
          </p:sp>
        </p:grpSp>
      </p:grpSp>
      <p:sp>
        <p:nvSpPr>
          <p:cNvPr id="41994" name="Line 65"/>
          <p:cNvSpPr>
            <a:spLocks noChangeShapeType="1"/>
          </p:cNvSpPr>
          <p:nvPr/>
        </p:nvSpPr>
        <p:spPr bwMode="auto">
          <a:xfrm>
            <a:off x="7416800" y="4052889"/>
            <a:ext cx="2117" cy="504825"/>
          </a:xfrm>
          <a:prstGeom prst="line">
            <a:avLst/>
          </a:prstGeom>
          <a:noFill/>
          <a:ln w="28575">
            <a:solidFill>
              <a:srgbClr val="FFFFFF"/>
            </a:solidFill>
            <a:round/>
            <a:headEnd/>
            <a:tailEnd type="triangle" w="lg" len="lg"/>
          </a:ln>
        </p:spPr>
        <p:txBody>
          <a:bodyPr lIns="0" tIns="0" rIns="0" bIns="0"/>
          <a:lstStyle/>
          <a:p>
            <a:endParaRPr lang="en-US"/>
          </a:p>
        </p:txBody>
      </p:sp>
      <p:grpSp>
        <p:nvGrpSpPr>
          <p:cNvPr id="41995" name="Group 68"/>
          <p:cNvGrpSpPr>
            <a:grpSpLocks/>
          </p:cNvGrpSpPr>
          <p:nvPr/>
        </p:nvGrpSpPr>
        <p:grpSpPr bwMode="auto">
          <a:xfrm>
            <a:off x="2590800" y="3505200"/>
            <a:ext cx="711200" cy="533400"/>
            <a:chOff x="0" y="0"/>
            <a:chExt cx="336" cy="336"/>
          </a:xfrm>
        </p:grpSpPr>
        <p:sp>
          <p:nvSpPr>
            <p:cNvPr id="42030" name="Oval 66"/>
            <p:cNvSpPr>
              <a:spLocks/>
            </p:cNvSpPr>
            <p:nvPr/>
          </p:nvSpPr>
          <p:spPr bwMode="auto">
            <a:xfrm>
              <a:off x="0" y="0"/>
              <a:ext cx="336" cy="336"/>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42031" name="Rectangle 67"/>
            <p:cNvSpPr>
              <a:spLocks/>
            </p:cNvSpPr>
            <p:nvPr/>
          </p:nvSpPr>
          <p:spPr bwMode="auto">
            <a:xfrm>
              <a:off x="63" y="27"/>
              <a:ext cx="209"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X</a:t>
              </a:r>
              <a:r>
                <a:rPr lang="en-US" sz="2400" baseline="-25000">
                  <a:solidFill>
                    <a:schemeClr val="tx1"/>
                  </a:solidFill>
                  <a:latin typeface="Times New Roman" pitchFamily="18" charset="0"/>
                  <a:cs typeface="Times New Roman" pitchFamily="18" charset="0"/>
                  <a:sym typeface="Times New Roman" pitchFamily="18" charset="0"/>
                </a:rPr>
                <a:t>2</a:t>
              </a:r>
            </a:p>
          </p:txBody>
        </p:sp>
      </p:grpSp>
      <p:grpSp>
        <p:nvGrpSpPr>
          <p:cNvPr id="41997" name="Group 72"/>
          <p:cNvGrpSpPr>
            <a:grpSpLocks/>
          </p:cNvGrpSpPr>
          <p:nvPr/>
        </p:nvGrpSpPr>
        <p:grpSpPr bwMode="auto">
          <a:xfrm>
            <a:off x="1371600" y="4572000"/>
            <a:ext cx="711200" cy="533400"/>
            <a:chOff x="0" y="0"/>
            <a:chExt cx="336" cy="336"/>
          </a:xfrm>
        </p:grpSpPr>
        <p:sp>
          <p:nvSpPr>
            <p:cNvPr id="42028" name="Oval 70"/>
            <p:cNvSpPr>
              <a:spLocks/>
            </p:cNvSpPr>
            <p:nvPr/>
          </p:nvSpPr>
          <p:spPr bwMode="auto">
            <a:xfrm>
              <a:off x="0" y="0"/>
              <a:ext cx="336" cy="336"/>
            </a:xfrm>
            <a:prstGeom prst="ellipse">
              <a:avLst/>
            </a:prstGeom>
            <a:solidFill>
              <a:srgbClr val="808080"/>
            </a:solidFill>
            <a:ln w="28575">
              <a:solidFill>
                <a:schemeClr val="tx1"/>
              </a:solidFill>
              <a:round/>
              <a:headEnd/>
              <a:tailEnd/>
            </a:ln>
          </p:spPr>
          <p:txBody>
            <a:bodyPr lIns="0" tIns="0" rIns="0" bIns="0"/>
            <a:lstStyle/>
            <a:p>
              <a:endParaRPr lang="en-US">
                <a:solidFill>
                  <a:schemeClr val="bg1"/>
                </a:solidFill>
              </a:endParaRPr>
            </a:p>
          </p:txBody>
        </p:sp>
        <p:sp>
          <p:nvSpPr>
            <p:cNvPr id="42029" name="Rectangle 71"/>
            <p:cNvSpPr>
              <a:spLocks/>
            </p:cNvSpPr>
            <p:nvPr/>
          </p:nvSpPr>
          <p:spPr bwMode="auto">
            <a:xfrm>
              <a:off x="72" y="27"/>
              <a:ext cx="193"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bg1"/>
                  </a:solidFill>
                  <a:latin typeface="Times New Roman" pitchFamily="18" charset="0"/>
                  <a:cs typeface="Times New Roman" pitchFamily="18" charset="0"/>
                  <a:sym typeface="Times New Roman" pitchFamily="18" charset="0"/>
                </a:rPr>
                <a:t>E</a:t>
              </a:r>
              <a:r>
                <a:rPr lang="en-US" sz="2400" baseline="-25000">
                  <a:solidFill>
                    <a:schemeClr val="bg1"/>
                  </a:solidFill>
                  <a:latin typeface="Times New Roman" pitchFamily="18" charset="0"/>
                  <a:cs typeface="Times New Roman" pitchFamily="18" charset="0"/>
                  <a:sym typeface="Times New Roman" pitchFamily="18" charset="0"/>
                </a:rPr>
                <a:t>1</a:t>
              </a:r>
            </a:p>
          </p:txBody>
        </p:sp>
      </p:grpSp>
      <p:grpSp>
        <p:nvGrpSpPr>
          <p:cNvPr id="41999" name="Group 76"/>
          <p:cNvGrpSpPr>
            <a:grpSpLocks/>
          </p:cNvGrpSpPr>
          <p:nvPr/>
        </p:nvGrpSpPr>
        <p:grpSpPr bwMode="auto">
          <a:xfrm>
            <a:off x="1371600" y="3505200"/>
            <a:ext cx="711200" cy="533400"/>
            <a:chOff x="0" y="0"/>
            <a:chExt cx="336" cy="336"/>
          </a:xfrm>
        </p:grpSpPr>
        <p:sp>
          <p:nvSpPr>
            <p:cNvPr id="42026" name="Oval 74"/>
            <p:cNvSpPr>
              <a:spLocks/>
            </p:cNvSpPr>
            <p:nvPr/>
          </p:nvSpPr>
          <p:spPr bwMode="auto">
            <a:xfrm>
              <a:off x="0" y="0"/>
              <a:ext cx="336" cy="336"/>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42027" name="Rectangle 75"/>
            <p:cNvSpPr>
              <a:spLocks/>
            </p:cNvSpPr>
            <p:nvPr/>
          </p:nvSpPr>
          <p:spPr bwMode="auto">
            <a:xfrm>
              <a:off x="63" y="27"/>
              <a:ext cx="209" cy="281"/>
            </a:xfrm>
            <a:prstGeom prst="rect">
              <a:avLst/>
            </a:prstGeom>
            <a:noFill/>
            <a:ln w="12700">
              <a:noFill/>
              <a:miter lim="800000"/>
              <a:headEnd/>
              <a:tailEnd/>
            </a:ln>
          </p:spPr>
          <p:txBody>
            <a:bodyPr wrap="none" lIns="38100" tIns="38100" rIns="78049" bIns="38100" anchor="ctr">
              <a:spAutoFit/>
            </a:bodyPr>
            <a:lstStyle/>
            <a:p>
              <a:pPr marL="1588" algn="ctr"/>
              <a:r>
                <a:rPr lang="en-US" sz="2400" dirty="0">
                  <a:solidFill>
                    <a:schemeClr val="tx1"/>
                  </a:solidFill>
                  <a:latin typeface="Times New Roman Italic" charset="0"/>
                  <a:cs typeface="Times New Roman Italic" charset="0"/>
                  <a:sym typeface="Times New Roman Italic" charset="0"/>
                </a:rPr>
                <a:t>X</a:t>
              </a:r>
              <a:r>
                <a:rPr lang="en-US" sz="2400" baseline="-25000" dirty="0">
                  <a:solidFill>
                    <a:schemeClr val="tx1"/>
                  </a:solidFill>
                  <a:latin typeface="Times New Roman" pitchFamily="18" charset="0"/>
                  <a:cs typeface="Times New Roman" pitchFamily="18" charset="0"/>
                  <a:sym typeface="Times New Roman" pitchFamily="18" charset="0"/>
                </a:rPr>
                <a:t>1</a:t>
              </a:r>
            </a:p>
          </p:txBody>
        </p:sp>
      </p:grpSp>
      <p:grpSp>
        <p:nvGrpSpPr>
          <p:cNvPr id="42001" name="Group 80"/>
          <p:cNvGrpSpPr>
            <a:grpSpLocks/>
          </p:cNvGrpSpPr>
          <p:nvPr/>
        </p:nvGrpSpPr>
        <p:grpSpPr bwMode="auto">
          <a:xfrm>
            <a:off x="3810000" y="3505200"/>
            <a:ext cx="711200" cy="533400"/>
            <a:chOff x="0" y="0"/>
            <a:chExt cx="336" cy="336"/>
          </a:xfrm>
        </p:grpSpPr>
        <p:sp>
          <p:nvSpPr>
            <p:cNvPr id="42024" name="Oval 78"/>
            <p:cNvSpPr>
              <a:spLocks/>
            </p:cNvSpPr>
            <p:nvPr/>
          </p:nvSpPr>
          <p:spPr bwMode="auto">
            <a:xfrm>
              <a:off x="0" y="0"/>
              <a:ext cx="336" cy="336"/>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42025" name="Rectangle 79"/>
            <p:cNvSpPr>
              <a:spLocks/>
            </p:cNvSpPr>
            <p:nvPr/>
          </p:nvSpPr>
          <p:spPr bwMode="auto">
            <a:xfrm>
              <a:off x="63" y="27"/>
              <a:ext cx="209"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X</a:t>
              </a:r>
              <a:r>
                <a:rPr lang="en-US" sz="2400" baseline="-25000">
                  <a:solidFill>
                    <a:schemeClr val="tx1"/>
                  </a:solidFill>
                  <a:latin typeface="Times New Roman" pitchFamily="18" charset="0"/>
                  <a:cs typeface="Times New Roman" pitchFamily="18" charset="0"/>
                  <a:sym typeface="Times New Roman" pitchFamily="18" charset="0"/>
                </a:rPr>
                <a:t>3</a:t>
              </a:r>
            </a:p>
          </p:txBody>
        </p:sp>
      </p:grpSp>
      <p:grpSp>
        <p:nvGrpSpPr>
          <p:cNvPr id="42004" name="Group 85"/>
          <p:cNvGrpSpPr>
            <a:grpSpLocks/>
          </p:cNvGrpSpPr>
          <p:nvPr/>
        </p:nvGrpSpPr>
        <p:grpSpPr bwMode="auto">
          <a:xfrm>
            <a:off x="5029200" y="3505200"/>
            <a:ext cx="711200" cy="533400"/>
            <a:chOff x="0" y="0"/>
            <a:chExt cx="336" cy="336"/>
          </a:xfrm>
        </p:grpSpPr>
        <p:sp>
          <p:nvSpPr>
            <p:cNvPr id="42022" name="Oval 83"/>
            <p:cNvSpPr>
              <a:spLocks/>
            </p:cNvSpPr>
            <p:nvPr/>
          </p:nvSpPr>
          <p:spPr bwMode="auto">
            <a:xfrm>
              <a:off x="0" y="0"/>
              <a:ext cx="336" cy="336"/>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42023" name="Rectangle 84"/>
            <p:cNvSpPr>
              <a:spLocks/>
            </p:cNvSpPr>
            <p:nvPr/>
          </p:nvSpPr>
          <p:spPr bwMode="auto">
            <a:xfrm>
              <a:off x="63" y="27"/>
              <a:ext cx="209"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X</a:t>
              </a:r>
              <a:r>
                <a:rPr lang="en-US" sz="2400" baseline="-25000">
                  <a:solidFill>
                    <a:schemeClr val="tx1"/>
                  </a:solidFill>
                  <a:latin typeface="Times New Roman" pitchFamily="18" charset="0"/>
                  <a:cs typeface="Times New Roman" pitchFamily="18" charset="0"/>
                  <a:sym typeface="Times New Roman" pitchFamily="18" charset="0"/>
                </a:rPr>
                <a:t>4</a:t>
              </a:r>
            </a:p>
          </p:txBody>
        </p:sp>
      </p:grpSp>
      <p:sp>
        <p:nvSpPr>
          <p:cNvPr id="42005" name="Line 86"/>
          <p:cNvSpPr>
            <a:spLocks noChangeShapeType="1"/>
          </p:cNvSpPr>
          <p:nvPr/>
        </p:nvSpPr>
        <p:spPr bwMode="auto">
          <a:xfrm>
            <a:off x="5759451" y="3771900"/>
            <a:ext cx="1282700" cy="1588"/>
          </a:xfrm>
          <a:prstGeom prst="line">
            <a:avLst/>
          </a:prstGeom>
          <a:noFill/>
          <a:ln w="28575">
            <a:solidFill>
              <a:schemeClr val="tx1"/>
            </a:solidFill>
            <a:prstDash val="dash"/>
            <a:round/>
            <a:headEnd/>
            <a:tailEnd type="triangle" w="lg" len="lg"/>
          </a:ln>
        </p:spPr>
        <p:txBody>
          <a:bodyPr lIns="0" tIns="0" rIns="0" bIns="0"/>
          <a:lstStyle/>
          <a:p>
            <a:endParaRPr lang="en-US"/>
          </a:p>
        </p:txBody>
      </p:sp>
      <p:grpSp>
        <p:nvGrpSpPr>
          <p:cNvPr id="42006" name="Group 89"/>
          <p:cNvGrpSpPr>
            <a:grpSpLocks/>
          </p:cNvGrpSpPr>
          <p:nvPr/>
        </p:nvGrpSpPr>
        <p:grpSpPr bwMode="auto">
          <a:xfrm>
            <a:off x="2590800" y="4572000"/>
            <a:ext cx="711200" cy="533400"/>
            <a:chOff x="0" y="0"/>
            <a:chExt cx="336" cy="336"/>
          </a:xfrm>
        </p:grpSpPr>
        <p:sp>
          <p:nvSpPr>
            <p:cNvPr id="42020" name="Oval 87"/>
            <p:cNvSpPr>
              <a:spLocks/>
            </p:cNvSpPr>
            <p:nvPr/>
          </p:nvSpPr>
          <p:spPr bwMode="auto">
            <a:xfrm>
              <a:off x="0" y="0"/>
              <a:ext cx="336" cy="336"/>
            </a:xfrm>
            <a:prstGeom prst="ellipse">
              <a:avLst/>
            </a:prstGeom>
            <a:solidFill>
              <a:srgbClr val="808080"/>
            </a:solidFill>
            <a:ln w="28575">
              <a:solidFill>
                <a:schemeClr val="tx1"/>
              </a:solidFill>
              <a:round/>
              <a:headEnd/>
              <a:tailEnd/>
            </a:ln>
          </p:spPr>
          <p:txBody>
            <a:bodyPr lIns="0" tIns="0" rIns="0" bIns="0"/>
            <a:lstStyle/>
            <a:p>
              <a:endParaRPr lang="en-US">
                <a:solidFill>
                  <a:schemeClr val="bg1"/>
                </a:solidFill>
              </a:endParaRPr>
            </a:p>
          </p:txBody>
        </p:sp>
        <p:sp>
          <p:nvSpPr>
            <p:cNvPr id="42021" name="Rectangle 88"/>
            <p:cNvSpPr>
              <a:spLocks/>
            </p:cNvSpPr>
            <p:nvPr/>
          </p:nvSpPr>
          <p:spPr bwMode="auto">
            <a:xfrm>
              <a:off x="72" y="27"/>
              <a:ext cx="193"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bg1"/>
                  </a:solidFill>
                  <a:latin typeface="Times New Roman" pitchFamily="18" charset="0"/>
                  <a:cs typeface="Times New Roman" pitchFamily="18" charset="0"/>
                  <a:sym typeface="Times New Roman" pitchFamily="18" charset="0"/>
                </a:rPr>
                <a:t>E</a:t>
              </a:r>
              <a:r>
                <a:rPr lang="en-US" sz="2400" baseline="-25000">
                  <a:solidFill>
                    <a:schemeClr val="bg1"/>
                  </a:solidFill>
                  <a:latin typeface="Times New Roman" pitchFamily="18" charset="0"/>
                  <a:cs typeface="Times New Roman" pitchFamily="18" charset="0"/>
                  <a:sym typeface="Times New Roman" pitchFamily="18" charset="0"/>
                </a:rPr>
                <a:t>1</a:t>
              </a:r>
            </a:p>
          </p:txBody>
        </p:sp>
      </p:grpSp>
      <p:grpSp>
        <p:nvGrpSpPr>
          <p:cNvPr id="42007" name="Group 92"/>
          <p:cNvGrpSpPr>
            <a:grpSpLocks/>
          </p:cNvGrpSpPr>
          <p:nvPr/>
        </p:nvGrpSpPr>
        <p:grpSpPr bwMode="auto">
          <a:xfrm>
            <a:off x="3810000" y="4572000"/>
            <a:ext cx="711200" cy="533400"/>
            <a:chOff x="0" y="0"/>
            <a:chExt cx="336" cy="336"/>
          </a:xfrm>
        </p:grpSpPr>
        <p:sp>
          <p:nvSpPr>
            <p:cNvPr id="42018" name="Oval 90"/>
            <p:cNvSpPr>
              <a:spLocks/>
            </p:cNvSpPr>
            <p:nvPr/>
          </p:nvSpPr>
          <p:spPr bwMode="auto">
            <a:xfrm>
              <a:off x="0" y="0"/>
              <a:ext cx="336" cy="336"/>
            </a:xfrm>
            <a:prstGeom prst="ellipse">
              <a:avLst/>
            </a:prstGeom>
            <a:solidFill>
              <a:srgbClr val="808080"/>
            </a:solidFill>
            <a:ln w="28575">
              <a:solidFill>
                <a:schemeClr val="tx1"/>
              </a:solidFill>
              <a:round/>
              <a:headEnd/>
              <a:tailEnd/>
            </a:ln>
          </p:spPr>
          <p:txBody>
            <a:bodyPr lIns="0" tIns="0" rIns="0" bIns="0"/>
            <a:lstStyle/>
            <a:p>
              <a:endParaRPr lang="en-US">
                <a:solidFill>
                  <a:schemeClr val="bg1"/>
                </a:solidFill>
              </a:endParaRPr>
            </a:p>
          </p:txBody>
        </p:sp>
        <p:sp>
          <p:nvSpPr>
            <p:cNvPr id="42019" name="Rectangle 91"/>
            <p:cNvSpPr>
              <a:spLocks/>
            </p:cNvSpPr>
            <p:nvPr/>
          </p:nvSpPr>
          <p:spPr bwMode="auto">
            <a:xfrm>
              <a:off x="72" y="27"/>
              <a:ext cx="193"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bg1"/>
                  </a:solidFill>
                  <a:latin typeface="Times New Roman" pitchFamily="18" charset="0"/>
                  <a:cs typeface="Times New Roman" pitchFamily="18" charset="0"/>
                  <a:sym typeface="Times New Roman" pitchFamily="18" charset="0"/>
                </a:rPr>
                <a:t>E</a:t>
              </a:r>
              <a:r>
                <a:rPr lang="en-US" sz="2400" baseline="-25000">
                  <a:solidFill>
                    <a:schemeClr val="bg1"/>
                  </a:solidFill>
                  <a:latin typeface="Times New Roman" pitchFamily="18" charset="0"/>
                  <a:cs typeface="Times New Roman" pitchFamily="18" charset="0"/>
                  <a:sym typeface="Times New Roman" pitchFamily="18" charset="0"/>
                </a:rPr>
                <a:t>3</a:t>
              </a:r>
            </a:p>
          </p:txBody>
        </p:sp>
      </p:grpSp>
      <p:grpSp>
        <p:nvGrpSpPr>
          <p:cNvPr id="42008" name="Group 95"/>
          <p:cNvGrpSpPr>
            <a:grpSpLocks/>
          </p:cNvGrpSpPr>
          <p:nvPr/>
        </p:nvGrpSpPr>
        <p:grpSpPr bwMode="auto">
          <a:xfrm>
            <a:off x="5029200" y="4572000"/>
            <a:ext cx="711200" cy="533400"/>
            <a:chOff x="0" y="0"/>
            <a:chExt cx="336" cy="336"/>
          </a:xfrm>
        </p:grpSpPr>
        <p:sp>
          <p:nvSpPr>
            <p:cNvPr id="42016" name="Oval 93"/>
            <p:cNvSpPr>
              <a:spLocks/>
            </p:cNvSpPr>
            <p:nvPr/>
          </p:nvSpPr>
          <p:spPr bwMode="auto">
            <a:xfrm>
              <a:off x="0" y="0"/>
              <a:ext cx="336" cy="336"/>
            </a:xfrm>
            <a:prstGeom prst="ellipse">
              <a:avLst/>
            </a:prstGeom>
            <a:solidFill>
              <a:srgbClr val="808080"/>
            </a:solidFill>
            <a:ln w="28575">
              <a:solidFill>
                <a:schemeClr val="tx1"/>
              </a:solidFill>
              <a:round/>
              <a:headEnd/>
              <a:tailEnd/>
            </a:ln>
          </p:spPr>
          <p:txBody>
            <a:bodyPr lIns="0" tIns="0" rIns="0" bIns="0"/>
            <a:lstStyle/>
            <a:p>
              <a:endParaRPr lang="en-US">
                <a:solidFill>
                  <a:schemeClr val="bg1"/>
                </a:solidFill>
              </a:endParaRPr>
            </a:p>
          </p:txBody>
        </p:sp>
        <p:sp>
          <p:nvSpPr>
            <p:cNvPr id="42017" name="Rectangle 94"/>
            <p:cNvSpPr>
              <a:spLocks/>
            </p:cNvSpPr>
            <p:nvPr/>
          </p:nvSpPr>
          <p:spPr bwMode="auto">
            <a:xfrm>
              <a:off x="72" y="27"/>
              <a:ext cx="193"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bg1"/>
                  </a:solidFill>
                  <a:latin typeface="Times New Roman" pitchFamily="18" charset="0"/>
                  <a:cs typeface="Times New Roman" pitchFamily="18" charset="0"/>
                  <a:sym typeface="Times New Roman" pitchFamily="18" charset="0"/>
                </a:rPr>
                <a:t>E</a:t>
              </a:r>
              <a:r>
                <a:rPr lang="en-US" sz="2400" baseline="-25000">
                  <a:solidFill>
                    <a:schemeClr val="bg1"/>
                  </a:solidFill>
                  <a:latin typeface="Times New Roman" pitchFamily="18" charset="0"/>
                  <a:cs typeface="Times New Roman" pitchFamily="18" charset="0"/>
                  <a:sym typeface="Times New Roman" pitchFamily="18" charset="0"/>
                </a:rPr>
                <a:t>4</a:t>
              </a:r>
            </a:p>
          </p:txBody>
        </p:sp>
      </p:grpSp>
      <p:grpSp>
        <p:nvGrpSpPr>
          <p:cNvPr id="42009" name="Group 98"/>
          <p:cNvGrpSpPr>
            <a:grpSpLocks/>
          </p:cNvGrpSpPr>
          <p:nvPr/>
        </p:nvGrpSpPr>
        <p:grpSpPr bwMode="auto">
          <a:xfrm>
            <a:off x="7112000" y="5791200"/>
            <a:ext cx="711200" cy="533400"/>
            <a:chOff x="0" y="0"/>
            <a:chExt cx="336" cy="336"/>
          </a:xfrm>
        </p:grpSpPr>
        <p:sp>
          <p:nvSpPr>
            <p:cNvPr id="42014" name="Oval 96"/>
            <p:cNvSpPr>
              <a:spLocks/>
            </p:cNvSpPr>
            <p:nvPr/>
          </p:nvSpPr>
          <p:spPr bwMode="auto">
            <a:xfrm>
              <a:off x="0" y="0"/>
              <a:ext cx="336" cy="336"/>
            </a:xfrm>
            <a:prstGeom prst="ellipse">
              <a:avLst/>
            </a:prstGeom>
            <a:solidFill>
              <a:srgbClr val="FFFFFF"/>
            </a:solidFill>
            <a:ln w="28575">
              <a:solidFill>
                <a:srgbClr val="FFFFFF"/>
              </a:solidFill>
              <a:round/>
              <a:headEnd/>
              <a:tailEnd/>
            </a:ln>
          </p:spPr>
          <p:txBody>
            <a:bodyPr lIns="0" tIns="0" rIns="0" bIns="0"/>
            <a:lstStyle/>
            <a:p>
              <a:endParaRPr lang="en-US"/>
            </a:p>
          </p:txBody>
        </p:sp>
        <p:sp>
          <p:nvSpPr>
            <p:cNvPr id="42015" name="Rectangle 97"/>
            <p:cNvSpPr>
              <a:spLocks/>
            </p:cNvSpPr>
            <p:nvPr/>
          </p:nvSpPr>
          <p:spPr bwMode="auto">
            <a:xfrm>
              <a:off x="71" y="27"/>
              <a:ext cx="193"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rgbClr val="FFFFFF"/>
                  </a:solidFill>
                  <a:latin typeface="Times New Roman Italic" charset="0"/>
                  <a:cs typeface="Times New Roman Italic" charset="0"/>
                  <a:sym typeface="Times New Roman Italic" charset="0"/>
                </a:rPr>
                <a:t>E</a:t>
              </a:r>
              <a:r>
                <a:rPr lang="en-US" sz="2400" baseline="-25000">
                  <a:solidFill>
                    <a:srgbClr val="FFFFFF"/>
                  </a:solidFill>
                  <a:latin typeface="Times New Roman" pitchFamily="18" charset="0"/>
                  <a:cs typeface="Times New Roman" pitchFamily="18" charset="0"/>
                  <a:sym typeface="Times New Roman" pitchFamily="18" charset="0"/>
                </a:rPr>
                <a:t>5</a:t>
              </a:r>
            </a:p>
          </p:txBody>
        </p:sp>
      </p:grpSp>
      <p:cxnSp>
        <p:nvCxnSpPr>
          <p:cNvPr id="41998" name="AutoShape 73"/>
          <p:cNvCxnSpPr>
            <a:cxnSpLocks noChangeShapeType="1"/>
            <a:endCxn id="42030" idx="2"/>
          </p:cNvCxnSpPr>
          <p:nvPr/>
        </p:nvCxnSpPr>
        <p:spPr bwMode="auto">
          <a:xfrm>
            <a:off x="2133600" y="3771900"/>
            <a:ext cx="457200" cy="0"/>
          </a:xfrm>
          <a:prstGeom prst="straightConnector1">
            <a:avLst/>
          </a:prstGeom>
          <a:noFill/>
          <a:ln w="28575">
            <a:solidFill>
              <a:schemeClr val="tx1"/>
            </a:solidFill>
            <a:round/>
            <a:headEnd/>
            <a:tailEnd type="triangle" w="lg" len="lg"/>
          </a:ln>
        </p:spPr>
      </p:cxnSp>
      <p:cxnSp>
        <p:nvCxnSpPr>
          <p:cNvPr id="42002" name="AutoShape 81"/>
          <p:cNvCxnSpPr>
            <a:cxnSpLocks noChangeShapeType="1"/>
            <a:endCxn id="42022" idx="2"/>
          </p:cNvCxnSpPr>
          <p:nvPr/>
        </p:nvCxnSpPr>
        <p:spPr bwMode="auto">
          <a:xfrm>
            <a:off x="4521200" y="3771900"/>
            <a:ext cx="508000" cy="0"/>
          </a:xfrm>
          <a:prstGeom prst="straightConnector1">
            <a:avLst/>
          </a:prstGeom>
          <a:noFill/>
          <a:ln w="28575">
            <a:solidFill>
              <a:schemeClr val="tx1"/>
            </a:solidFill>
            <a:round/>
            <a:headEnd/>
            <a:tailEnd type="triangle" w="lg" len="lg"/>
          </a:ln>
        </p:spPr>
      </p:cxnSp>
      <p:cxnSp>
        <p:nvCxnSpPr>
          <p:cNvPr id="42003" name="AutoShape 82"/>
          <p:cNvCxnSpPr>
            <a:cxnSpLocks noChangeShapeType="1"/>
            <a:stCxn id="42030" idx="6"/>
            <a:endCxn id="42024" idx="2"/>
          </p:cNvCxnSpPr>
          <p:nvPr/>
        </p:nvCxnSpPr>
        <p:spPr bwMode="auto">
          <a:xfrm>
            <a:off x="3302000" y="3771900"/>
            <a:ext cx="508000" cy="0"/>
          </a:xfrm>
          <a:prstGeom prst="straightConnector1">
            <a:avLst/>
          </a:prstGeom>
          <a:noFill/>
          <a:ln w="28575">
            <a:solidFill>
              <a:schemeClr val="tx1"/>
            </a:solidFill>
            <a:round/>
            <a:headEnd/>
            <a:tailEnd type="triangle" w="lg" len="lg"/>
          </a:ln>
        </p:spPr>
      </p:cxnSp>
      <p:grpSp>
        <p:nvGrpSpPr>
          <p:cNvPr id="3" name="Group 2"/>
          <p:cNvGrpSpPr/>
          <p:nvPr/>
        </p:nvGrpSpPr>
        <p:grpSpPr>
          <a:xfrm>
            <a:off x="1727200" y="4052888"/>
            <a:ext cx="3657600" cy="519112"/>
            <a:chOff x="1295400" y="4610100"/>
            <a:chExt cx="2743200" cy="800100"/>
          </a:xfrm>
        </p:grpSpPr>
        <p:cxnSp>
          <p:nvCxnSpPr>
            <p:cNvPr id="41996" name="AutoShape 69"/>
            <p:cNvCxnSpPr>
              <a:cxnSpLocks noChangeShapeType="1"/>
            </p:cNvCxnSpPr>
            <p:nvPr/>
          </p:nvCxnSpPr>
          <p:spPr bwMode="auto">
            <a:xfrm>
              <a:off x="2209800" y="4610100"/>
              <a:ext cx="0" cy="800100"/>
            </a:xfrm>
            <a:prstGeom prst="straightConnector1">
              <a:avLst/>
            </a:prstGeom>
            <a:noFill/>
            <a:ln w="28575">
              <a:solidFill>
                <a:schemeClr val="tx1"/>
              </a:solidFill>
              <a:round/>
              <a:headEnd/>
              <a:tailEnd type="triangle" w="lg" len="lg"/>
            </a:ln>
          </p:spPr>
        </p:cxnSp>
        <p:cxnSp>
          <p:nvCxnSpPr>
            <p:cNvPr id="42000" name="AutoShape 77"/>
            <p:cNvCxnSpPr>
              <a:cxnSpLocks noChangeShapeType="1"/>
            </p:cNvCxnSpPr>
            <p:nvPr/>
          </p:nvCxnSpPr>
          <p:spPr bwMode="auto">
            <a:xfrm>
              <a:off x="1295400" y="4610100"/>
              <a:ext cx="0" cy="800100"/>
            </a:xfrm>
            <a:prstGeom prst="straightConnector1">
              <a:avLst/>
            </a:prstGeom>
            <a:noFill/>
            <a:ln w="28575">
              <a:solidFill>
                <a:schemeClr val="tx1"/>
              </a:solidFill>
              <a:round/>
              <a:headEnd/>
              <a:tailEnd type="triangle" w="lg" len="lg"/>
            </a:ln>
          </p:spPr>
        </p:cxnSp>
        <p:cxnSp>
          <p:nvCxnSpPr>
            <p:cNvPr id="42010" name="AutoShape 99"/>
            <p:cNvCxnSpPr>
              <a:cxnSpLocks noChangeShapeType="1"/>
            </p:cNvCxnSpPr>
            <p:nvPr/>
          </p:nvCxnSpPr>
          <p:spPr bwMode="auto">
            <a:xfrm>
              <a:off x="3124200" y="4610100"/>
              <a:ext cx="0" cy="800100"/>
            </a:xfrm>
            <a:prstGeom prst="straightConnector1">
              <a:avLst/>
            </a:prstGeom>
            <a:noFill/>
            <a:ln w="28575">
              <a:solidFill>
                <a:schemeClr val="tx1"/>
              </a:solidFill>
              <a:round/>
              <a:headEnd/>
              <a:tailEnd type="triangle" w="lg" len="lg"/>
            </a:ln>
          </p:spPr>
        </p:cxnSp>
        <p:cxnSp>
          <p:nvCxnSpPr>
            <p:cNvPr id="42011" name="AutoShape 100"/>
            <p:cNvCxnSpPr>
              <a:cxnSpLocks noChangeShapeType="1"/>
            </p:cNvCxnSpPr>
            <p:nvPr/>
          </p:nvCxnSpPr>
          <p:spPr bwMode="auto">
            <a:xfrm>
              <a:off x="4038600" y="4610100"/>
              <a:ext cx="0" cy="800100"/>
            </a:xfrm>
            <a:prstGeom prst="straightConnector1">
              <a:avLst/>
            </a:prstGeom>
            <a:noFill/>
            <a:ln w="28575">
              <a:solidFill>
                <a:schemeClr val="tx1"/>
              </a:solidFill>
              <a:round/>
              <a:headEnd/>
              <a:tailEnd type="triangle" w="lg" len="lg"/>
            </a:ln>
          </p:spPr>
        </p:cxnSp>
      </p:grpSp>
      <p:sp>
        <p:nvSpPr>
          <p:cNvPr id="42012" name="Line 101"/>
          <p:cNvSpPr>
            <a:spLocks noChangeShapeType="1"/>
          </p:cNvSpPr>
          <p:nvPr/>
        </p:nvSpPr>
        <p:spPr bwMode="auto">
          <a:xfrm>
            <a:off x="9956800" y="3810000"/>
            <a:ext cx="406400" cy="1588"/>
          </a:xfrm>
          <a:prstGeom prst="line">
            <a:avLst/>
          </a:prstGeom>
          <a:noFill/>
          <a:ln w="38100">
            <a:solidFill>
              <a:srgbClr val="FFFF00"/>
            </a:solidFill>
            <a:round/>
            <a:headEnd/>
            <a:tailEnd type="triangle" w="med" len="med"/>
          </a:ln>
        </p:spPr>
        <p:txBody>
          <a:bodyPr lIns="0" tIns="0" rIns="0" bIns="0"/>
          <a:lstStyle/>
          <a:p>
            <a:endParaRPr lang="en-US">
              <a:solidFill>
                <a:schemeClr val="bg1"/>
              </a:solidFill>
            </a:endParaRPr>
          </a:p>
        </p:txBody>
      </p:sp>
      <p:sp>
        <p:nvSpPr>
          <p:cNvPr id="42013" name="Oval 102"/>
          <p:cNvSpPr>
            <a:spLocks/>
          </p:cNvSpPr>
          <p:nvPr/>
        </p:nvSpPr>
        <p:spPr bwMode="auto">
          <a:xfrm>
            <a:off x="9855200" y="3733800"/>
            <a:ext cx="203200" cy="152400"/>
          </a:xfrm>
          <a:prstGeom prst="ellipse">
            <a:avLst/>
          </a:prstGeom>
          <a:solidFill>
            <a:srgbClr val="FFFF00"/>
          </a:solidFill>
          <a:ln w="9525">
            <a:solidFill>
              <a:srgbClr val="FFFF00"/>
            </a:solidFill>
            <a:round/>
            <a:headEnd/>
            <a:tailEnd/>
          </a:ln>
        </p:spPr>
        <p:txBody>
          <a:bodyPr lIns="0" tIns="0" rIns="0" bIns="0"/>
          <a:lstStyle/>
          <a:p>
            <a:endParaRPr lang="en-US">
              <a:solidFill>
                <a:schemeClr val="bg1"/>
              </a:solidFill>
            </a:endParaRPr>
          </a:p>
        </p:txBody>
      </p:sp>
      <p:graphicFrame>
        <p:nvGraphicFramePr>
          <p:cNvPr id="105" name="Group 5"/>
          <p:cNvGraphicFramePr>
            <a:graphicFrameLocks noGrp="1"/>
          </p:cNvGraphicFramePr>
          <p:nvPr>
            <p:extLst>
              <p:ext uri="{D42A27DB-BD31-4B8C-83A1-F6EECF244321}">
                <p14:modId xmlns:p14="http://schemas.microsoft.com/office/powerpoint/2010/main" val="4238126892"/>
              </p:ext>
            </p:extLst>
          </p:nvPr>
        </p:nvGraphicFramePr>
        <p:xfrm>
          <a:off x="1758952" y="5638800"/>
          <a:ext cx="9823448" cy="812800"/>
        </p:xfrm>
        <a:graphic>
          <a:graphicData uri="http://schemas.openxmlformats.org/drawingml/2006/table">
            <a:tbl>
              <a:tblPr/>
              <a:tblGrid>
                <a:gridCol w="2455333"/>
                <a:gridCol w="2457449"/>
                <a:gridCol w="2455333"/>
                <a:gridCol w="2455333"/>
              </a:tblGrid>
              <a:tr h="396875">
                <a:tc>
                  <a:txBody>
                    <a:bodyPr/>
                    <a:lstStyle/>
                    <a:p>
                      <a:pPr marL="39688" marR="0" lvl="0" indent="0" algn="ctr" defTabSz="914400" rtl="0" eaLnBrk="1" fontAlgn="base" latinLnBrk="0" hangingPunct="1">
                        <a:lnSpc>
                          <a:spcPct val="100000"/>
                        </a:lnSpc>
                        <a:spcBef>
                          <a:spcPct val="0"/>
                        </a:spcBef>
                        <a:spcAft>
                          <a:spcPct val="0"/>
                        </a:spcAft>
                        <a:buClr>
                          <a:srgbClr val="333399"/>
                        </a:buClr>
                        <a:buSzPct val="100000"/>
                        <a:buFont typeface="Wingdings" pitchFamily="2" charset="2"/>
                        <a:buNone/>
                        <a:tabLst/>
                      </a:pPr>
                      <a:r>
                        <a:rPr kumimoji="0" lang="en-US" sz="2000" b="0" i="0" u="none" strike="noStrike" cap="none" normalizeH="0" baseline="0" dirty="0" smtClean="0">
                          <a:ln>
                            <a:noFill/>
                          </a:ln>
                          <a:solidFill>
                            <a:schemeClr val="bg1"/>
                          </a:solidFill>
                          <a:effectLst/>
                          <a:latin typeface="Arial" charset="0"/>
                          <a:ea typeface="ヒラギノ角ゴ ProN W3" charset="0"/>
                          <a:cs typeface="ヒラギノ角ゴ ProN W3" charset="0"/>
                          <a:sym typeface="Arial" charset="0"/>
                        </a:rPr>
                        <a:t>P(red | 3)</a:t>
                      </a:r>
                    </a:p>
                  </a:txBody>
                  <a:tcPr marL="67733" marR="67733" marT="50800" marB="508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39688" marR="0" lvl="0" indent="0" algn="ctr" defTabSz="914400" rtl="0" eaLnBrk="1" fontAlgn="base" latinLnBrk="0" hangingPunct="1">
                        <a:lnSpc>
                          <a:spcPct val="100000"/>
                        </a:lnSpc>
                        <a:spcBef>
                          <a:spcPct val="0"/>
                        </a:spcBef>
                        <a:spcAft>
                          <a:spcPct val="0"/>
                        </a:spcAft>
                        <a:buClr>
                          <a:srgbClr val="333399"/>
                        </a:buClr>
                        <a:buSzPct val="100000"/>
                        <a:buFont typeface="Wingdings" pitchFamily="2" charset="2"/>
                        <a:buNone/>
                        <a:tabLst/>
                      </a:pPr>
                      <a:r>
                        <a:rPr kumimoji="0" lang="en-US" sz="2000" b="0" i="0" u="none" strike="noStrike" cap="none" normalizeH="0" baseline="0" smtClean="0">
                          <a:ln>
                            <a:noFill/>
                          </a:ln>
                          <a:solidFill>
                            <a:schemeClr val="bg1"/>
                          </a:solidFill>
                          <a:effectLst/>
                          <a:latin typeface="Arial" charset="0"/>
                          <a:ea typeface="ヒラギノ角ゴ ProN W3" charset="0"/>
                          <a:cs typeface="ヒラギノ角ゴ ProN W3" charset="0"/>
                          <a:sym typeface="Arial" charset="0"/>
                        </a:rPr>
                        <a:t>P(orange | 3)</a:t>
                      </a:r>
                    </a:p>
                  </a:txBody>
                  <a:tcPr marL="67733" marR="67733"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39688" marR="0" lvl="0" indent="0" algn="ctr" defTabSz="914400" rtl="0" eaLnBrk="1" fontAlgn="base" latinLnBrk="0" hangingPunct="1">
                        <a:lnSpc>
                          <a:spcPct val="100000"/>
                        </a:lnSpc>
                        <a:spcBef>
                          <a:spcPct val="0"/>
                        </a:spcBef>
                        <a:spcAft>
                          <a:spcPct val="0"/>
                        </a:spcAft>
                        <a:buClr>
                          <a:srgbClr val="333399"/>
                        </a:buClr>
                        <a:buSzPct val="100000"/>
                        <a:buFont typeface="Wingdings" pitchFamily="2" charset="2"/>
                        <a:buNone/>
                        <a:tabLst/>
                      </a:pPr>
                      <a:r>
                        <a:rPr kumimoji="0" lang="en-US" sz="2000" b="0" i="0" u="none" strike="noStrike" cap="none" normalizeH="0" baseline="0" smtClean="0">
                          <a:ln>
                            <a:noFill/>
                          </a:ln>
                          <a:solidFill>
                            <a:schemeClr val="bg1"/>
                          </a:solidFill>
                          <a:effectLst/>
                          <a:latin typeface="Arial" charset="0"/>
                          <a:ea typeface="ヒラギノ角ゴ ProN W3" charset="0"/>
                          <a:cs typeface="ヒラギノ角ゴ ProN W3" charset="0"/>
                          <a:sym typeface="Arial" charset="0"/>
                        </a:rPr>
                        <a:t>P(yellow | 3)</a:t>
                      </a:r>
                    </a:p>
                  </a:txBody>
                  <a:tcPr marL="67733" marR="67733"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39688" marR="0" lvl="0" indent="0" algn="ctr" defTabSz="914400" rtl="0" eaLnBrk="1" fontAlgn="base" latinLnBrk="0" hangingPunct="1">
                        <a:lnSpc>
                          <a:spcPct val="100000"/>
                        </a:lnSpc>
                        <a:spcBef>
                          <a:spcPct val="0"/>
                        </a:spcBef>
                        <a:spcAft>
                          <a:spcPct val="0"/>
                        </a:spcAft>
                        <a:buClr>
                          <a:srgbClr val="333399"/>
                        </a:buClr>
                        <a:buSzPct val="100000"/>
                        <a:buFont typeface="Wingdings" pitchFamily="2" charset="2"/>
                        <a:buNone/>
                        <a:tabLst/>
                      </a:pPr>
                      <a:r>
                        <a:rPr kumimoji="0" lang="en-US" sz="2000" b="0" i="0" u="none" strike="noStrike" cap="none" normalizeH="0" baseline="0" smtClean="0">
                          <a:ln>
                            <a:noFill/>
                          </a:ln>
                          <a:solidFill>
                            <a:schemeClr val="bg1"/>
                          </a:solidFill>
                          <a:effectLst/>
                          <a:latin typeface="Arial" charset="0"/>
                          <a:ea typeface="ヒラギノ角ゴ ProN W3" charset="0"/>
                          <a:cs typeface="ヒラギノ角ゴ ProN W3" charset="0"/>
                          <a:sym typeface="Arial" charset="0"/>
                        </a:rPr>
                        <a:t>P(green | 3)</a:t>
                      </a:r>
                    </a:p>
                  </a:txBody>
                  <a:tcPr marL="67733" marR="67733"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FF"/>
                    </a:solidFill>
                  </a:tcPr>
                </a:tc>
              </a:tr>
              <a:tr h="395288">
                <a:tc>
                  <a:txBody>
                    <a:bodyPr/>
                    <a:lstStyle/>
                    <a:p>
                      <a:pPr marL="39688" marR="0" lvl="0" indent="0" algn="ctr" defTabSz="914400" rtl="0" eaLnBrk="1" fontAlgn="base" latinLnBrk="0" hangingPunct="1">
                        <a:lnSpc>
                          <a:spcPct val="100000"/>
                        </a:lnSpc>
                        <a:spcBef>
                          <a:spcPct val="0"/>
                        </a:spcBef>
                        <a:spcAft>
                          <a:spcPct val="0"/>
                        </a:spcAft>
                        <a:buClr>
                          <a:srgbClr val="333399"/>
                        </a:buClr>
                        <a:buSzPct val="100000"/>
                        <a:buFont typeface="Wingdings" pitchFamily="2" charset="2"/>
                        <a:buNone/>
                        <a:tabLst/>
                      </a:pPr>
                      <a:r>
                        <a:rPr kumimoji="0" lang="en-US" sz="2000" b="0" i="0" u="none" strike="noStrike" cap="none" normalizeH="0" baseline="0" dirty="0" smtClean="0">
                          <a:ln>
                            <a:noFill/>
                          </a:ln>
                          <a:solidFill>
                            <a:schemeClr val="bg1"/>
                          </a:solidFill>
                          <a:effectLst/>
                          <a:latin typeface="Arial" charset="0"/>
                          <a:ea typeface="ヒラギノ角ゴ ProN W3" charset="0"/>
                          <a:cs typeface="ヒラギノ角ゴ ProN W3" charset="0"/>
                          <a:sym typeface="Arial" charset="0"/>
                        </a:rPr>
                        <a:t>0.05</a:t>
                      </a:r>
                    </a:p>
                  </a:txBody>
                  <a:tcPr marL="67733" marR="67733" marT="50800" marB="508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39688" marR="0" lvl="0" indent="0" algn="ctr" defTabSz="914400" rtl="0" eaLnBrk="1" fontAlgn="base" latinLnBrk="0" hangingPunct="1">
                        <a:lnSpc>
                          <a:spcPct val="100000"/>
                        </a:lnSpc>
                        <a:spcBef>
                          <a:spcPct val="0"/>
                        </a:spcBef>
                        <a:spcAft>
                          <a:spcPct val="0"/>
                        </a:spcAft>
                        <a:buClr>
                          <a:srgbClr val="333399"/>
                        </a:buClr>
                        <a:buSzPct val="100000"/>
                        <a:buFont typeface="Wingdings" pitchFamily="2" charset="2"/>
                        <a:buNone/>
                        <a:tabLst/>
                      </a:pPr>
                      <a:r>
                        <a:rPr kumimoji="0" lang="en-US" sz="2000" b="0" i="0" u="none" strike="noStrike" cap="none" normalizeH="0" baseline="0" smtClean="0">
                          <a:ln>
                            <a:noFill/>
                          </a:ln>
                          <a:solidFill>
                            <a:schemeClr val="bg1"/>
                          </a:solidFill>
                          <a:effectLst/>
                          <a:latin typeface="Arial" charset="0"/>
                          <a:ea typeface="ヒラギノ角ゴ ProN W3" charset="0"/>
                          <a:cs typeface="ヒラギノ角ゴ ProN W3" charset="0"/>
                          <a:sym typeface="Arial" charset="0"/>
                        </a:rPr>
                        <a:t>0.15</a:t>
                      </a:r>
                    </a:p>
                  </a:txBody>
                  <a:tcPr marL="67733" marR="67733"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39688" marR="0" lvl="0" indent="0" algn="ctr" defTabSz="914400" rtl="0" eaLnBrk="1" fontAlgn="base" latinLnBrk="0" hangingPunct="1">
                        <a:lnSpc>
                          <a:spcPct val="100000"/>
                        </a:lnSpc>
                        <a:spcBef>
                          <a:spcPct val="0"/>
                        </a:spcBef>
                        <a:spcAft>
                          <a:spcPct val="0"/>
                        </a:spcAft>
                        <a:buClr>
                          <a:srgbClr val="333399"/>
                        </a:buClr>
                        <a:buSzPct val="100000"/>
                        <a:buFont typeface="Wingdings" pitchFamily="2" charset="2"/>
                        <a:buNone/>
                        <a:tabLst/>
                      </a:pPr>
                      <a:r>
                        <a:rPr kumimoji="0" lang="en-US" sz="2000" b="0" i="0" u="none" strike="noStrike" cap="none" normalizeH="0" baseline="0" smtClean="0">
                          <a:ln>
                            <a:noFill/>
                          </a:ln>
                          <a:solidFill>
                            <a:schemeClr val="bg1"/>
                          </a:solidFill>
                          <a:effectLst/>
                          <a:latin typeface="Arial" charset="0"/>
                          <a:ea typeface="ヒラギノ角ゴ ProN W3" charset="0"/>
                          <a:cs typeface="ヒラギノ角ゴ ProN W3" charset="0"/>
                          <a:sym typeface="Arial" charset="0"/>
                        </a:rPr>
                        <a:t>0.5</a:t>
                      </a:r>
                    </a:p>
                  </a:txBody>
                  <a:tcPr marL="67733" marR="67733"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39688" marR="0" lvl="0" indent="0" algn="ctr" defTabSz="914400" rtl="0" eaLnBrk="1" fontAlgn="base" latinLnBrk="0" hangingPunct="1">
                        <a:lnSpc>
                          <a:spcPct val="100000"/>
                        </a:lnSpc>
                        <a:spcBef>
                          <a:spcPct val="0"/>
                        </a:spcBef>
                        <a:spcAft>
                          <a:spcPct val="0"/>
                        </a:spcAft>
                        <a:buClr>
                          <a:srgbClr val="333399"/>
                        </a:buClr>
                        <a:buSzPct val="100000"/>
                        <a:buFont typeface="Wingdings" pitchFamily="2" charset="2"/>
                        <a:buNone/>
                        <a:tabLst/>
                      </a:pPr>
                      <a:r>
                        <a:rPr kumimoji="0" lang="en-US" sz="2000" b="0" i="0" u="none" strike="noStrike" cap="none" normalizeH="0" baseline="0" dirty="0" smtClean="0">
                          <a:ln>
                            <a:noFill/>
                          </a:ln>
                          <a:solidFill>
                            <a:schemeClr val="bg1"/>
                          </a:solidFill>
                          <a:effectLst/>
                          <a:latin typeface="Arial" charset="0"/>
                          <a:ea typeface="ヒラギノ角ゴ ProN W3" charset="0"/>
                          <a:cs typeface="ヒラギノ角ゴ ProN W3" charset="0"/>
                          <a:sym typeface="Arial" charset="0"/>
                        </a:rPr>
                        <a:t>0.3</a:t>
                      </a:r>
                    </a:p>
                  </a:txBody>
                  <a:tcPr marL="67733" marR="67733"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FF"/>
                    </a:solidFill>
                  </a:tcPr>
                </a:tc>
              </a:tr>
            </a:tbl>
          </a:graphicData>
        </a:graphic>
      </p:graphicFrame>
      <p:sp>
        <p:nvSpPr>
          <p:cNvPr id="106" name="Rectangle 33"/>
          <p:cNvSpPr>
            <a:spLocks/>
          </p:cNvSpPr>
          <p:nvPr/>
        </p:nvSpPr>
        <p:spPr bwMode="auto">
          <a:xfrm>
            <a:off x="406400" y="5943601"/>
            <a:ext cx="716626" cy="276999"/>
          </a:xfrm>
          <a:prstGeom prst="rect">
            <a:avLst/>
          </a:prstGeom>
          <a:noFill/>
          <a:ln w="12700">
            <a:noFill/>
            <a:miter lim="800000"/>
            <a:headEnd/>
            <a:tailEnd/>
          </a:ln>
        </p:spPr>
        <p:txBody>
          <a:bodyPr wrap="none" lIns="0" tIns="0" rIns="40639" bIns="0">
            <a:spAutoFit/>
          </a:bodyPr>
          <a:lstStyle/>
          <a:p>
            <a:pPr marL="39688"/>
            <a:r>
              <a:rPr lang="en-US" dirty="0" smtClean="0">
                <a:solidFill>
                  <a:srgbClr val="333399"/>
                </a:solidFill>
                <a:cs typeface="Arial" charset="0"/>
              </a:rPr>
              <a:t>P(E|X)</a:t>
            </a:r>
            <a:endParaRPr lang="en-US" dirty="0">
              <a:solidFill>
                <a:srgbClr val="333399"/>
              </a:solidFill>
              <a:cs typeface="Arial" charset="0"/>
            </a:endParaRPr>
          </a:p>
        </p:txBody>
      </p:sp>
      <p:sp>
        <p:nvSpPr>
          <p:cNvPr id="104" name="Rectangle 33"/>
          <p:cNvSpPr>
            <a:spLocks/>
          </p:cNvSpPr>
          <p:nvPr/>
        </p:nvSpPr>
        <p:spPr bwMode="auto">
          <a:xfrm>
            <a:off x="1981200" y="6550844"/>
            <a:ext cx="4069107" cy="276999"/>
          </a:xfrm>
          <a:prstGeom prst="rect">
            <a:avLst/>
          </a:prstGeom>
          <a:noFill/>
          <a:ln w="12700">
            <a:noFill/>
            <a:miter lim="800000"/>
            <a:headEnd/>
            <a:tailEnd/>
          </a:ln>
        </p:spPr>
        <p:txBody>
          <a:bodyPr wrap="none" lIns="0" tIns="0" rIns="40639" bIns="0">
            <a:spAutoFit/>
          </a:bodyPr>
          <a:lstStyle/>
          <a:p>
            <a:pPr marL="39688"/>
            <a:r>
              <a:rPr lang="en-US" dirty="0" smtClean="0">
                <a:solidFill>
                  <a:srgbClr val="333399"/>
                </a:solidFill>
                <a:cs typeface="Arial" charset="0"/>
              </a:rPr>
              <a:t>Etc… (must specify for other distances)</a:t>
            </a:r>
            <a:endParaRPr lang="en-US" dirty="0">
              <a:solidFill>
                <a:srgbClr val="333399"/>
              </a:solidFill>
              <a:cs typeface="Arial" charset="0"/>
            </a:endParaRPr>
          </a:p>
        </p:txBody>
      </p:sp>
      <p:sp>
        <p:nvSpPr>
          <p:cNvPr id="107" name="Rectangle 33"/>
          <p:cNvSpPr>
            <a:spLocks/>
          </p:cNvSpPr>
          <p:nvPr/>
        </p:nvSpPr>
        <p:spPr bwMode="auto">
          <a:xfrm>
            <a:off x="11201400" y="4114800"/>
            <a:ext cx="605381" cy="276999"/>
          </a:xfrm>
          <a:prstGeom prst="rect">
            <a:avLst/>
          </a:prstGeom>
          <a:noFill/>
          <a:ln w="12700">
            <a:noFill/>
            <a:miter lim="800000"/>
            <a:headEnd/>
            <a:tailEnd/>
          </a:ln>
        </p:spPr>
        <p:txBody>
          <a:bodyPr wrap="none" lIns="0" tIns="0" rIns="40639" bIns="0">
            <a:spAutoFit/>
          </a:bodyPr>
          <a:lstStyle/>
          <a:p>
            <a:pPr marL="39688"/>
            <a:r>
              <a:rPr lang="en-US" dirty="0" smtClean="0">
                <a:solidFill>
                  <a:srgbClr val="333399"/>
                </a:solidFill>
                <a:cs typeface="Arial" charset="0"/>
              </a:rPr>
              <a:t>Etc…</a:t>
            </a:r>
            <a:endParaRPr lang="en-US" dirty="0">
              <a:solidFill>
                <a:srgbClr val="333399"/>
              </a:solidFill>
              <a:cs typeface="Arial" charset="0"/>
            </a:endParaRPr>
          </a:p>
        </p:txBody>
      </p:sp>
    </p:spTree>
    <p:extLst>
      <p:ext uri="{BB962C8B-B14F-4D97-AF65-F5344CB8AC3E}">
        <p14:creationId xmlns:p14="http://schemas.microsoft.com/office/powerpoint/2010/main" val="2655191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8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98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9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988">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99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99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20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20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1988">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200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0" grpId="0"/>
      <p:bldP spid="41991" grpId="0"/>
      <p:bldP spid="42012" grpId="0" animBg="1"/>
      <p:bldP spid="42013" grpId="0" animBg="1"/>
      <p:bldP spid="106" grpId="0"/>
      <p:bldP spid="104" grpId="0"/>
      <p:bldP spid="10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2"/>
          <p:cNvSpPr>
            <a:spLocks noGrp="1" noChangeArrowheads="1"/>
          </p:cNvSpPr>
          <p:nvPr>
            <p:ph type="title"/>
          </p:nvPr>
        </p:nvSpPr>
        <p:spPr/>
        <p:txBody>
          <a:bodyPr rIns="132080"/>
          <a:lstStyle/>
          <a:p>
            <a:pPr indent="0" eaLnBrk="1" hangingPunct="1"/>
            <a:r>
              <a:rPr lang="en-US" smtClean="0"/>
              <a:t>HMM Computations</a:t>
            </a:r>
          </a:p>
        </p:txBody>
      </p:sp>
      <p:sp>
        <p:nvSpPr>
          <p:cNvPr id="43012" name="Rectangle 3"/>
          <p:cNvSpPr>
            <a:spLocks noGrp="1" noChangeArrowheads="1"/>
          </p:cNvSpPr>
          <p:nvPr>
            <p:ph type="body" idx="1"/>
          </p:nvPr>
        </p:nvSpPr>
        <p:spPr>
          <a:xfrm>
            <a:off x="609600" y="1511300"/>
            <a:ext cx="10972800" cy="1511300"/>
          </a:xfrm>
        </p:spPr>
        <p:txBody>
          <a:bodyPr rIns="132080"/>
          <a:lstStyle/>
          <a:p>
            <a:pPr eaLnBrk="1" hangingPunct="1">
              <a:lnSpc>
                <a:spcPct val="90000"/>
              </a:lnSpc>
            </a:pPr>
            <a:r>
              <a:rPr lang="en-US" sz="3000" dirty="0" smtClean="0">
                <a:solidFill>
                  <a:schemeClr val="tx1"/>
                </a:solidFill>
              </a:rPr>
              <a:t>Given </a:t>
            </a:r>
          </a:p>
          <a:p>
            <a:pPr marL="782638" lvl="1" eaLnBrk="1" hangingPunct="1">
              <a:lnSpc>
                <a:spcPct val="90000"/>
              </a:lnSpc>
            </a:pPr>
            <a:r>
              <a:rPr lang="en-US" dirty="0" smtClean="0"/>
              <a:t>parameters</a:t>
            </a:r>
          </a:p>
          <a:p>
            <a:pPr marL="782638" lvl="1" eaLnBrk="1" hangingPunct="1">
              <a:lnSpc>
                <a:spcPct val="90000"/>
              </a:lnSpc>
            </a:pPr>
            <a:r>
              <a:rPr lang="en-US" dirty="0" smtClean="0"/>
              <a:t>evidence</a:t>
            </a:r>
            <a:r>
              <a:rPr lang="en-US" dirty="0" smtClean="0">
                <a:latin typeface="Times New Roman" pitchFamily="18" charset="0"/>
                <a:cs typeface="Times New Roman" pitchFamily="18" charset="0"/>
                <a:sym typeface="Times New Roman" pitchFamily="18" charset="0"/>
              </a:rPr>
              <a:t> </a:t>
            </a:r>
            <a:r>
              <a:rPr lang="en-US" dirty="0" smtClean="0">
                <a:latin typeface="Times New Roman Italic" charset="0"/>
                <a:cs typeface="Times New Roman Italic" charset="0"/>
                <a:sym typeface="Times New Roman Italic" charset="0"/>
              </a:rPr>
              <a:t>E</a:t>
            </a:r>
            <a:r>
              <a:rPr lang="en-US" baseline="-22000" dirty="0" smtClean="0">
                <a:latin typeface="Times New Roman" pitchFamily="18" charset="0"/>
                <a:cs typeface="Times New Roman" pitchFamily="18" charset="0"/>
                <a:sym typeface="Times New Roman" pitchFamily="18" charset="0"/>
              </a:rPr>
              <a:t>1:</a:t>
            </a:r>
            <a:r>
              <a:rPr lang="en-US" baseline="-22000" dirty="0" smtClean="0">
                <a:latin typeface="Times New Roman Italic" charset="0"/>
                <a:cs typeface="Times New Roman Italic" charset="0"/>
                <a:sym typeface="Times New Roman Italic" charset="0"/>
              </a:rPr>
              <a:t>n </a:t>
            </a:r>
            <a:r>
              <a:rPr lang="en-US" dirty="0" smtClean="0">
                <a:latin typeface="Times New Roman Italic" charset="0"/>
                <a:cs typeface="Times New Roman Italic" charset="0"/>
                <a:sym typeface="Times New Roman Italic" charset="0"/>
              </a:rPr>
              <a:t>=e</a:t>
            </a:r>
            <a:r>
              <a:rPr lang="en-US" baseline="-22000" dirty="0" smtClean="0">
                <a:latin typeface="Times New Roman" pitchFamily="18" charset="0"/>
                <a:cs typeface="Times New Roman" pitchFamily="18" charset="0"/>
                <a:sym typeface="Times New Roman" pitchFamily="18" charset="0"/>
              </a:rPr>
              <a:t>1:</a:t>
            </a:r>
            <a:r>
              <a:rPr lang="en-US" baseline="-22000" dirty="0" smtClean="0">
                <a:latin typeface="Times New Roman Italic" charset="0"/>
                <a:cs typeface="Times New Roman Italic" charset="0"/>
                <a:sym typeface="Times New Roman Italic" charset="0"/>
              </a:rPr>
              <a:t>n</a:t>
            </a:r>
            <a:endParaRPr lang="en-US" baseline="-22000" dirty="0" smtClean="0">
              <a:latin typeface="Times New Roman Italic" charset="0"/>
              <a:ea typeface="ヒラギノ明朝 ProN W3" charset="0"/>
              <a:cs typeface="ヒラギノ明朝 ProN W3" charset="0"/>
              <a:sym typeface="Times New Roman Italic" charset="0"/>
            </a:endParaRPr>
          </a:p>
        </p:txBody>
      </p:sp>
      <p:sp>
        <p:nvSpPr>
          <p:cNvPr id="44036" name="Rectangle 4"/>
          <p:cNvSpPr>
            <a:spLocks/>
          </p:cNvSpPr>
          <p:nvPr/>
        </p:nvSpPr>
        <p:spPr bwMode="auto">
          <a:xfrm>
            <a:off x="762000" y="3441700"/>
            <a:ext cx="9584267" cy="2882900"/>
          </a:xfrm>
          <a:prstGeom prst="rect">
            <a:avLst/>
          </a:prstGeom>
          <a:noFill/>
          <a:ln w="12700">
            <a:noFill/>
            <a:miter lim="800000"/>
            <a:headEnd/>
            <a:tailEnd/>
          </a:ln>
        </p:spPr>
        <p:txBody>
          <a:bodyPr lIns="0" tIns="0" rIns="40639" bIns="0"/>
          <a:lstStyle/>
          <a:p>
            <a:pPr marL="342900" indent="-342900">
              <a:lnSpc>
                <a:spcPct val="90000"/>
              </a:lnSpc>
              <a:spcBef>
                <a:spcPts val="738"/>
              </a:spcBef>
              <a:buClr>
                <a:srgbClr val="333399"/>
              </a:buClr>
              <a:buSzPct val="100000"/>
              <a:buFont typeface="Wingdings" pitchFamily="2" charset="2"/>
              <a:buChar char="§"/>
            </a:pPr>
            <a:r>
              <a:rPr lang="en-US" sz="2800" dirty="0">
                <a:solidFill>
                  <a:schemeClr val="tx1"/>
                </a:solidFill>
                <a:cs typeface="Arial" charset="0"/>
              </a:rPr>
              <a:t>Inference problems include:</a:t>
            </a:r>
          </a:p>
          <a:p>
            <a:pPr marL="839788" lvl="1" indent="-342900">
              <a:lnSpc>
                <a:spcPct val="90000"/>
              </a:lnSpc>
              <a:spcBef>
                <a:spcPts val="738"/>
              </a:spcBef>
              <a:buClr>
                <a:srgbClr val="000000"/>
              </a:buClr>
              <a:buSzPct val="100000"/>
              <a:buFont typeface="Wingdings" pitchFamily="2" charset="2"/>
              <a:buChar char="§"/>
            </a:pPr>
            <a:r>
              <a:rPr lang="en-US" sz="2800" dirty="0">
                <a:solidFill>
                  <a:srgbClr val="003DCC"/>
                </a:solidFill>
                <a:cs typeface="Arial" charset="0"/>
              </a:rPr>
              <a:t>Filtering, </a:t>
            </a:r>
            <a:r>
              <a:rPr lang="en-US" sz="2800" dirty="0">
                <a:solidFill>
                  <a:schemeClr val="tx1"/>
                </a:solidFill>
                <a:cs typeface="Arial" charset="0"/>
              </a:rPr>
              <a:t>find </a:t>
            </a:r>
            <a:r>
              <a:rPr lang="en-US" sz="2800" dirty="0">
                <a:solidFill>
                  <a:schemeClr val="tx1"/>
                </a:solidFill>
                <a:latin typeface="Times New Roman Italic" charset="0"/>
                <a:cs typeface="Times New Roman Italic" charset="0"/>
                <a:sym typeface="Times New Roman Italic" charset="0"/>
              </a:rPr>
              <a:t>P</a:t>
            </a:r>
            <a:r>
              <a:rPr lang="en-US" sz="2800" dirty="0">
                <a:solidFill>
                  <a:schemeClr val="tx1"/>
                </a:solidFill>
                <a:latin typeface="Times New Roman" pitchFamily="18" charset="0"/>
                <a:cs typeface="Times New Roman" pitchFamily="18" charset="0"/>
                <a:sym typeface="Times New Roman" pitchFamily="18" charset="0"/>
              </a:rPr>
              <a:t>(</a:t>
            </a:r>
            <a:r>
              <a:rPr lang="en-US" sz="2800" dirty="0">
                <a:solidFill>
                  <a:schemeClr val="tx1"/>
                </a:solidFill>
                <a:latin typeface="Times New Roman Italic" charset="0"/>
                <a:cs typeface="Times New Roman Italic" charset="0"/>
                <a:sym typeface="Times New Roman Italic" charset="0"/>
              </a:rPr>
              <a:t>X</a:t>
            </a:r>
            <a:r>
              <a:rPr lang="en-US" sz="2800" baseline="-22000" dirty="0">
                <a:solidFill>
                  <a:schemeClr val="tx1"/>
                </a:solidFill>
                <a:latin typeface="Times New Roman Italic" charset="0"/>
                <a:cs typeface="Times New Roman Italic" charset="0"/>
                <a:sym typeface="Times New Roman Italic" charset="0"/>
              </a:rPr>
              <a:t>t</a:t>
            </a:r>
            <a:r>
              <a:rPr lang="en-US" sz="2800" dirty="0">
                <a:solidFill>
                  <a:schemeClr val="tx1"/>
                </a:solidFill>
                <a:latin typeface="Times New Roman Italic" charset="0"/>
                <a:cs typeface="Times New Roman Italic" charset="0"/>
                <a:sym typeface="Times New Roman Italic" charset="0"/>
              </a:rPr>
              <a:t>|e</a:t>
            </a:r>
            <a:r>
              <a:rPr lang="en-US" sz="2800" baseline="-22000" dirty="0">
                <a:solidFill>
                  <a:schemeClr val="tx1"/>
                </a:solidFill>
                <a:latin typeface="Times New Roman" pitchFamily="18" charset="0"/>
                <a:cs typeface="Times New Roman" pitchFamily="18" charset="0"/>
                <a:sym typeface="Times New Roman" pitchFamily="18" charset="0"/>
              </a:rPr>
              <a:t>1:</a:t>
            </a:r>
            <a:r>
              <a:rPr lang="en-US" sz="2800" baseline="-22000" dirty="0">
                <a:solidFill>
                  <a:schemeClr val="tx1"/>
                </a:solidFill>
                <a:latin typeface="Times New Roman Italic" charset="0"/>
                <a:cs typeface="Times New Roman Italic" charset="0"/>
                <a:sym typeface="Times New Roman Italic" charset="0"/>
              </a:rPr>
              <a:t>t</a:t>
            </a:r>
            <a:r>
              <a:rPr lang="en-US" sz="2800" dirty="0">
                <a:solidFill>
                  <a:schemeClr val="tx1"/>
                </a:solidFill>
                <a:latin typeface="Times New Roman" pitchFamily="18" charset="0"/>
                <a:cs typeface="Times New Roman" pitchFamily="18" charset="0"/>
                <a:sym typeface="Times New Roman" pitchFamily="18" charset="0"/>
              </a:rPr>
              <a:t>) </a:t>
            </a:r>
            <a:r>
              <a:rPr lang="en-US" sz="2800" dirty="0">
                <a:solidFill>
                  <a:schemeClr val="tx1"/>
                </a:solidFill>
                <a:cs typeface="Arial" charset="0"/>
              </a:rPr>
              <a:t>for all </a:t>
            </a:r>
            <a:r>
              <a:rPr lang="en-US" sz="2800" dirty="0">
                <a:solidFill>
                  <a:schemeClr val="tx1"/>
                </a:solidFill>
                <a:latin typeface="Times New Roman Italic" charset="0"/>
                <a:cs typeface="Times New Roman Italic" charset="0"/>
                <a:sym typeface="Times New Roman Italic" charset="0"/>
              </a:rPr>
              <a:t>t</a:t>
            </a:r>
            <a:endParaRPr lang="en-US" sz="2800" dirty="0">
              <a:solidFill>
                <a:schemeClr val="tx1"/>
              </a:solidFill>
              <a:latin typeface="Times New Roman" pitchFamily="18" charset="0"/>
              <a:cs typeface="Times" charset="0"/>
              <a:sym typeface="Times New Roman" pitchFamily="18" charset="0"/>
            </a:endParaRPr>
          </a:p>
          <a:p>
            <a:pPr marL="839788" lvl="1" indent="-342900">
              <a:lnSpc>
                <a:spcPct val="90000"/>
              </a:lnSpc>
              <a:spcBef>
                <a:spcPts val="738"/>
              </a:spcBef>
              <a:buClr>
                <a:srgbClr val="000000"/>
              </a:buClr>
              <a:buSzPct val="100000"/>
              <a:buFont typeface="Wingdings" pitchFamily="2" charset="2"/>
              <a:buChar char="§"/>
            </a:pPr>
            <a:r>
              <a:rPr lang="en-US" sz="2800" dirty="0">
                <a:solidFill>
                  <a:srgbClr val="003DCC"/>
                </a:solidFill>
                <a:cs typeface="Arial" charset="0"/>
              </a:rPr>
              <a:t>Smoothing, </a:t>
            </a:r>
            <a:r>
              <a:rPr lang="en-US" sz="2800" dirty="0">
                <a:solidFill>
                  <a:schemeClr val="tx1"/>
                </a:solidFill>
                <a:cs typeface="Arial" charset="0"/>
              </a:rPr>
              <a:t>find </a:t>
            </a:r>
            <a:r>
              <a:rPr lang="en-US" sz="2800" dirty="0">
                <a:solidFill>
                  <a:schemeClr val="tx1"/>
                </a:solidFill>
                <a:latin typeface="Times New Roman Italic" charset="0"/>
                <a:cs typeface="Times New Roman Italic" charset="0"/>
                <a:sym typeface="Times New Roman Italic" charset="0"/>
              </a:rPr>
              <a:t>P</a:t>
            </a:r>
            <a:r>
              <a:rPr lang="en-US" sz="2800" dirty="0">
                <a:solidFill>
                  <a:schemeClr val="tx1"/>
                </a:solidFill>
                <a:latin typeface="Times New Roman" pitchFamily="18" charset="0"/>
                <a:cs typeface="Times New Roman" pitchFamily="18" charset="0"/>
                <a:sym typeface="Times New Roman" pitchFamily="18" charset="0"/>
              </a:rPr>
              <a:t>(</a:t>
            </a:r>
            <a:r>
              <a:rPr lang="en-US" sz="2800" dirty="0">
                <a:solidFill>
                  <a:schemeClr val="tx1"/>
                </a:solidFill>
                <a:latin typeface="Times New Roman Italic" charset="0"/>
                <a:cs typeface="Times New Roman Italic" charset="0"/>
                <a:sym typeface="Times New Roman Italic" charset="0"/>
              </a:rPr>
              <a:t>X</a:t>
            </a:r>
            <a:r>
              <a:rPr lang="en-US" sz="2800" baseline="-22000" dirty="0">
                <a:solidFill>
                  <a:schemeClr val="tx1"/>
                </a:solidFill>
                <a:latin typeface="Times New Roman Italic" charset="0"/>
                <a:cs typeface="Times New Roman Italic" charset="0"/>
                <a:sym typeface="Times New Roman Italic" charset="0"/>
              </a:rPr>
              <a:t>t</a:t>
            </a:r>
            <a:r>
              <a:rPr lang="en-US" sz="2800" dirty="0">
                <a:solidFill>
                  <a:schemeClr val="tx1"/>
                </a:solidFill>
                <a:latin typeface="Times New Roman Italic" charset="0"/>
                <a:cs typeface="Times New Roman Italic" charset="0"/>
                <a:sym typeface="Times New Roman Italic" charset="0"/>
              </a:rPr>
              <a:t>|e</a:t>
            </a:r>
            <a:r>
              <a:rPr lang="en-US" sz="2800" baseline="-22000" dirty="0">
                <a:solidFill>
                  <a:schemeClr val="tx1"/>
                </a:solidFill>
                <a:latin typeface="Times New Roman" pitchFamily="18" charset="0"/>
                <a:cs typeface="Times New Roman" pitchFamily="18" charset="0"/>
                <a:sym typeface="Times New Roman" pitchFamily="18" charset="0"/>
              </a:rPr>
              <a:t>1:</a:t>
            </a:r>
            <a:r>
              <a:rPr lang="en-US" sz="2800" baseline="-22000" dirty="0">
                <a:solidFill>
                  <a:srgbClr val="FF0000"/>
                </a:solidFill>
                <a:latin typeface="Times New Roman Italic" charset="0"/>
                <a:cs typeface="Times New Roman Italic" charset="0"/>
                <a:sym typeface="Times New Roman Italic" charset="0"/>
              </a:rPr>
              <a:t>n</a:t>
            </a:r>
            <a:r>
              <a:rPr lang="en-US" sz="2800" dirty="0">
                <a:solidFill>
                  <a:schemeClr val="tx1"/>
                </a:solidFill>
                <a:latin typeface="Times New Roman" pitchFamily="18" charset="0"/>
                <a:cs typeface="Times New Roman" pitchFamily="18" charset="0"/>
                <a:sym typeface="Times New Roman" pitchFamily="18" charset="0"/>
              </a:rPr>
              <a:t>) </a:t>
            </a:r>
            <a:r>
              <a:rPr lang="en-US" sz="2800" dirty="0">
                <a:solidFill>
                  <a:schemeClr val="tx1"/>
                </a:solidFill>
                <a:cs typeface="Arial" charset="0"/>
              </a:rPr>
              <a:t>for all </a:t>
            </a:r>
            <a:r>
              <a:rPr lang="en-US" sz="2800" dirty="0">
                <a:solidFill>
                  <a:schemeClr val="tx1"/>
                </a:solidFill>
                <a:latin typeface="Times New Roman Italic" charset="0"/>
                <a:cs typeface="Times New Roman Italic" charset="0"/>
                <a:sym typeface="Times New Roman Italic" charset="0"/>
              </a:rPr>
              <a:t>t</a:t>
            </a:r>
            <a:endParaRPr lang="en-US" sz="2800" dirty="0">
              <a:solidFill>
                <a:schemeClr val="tx1"/>
              </a:solidFill>
              <a:latin typeface="Times New Roman" pitchFamily="18" charset="0"/>
              <a:cs typeface="Times" charset="0"/>
              <a:sym typeface="Times New Roman" pitchFamily="18" charset="0"/>
            </a:endParaRPr>
          </a:p>
          <a:p>
            <a:pPr marL="839788" lvl="1" indent="-342900">
              <a:lnSpc>
                <a:spcPct val="90000"/>
              </a:lnSpc>
              <a:spcBef>
                <a:spcPts val="738"/>
              </a:spcBef>
              <a:buClr>
                <a:srgbClr val="000000"/>
              </a:buClr>
              <a:buSzPct val="100000"/>
              <a:buFont typeface="Wingdings" pitchFamily="2" charset="2"/>
              <a:buChar char="§"/>
            </a:pPr>
            <a:r>
              <a:rPr lang="en-US" sz="2800" dirty="0">
                <a:solidFill>
                  <a:srgbClr val="003DCC"/>
                </a:solidFill>
                <a:cs typeface="Arial" charset="0"/>
              </a:rPr>
              <a:t>Most probable explanation, </a:t>
            </a:r>
            <a:r>
              <a:rPr lang="en-US" sz="2800" dirty="0">
                <a:solidFill>
                  <a:schemeClr val="tx1"/>
                </a:solidFill>
                <a:cs typeface="Arial" charset="0"/>
              </a:rPr>
              <a:t>find </a:t>
            </a:r>
          </a:p>
          <a:p>
            <a:pPr marL="1411288" lvl="3">
              <a:lnSpc>
                <a:spcPct val="90000"/>
              </a:lnSpc>
              <a:spcBef>
                <a:spcPts val="738"/>
              </a:spcBef>
            </a:pPr>
            <a:r>
              <a:rPr lang="en-US" sz="2800" dirty="0">
                <a:solidFill>
                  <a:schemeClr val="tx1"/>
                </a:solidFill>
                <a:latin typeface="Times New Roman Italic" charset="0"/>
                <a:cs typeface="Times New Roman Italic" charset="0"/>
                <a:sym typeface="Times New Roman Italic" charset="0"/>
              </a:rPr>
              <a:t>x*</a:t>
            </a:r>
            <a:r>
              <a:rPr lang="en-US" sz="2800" baseline="-22000" dirty="0">
                <a:solidFill>
                  <a:schemeClr val="tx1"/>
                </a:solidFill>
                <a:latin typeface="Times New Roman" pitchFamily="18" charset="0"/>
                <a:cs typeface="Times New Roman" pitchFamily="18" charset="0"/>
                <a:sym typeface="Times New Roman" pitchFamily="18" charset="0"/>
              </a:rPr>
              <a:t>1:</a:t>
            </a:r>
            <a:r>
              <a:rPr lang="en-US" sz="2800" baseline="-22000" dirty="0">
                <a:solidFill>
                  <a:schemeClr val="tx1"/>
                </a:solidFill>
                <a:latin typeface="Times New Roman Italic" charset="0"/>
                <a:cs typeface="Times New Roman Italic" charset="0"/>
                <a:sym typeface="Times New Roman Italic" charset="0"/>
              </a:rPr>
              <a:t>n </a:t>
            </a:r>
            <a:r>
              <a:rPr lang="en-US" sz="2800" dirty="0">
                <a:solidFill>
                  <a:schemeClr val="tx1"/>
                </a:solidFill>
                <a:latin typeface="Times New Roman" pitchFamily="18" charset="0"/>
                <a:cs typeface="Times New Roman" pitchFamily="18" charset="0"/>
                <a:sym typeface="Times New Roman" pitchFamily="18" charset="0"/>
              </a:rPr>
              <a:t>= argmax</a:t>
            </a:r>
            <a:r>
              <a:rPr lang="en-US" sz="2800" baseline="-6000" dirty="0">
                <a:solidFill>
                  <a:schemeClr val="tx1"/>
                </a:solidFill>
                <a:latin typeface="Times New Roman Italic" charset="0"/>
                <a:cs typeface="Times New Roman Italic" charset="0"/>
                <a:sym typeface="Times New Roman Italic" charset="0"/>
              </a:rPr>
              <a:t>x</a:t>
            </a:r>
            <a:r>
              <a:rPr lang="en-US" sz="2300" baseline="-26000" dirty="0">
                <a:solidFill>
                  <a:schemeClr val="tx1"/>
                </a:solidFill>
                <a:latin typeface="Times New Roman" pitchFamily="18" charset="0"/>
                <a:cs typeface="Times New Roman" pitchFamily="18" charset="0"/>
                <a:sym typeface="Times New Roman" pitchFamily="18" charset="0"/>
              </a:rPr>
              <a:t>1:</a:t>
            </a:r>
            <a:r>
              <a:rPr lang="en-US" sz="2300" baseline="-26000" dirty="0">
                <a:solidFill>
                  <a:schemeClr val="tx1"/>
                </a:solidFill>
                <a:latin typeface="Times New Roman Italic" charset="0"/>
                <a:cs typeface="Times New Roman Italic" charset="0"/>
                <a:sym typeface="Times New Roman Italic" charset="0"/>
              </a:rPr>
              <a:t>n</a:t>
            </a:r>
            <a:r>
              <a:rPr lang="en-US" sz="2800" dirty="0">
                <a:solidFill>
                  <a:schemeClr val="tx1"/>
                </a:solidFill>
                <a:cs typeface="Arial" charset="0"/>
              </a:rPr>
              <a:t> </a:t>
            </a:r>
            <a:r>
              <a:rPr lang="en-US" sz="2800" dirty="0">
                <a:solidFill>
                  <a:schemeClr val="tx1"/>
                </a:solidFill>
                <a:latin typeface="Times New Roman Italic" charset="0"/>
                <a:cs typeface="Times New Roman Italic" charset="0"/>
                <a:sym typeface="Times New Roman Italic" charset="0"/>
              </a:rPr>
              <a:t>P</a:t>
            </a:r>
            <a:r>
              <a:rPr lang="en-US" sz="2800" dirty="0">
                <a:solidFill>
                  <a:schemeClr val="tx1"/>
                </a:solidFill>
                <a:latin typeface="Times New Roman" pitchFamily="18" charset="0"/>
                <a:cs typeface="Times New Roman" pitchFamily="18" charset="0"/>
                <a:sym typeface="Times New Roman" pitchFamily="18" charset="0"/>
              </a:rPr>
              <a:t>(</a:t>
            </a:r>
            <a:r>
              <a:rPr lang="en-US" sz="2800" dirty="0">
                <a:solidFill>
                  <a:schemeClr val="tx1"/>
                </a:solidFill>
                <a:latin typeface="Times New Roman Italic" charset="0"/>
                <a:cs typeface="Times New Roman Italic" charset="0"/>
                <a:sym typeface="Times New Roman Italic" charset="0"/>
              </a:rPr>
              <a:t>x</a:t>
            </a:r>
            <a:r>
              <a:rPr lang="en-US" sz="2800" baseline="-22000" dirty="0">
                <a:solidFill>
                  <a:schemeClr val="tx1"/>
                </a:solidFill>
                <a:latin typeface="Times New Roman" pitchFamily="18" charset="0"/>
                <a:cs typeface="Times New Roman" pitchFamily="18" charset="0"/>
                <a:sym typeface="Times New Roman" pitchFamily="18" charset="0"/>
              </a:rPr>
              <a:t>1:</a:t>
            </a:r>
            <a:r>
              <a:rPr lang="en-US" sz="2800" baseline="-22000" dirty="0">
                <a:solidFill>
                  <a:schemeClr val="tx1"/>
                </a:solidFill>
                <a:latin typeface="Times New Roman Italic" charset="0"/>
                <a:cs typeface="Times New Roman Italic" charset="0"/>
                <a:sym typeface="Times New Roman Italic" charset="0"/>
              </a:rPr>
              <a:t>n</a:t>
            </a:r>
            <a:r>
              <a:rPr lang="en-US" sz="2800" dirty="0">
                <a:solidFill>
                  <a:schemeClr val="tx1"/>
                </a:solidFill>
                <a:latin typeface="Times New Roman Italic" charset="0"/>
                <a:cs typeface="Times New Roman Italic" charset="0"/>
                <a:sym typeface="Times New Roman Italic" charset="0"/>
              </a:rPr>
              <a:t>|e</a:t>
            </a:r>
            <a:r>
              <a:rPr lang="en-US" sz="2800" baseline="-22000" dirty="0">
                <a:solidFill>
                  <a:schemeClr val="tx1"/>
                </a:solidFill>
                <a:latin typeface="Times New Roman" pitchFamily="18" charset="0"/>
                <a:cs typeface="Times New Roman" pitchFamily="18" charset="0"/>
                <a:sym typeface="Times New Roman" pitchFamily="18" charset="0"/>
              </a:rPr>
              <a:t>1:</a:t>
            </a:r>
            <a:r>
              <a:rPr lang="en-US" sz="2800" baseline="-22000" dirty="0">
                <a:solidFill>
                  <a:schemeClr val="tx1"/>
                </a:solidFill>
                <a:latin typeface="Times New Roman Italic" charset="0"/>
                <a:cs typeface="Times New Roman Italic" charset="0"/>
                <a:sym typeface="Times New Roman Italic" charset="0"/>
              </a:rPr>
              <a:t>n</a:t>
            </a:r>
            <a:r>
              <a:rPr lang="en-US" sz="2800" dirty="0">
                <a:solidFill>
                  <a:schemeClr val="tx1"/>
                </a:solidFill>
                <a:latin typeface="Times New Roman" pitchFamily="18" charset="0"/>
                <a:cs typeface="Times New Roman" pitchFamily="18" charset="0"/>
                <a:sym typeface="Times New Roman" pitchFamily="18" charset="0"/>
              </a:rPr>
              <a:t>)</a:t>
            </a:r>
          </a:p>
        </p:txBody>
      </p:sp>
    </p:spTree>
    <p:extLst>
      <p:ext uri="{BB962C8B-B14F-4D97-AF65-F5344CB8AC3E}">
        <p14:creationId xmlns:p14="http://schemas.microsoft.com/office/powerpoint/2010/main" val="1643283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03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03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03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03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p:cNvSpPr>
            <a:spLocks noGrp="1" noChangeArrowheads="1"/>
          </p:cNvSpPr>
          <p:nvPr>
            <p:ph type="title"/>
          </p:nvPr>
        </p:nvSpPr>
        <p:spPr/>
        <p:txBody>
          <a:bodyPr rIns="132080"/>
          <a:lstStyle/>
          <a:p>
            <a:pPr indent="0" eaLnBrk="1" hangingPunct="1"/>
            <a:r>
              <a:rPr lang="en-US" smtClean="0"/>
              <a:t>Real HMM Examples</a:t>
            </a:r>
          </a:p>
        </p:txBody>
      </p:sp>
      <p:sp>
        <p:nvSpPr>
          <p:cNvPr id="45060" name="Rectangle 3"/>
          <p:cNvSpPr>
            <a:spLocks noGrp="1" noChangeArrowheads="1"/>
          </p:cNvSpPr>
          <p:nvPr>
            <p:ph type="body" idx="1"/>
          </p:nvPr>
        </p:nvSpPr>
        <p:spPr/>
        <p:txBody>
          <a:bodyPr rIns="132080"/>
          <a:lstStyle/>
          <a:p>
            <a:pPr eaLnBrk="1" hangingPunct="1">
              <a:lnSpc>
                <a:spcPct val="90000"/>
              </a:lnSpc>
            </a:pPr>
            <a:r>
              <a:rPr lang="en-US" sz="2800" dirty="0" smtClean="0"/>
              <a:t>Speech recognition HMMs:</a:t>
            </a:r>
          </a:p>
          <a:p>
            <a:pPr marL="782638" lvl="1" eaLnBrk="1" hangingPunct="1">
              <a:lnSpc>
                <a:spcPct val="90000"/>
              </a:lnSpc>
            </a:pPr>
            <a:r>
              <a:rPr lang="en-US" sz="2400" dirty="0" smtClean="0"/>
              <a:t>Observations are acoustic signals (continuous valued)</a:t>
            </a:r>
          </a:p>
          <a:p>
            <a:pPr marL="782638" lvl="1" eaLnBrk="1" hangingPunct="1">
              <a:lnSpc>
                <a:spcPct val="90000"/>
              </a:lnSpc>
            </a:pPr>
            <a:r>
              <a:rPr lang="en-US" sz="2400" dirty="0" smtClean="0"/>
              <a:t>States are specific positions in specific words (so, tens of thousands</a:t>
            </a:r>
            <a:r>
              <a:rPr lang="en-US" sz="2000" dirty="0" smtClean="0"/>
              <a:t>)</a:t>
            </a:r>
          </a:p>
          <a:p>
            <a:pPr marL="782638" lvl="1" eaLnBrk="1" hangingPunct="1">
              <a:lnSpc>
                <a:spcPct val="90000"/>
              </a:lnSpc>
            </a:pPr>
            <a:endParaRPr lang="en-US" sz="2000" dirty="0" smtClean="0"/>
          </a:p>
        </p:txBody>
      </p:sp>
      <p:sp>
        <p:nvSpPr>
          <p:cNvPr id="5" name="Line 65"/>
          <p:cNvSpPr>
            <a:spLocks noChangeShapeType="1"/>
          </p:cNvSpPr>
          <p:nvPr/>
        </p:nvSpPr>
        <p:spPr bwMode="auto">
          <a:xfrm>
            <a:off x="7416800" y="4281489"/>
            <a:ext cx="2117" cy="504825"/>
          </a:xfrm>
          <a:prstGeom prst="line">
            <a:avLst/>
          </a:prstGeom>
          <a:noFill/>
          <a:ln w="28575">
            <a:solidFill>
              <a:srgbClr val="FFFFFF"/>
            </a:solidFill>
            <a:round/>
            <a:headEnd/>
            <a:tailEnd type="triangle" w="lg" len="lg"/>
          </a:ln>
        </p:spPr>
        <p:txBody>
          <a:bodyPr lIns="0" tIns="0" rIns="0" bIns="0"/>
          <a:lstStyle/>
          <a:p>
            <a:endParaRPr lang="en-US"/>
          </a:p>
        </p:txBody>
      </p:sp>
      <p:grpSp>
        <p:nvGrpSpPr>
          <p:cNvPr id="6" name="Group 68"/>
          <p:cNvGrpSpPr>
            <a:grpSpLocks/>
          </p:cNvGrpSpPr>
          <p:nvPr/>
        </p:nvGrpSpPr>
        <p:grpSpPr bwMode="auto">
          <a:xfrm>
            <a:off x="2590800" y="3733800"/>
            <a:ext cx="711200" cy="533400"/>
            <a:chOff x="0" y="0"/>
            <a:chExt cx="336" cy="336"/>
          </a:xfrm>
        </p:grpSpPr>
        <p:sp>
          <p:nvSpPr>
            <p:cNvPr id="7" name="Oval 66"/>
            <p:cNvSpPr>
              <a:spLocks/>
            </p:cNvSpPr>
            <p:nvPr/>
          </p:nvSpPr>
          <p:spPr bwMode="auto">
            <a:xfrm>
              <a:off x="0" y="0"/>
              <a:ext cx="336" cy="336"/>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8" name="Rectangle 67"/>
            <p:cNvSpPr>
              <a:spLocks/>
            </p:cNvSpPr>
            <p:nvPr/>
          </p:nvSpPr>
          <p:spPr bwMode="auto">
            <a:xfrm>
              <a:off x="63" y="27"/>
              <a:ext cx="209"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X</a:t>
              </a:r>
              <a:r>
                <a:rPr lang="en-US" sz="2400" baseline="-25000">
                  <a:solidFill>
                    <a:schemeClr val="tx1"/>
                  </a:solidFill>
                  <a:latin typeface="Times New Roman" pitchFamily="18" charset="0"/>
                  <a:cs typeface="Times New Roman" pitchFamily="18" charset="0"/>
                  <a:sym typeface="Times New Roman" pitchFamily="18" charset="0"/>
                </a:rPr>
                <a:t>2</a:t>
              </a:r>
            </a:p>
          </p:txBody>
        </p:sp>
      </p:grpSp>
      <p:grpSp>
        <p:nvGrpSpPr>
          <p:cNvPr id="9" name="Group 72"/>
          <p:cNvGrpSpPr>
            <a:grpSpLocks/>
          </p:cNvGrpSpPr>
          <p:nvPr/>
        </p:nvGrpSpPr>
        <p:grpSpPr bwMode="auto">
          <a:xfrm>
            <a:off x="1371600" y="4800600"/>
            <a:ext cx="711200" cy="533400"/>
            <a:chOff x="0" y="0"/>
            <a:chExt cx="336" cy="336"/>
          </a:xfrm>
        </p:grpSpPr>
        <p:sp>
          <p:nvSpPr>
            <p:cNvPr id="10" name="Oval 70"/>
            <p:cNvSpPr>
              <a:spLocks/>
            </p:cNvSpPr>
            <p:nvPr/>
          </p:nvSpPr>
          <p:spPr bwMode="auto">
            <a:xfrm>
              <a:off x="0" y="0"/>
              <a:ext cx="336" cy="336"/>
            </a:xfrm>
            <a:prstGeom prst="ellipse">
              <a:avLst/>
            </a:prstGeom>
            <a:solidFill>
              <a:srgbClr val="808080"/>
            </a:solidFill>
            <a:ln w="28575">
              <a:solidFill>
                <a:schemeClr val="tx1"/>
              </a:solidFill>
              <a:round/>
              <a:headEnd/>
              <a:tailEnd/>
            </a:ln>
          </p:spPr>
          <p:txBody>
            <a:bodyPr lIns="0" tIns="0" rIns="0" bIns="0"/>
            <a:lstStyle/>
            <a:p>
              <a:endParaRPr lang="en-US">
                <a:solidFill>
                  <a:schemeClr val="bg1"/>
                </a:solidFill>
              </a:endParaRPr>
            </a:p>
          </p:txBody>
        </p:sp>
        <p:sp>
          <p:nvSpPr>
            <p:cNvPr id="11" name="Rectangle 71"/>
            <p:cNvSpPr>
              <a:spLocks/>
            </p:cNvSpPr>
            <p:nvPr/>
          </p:nvSpPr>
          <p:spPr bwMode="auto">
            <a:xfrm>
              <a:off x="72" y="27"/>
              <a:ext cx="193"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bg1"/>
                  </a:solidFill>
                  <a:latin typeface="Times New Roman" pitchFamily="18" charset="0"/>
                  <a:cs typeface="Times New Roman" pitchFamily="18" charset="0"/>
                  <a:sym typeface="Times New Roman" pitchFamily="18" charset="0"/>
                </a:rPr>
                <a:t>E</a:t>
              </a:r>
              <a:r>
                <a:rPr lang="en-US" sz="2400" baseline="-25000">
                  <a:solidFill>
                    <a:schemeClr val="bg1"/>
                  </a:solidFill>
                  <a:latin typeface="Times New Roman" pitchFamily="18" charset="0"/>
                  <a:cs typeface="Times New Roman" pitchFamily="18" charset="0"/>
                  <a:sym typeface="Times New Roman" pitchFamily="18" charset="0"/>
                </a:rPr>
                <a:t>1</a:t>
              </a:r>
            </a:p>
          </p:txBody>
        </p:sp>
      </p:grpSp>
      <p:grpSp>
        <p:nvGrpSpPr>
          <p:cNvPr id="12" name="Group 76"/>
          <p:cNvGrpSpPr>
            <a:grpSpLocks/>
          </p:cNvGrpSpPr>
          <p:nvPr/>
        </p:nvGrpSpPr>
        <p:grpSpPr bwMode="auto">
          <a:xfrm>
            <a:off x="1371600" y="3733800"/>
            <a:ext cx="711200" cy="533400"/>
            <a:chOff x="0" y="0"/>
            <a:chExt cx="336" cy="336"/>
          </a:xfrm>
        </p:grpSpPr>
        <p:sp>
          <p:nvSpPr>
            <p:cNvPr id="13" name="Oval 74"/>
            <p:cNvSpPr>
              <a:spLocks/>
            </p:cNvSpPr>
            <p:nvPr/>
          </p:nvSpPr>
          <p:spPr bwMode="auto">
            <a:xfrm>
              <a:off x="0" y="0"/>
              <a:ext cx="336" cy="336"/>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14" name="Rectangle 75"/>
            <p:cNvSpPr>
              <a:spLocks/>
            </p:cNvSpPr>
            <p:nvPr/>
          </p:nvSpPr>
          <p:spPr bwMode="auto">
            <a:xfrm>
              <a:off x="63" y="27"/>
              <a:ext cx="209"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X</a:t>
              </a:r>
              <a:r>
                <a:rPr lang="en-US" sz="2400" baseline="-25000">
                  <a:solidFill>
                    <a:schemeClr val="tx1"/>
                  </a:solidFill>
                  <a:latin typeface="Times New Roman" pitchFamily="18" charset="0"/>
                  <a:cs typeface="Times New Roman" pitchFamily="18" charset="0"/>
                  <a:sym typeface="Times New Roman" pitchFamily="18" charset="0"/>
                </a:rPr>
                <a:t>1</a:t>
              </a:r>
            </a:p>
          </p:txBody>
        </p:sp>
      </p:grpSp>
      <p:grpSp>
        <p:nvGrpSpPr>
          <p:cNvPr id="15" name="Group 80"/>
          <p:cNvGrpSpPr>
            <a:grpSpLocks/>
          </p:cNvGrpSpPr>
          <p:nvPr/>
        </p:nvGrpSpPr>
        <p:grpSpPr bwMode="auto">
          <a:xfrm>
            <a:off x="3810000" y="3733800"/>
            <a:ext cx="711200" cy="533400"/>
            <a:chOff x="0" y="0"/>
            <a:chExt cx="336" cy="336"/>
          </a:xfrm>
        </p:grpSpPr>
        <p:sp>
          <p:nvSpPr>
            <p:cNvPr id="16" name="Oval 78"/>
            <p:cNvSpPr>
              <a:spLocks/>
            </p:cNvSpPr>
            <p:nvPr/>
          </p:nvSpPr>
          <p:spPr bwMode="auto">
            <a:xfrm>
              <a:off x="0" y="0"/>
              <a:ext cx="336" cy="336"/>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17" name="Rectangle 79"/>
            <p:cNvSpPr>
              <a:spLocks/>
            </p:cNvSpPr>
            <p:nvPr/>
          </p:nvSpPr>
          <p:spPr bwMode="auto">
            <a:xfrm>
              <a:off x="63" y="27"/>
              <a:ext cx="209"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X</a:t>
              </a:r>
              <a:r>
                <a:rPr lang="en-US" sz="2400" baseline="-25000">
                  <a:solidFill>
                    <a:schemeClr val="tx1"/>
                  </a:solidFill>
                  <a:latin typeface="Times New Roman" pitchFamily="18" charset="0"/>
                  <a:cs typeface="Times New Roman" pitchFamily="18" charset="0"/>
                  <a:sym typeface="Times New Roman" pitchFamily="18" charset="0"/>
                </a:rPr>
                <a:t>3</a:t>
              </a:r>
            </a:p>
          </p:txBody>
        </p:sp>
      </p:grpSp>
      <p:grpSp>
        <p:nvGrpSpPr>
          <p:cNvPr id="18" name="Group 85"/>
          <p:cNvGrpSpPr>
            <a:grpSpLocks/>
          </p:cNvGrpSpPr>
          <p:nvPr/>
        </p:nvGrpSpPr>
        <p:grpSpPr bwMode="auto">
          <a:xfrm>
            <a:off x="5029200" y="3733800"/>
            <a:ext cx="711200" cy="533400"/>
            <a:chOff x="0" y="0"/>
            <a:chExt cx="336" cy="336"/>
          </a:xfrm>
        </p:grpSpPr>
        <p:sp>
          <p:nvSpPr>
            <p:cNvPr id="19" name="Oval 83"/>
            <p:cNvSpPr>
              <a:spLocks/>
            </p:cNvSpPr>
            <p:nvPr/>
          </p:nvSpPr>
          <p:spPr bwMode="auto">
            <a:xfrm>
              <a:off x="0" y="0"/>
              <a:ext cx="336" cy="336"/>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20" name="Rectangle 84"/>
            <p:cNvSpPr>
              <a:spLocks/>
            </p:cNvSpPr>
            <p:nvPr/>
          </p:nvSpPr>
          <p:spPr bwMode="auto">
            <a:xfrm>
              <a:off x="63" y="27"/>
              <a:ext cx="209"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X</a:t>
              </a:r>
              <a:r>
                <a:rPr lang="en-US" sz="2400" baseline="-25000">
                  <a:solidFill>
                    <a:schemeClr val="tx1"/>
                  </a:solidFill>
                  <a:latin typeface="Times New Roman" pitchFamily="18" charset="0"/>
                  <a:cs typeface="Times New Roman" pitchFamily="18" charset="0"/>
                  <a:sym typeface="Times New Roman" pitchFamily="18" charset="0"/>
                </a:rPr>
                <a:t>4</a:t>
              </a:r>
            </a:p>
          </p:txBody>
        </p:sp>
      </p:grpSp>
      <p:sp>
        <p:nvSpPr>
          <p:cNvPr id="21" name="Line 86"/>
          <p:cNvSpPr>
            <a:spLocks noChangeShapeType="1"/>
          </p:cNvSpPr>
          <p:nvPr/>
        </p:nvSpPr>
        <p:spPr bwMode="auto">
          <a:xfrm>
            <a:off x="5759451" y="4000500"/>
            <a:ext cx="1282700" cy="1588"/>
          </a:xfrm>
          <a:prstGeom prst="line">
            <a:avLst/>
          </a:prstGeom>
          <a:noFill/>
          <a:ln w="28575">
            <a:solidFill>
              <a:schemeClr val="tx1"/>
            </a:solidFill>
            <a:prstDash val="dash"/>
            <a:round/>
            <a:headEnd/>
            <a:tailEnd type="triangle" w="lg" len="lg"/>
          </a:ln>
        </p:spPr>
        <p:txBody>
          <a:bodyPr lIns="0" tIns="0" rIns="0" bIns="0"/>
          <a:lstStyle/>
          <a:p>
            <a:endParaRPr lang="en-US"/>
          </a:p>
        </p:txBody>
      </p:sp>
      <p:grpSp>
        <p:nvGrpSpPr>
          <p:cNvPr id="22" name="Group 89"/>
          <p:cNvGrpSpPr>
            <a:grpSpLocks/>
          </p:cNvGrpSpPr>
          <p:nvPr/>
        </p:nvGrpSpPr>
        <p:grpSpPr bwMode="auto">
          <a:xfrm>
            <a:off x="2590800" y="4800600"/>
            <a:ext cx="711200" cy="533400"/>
            <a:chOff x="0" y="0"/>
            <a:chExt cx="336" cy="336"/>
          </a:xfrm>
        </p:grpSpPr>
        <p:sp>
          <p:nvSpPr>
            <p:cNvPr id="23" name="Oval 87"/>
            <p:cNvSpPr>
              <a:spLocks/>
            </p:cNvSpPr>
            <p:nvPr/>
          </p:nvSpPr>
          <p:spPr bwMode="auto">
            <a:xfrm>
              <a:off x="0" y="0"/>
              <a:ext cx="336" cy="336"/>
            </a:xfrm>
            <a:prstGeom prst="ellipse">
              <a:avLst/>
            </a:prstGeom>
            <a:solidFill>
              <a:srgbClr val="808080"/>
            </a:solidFill>
            <a:ln w="28575">
              <a:solidFill>
                <a:schemeClr val="tx1"/>
              </a:solidFill>
              <a:round/>
              <a:headEnd/>
              <a:tailEnd/>
            </a:ln>
          </p:spPr>
          <p:txBody>
            <a:bodyPr lIns="0" tIns="0" rIns="0" bIns="0"/>
            <a:lstStyle/>
            <a:p>
              <a:endParaRPr lang="en-US">
                <a:solidFill>
                  <a:schemeClr val="bg1"/>
                </a:solidFill>
              </a:endParaRPr>
            </a:p>
          </p:txBody>
        </p:sp>
        <p:sp>
          <p:nvSpPr>
            <p:cNvPr id="24" name="Rectangle 88"/>
            <p:cNvSpPr>
              <a:spLocks/>
            </p:cNvSpPr>
            <p:nvPr/>
          </p:nvSpPr>
          <p:spPr bwMode="auto">
            <a:xfrm>
              <a:off x="72" y="27"/>
              <a:ext cx="193"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bg1"/>
                  </a:solidFill>
                  <a:latin typeface="Times New Roman" pitchFamily="18" charset="0"/>
                  <a:cs typeface="Times New Roman" pitchFamily="18" charset="0"/>
                  <a:sym typeface="Times New Roman" pitchFamily="18" charset="0"/>
                </a:rPr>
                <a:t>E</a:t>
              </a:r>
              <a:r>
                <a:rPr lang="en-US" sz="2400" baseline="-25000">
                  <a:solidFill>
                    <a:schemeClr val="bg1"/>
                  </a:solidFill>
                  <a:latin typeface="Times New Roman" pitchFamily="18" charset="0"/>
                  <a:cs typeface="Times New Roman" pitchFamily="18" charset="0"/>
                  <a:sym typeface="Times New Roman" pitchFamily="18" charset="0"/>
                </a:rPr>
                <a:t>1</a:t>
              </a:r>
            </a:p>
          </p:txBody>
        </p:sp>
      </p:grpSp>
      <p:grpSp>
        <p:nvGrpSpPr>
          <p:cNvPr id="25" name="Group 92"/>
          <p:cNvGrpSpPr>
            <a:grpSpLocks/>
          </p:cNvGrpSpPr>
          <p:nvPr/>
        </p:nvGrpSpPr>
        <p:grpSpPr bwMode="auto">
          <a:xfrm>
            <a:off x="3810000" y="4800600"/>
            <a:ext cx="711200" cy="533400"/>
            <a:chOff x="0" y="0"/>
            <a:chExt cx="336" cy="336"/>
          </a:xfrm>
        </p:grpSpPr>
        <p:sp>
          <p:nvSpPr>
            <p:cNvPr id="26" name="Oval 90"/>
            <p:cNvSpPr>
              <a:spLocks/>
            </p:cNvSpPr>
            <p:nvPr/>
          </p:nvSpPr>
          <p:spPr bwMode="auto">
            <a:xfrm>
              <a:off x="0" y="0"/>
              <a:ext cx="336" cy="336"/>
            </a:xfrm>
            <a:prstGeom prst="ellipse">
              <a:avLst/>
            </a:prstGeom>
            <a:solidFill>
              <a:srgbClr val="808080"/>
            </a:solidFill>
            <a:ln w="28575">
              <a:solidFill>
                <a:schemeClr val="tx1"/>
              </a:solidFill>
              <a:round/>
              <a:headEnd/>
              <a:tailEnd/>
            </a:ln>
          </p:spPr>
          <p:txBody>
            <a:bodyPr lIns="0" tIns="0" rIns="0" bIns="0"/>
            <a:lstStyle/>
            <a:p>
              <a:endParaRPr lang="en-US">
                <a:solidFill>
                  <a:schemeClr val="bg1"/>
                </a:solidFill>
              </a:endParaRPr>
            </a:p>
          </p:txBody>
        </p:sp>
        <p:sp>
          <p:nvSpPr>
            <p:cNvPr id="27" name="Rectangle 91"/>
            <p:cNvSpPr>
              <a:spLocks/>
            </p:cNvSpPr>
            <p:nvPr/>
          </p:nvSpPr>
          <p:spPr bwMode="auto">
            <a:xfrm>
              <a:off x="72" y="27"/>
              <a:ext cx="193"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bg1"/>
                  </a:solidFill>
                  <a:latin typeface="Times New Roman" pitchFamily="18" charset="0"/>
                  <a:cs typeface="Times New Roman" pitchFamily="18" charset="0"/>
                  <a:sym typeface="Times New Roman" pitchFamily="18" charset="0"/>
                </a:rPr>
                <a:t>E</a:t>
              </a:r>
              <a:r>
                <a:rPr lang="en-US" sz="2400" baseline="-25000">
                  <a:solidFill>
                    <a:schemeClr val="bg1"/>
                  </a:solidFill>
                  <a:latin typeface="Times New Roman" pitchFamily="18" charset="0"/>
                  <a:cs typeface="Times New Roman" pitchFamily="18" charset="0"/>
                  <a:sym typeface="Times New Roman" pitchFamily="18" charset="0"/>
                </a:rPr>
                <a:t>3</a:t>
              </a:r>
            </a:p>
          </p:txBody>
        </p:sp>
      </p:grpSp>
      <p:grpSp>
        <p:nvGrpSpPr>
          <p:cNvPr id="28" name="Group 95"/>
          <p:cNvGrpSpPr>
            <a:grpSpLocks/>
          </p:cNvGrpSpPr>
          <p:nvPr/>
        </p:nvGrpSpPr>
        <p:grpSpPr bwMode="auto">
          <a:xfrm>
            <a:off x="5029200" y="4800600"/>
            <a:ext cx="711200" cy="533400"/>
            <a:chOff x="0" y="0"/>
            <a:chExt cx="336" cy="336"/>
          </a:xfrm>
        </p:grpSpPr>
        <p:sp>
          <p:nvSpPr>
            <p:cNvPr id="29" name="Oval 93"/>
            <p:cNvSpPr>
              <a:spLocks/>
            </p:cNvSpPr>
            <p:nvPr/>
          </p:nvSpPr>
          <p:spPr bwMode="auto">
            <a:xfrm>
              <a:off x="0" y="0"/>
              <a:ext cx="336" cy="336"/>
            </a:xfrm>
            <a:prstGeom prst="ellipse">
              <a:avLst/>
            </a:prstGeom>
            <a:solidFill>
              <a:srgbClr val="808080"/>
            </a:solidFill>
            <a:ln w="28575">
              <a:solidFill>
                <a:schemeClr val="tx1"/>
              </a:solidFill>
              <a:round/>
              <a:headEnd/>
              <a:tailEnd/>
            </a:ln>
          </p:spPr>
          <p:txBody>
            <a:bodyPr lIns="0" tIns="0" rIns="0" bIns="0"/>
            <a:lstStyle/>
            <a:p>
              <a:endParaRPr lang="en-US">
                <a:solidFill>
                  <a:schemeClr val="bg1"/>
                </a:solidFill>
              </a:endParaRPr>
            </a:p>
          </p:txBody>
        </p:sp>
        <p:sp>
          <p:nvSpPr>
            <p:cNvPr id="30" name="Rectangle 94"/>
            <p:cNvSpPr>
              <a:spLocks/>
            </p:cNvSpPr>
            <p:nvPr/>
          </p:nvSpPr>
          <p:spPr bwMode="auto">
            <a:xfrm>
              <a:off x="72" y="27"/>
              <a:ext cx="193"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bg1"/>
                  </a:solidFill>
                  <a:latin typeface="Times New Roman" pitchFamily="18" charset="0"/>
                  <a:cs typeface="Times New Roman" pitchFamily="18" charset="0"/>
                  <a:sym typeface="Times New Roman" pitchFamily="18" charset="0"/>
                </a:rPr>
                <a:t>E</a:t>
              </a:r>
              <a:r>
                <a:rPr lang="en-US" sz="2400" baseline="-25000">
                  <a:solidFill>
                    <a:schemeClr val="bg1"/>
                  </a:solidFill>
                  <a:latin typeface="Times New Roman" pitchFamily="18" charset="0"/>
                  <a:cs typeface="Times New Roman" pitchFamily="18" charset="0"/>
                  <a:sym typeface="Times New Roman" pitchFamily="18" charset="0"/>
                </a:rPr>
                <a:t>4</a:t>
              </a:r>
            </a:p>
          </p:txBody>
        </p:sp>
      </p:grpSp>
      <p:cxnSp>
        <p:nvCxnSpPr>
          <p:cNvPr id="31" name="AutoShape 73"/>
          <p:cNvCxnSpPr>
            <a:cxnSpLocks noChangeShapeType="1"/>
            <a:endCxn id="7" idx="2"/>
          </p:cNvCxnSpPr>
          <p:nvPr/>
        </p:nvCxnSpPr>
        <p:spPr bwMode="auto">
          <a:xfrm>
            <a:off x="2133600" y="4000500"/>
            <a:ext cx="457200" cy="0"/>
          </a:xfrm>
          <a:prstGeom prst="straightConnector1">
            <a:avLst/>
          </a:prstGeom>
          <a:noFill/>
          <a:ln w="28575">
            <a:solidFill>
              <a:schemeClr val="tx1"/>
            </a:solidFill>
            <a:round/>
            <a:headEnd/>
            <a:tailEnd type="triangle" w="lg" len="lg"/>
          </a:ln>
        </p:spPr>
      </p:cxnSp>
      <p:cxnSp>
        <p:nvCxnSpPr>
          <p:cNvPr id="32" name="AutoShape 81"/>
          <p:cNvCxnSpPr>
            <a:cxnSpLocks noChangeShapeType="1"/>
            <a:endCxn id="19" idx="2"/>
          </p:cNvCxnSpPr>
          <p:nvPr/>
        </p:nvCxnSpPr>
        <p:spPr bwMode="auto">
          <a:xfrm>
            <a:off x="4521200" y="4000500"/>
            <a:ext cx="508000" cy="0"/>
          </a:xfrm>
          <a:prstGeom prst="straightConnector1">
            <a:avLst/>
          </a:prstGeom>
          <a:noFill/>
          <a:ln w="28575">
            <a:solidFill>
              <a:schemeClr val="tx1"/>
            </a:solidFill>
            <a:round/>
            <a:headEnd/>
            <a:tailEnd type="triangle" w="lg" len="lg"/>
          </a:ln>
        </p:spPr>
      </p:cxnSp>
      <p:cxnSp>
        <p:nvCxnSpPr>
          <p:cNvPr id="33" name="AutoShape 82"/>
          <p:cNvCxnSpPr>
            <a:cxnSpLocks noChangeShapeType="1"/>
            <a:stCxn id="7" idx="6"/>
            <a:endCxn id="16" idx="2"/>
          </p:cNvCxnSpPr>
          <p:nvPr/>
        </p:nvCxnSpPr>
        <p:spPr bwMode="auto">
          <a:xfrm>
            <a:off x="3302000" y="4000500"/>
            <a:ext cx="508000" cy="0"/>
          </a:xfrm>
          <a:prstGeom prst="straightConnector1">
            <a:avLst/>
          </a:prstGeom>
          <a:noFill/>
          <a:ln w="28575">
            <a:solidFill>
              <a:schemeClr val="tx1"/>
            </a:solidFill>
            <a:round/>
            <a:headEnd/>
            <a:tailEnd type="triangle" w="lg" len="lg"/>
          </a:ln>
        </p:spPr>
      </p:cxnSp>
      <p:grpSp>
        <p:nvGrpSpPr>
          <p:cNvPr id="34" name="Group 33"/>
          <p:cNvGrpSpPr/>
          <p:nvPr/>
        </p:nvGrpSpPr>
        <p:grpSpPr>
          <a:xfrm>
            <a:off x="1727200" y="4281488"/>
            <a:ext cx="3657600" cy="519112"/>
            <a:chOff x="1295400" y="4610100"/>
            <a:chExt cx="2743200" cy="800100"/>
          </a:xfrm>
        </p:grpSpPr>
        <p:cxnSp>
          <p:nvCxnSpPr>
            <p:cNvPr id="35" name="AutoShape 69"/>
            <p:cNvCxnSpPr>
              <a:cxnSpLocks noChangeShapeType="1"/>
            </p:cNvCxnSpPr>
            <p:nvPr/>
          </p:nvCxnSpPr>
          <p:spPr bwMode="auto">
            <a:xfrm>
              <a:off x="2209800" y="4610100"/>
              <a:ext cx="0" cy="800100"/>
            </a:xfrm>
            <a:prstGeom prst="straightConnector1">
              <a:avLst/>
            </a:prstGeom>
            <a:noFill/>
            <a:ln w="28575">
              <a:solidFill>
                <a:schemeClr val="tx1"/>
              </a:solidFill>
              <a:round/>
              <a:headEnd/>
              <a:tailEnd type="triangle" w="lg" len="lg"/>
            </a:ln>
          </p:spPr>
        </p:cxnSp>
        <p:cxnSp>
          <p:nvCxnSpPr>
            <p:cNvPr id="36" name="AutoShape 77"/>
            <p:cNvCxnSpPr>
              <a:cxnSpLocks noChangeShapeType="1"/>
            </p:cNvCxnSpPr>
            <p:nvPr/>
          </p:nvCxnSpPr>
          <p:spPr bwMode="auto">
            <a:xfrm>
              <a:off x="1295400" y="4610100"/>
              <a:ext cx="0" cy="800100"/>
            </a:xfrm>
            <a:prstGeom prst="straightConnector1">
              <a:avLst/>
            </a:prstGeom>
            <a:noFill/>
            <a:ln w="28575">
              <a:solidFill>
                <a:schemeClr val="tx1"/>
              </a:solidFill>
              <a:round/>
              <a:headEnd/>
              <a:tailEnd type="triangle" w="lg" len="lg"/>
            </a:ln>
          </p:spPr>
        </p:cxnSp>
        <p:cxnSp>
          <p:nvCxnSpPr>
            <p:cNvPr id="37" name="AutoShape 99"/>
            <p:cNvCxnSpPr>
              <a:cxnSpLocks noChangeShapeType="1"/>
            </p:cNvCxnSpPr>
            <p:nvPr/>
          </p:nvCxnSpPr>
          <p:spPr bwMode="auto">
            <a:xfrm>
              <a:off x="3124200" y="4610100"/>
              <a:ext cx="0" cy="800100"/>
            </a:xfrm>
            <a:prstGeom prst="straightConnector1">
              <a:avLst/>
            </a:prstGeom>
            <a:noFill/>
            <a:ln w="28575">
              <a:solidFill>
                <a:schemeClr val="tx1"/>
              </a:solidFill>
              <a:round/>
              <a:headEnd/>
              <a:tailEnd type="triangle" w="lg" len="lg"/>
            </a:ln>
          </p:spPr>
        </p:cxnSp>
        <p:cxnSp>
          <p:nvCxnSpPr>
            <p:cNvPr id="38" name="AutoShape 100"/>
            <p:cNvCxnSpPr>
              <a:cxnSpLocks noChangeShapeType="1"/>
            </p:cNvCxnSpPr>
            <p:nvPr/>
          </p:nvCxnSpPr>
          <p:spPr bwMode="auto">
            <a:xfrm>
              <a:off x="4038600" y="4610100"/>
              <a:ext cx="0" cy="800100"/>
            </a:xfrm>
            <a:prstGeom prst="straightConnector1">
              <a:avLst/>
            </a:prstGeom>
            <a:noFill/>
            <a:ln w="28575">
              <a:solidFill>
                <a:schemeClr val="tx1"/>
              </a:solidFill>
              <a:round/>
              <a:headEnd/>
              <a:tailEnd type="triangle" w="lg" len="lg"/>
            </a:ln>
          </p:spPr>
        </p:cxnSp>
      </p:grpSp>
    </p:spTree>
    <p:extLst>
      <p:ext uri="{BB962C8B-B14F-4D97-AF65-F5344CB8AC3E}">
        <p14:creationId xmlns:p14="http://schemas.microsoft.com/office/powerpoint/2010/main" val="3941860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p:cNvSpPr>
            <a:spLocks noGrp="1" noChangeArrowheads="1"/>
          </p:cNvSpPr>
          <p:nvPr>
            <p:ph type="title"/>
          </p:nvPr>
        </p:nvSpPr>
        <p:spPr/>
        <p:txBody>
          <a:bodyPr rIns="132080"/>
          <a:lstStyle/>
          <a:p>
            <a:pPr indent="0" eaLnBrk="1" hangingPunct="1"/>
            <a:r>
              <a:rPr lang="en-US" smtClean="0"/>
              <a:t>Real HMM Examples</a:t>
            </a:r>
          </a:p>
        </p:txBody>
      </p:sp>
      <p:sp>
        <p:nvSpPr>
          <p:cNvPr id="45060" name="Rectangle 3"/>
          <p:cNvSpPr>
            <a:spLocks noGrp="1" noChangeArrowheads="1"/>
          </p:cNvSpPr>
          <p:nvPr>
            <p:ph type="body" idx="1"/>
          </p:nvPr>
        </p:nvSpPr>
        <p:spPr/>
        <p:txBody>
          <a:bodyPr rIns="132080"/>
          <a:lstStyle/>
          <a:p>
            <a:pPr marL="782638" lvl="1" eaLnBrk="1" hangingPunct="1">
              <a:lnSpc>
                <a:spcPct val="90000"/>
              </a:lnSpc>
            </a:pPr>
            <a:endParaRPr lang="en-US" sz="2000" dirty="0" smtClean="0"/>
          </a:p>
          <a:p>
            <a:pPr eaLnBrk="1" hangingPunct="1">
              <a:lnSpc>
                <a:spcPct val="90000"/>
              </a:lnSpc>
            </a:pPr>
            <a:r>
              <a:rPr lang="en-US" sz="2800" dirty="0" smtClean="0"/>
              <a:t>Machine translation HMMs:</a:t>
            </a:r>
          </a:p>
          <a:p>
            <a:pPr marL="782638" lvl="1" eaLnBrk="1" hangingPunct="1">
              <a:lnSpc>
                <a:spcPct val="90000"/>
              </a:lnSpc>
            </a:pPr>
            <a:r>
              <a:rPr lang="en-US" sz="2400" dirty="0" smtClean="0"/>
              <a:t>Observations are words (tens of thousands)</a:t>
            </a:r>
          </a:p>
          <a:p>
            <a:pPr marL="782638" lvl="1" eaLnBrk="1" hangingPunct="1">
              <a:lnSpc>
                <a:spcPct val="90000"/>
              </a:lnSpc>
            </a:pPr>
            <a:r>
              <a:rPr lang="en-US" sz="2400" dirty="0" smtClean="0"/>
              <a:t>States are translation options</a:t>
            </a:r>
          </a:p>
          <a:p>
            <a:pPr marL="782638" lvl="1" eaLnBrk="1" hangingPunct="1">
              <a:lnSpc>
                <a:spcPct val="90000"/>
              </a:lnSpc>
            </a:pPr>
            <a:endParaRPr lang="en-US" sz="2000" dirty="0" smtClean="0"/>
          </a:p>
        </p:txBody>
      </p:sp>
      <p:sp>
        <p:nvSpPr>
          <p:cNvPr id="5" name="Line 65"/>
          <p:cNvSpPr>
            <a:spLocks noChangeShapeType="1"/>
          </p:cNvSpPr>
          <p:nvPr/>
        </p:nvSpPr>
        <p:spPr bwMode="auto">
          <a:xfrm>
            <a:off x="7416800" y="4281489"/>
            <a:ext cx="2117" cy="504825"/>
          </a:xfrm>
          <a:prstGeom prst="line">
            <a:avLst/>
          </a:prstGeom>
          <a:noFill/>
          <a:ln w="28575">
            <a:solidFill>
              <a:srgbClr val="FFFFFF"/>
            </a:solidFill>
            <a:round/>
            <a:headEnd/>
            <a:tailEnd type="triangle" w="lg" len="lg"/>
          </a:ln>
        </p:spPr>
        <p:txBody>
          <a:bodyPr lIns="0" tIns="0" rIns="0" bIns="0"/>
          <a:lstStyle/>
          <a:p>
            <a:endParaRPr lang="en-US"/>
          </a:p>
        </p:txBody>
      </p:sp>
      <p:grpSp>
        <p:nvGrpSpPr>
          <p:cNvPr id="6" name="Group 68"/>
          <p:cNvGrpSpPr>
            <a:grpSpLocks/>
          </p:cNvGrpSpPr>
          <p:nvPr/>
        </p:nvGrpSpPr>
        <p:grpSpPr bwMode="auto">
          <a:xfrm>
            <a:off x="2590800" y="3733800"/>
            <a:ext cx="711200" cy="533400"/>
            <a:chOff x="0" y="0"/>
            <a:chExt cx="336" cy="336"/>
          </a:xfrm>
        </p:grpSpPr>
        <p:sp>
          <p:nvSpPr>
            <p:cNvPr id="7" name="Oval 66"/>
            <p:cNvSpPr>
              <a:spLocks/>
            </p:cNvSpPr>
            <p:nvPr/>
          </p:nvSpPr>
          <p:spPr bwMode="auto">
            <a:xfrm>
              <a:off x="0" y="0"/>
              <a:ext cx="336" cy="336"/>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8" name="Rectangle 67"/>
            <p:cNvSpPr>
              <a:spLocks/>
            </p:cNvSpPr>
            <p:nvPr/>
          </p:nvSpPr>
          <p:spPr bwMode="auto">
            <a:xfrm>
              <a:off x="63" y="27"/>
              <a:ext cx="209"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X</a:t>
              </a:r>
              <a:r>
                <a:rPr lang="en-US" sz="2400" baseline="-25000">
                  <a:solidFill>
                    <a:schemeClr val="tx1"/>
                  </a:solidFill>
                  <a:latin typeface="Times New Roman" pitchFamily="18" charset="0"/>
                  <a:cs typeface="Times New Roman" pitchFamily="18" charset="0"/>
                  <a:sym typeface="Times New Roman" pitchFamily="18" charset="0"/>
                </a:rPr>
                <a:t>2</a:t>
              </a:r>
            </a:p>
          </p:txBody>
        </p:sp>
      </p:grpSp>
      <p:grpSp>
        <p:nvGrpSpPr>
          <p:cNvPr id="9" name="Group 72"/>
          <p:cNvGrpSpPr>
            <a:grpSpLocks/>
          </p:cNvGrpSpPr>
          <p:nvPr/>
        </p:nvGrpSpPr>
        <p:grpSpPr bwMode="auto">
          <a:xfrm>
            <a:off x="1371600" y="4800600"/>
            <a:ext cx="711200" cy="533400"/>
            <a:chOff x="0" y="0"/>
            <a:chExt cx="336" cy="336"/>
          </a:xfrm>
        </p:grpSpPr>
        <p:sp>
          <p:nvSpPr>
            <p:cNvPr id="10" name="Oval 70"/>
            <p:cNvSpPr>
              <a:spLocks/>
            </p:cNvSpPr>
            <p:nvPr/>
          </p:nvSpPr>
          <p:spPr bwMode="auto">
            <a:xfrm>
              <a:off x="0" y="0"/>
              <a:ext cx="336" cy="336"/>
            </a:xfrm>
            <a:prstGeom prst="ellipse">
              <a:avLst/>
            </a:prstGeom>
            <a:solidFill>
              <a:srgbClr val="808080"/>
            </a:solidFill>
            <a:ln w="28575">
              <a:solidFill>
                <a:schemeClr val="tx1"/>
              </a:solidFill>
              <a:round/>
              <a:headEnd/>
              <a:tailEnd/>
            </a:ln>
          </p:spPr>
          <p:txBody>
            <a:bodyPr lIns="0" tIns="0" rIns="0" bIns="0"/>
            <a:lstStyle/>
            <a:p>
              <a:endParaRPr lang="en-US">
                <a:solidFill>
                  <a:schemeClr val="bg1"/>
                </a:solidFill>
              </a:endParaRPr>
            </a:p>
          </p:txBody>
        </p:sp>
        <p:sp>
          <p:nvSpPr>
            <p:cNvPr id="11" name="Rectangle 71"/>
            <p:cNvSpPr>
              <a:spLocks/>
            </p:cNvSpPr>
            <p:nvPr/>
          </p:nvSpPr>
          <p:spPr bwMode="auto">
            <a:xfrm>
              <a:off x="72" y="27"/>
              <a:ext cx="193"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bg1"/>
                  </a:solidFill>
                  <a:latin typeface="Times New Roman" pitchFamily="18" charset="0"/>
                  <a:cs typeface="Times New Roman" pitchFamily="18" charset="0"/>
                  <a:sym typeface="Times New Roman" pitchFamily="18" charset="0"/>
                </a:rPr>
                <a:t>E</a:t>
              </a:r>
              <a:r>
                <a:rPr lang="en-US" sz="2400" baseline="-25000">
                  <a:solidFill>
                    <a:schemeClr val="bg1"/>
                  </a:solidFill>
                  <a:latin typeface="Times New Roman" pitchFamily="18" charset="0"/>
                  <a:cs typeface="Times New Roman" pitchFamily="18" charset="0"/>
                  <a:sym typeface="Times New Roman" pitchFamily="18" charset="0"/>
                </a:rPr>
                <a:t>1</a:t>
              </a:r>
            </a:p>
          </p:txBody>
        </p:sp>
      </p:grpSp>
      <p:grpSp>
        <p:nvGrpSpPr>
          <p:cNvPr id="12" name="Group 76"/>
          <p:cNvGrpSpPr>
            <a:grpSpLocks/>
          </p:cNvGrpSpPr>
          <p:nvPr/>
        </p:nvGrpSpPr>
        <p:grpSpPr bwMode="auto">
          <a:xfrm>
            <a:off x="1371600" y="3733800"/>
            <a:ext cx="711200" cy="533400"/>
            <a:chOff x="0" y="0"/>
            <a:chExt cx="336" cy="336"/>
          </a:xfrm>
        </p:grpSpPr>
        <p:sp>
          <p:nvSpPr>
            <p:cNvPr id="13" name="Oval 74"/>
            <p:cNvSpPr>
              <a:spLocks/>
            </p:cNvSpPr>
            <p:nvPr/>
          </p:nvSpPr>
          <p:spPr bwMode="auto">
            <a:xfrm>
              <a:off x="0" y="0"/>
              <a:ext cx="336" cy="336"/>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14" name="Rectangle 75"/>
            <p:cNvSpPr>
              <a:spLocks/>
            </p:cNvSpPr>
            <p:nvPr/>
          </p:nvSpPr>
          <p:spPr bwMode="auto">
            <a:xfrm>
              <a:off x="63" y="27"/>
              <a:ext cx="209"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X</a:t>
              </a:r>
              <a:r>
                <a:rPr lang="en-US" sz="2400" baseline="-25000">
                  <a:solidFill>
                    <a:schemeClr val="tx1"/>
                  </a:solidFill>
                  <a:latin typeface="Times New Roman" pitchFamily="18" charset="0"/>
                  <a:cs typeface="Times New Roman" pitchFamily="18" charset="0"/>
                  <a:sym typeface="Times New Roman" pitchFamily="18" charset="0"/>
                </a:rPr>
                <a:t>1</a:t>
              </a:r>
            </a:p>
          </p:txBody>
        </p:sp>
      </p:grpSp>
      <p:grpSp>
        <p:nvGrpSpPr>
          <p:cNvPr id="15" name="Group 80"/>
          <p:cNvGrpSpPr>
            <a:grpSpLocks/>
          </p:cNvGrpSpPr>
          <p:nvPr/>
        </p:nvGrpSpPr>
        <p:grpSpPr bwMode="auto">
          <a:xfrm>
            <a:off x="3810000" y="3733800"/>
            <a:ext cx="711200" cy="533400"/>
            <a:chOff x="0" y="0"/>
            <a:chExt cx="336" cy="336"/>
          </a:xfrm>
        </p:grpSpPr>
        <p:sp>
          <p:nvSpPr>
            <p:cNvPr id="16" name="Oval 78"/>
            <p:cNvSpPr>
              <a:spLocks/>
            </p:cNvSpPr>
            <p:nvPr/>
          </p:nvSpPr>
          <p:spPr bwMode="auto">
            <a:xfrm>
              <a:off x="0" y="0"/>
              <a:ext cx="336" cy="336"/>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17" name="Rectangle 79"/>
            <p:cNvSpPr>
              <a:spLocks/>
            </p:cNvSpPr>
            <p:nvPr/>
          </p:nvSpPr>
          <p:spPr bwMode="auto">
            <a:xfrm>
              <a:off x="63" y="27"/>
              <a:ext cx="209"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X</a:t>
              </a:r>
              <a:r>
                <a:rPr lang="en-US" sz="2400" baseline="-25000">
                  <a:solidFill>
                    <a:schemeClr val="tx1"/>
                  </a:solidFill>
                  <a:latin typeface="Times New Roman" pitchFamily="18" charset="0"/>
                  <a:cs typeface="Times New Roman" pitchFamily="18" charset="0"/>
                  <a:sym typeface="Times New Roman" pitchFamily="18" charset="0"/>
                </a:rPr>
                <a:t>3</a:t>
              </a:r>
            </a:p>
          </p:txBody>
        </p:sp>
      </p:grpSp>
      <p:grpSp>
        <p:nvGrpSpPr>
          <p:cNvPr id="18" name="Group 85"/>
          <p:cNvGrpSpPr>
            <a:grpSpLocks/>
          </p:cNvGrpSpPr>
          <p:nvPr/>
        </p:nvGrpSpPr>
        <p:grpSpPr bwMode="auto">
          <a:xfrm>
            <a:off x="5029200" y="3733800"/>
            <a:ext cx="711200" cy="533400"/>
            <a:chOff x="0" y="0"/>
            <a:chExt cx="336" cy="336"/>
          </a:xfrm>
        </p:grpSpPr>
        <p:sp>
          <p:nvSpPr>
            <p:cNvPr id="19" name="Oval 83"/>
            <p:cNvSpPr>
              <a:spLocks/>
            </p:cNvSpPr>
            <p:nvPr/>
          </p:nvSpPr>
          <p:spPr bwMode="auto">
            <a:xfrm>
              <a:off x="0" y="0"/>
              <a:ext cx="336" cy="336"/>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20" name="Rectangle 84"/>
            <p:cNvSpPr>
              <a:spLocks/>
            </p:cNvSpPr>
            <p:nvPr/>
          </p:nvSpPr>
          <p:spPr bwMode="auto">
            <a:xfrm>
              <a:off x="63" y="27"/>
              <a:ext cx="209"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X</a:t>
              </a:r>
              <a:r>
                <a:rPr lang="en-US" sz="2400" baseline="-25000">
                  <a:solidFill>
                    <a:schemeClr val="tx1"/>
                  </a:solidFill>
                  <a:latin typeface="Times New Roman" pitchFamily="18" charset="0"/>
                  <a:cs typeface="Times New Roman" pitchFamily="18" charset="0"/>
                  <a:sym typeface="Times New Roman" pitchFamily="18" charset="0"/>
                </a:rPr>
                <a:t>4</a:t>
              </a:r>
            </a:p>
          </p:txBody>
        </p:sp>
      </p:grpSp>
      <p:sp>
        <p:nvSpPr>
          <p:cNvPr id="21" name="Line 86"/>
          <p:cNvSpPr>
            <a:spLocks noChangeShapeType="1"/>
          </p:cNvSpPr>
          <p:nvPr/>
        </p:nvSpPr>
        <p:spPr bwMode="auto">
          <a:xfrm>
            <a:off x="5759451" y="4000500"/>
            <a:ext cx="1282700" cy="1588"/>
          </a:xfrm>
          <a:prstGeom prst="line">
            <a:avLst/>
          </a:prstGeom>
          <a:noFill/>
          <a:ln w="28575">
            <a:solidFill>
              <a:schemeClr val="tx1"/>
            </a:solidFill>
            <a:prstDash val="dash"/>
            <a:round/>
            <a:headEnd/>
            <a:tailEnd type="triangle" w="lg" len="lg"/>
          </a:ln>
        </p:spPr>
        <p:txBody>
          <a:bodyPr lIns="0" tIns="0" rIns="0" bIns="0"/>
          <a:lstStyle/>
          <a:p>
            <a:endParaRPr lang="en-US"/>
          </a:p>
        </p:txBody>
      </p:sp>
      <p:grpSp>
        <p:nvGrpSpPr>
          <p:cNvPr id="22" name="Group 89"/>
          <p:cNvGrpSpPr>
            <a:grpSpLocks/>
          </p:cNvGrpSpPr>
          <p:nvPr/>
        </p:nvGrpSpPr>
        <p:grpSpPr bwMode="auto">
          <a:xfrm>
            <a:off x="2590800" y="4800600"/>
            <a:ext cx="711200" cy="533400"/>
            <a:chOff x="0" y="0"/>
            <a:chExt cx="336" cy="336"/>
          </a:xfrm>
        </p:grpSpPr>
        <p:sp>
          <p:nvSpPr>
            <p:cNvPr id="23" name="Oval 87"/>
            <p:cNvSpPr>
              <a:spLocks/>
            </p:cNvSpPr>
            <p:nvPr/>
          </p:nvSpPr>
          <p:spPr bwMode="auto">
            <a:xfrm>
              <a:off x="0" y="0"/>
              <a:ext cx="336" cy="336"/>
            </a:xfrm>
            <a:prstGeom prst="ellipse">
              <a:avLst/>
            </a:prstGeom>
            <a:solidFill>
              <a:srgbClr val="808080"/>
            </a:solidFill>
            <a:ln w="28575">
              <a:solidFill>
                <a:schemeClr val="tx1"/>
              </a:solidFill>
              <a:round/>
              <a:headEnd/>
              <a:tailEnd/>
            </a:ln>
          </p:spPr>
          <p:txBody>
            <a:bodyPr lIns="0" tIns="0" rIns="0" bIns="0"/>
            <a:lstStyle/>
            <a:p>
              <a:endParaRPr lang="en-US">
                <a:solidFill>
                  <a:schemeClr val="bg1"/>
                </a:solidFill>
              </a:endParaRPr>
            </a:p>
          </p:txBody>
        </p:sp>
        <p:sp>
          <p:nvSpPr>
            <p:cNvPr id="24" name="Rectangle 88"/>
            <p:cNvSpPr>
              <a:spLocks/>
            </p:cNvSpPr>
            <p:nvPr/>
          </p:nvSpPr>
          <p:spPr bwMode="auto">
            <a:xfrm>
              <a:off x="72" y="27"/>
              <a:ext cx="193"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bg1"/>
                  </a:solidFill>
                  <a:latin typeface="Times New Roman" pitchFamily="18" charset="0"/>
                  <a:cs typeface="Times New Roman" pitchFamily="18" charset="0"/>
                  <a:sym typeface="Times New Roman" pitchFamily="18" charset="0"/>
                </a:rPr>
                <a:t>E</a:t>
              </a:r>
              <a:r>
                <a:rPr lang="en-US" sz="2400" baseline="-25000">
                  <a:solidFill>
                    <a:schemeClr val="bg1"/>
                  </a:solidFill>
                  <a:latin typeface="Times New Roman" pitchFamily="18" charset="0"/>
                  <a:cs typeface="Times New Roman" pitchFamily="18" charset="0"/>
                  <a:sym typeface="Times New Roman" pitchFamily="18" charset="0"/>
                </a:rPr>
                <a:t>1</a:t>
              </a:r>
            </a:p>
          </p:txBody>
        </p:sp>
      </p:grpSp>
      <p:grpSp>
        <p:nvGrpSpPr>
          <p:cNvPr id="25" name="Group 92"/>
          <p:cNvGrpSpPr>
            <a:grpSpLocks/>
          </p:cNvGrpSpPr>
          <p:nvPr/>
        </p:nvGrpSpPr>
        <p:grpSpPr bwMode="auto">
          <a:xfrm>
            <a:off x="3810000" y="4800600"/>
            <a:ext cx="711200" cy="533400"/>
            <a:chOff x="0" y="0"/>
            <a:chExt cx="336" cy="336"/>
          </a:xfrm>
        </p:grpSpPr>
        <p:sp>
          <p:nvSpPr>
            <p:cNvPr id="26" name="Oval 90"/>
            <p:cNvSpPr>
              <a:spLocks/>
            </p:cNvSpPr>
            <p:nvPr/>
          </p:nvSpPr>
          <p:spPr bwMode="auto">
            <a:xfrm>
              <a:off x="0" y="0"/>
              <a:ext cx="336" cy="336"/>
            </a:xfrm>
            <a:prstGeom prst="ellipse">
              <a:avLst/>
            </a:prstGeom>
            <a:solidFill>
              <a:srgbClr val="808080"/>
            </a:solidFill>
            <a:ln w="28575">
              <a:solidFill>
                <a:schemeClr val="tx1"/>
              </a:solidFill>
              <a:round/>
              <a:headEnd/>
              <a:tailEnd/>
            </a:ln>
          </p:spPr>
          <p:txBody>
            <a:bodyPr lIns="0" tIns="0" rIns="0" bIns="0"/>
            <a:lstStyle/>
            <a:p>
              <a:endParaRPr lang="en-US">
                <a:solidFill>
                  <a:schemeClr val="bg1"/>
                </a:solidFill>
              </a:endParaRPr>
            </a:p>
          </p:txBody>
        </p:sp>
        <p:sp>
          <p:nvSpPr>
            <p:cNvPr id="27" name="Rectangle 91"/>
            <p:cNvSpPr>
              <a:spLocks/>
            </p:cNvSpPr>
            <p:nvPr/>
          </p:nvSpPr>
          <p:spPr bwMode="auto">
            <a:xfrm>
              <a:off x="72" y="27"/>
              <a:ext cx="193"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bg1"/>
                  </a:solidFill>
                  <a:latin typeface="Times New Roman" pitchFamily="18" charset="0"/>
                  <a:cs typeface="Times New Roman" pitchFamily="18" charset="0"/>
                  <a:sym typeface="Times New Roman" pitchFamily="18" charset="0"/>
                </a:rPr>
                <a:t>E</a:t>
              </a:r>
              <a:r>
                <a:rPr lang="en-US" sz="2400" baseline="-25000">
                  <a:solidFill>
                    <a:schemeClr val="bg1"/>
                  </a:solidFill>
                  <a:latin typeface="Times New Roman" pitchFamily="18" charset="0"/>
                  <a:cs typeface="Times New Roman" pitchFamily="18" charset="0"/>
                  <a:sym typeface="Times New Roman" pitchFamily="18" charset="0"/>
                </a:rPr>
                <a:t>3</a:t>
              </a:r>
            </a:p>
          </p:txBody>
        </p:sp>
      </p:grpSp>
      <p:grpSp>
        <p:nvGrpSpPr>
          <p:cNvPr id="28" name="Group 95"/>
          <p:cNvGrpSpPr>
            <a:grpSpLocks/>
          </p:cNvGrpSpPr>
          <p:nvPr/>
        </p:nvGrpSpPr>
        <p:grpSpPr bwMode="auto">
          <a:xfrm>
            <a:off x="5029200" y="4800600"/>
            <a:ext cx="711200" cy="533400"/>
            <a:chOff x="0" y="0"/>
            <a:chExt cx="336" cy="336"/>
          </a:xfrm>
        </p:grpSpPr>
        <p:sp>
          <p:nvSpPr>
            <p:cNvPr id="29" name="Oval 93"/>
            <p:cNvSpPr>
              <a:spLocks/>
            </p:cNvSpPr>
            <p:nvPr/>
          </p:nvSpPr>
          <p:spPr bwMode="auto">
            <a:xfrm>
              <a:off x="0" y="0"/>
              <a:ext cx="336" cy="336"/>
            </a:xfrm>
            <a:prstGeom prst="ellipse">
              <a:avLst/>
            </a:prstGeom>
            <a:solidFill>
              <a:srgbClr val="808080"/>
            </a:solidFill>
            <a:ln w="28575">
              <a:solidFill>
                <a:schemeClr val="tx1"/>
              </a:solidFill>
              <a:round/>
              <a:headEnd/>
              <a:tailEnd/>
            </a:ln>
          </p:spPr>
          <p:txBody>
            <a:bodyPr lIns="0" tIns="0" rIns="0" bIns="0"/>
            <a:lstStyle/>
            <a:p>
              <a:endParaRPr lang="en-US">
                <a:solidFill>
                  <a:schemeClr val="bg1"/>
                </a:solidFill>
              </a:endParaRPr>
            </a:p>
          </p:txBody>
        </p:sp>
        <p:sp>
          <p:nvSpPr>
            <p:cNvPr id="30" name="Rectangle 94"/>
            <p:cNvSpPr>
              <a:spLocks/>
            </p:cNvSpPr>
            <p:nvPr/>
          </p:nvSpPr>
          <p:spPr bwMode="auto">
            <a:xfrm>
              <a:off x="72" y="27"/>
              <a:ext cx="193"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bg1"/>
                  </a:solidFill>
                  <a:latin typeface="Times New Roman" pitchFamily="18" charset="0"/>
                  <a:cs typeface="Times New Roman" pitchFamily="18" charset="0"/>
                  <a:sym typeface="Times New Roman" pitchFamily="18" charset="0"/>
                </a:rPr>
                <a:t>E</a:t>
              </a:r>
              <a:r>
                <a:rPr lang="en-US" sz="2400" baseline="-25000">
                  <a:solidFill>
                    <a:schemeClr val="bg1"/>
                  </a:solidFill>
                  <a:latin typeface="Times New Roman" pitchFamily="18" charset="0"/>
                  <a:cs typeface="Times New Roman" pitchFamily="18" charset="0"/>
                  <a:sym typeface="Times New Roman" pitchFamily="18" charset="0"/>
                </a:rPr>
                <a:t>4</a:t>
              </a:r>
            </a:p>
          </p:txBody>
        </p:sp>
      </p:grpSp>
      <p:cxnSp>
        <p:nvCxnSpPr>
          <p:cNvPr id="31" name="AutoShape 73"/>
          <p:cNvCxnSpPr>
            <a:cxnSpLocks noChangeShapeType="1"/>
            <a:endCxn id="7" idx="2"/>
          </p:cNvCxnSpPr>
          <p:nvPr/>
        </p:nvCxnSpPr>
        <p:spPr bwMode="auto">
          <a:xfrm>
            <a:off x="2133600" y="4000500"/>
            <a:ext cx="457200" cy="0"/>
          </a:xfrm>
          <a:prstGeom prst="straightConnector1">
            <a:avLst/>
          </a:prstGeom>
          <a:noFill/>
          <a:ln w="28575">
            <a:solidFill>
              <a:schemeClr val="tx1"/>
            </a:solidFill>
            <a:round/>
            <a:headEnd/>
            <a:tailEnd type="triangle" w="lg" len="lg"/>
          </a:ln>
        </p:spPr>
      </p:cxnSp>
      <p:cxnSp>
        <p:nvCxnSpPr>
          <p:cNvPr id="32" name="AutoShape 81"/>
          <p:cNvCxnSpPr>
            <a:cxnSpLocks noChangeShapeType="1"/>
            <a:endCxn id="19" idx="2"/>
          </p:cNvCxnSpPr>
          <p:nvPr/>
        </p:nvCxnSpPr>
        <p:spPr bwMode="auto">
          <a:xfrm>
            <a:off x="4521200" y="4000500"/>
            <a:ext cx="508000" cy="0"/>
          </a:xfrm>
          <a:prstGeom prst="straightConnector1">
            <a:avLst/>
          </a:prstGeom>
          <a:noFill/>
          <a:ln w="28575">
            <a:solidFill>
              <a:schemeClr val="tx1"/>
            </a:solidFill>
            <a:round/>
            <a:headEnd/>
            <a:tailEnd type="triangle" w="lg" len="lg"/>
          </a:ln>
        </p:spPr>
      </p:cxnSp>
      <p:cxnSp>
        <p:nvCxnSpPr>
          <p:cNvPr id="33" name="AutoShape 82"/>
          <p:cNvCxnSpPr>
            <a:cxnSpLocks noChangeShapeType="1"/>
            <a:stCxn id="7" idx="6"/>
            <a:endCxn id="16" idx="2"/>
          </p:cNvCxnSpPr>
          <p:nvPr/>
        </p:nvCxnSpPr>
        <p:spPr bwMode="auto">
          <a:xfrm>
            <a:off x="3302000" y="4000500"/>
            <a:ext cx="508000" cy="0"/>
          </a:xfrm>
          <a:prstGeom prst="straightConnector1">
            <a:avLst/>
          </a:prstGeom>
          <a:noFill/>
          <a:ln w="28575">
            <a:solidFill>
              <a:schemeClr val="tx1"/>
            </a:solidFill>
            <a:round/>
            <a:headEnd/>
            <a:tailEnd type="triangle" w="lg" len="lg"/>
          </a:ln>
        </p:spPr>
      </p:cxnSp>
      <p:grpSp>
        <p:nvGrpSpPr>
          <p:cNvPr id="34" name="Group 33"/>
          <p:cNvGrpSpPr/>
          <p:nvPr/>
        </p:nvGrpSpPr>
        <p:grpSpPr>
          <a:xfrm>
            <a:off x="1727200" y="4281488"/>
            <a:ext cx="3657600" cy="519112"/>
            <a:chOff x="1295400" y="4610100"/>
            <a:chExt cx="2743200" cy="800100"/>
          </a:xfrm>
        </p:grpSpPr>
        <p:cxnSp>
          <p:nvCxnSpPr>
            <p:cNvPr id="35" name="AutoShape 69"/>
            <p:cNvCxnSpPr>
              <a:cxnSpLocks noChangeShapeType="1"/>
            </p:cNvCxnSpPr>
            <p:nvPr/>
          </p:nvCxnSpPr>
          <p:spPr bwMode="auto">
            <a:xfrm>
              <a:off x="2209800" y="4610100"/>
              <a:ext cx="0" cy="800100"/>
            </a:xfrm>
            <a:prstGeom prst="straightConnector1">
              <a:avLst/>
            </a:prstGeom>
            <a:noFill/>
            <a:ln w="28575">
              <a:solidFill>
                <a:schemeClr val="tx1"/>
              </a:solidFill>
              <a:round/>
              <a:headEnd/>
              <a:tailEnd type="triangle" w="lg" len="lg"/>
            </a:ln>
          </p:spPr>
        </p:cxnSp>
        <p:cxnSp>
          <p:nvCxnSpPr>
            <p:cNvPr id="36" name="AutoShape 77"/>
            <p:cNvCxnSpPr>
              <a:cxnSpLocks noChangeShapeType="1"/>
            </p:cNvCxnSpPr>
            <p:nvPr/>
          </p:nvCxnSpPr>
          <p:spPr bwMode="auto">
            <a:xfrm>
              <a:off x="1295400" y="4610100"/>
              <a:ext cx="0" cy="800100"/>
            </a:xfrm>
            <a:prstGeom prst="straightConnector1">
              <a:avLst/>
            </a:prstGeom>
            <a:noFill/>
            <a:ln w="28575">
              <a:solidFill>
                <a:schemeClr val="tx1"/>
              </a:solidFill>
              <a:round/>
              <a:headEnd/>
              <a:tailEnd type="triangle" w="lg" len="lg"/>
            </a:ln>
          </p:spPr>
        </p:cxnSp>
        <p:cxnSp>
          <p:nvCxnSpPr>
            <p:cNvPr id="37" name="AutoShape 99"/>
            <p:cNvCxnSpPr>
              <a:cxnSpLocks noChangeShapeType="1"/>
            </p:cNvCxnSpPr>
            <p:nvPr/>
          </p:nvCxnSpPr>
          <p:spPr bwMode="auto">
            <a:xfrm>
              <a:off x="3124200" y="4610100"/>
              <a:ext cx="0" cy="800100"/>
            </a:xfrm>
            <a:prstGeom prst="straightConnector1">
              <a:avLst/>
            </a:prstGeom>
            <a:noFill/>
            <a:ln w="28575">
              <a:solidFill>
                <a:schemeClr val="tx1"/>
              </a:solidFill>
              <a:round/>
              <a:headEnd/>
              <a:tailEnd type="triangle" w="lg" len="lg"/>
            </a:ln>
          </p:spPr>
        </p:cxnSp>
        <p:cxnSp>
          <p:nvCxnSpPr>
            <p:cNvPr id="38" name="AutoShape 100"/>
            <p:cNvCxnSpPr>
              <a:cxnSpLocks noChangeShapeType="1"/>
            </p:cNvCxnSpPr>
            <p:nvPr/>
          </p:nvCxnSpPr>
          <p:spPr bwMode="auto">
            <a:xfrm>
              <a:off x="4038600" y="4610100"/>
              <a:ext cx="0" cy="800100"/>
            </a:xfrm>
            <a:prstGeom prst="straightConnector1">
              <a:avLst/>
            </a:prstGeom>
            <a:noFill/>
            <a:ln w="28575">
              <a:solidFill>
                <a:schemeClr val="tx1"/>
              </a:solidFill>
              <a:round/>
              <a:headEnd/>
              <a:tailEnd type="triangle" w="lg" len="lg"/>
            </a:ln>
          </p:spPr>
        </p:cxnSp>
      </p:grpSp>
    </p:spTree>
    <p:extLst>
      <p:ext uri="{BB962C8B-B14F-4D97-AF65-F5344CB8AC3E}">
        <p14:creationId xmlns:p14="http://schemas.microsoft.com/office/powerpoint/2010/main" val="2324689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p:cNvSpPr>
            <a:spLocks noGrp="1" noChangeArrowheads="1"/>
          </p:cNvSpPr>
          <p:nvPr>
            <p:ph type="title"/>
          </p:nvPr>
        </p:nvSpPr>
        <p:spPr/>
        <p:txBody>
          <a:bodyPr rIns="132080"/>
          <a:lstStyle/>
          <a:p>
            <a:pPr indent="0" eaLnBrk="1" hangingPunct="1"/>
            <a:r>
              <a:rPr lang="en-US" smtClean="0"/>
              <a:t>Real HMM Examples</a:t>
            </a:r>
          </a:p>
        </p:txBody>
      </p:sp>
      <p:sp>
        <p:nvSpPr>
          <p:cNvPr id="45060" name="Rectangle 3"/>
          <p:cNvSpPr>
            <a:spLocks noGrp="1" noChangeArrowheads="1"/>
          </p:cNvSpPr>
          <p:nvPr>
            <p:ph type="body" idx="1"/>
          </p:nvPr>
        </p:nvSpPr>
        <p:spPr/>
        <p:txBody>
          <a:bodyPr rIns="132080"/>
          <a:lstStyle/>
          <a:p>
            <a:pPr marL="782638" lvl="1" eaLnBrk="1" hangingPunct="1">
              <a:lnSpc>
                <a:spcPct val="90000"/>
              </a:lnSpc>
            </a:pPr>
            <a:endParaRPr lang="en-US" sz="2000" dirty="0" smtClean="0"/>
          </a:p>
          <a:p>
            <a:pPr eaLnBrk="1" hangingPunct="1">
              <a:lnSpc>
                <a:spcPct val="90000"/>
              </a:lnSpc>
            </a:pPr>
            <a:r>
              <a:rPr lang="en-US" sz="2800" dirty="0" smtClean="0"/>
              <a:t>Robot tracking:</a:t>
            </a:r>
          </a:p>
          <a:p>
            <a:pPr marL="782638" lvl="1" eaLnBrk="1" hangingPunct="1">
              <a:lnSpc>
                <a:spcPct val="90000"/>
              </a:lnSpc>
            </a:pPr>
            <a:r>
              <a:rPr lang="en-US" sz="2400" dirty="0" smtClean="0"/>
              <a:t>Observations are range readings (continuous)</a:t>
            </a:r>
          </a:p>
          <a:p>
            <a:pPr marL="782638" lvl="1" eaLnBrk="1" hangingPunct="1">
              <a:lnSpc>
                <a:spcPct val="90000"/>
              </a:lnSpc>
            </a:pPr>
            <a:r>
              <a:rPr lang="en-US" sz="2400" dirty="0" smtClean="0"/>
              <a:t>States are positions on a map (continuous)</a:t>
            </a:r>
          </a:p>
        </p:txBody>
      </p:sp>
      <p:sp>
        <p:nvSpPr>
          <p:cNvPr id="5" name="Line 65"/>
          <p:cNvSpPr>
            <a:spLocks noChangeShapeType="1"/>
          </p:cNvSpPr>
          <p:nvPr/>
        </p:nvSpPr>
        <p:spPr bwMode="auto">
          <a:xfrm>
            <a:off x="7416800" y="4281489"/>
            <a:ext cx="2117" cy="504825"/>
          </a:xfrm>
          <a:prstGeom prst="line">
            <a:avLst/>
          </a:prstGeom>
          <a:noFill/>
          <a:ln w="28575">
            <a:solidFill>
              <a:srgbClr val="FFFFFF"/>
            </a:solidFill>
            <a:round/>
            <a:headEnd/>
            <a:tailEnd type="triangle" w="lg" len="lg"/>
          </a:ln>
        </p:spPr>
        <p:txBody>
          <a:bodyPr lIns="0" tIns="0" rIns="0" bIns="0"/>
          <a:lstStyle/>
          <a:p>
            <a:endParaRPr lang="en-US"/>
          </a:p>
        </p:txBody>
      </p:sp>
      <p:grpSp>
        <p:nvGrpSpPr>
          <p:cNvPr id="6" name="Group 68"/>
          <p:cNvGrpSpPr>
            <a:grpSpLocks/>
          </p:cNvGrpSpPr>
          <p:nvPr/>
        </p:nvGrpSpPr>
        <p:grpSpPr bwMode="auto">
          <a:xfrm>
            <a:off x="2590800" y="3733800"/>
            <a:ext cx="711200" cy="533400"/>
            <a:chOff x="0" y="0"/>
            <a:chExt cx="336" cy="336"/>
          </a:xfrm>
        </p:grpSpPr>
        <p:sp>
          <p:nvSpPr>
            <p:cNvPr id="7" name="Oval 66"/>
            <p:cNvSpPr>
              <a:spLocks/>
            </p:cNvSpPr>
            <p:nvPr/>
          </p:nvSpPr>
          <p:spPr bwMode="auto">
            <a:xfrm>
              <a:off x="0" y="0"/>
              <a:ext cx="336" cy="336"/>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8" name="Rectangle 67"/>
            <p:cNvSpPr>
              <a:spLocks/>
            </p:cNvSpPr>
            <p:nvPr/>
          </p:nvSpPr>
          <p:spPr bwMode="auto">
            <a:xfrm>
              <a:off x="63" y="27"/>
              <a:ext cx="209"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X</a:t>
              </a:r>
              <a:r>
                <a:rPr lang="en-US" sz="2400" baseline="-25000">
                  <a:solidFill>
                    <a:schemeClr val="tx1"/>
                  </a:solidFill>
                  <a:latin typeface="Times New Roman" pitchFamily="18" charset="0"/>
                  <a:cs typeface="Times New Roman" pitchFamily="18" charset="0"/>
                  <a:sym typeface="Times New Roman" pitchFamily="18" charset="0"/>
                </a:rPr>
                <a:t>2</a:t>
              </a:r>
            </a:p>
          </p:txBody>
        </p:sp>
      </p:grpSp>
      <p:grpSp>
        <p:nvGrpSpPr>
          <p:cNvPr id="9" name="Group 72"/>
          <p:cNvGrpSpPr>
            <a:grpSpLocks/>
          </p:cNvGrpSpPr>
          <p:nvPr/>
        </p:nvGrpSpPr>
        <p:grpSpPr bwMode="auto">
          <a:xfrm>
            <a:off x="1371600" y="4800600"/>
            <a:ext cx="711200" cy="533400"/>
            <a:chOff x="0" y="0"/>
            <a:chExt cx="336" cy="336"/>
          </a:xfrm>
        </p:grpSpPr>
        <p:sp>
          <p:nvSpPr>
            <p:cNvPr id="10" name="Oval 70"/>
            <p:cNvSpPr>
              <a:spLocks/>
            </p:cNvSpPr>
            <p:nvPr/>
          </p:nvSpPr>
          <p:spPr bwMode="auto">
            <a:xfrm>
              <a:off x="0" y="0"/>
              <a:ext cx="336" cy="336"/>
            </a:xfrm>
            <a:prstGeom prst="ellipse">
              <a:avLst/>
            </a:prstGeom>
            <a:solidFill>
              <a:srgbClr val="808080"/>
            </a:solidFill>
            <a:ln w="28575">
              <a:solidFill>
                <a:schemeClr val="tx1"/>
              </a:solidFill>
              <a:round/>
              <a:headEnd/>
              <a:tailEnd/>
            </a:ln>
          </p:spPr>
          <p:txBody>
            <a:bodyPr lIns="0" tIns="0" rIns="0" bIns="0"/>
            <a:lstStyle/>
            <a:p>
              <a:endParaRPr lang="en-US">
                <a:solidFill>
                  <a:schemeClr val="bg1"/>
                </a:solidFill>
              </a:endParaRPr>
            </a:p>
          </p:txBody>
        </p:sp>
        <p:sp>
          <p:nvSpPr>
            <p:cNvPr id="11" name="Rectangle 71"/>
            <p:cNvSpPr>
              <a:spLocks/>
            </p:cNvSpPr>
            <p:nvPr/>
          </p:nvSpPr>
          <p:spPr bwMode="auto">
            <a:xfrm>
              <a:off x="72" y="27"/>
              <a:ext cx="193"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bg1"/>
                  </a:solidFill>
                  <a:latin typeface="Times New Roman" pitchFamily="18" charset="0"/>
                  <a:cs typeface="Times New Roman" pitchFamily="18" charset="0"/>
                  <a:sym typeface="Times New Roman" pitchFamily="18" charset="0"/>
                </a:rPr>
                <a:t>E</a:t>
              </a:r>
              <a:r>
                <a:rPr lang="en-US" sz="2400" baseline="-25000">
                  <a:solidFill>
                    <a:schemeClr val="bg1"/>
                  </a:solidFill>
                  <a:latin typeface="Times New Roman" pitchFamily="18" charset="0"/>
                  <a:cs typeface="Times New Roman" pitchFamily="18" charset="0"/>
                  <a:sym typeface="Times New Roman" pitchFamily="18" charset="0"/>
                </a:rPr>
                <a:t>1</a:t>
              </a:r>
            </a:p>
          </p:txBody>
        </p:sp>
      </p:grpSp>
      <p:grpSp>
        <p:nvGrpSpPr>
          <p:cNvPr id="12" name="Group 76"/>
          <p:cNvGrpSpPr>
            <a:grpSpLocks/>
          </p:cNvGrpSpPr>
          <p:nvPr/>
        </p:nvGrpSpPr>
        <p:grpSpPr bwMode="auto">
          <a:xfrm>
            <a:off x="1371600" y="3733800"/>
            <a:ext cx="711200" cy="533400"/>
            <a:chOff x="0" y="0"/>
            <a:chExt cx="336" cy="336"/>
          </a:xfrm>
        </p:grpSpPr>
        <p:sp>
          <p:nvSpPr>
            <p:cNvPr id="13" name="Oval 74"/>
            <p:cNvSpPr>
              <a:spLocks/>
            </p:cNvSpPr>
            <p:nvPr/>
          </p:nvSpPr>
          <p:spPr bwMode="auto">
            <a:xfrm>
              <a:off x="0" y="0"/>
              <a:ext cx="336" cy="336"/>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14" name="Rectangle 75"/>
            <p:cNvSpPr>
              <a:spLocks/>
            </p:cNvSpPr>
            <p:nvPr/>
          </p:nvSpPr>
          <p:spPr bwMode="auto">
            <a:xfrm>
              <a:off x="63" y="27"/>
              <a:ext cx="209"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X</a:t>
              </a:r>
              <a:r>
                <a:rPr lang="en-US" sz="2400" baseline="-25000">
                  <a:solidFill>
                    <a:schemeClr val="tx1"/>
                  </a:solidFill>
                  <a:latin typeface="Times New Roman" pitchFamily="18" charset="0"/>
                  <a:cs typeface="Times New Roman" pitchFamily="18" charset="0"/>
                  <a:sym typeface="Times New Roman" pitchFamily="18" charset="0"/>
                </a:rPr>
                <a:t>1</a:t>
              </a:r>
            </a:p>
          </p:txBody>
        </p:sp>
      </p:grpSp>
      <p:grpSp>
        <p:nvGrpSpPr>
          <p:cNvPr id="15" name="Group 80"/>
          <p:cNvGrpSpPr>
            <a:grpSpLocks/>
          </p:cNvGrpSpPr>
          <p:nvPr/>
        </p:nvGrpSpPr>
        <p:grpSpPr bwMode="auto">
          <a:xfrm>
            <a:off x="3810000" y="3733800"/>
            <a:ext cx="711200" cy="533400"/>
            <a:chOff x="0" y="0"/>
            <a:chExt cx="336" cy="336"/>
          </a:xfrm>
        </p:grpSpPr>
        <p:sp>
          <p:nvSpPr>
            <p:cNvPr id="16" name="Oval 78"/>
            <p:cNvSpPr>
              <a:spLocks/>
            </p:cNvSpPr>
            <p:nvPr/>
          </p:nvSpPr>
          <p:spPr bwMode="auto">
            <a:xfrm>
              <a:off x="0" y="0"/>
              <a:ext cx="336" cy="336"/>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17" name="Rectangle 79"/>
            <p:cNvSpPr>
              <a:spLocks/>
            </p:cNvSpPr>
            <p:nvPr/>
          </p:nvSpPr>
          <p:spPr bwMode="auto">
            <a:xfrm>
              <a:off x="63" y="27"/>
              <a:ext cx="209"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X</a:t>
              </a:r>
              <a:r>
                <a:rPr lang="en-US" sz="2400" baseline="-25000">
                  <a:solidFill>
                    <a:schemeClr val="tx1"/>
                  </a:solidFill>
                  <a:latin typeface="Times New Roman" pitchFamily="18" charset="0"/>
                  <a:cs typeface="Times New Roman" pitchFamily="18" charset="0"/>
                  <a:sym typeface="Times New Roman" pitchFamily="18" charset="0"/>
                </a:rPr>
                <a:t>3</a:t>
              </a:r>
            </a:p>
          </p:txBody>
        </p:sp>
      </p:grpSp>
      <p:grpSp>
        <p:nvGrpSpPr>
          <p:cNvPr id="18" name="Group 85"/>
          <p:cNvGrpSpPr>
            <a:grpSpLocks/>
          </p:cNvGrpSpPr>
          <p:nvPr/>
        </p:nvGrpSpPr>
        <p:grpSpPr bwMode="auto">
          <a:xfrm>
            <a:off x="5029200" y="3733800"/>
            <a:ext cx="711200" cy="533400"/>
            <a:chOff x="0" y="0"/>
            <a:chExt cx="336" cy="336"/>
          </a:xfrm>
        </p:grpSpPr>
        <p:sp>
          <p:nvSpPr>
            <p:cNvPr id="19" name="Oval 83"/>
            <p:cNvSpPr>
              <a:spLocks/>
            </p:cNvSpPr>
            <p:nvPr/>
          </p:nvSpPr>
          <p:spPr bwMode="auto">
            <a:xfrm>
              <a:off x="0" y="0"/>
              <a:ext cx="336" cy="336"/>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20" name="Rectangle 84"/>
            <p:cNvSpPr>
              <a:spLocks/>
            </p:cNvSpPr>
            <p:nvPr/>
          </p:nvSpPr>
          <p:spPr bwMode="auto">
            <a:xfrm>
              <a:off x="63" y="27"/>
              <a:ext cx="209"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X</a:t>
              </a:r>
              <a:r>
                <a:rPr lang="en-US" sz="2400" baseline="-25000">
                  <a:solidFill>
                    <a:schemeClr val="tx1"/>
                  </a:solidFill>
                  <a:latin typeface="Times New Roman" pitchFamily="18" charset="0"/>
                  <a:cs typeface="Times New Roman" pitchFamily="18" charset="0"/>
                  <a:sym typeface="Times New Roman" pitchFamily="18" charset="0"/>
                </a:rPr>
                <a:t>4</a:t>
              </a:r>
            </a:p>
          </p:txBody>
        </p:sp>
      </p:grpSp>
      <p:sp>
        <p:nvSpPr>
          <p:cNvPr id="21" name="Line 86"/>
          <p:cNvSpPr>
            <a:spLocks noChangeShapeType="1"/>
          </p:cNvSpPr>
          <p:nvPr/>
        </p:nvSpPr>
        <p:spPr bwMode="auto">
          <a:xfrm>
            <a:off x="5759451" y="4000500"/>
            <a:ext cx="1282700" cy="1588"/>
          </a:xfrm>
          <a:prstGeom prst="line">
            <a:avLst/>
          </a:prstGeom>
          <a:noFill/>
          <a:ln w="28575">
            <a:solidFill>
              <a:schemeClr val="tx1"/>
            </a:solidFill>
            <a:prstDash val="dash"/>
            <a:round/>
            <a:headEnd/>
            <a:tailEnd type="triangle" w="lg" len="lg"/>
          </a:ln>
        </p:spPr>
        <p:txBody>
          <a:bodyPr lIns="0" tIns="0" rIns="0" bIns="0"/>
          <a:lstStyle/>
          <a:p>
            <a:endParaRPr lang="en-US"/>
          </a:p>
        </p:txBody>
      </p:sp>
      <p:grpSp>
        <p:nvGrpSpPr>
          <p:cNvPr id="22" name="Group 89"/>
          <p:cNvGrpSpPr>
            <a:grpSpLocks/>
          </p:cNvGrpSpPr>
          <p:nvPr/>
        </p:nvGrpSpPr>
        <p:grpSpPr bwMode="auto">
          <a:xfrm>
            <a:off x="2590800" y="4800600"/>
            <a:ext cx="711200" cy="533400"/>
            <a:chOff x="0" y="0"/>
            <a:chExt cx="336" cy="336"/>
          </a:xfrm>
        </p:grpSpPr>
        <p:sp>
          <p:nvSpPr>
            <p:cNvPr id="23" name="Oval 87"/>
            <p:cNvSpPr>
              <a:spLocks/>
            </p:cNvSpPr>
            <p:nvPr/>
          </p:nvSpPr>
          <p:spPr bwMode="auto">
            <a:xfrm>
              <a:off x="0" y="0"/>
              <a:ext cx="336" cy="336"/>
            </a:xfrm>
            <a:prstGeom prst="ellipse">
              <a:avLst/>
            </a:prstGeom>
            <a:solidFill>
              <a:srgbClr val="808080"/>
            </a:solidFill>
            <a:ln w="28575">
              <a:solidFill>
                <a:schemeClr val="tx1"/>
              </a:solidFill>
              <a:round/>
              <a:headEnd/>
              <a:tailEnd/>
            </a:ln>
          </p:spPr>
          <p:txBody>
            <a:bodyPr lIns="0" tIns="0" rIns="0" bIns="0"/>
            <a:lstStyle/>
            <a:p>
              <a:endParaRPr lang="en-US">
                <a:solidFill>
                  <a:schemeClr val="bg1"/>
                </a:solidFill>
              </a:endParaRPr>
            </a:p>
          </p:txBody>
        </p:sp>
        <p:sp>
          <p:nvSpPr>
            <p:cNvPr id="24" name="Rectangle 88"/>
            <p:cNvSpPr>
              <a:spLocks/>
            </p:cNvSpPr>
            <p:nvPr/>
          </p:nvSpPr>
          <p:spPr bwMode="auto">
            <a:xfrm>
              <a:off x="72" y="27"/>
              <a:ext cx="193"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bg1"/>
                  </a:solidFill>
                  <a:latin typeface="Times New Roman" pitchFamily="18" charset="0"/>
                  <a:cs typeface="Times New Roman" pitchFamily="18" charset="0"/>
                  <a:sym typeface="Times New Roman" pitchFamily="18" charset="0"/>
                </a:rPr>
                <a:t>E</a:t>
              </a:r>
              <a:r>
                <a:rPr lang="en-US" sz="2400" baseline="-25000">
                  <a:solidFill>
                    <a:schemeClr val="bg1"/>
                  </a:solidFill>
                  <a:latin typeface="Times New Roman" pitchFamily="18" charset="0"/>
                  <a:cs typeface="Times New Roman" pitchFamily="18" charset="0"/>
                  <a:sym typeface="Times New Roman" pitchFamily="18" charset="0"/>
                </a:rPr>
                <a:t>1</a:t>
              </a:r>
            </a:p>
          </p:txBody>
        </p:sp>
      </p:grpSp>
      <p:grpSp>
        <p:nvGrpSpPr>
          <p:cNvPr id="25" name="Group 92"/>
          <p:cNvGrpSpPr>
            <a:grpSpLocks/>
          </p:cNvGrpSpPr>
          <p:nvPr/>
        </p:nvGrpSpPr>
        <p:grpSpPr bwMode="auto">
          <a:xfrm>
            <a:off x="3810000" y="4800600"/>
            <a:ext cx="711200" cy="533400"/>
            <a:chOff x="0" y="0"/>
            <a:chExt cx="336" cy="336"/>
          </a:xfrm>
        </p:grpSpPr>
        <p:sp>
          <p:nvSpPr>
            <p:cNvPr id="26" name="Oval 90"/>
            <p:cNvSpPr>
              <a:spLocks/>
            </p:cNvSpPr>
            <p:nvPr/>
          </p:nvSpPr>
          <p:spPr bwMode="auto">
            <a:xfrm>
              <a:off x="0" y="0"/>
              <a:ext cx="336" cy="336"/>
            </a:xfrm>
            <a:prstGeom prst="ellipse">
              <a:avLst/>
            </a:prstGeom>
            <a:solidFill>
              <a:srgbClr val="808080"/>
            </a:solidFill>
            <a:ln w="28575">
              <a:solidFill>
                <a:schemeClr val="tx1"/>
              </a:solidFill>
              <a:round/>
              <a:headEnd/>
              <a:tailEnd/>
            </a:ln>
          </p:spPr>
          <p:txBody>
            <a:bodyPr lIns="0" tIns="0" rIns="0" bIns="0"/>
            <a:lstStyle/>
            <a:p>
              <a:endParaRPr lang="en-US">
                <a:solidFill>
                  <a:schemeClr val="bg1"/>
                </a:solidFill>
              </a:endParaRPr>
            </a:p>
          </p:txBody>
        </p:sp>
        <p:sp>
          <p:nvSpPr>
            <p:cNvPr id="27" name="Rectangle 91"/>
            <p:cNvSpPr>
              <a:spLocks/>
            </p:cNvSpPr>
            <p:nvPr/>
          </p:nvSpPr>
          <p:spPr bwMode="auto">
            <a:xfrm>
              <a:off x="72" y="27"/>
              <a:ext cx="193"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bg1"/>
                  </a:solidFill>
                  <a:latin typeface="Times New Roman" pitchFamily="18" charset="0"/>
                  <a:cs typeface="Times New Roman" pitchFamily="18" charset="0"/>
                  <a:sym typeface="Times New Roman" pitchFamily="18" charset="0"/>
                </a:rPr>
                <a:t>E</a:t>
              </a:r>
              <a:r>
                <a:rPr lang="en-US" sz="2400" baseline="-25000">
                  <a:solidFill>
                    <a:schemeClr val="bg1"/>
                  </a:solidFill>
                  <a:latin typeface="Times New Roman" pitchFamily="18" charset="0"/>
                  <a:cs typeface="Times New Roman" pitchFamily="18" charset="0"/>
                  <a:sym typeface="Times New Roman" pitchFamily="18" charset="0"/>
                </a:rPr>
                <a:t>3</a:t>
              </a:r>
            </a:p>
          </p:txBody>
        </p:sp>
      </p:grpSp>
      <p:grpSp>
        <p:nvGrpSpPr>
          <p:cNvPr id="28" name="Group 95"/>
          <p:cNvGrpSpPr>
            <a:grpSpLocks/>
          </p:cNvGrpSpPr>
          <p:nvPr/>
        </p:nvGrpSpPr>
        <p:grpSpPr bwMode="auto">
          <a:xfrm>
            <a:off x="5029200" y="4800600"/>
            <a:ext cx="711200" cy="533400"/>
            <a:chOff x="0" y="0"/>
            <a:chExt cx="336" cy="336"/>
          </a:xfrm>
        </p:grpSpPr>
        <p:sp>
          <p:nvSpPr>
            <p:cNvPr id="29" name="Oval 93"/>
            <p:cNvSpPr>
              <a:spLocks/>
            </p:cNvSpPr>
            <p:nvPr/>
          </p:nvSpPr>
          <p:spPr bwMode="auto">
            <a:xfrm>
              <a:off x="0" y="0"/>
              <a:ext cx="336" cy="336"/>
            </a:xfrm>
            <a:prstGeom prst="ellipse">
              <a:avLst/>
            </a:prstGeom>
            <a:solidFill>
              <a:srgbClr val="808080"/>
            </a:solidFill>
            <a:ln w="28575">
              <a:solidFill>
                <a:schemeClr val="tx1"/>
              </a:solidFill>
              <a:round/>
              <a:headEnd/>
              <a:tailEnd/>
            </a:ln>
          </p:spPr>
          <p:txBody>
            <a:bodyPr lIns="0" tIns="0" rIns="0" bIns="0"/>
            <a:lstStyle/>
            <a:p>
              <a:endParaRPr lang="en-US">
                <a:solidFill>
                  <a:schemeClr val="bg1"/>
                </a:solidFill>
              </a:endParaRPr>
            </a:p>
          </p:txBody>
        </p:sp>
        <p:sp>
          <p:nvSpPr>
            <p:cNvPr id="30" name="Rectangle 94"/>
            <p:cNvSpPr>
              <a:spLocks/>
            </p:cNvSpPr>
            <p:nvPr/>
          </p:nvSpPr>
          <p:spPr bwMode="auto">
            <a:xfrm>
              <a:off x="72" y="27"/>
              <a:ext cx="193"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bg1"/>
                  </a:solidFill>
                  <a:latin typeface="Times New Roman" pitchFamily="18" charset="0"/>
                  <a:cs typeface="Times New Roman" pitchFamily="18" charset="0"/>
                  <a:sym typeface="Times New Roman" pitchFamily="18" charset="0"/>
                </a:rPr>
                <a:t>E</a:t>
              </a:r>
              <a:r>
                <a:rPr lang="en-US" sz="2400" baseline="-25000">
                  <a:solidFill>
                    <a:schemeClr val="bg1"/>
                  </a:solidFill>
                  <a:latin typeface="Times New Roman" pitchFamily="18" charset="0"/>
                  <a:cs typeface="Times New Roman" pitchFamily="18" charset="0"/>
                  <a:sym typeface="Times New Roman" pitchFamily="18" charset="0"/>
                </a:rPr>
                <a:t>4</a:t>
              </a:r>
            </a:p>
          </p:txBody>
        </p:sp>
      </p:grpSp>
      <p:cxnSp>
        <p:nvCxnSpPr>
          <p:cNvPr id="31" name="AutoShape 73"/>
          <p:cNvCxnSpPr>
            <a:cxnSpLocks noChangeShapeType="1"/>
            <a:endCxn id="7" idx="2"/>
          </p:cNvCxnSpPr>
          <p:nvPr/>
        </p:nvCxnSpPr>
        <p:spPr bwMode="auto">
          <a:xfrm>
            <a:off x="2133600" y="4000500"/>
            <a:ext cx="457200" cy="0"/>
          </a:xfrm>
          <a:prstGeom prst="straightConnector1">
            <a:avLst/>
          </a:prstGeom>
          <a:noFill/>
          <a:ln w="28575">
            <a:solidFill>
              <a:schemeClr val="tx1"/>
            </a:solidFill>
            <a:round/>
            <a:headEnd/>
            <a:tailEnd type="triangle" w="lg" len="lg"/>
          </a:ln>
        </p:spPr>
      </p:cxnSp>
      <p:cxnSp>
        <p:nvCxnSpPr>
          <p:cNvPr id="32" name="AutoShape 81"/>
          <p:cNvCxnSpPr>
            <a:cxnSpLocks noChangeShapeType="1"/>
            <a:endCxn id="19" idx="2"/>
          </p:cNvCxnSpPr>
          <p:nvPr/>
        </p:nvCxnSpPr>
        <p:spPr bwMode="auto">
          <a:xfrm>
            <a:off x="4521200" y="4000500"/>
            <a:ext cx="508000" cy="0"/>
          </a:xfrm>
          <a:prstGeom prst="straightConnector1">
            <a:avLst/>
          </a:prstGeom>
          <a:noFill/>
          <a:ln w="28575">
            <a:solidFill>
              <a:schemeClr val="tx1"/>
            </a:solidFill>
            <a:round/>
            <a:headEnd/>
            <a:tailEnd type="triangle" w="lg" len="lg"/>
          </a:ln>
        </p:spPr>
      </p:cxnSp>
      <p:cxnSp>
        <p:nvCxnSpPr>
          <p:cNvPr id="33" name="AutoShape 82"/>
          <p:cNvCxnSpPr>
            <a:cxnSpLocks noChangeShapeType="1"/>
            <a:stCxn id="7" idx="6"/>
            <a:endCxn id="16" idx="2"/>
          </p:cNvCxnSpPr>
          <p:nvPr/>
        </p:nvCxnSpPr>
        <p:spPr bwMode="auto">
          <a:xfrm>
            <a:off x="3302000" y="4000500"/>
            <a:ext cx="508000" cy="0"/>
          </a:xfrm>
          <a:prstGeom prst="straightConnector1">
            <a:avLst/>
          </a:prstGeom>
          <a:noFill/>
          <a:ln w="28575">
            <a:solidFill>
              <a:schemeClr val="tx1"/>
            </a:solidFill>
            <a:round/>
            <a:headEnd/>
            <a:tailEnd type="triangle" w="lg" len="lg"/>
          </a:ln>
        </p:spPr>
      </p:cxnSp>
      <p:grpSp>
        <p:nvGrpSpPr>
          <p:cNvPr id="34" name="Group 33"/>
          <p:cNvGrpSpPr/>
          <p:nvPr/>
        </p:nvGrpSpPr>
        <p:grpSpPr>
          <a:xfrm>
            <a:off x="1727200" y="4281488"/>
            <a:ext cx="3657600" cy="519112"/>
            <a:chOff x="1295400" y="4610100"/>
            <a:chExt cx="2743200" cy="800100"/>
          </a:xfrm>
        </p:grpSpPr>
        <p:cxnSp>
          <p:nvCxnSpPr>
            <p:cNvPr id="35" name="AutoShape 69"/>
            <p:cNvCxnSpPr>
              <a:cxnSpLocks noChangeShapeType="1"/>
            </p:cNvCxnSpPr>
            <p:nvPr/>
          </p:nvCxnSpPr>
          <p:spPr bwMode="auto">
            <a:xfrm>
              <a:off x="2209800" y="4610100"/>
              <a:ext cx="0" cy="800100"/>
            </a:xfrm>
            <a:prstGeom prst="straightConnector1">
              <a:avLst/>
            </a:prstGeom>
            <a:noFill/>
            <a:ln w="28575">
              <a:solidFill>
                <a:schemeClr val="tx1"/>
              </a:solidFill>
              <a:round/>
              <a:headEnd/>
              <a:tailEnd type="triangle" w="lg" len="lg"/>
            </a:ln>
          </p:spPr>
        </p:cxnSp>
        <p:cxnSp>
          <p:nvCxnSpPr>
            <p:cNvPr id="36" name="AutoShape 77"/>
            <p:cNvCxnSpPr>
              <a:cxnSpLocks noChangeShapeType="1"/>
            </p:cNvCxnSpPr>
            <p:nvPr/>
          </p:nvCxnSpPr>
          <p:spPr bwMode="auto">
            <a:xfrm>
              <a:off x="1295400" y="4610100"/>
              <a:ext cx="0" cy="800100"/>
            </a:xfrm>
            <a:prstGeom prst="straightConnector1">
              <a:avLst/>
            </a:prstGeom>
            <a:noFill/>
            <a:ln w="28575">
              <a:solidFill>
                <a:schemeClr val="tx1"/>
              </a:solidFill>
              <a:round/>
              <a:headEnd/>
              <a:tailEnd type="triangle" w="lg" len="lg"/>
            </a:ln>
          </p:spPr>
        </p:cxnSp>
        <p:cxnSp>
          <p:nvCxnSpPr>
            <p:cNvPr id="37" name="AutoShape 99"/>
            <p:cNvCxnSpPr>
              <a:cxnSpLocks noChangeShapeType="1"/>
            </p:cNvCxnSpPr>
            <p:nvPr/>
          </p:nvCxnSpPr>
          <p:spPr bwMode="auto">
            <a:xfrm>
              <a:off x="3124200" y="4610100"/>
              <a:ext cx="0" cy="800100"/>
            </a:xfrm>
            <a:prstGeom prst="straightConnector1">
              <a:avLst/>
            </a:prstGeom>
            <a:noFill/>
            <a:ln w="28575">
              <a:solidFill>
                <a:schemeClr val="tx1"/>
              </a:solidFill>
              <a:round/>
              <a:headEnd/>
              <a:tailEnd type="triangle" w="lg" len="lg"/>
            </a:ln>
          </p:spPr>
        </p:cxnSp>
        <p:cxnSp>
          <p:nvCxnSpPr>
            <p:cNvPr id="38" name="AutoShape 100"/>
            <p:cNvCxnSpPr>
              <a:cxnSpLocks noChangeShapeType="1"/>
            </p:cNvCxnSpPr>
            <p:nvPr/>
          </p:nvCxnSpPr>
          <p:spPr bwMode="auto">
            <a:xfrm>
              <a:off x="4038600" y="4610100"/>
              <a:ext cx="0" cy="800100"/>
            </a:xfrm>
            <a:prstGeom prst="straightConnector1">
              <a:avLst/>
            </a:prstGeom>
            <a:noFill/>
            <a:ln w="28575">
              <a:solidFill>
                <a:schemeClr val="tx1"/>
              </a:solidFill>
              <a:round/>
              <a:headEnd/>
              <a:tailEnd type="triangle" w="lg" len="lg"/>
            </a:ln>
          </p:spPr>
        </p:cxnSp>
      </p:grpSp>
    </p:spTree>
    <p:extLst>
      <p:ext uri="{BB962C8B-B14F-4D97-AF65-F5344CB8AC3E}">
        <p14:creationId xmlns:p14="http://schemas.microsoft.com/office/powerpoint/2010/main" val="4161609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838200"/>
          </a:xfrm>
        </p:spPr>
        <p:txBody>
          <a:bodyPr>
            <a:normAutofit/>
          </a:bodyPr>
          <a:lstStyle/>
          <a:p>
            <a:r>
              <a:rPr lang="en-GB" sz="4000" b="0" dirty="0" smtClean="0">
                <a:solidFill>
                  <a:srgbClr val="7030A0"/>
                </a:solidFill>
                <a:latin typeface="Calibri" pitchFamily="34" charset="0"/>
                <a:cs typeface="Calibri" pitchFamily="34" charset="0"/>
              </a:rPr>
              <a:t>Terminology</a:t>
            </a:r>
            <a:endParaRPr lang="en-GB" sz="4000" b="0" dirty="0">
              <a:solidFill>
                <a:srgbClr val="7030A0"/>
              </a:solidFill>
              <a:latin typeface="Calibri" pitchFamily="34" charset="0"/>
              <a:cs typeface="Calibri" pitchFamily="34" charset="0"/>
            </a:endParaRPr>
          </a:p>
        </p:txBody>
      </p:sp>
      <p:pic>
        <p:nvPicPr>
          <p:cNvPr id="9" name="Content Placeholder 8" descr="Figure1.10.jpg"/>
          <p:cNvPicPr>
            <a:picLocks noGrp="1" noChangeAspect="1"/>
          </p:cNvPicPr>
          <p:nvPr>
            <p:ph sz="half" idx="1"/>
          </p:nvPr>
        </p:nvPicPr>
        <p:blipFill>
          <a:blip r:embed="rId6" cstate="print"/>
          <a:stretch>
            <a:fillRect/>
          </a:stretch>
        </p:blipFill>
        <p:spPr>
          <a:xfrm>
            <a:off x="780288" y="1295400"/>
            <a:ext cx="5112512" cy="2511552"/>
          </a:xfrm>
        </p:spPr>
      </p:pic>
      <p:sp>
        <p:nvSpPr>
          <p:cNvPr id="5" name="Content Placeholder 4"/>
          <p:cNvSpPr>
            <a:spLocks noGrp="1"/>
          </p:cNvSpPr>
          <p:nvPr>
            <p:ph sz="half" idx="2"/>
          </p:nvPr>
        </p:nvSpPr>
        <p:spPr>
          <a:xfrm>
            <a:off x="6198177" y="3738572"/>
            <a:ext cx="5384800" cy="1706563"/>
          </a:xfrm>
        </p:spPr>
        <p:txBody>
          <a:bodyPr>
            <a:noAutofit/>
          </a:bodyPr>
          <a:lstStyle/>
          <a:p>
            <a:pPr>
              <a:buNone/>
            </a:pPr>
            <a:r>
              <a:rPr lang="en-GB" sz="3200" b="0" dirty="0" smtClean="0">
                <a:solidFill>
                  <a:srgbClr val="0000FF"/>
                </a:solidFill>
              </a:rPr>
              <a:t>Conditional Probability</a:t>
            </a:r>
          </a:p>
        </p:txBody>
      </p:sp>
      <p:sp>
        <p:nvSpPr>
          <p:cNvPr id="8" name="TextBox 7"/>
          <p:cNvSpPr txBox="1"/>
          <p:nvPr/>
        </p:nvSpPr>
        <p:spPr>
          <a:xfrm>
            <a:off x="914400" y="4114801"/>
            <a:ext cx="5384800" cy="954107"/>
          </a:xfrm>
          <a:prstGeom prst="rect">
            <a:avLst/>
          </a:prstGeom>
          <a:noFill/>
        </p:spPr>
        <p:txBody>
          <a:bodyPr wrap="square" rtlCol="0">
            <a:spAutoFit/>
          </a:bodyPr>
          <a:lstStyle/>
          <a:p>
            <a:r>
              <a:rPr lang="en-GB" sz="3200" dirty="0" smtClean="0">
                <a:solidFill>
                  <a:srgbClr val="0000FF"/>
                </a:solidFill>
                <a:latin typeface="+mn-lt"/>
              </a:rPr>
              <a:t>Joint Probability</a:t>
            </a:r>
          </a:p>
          <a:p>
            <a:endParaRPr lang="en-GB" sz="2400" dirty="0">
              <a:latin typeface="+mn-lt"/>
            </a:endParaRPr>
          </a:p>
        </p:txBody>
      </p:sp>
      <p:pic>
        <p:nvPicPr>
          <p:cNvPr id="13" name="Picture 12" descr="TP_tmp.emf"/>
          <p:cNvPicPr>
            <a:picLocks noChangeAspect="1"/>
          </p:cNvPicPr>
          <p:nvPr>
            <p:custDataLst>
              <p:tags r:id="rId1"/>
            </p:custDataLst>
          </p:nvPr>
        </p:nvPicPr>
        <p:blipFill>
          <a:blip r:embed="rId7" cstate="print">
            <a:clrChange>
              <a:clrFrom>
                <a:srgbClr val="FFFFFF"/>
              </a:clrFrom>
              <a:clrTo>
                <a:srgbClr val="FFFFFF">
                  <a:alpha val="0"/>
                </a:srgbClr>
              </a:clrTo>
            </a:clrChange>
          </a:blip>
          <a:stretch>
            <a:fillRect/>
          </a:stretch>
        </p:blipFill>
        <p:spPr bwMode="auto">
          <a:xfrm>
            <a:off x="1309976" y="4876800"/>
            <a:ext cx="3668424" cy="483008"/>
          </a:xfrm>
          <a:prstGeom prst="rect">
            <a:avLst/>
          </a:prstGeom>
          <a:noFill/>
          <a:ln/>
          <a:effectLst/>
        </p:spPr>
      </p:pic>
      <p:pic>
        <p:nvPicPr>
          <p:cNvPr id="14" name="Picture 13" descr="TP_tmp.emf"/>
          <p:cNvPicPr>
            <a:picLocks noChangeAspect="1"/>
          </p:cNvPicPr>
          <p:nvPr>
            <p:custDataLst>
              <p:tags r:id="rId2"/>
            </p:custDataLst>
          </p:nvPr>
        </p:nvPicPr>
        <p:blipFill>
          <a:blip r:embed="rId8" cstate="print">
            <a:clrChange>
              <a:clrFrom>
                <a:srgbClr val="FFFFFF"/>
              </a:clrFrom>
              <a:clrTo>
                <a:srgbClr val="FFFFFF">
                  <a:alpha val="0"/>
                </a:srgbClr>
              </a:clrTo>
            </a:clrChange>
          </a:blip>
          <a:stretch>
            <a:fillRect/>
          </a:stretch>
        </p:blipFill>
        <p:spPr bwMode="auto">
          <a:xfrm>
            <a:off x="6635487" y="2743201"/>
            <a:ext cx="2445621" cy="483009"/>
          </a:xfrm>
          <a:prstGeom prst="rect">
            <a:avLst/>
          </a:prstGeom>
          <a:noFill/>
          <a:ln/>
          <a:effectLst/>
        </p:spPr>
      </p:pic>
      <p:pic>
        <p:nvPicPr>
          <p:cNvPr id="15" name="Picture 14" descr="TP_tmp.emf"/>
          <p:cNvPicPr>
            <a:picLocks noChangeAspect="1"/>
          </p:cNvPicPr>
          <p:nvPr>
            <p:custDataLst>
              <p:tags r:id="rId3"/>
            </p:custDataLst>
          </p:nvPr>
        </p:nvPicPr>
        <p:blipFill>
          <a:blip r:embed="rId9" cstate="print">
            <a:clrChange>
              <a:clrFrom>
                <a:srgbClr val="FFFFFF"/>
              </a:clrFrom>
              <a:clrTo>
                <a:srgbClr val="FFFFFF">
                  <a:alpha val="0"/>
                </a:srgbClr>
              </a:clrTo>
            </a:clrChange>
          </a:blip>
          <a:stretch>
            <a:fillRect/>
          </a:stretch>
        </p:blipFill>
        <p:spPr bwMode="auto">
          <a:xfrm>
            <a:off x="6635709" y="4876800"/>
            <a:ext cx="3597775" cy="534778"/>
          </a:xfrm>
          <a:prstGeom prst="rect">
            <a:avLst/>
          </a:prstGeom>
          <a:noFill/>
          <a:ln/>
          <a:effectLst/>
        </p:spPr>
      </p:pic>
      <p:sp>
        <p:nvSpPr>
          <p:cNvPr id="10" name="Content Placeholder 4"/>
          <p:cNvSpPr txBox="1">
            <a:spLocks/>
          </p:cNvSpPr>
          <p:nvPr/>
        </p:nvSpPr>
        <p:spPr>
          <a:xfrm>
            <a:off x="6299200" y="1828801"/>
            <a:ext cx="5384800" cy="79216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buFont typeface="Arial"/>
              <a:buNone/>
            </a:pPr>
            <a:r>
              <a:rPr lang="en-GB" sz="3200" dirty="0" smtClean="0">
                <a:solidFill>
                  <a:srgbClr val="0000FF"/>
                </a:solidFill>
              </a:rPr>
              <a:t>Marginal Probability</a:t>
            </a:r>
            <a:endParaRPr lang="en-GB" sz="3600" dirty="0" smtClean="0">
              <a:solidFill>
                <a:srgbClr val="0000FF"/>
              </a:solidFill>
            </a:endParaRPr>
          </a:p>
          <a:p>
            <a:pPr>
              <a:buFont typeface="Arial"/>
              <a:buNone/>
            </a:pPr>
            <a:endParaRPr lang="en-GB" sz="3600" dirty="0" smtClean="0"/>
          </a:p>
        </p:txBody>
      </p:sp>
      <p:sp>
        <p:nvSpPr>
          <p:cNvPr id="3" name="TextBox 2"/>
          <p:cNvSpPr txBox="1"/>
          <p:nvPr/>
        </p:nvSpPr>
        <p:spPr>
          <a:xfrm>
            <a:off x="8940801" y="6096000"/>
            <a:ext cx="1981031" cy="400110"/>
          </a:xfrm>
          <a:prstGeom prst="rect">
            <a:avLst/>
          </a:prstGeom>
          <a:noFill/>
        </p:spPr>
        <p:txBody>
          <a:bodyPr wrap="none" rtlCol="0">
            <a:spAutoFit/>
          </a:bodyPr>
          <a:lstStyle/>
          <a:p>
            <a:r>
              <a:rPr lang="en-US" sz="2000" dirty="0" smtClean="0">
                <a:solidFill>
                  <a:srgbClr val="0000FF"/>
                </a:solidFill>
              </a:rPr>
              <a:t>X value is given</a:t>
            </a:r>
            <a:endParaRPr lang="en-US" sz="2000" dirty="0">
              <a:solidFill>
                <a:srgbClr val="0000FF"/>
              </a:solidFill>
            </a:endParaRPr>
          </a:p>
        </p:txBody>
      </p:sp>
      <p:sp>
        <p:nvSpPr>
          <p:cNvPr id="4" name="Freeform 3"/>
          <p:cNvSpPr/>
          <p:nvPr/>
        </p:nvSpPr>
        <p:spPr>
          <a:xfrm>
            <a:off x="8569765" y="5410621"/>
            <a:ext cx="421836" cy="914400"/>
          </a:xfrm>
          <a:custGeom>
            <a:avLst/>
            <a:gdLst>
              <a:gd name="connsiteX0" fmla="*/ 202077 w 202077"/>
              <a:gd name="connsiteY0" fmla="*/ 914400 h 914400"/>
              <a:gd name="connsiteX1" fmla="*/ 40415 w 202077"/>
              <a:gd name="connsiteY1" fmla="*/ 722427 h 914400"/>
              <a:gd name="connsiteX2" fmla="*/ 0 w 202077"/>
              <a:gd name="connsiteY2" fmla="*/ 0 h 914400"/>
              <a:gd name="connsiteX3" fmla="*/ 0 w 202077"/>
              <a:gd name="connsiteY3" fmla="*/ 0 h 914400"/>
              <a:gd name="connsiteX4" fmla="*/ 0 w 202077"/>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077" h="914400">
                <a:moveTo>
                  <a:pt x="202077" y="914400"/>
                </a:moveTo>
                <a:cubicBezTo>
                  <a:pt x="138085" y="894613"/>
                  <a:pt x="74094" y="874827"/>
                  <a:pt x="40415" y="722427"/>
                </a:cubicBezTo>
                <a:cubicBezTo>
                  <a:pt x="6736" y="570027"/>
                  <a:pt x="0" y="0"/>
                  <a:pt x="0" y="0"/>
                </a:cubicBezTo>
                <a:lnTo>
                  <a:pt x="0" y="0"/>
                </a:lnTo>
                <a:lnTo>
                  <a:pt x="0" y="0"/>
                </a:lnTo>
              </a:path>
            </a:pathLst>
          </a:custGeom>
          <a:noFill/>
          <a:ln w="25400">
            <a:solidFill>
              <a:srgbClr val="0000FF"/>
            </a:solidFill>
            <a:headEnd type="none" w="med" len="med"/>
            <a:tailEnd type="triangle" w="lg"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10"/>
          <a:stretch>
            <a:fillRect/>
          </a:stretch>
        </p:blipFill>
        <p:spPr>
          <a:xfrm>
            <a:off x="9428206" y="0"/>
            <a:ext cx="2783332" cy="1850620"/>
          </a:xfrm>
          <a:prstGeom prst="rect">
            <a:avLst/>
          </a:prstGeom>
        </p:spPr>
      </p:pic>
      <p:sp>
        <p:nvSpPr>
          <p:cNvPr id="7" name="Rectangle 6"/>
          <p:cNvSpPr/>
          <p:nvPr/>
        </p:nvSpPr>
        <p:spPr>
          <a:xfrm>
            <a:off x="8610600" y="2667000"/>
            <a:ext cx="990600" cy="685800"/>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Rectangle 15"/>
          <p:cNvSpPr/>
          <p:nvPr/>
        </p:nvSpPr>
        <p:spPr>
          <a:xfrm>
            <a:off x="4419600" y="4800600"/>
            <a:ext cx="990600" cy="685800"/>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 name="Rectangle 16"/>
          <p:cNvSpPr/>
          <p:nvPr/>
        </p:nvSpPr>
        <p:spPr>
          <a:xfrm>
            <a:off x="9677400" y="4876800"/>
            <a:ext cx="990600" cy="685800"/>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946617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5" name="Rectangle 2"/>
          <p:cNvSpPr>
            <a:spLocks noGrp="1" noChangeArrowheads="1"/>
          </p:cNvSpPr>
          <p:nvPr>
            <p:ph type="title"/>
          </p:nvPr>
        </p:nvSpPr>
        <p:spPr/>
        <p:txBody>
          <a:bodyPr rIns="132080"/>
          <a:lstStyle/>
          <a:p>
            <a:pPr indent="0" eaLnBrk="1" hangingPunct="1"/>
            <a:r>
              <a:rPr lang="en-US" smtClean="0"/>
              <a:t>Conditional Independence</a:t>
            </a:r>
          </a:p>
        </p:txBody>
      </p:sp>
      <p:sp>
        <p:nvSpPr>
          <p:cNvPr id="45059" name="Rectangle 3"/>
          <p:cNvSpPr>
            <a:spLocks noGrp="1" noChangeArrowheads="1"/>
          </p:cNvSpPr>
          <p:nvPr>
            <p:ph type="body" idx="1"/>
          </p:nvPr>
        </p:nvSpPr>
        <p:spPr>
          <a:xfrm>
            <a:off x="406400" y="1397001"/>
            <a:ext cx="11785600" cy="4729164"/>
          </a:xfrm>
        </p:spPr>
        <p:txBody>
          <a:bodyPr rIns="132080"/>
          <a:lstStyle/>
          <a:p>
            <a:pPr eaLnBrk="1" hangingPunct="1">
              <a:lnSpc>
                <a:spcPct val="80000"/>
              </a:lnSpc>
            </a:pPr>
            <a:r>
              <a:rPr lang="en-US" sz="2800" dirty="0" smtClean="0"/>
              <a:t>HMMs have two important independence properties:</a:t>
            </a:r>
          </a:p>
          <a:p>
            <a:pPr marL="782638" lvl="1" eaLnBrk="1" hangingPunct="1">
              <a:lnSpc>
                <a:spcPct val="80000"/>
              </a:lnSpc>
            </a:pPr>
            <a:r>
              <a:rPr lang="en-US" sz="2400" dirty="0" smtClean="0"/>
              <a:t>Markov hidden process, future depends on past via the present</a:t>
            </a:r>
          </a:p>
          <a:p>
            <a:pPr marL="782638" lvl="1" eaLnBrk="1" hangingPunct="1">
              <a:lnSpc>
                <a:spcPct val="80000"/>
              </a:lnSpc>
            </a:pPr>
            <a:endParaRPr lang="en-US" sz="2400" dirty="0" smtClean="0"/>
          </a:p>
          <a:p>
            <a:pPr marL="782638" lvl="1" eaLnBrk="1" hangingPunct="1">
              <a:lnSpc>
                <a:spcPct val="80000"/>
              </a:lnSpc>
            </a:pPr>
            <a:endParaRPr lang="en-US" sz="2000" dirty="0" smtClean="0"/>
          </a:p>
          <a:p>
            <a:pPr marL="782638" lvl="1" eaLnBrk="1" hangingPunct="1">
              <a:lnSpc>
                <a:spcPct val="80000"/>
              </a:lnSpc>
            </a:pPr>
            <a:endParaRPr lang="en-US" sz="2000" dirty="0" smtClean="0"/>
          </a:p>
          <a:p>
            <a:pPr marL="782638" lvl="1" eaLnBrk="1" hangingPunct="1">
              <a:lnSpc>
                <a:spcPct val="80000"/>
              </a:lnSpc>
            </a:pPr>
            <a:endParaRPr lang="en-US" sz="2000" dirty="0" smtClean="0"/>
          </a:p>
          <a:p>
            <a:pPr marL="782638" lvl="1" eaLnBrk="1" hangingPunct="1">
              <a:lnSpc>
                <a:spcPct val="80000"/>
              </a:lnSpc>
            </a:pPr>
            <a:endParaRPr lang="en-US" sz="2000" dirty="0" smtClean="0"/>
          </a:p>
          <a:p>
            <a:pPr marL="782638" lvl="1" eaLnBrk="1" hangingPunct="1">
              <a:lnSpc>
                <a:spcPct val="80000"/>
              </a:lnSpc>
            </a:pPr>
            <a:endParaRPr lang="en-US" sz="2000" dirty="0" smtClean="0"/>
          </a:p>
          <a:p>
            <a:pPr marL="782638" lvl="1" eaLnBrk="1" hangingPunct="1">
              <a:lnSpc>
                <a:spcPct val="80000"/>
              </a:lnSpc>
            </a:pPr>
            <a:endParaRPr lang="en-US" sz="2000" dirty="0" smtClean="0"/>
          </a:p>
          <a:p>
            <a:pPr marL="782638" lvl="1" eaLnBrk="1" hangingPunct="1">
              <a:lnSpc>
                <a:spcPct val="80000"/>
              </a:lnSpc>
            </a:pPr>
            <a:endParaRPr lang="en-US" sz="2000" dirty="0" smtClean="0"/>
          </a:p>
        </p:txBody>
      </p:sp>
      <p:grpSp>
        <p:nvGrpSpPr>
          <p:cNvPr id="84" name="Group 83"/>
          <p:cNvGrpSpPr/>
          <p:nvPr/>
        </p:nvGrpSpPr>
        <p:grpSpPr>
          <a:xfrm>
            <a:off x="3401483" y="2971800"/>
            <a:ext cx="5670551" cy="1600200"/>
            <a:chOff x="2551112" y="2971800"/>
            <a:chExt cx="4252913" cy="1600200"/>
          </a:xfrm>
        </p:grpSpPr>
        <p:grpSp>
          <p:nvGrpSpPr>
            <p:cNvPr id="51" name="Group 68"/>
            <p:cNvGrpSpPr>
              <a:grpSpLocks/>
            </p:cNvGrpSpPr>
            <p:nvPr/>
          </p:nvGrpSpPr>
          <p:grpSpPr bwMode="auto">
            <a:xfrm>
              <a:off x="3465512" y="2971800"/>
              <a:ext cx="533400" cy="533400"/>
              <a:chOff x="0" y="0"/>
              <a:chExt cx="336" cy="336"/>
            </a:xfrm>
          </p:grpSpPr>
          <p:sp>
            <p:nvSpPr>
              <p:cNvPr id="52" name="Oval 66"/>
              <p:cNvSpPr>
                <a:spLocks/>
              </p:cNvSpPr>
              <p:nvPr/>
            </p:nvSpPr>
            <p:spPr bwMode="auto">
              <a:xfrm>
                <a:off x="0" y="0"/>
                <a:ext cx="336" cy="336"/>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53" name="Rectangle 67"/>
              <p:cNvSpPr>
                <a:spLocks/>
              </p:cNvSpPr>
              <p:nvPr/>
            </p:nvSpPr>
            <p:spPr bwMode="auto">
              <a:xfrm>
                <a:off x="63" y="27"/>
                <a:ext cx="209"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X</a:t>
                </a:r>
                <a:r>
                  <a:rPr lang="en-US" sz="2400" baseline="-25000">
                    <a:solidFill>
                      <a:schemeClr val="tx1"/>
                    </a:solidFill>
                    <a:latin typeface="Times New Roman" pitchFamily="18" charset="0"/>
                    <a:cs typeface="Times New Roman" pitchFamily="18" charset="0"/>
                    <a:sym typeface="Times New Roman" pitchFamily="18" charset="0"/>
                  </a:rPr>
                  <a:t>2</a:t>
                </a:r>
              </a:p>
            </p:txBody>
          </p:sp>
        </p:grpSp>
        <p:grpSp>
          <p:nvGrpSpPr>
            <p:cNvPr id="54" name="Group 72"/>
            <p:cNvGrpSpPr>
              <a:grpSpLocks/>
            </p:cNvGrpSpPr>
            <p:nvPr/>
          </p:nvGrpSpPr>
          <p:grpSpPr bwMode="auto">
            <a:xfrm>
              <a:off x="2551112" y="4038600"/>
              <a:ext cx="533400" cy="533400"/>
              <a:chOff x="0" y="0"/>
              <a:chExt cx="336" cy="336"/>
            </a:xfrm>
          </p:grpSpPr>
          <p:sp>
            <p:nvSpPr>
              <p:cNvPr id="55" name="Oval 70"/>
              <p:cNvSpPr>
                <a:spLocks/>
              </p:cNvSpPr>
              <p:nvPr/>
            </p:nvSpPr>
            <p:spPr bwMode="auto">
              <a:xfrm>
                <a:off x="0" y="0"/>
                <a:ext cx="336" cy="336"/>
              </a:xfrm>
              <a:prstGeom prst="ellipse">
                <a:avLst/>
              </a:prstGeom>
              <a:solidFill>
                <a:srgbClr val="808080"/>
              </a:solidFill>
              <a:ln w="28575">
                <a:solidFill>
                  <a:schemeClr val="tx1"/>
                </a:solidFill>
                <a:round/>
                <a:headEnd/>
                <a:tailEnd/>
              </a:ln>
            </p:spPr>
            <p:txBody>
              <a:bodyPr lIns="0" tIns="0" rIns="0" bIns="0"/>
              <a:lstStyle/>
              <a:p>
                <a:endParaRPr lang="en-US">
                  <a:solidFill>
                    <a:schemeClr val="bg1"/>
                  </a:solidFill>
                </a:endParaRPr>
              </a:p>
            </p:txBody>
          </p:sp>
          <p:sp>
            <p:nvSpPr>
              <p:cNvPr id="56" name="Rectangle 71"/>
              <p:cNvSpPr>
                <a:spLocks/>
              </p:cNvSpPr>
              <p:nvPr/>
            </p:nvSpPr>
            <p:spPr bwMode="auto">
              <a:xfrm>
                <a:off x="72" y="27"/>
                <a:ext cx="193"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bg1"/>
                    </a:solidFill>
                    <a:latin typeface="Times New Roman" pitchFamily="18" charset="0"/>
                    <a:cs typeface="Times New Roman" pitchFamily="18" charset="0"/>
                    <a:sym typeface="Times New Roman" pitchFamily="18" charset="0"/>
                  </a:rPr>
                  <a:t>E</a:t>
                </a:r>
                <a:r>
                  <a:rPr lang="en-US" sz="2400" baseline="-25000">
                    <a:solidFill>
                      <a:schemeClr val="bg1"/>
                    </a:solidFill>
                    <a:latin typeface="Times New Roman" pitchFamily="18" charset="0"/>
                    <a:cs typeface="Times New Roman" pitchFamily="18" charset="0"/>
                    <a:sym typeface="Times New Roman" pitchFamily="18" charset="0"/>
                  </a:rPr>
                  <a:t>1</a:t>
                </a:r>
              </a:p>
            </p:txBody>
          </p:sp>
        </p:grpSp>
        <p:grpSp>
          <p:nvGrpSpPr>
            <p:cNvPr id="57" name="Group 76"/>
            <p:cNvGrpSpPr>
              <a:grpSpLocks/>
            </p:cNvGrpSpPr>
            <p:nvPr/>
          </p:nvGrpSpPr>
          <p:grpSpPr bwMode="auto">
            <a:xfrm>
              <a:off x="2551112" y="2971800"/>
              <a:ext cx="533400" cy="533400"/>
              <a:chOff x="0" y="0"/>
              <a:chExt cx="336" cy="336"/>
            </a:xfrm>
          </p:grpSpPr>
          <p:sp>
            <p:nvSpPr>
              <p:cNvPr id="58" name="Oval 74"/>
              <p:cNvSpPr>
                <a:spLocks/>
              </p:cNvSpPr>
              <p:nvPr/>
            </p:nvSpPr>
            <p:spPr bwMode="auto">
              <a:xfrm>
                <a:off x="0" y="0"/>
                <a:ext cx="336" cy="336"/>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59" name="Rectangle 75"/>
              <p:cNvSpPr>
                <a:spLocks/>
              </p:cNvSpPr>
              <p:nvPr/>
            </p:nvSpPr>
            <p:spPr bwMode="auto">
              <a:xfrm>
                <a:off x="63" y="27"/>
                <a:ext cx="209"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X</a:t>
                </a:r>
                <a:r>
                  <a:rPr lang="en-US" sz="2400" baseline="-25000">
                    <a:solidFill>
                      <a:schemeClr val="tx1"/>
                    </a:solidFill>
                    <a:latin typeface="Times New Roman" pitchFamily="18" charset="0"/>
                    <a:cs typeface="Times New Roman" pitchFamily="18" charset="0"/>
                    <a:sym typeface="Times New Roman" pitchFamily="18" charset="0"/>
                  </a:rPr>
                  <a:t>1</a:t>
                </a:r>
              </a:p>
            </p:txBody>
          </p:sp>
        </p:grpSp>
        <p:grpSp>
          <p:nvGrpSpPr>
            <p:cNvPr id="60" name="Group 80"/>
            <p:cNvGrpSpPr>
              <a:grpSpLocks/>
            </p:cNvGrpSpPr>
            <p:nvPr/>
          </p:nvGrpSpPr>
          <p:grpSpPr bwMode="auto">
            <a:xfrm>
              <a:off x="4379912" y="2971800"/>
              <a:ext cx="533400" cy="533400"/>
              <a:chOff x="0" y="0"/>
              <a:chExt cx="336" cy="336"/>
            </a:xfrm>
          </p:grpSpPr>
          <p:sp>
            <p:nvSpPr>
              <p:cNvPr id="61" name="Oval 78"/>
              <p:cNvSpPr>
                <a:spLocks/>
              </p:cNvSpPr>
              <p:nvPr/>
            </p:nvSpPr>
            <p:spPr bwMode="auto">
              <a:xfrm>
                <a:off x="0" y="0"/>
                <a:ext cx="336" cy="336"/>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62" name="Rectangle 79"/>
              <p:cNvSpPr>
                <a:spLocks/>
              </p:cNvSpPr>
              <p:nvPr/>
            </p:nvSpPr>
            <p:spPr bwMode="auto">
              <a:xfrm>
                <a:off x="63" y="27"/>
                <a:ext cx="209"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X</a:t>
                </a:r>
                <a:r>
                  <a:rPr lang="en-US" sz="2400" baseline="-25000">
                    <a:solidFill>
                      <a:schemeClr val="tx1"/>
                    </a:solidFill>
                    <a:latin typeface="Times New Roman" pitchFamily="18" charset="0"/>
                    <a:cs typeface="Times New Roman" pitchFamily="18" charset="0"/>
                    <a:sym typeface="Times New Roman" pitchFamily="18" charset="0"/>
                  </a:rPr>
                  <a:t>3</a:t>
                </a:r>
              </a:p>
            </p:txBody>
          </p:sp>
        </p:grpSp>
        <p:grpSp>
          <p:nvGrpSpPr>
            <p:cNvPr id="63" name="Group 85"/>
            <p:cNvGrpSpPr>
              <a:grpSpLocks/>
            </p:cNvGrpSpPr>
            <p:nvPr/>
          </p:nvGrpSpPr>
          <p:grpSpPr bwMode="auto">
            <a:xfrm>
              <a:off x="5294312" y="2971800"/>
              <a:ext cx="533400" cy="533400"/>
              <a:chOff x="0" y="0"/>
              <a:chExt cx="336" cy="336"/>
            </a:xfrm>
          </p:grpSpPr>
          <p:sp>
            <p:nvSpPr>
              <p:cNvPr id="64" name="Oval 83"/>
              <p:cNvSpPr>
                <a:spLocks/>
              </p:cNvSpPr>
              <p:nvPr/>
            </p:nvSpPr>
            <p:spPr bwMode="auto">
              <a:xfrm>
                <a:off x="0" y="0"/>
                <a:ext cx="336" cy="336"/>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65" name="Rectangle 84"/>
              <p:cNvSpPr>
                <a:spLocks/>
              </p:cNvSpPr>
              <p:nvPr/>
            </p:nvSpPr>
            <p:spPr bwMode="auto">
              <a:xfrm>
                <a:off x="63" y="27"/>
                <a:ext cx="209"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X</a:t>
                </a:r>
                <a:r>
                  <a:rPr lang="en-US" sz="2400" baseline="-25000">
                    <a:solidFill>
                      <a:schemeClr val="tx1"/>
                    </a:solidFill>
                    <a:latin typeface="Times New Roman" pitchFamily="18" charset="0"/>
                    <a:cs typeface="Times New Roman" pitchFamily="18" charset="0"/>
                    <a:sym typeface="Times New Roman" pitchFamily="18" charset="0"/>
                  </a:rPr>
                  <a:t>4</a:t>
                </a:r>
              </a:p>
            </p:txBody>
          </p:sp>
        </p:grpSp>
        <p:sp>
          <p:nvSpPr>
            <p:cNvPr id="66" name="Line 86"/>
            <p:cNvSpPr>
              <a:spLocks noChangeShapeType="1"/>
            </p:cNvSpPr>
            <p:nvPr/>
          </p:nvSpPr>
          <p:spPr bwMode="auto">
            <a:xfrm>
              <a:off x="5842000" y="3238500"/>
              <a:ext cx="962025" cy="1588"/>
            </a:xfrm>
            <a:prstGeom prst="line">
              <a:avLst/>
            </a:prstGeom>
            <a:noFill/>
            <a:ln w="28575">
              <a:solidFill>
                <a:schemeClr val="tx1"/>
              </a:solidFill>
              <a:prstDash val="dash"/>
              <a:round/>
              <a:headEnd/>
              <a:tailEnd type="triangle" w="lg" len="lg"/>
            </a:ln>
          </p:spPr>
          <p:txBody>
            <a:bodyPr lIns="0" tIns="0" rIns="0" bIns="0"/>
            <a:lstStyle/>
            <a:p>
              <a:endParaRPr lang="en-US"/>
            </a:p>
          </p:txBody>
        </p:sp>
        <p:grpSp>
          <p:nvGrpSpPr>
            <p:cNvPr id="67" name="Group 89"/>
            <p:cNvGrpSpPr>
              <a:grpSpLocks/>
            </p:cNvGrpSpPr>
            <p:nvPr/>
          </p:nvGrpSpPr>
          <p:grpSpPr bwMode="auto">
            <a:xfrm>
              <a:off x="3465512" y="4038600"/>
              <a:ext cx="533400" cy="533400"/>
              <a:chOff x="0" y="0"/>
              <a:chExt cx="336" cy="336"/>
            </a:xfrm>
          </p:grpSpPr>
          <p:sp>
            <p:nvSpPr>
              <p:cNvPr id="68" name="Oval 87"/>
              <p:cNvSpPr>
                <a:spLocks/>
              </p:cNvSpPr>
              <p:nvPr/>
            </p:nvSpPr>
            <p:spPr bwMode="auto">
              <a:xfrm>
                <a:off x="0" y="0"/>
                <a:ext cx="336" cy="336"/>
              </a:xfrm>
              <a:prstGeom prst="ellipse">
                <a:avLst/>
              </a:prstGeom>
              <a:solidFill>
                <a:srgbClr val="808080"/>
              </a:solidFill>
              <a:ln w="28575">
                <a:solidFill>
                  <a:schemeClr val="tx1"/>
                </a:solidFill>
                <a:round/>
                <a:headEnd/>
                <a:tailEnd/>
              </a:ln>
            </p:spPr>
            <p:txBody>
              <a:bodyPr lIns="0" tIns="0" rIns="0" bIns="0"/>
              <a:lstStyle/>
              <a:p>
                <a:endParaRPr lang="en-US">
                  <a:solidFill>
                    <a:schemeClr val="bg1"/>
                  </a:solidFill>
                </a:endParaRPr>
              </a:p>
            </p:txBody>
          </p:sp>
          <p:sp>
            <p:nvSpPr>
              <p:cNvPr id="69" name="Rectangle 88"/>
              <p:cNvSpPr>
                <a:spLocks/>
              </p:cNvSpPr>
              <p:nvPr/>
            </p:nvSpPr>
            <p:spPr bwMode="auto">
              <a:xfrm>
                <a:off x="72" y="27"/>
                <a:ext cx="193"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bg1"/>
                    </a:solidFill>
                    <a:latin typeface="Times New Roman" pitchFamily="18" charset="0"/>
                    <a:cs typeface="Times New Roman" pitchFamily="18" charset="0"/>
                    <a:sym typeface="Times New Roman" pitchFamily="18" charset="0"/>
                  </a:rPr>
                  <a:t>E</a:t>
                </a:r>
                <a:r>
                  <a:rPr lang="en-US" sz="2400" baseline="-25000">
                    <a:solidFill>
                      <a:schemeClr val="bg1"/>
                    </a:solidFill>
                    <a:latin typeface="Times New Roman" pitchFamily="18" charset="0"/>
                    <a:cs typeface="Times New Roman" pitchFamily="18" charset="0"/>
                    <a:sym typeface="Times New Roman" pitchFamily="18" charset="0"/>
                  </a:rPr>
                  <a:t>1</a:t>
                </a:r>
              </a:p>
            </p:txBody>
          </p:sp>
        </p:grpSp>
        <p:grpSp>
          <p:nvGrpSpPr>
            <p:cNvPr id="70" name="Group 92"/>
            <p:cNvGrpSpPr>
              <a:grpSpLocks/>
            </p:cNvGrpSpPr>
            <p:nvPr/>
          </p:nvGrpSpPr>
          <p:grpSpPr bwMode="auto">
            <a:xfrm>
              <a:off x="4379912" y="4038600"/>
              <a:ext cx="533400" cy="533400"/>
              <a:chOff x="0" y="0"/>
              <a:chExt cx="336" cy="336"/>
            </a:xfrm>
          </p:grpSpPr>
          <p:sp>
            <p:nvSpPr>
              <p:cNvPr id="71" name="Oval 90"/>
              <p:cNvSpPr>
                <a:spLocks/>
              </p:cNvSpPr>
              <p:nvPr/>
            </p:nvSpPr>
            <p:spPr bwMode="auto">
              <a:xfrm>
                <a:off x="0" y="0"/>
                <a:ext cx="336" cy="336"/>
              </a:xfrm>
              <a:prstGeom prst="ellipse">
                <a:avLst/>
              </a:prstGeom>
              <a:solidFill>
                <a:srgbClr val="808080"/>
              </a:solidFill>
              <a:ln w="28575">
                <a:solidFill>
                  <a:schemeClr val="tx1"/>
                </a:solidFill>
                <a:round/>
                <a:headEnd/>
                <a:tailEnd/>
              </a:ln>
            </p:spPr>
            <p:txBody>
              <a:bodyPr lIns="0" tIns="0" rIns="0" bIns="0"/>
              <a:lstStyle/>
              <a:p>
                <a:endParaRPr lang="en-US">
                  <a:solidFill>
                    <a:schemeClr val="bg1"/>
                  </a:solidFill>
                </a:endParaRPr>
              </a:p>
            </p:txBody>
          </p:sp>
          <p:sp>
            <p:nvSpPr>
              <p:cNvPr id="72" name="Rectangle 91"/>
              <p:cNvSpPr>
                <a:spLocks/>
              </p:cNvSpPr>
              <p:nvPr/>
            </p:nvSpPr>
            <p:spPr bwMode="auto">
              <a:xfrm>
                <a:off x="72" y="27"/>
                <a:ext cx="193"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bg1"/>
                    </a:solidFill>
                    <a:latin typeface="Times New Roman" pitchFamily="18" charset="0"/>
                    <a:cs typeface="Times New Roman" pitchFamily="18" charset="0"/>
                    <a:sym typeface="Times New Roman" pitchFamily="18" charset="0"/>
                  </a:rPr>
                  <a:t>E</a:t>
                </a:r>
                <a:r>
                  <a:rPr lang="en-US" sz="2400" baseline="-25000">
                    <a:solidFill>
                      <a:schemeClr val="bg1"/>
                    </a:solidFill>
                    <a:latin typeface="Times New Roman" pitchFamily="18" charset="0"/>
                    <a:cs typeface="Times New Roman" pitchFamily="18" charset="0"/>
                    <a:sym typeface="Times New Roman" pitchFamily="18" charset="0"/>
                  </a:rPr>
                  <a:t>3</a:t>
                </a:r>
              </a:p>
            </p:txBody>
          </p:sp>
        </p:grpSp>
        <p:grpSp>
          <p:nvGrpSpPr>
            <p:cNvPr id="73" name="Group 95"/>
            <p:cNvGrpSpPr>
              <a:grpSpLocks/>
            </p:cNvGrpSpPr>
            <p:nvPr/>
          </p:nvGrpSpPr>
          <p:grpSpPr bwMode="auto">
            <a:xfrm>
              <a:off x="5294312" y="4038600"/>
              <a:ext cx="533400" cy="533400"/>
              <a:chOff x="0" y="0"/>
              <a:chExt cx="336" cy="336"/>
            </a:xfrm>
          </p:grpSpPr>
          <p:sp>
            <p:nvSpPr>
              <p:cNvPr id="74" name="Oval 93"/>
              <p:cNvSpPr>
                <a:spLocks/>
              </p:cNvSpPr>
              <p:nvPr/>
            </p:nvSpPr>
            <p:spPr bwMode="auto">
              <a:xfrm>
                <a:off x="0" y="0"/>
                <a:ext cx="336" cy="336"/>
              </a:xfrm>
              <a:prstGeom prst="ellipse">
                <a:avLst/>
              </a:prstGeom>
              <a:solidFill>
                <a:srgbClr val="808080"/>
              </a:solidFill>
              <a:ln w="28575">
                <a:solidFill>
                  <a:schemeClr val="tx1"/>
                </a:solidFill>
                <a:round/>
                <a:headEnd/>
                <a:tailEnd/>
              </a:ln>
            </p:spPr>
            <p:txBody>
              <a:bodyPr lIns="0" tIns="0" rIns="0" bIns="0"/>
              <a:lstStyle/>
              <a:p>
                <a:endParaRPr lang="en-US">
                  <a:solidFill>
                    <a:schemeClr val="bg1"/>
                  </a:solidFill>
                </a:endParaRPr>
              </a:p>
            </p:txBody>
          </p:sp>
          <p:sp>
            <p:nvSpPr>
              <p:cNvPr id="75" name="Rectangle 94"/>
              <p:cNvSpPr>
                <a:spLocks/>
              </p:cNvSpPr>
              <p:nvPr/>
            </p:nvSpPr>
            <p:spPr bwMode="auto">
              <a:xfrm>
                <a:off x="72" y="27"/>
                <a:ext cx="193"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bg1"/>
                    </a:solidFill>
                    <a:latin typeface="Times New Roman" pitchFamily="18" charset="0"/>
                    <a:cs typeface="Times New Roman" pitchFamily="18" charset="0"/>
                    <a:sym typeface="Times New Roman" pitchFamily="18" charset="0"/>
                  </a:rPr>
                  <a:t>E</a:t>
                </a:r>
                <a:r>
                  <a:rPr lang="en-US" sz="2400" baseline="-25000">
                    <a:solidFill>
                      <a:schemeClr val="bg1"/>
                    </a:solidFill>
                    <a:latin typeface="Times New Roman" pitchFamily="18" charset="0"/>
                    <a:cs typeface="Times New Roman" pitchFamily="18" charset="0"/>
                    <a:sym typeface="Times New Roman" pitchFamily="18" charset="0"/>
                  </a:rPr>
                  <a:t>4</a:t>
                </a:r>
              </a:p>
            </p:txBody>
          </p:sp>
        </p:grpSp>
        <p:cxnSp>
          <p:nvCxnSpPr>
            <p:cNvPr id="76" name="AutoShape 73"/>
            <p:cNvCxnSpPr>
              <a:cxnSpLocks noChangeShapeType="1"/>
              <a:endCxn id="52" idx="2"/>
            </p:cNvCxnSpPr>
            <p:nvPr/>
          </p:nvCxnSpPr>
          <p:spPr bwMode="auto">
            <a:xfrm>
              <a:off x="3122612" y="3238500"/>
              <a:ext cx="342900" cy="0"/>
            </a:xfrm>
            <a:prstGeom prst="straightConnector1">
              <a:avLst/>
            </a:prstGeom>
            <a:noFill/>
            <a:ln w="28575">
              <a:solidFill>
                <a:schemeClr val="tx1"/>
              </a:solidFill>
              <a:round/>
              <a:headEnd/>
              <a:tailEnd type="triangle" w="lg" len="lg"/>
            </a:ln>
          </p:spPr>
        </p:cxnSp>
        <p:cxnSp>
          <p:nvCxnSpPr>
            <p:cNvPr id="77" name="AutoShape 81"/>
            <p:cNvCxnSpPr>
              <a:cxnSpLocks noChangeShapeType="1"/>
              <a:endCxn id="64" idx="2"/>
            </p:cNvCxnSpPr>
            <p:nvPr/>
          </p:nvCxnSpPr>
          <p:spPr bwMode="auto">
            <a:xfrm>
              <a:off x="4913312" y="3238500"/>
              <a:ext cx="381000" cy="0"/>
            </a:xfrm>
            <a:prstGeom prst="straightConnector1">
              <a:avLst/>
            </a:prstGeom>
            <a:noFill/>
            <a:ln w="28575">
              <a:solidFill>
                <a:schemeClr val="tx1"/>
              </a:solidFill>
              <a:round/>
              <a:headEnd/>
              <a:tailEnd type="triangle" w="lg" len="lg"/>
            </a:ln>
          </p:spPr>
        </p:cxnSp>
        <p:cxnSp>
          <p:nvCxnSpPr>
            <p:cNvPr id="78" name="AutoShape 82"/>
            <p:cNvCxnSpPr>
              <a:cxnSpLocks noChangeShapeType="1"/>
              <a:stCxn id="52" idx="6"/>
              <a:endCxn id="61" idx="2"/>
            </p:cNvCxnSpPr>
            <p:nvPr/>
          </p:nvCxnSpPr>
          <p:spPr bwMode="auto">
            <a:xfrm>
              <a:off x="3998912" y="3238500"/>
              <a:ext cx="381000" cy="0"/>
            </a:xfrm>
            <a:prstGeom prst="straightConnector1">
              <a:avLst/>
            </a:prstGeom>
            <a:noFill/>
            <a:ln w="28575">
              <a:solidFill>
                <a:schemeClr val="tx1"/>
              </a:solidFill>
              <a:round/>
              <a:headEnd/>
              <a:tailEnd type="triangle" w="lg" len="lg"/>
            </a:ln>
          </p:spPr>
        </p:cxnSp>
        <p:grpSp>
          <p:nvGrpSpPr>
            <p:cNvPr id="79" name="Group 78"/>
            <p:cNvGrpSpPr/>
            <p:nvPr/>
          </p:nvGrpSpPr>
          <p:grpSpPr>
            <a:xfrm>
              <a:off x="2817812" y="3519488"/>
              <a:ext cx="2743200" cy="519112"/>
              <a:chOff x="1295400" y="4610100"/>
              <a:chExt cx="2743200" cy="800100"/>
            </a:xfrm>
          </p:grpSpPr>
          <p:cxnSp>
            <p:nvCxnSpPr>
              <p:cNvPr id="80" name="AutoShape 69"/>
              <p:cNvCxnSpPr>
                <a:cxnSpLocks noChangeShapeType="1"/>
              </p:cNvCxnSpPr>
              <p:nvPr/>
            </p:nvCxnSpPr>
            <p:spPr bwMode="auto">
              <a:xfrm>
                <a:off x="2209800" y="4610100"/>
                <a:ext cx="0" cy="800100"/>
              </a:xfrm>
              <a:prstGeom prst="straightConnector1">
                <a:avLst/>
              </a:prstGeom>
              <a:noFill/>
              <a:ln w="28575">
                <a:solidFill>
                  <a:schemeClr val="tx1"/>
                </a:solidFill>
                <a:round/>
                <a:headEnd/>
                <a:tailEnd type="triangle" w="lg" len="lg"/>
              </a:ln>
            </p:spPr>
          </p:cxnSp>
          <p:cxnSp>
            <p:nvCxnSpPr>
              <p:cNvPr id="81" name="AutoShape 77"/>
              <p:cNvCxnSpPr>
                <a:cxnSpLocks noChangeShapeType="1"/>
              </p:cNvCxnSpPr>
              <p:nvPr/>
            </p:nvCxnSpPr>
            <p:spPr bwMode="auto">
              <a:xfrm>
                <a:off x="1295400" y="4610100"/>
                <a:ext cx="0" cy="800100"/>
              </a:xfrm>
              <a:prstGeom prst="straightConnector1">
                <a:avLst/>
              </a:prstGeom>
              <a:noFill/>
              <a:ln w="28575">
                <a:solidFill>
                  <a:schemeClr val="tx1"/>
                </a:solidFill>
                <a:round/>
                <a:headEnd/>
                <a:tailEnd type="triangle" w="lg" len="lg"/>
              </a:ln>
            </p:spPr>
          </p:cxnSp>
          <p:cxnSp>
            <p:nvCxnSpPr>
              <p:cNvPr id="82" name="AutoShape 99"/>
              <p:cNvCxnSpPr>
                <a:cxnSpLocks noChangeShapeType="1"/>
              </p:cNvCxnSpPr>
              <p:nvPr/>
            </p:nvCxnSpPr>
            <p:spPr bwMode="auto">
              <a:xfrm>
                <a:off x="3124200" y="4610100"/>
                <a:ext cx="0" cy="800100"/>
              </a:xfrm>
              <a:prstGeom prst="straightConnector1">
                <a:avLst/>
              </a:prstGeom>
              <a:noFill/>
              <a:ln w="28575">
                <a:solidFill>
                  <a:schemeClr val="tx1"/>
                </a:solidFill>
                <a:round/>
                <a:headEnd/>
                <a:tailEnd type="triangle" w="lg" len="lg"/>
              </a:ln>
            </p:spPr>
          </p:cxnSp>
          <p:cxnSp>
            <p:nvCxnSpPr>
              <p:cNvPr id="83" name="AutoShape 100"/>
              <p:cNvCxnSpPr>
                <a:cxnSpLocks noChangeShapeType="1"/>
              </p:cNvCxnSpPr>
              <p:nvPr/>
            </p:nvCxnSpPr>
            <p:spPr bwMode="auto">
              <a:xfrm>
                <a:off x="4038600" y="4610100"/>
                <a:ext cx="0" cy="800100"/>
              </a:xfrm>
              <a:prstGeom prst="straightConnector1">
                <a:avLst/>
              </a:prstGeom>
              <a:noFill/>
              <a:ln w="28575">
                <a:solidFill>
                  <a:schemeClr val="tx1"/>
                </a:solidFill>
                <a:round/>
                <a:headEnd/>
                <a:tailEnd type="triangle" w="lg" len="lg"/>
              </a:ln>
            </p:spPr>
          </p:cxnSp>
        </p:grpSp>
      </p:grpSp>
      <p:sp>
        <p:nvSpPr>
          <p:cNvPr id="2" name="Oval 1"/>
          <p:cNvSpPr/>
          <p:nvPr/>
        </p:nvSpPr>
        <p:spPr>
          <a:xfrm>
            <a:off x="5715000" y="2895600"/>
            <a:ext cx="838200" cy="6858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800600" y="2438400"/>
            <a:ext cx="355837" cy="461665"/>
          </a:xfrm>
          <a:prstGeom prst="rect">
            <a:avLst/>
          </a:prstGeom>
          <a:noFill/>
        </p:spPr>
        <p:txBody>
          <a:bodyPr wrap="none" rtlCol="0">
            <a:spAutoFit/>
          </a:bodyPr>
          <a:lstStyle/>
          <a:p>
            <a:r>
              <a:rPr lang="en-US" sz="2400" dirty="0" smtClean="0">
                <a:solidFill>
                  <a:srgbClr val="660066"/>
                </a:solidFill>
              </a:rPr>
              <a:t>?</a:t>
            </a:r>
            <a:endParaRPr lang="en-US" sz="2400" dirty="0">
              <a:solidFill>
                <a:srgbClr val="660066"/>
              </a:solidFill>
            </a:endParaRPr>
          </a:p>
        </p:txBody>
      </p:sp>
      <p:sp>
        <p:nvSpPr>
          <p:cNvPr id="40" name="TextBox 39"/>
          <p:cNvSpPr txBox="1"/>
          <p:nvPr/>
        </p:nvSpPr>
        <p:spPr>
          <a:xfrm>
            <a:off x="7187963" y="2438400"/>
            <a:ext cx="355837" cy="461665"/>
          </a:xfrm>
          <a:prstGeom prst="rect">
            <a:avLst/>
          </a:prstGeom>
          <a:noFill/>
        </p:spPr>
        <p:txBody>
          <a:bodyPr wrap="none" rtlCol="0">
            <a:spAutoFit/>
          </a:bodyPr>
          <a:lstStyle/>
          <a:p>
            <a:r>
              <a:rPr lang="en-US" sz="2400" dirty="0" smtClean="0">
                <a:solidFill>
                  <a:srgbClr val="660066"/>
                </a:solidFill>
              </a:rPr>
              <a:t>?</a:t>
            </a:r>
            <a:endParaRPr lang="en-US" sz="2400" dirty="0">
              <a:solidFill>
                <a:srgbClr val="660066"/>
              </a:solidFill>
            </a:endParaRPr>
          </a:p>
        </p:txBody>
      </p:sp>
    </p:spTree>
    <p:extLst>
      <p:ext uri="{BB962C8B-B14F-4D97-AF65-F5344CB8AC3E}">
        <p14:creationId xmlns:p14="http://schemas.microsoft.com/office/powerpoint/2010/main" val="2839428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9">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0" grpId="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5" name="Rectangle 2"/>
          <p:cNvSpPr>
            <a:spLocks noGrp="1" noChangeArrowheads="1"/>
          </p:cNvSpPr>
          <p:nvPr>
            <p:ph type="title"/>
          </p:nvPr>
        </p:nvSpPr>
        <p:spPr/>
        <p:txBody>
          <a:bodyPr rIns="132080"/>
          <a:lstStyle/>
          <a:p>
            <a:pPr indent="0" eaLnBrk="1" hangingPunct="1"/>
            <a:r>
              <a:rPr lang="en-US" smtClean="0"/>
              <a:t>Conditional Independence</a:t>
            </a:r>
          </a:p>
        </p:txBody>
      </p:sp>
      <p:sp>
        <p:nvSpPr>
          <p:cNvPr id="45059" name="Rectangle 3"/>
          <p:cNvSpPr>
            <a:spLocks noGrp="1" noChangeArrowheads="1"/>
          </p:cNvSpPr>
          <p:nvPr>
            <p:ph type="body" idx="1"/>
          </p:nvPr>
        </p:nvSpPr>
        <p:spPr>
          <a:xfrm>
            <a:off x="406400" y="1397001"/>
            <a:ext cx="11785600" cy="4729164"/>
          </a:xfrm>
        </p:spPr>
        <p:txBody>
          <a:bodyPr rIns="132080"/>
          <a:lstStyle/>
          <a:p>
            <a:pPr eaLnBrk="1" hangingPunct="1">
              <a:lnSpc>
                <a:spcPct val="80000"/>
              </a:lnSpc>
            </a:pPr>
            <a:r>
              <a:rPr lang="en-US" sz="2800" dirty="0" smtClean="0"/>
              <a:t>HMMs have two important independence properties:</a:t>
            </a:r>
          </a:p>
          <a:p>
            <a:pPr marL="782638" lvl="1" eaLnBrk="1" hangingPunct="1">
              <a:lnSpc>
                <a:spcPct val="80000"/>
              </a:lnSpc>
            </a:pPr>
            <a:r>
              <a:rPr lang="en-US" sz="2400" dirty="0" smtClean="0"/>
              <a:t>Markov hidden process, future depends on past via the present</a:t>
            </a:r>
          </a:p>
          <a:p>
            <a:pPr marL="782638" lvl="1" eaLnBrk="1" hangingPunct="1">
              <a:lnSpc>
                <a:spcPct val="80000"/>
              </a:lnSpc>
            </a:pPr>
            <a:r>
              <a:rPr lang="en-US" sz="2400" dirty="0" smtClean="0"/>
              <a:t>Current observation independent of all else given current state</a:t>
            </a:r>
          </a:p>
          <a:p>
            <a:pPr marL="782638" lvl="1" eaLnBrk="1" hangingPunct="1">
              <a:lnSpc>
                <a:spcPct val="80000"/>
              </a:lnSpc>
            </a:pPr>
            <a:endParaRPr lang="en-US" sz="2400" dirty="0" smtClean="0"/>
          </a:p>
          <a:p>
            <a:pPr marL="782638" lvl="1" eaLnBrk="1" hangingPunct="1">
              <a:lnSpc>
                <a:spcPct val="80000"/>
              </a:lnSpc>
            </a:pPr>
            <a:endParaRPr lang="en-US" sz="2000" dirty="0" smtClean="0"/>
          </a:p>
          <a:p>
            <a:pPr marL="782638" lvl="1" eaLnBrk="1" hangingPunct="1">
              <a:lnSpc>
                <a:spcPct val="80000"/>
              </a:lnSpc>
            </a:pPr>
            <a:endParaRPr lang="en-US" sz="2000" dirty="0" smtClean="0"/>
          </a:p>
          <a:p>
            <a:pPr marL="782638" lvl="1" eaLnBrk="1" hangingPunct="1">
              <a:lnSpc>
                <a:spcPct val="80000"/>
              </a:lnSpc>
            </a:pPr>
            <a:endParaRPr lang="en-US" sz="2000" dirty="0" smtClean="0"/>
          </a:p>
          <a:p>
            <a:pPr marL="782638" lvl="1" eaLnBrk="1" hangingPunct="1">
              <a:lnSpc>
                <a:spcPct val="80000"/>
              </a:lnSpc>
            </a:pPr>
            <a:endParaRPr lang="en-US" sz="2000" dirty="0" smtClean="0"/>
          </a:p>
          <a:p>
            <a:pPr marL="782638" lvl="1" eaLnBrk="1" hangingPunct="1">
              <a:lnSpc>
                <a:spcPct val="80000"/>
              </a:lnSpc>
            </a:pPr>
            <a:endParaRPr lang="en-US" sz="2000" dirty="0" smtClean="0"/>
          </a:p>
          <a:p>
            <a:pPr marL="782638" lvl="1" eaLnBrk="1" hangingPunct="1">
              <a:lnSpc>
                <a:spcPct val="80000"/>
              </a:lnSpc>
            </a:pPr>
            <a:endParaRPr lang="en-US" sz="2000" dirty="0" smtClean="0"/>
          </a:p>
          <a:p>
            <a:pPr marL="782638" lvl="1" eaLnBrk="1" hangingPunct="1">
              <a:lnSpc>
                <a:spcPct val="80000"/>
              </a:lnSpc>
            </a:pPr>
            <a:endParaRPr lang="en-US" sz="2000" dirty="0" smtClean="0"/>
          </a:p>
        </p:txBody>
      </p:sp>
      <p:grpSp>
        <p:nvGrpSpPr>
          <p:cNvPr id="84" name="Group 83"/>
          <p:cNvGrpSpPr/>
          <p:nvPr/>
        </p:nvGrpSpPr>
        <p:grpSpPr>
          <a:xfrm>
            <a:off x="3401483" y="2971800"/>
            <a:ext cx="5670551" cy="1600200"/>
            <a:chOff x="2551112" y="2971800"/>
            <a:chExt cx="4252913" cy="1600200"/>
          </a:xfrm>
        </p:grpSpPr>
        <p:grpSp>
          <p:nvGrpSpPr>
            <p:cNvPr id="51" name="Group 68"/>
            <p:cNvGrpSpPr>
              <a:grpSpLocks/>
            </p:cNvGrpSpPr>
            <p:nvPr/>
          </p:nvGrpSpPr>
          <p:grpSpPr bwMode="auto">
            <a:xfrm>
              <a:off x="3465512" y="2971800"/>
              <a:ext cx="533400" cy="533400"/>
              <a:chOff x="0" y="0"/>
              <a:chExt cx="336" cy="336"/>
            </a:xfrm>
          </p:grpSpPr>
          <p:sp>
            <p:nvSpPr>
              <p:cNvPr id="52" name="Oval 66"/>
              <p:cNvSpPr>
                <a:spLocks/>
              </p:cNvSpPr>
              <p:nvPr/>
            </p:nvSpPr>
            <p:spPr bwMode="auto">
              <a:xfrm>
                <a:off x="0" y="0"/>
                <a:ext cx="336" cy="336"/>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53" name="Rectangle 67"/>
              <p:cNvSpPr>
                <a:spLocks/>
              </p:cNvSpPr>
              <p:nvPr/>
            </p:nvSpPr>
            <p:spPr bwMode="auto">
              <a:xfrm>
                <a:off x="63" y="27"/>
                <a:ext cx="209"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X</a:t>
                </a:r>
                <a:r>
                  <a:rPr lang="en-US" sz="2400" baseline="-25000">
                    <a:solidFill>
                      <a:schemeClr val="tx1"/>
                    </a:solidFill>
                    <a:latin typeface="Times New Roman" pitchFamily="18" charset="0"/>
                    <a:cs typeface="Times New Roman" pitchFamily="18" charset="0"/>
                    <a:sym typeface="Times New Roman" pitchFamily="18" charset="0"/>
                  </a:rPr>
                  <a:t>2</a:t>
                </a:r>
              </a:p>
            </p:txBody>
          </p:sp>
        </p:grpSp>
        <p:grpSp>
          <p:nvGrpSpPr>
            <p:cNvPr id="54" name="Group 72"/>
            <p:cNvGrpSpPr>
              <a:grpSpLocks/>
            </p:cNvGrpSpPr>
            <p:nvPr/>
          </p:nvGrpSpPr>
          <p:grpSpPr bwMode="auto">
            <a:xfrm>
              <a:off x="2551112" y="4038600"/>
              <a:ext cx="533400" cy="533400"/>
              <a:chOff x="0" y="0"/>
              <a:chExt cx="336" cy="336"/>
            </a:xfrm>
          </p:grpSpPr>
          <p:sp>
            <p:nvSpPr>
              <p:cNvPr id="55" name="Oval 70"/>
              <p:cNvSpPr>
                <a:spLocks/>
              </p:cNvSpPr>
              <p:nvPr/>
            </p:nvSpPr>
            <p:spPr bwMode="auto">
              <a:xfrm>
                <a:off x="0" y="0"/>
                <a:ext cx="336" cy="336"/>
              </a:xfrm>
              <a:prstGeom prst="ellipse">
                <a:avLst/>
              </a:prstGeom>
              <a:solidFill>
                <a:srgbClr val="808080"/>
              </a:solidFill>
              <a:ln w="28575">
                <a:solidFill>
                  <a:schemeClr val="tx1"/>
                </a:solidFill>
                <a:round/>
                <a:headEnd/>
                <a:tailEnd/>
              </a:ln>
            </p:spPr>
            <p:txBody>
              <a:bodyPr lIns="0" tIns="0" rIns="0" bIns="0"/>
              <a:lstStyle/>
              <a:p>
                <a:endParaRPr lang="en-US">
                  <a:solidFill>
                    <a:schemeClr val="bg1"/>
                  </a:solidFill>
                </a:endParaRPr>
              </a:p>
            </p:txBody>
          </p:sp>
          <p:sp>
            <p:nvSpPr>
              <p:cNvPr id="56" name="Rectangle 71"/>
              <p:cNvSpPr>
                <a:spLocks/>
              </p:cNvSpPr>
              <p:nvPr/>
            </p:nvSpPr>
            <p:spPr bwMode="auto">
              <a:xfrm>
                <a:off x="72" y="27"/>
                <a:ext cx="193"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bg1"/>
                    </a:solidFill>
                    <a:latin typeface="Times New Roman" pitchFamily="18" charset="0"/>
                    <a:cs typeface="Times New Roman" pitchFamily="18" charset="0"/>
                    <a:sym typeface="Times New Roman" pitchFamily="18" charset="0"/>
                  </a:rPr>
                  <a:t>E</a:t>
                </a:r>
                <a:r>
                  <a:rPr lang="en-US" sz="2400" baseline="-25000">
                    <a:solidFill>
                      <a:schemeClr val="bg1"/>
                    </a:solidFill>
                    <a:latin typeface="Times New Roman" pitchFamily="18" charset="0"/>
                    <a:cs typeface="Times New Roman" pitchFamily="18" charset="0"/>
                    <a:sym typeface="Times New Roman" pitchFamily="18" charset="0"/>
                  </a:rPr>
                  <a:t>1</a:t>
                </a:r>
              </a:p>
            </p:txBody>
          </p:sp>
        </p:grpSp>
        <p:grpSp>
          <p:nvGrpSpPr>
            <p:cNvPr id="57" name="Group 76"/>
            <p:cNvGrpSpPr>
              <a:grpSpLocks/>
            </p:cNvGrpSpPr>
            <p:nvPr/>
          </p:nvGrpSpPr>
          <p:grpSpPr bwMode="auto">
            <a:xfrm>
              <a:off x="2551112" y="2971800"/>
              <a:ext cx="533400" cy="533400"/>
              <a:chOff x="0" y="0"/>
              <a:chExt cx="336" cy="336"/>
            </a:xfrm>
          </p:grpSpPr>
          <p:sp>
            <p:nvSpPr>
              <p:cNvPr id="58" name="Oval 74"/>
              <p:cNvSpPr>
                <a:spLocks/>
              </p:cNvSpPr>
              <p:nvPr/>
            </p:nvSpPr>
            <p:spPr bwMode="auto">
              <a:xfrm>
                <a:off x="0" y="0"/>
                <a:ext cx="336" cy="336"/>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59" name="Rectangle 75"/>
              <p:cNvSpPr>
                <a:spLocks/>
              </p:cNvSpPr>
              <p:nvPr/>
            </p:nvSpPr>
            <p:spPr bwMode="auto">
              <a:xfrm>
                <a:off x="63" y="27"/>
                <a:ext cx="209"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X</a:t>
                </a:r>
                <a:r>
                  <a:rPr lang="en-US" sz="2400" baseline="-25000">
                    <a:solidFill>
                      <a:schemeClr val="tx1"/>
                    </a:solidFill>
                    <a:latin typeface="Times New Roman" pitchFamily="18" charset="0"/>
                    <a:cs typeface="Times New Roman" pitchFamily="18" charset="0"/>
                    <a:sym typeface="Times New Roman" pitchFamily="18" charset="0"/>
                  </a:rPr>
                  <a:t>1</a:t>
                </a:r>
              </a:p>
            </p:txBody>
          </p:sp>
        </p:grpSp>
        <p:grpSp>
          <p:nvGrpSpPr>
            <p:cNvPr id="60" name="Group 80"/>
            <p:cNvGrpSpPr>
              <a:grpSpLocks/>
            </p:cNvGrpSpPr>
            <p:nvPr/>
          </p:nvGrpSpPr>
          <p:grpSpPr bwMode="auto">
            <a:xfrm>
              <a:off x="4379912" y="2971800"/>
              <a:ext cx="533400" cy="533400"/>
              <a:chOff x="0" y="0"/>
              <a:chExt cx="336" cy="336"/>
            </a:xfrm>
          </p:grpSpPr>
          <p:sp>
            <p:nvSpPr>
              <p:cNvPr id="61" name="Oval 78"/>
              <p:cNvSpPr>
                <a:spLocks/>
              </p:cNvSpPr>
              <p:nvPr/>
            </p:nvSpPr>
            <p:spPr bwMode="auto">
              <a:xfrm>
                <a:off x="0" y="0"/>
                <a:ext cx="336" cy="336"/>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62" name="Rectangle 79"/>
              <p:cNvSpPr>
                <a:spLocks/>
              </p:cNvSpPr>
              <p:nvPr/>
            </p:nvSpPr>
            <p:spPr bwMode="auto">
              <a:xfrm>
                <a:off x="63" y="27"/>
                <a:ext cx="209"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X</a:t>
                </a:r>
                <a:r>
                  <a:rPr lang="en-US" sz="2400" baseline="-25000">
                    <a:solidFill>
                      <a:schemeClr val="tx1"/>
                    </a:solidFill>
                    <a:latin typeface="Times New Roman" pitchFamily="18" charset="0"/>
                    <a:cs typeface="Times New Roman" pitchFamily="18" charset="0"/>
                    <a:sym typeface="Times New Roman" pitchFamily="18" charset="0"/>
                  </a:rPr>
                  <a:t>3</a:t>
                </a:r>
              </a:p>
            </p:txBody>
          </p:sp>
        </p:grpSp>
        <p:grpSp>
          <p:nvGrpSpPr>
            <p:cNvPr id="63" name="Group 85"/>
            <p:cNvGrpSpPr>
              <a:grpSpLocks/>
            </p:cNvGrpSpPr>
            <p:nvPr/>
          </p:nvGrpSpPr>
          <p:grpSpPr bwMode="auto">
            <a:xfrm>
              <a:off x="5294312" y="2971800"/>
              <a:ext cx="533400" cy="533400"/>
              <a:chOff x="0" y="0"/>
              <a:chExt cx="336" cy="336"/>
            </a:xfrm>
          </p:grpSpPr>
          <p:sp>
            <p:nvSpPr>
              <p:cNvPr id="64" name="Oval 83"/>
              <p:cNvSpPr>
                <a:spLocks/>
              </p:cNvSpPr>
              <p:nvPr/>
            </p:nvSpPr>
            <p:spPr bwMode="auto">
              <a:xfrm>
                <a:off x="0" y="0"/>
                <a:ext cx="336" cy="336"/>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65" name="Rectangle 84"/>
              <p:cNvSpPr>
                <a:spLocks/>
              </p:cNvSpPr>
              <p:nvPr/>
            </p:nvSpPr>
            <p:spPr bwMode="auto">
              <a:xfrm>
                <a:off x="63" y="27"/>
                <a:ext cx="209"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X</a:t>
                </a:r>
                <a:r>
                  <a:rPr lang="en-US" sz="2400" baseline="-25000">
                    <a:solidFill>
                      <a:schemeClr val="tx1"/>
                    </a:solidFill>
                    <a:latin typeface="Times New Roman" pitchFamily="18" charset="0"/>
                    <a:cs typeface="Times New Roman" pitchFamily="18" charset="0"/>
                    <a:sym typeface="Times New Roman" pitchFamily="18" charset="0"/>
                  </a:rPr>
                  <a:t>4</a:t>
                </a:r>
              </a:p>
            </p:txBody>
          </p:sp>
        </p:grpSp>
        <p:sp>
          <p:nvSpPr>
            <p:cNvPr id="66" name="Line 86"/>
            <p:cNvSpPr>
              <a:spLocks noChangeShapeType="1"/>
            </p:cNvSpPr>
            <p:nvPr/>
          </p:nvSpPr>
          <p:spPr bwMode="auto">
            <a:xfrm>
              <a:off x="5842000" y="3238500"/>
              <a:ext cx="962025" cy="1588"/>
            </a:xfrm>
            <a:prstGeom prst="line">
              <a:avLst/>
            </a:prstGeom>
            <a:noFill/>
            <a:ln w="28575">
              <a:solidFill>
                <a:schemeClr val="tx1"/>
              </a:solidFill>
              <a:prstDash val="dash"/>
              <a:round/>
              <a:headEnd/>
              <a:tailEnd type="triangle" w="lg" len="lg"/>
            </a:ln>
          </p:spPr>
          <p:txBody>
            <a:bodyPr lIns="0" tIns="0" rIns="0" bIns="0"/>
            <a:lstStyle/>
            <a:p>
              <a:endParaRPr lang="en-US"/>
            </a:p>
          </p:txBody>
        </p:sp>
        <p:grpSp>
          <p:nvGrpSpPr>
            <p:cNvPr id="67" name="Group 89"/>
            <p:cNvGrpSpPr>
              <a:grpSpLocks/>
            </p:cNvGrpSpPr>
            <p:nvPr/>
          </p:nvGrpSpPr>
          <p:grpSpPr bwMode="auto">
            <a:xfrm>
              <a:off x="3465512" y="4038600"/>
              <a:ext cx="533400" cy="533400"/>
              <a:chOff x="0" y="0"/>
              <a:chExt cx="336" cy="336"/>
            </a:xfrm>
          </p:grpSpPr>
          <p:sp>
            <p:nvSpPr>
              <p:cNvPr id="68" name="Oval 87"/>
              <p:cNvSpPr>
                <a:spLocks/>
              </p:cNvSpPr>
              <p:nvPr/>
            </p:nvSpPr>
            <p:spPr bwMode="auto">
              <a:xfrm>
                <a:off x="0" y="0"/>
                <a:ext cx="336" cy="336"/>
              </a:xfrm>
              <a:prstGeom prst="ellipse">
                <a:avLst/>
              </a:prstGeom>
              <a:solidFill>
                <a:srgbClr val="808080"/>
              </a:solidFill>
              <a:ln w="28575">
                <a:solidFill>
                  <a:schemeClr val="tx1"/>
                </a:solidFill>
                <a:round/>
                <a:headEnd/>
                <a:tailEnd/>
              </a:ln>
            </p:spPr>
            <p:txBody>
              <a:bodyPr lIns="0" tIns="0" rIns="0" bIns="0"/>
              <a:lstStyle/>
              <a:p>
                <a:endParaRPr lang="en-US">
                  <a:solidFill>
                    <a:schemeClr val="bg1"/>
                  </a:solidFill>
                </a:endParaRPr>
              </a:p>
            </p:txBody>
          </p:sp>
          <p:sp>
            <p:nvSpPr>
              <p:cNvPr id="69" name="Rectangle 88"/>
              <p:cNvSpPr>
                <a:spLocks/>
              </p:cNvSpPr>
              <p:nvPr/>
            </p:nvSpPr>
            <p:spPr bwMode="auto">
              <a:xfrm>
                <a:off x="72" y="27"/>
                <a:ext cx="193"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bg1"/>
                    </a:solidFill>
                    <a:latin typeface="Times New Roman" pitchFamily="18" charset="0"/>
                    <a:cs typeface="Times New Roman" pitchFamily="18" charset="0"/>
                    <a:sym typeface="Times New Roman" pitchFamily="18" charset="0"/>
                  </a:rPr>
                  <a:t>E</a:t>
                </a:r>
                <a:r>
                  <a:rPr lang="en-US" sz="2400" baseline="-25000">
                    <a:solidFill>
                      <a:schemeClr val="bg1"/>
                    </a:solidFill>
                    <a:latin typeface="Times New Roman" pitchFamily="18" charset="0"/>
                    <a:cs typeface="Times New Roman" pitchFamily="18" charset="0"/>
                    <a:sym typeface="Times New Roman" pitchFamily="18" charset="0"/>
                  </a:rPr>
                  <a:t>1</a:t>
                </a:r>
              </a:p>
            </p:txBody>
          </p:sp>
        </p:grpSp>
        <p:grpSp>
          <p:nvGrpSpPr>
            <p:cNvPr id="70" name="Group 92"/>
            <p:cNvGrpSpPr>
              <a:grpSpLocks/>
            </p:cNvGrpSpPr>
            <p:nvPr/>
          </p:nvGrpSpPr>
          <p:grpSpPr bwMode="auto">
            <a:xfrm>
              <a:off x="4379912" y="4038600"/>
              <a:ext cx="533400" cy="533400"/>
              <a:chOff x="0" y="0"/>
              <a:chExt cx="336" cy="336"/>
            </a:xfrm>
          </p:grpSpPr>
          <p:sp>
            <p:nvSpPr>
              <p:cNvPr id="71" name="Oval 90"/>
              <p:cNvSpPr>
                <a:spLocks/>
              </p:cNvSpPr>
              <p:nvPr/>
            </p:nvSpPr>
            <p:spPr bwMode="auto">
              <a:xfrm>
                <a:off x="0" y="0"/>
                <a:ext cx="336" cy="336"/>
              </a:xfrm>
              <a:prstGeom prst="ellipse">
                <a:avLst/>
              </a:prstGeom>
              <a:solidFill>
                <a:srgbClr val="808080"/>
              </a:solidFill>
              <a:ln w="28575">
                <a:solidFill>
                  <a:schemeClr val="tx1"/>
                </a:solidFill>
                <a:round/>
                <a:headEnd/>
                <a:tailEnd/>
              </a:ln>
            </p:spPr>
            <p:txBody>
              <a:bodyPr lIns="0" tIns="0" rIns="0" bIns="0"/>
              <a:lstStyle/>
              <a:p>
                <a:endParaRPr lang="en-US">
                  <a:solidFill>
                    <a:schemeClr val="bg1"/>
                  </a:solidFill>
                </a:endParaRPr>
              </a:p>
            </p:txBody>
          </p:sp>
          <p:sp>
            <p:nvSpPr>
              <p:cNvPr id="72" name="Rectangle 91"/>
              <p:cNvSpPr>
                <a:spLocks/>
              </p:cNvSpPr>
              <p:nvPr/>
            </p:nvSpPr>
            <p:spPr bwMode="auto">
              <a:xfrm>
                <a:off x="72" y="27"/>
                <a:ext cx="193"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bg1"/>
                    </a:solidFill>
                    <a:latin typeface="Times New Roman" pitchFamily="18" charset="0"/>
                    <a:cs typeface="Times New Roman" pitchFamily="18" charset="0"/>
                    <a:sym typeface="Times New Roman" pitchFamily="18" charset="0"/>
                  </a:rPr>
                  <a:t>E</a:t>
                </a:r>
                <a:r>
                  <a:rPr lang="en-US" sz="2400" baseline="-25000">
                    <a:solidFill>
                      <a:schemeClr val="bg1"/>
                    </a:solidFill>
                    <a:latin typeface="Times New Roman" pitchFamily="18" charset="0"/>
                    <a:cs typeface="Times New Roman" pitchFamily="18" charset="0"/>
                    <a:sym typeface="Times New Roman" pitchFamily="18" charset="0"/>
                  </a:rPr>
                  <a:t>3</a:t>
                </a:r>
              </a:p>
            </p:txBody>
          </p:sp>
        </p:grpSp>
        <p:grpSp>
          <p:nvGrpSpPr>
            <p:cNvPr id="73" name="Group 95"/>
            <p:cNvGrpSpPr>
              <a:grpSpLocks/>
            </p:cNvGrpSpPr>
            <p:nvPr/>
          </p:nvGrpSpPr>
          <p:grpSpPr bwMode="auto">
            <a:xfrm>
              <a:off x="5294312" y="4038600"/>
              <a:ext cx="533400" cy="533400"/>
              <a:chOff x="0" y="0"/>
              <a:chExt cx="336" cy="336"/>
            </a:xfrm>
          </p:grpSpPr>
          <p:sp>
            <p:nvSpPr>
              <p:cNvPr id="74" name="Oval 93"/>
              <p:cNvSpPr>
                <a:spLocks/>
              </p:cNvSpPr>
              <p:nvPr/>
            </p:nvSpPr>
            <p:spPr bwMode="auto">
              <a:xfrm>
                <a:off x="0" y="0"/>
                <a:ext cx="336" cy="336"/>
              </a:xfrm>
              <a:prstGeom prst="ellipse">
                <a:avLst/>
              </a:prstGeom>
              <a:solidFill>
                <a:srgbClr val="808080"/>
              </a:solidFill>
              <a:ln w="28575">
                <a:solidFill>
                  <a:schemeClr val="tx1"/>
                </a:solidFill>
                <a:round/>
                <a:headEnd/>
                <a:tailEnd/>
              </a:ln>
            </p:spPr>
            <p:txBody>
              <a:bodyPr lIns="0" tIns="0" rIns="0" bIns="0"/>
              <a:lstStyle/>
              <a:p>
                <a:endParaRPr lang="en-US">
                  <a:solidFill>
                    <a:schemeClr val="bg1"/>
                  </a:solidFill>
                </a:endParaRPr>
              </a:p>
            </p:txBody>
          </p:sp>
          <p:sp>
            <p:nvSpPr>
              <p:cNvPr id="75" name="Rectangle 94"/>
              <p:cNvSpPr>
                <a:spLocks/>
              </p:cNvSpPr>
              <p:nvPr/>
            </p:nvSpPr>
            <p:spPr bwMode="auto">
              <a:xfrm>
                <a:off x="72" y="27"/>
                <a:ext cx="193"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bg1"/>
                    </a:solidFill>
                    <a:latin typeface="Times New Roman" pitchFamily="18" charset="0"/>
                    <a:cs typeface="Times New Roman" pitchFamily="18" charset="0"/>
                    <a:sym typeface="Times New Roman" pitchFamily="18" charset="0"/>
                  </a:rPr>
                  <a:t>E</a:t>
                </a:r>
                <a:r>
                  <a:rPr lang="en-US" sz="2400" baseline="-25000">
                    <a:solidFill>
                      <a:schemeClr val="bg1"/>
                    </a:solidFill>
                    <a:latin typeface="Times New Roman" pitchFamily="18" charset="0"/>
                    <a:cs typeface="Times New Roman" pitchFamily="18" charset="0"/>
                    <a:sym typeface="Times New Roman" pitchFamily="18" charset="0"/>
                  </a:rPr>
                  <a:t>4</a:t>
                </a:r>
              </a:p>
            </p:txBody>
          </p:sp>
        </p:grpSp>
        <p:cxnSp>
          <p:nvCxnSpPr>
            <p:cNvPr id="76" name="AutoShape 73"/>
            <p:cNvCxnSpPr>
              <a:cxnSpLocks noChangeShapeType="1"/>
              <a:endCxn id="52" idx="2"/>
            </p:cNvCxnSpPr>
            <p:nvPr/>
          </p:nvCxnSpPr>
          <p:spPr bwMode="auto">
            <a:xfrm>
              <a:off x="3122612" y="3238500"/>
              <a:ext cx="342900" cy="0"/>
            </a:xfrm>
            <a:prstGeom prst="straightConnector1">
              <a:avLst/>
            </a:prstGeom>
            <a:noFill/>
            <a:ln w="28575">
              <a:solidFill>
                <a:schemeClr val="tx1"/>
              </a:solidFill>
              <a:round/>
              <a:headEnd/>
              <a:tailEnd type="triangle" w="lg" len="lg"/>
            </a:ln>
          </p:spPr>
        </p:cxnSp>
        <p:cxnSp>
          <p:nvCxnSpPr>
            <p:cNvPr id="77" name="AutoShape 81"/>
            <p:cNvCxnSpPr>
              <a:cxnSpLocks noChangeShapeType="1"/>
              <a:endCxn id="64" idx="2"/>
            </p:cNvCxnSpPr>
            <p:nvPr/>
          </p:nvCxnSpPr>
          <p:spPr bwMode="auto">
            <a:xfrm>
              <a:off x="4913312" y="3238500"/>
              <a:ext cx="381000" cy="0"/>
            </a:xfrm>
            <a:prstGeom prst="straightConnector1">
              <a:avLst/>
            </a:prstGeom>
            <a:noFill/>
            <a:ln w="28575">
              <a:solidFill>
                <a:schemeClr val="tx1"/>
              </a:solidFill>
              <a:round/>
              <a:headEnd/>
              <a:tailEnd type="triangle" w="lg" len="lg"/>
            </a:ln>
          </p:spPr>
        </p:cxnSp>
        <p:cxnSp>
          <p:nvCxnSpPr>
            <p:cNvPr id="78" name="AutoShape 82"/>
            <p:cNvCxnSpPr>
              <a:cxnSpLocks noChangeShapeType="1"/>
              <a:stCxn id="52" idx="6"/>
              <a:endCxn id="61" idx="2"/>
            </p:cNvCxnSpPr>
            <p:nvPr/>
          </p:nvCxnSpPr>
          <p:spPr bwMode="auto">
            <a:xfrm>
              <a:off x="3998912" y="3238500"/>
              <a:ext cx="381000" cy="0"/>
            </a:xfrm>
            <a:prstGeom prst="straightConnector1">
              <a:avLst/>
            </a:prstGeom>
            <a:noFill/>
            <a:ln w="28575">
              <a:solidFill>
                <a:schemeClr val="tx1"/>
              </a:solidFill>
              <a:round/>
              <a:headEnd/>
              <a:tailEnd type="triangle" w="lg" len="lg"/>
            </a:ln>
          </p:spPr>
        </p:cxnSp>
        <p:grpSp>
          <p:nvGrpSpPr>
            <p:cNvPr id="79" name="Group 78"/>
            <p:cNvGrpSpPr/>
            <p:nvPr/>
          </p:nvGrpSpPr>
          <p:grpSpPr>
            <a:xfrm>
              <a:off x="2817812" y="3519488"/>
              <a:ext cx="2743200" cy="519112"/>
              <a:chOff x="1295400" y="4610100"/>
              <a:chExt cx="2743200" cy="800100"/>
            </a:xfrm>
          </p:grpSpPr>
          <p:cxnSp>
            <p:nvCxnSpPr>
              <p:cNvPr id="80" name="AutoShape 69"/>
              <p:cNvCxnSpPr>
                <a:cxnSpLocks noChangeShapeType="1"/>
              </p:cNvCxnSpPr>
              <p:nvPr/>
            </p:nvCxnSpPr>
            <p:spPr bwMode="auto">
              <a:xfrm>
                <a:off x="2209800" y="4610100"/>
                <a:ext cx="0" cy="800100"/>
              </a:xfrm>
              <a:prstGeom prst="straightConnector1">
                <a:avLst/>
              </a:prstGeom>
              <a:noFill/>
              <a:ln w="28575">
                <a:solidFill>
                  <a:schemeClr val="tx1"/>
                </a:solidFill>
                <a:round/>
                <a:headEnd/>
                <a:tailEnd type="triangle" w="lg" len="lg"/>
              </a:ln>
            </p:spPr>
          </p:cxnSp>
          <p:cxnSp>
            <p:nvCxnSpPr>
              <p:cNvPr id="81" name="AutoShape 77"/>
              <p:cNvCxnSpPr>
                <a:cxnSpLocks noChangeShapeType="1"/>
              </p:cNvCxnSpPr>
              <p:nvPr/>
            </p:nvCxnSpPr>
            <p:spPr bwMode="auto">
              <a:xfrm>
                <a:off x="1295400" y="4610100"/>
                <a:ext cx="0" cy="800100"/>
              </a:xfrm>
              <a:prstGeom prst="straightConnector1">
                <a:avLst/>
              </a:prstGeom>
              <a:noFill/>
              <a:ln w="28575">
                <a:solidFill>
                  <a:schemeClr val="tx1"/>
                </a:solidFill>
                <a:round/>
                <a:headEnd/>
                <a:tailEnd type="triangle" w="lg" len="lg"/>
              </a:ln>
            </p:spPr>
          </p:cxnSp>
          <p:cxnSp>
            <p:nvCxnSpPr>
              <p:cNvPr id="82" name="AutoShape 99"/>
              <p:cNvCxnSpPr>
                <a:cxnSpLocks noChangeShapeType="1"/>
              </p:cNvCxnSpPr>
              <p:nvPr/>
            </p:nvCxnSpPr>
            <p:spPr bwMode="auto">
              <a:xfrm>
                <a:off x="3124200" y="4610100"/>
                <a:ext cx="0" cy="800100"/>
              </a:xfrm>
              <a:prstGeom prst="straightConnector1">
                <a:avLst/>
              </a:prstGeom>
              <a:noFill/>
              <a:ln w="28575">
                <a:solidFill>
                  <a:schemeClr val="tx1"/>
                </a:solidFill>
                <a:round/>
                <a:headEnd/>
                <a:tailEnd type="triangle" w="lg" len="lg"/>
              </a:ln>
            </p:spPr>
          </p:cxnSp>
          <p:cxnSp>
            <p:nvCxnSpPr>
              <p:cNvPr id="83" name="AutoShape 100"/>
              <p:cNvCxnSpPr>
                <a:cxnSpLocks noChangeShapeType="1"/>
              </p:cNvCxnSpPr>
              <p:nvPr/>
            </p:nvCxnSpPr>
            <p:spPr bwMode="auto">
              <a:xfrm>
                <a:off x="4038600" y="4610100"/>
                <a:ext cx="0" cy="800100"/>
              </a:xfrm>
              <a:prstGeom prst="straightConnector1">
                <a:avLst/>
              </a:prstGeom>
              <a:noFill/>
              <a:ln w="28575">
                <a:solidFill>
                  <a:schemeClr val="tx1"/>
                </a:solidFill>
                <a:round/>
                <a:headEnd/>
                <a:tailEnd type="triangle" w="lg" len="lg"/>
              </a:ln>
            </p:spPr>
          </p:cxnSp>
        </p:grpSp>
      </p:grpSp>
      <p:sp>
        <p:nvSpPr>
          <p:cNvPr id="38" name="Oval 37"/>
          <p:cNvSpPr/>
          <p:nvPr/>
        </p:nvSpPr>
        <p:spPr>
          <a:xfrm>
            <a:off x="5715000" y="2895600"/>
            <a:ext cx="838200" cy="6858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extBox 38"/>
          <p:cNvSpPr txBox="1"/>
          <p:nvPr/>
        </p:nvSpPr>
        <p:spPr>
          <a:xfrm>
            <a:off x="4800600" y="2438400"/>
            <a:ext cx="355837" cy="461665"/>
          </a:xfrm>
          <a:prstGeom prst="rect">
            <a:avLst/>
          </a:prstGeom>
          <a:noFill/>
        </p:spPr>
        <p:txBody>
          <a:bodyPr wrap="none" rtlCol="0">
            <a:spAutoFit/>
          </a:bodyPr>
          <a:lstStyle/>
          <a:p>
            <a:r>
              <a:rPr lang="en-US" sz="2400" dirty="0" smtClean="0">
                <a:solidFill>
                  <a:srgbClr val="660066"/>
                </a:solidFill>
              </a:rPr>
              <a:t>?</a:t>
            </a:r>
            <a:endParaRPr lang="en-US" sz="2400" dirty="0">
              <a:solidFill>
                <a:srgbClr val="660066"/>
              </a:solidFill>
            </a:endParaRPr>
          </a:p>
        </p:txBody>
      </p:sp>
      <p:sp>
        <p:nvSpPr>
          <p:cNvPr id="40" name="TextBox 39"/>
          <p:cNvSpPr txBox="1"/>
          <p:nvPr/>
        </p:nvSpPr>
        <p:spPr>
          <a:xfrm>
            <a:off x="6477000" y="4419600"/>
            <a:ext cx="355837" cy="461665"/>
          </a:xfrm>
          <a:prstGeom prst="rect">
            <a:avLst/>
          </a:prstGeom>
          <a:noFill/>
        </p:spPr>
        <p:txBody>
          <a:bodyPr wrap="none" rtlCol="0">
            <a:spAutoFit/>
          </a:bodyPr>
          <a:lstStyle/>
          <a:p>
            <a:r>
              <a:rPr lang="en-US" sz="2400" dirty="0" smtClean="0">
                <a:solidFill>
                  <a:srgbClr val="660066"/>
                </a:solidFill>
              </a:rPr>
              <a:t>?</a:t>
            </a:r>
            <a:endParaRPr lang="en-US" sz="2400" dirty="0">
              <a:solidFill>
                <a:srgbClr val="660066"/>
              </a:solidFill>
            </a:endParaRPr>
          </a:p>
        </p:txBody>
      </p:sp>
    </p:spTree>
    <p:extLst>
      <p:ext uri="{BB962C8B-B14F-4D97-AF65-F5344CB8AC3E}">
        <p14:creationId xmlns:p14="http://schemas.microsoft.com/office/powerpoint/2010/main" val="134213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5" name="Rectangle 2"/>
          <p:cNvSpPr>
            <a:spLocks noGrp="1" noChangeArrowheads="1"/>
          </p:cNvSpPr>
          <p:nvPr>
            <p:ph type="title"/>
          </p:nvPr>
        </p:nvSpPr>
        <p:spPr/>
        <p:txBody>
          <a:bodyPr rIns="132080"/>
          <a:lstStyle/>
          <a:p>
            <a:pPr indent="0" eaLnBrk="1" hangingPunct="1"/>
            <a:r>
              <a:rPr lang="en-US" smtClean="0"/>
              <a:t>Conditional Independence</a:t>
            </a:r>
          </a:p>
        </p:txBody>
      </p:sp>
      <p:sp>
        <p:nvSpPr>
          <p:cNvPr id="45059" name="Rectangle 3"/>
          <p:cNvSpPr>
            <a:spLocks noGrp="1" noChangeArrowheads="1"/>
          </p:cNvSpPr>
          <p:nvPr>
            <p:ph type="body" idx="1"/>
          </p:nvPr>
        </p:nvSpPr>
        <p:spPr>
          <a:xfrm>
            <a:off x="406400" y="1397001"/>
            <a:ext cx="11785600" cy="4729164"/>
          </a:xfrm>
        </p:spPr>
        <p:txBody>
          <a:bodyPr rIns="132080"/>
          <a:lstStyle/>
          <a:p>
            <a:pPr eaLnBrk="1" hangingPunct="1">
              <a:lnSpc>
                <a:spcPct val="80000"/>
              </a:lnSpc>
            </a:pPr>
            <a:r>
              <a:rPr lang="en-US" sz="2800" dirty="0" smtClean="0"/>
              <a:t>HMMs have two important independence properties:</a:t>
            </a:r>
          </a:p>
          <a:p>
            <a:pPr marL="782638" lvl="1" eaLnBrk="1" hangingPunct="1">
              <a:lnSpc>
                <a:spcPct val="80000"/>
              </a:lnSpc>
            </a:pPr>
            <a:r>
              <a:rPr lang="en-US" sz="2400" dirty="0" smtClean="0"/>
              <a:t>Markov hidden process, future depends on past via the present</a:t>
            </a:r>
          </a:p>
          <a:p>
            <a:pPr marL="782638" lvl="1" eaLnBrk="1" hangingPunct="1">
              <a:lnSpc>
                <a:spcPct val="80000"/>
              </a:lnSpc>
            </a:pPr>
            <a:r>
              <a:rPr lang="en-US" sz="2400" dirty="0" smtClean="0"/>
              <a:t>Current observation independent of all else given current state</a:t>
            </a:r>
          </a:p>
          <a:p>
            <a:pPr marL="782638" lvl="1" eaLnBrk="1" hangingPunct="1">
              <a:lnSpc>
                <a:spcPct val="80000"/>
              </a:lnSpc>
            </a:pPr>
            <a:endParaRPr lang="en-US" sz="2400" dirty="0" smtClean="0"/>
          </a:p>
          <a:p>
            <a:pPr marL="782638" lvl="1" eaLnBrk="1" hangingPunct="1">
              <a:lnSpc>
                <a:spcPct val="80000"/>
              </a:lnSpc>
            </a:pPr>
            <a:endParaRPr lang="en-US" sz="2000" dirty="0" smtClean="0"/>
          </a:p>
          <a:p>
            <a:pPr marL="782638" lvl="1" eaLnBrk="1" hangingPunct="1">
              <a:lnSpc>
                <a:spcPct val="80000"/>
              </a:lnSpc>
            </a:pPr>
            <a:endParaRPr lang="en-US" sz="2000" dirty="0" smtClean="0"/>
          </a:p>
          <a:p>
            <a:pPr marL="782638" lvl="1" eaLnBrk="1" hangingPunct="1">
              <a:lnSpc>
                <a:spcPct val="80000"/>
              </a:lnSpc>
            </a:pPr>
            <a:endParaRPr lang="en-US" sz="2000" dirty="0" smtClean="0"/>
          </a:p>
          <a:p>
            <a:pPr marL="782638" lvl="1" eaLnBrk="1" hangingPunct="1">
              <a:lnSpc>
                <a:spcPct val="80000"/>
              </a:lnSpc>
            </a:pPr>
            <a:endParaRPr lang="en-US" sz="2000" dirty="0" smtClean="0"/>
          </a:p>
          <a:p>
            <a:pPr marL="782638" lvl="1" eaLnBrk="1" hangingPunct="1">
              <a:lnSpc>
                <a:spcPct val="80000"/>
              </a:lnSpc>
            </a:pPr>
            <a:endParaRPr lang="en-US" sz="2000" dirty="0" smtClean="0"/>
          </a:p>
          <a:p>
            <a:pPr marL="782638" lvl="1" eaLnBrk="1" hangingPunct="1">
              <a:lnSpc>
                <a:spcPct val="80000"/>
              </a:lnSpc>
            </a:pPr>
            <a:endParaRPr lang="en-US" sz="2000" dirty="0" smtClean="0"/>
          </a:p>
          <a:p>
            <a:pPr marL="782638" lvl="1" eaLnBrk="1" hangingPunct="1">
              <a:lnSpc>
                <a:spcPct val="80000"/>
              </a:lnSpc>
            </a:pPr>
            <a:endParaRPr lang="en-US" sz="2000" dirty="0" smtClean="0"/>
          </a:p>
          <a:p>
            <a:pPr eaLnBrk="1" hangingPunct="1">
              <a:lnSpc>
                <a:spcPct val="80000"/>
              </a:lnSpc>
            </a:pPr>
            <a:r>
              <a:rPr lang="en-US" sz="2800" dirty="0" smtClean="0"/>
              <a:t>Quiz: does this mean that observations are independent given no evidence?</a:t>
            </a:r>
          </a:p>
          <a:p>
            <a:pPr marL="782638" lvl="1" eaLnBrk="1" hangingPunct="1">
              <a:lnSpc>
                <a:spcPct val="80000"/>
              </a:lnSpc>
            </a:pPr>
            <a:r>
              <a:rPr lang="en-US" sz="2400" dirty="0" smtClean="0"/>
              <a:t>[No, correlated by the hidden state]</a:t>
            </a:r>
          </a:p>
        </p:txBody>
      </p:sp>
      <p:grpSp>
        <p:nvGrpSpPr>
          <p:cNvPr id="84" name="Group 83"/>
          <p:cNvGrpSpPr/>
          <p:nvPr/>
        </p:nvGrpSpPr>
        <p:grpSpPr>
          <a:xfrm>
            <a:off x="3401483" y="2971800"/>
            <a:ext cx="5670551" cy="1600200"/>
            <a:chOff x="2551112" y="2971800"/>
            <a:chExt cx="4252913" cy="1600200"/>
          </a:xfrm>
        </p:grpSpPr>
        <p:grpSp>
          <p:nvGrpSpPr>
            <p:cNvPr id="51" name="Group 68"/>
            <p:cNvGrpSpPr>
              <a:grpSpLocks/>
            </p:cNvGrpSpPr>
            <p:nvPr/>
          </p:nvGrpSpPr>
          <p:grpSpPr bwMode="auto">
            <a:xfrm>
              <a:off x="3465512" y="2971800"/>
              <a:ext cx="533400" cy="533400"/>
              <a:chOff x="0" y="0"/>
              <a:chExt cx="336" cy="336"/>
            </a:xfrm>
          </p:grpSpPr>
          <p:sp>
            <p:nvSpPr>
              <p:cNvPr id="52" name="Oval 66"/>
              <p:cNvSpPr>
                <a:spLocks/>
              </p:cNvSpPr>
              <p:nvPr/>
            </p:nvSpPr>
            <p:spPr bwMode="auto">
              <a:xfrm>
                <a:off x="0" y="0"/>
                <a:ext cx="336" cy="336"/>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53" name="Rectangle 67"/>
              <p:cNvSpPr>
                <a:spLocks/>
              </p:cNvSpPr>
              <p:nvPr/>
            </p:nvSpPr>
            <p:spPr bwMode="auto">
              <a:xfrm>
                <a:off x="63" y="27"/>
                <a:ext cx="209"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X</a:t>
                </a:r>
                <a:r>
                  <a:rPr lang="en-US" sz="2400" baseline="-25000">
                    <a:solidFill>
                      <a:schemeClr val="tx1"/>
                    </a:solidFill>
                    <a:latin typeface="Times New Roman" pitchFamily="18" charset="0"/>
                    <a:cs typeface="Times New Roman" pitchFamily="18" charset="0"/>
                    <a:sym typeface="Times New Roman" pitchFamily="18" charset="0"/>
                  </a:rPr>
                  <a:t>2</a:t>
                </a:r>
              </a:p>
            </p:txBody>
          </p:sp>
        </p:grpSp>
        <p:grpSp>
          <p:nvGrpSpPr>
            <p:cNvPr id="54" name="Group 72"/>
            <p:cNvGrpSpPr>
              <a:grpSpLocks/>
            </p:cNvGrpSpPr>
            <p:nvPr/>
          </p:nvGrpSpPr>
          <p:grpSpPr bwMode="auto">
            <a:xfrm>
              <a:off x="2551112" y="4038600"/>
              <a:ext cx="533400" cy="533400"/>
              <a:chOff x="0" y="0"/>
              <a:chExt cx="336" cy="336"/>
            </a:xfrm>
          </p:grpSpPr>
          <p:sp>
            <p:nvSpPr>
              <p:cNvPr id="55" name="Oval 70"/>
              <p:cNvSpPr>
                <a:spLocks/>
              </p:cNvSpPr>
              <p:nvPr/>
            </p:nvSpPr>
            <p:spPr bwMode="auto">
              <a:xfrm>
                <a:off x="0" y="0"/>
                <a:ext cx="336" cy="336"/>
              </a:xfrm>
              <a:prstGeom prst="ellipse">
                <a:avLst/>
              </a:prstGeom>
              <a:solidFill>
                <a:srgbClr val="808080"/>
              </a:solidFill>
              <a:ln w="28575">
                <a:solidFill>
                  <a:schemeClr val="tx1"/>
                </a:solidFill>
                <a:round/>
                <a:headEnd/>
                <a:tailEnd/>
              </a:ln>
            </p:spPr>
            <p:txBody>
              <a:bodyPr lIns="0" tIns="0" rIns="0" bIns="0"/>
              <a:lstStyle/>
              <a:p>
                <a:endParaRPr lang="en-US">
                  <a:solidFill>
                    <a:schemeClr val="bg1"/>
                  </a:solidFill>
                </a:endParaRPr>
              </a:p>
            </p:txBody>
          </p:sp>
          <p:sp>
            <p:nvSpPr>
              <p:cNvPr id="56" name="Rectangle 71"/>
              <p:cNvSpPr>
                <a:spLocks/>
              </p:cNvSpPr>
              <p:nvPr/>
            </p:nvSpPr>
            <p:spPr bwMode="auto">
              <a:xfrm>
                <a:off x="72" y="27"/>
                <a:ext cx="193"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bg1"/>
                    </a:solidFill>
                    <a:latin typeface="Times New Roman" pitchFamily="18" charset="0"/>
                    <a:cs typeface="Times New Roman" pitchFamily="18" charset="0"/>
                    <a:sym typeface="Times New Roman" pitchFamily="18" charset="0"/>
                  </a:rPr>
                  <a:t>E</a:t>
                </a:r>
                <a:r>
                  <a:rPr lang="en-US" sz="2400" baseline="-25000">
                    <a:solidFill>
                      <a:schemeClr val="bg1"/>
                    </a:solidFill>
                    <a:latin typeface="Times New Roman" pitchFamily="18" charset="0"/>
                    <a:cs typeface="Times New Roman" pitchFamily="18" charset="0"/>
                    <a:sym typeface="Times New Roman" pitchFamily="18" charset="0"/>
                  </a:rPr>
                  <a:t>1</a:t>
                </a:r>
              </a:p>
            </p:txBody>
          </p:sp>
        </p:grpSp>
        <p:grpSp>
          <p:nvGrpSpPr>
            <p:cNvPr id="57" name="Group 76"/>
            <p:cNvGrpSpPr>
              <a:grpSpLocks/>
            </p:cNvGrpSpPr>
            <p:nvPr/>
          </p:nvGrpSpPr>
          <p:grpSpPr bwMode="auto">
            <a:xfrm>
              <a:off x="2551112" y="2971800"/>
              <a:ext cx="533400" cy="533400"/>
              <a:chOff x="0" y="0"/>
              <a:chExt cx="336" cy="336"/>
            </a:xfrm>
          </p:grpSpPr>
          <p:sp>
            <p:nvSpPr>
              <p:cNvPr id="58" name="Oval 74"/>
              <p:cNvSpPr>
                <a:spLocks/>
              </p:cNvSpPr>
              <p:nvPr/>
            </p:nvSpPr>
            <p:spPr bwMode="auto">
              <a:xfrm>
                <a:off x="0" y="0"/>
                <a:ext cx="336" cy="336"/>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59" name="Rectangle 75"/>
              <p:cNvSpPr>
                <a:spLocks/>
              </p:cNvSpPr>
              <p:nvPr/>
            </p:nvSpPr>
            <p:spPr bwMode="auto">
              <a:xfrm>
                <a:off x="63" y="27"/>
                <a:ext cx="209"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X</a:t>
                </a:r>
                <a:r>
                  <a:rPr lang="en-US" sz="2400" baseline="-25000">
                    <a:solidFill>
                      <a:schemeClr val="tx1"/>
                    </a:solidFill>
                    <a:latin typeface="Times New Roman" pitchFamily="18" charset="0"/>
                    <a:cs typeface="Times New Roman" pitchFamily="18" charset="0"/>
                    <a:sym typeface="Times New Roman" pitchFamily="18" charset="0"/>
                  </a:rPr>
                  <a:t>1</a:t>
                </a:r>
              </a:p>
            </p:txBody>
          </p:sp>
        </p:grpSp>
        <p:grpSp>
          <p:nvGrpSpPr>
            <p:cNvPr id="60" name="Group 80"/>
            <p:cNvGrpSpPr>
              <a:grpSpLocks/>
            </p:cNvGrpSpPr>
            <p:nvPr/>
          </p:nvGrpSpPr>
          <p:grpSpPr bwMode="auto">
            <a:xfrm>
              <a:off x="4379912" y="2971800"/>
              <a:ext cx="533400" cy="533400"/>
              <a:chOff x="0" y="0"/>
              <a:chExt cx="336" cy="336"/>
            </a:xfrm>
          </p:grpSpPr>
          <p:sp>
            <p:nvSpPr>
              <p:cNvPr id="61" name="Oval 78"/>
              <p:cNvSpPr>
                <a:spLocks/>
              </p:cNvSpPr>
              <p:nvPr/>
            </p:nvSpPr>
            <p:spPr bwMode="auto">
              <a:xfrm>
                <a:off x="0" y="0"/>
                <a:ext cx="336" cy="336"/>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62" name="Rectangle 79"/>
              <p:cNvSpPr>
                <a:spLocks/>
              </p:cNvSpPr>
              <p:nvPr/>
            </p:nvSpPr>
            <p:spPr bwMode="auto">
              <a:xfrm>
                <a:off x="63" y="27"/>
                <a:ext cx="209"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X</a:t>
                </a:r>
                <a:r>
                  <a:rPr lang="en-US" sz="2400" baseline="-25000">
                    <a:solidFill>
                      <a:schemeClr val="tx1"/>
                    </a:solidFill>
                    <a:latin typeface="Times New Roman" pitchFamily="18" charset="0"/>
                    <a:cs typeface="Times New Roman" pitchFamily="18" charset="0"/>
                    <a:sym typeface="Times New Roman" pitchFamily="18" charset="0"/>
                  </a:rPr>
                  <a:t>3</a:t>
                </a:r>
              </a:p>
            </p:txBody>
          </p:sp>
        </p:grpSp>
        <p:grpSp>
          <p:nvGrpSpPr>
            <p:cNvPr id="63" name="Group 85"/>
            <p:cNvGrpSpPr>
              <a:grpSpLocks/>
            </p:cNvGrpSpPr>
            <p:nvPr/>
          </p:nvGrpSpPr>
          <p:grpSpPr bwMode="auto">
            <a:xfrm>
              <a:off x="5294312" y="2971800"/>
              <a:ext cx="533400" cy="533400"/>
              <a:chOff x="0" y="0"/>
              <a:chExt cx="336" cy="336"/>
            </a:xfrm>
          </p:grpSpPr>
          <p:sp>
            <p:nvSpPr>
              <p:cNvPr id="64" name="Oval 83"/>
              <p:cNvSpPr>
                <a:spLocks/>
              </p:cNvSpPr>
              <p:nvPr/>
            </p:nvSpPr>
            <p:spPr bwMode="auto">
              <a:xfrm>
                <a:off x="0" y="0"/>
                <a:ext cx="336" cy="336"/>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65" name="Rectangle 84"/>
              <p:cNvSpPr>
                <a:spLocks/>
              </p:cNvSpPr>
              <p:nvPr/>
            </p:nvSpPr>
            <p:spPr bwMode="auto">
              <a:xfrm>
                <a:off x="63" y="27"/>
                <a:ext cx="209"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X</a:t>
                </a:r>
                <a:r>
                  <a:rPr lang="en-US" sz="2400" baseline="-25000">
                    <a:solidFill>
                      <a:schemeClr val="tx1"/>
                    </a:solidFill>
                    <a:latin typeface="Times New Roman" pitchFamily="18" charset="0"/>
                    <a:cs typeface="Times New Roman" pitchFamily="18" charset="0"/>
                    <a:sym typeface="Times New Roman" pitchFamily="18" charset="0"/>
                  </a:rPr>
                  <a:t>4</a:t>
                </a:r>
              </a:p>
            </p:txBody>
          </p:sp>
        </p:grpSp>
        <p:sp>
          <p:nvSpPr>
            <p:cNvPr id="66" name="Line 86"/>
            <p:cNvSpPr>
              <a:spLocks noChangeShapeType="1"/>
            </p:cNvSpPr>
            <p:nvPr/>
          </p:nvSpPr>
          <p:spPr bwMode="auto">
            <a:xfrm>
              <a:off x="5842000" y="3238500"/>
              <a:ext cx="962025" cy="1588"/>
            </a:xfrm>
            <a:prstGeom prst="line">
              <a:avLst/>
            </a:prstGeom>
            <a:noFill/>
            <a:ln w="28575">
              <a:solidFill>
                <a:schemeClr val="tx1"/>
              </a:solidFill>
              <a:prstDash val="dash"/>
              <a:round/>
              <a:headEnd/>
              <a:tailEnd type="triangle" w="lg" len="lg"/>
            </a:ln>
          </p:spPr>
          <p:txBody>
            <a:bodyPr lIns="0" tIns="0" rIns="0" bIns="0"/>
            <a:lstStyle/>
            <a:p>
              <a:endParaRPr lang="en-US"/>
            </a:p>
          </p:txBody>
        </p:sp>
        <p:grpSp>
          <p:nvGrpSpPr>
            <p:cNvPr id="67" name="Group 89"/>
            <p:cNvGrpSpPr>
              <a:grpSpLocks/>
            </p:cNvGrpSpPr>
            <p:nvPr/>
          </p:nvGrpSpPr>
          <p:grpSpPr bwMode="auto">
            <a:xfrm>
              <a:off x="3465512" y="4038600"/>
              <a:ext cx="533400" cy="533400"/>
              <a:chOff x="0" y="0"/>
              <a:chExt cx="336" cy="336"/>
            </a:xfrm>
          </p:grpSpPr>
          <p:sp>
            <p:nvSpPr>
              <p:cNvPr id="68" name="Oval 87"/>
              <p:cNvSpPr>
                <a:spLocks/>
              </p:cNvSpPr>
              <p:nvPr/>
            </p:nvSpPr>
            <p:spPr bwMode="auto">
              <a:xfrm>
                <a:off x="0" y="0"/>
                <a:ext cx="336" cy="336"/>
              </a:xfrm>
              <a:prstGeom prst="ellipse">
                <a:avLst/>
              </a:prstGeom>
              <a:solidFill>
                <a:srgbClr val="808080"/>
              </a:solidFill>
              <a:ln w="28575">
                <a:solidFill>
                  <a:schemeClr val="tx1"/>
                </a:solidFill>
                <a:round/>
                <a:headEnd/>
                <a:tailEnd/>
              </a:ln>
            </p:spPr>
            <p:txBody>
              <a:bodyPr lIns="0" tIns="0" rIns="0" bIns="0"/>
              <a:lstStyle/>
              <a:p>
                <a:endParaRPr lang="en-US">
                  <a:solidFill>
                    <a:schemeClr val="bg1"/>
                  </a:solidFill>
                </a:endParaRPr>
              </a:p>
            </p:txBody>
          </p:sp>
          <p:sp>
            <p:nvSpPr>
              <p:cNvPr id="69" name="Rectangle 88"/>
              <p:cNvSpPr>
                <a:spLocks/>
              </p:cNvSpPr>
              <p:nvPr/>
            </p:nvSpPr>
            <p:spPr bwMode="auto">
              <a:xfrm>
                <a:off x="72" y="27"/>
                <a:ext cx="193"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bg1"/>
                    </a:solidFill>
                    <a:latin typeface="Times New Roman" pitchFamily="18" charset="0"/>
                    <a:cs typeface="Times New Roman" pitchFamily="18" charset="0"/>
                    <a:sym typeface="Times New Roman" pitchFamily="18" charset="0"/>
                  </a:rPr>
                  <a:t>E</a:t>
                </a:r>
                <a:r>
                  <a:rPr lang="en-US" sz="2400" baseline="-25000">
                    <a:solidFill>
                      <a:schemeClr val="bg1"/>
                    </a:solidFill>
                    <a:latin typeface="Times New Roman" pitchFamily="18" charset="0"/>
                    <a:cs typeface="Times New Roman" pitchFamily="18" charset="0"/>
                    <a:sym typeface="Times New Roman" pitchFamily="18" charset="0"/>
                  </a:rPr>
                  <a:t>1</a:t>
                </a:r>
              </a:p>
            </p:txBody>
          </p:sp>
        </p:grpSp>
        <p:grpSp>
          <p:nvGrpSpPr>
            <p:cNvPr id="70" name="Group 92"/>
            <p:cNvGrpSpPr>
              <a:grpSpLocks/>
            </p:cNvGrpSpPr>
            <p:nvPr/>
          </p:nvGrpSpPr>
          <p:grpSpPr bwMode="auto">
            <a:xfrm>
              <a:off x="4379912" y="4038600"/>
              <a:ext cx="533400" cy="533400"/>
              <a:chOff x="0" y="0"/>
              <a:chExt cx="336" cy="336"/>
            </a:xfrm>
          </p:grpSpPr>
          <p:sp>
            <p:nvSpPr>
              <p:cNvPr id="71" name="Oval 90"/>
              <p:cNvSpPr>
                <a:spLocks/>
              </p:cNvSpPr>
              <p:nvPr/>
            </p:nvSpPr>
            <p:spPr bwMode="auto">
              <a:xfrm>
                <a:off x="0" y="0"/>
                <a:ext cx="336" cy="336"/>
              </a:xfrm>
              <a:prstGeom prst="ellipse">
                <a:avLst/>
              </a:prstGeom>
              <a:solidFill>
                <a:srgbClr val="808080"/>
              </a:solidFill>
              <a:ln w="28575">
                <a:solidFill>
                  <a:schemeClr val="tx1"/>
                </a:solidFill>
                <a:round/>
                <a:headEnd/>
                <a:tailEnd/>
              </a:ln>
            </p:spPr>
            <p:txBody>
              <a:bodyPr lIns="0" tIns="0" rIns="0" bIns="0"/>
              <a:lstStyle/>
              <a:p>
                <a:endParaRPr lang="en-US">
                  <a:solidFill>
                    <a:schemeClr val="bg1"/>
                  </a:solidFill>
                </a:endParaRPr>
              </a:p>
            </p:txBody>
          </p:sp>
          <p:sp>
            <p:nvSpPr>
              <p:cNvPr id="72" name="Rectangle 91"/>
              <p:cNvSpPr>
                <a:spLocks/>
              </p:cNvSpPr>
              <p:nvPr/>
            </p:nvSpPr>
            <p:spPr bwMode="auto">
              <a:xfrm>
                <a:off x="72" y="27"/>
                <a:ext cx="193"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bg1"/>
                    </a:solidFill>
                    <a:latin typeface="Times New Roman" pitchFamily="18" charset="0"/>
                    <a:cs typeface="Times New Roman" pitchFamily="18" charset="0"/>
                    <a:sym typeface="Times New Roman" pitchFamily="18" charset="0"/>
                  </a:rPr>
                  <a:t>E</a:t>
                </a:r>
                <a:r>
                  <a:rPr lang="en-US" sz="2400" baseline="-25000">
                    <a:solidFill>
                      <a:schemeClr val="bg1"/>
                    </a:solidFill>
                    <a:latin typeface="Times New Roman" pitchFamily="18" charset="0"/>
                    <a:cs typeface="Times New Roman" pitchFamily="18" charset="0"/>
                    <a:sym typeface="Times New Roman" pitchFamily="18" charset="0"/>
                  </a:rPr>
                  <a:t>3</a:t>
                </a:r>
              </a:p>
            </p:txBody>
          </p:sp>
        </p:grpSp>
        <p:grpSp>
          <p:nvGrpSpPr>
            <p:cNvPr id="73" name="Group 95"/>
            <p:cNvGrpSpPr>
              <a:grpSpLocks/>
            </p:cNvGrpSpPr>
            <p:nvPr/>
          </p:nvGrpSpPr>
          <p:grpSpPr bwMode="auto">
            <a:xfrm>
              <a:off x="5294312" y="4038600"/>
              <a:ext cx="533400" cy="533400"/>
              <a:chOff x="0" y="0"/>
              <a:chExt cx="336" cy="336"/>
            </a:xfrm>
          </p:grpSpPr>
          <p:sp>
            <p:nvSpPr>
              <p:cNvPr id="74" name="Oval 93"/>
              <p:cNvSpPr>
                <a:spLocks/>
              </p:cNvSpPr>
              <p:nvPr/>
            </p:nvSpPr>
            <p:spPr bwMode="auto">
              <a:xfrm>
                <a:off x="0" y="0"/>
                <a:ext cx="336" cy="336"/>
              </a:xfrm>
              <a:prstGeom prst="ellipse">
                <a:avLst/>
              </a:prstGeom>
              <a:solidFill>
                <a:srgbClr val="808080"/>
              </a:solidFill>
              <a:ln w="28575">
                <a:solidFill>
                  <a:schemeClr val="tx1"/>
                </a:solidFill>
                <a:round/>
                <a:headEnd/>
                <a:tailEnd/>
              </a:ln>
            </p:spPr>
            <p:txBody>
              <a:bodyPr lIns="0" tIns="0" rIns="0" bIns="0"/>
              <a:lstStyle/>
              <a:p>
                <a:endParaRPr lang="en-US">
                  <a:solidFill>
                    <a:schemeClr val="bg1"/>
                  </a:solidFill>
                </a:endParaRPr>
              </a:p>
            </p:txBody>
          </p:sp>
          <p:sp>
            <p:nvSpPr>
              <p:cNvPr id="75" name="Rectangle 94"/>
              <p:cNvSpPr>
                <a:spLocks/>
              </p:cNvSpPr>
              <p:nvPr/>
            </p:nvSpPr>
            <p:spPr bwMode="auto">
              <a:xfrm>
                <a:off x="72" y="27"/>
                <a:ext cx="193"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bg1"/>
                    </a:solidFill>
                    <a:latin typeface="Times New Roman" pitchFamily="18" charset="0"/>
                    <a:cs typeface="Times New Roman" pitchFamily="18" charset="0"/>
                    <a:sym typeface="Times New Roman" pitchFamily="18" charset="0"/>
                  </a:rPr>
                  <a:t>E</a:t>
                </a:r>
                <a:r>
                  <a:rPr lang="en-US" sz="2400" baseline="-25000">
                    <a:solidFill>
                      <a:schemeClr val="bg1"/>
                    </a:solidFill>
                    <a:latin typeface="Times New Roman" pitchFamily="18" charset="0"/>
                    <a:cs typeface="Times New Roman" pitchFamily="18" charset="0"/>
                    <a:sym typeface="Times New Roman" pitchFamily="18" charset="0"/>
                  </a:rPr>
                  <a:t>4</a:t>
                </a:r>
              </a:p>
            </p:txBody>
          </p:sp>
        </p:grpSp>
        <p:cxnSp>
          <p:nvCxnSpPr>
            <p:cNvPr id="76" name="AutoShape 73"/>
            <p:cNvCxnSpPr>
              <a:cxnSpLocks noChangeShapeType="1"/>
              <a:endCxn id="52" idx="2"/>
            </p:cNvCxnSpPr>
            <p:nvPr/>
          </p:nvCxnSpPr>
          <p:spPr bwMode="auto">
            <a:xfrm>
              <a:off x="3122612" y="3238500"/>
              <a:ext cx="342900" cy="0"/>
            </a:xfrm>
            <a:prstGeom prst="straightConnector1">
              <a:avLst/>
            </a:prstGeom>
            <a:noFill/>
            <a:ln w="28575">
              <a:solidFill>
                <a:schemeClr val="tx1"/>
              </a:solidFill>
              <a:round/>
              <a:headEnd/>
              <a:tailEnd type="triangle" w="lg" len="lg"/>
            </a:ln>
          </p:spPr>
        </p:cxnSp>
        <p:cxnSp>
          <p:nvCxnSpPr>
            <p:cNvPr id="77" name="AutoShape 81"/>
            <p:cNvCxnSpPr>
              <a:cxnSpLocks noChangeShapeType="1"/>
              <a:endCxn id="64" idx="2"/>
            </p:cNvCxnSpPr>
            <p:nvPr/>
          </p:nvCxnSpPr>
          <p:spPr bwMode="auto">
            <a:xfrm>
              <a:off x="4913312" y="3238500"/>
              <a:ext cx="381000" cy="0"/>
            </a:xfrm>
            <a:prstGeom prst="straightConnector1">
              <a:avLst/>
            </a:prstGeom>
            <a:noFill/>
            <a:ln w="28575">
              <a:solidFill>
                <a:schemeClr val="tx1"/>
              </a:solidFill>
              <a:round/>
              <a:headEnd/>
              <a:tailEnd type="triangle" w="lg" len="lg"/>
            </a:ln>
          </p:spPr>
        </p:cxnSp>
        <p:cxnSp>
          <p:nvCxnSpPr>
            <p:cNvPr id="78" name="AutoShape 82"/>
            <p:cNvCxnSpPr>
              <a:cxnSpLocks noChangeShapeType="1"/>
              <a:stCxn id="52" idx="6"/>
              <a:endCxn id="61" idx="2"/>
            </p:cNvCxnSpPr>
            <p:nvPr/>
          </p:nvCxnSpPr>
          <p:spPr bwMode="auto">
            <a:xfrm>
              <a:off x="3998912" y="3238500"/>
              <a:ext cx="381000" cy="0"/>
            </a:xfrm>
            <a:prstGeom prst="straightConnector1">
              <a:avLst/>
            </a:prstGeom>
            <a:noFill/>
            <a:ln w="28575">
              <a:solidFill>
                <a:schemeClr val="tx1"/>
              </a:solidFill>
              <a:round/>
              <a:headEnd/>
              <a:tailEnd type="triangle" w="lg" len="lg"/>
            </a:ln>
          </p:spPr>
        </p:cxnSp>
        <p:grpSp>
          <p:nvGrpSpPr>
            <p:cNvPr id="79" name="Group 78"/>
            <p:cNvGrpSpPr/>
            <p:nvPr/>
          </p:nvGrpSpPr>
          <p:grpSpPr>
            <a:xfrm>
              <a:off x="2817812" y="3519488"/>
              <a:ext cx="2743200" cy="519112"/>
              <a:chOff x="1295400" y="4610100"/>
              <a:chExt cx="2743200" cy="800100"/>
            </a:xfrm>
          </p:grpSpPr>
          <p:cxnSp>
            <p:nvCxnSpPr>
              <p:cNvPr id="80" name="AutoShape 69"/>
              <p:cNvCxnSpPr>
                <a:cxnSpLocks noChangeShapeType="1"/>
              </p:cNvCxnSpPr>
              <p:nvPr/>
            </p:nvCxnSpPr>
            <p:spPr bwMode="auto">
              <a:xfrm>
                <a:off x="2209800" y="4610100"/>
                <a:ext cx="0" cy="800100"/>
              </a:xfrm>
              <a:prstGeom prst="straightConnector1">
                <a:avLst/>
              </a:prstGeom>
              <a:noFill/>
              <a:ln w="28575">
                <a:solidFill>
                  <a:schemeClr val="tx1"/>
                </a:solidFill>
                <a:round/>
                <a:headEnd/>
                <a:tailEnd type="triangle" w="lg" len="lg"/>
              </a:ln>
            </p:spPr>
          </p:cxnSp>
          <p:cxnSp>
            <p:nvCxnSpPr>
              <p:cNvPr id="81" name="AutoShape 77"/>
              <p:cNvCxnSpPr>
                <a:cxnSpLocks noChangeShapeType="1"/>
              </p:cNvCxnSpPr>
              <p:nvPr/>
            </p:nvCxnSpPr>
            <p:spPr bwMode="auto">
              <a:xfrm>
                <a:off x="1295400" y="4610100"/>
                <a:ext cx="0" cy="800100"/>
              </a:xfrm>
              <a:prstGeom prst="straightConnector1">
                <a:avLst/>
              </a:prstGeom>
              <a:noFill/>
              <a:ln w="28575">
                <a:solidFill>
                  <a:schemeClr val="tx1"/>
                </a:solidFill>
                <a:round/>
                <a:headEnd/>
                <a:tailEnd type="triangle" w="lg" len="lg"/>
              </a:ln>
            </p:spPr>
          </p:cxnSp>
          <p:cxnSp>
            <p:nvCxnSpPr>
              <p:cNvPr id="82" name="AutoShape 99"/>
              <p:cNvCxnSpPr>
                <a:cxnSpLocks noChangeShapeType="1"/>
              </p:cNvCxnSpPr>
              <p:nvPr/>
            </p:nvCxnSpPr>
            <p:spPr bwMode="auto">
              <a:xfrm>
                <a:off x="3124200" y="4610100"/>
                <a:ext cx="0" cy="800100"/>
              </a:xfrm>
              <a:prstGeom prst="straightConnector1">
                <a:avLst/>
              </a:prstGeom>
              <a:noFill/>
              <a:ln w="28575">
                <a:solidFill>
                  <a:schemeClr val="tx1"/>
                </a:solidFill>
                <a:round/>
                <a:headEnd/>
                <a:tailEnd type="triangle" w="lg" len="lg"/>
              </a:ln>
            </p:spPr>
          </p:cxnSp>
          <p:cxnSp>
            <p:nvCxnSpPr>
              <p:cNvPr id="83" name="AutoShape 100"/>
              <p:cNvCxnSpPr>
                <a:cxnSpLocks noChangeShapeType="1"/>
              </p:cNvCxnSpPr>
              <p:nvPr/>
            </p:nvCxnSpPr>
            <p:spPr bwMode="auto">
              <a:xfrm>
                <a:off x="4038600" y="4610100"/>
                <a:ext cx="0" cy="800100"/>
              </a:xfrm>
              <a:prstGeom prst="straightConnector1">
                <a:avLst/>
              </a:prstGeom>
              <a:noFill/>
              <a:ln w="28575">
                <a:solidFill>
                  <a:schemeClr val="tx1"/>
                </a:solidFill>
                <a:round/>
                <a:headEnd/>
                <a:tailEnd type="triangle" w="lg" len="lg"/>
              </a:ln>
            </p:spPr>
          </p:cxnSp>
        </p:grpSp>
      </p:grpSp>
      <p:sp>
        <p:nvSpPr>
          <p:cNvPr id="38" name="TextBox 37"/>
          <p:cNvSpPr txBox="1"/>
          <p:nvPr/>
        </p:nvSpPr>
        <p:spPr>
          <a:xfrm>
            <a:off x="5029200" y="4495800"/>
            <a:ext cx="355837" cy="461665"/>
          </a:xfrm>
          <a:prstGeom prst="rect">
            <a:avLst/>
          </a:prstGeom>
          <a:noFill/>
        </p:spPr>
        <p:txBody>
          <a:bodyPr wrap="none" rtlCol="0">
            <a:spAutoFit/>
          </a:bodyPr>
          <a:lstStyle/>
          <a:p>
            <a:r>
              <a:rPr lang="en-US" sz="2400" dirty="0" smtClean="0">
                <a:solidFill>
                  <a:srgbClr val="660066"/>
                </a:solidFill>
              </a:rPr>
              <a:t>?</a:t>
            </a:r>
            <a:endParaRPr lang="en-US" sz="2400" dirty="0">
              <a:solidFill>
                <a:srgbClr val="660066"/>
              </a:solidFill>
            </a:endParaRPr>
          </a:p>
        </p:txBody>
      </p:sp>
      <p:sp>
        <p:nvSpPr>
          <p:cNvPr id="39" name="TextBox 38"/>
          <p:cNvSpPr txBox="1"/>
          <p:nvPr/>
        </p:nvSpPr>
        <p:spPr>
          <a:xfrm>
            <a:off x="6477000" y="4419600"/>
            <a:ext cx="355837" cy="461665"/>
          </a:xfrm>
          <a:prstGeom prst="rect">
            <a:avLst/>
          </a:prstGeom>
          <a:noFill/>
        </p:spPr>
        <p:txBody>
          <a:bodyPr wrap="none" rtlCol="0">
            <a:spAutoFit/>
          </a:bodyPr>
          <a:lstStyle/>
          <a:p>
            <a:r>
              <a:rPr lang="en-US" sz="2400" dirty="0" smtClean="0">
                <a:solidFill>
                  <a:srgbClr val="660066"/>
                </a:solidFill>
              </a:rPr>
              <a:t>?</a:t>
            </a:r>
            <a:endParaRPr lang="en-US" sz="2400" dirty="0">
              <a:solidFill>
                <a:srgbClr val="660066"/>
              </a:solidFill>
            </a:endParaRPr>
          </a:p>
        </p:txBody>
      </p:sp>
    </p:spTree>
    <p:extLst>
      <p:ext uri="{BB962C8B-B14F-4D97-AF65-F5344CB8AC3E}">
        <p14:creationId xmlns:p14="http://schemas.microsoft.com/office/powerpoint/2010/main" val="1483974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p:txBody>
          <a:bodyPr rIns="132080"/>
          <a:lstStyle/>
          <a:p>
            <a:pPr indent="0" eaLnBrk="1" hangingPunct="1"/>
            <a:r>
              <a:rPr lang="en-US" smtClean="0"/>
              <a:t>Filtering / Monitoring</a:t>
            </a:r>
          </a:p>
        </p:txBody>
      </p:sp>
      <p:sp>
        <p:nvSpPr>
          <p:cNvPr id="46084" name="Rectangle 3"/>
          <p:cNvSpPr>
            <a:spLocks noGrp="1" noChangeArrowheads="1"/>
          </p:cNvSpPr>
          <p:nvPr>
            <p:ph type="body" idx="1"/>
          </p:nvPr>
        </p:nvSpPr>
        <p:spPr/>
        <p:txBody>
          <a:bodyPr rIns="132080"/>
          <a:lstStyle/>
          <a:p>
            <a:pPr eaLnBrk="1" hangingPunct="1"/>
            <a:r>
              <a:rPr lang="en-US" sz="2400" dirty="0" smtClean="0">
                <a:solidFill>
                  <a:schemeClr val="tx1"/>
                </a:solidFill>
              </a:rPr>
              <a:t>Filtering, or monitoring, is the task of tracking the distribution B(X) (the belief state) over time</a:t>
            </a:r>
          </a:p>
          <a:p>
            <a:pPr eaLnBrk="1" hangingPunct="1"/>
            <a:endParaRPr lang="en-US" sz="2400" dirty="0" smtClean="0">
              <a:solidFill>
                <a:schemeClr val="tx1"/>
              </a:solidFill>
            </a:endParaRPr>
          </a:p>
          <a:p>
            <a:pPr eaLnBrk="1" hangingPunct="1"/>
            <a:r>
              <a:rPr lang="en-US" sz="2400" dirty="0" smtClean="0">
                <a:solidFill>
                  <a:schemeClr val="tx1"/>
                </a:solidFill>
              </a:rPr>
              <a:t>We start with B(X) in an initial setting, usually uniform</a:t>
            </a:r>
          </a:p>
          <a:p>
            <a:pPr eaLnBrk="1" hangingPunct="1"/>
            <a:endParaRPr lang="en-US" sz="2400" dirty="0" smtClean="0">
              <a:solidFill>
                <a:schemeClr val="tx1"/>
              </a:solidFill>
            </a:endParaRPr>
          </a:p>
          <a:p>
            <a:pPr eaLnBrk="1" hangingPunct="1"/>
            <a:r>
              <a:rPr lang="en-US" sz="2400" dirty="0" smtClean="0">
                <a:solidFill>
                  <a:schemeClr val="tx1"/>
                </a:solidFill>
              </a:rPr>
              <a:t>As time passes, or we get observations, we update B(X)</a:t>
            </a:r>
          </a:p>
          <a:p>
            <a:pPr eaLnBrk="1" hangingPunct="1"/>
            <a:endParaRPr lang="en-US" sz="2400" dirty="0" smtClean="0">
              <a:solidFill>
                <a:schemeClr val="tx1"/>
              </a:solidFill>
            </a:endParaRPr>
          </a:p>
          <a:p>
            <a:pPr eaLnBrk="1" hangingPunct="1"/>
            <a:endParaRPr lang="en-US" sz="2400" dirty="0" smtClean="0">
              <a:solidFill>
                <a:schemeClr val="tx1"/>
              </a:solidFill>
            </a:endParaRPr>
          </a:p>
          <a:p>
            <a:pPr eaLnBrk="1" hangingPunct="1"/>
            <a:r>
              <a:rPr lang="en-US" sz="2400" dirty="0" smtClean="0">
                <a:solidFill>
                  <a:schemeClr val="tx1"/>
                </a:solidFill>
              </a:rPr>
              <a:t>The </a:t>
            </a:r>
            <a:r>
              <a:rPr lang="en-US" sz="2400" dirty="0" err="1" smtClean="0">
                <a:solidFill>
                  <a:schemeClr val="tx1"/>
                </a:solidFill>
              </a:rPr>
              <a:t>Kalman</a:t>
            </a:r>
            <a:r>
              <a:rPr lang="en-US" sz="2400" dirty="0" smtClean="0">
                <a:solidFill>
                  <a:schemeClr val="tx1"/>
                </a:solidFill>
              </a:rPr>
              <a:t> filter </a:t>
            </a:r>
            <a:r>
              <a:rPr lang="en-US" sz="2400" dirty="0" smtClean="0">
                <a:solidFill>
                  <a:schemeClr val="tx1"/>
                </a:solidFill>
              </a:rPr>
              <a:t>(one method – Real valued values)</a:t>
            </a:r>
          </a:p>
          <a:p>
            <a:pPr lvl="1"/>
            <a:r>
              <a:rPr lang="en-US" sz="2000" dirty="0" smtClean="0">
                <a:solidFill>
                  <a:schemeClr val="tx1"/>
                </a:solidFill>
              </a:rPr>
              <a:t>invented </a:t>
            </a:r>
            <a:r>
              <a:rPr lang="en-US" sz="2000" dirty="0" smtClean="0">
                <a:solidFill>
                  <a:schemeClr val="tx1"/>
                </a:solidFill>
              </a:rPr>
              <a:t>in the 60’s </a:t>
            </a:r>
            <a:r>
              <a:rPr lang="en-US" sz="2000" dirty="0" smtClean="0">
                <a:solidFill>
                  <a:schemeClr val="tx1"/>
                </a:solidFill>
              </a:rPr>
              <a:t>as </a:t>
            </a:r>
            <a:r>
              <a:rPr lang="en-US" sz="2000" dirty="0" smtClean="0">
                <a:solidFill>
                  <a:schemeClr val="tx1"/>
                </a:solidFill>
              </a:rPr>
              <a:t>a method of trajectory estimation for the Apollo program</a:t>
            </a:r>
          </a:p>
        </p:txBody>
      </p:sp>
    </p:spTree>
    <p:extLst>
      <p:ext uri="{BB962C8B-B14F-4D97-AF65-F5344CB8AC3E}">
        <p14:creationId xmlns:p14="http://schemas.microsoft.com/office/powerpoint/2010/main" val="1496569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2"/>
          <p:cNvSpPr>
            <a:spLocks noGrp="1" noChangeArrowheads="1"/>
          </p:cNvSpPr>
          <p:nvPr>
            <p:ph type="title"/>
          </p:nvPr>
        </p:nvSpPr>
        <p:spPr/>
        <p:txBody>
          <a:bodyPr rIns="132080"/>
          <a:lstStyle/>
          <a:p>
            <a:pPr indent="0" eaLnBrk="1" hangingPunct="1"/>
            <a:r>
              <a:rPr lang="en-US" sz="4000" smtClean="0"/>
              <a:t>Example: Robot Localization</a:t>
            </a:r>
          </a:p>
        </p:txBody>
      </p:sp>
      <p:sp>
        <p:nvSpPr>
          <p:cNvPr id="47108" name="Rectangle 3"/>
          <p:cNvSpPr>
            <a:spLocks noGrp="1" noChangeArrowheads="1"/>
          </p:cNvSpPr>
          <p:nvPr>
            <p:ph type="body" idx="1"/>
          </p:nvPr>
        </p:nvSpPr>
        <p:spPr>
          <a:xfrm>
            <a:off x="838200" y="5410200"/>
            <a:ext cx="10363200" cy="1447800"/>
          </a:xfrm>
        </p:spPr>
        <p:txBody>
          <a:bodyPr rIns="132080"/>
          <a:lstStyle/>
          <a:p>
            <a:pPr algn="ctr" eaLnBrk="1" hangingPunct="1">
              <a:lnSpc>
                <a:spcPct val="90000"/>
              </a:lnSpc>
              <a:buFont typeface="Wingdings" pitchFamily="2" charset="2"/>
              <a:buNone/>
            </a:pPr>
            <a:r>
              <a:rPr lang="en-US" sz="2400" smtClean="0"/>
              <a:t>t=0</a:t>
            </a:r>
          </a:p>
          <a:p>
            <a:pPr algn="ctr" eaLnBrk="1" hangingPunct="1">
              <a:lnSpc>
                <a:spcPct val="90000"/>
              </a:lnSpc>
              <a:buFont typeface="Wingdings" pitchFamily="2" charset="2"/>
              <a:buNone/>
            </a:pPr>
            <a:r>
              <a:rPr lang="en-US" sz="2400" smtClean="0"/>
              <a:t>Sensor model: never more than 1 mistake</a:t>
            </a:r>
          </a:p>
          <a:p>
            <a:pPr algn="ctr" eaLnBrk="1" hangingPunct="1">
              <a:lnSpc>
                <a:spcPct val="90000"/>
              </a:lnSpc>
              <a:buFont typeface="Wingdings" pitchFamily="2" charset="2"/>
              <a:buNone/>
            </a:pPr>
            <a:r>
              <a:rPr lang="en-US" sz="2400" smtClean="0"/>
              <a:t>Motion model: may not execute action with small prob.</a:t>
            </a:r>
          </a:p>
        </p:txBody>
      </p:sp>
      <p:sp>
        <p:nvSpPr>
          <p:cNvPr id="47109" name="Rectangle 4"/>
          <p:cNvSpPr>
            <a:spLocks/>
          </p:cNvSpPr>
          <p:nvPr/>
        </p:nvSpPr>
        <p:spPr bwMode="auto">
          <a:xfrm>
            <a:off x="3048000" y="2133600"/>
            <a:ext cx="711200" cy="533400"/>
          </a:xfrm>
          <a:prstGeom prst="rect">
            <a:avLst/>
          </a:prstGeom>
          <a:solidFill>
            <a:srgbClr val="B2B2B2"/>
          </a:solidFill>
          <a:ln w="9525">
            <a:solidFill>
              <a:schemeClr val="tx1"/>
            </a:solidFill>
            <a:round/>
            <a:headEnd/>
            <a:tailEnd/>
          </a:ln>
        </p:spPr>
        <p:txBody>
          <a:bodyPr lIns="0" tIns="0" rIns="0" bIns="0"/>
          <a:lstStyle/>
          <a:p>
            <a:endParaRPr lang="en-US"/>
          </a:p>
        </p:txBody>
      </p:sp>
      <p:sp>
        <p:nvSpPr>
          <p:cNvPr id="47110" name="Rectangle 5"/>
          <p:cNvSpPr>
            <a:spLocks/>
          </p:cNvSpPr>
          <p:nvPr/>
        </p:nvSpPr>
        <p:spPr bwMode="auto">
          <a:xfrm>
            <a:off x="3759200" y="2133600"/>
            <a:ext cx="711200" cy="533400"/>
          </a:xfrm>
          <a:prstGeom prst="rect">
            <a:avLst/>
          </a:prstGeom>
          <a:solidFill>
            <a:srgbClr val="B2B2B2"/>
          </a:solidFill>
          <a:ln w="9525">
            <a:solidFill>
              <a:schemeClr val="tx1"/>
            </a:solidFill>
            <a:round/>
            <a:headEnd/>
            <a:tailEnd/>
          </a:ln>
        </p:spPr>
        <p:txBody>
          <a:bodyPr lIns="0" tIns="0" rIns="0" bIns="0"/>
          <a:lstStyle/>
          <a:p>
            <a:endParaRPr lang="en-US"/>
          </a:p>
        </p:txBody>
      </p:sp>
      <p:sp>
        <p:nvSpPr>
          <p:cNvPr id="47111" name="Rectangle 6"/>
          <p:cNvSpPr>
            <a:spLocks/>
          </p:cNvSpPr>
          <p:nvPr/>
        </p:nvSpPr>
        <p:spPr bwMode="auto">
          <a:xfrm>
            <a:off x="4470400" y="2133600"/>
            <a:ext cx="711200" cy="533400"/>
          </a:xfrm>
          <a:prstGeom prst="rect">
            <a:avLst/>
          </a:prstGeom>
          <a:solidFill>
            <a:srgbClr val="B2B2B2"/>
          </a:solidFill>
          <a:ln w="9525">
            <a:solidFill>
              <a:schemeClr val="tx1"/>
            </a:solidFill>
            <a:round/>
            <a:headEnd/>
            <a:tailEnd/>
          </a:ln>
        </p:spPr>
        <p:txBody>
          <a:bodyPr lIns="0" tIns="0" rIns="0" bIns="0"/>
          <a:lstStyle/>
          <a:p>
            <a:endParaRPr lang="en-US"/>
          </a:p>
        </p:txBody>
      </p:sp>
      <p:sp>
        <p:nvSpPr>
          <p:cNvPr id="47112" name="Rectangle 7"/>
          <p:cNvSpPr>
            <a:spLocks/>
          </p:cNvSpPr>
          <p:nvPr/>
        </p:nvSpPr>
        <p:spPr bwMode="auto">
          <a:xfrm>
            <a:off x="5181600" y="2133600"/>
            <a:ext cx="711200" cy="533400"/>
          </a:xfrm>
          <a:prstGeom prst="rect">
            <a:avLst/>
          </a:prstGeom>
          <a:solidFill>
            <a:srgbClr val="B2B2B2"/>
          </a:solidFill>
          <a:ln w="9525">
            <a:solidFill>
              <a:schemeClr val="tx1"/>
            </a:solidFill>
            <a:round/>
            <a:headEnd/>
            <a:tailEnd/>
          </a:ln>
        </p:spPr>
        <p:txBody>
          <a:bodyPr lIns="0" tIns="0" rIns="0" bIns="0"/>
          <a:lstStyle/>
          <a:p>
            <a:endParaRPr lang="en-US"/>
          </a:p>
        </p:txBody>
      </p:sp>
      <p:sp>
        <p:nvSpPr>
          <p:cNvPr id="47113" name="Rectangle 8"/>
          <p:cNvSpPr>
            <a:spLocks/>
          </p:cNvSpPr>
          <p:nvPr/>
        </p:nvSpPr>
        <p:spPr bwMode="auto">
          <a:xfrm>
            <a:off x="5892800" y="2133600"/>
            <a:ext cx="711200" cy="533400"/>
          </a:xfrm>
          <a:prstGeom prst="rect">
            <a:avLst/>
          </a:prstGeom>
          <a:solidFill>
            <a:srgbClr val="B2B2B2"/>
          </a:solidFill>
          <a:ln w="9525">
            <a:solidFill>
              <a:schemeClr val="tx1"/>
            </a:solidFill>
            <a:round/>
            <a:headEnd/>
            <a:tailEnd/>
          </a:ln>
        </p:spPr>
        <p:txBody>
          <a:bodyPr lIns="0" tIns="0" rIns="0" bIns="0"/>
          <a:lstStyle/>
          <a:p>
            <a:endParaRPr lang="en-US"/>
          </a:p>
        </p:txBody>
      </p:sp>
      <p:sp>
        <p:nvSpPr>
          <p:cNvPr id="47114" name="Rectangle 9"/>
          <p:cNvSpPr>
            <a:spLocks/>
          </p:cNvSpPr>
          <p:nvPr/>
        </p:nvSpPr>
        <p:spPr bwMode="auto">
          <a:xfrm>
            <a:off x="6604000" y="2133600"/>
            <a:ext cx="711200" cy="533400"/>
          </a:xfrm>
          <a:prstGeom prst="rect">
            <a:avLst/>
          </a:prstGeom>
          <a:solidFill>
            <a:srgbClr val="B2B2B2"/>
          </a:solidFill>
          <a:ln w="9525">
            <a:solidFill>
              <a:schemeClr val="tx1"/>
            </a:solidFill>
            <a:round/>
            <a:headEnd/>
            <a:tailEnd/>
          </a:ln>
        </p:spPr>
        <p:txBody>
          <a:bodyPr lIns="0" tIns="0" rIns="0" bIns="0"/>
          <a:lstStyle/>
          <a:p>
            <a:endParaRPr lang="en-US"/>
          </a:p>
        </p:txBody>
      </p:sp>
      <p:sp>
        <p:nvSpPr>
          <p:cNvPr id="47115" name="Rectangle 10"/>
          <p:cNvSpPr>
            <a:spLocks/>
          </p:cNvSpPr>
          <p:nvPr/>
        </p:nvSpPr>
        <p:spPr bwMode="auto">
          <a:xfrm>
            <a:off x="7315200" y="2133600"/>
            <a:ext cx="711200" cy="533400"/>
          </a:xfrm>
          <a:prstGeom prst="rect">
            <a:avLst/>
          </a:prstGeom>
          <a:solidFill>
            <a:srgbClr val="B2B2B2"/>
          </a:solidFill>
          <a:ln w="9525">
            <a:solidFill>
              <a:schemeClr val="tx1"/>
            </a:solidFill>
            <a:round/>
            <a:headEnd/>
            <a:tailEnd/>
          </a:ln>
        </p:spPr>
        <p:txBody>
          <a:bodyPr lIns="0" tIns="0" rIns="0" bIns="0"/>
          <a:lstStyle/>
          <a:p>
            <a:endParaRPr lang="en-US"/>
          </a:p>
        </p:txBody>
      </p:sp>
      <p:sp>
        <p:nvSpPr>
          <p:cNvPr id="47116" name="Rectangle 11"/>
          <p:cNvSpPr>
            <a:spLocks/>
          </p:cNvSpPr>
          <p:nvPr/>
        </p:nvSpPr>
        <p:spPr bwMode="auto">
          <a:xfrm>
            <a:off x="8026400" y="2133600"/>
            <a:ext cx="711200" cy="533400"/>
          </a:xfrm>
          <a:prstGeom prst="rect">
            <a:avLst/>
          </a:prstGeom>
          <a:solidFill>
            <a:srgbClr val="B2B2B2"/>
          </a:solidFill>
          <a:ln w="9525">
            <a:solidFill>
              <a:schemeClr val="tx1"/>
            </a:solidFill>
            <a:round/>
            <a:headEnd/>
            <a:tailEnd/>
          </a:ln>
        </p:spPr>
        <p:txBody>
          <a:bodyPr lIns="0" tIns="0" rIns="0" bIns="0"/>
          <a:lstStyle/>
          <a:p>
            <a:endParaRPr lang="en-US"/>
          </a:p>
        </p:txBody>
      </p:sp>
      <p:sp>
        <p:nvSpPr>
          <p:cNvPr id="47117" name="Rectangle 12"/>
          <p:cNvSpPr>
            <a:spLocks/>
          </p:cNvSpPr>
          <p:nvPr/>
        </p:nvSpPr>
        <p:spPr bwMode="auto">
          <a:xfrm>
            <a:off x="3048000" y="2667000"/>
            <a:ext cx="711200" cy="533400"/>
          </a:xfrm>
          <a:prstGeom prst="rect">
            <a:avLst/>
          </a:prstGeom>
          <a:solidFill>
            <a:srgbClr val="B2B2B2"/>
          </a:solidFill>
          <a:ln w="9525">
            <a:solidFill>
              <a:schemeClr val="tx1"/>
            </a:solidFill>
            <a:round/>
            <a:headEnd/>
            <a:tailEnd/>
          </a:ln>
        </p:spPr>
        <p:txBody>
          <a:bodyPr lIns="0" tIns="0" rIns="0" bIns="0"/>
          <a:lstStyle/>
          <a:p>
            <a:endParaRPr lang="en-US"/>
          </a:p>
        </p:txBody>
      </p:sp>
      <p:sp>
        <p:nvSpPr>
          <p:cNvPr id="47118" name="Rectangle 13"/>
          <p:cNvSpPr>
            <a:spLocks/>
          </p:cNvSpPr>
          <p:nvPr/>
        </p:nvSpPr>
        <p:spPr bwMode="auto">
          <a:xfrm>
            <a:off x="6604000" y="2667000"/>
            <a:ext cx="711200" cy="533400"/>
          </a:xfrm>
          <a:prstGeom prst="rect">
            <a:avLst/>
          </a:prstGeom>
          <a:solidFill>
            <a:srgbClr val="B2B2B2"/>
          </a:solidFill>
          <a:ln w="9525">
            <a:solidFill>
              <a:schemeClr val="tx1"/>
            </a:solidFill>
            <a:round/>
            <a:headEnd/>
            <a:tailEnd/>
          </a:ln>
        </p:spPr>
        <p:txBody>
          <a:bodyPr lIns="0" tIns="0" rIns="0" bIns="0"/>
          <a:lstStyle/>
          <a:p>
            <a:endParaRPr lang="en-US"/>
          </a:p>
        </p:txBody>
      </p:sp>
      <p:sp>
        <p:nvSpPr>
          <p:cNvPr id="47119" name="Rectangle 14"/>
          <p:cNvSpPr>
            <a:spLocks/>
          </p:cNvSpPr>
          <p:nvPr/>
        </p:nvSpPr>
        <p:spPr bwMode="auto">
          <a:xfrm>
            <a:off x="8026400" y="2667000"/>
            <a:ext cx="711200" cy="533400"/>
          </a:xfrm>
          <a:prstGeom prst="rect">
            <a:avLst/>
          </a:prstGeom>
          <a:solidFill>
            <a:srgbClr val="B2B2B2"/>
          </a:solidFill>
          <a:ln w="9525">
            <a:solidFill>
              <a:schemeClr val="tx1"/>
            </a:solidFill>
            <a:round/>
            <a:headEnd/>
            <a:tailEnd/>
          </a:ln>
        </p:spPr>
        <p:txBody>
          <a:bodyPr lIns="0" tIns="0" rIns="0" bIns="0"/>
          <a:lstStyle/>
          <a:p>
            <a:endParaRPr lang="en-US"/>
          </a:p>
        </p:txBody>
      </p:sp>
      <p:sp>
        <p:nvSpPr>
          <p:cNvPr id="47120" name="Rectangle 15"/>
          <p:cNvSpPr>
            <a:spLocks/>
          </p:cNvSpPr>
          <p:nvPr/>
        </p:nvSpPr>
        <p:spPr bwMode="auto">
          <a:xfrm>
            <a:off x="3048000" y="3200400"/>
            <a:ext cx="711200" cy="533400"/>
          </a:xfrm>
          <a:prstGeom prst="rect">
            <a:avLst/>
          </a:prstGeom>
          <a:solidFill>
            <a:srgbClr val="B2B2B2"/>
          </a:solidFill>
          <a:ln w="9525">
            <a:solidFill>
              <a:schemeClr val="tx1"/>
            </a:solidFill>
            <a:round/>
            <a:headEnd/>
            <a:tailEnd/>
          </a:ln>
        </p:spPr>
        <p:txBody>
          <a:bodyPr lIns="0" tIns="0" rIns="0" bIns="0"/>
          <a:lstStyle/>
          <a:p>
            <a:endParaRPr lang="en-US"/>
          </a:p>
        </p:txBody>
      </p:sp>
      <p:sp>
        <p:nvSpPr>
          <p:cNvPr id="47121" name="Rectangle 16"/>
          <p:cNvSpPr>
            <a:spLocks/>
          </p:cNvSpPr>
          <p:nvPr/>
        </p:nvSpPr>
        <p:spPr bwMode="auto">
          <a:xfrm>
            <a:off x="6604000" y="3200400"/>
            <a:ext cx="711200" cy="533400"/>
          </a:xfrm>
          <a:prstGeom prst="rect">
            <a:avLst/>
          </a:prstGeom>
          <a:solidFill>
            <a:srgbClr val="B2B2B2"/>
          </a:solidFill>
          <a:ln w="9525">
            <a:solidFill>
              <a:schemeClr val="tx1"/>
            </a:solidFill>
            <a:round/>
            <a:headEnd/>
            <a:tailEnd/>
          </a:ln>
        </p:spPr>
        <p:txBody>
          <a:bodyPr lIns="0" tIns="0" rIns="0" bIns="0"/>
          <a:lstStyle/>
          <a:p>
            <a:endParaRPr lang="en-US"/>
          </a:p>
        </p:txBody>
      </p:sp>
      <p:sp>
        <p:nvSpPr>
          <p:cNvPr id="47122" name="Rectangle 17"/>
          <p:cNvSpPr>
            <a:spLocks/>
          </p:cNvSpPr>
          <p:nvPr/>
        </p:nvSpPr>
        <p:spPr bwMode="auto">
          <a:xfrm>
            <a:off x="8026400" y="3200400"/>
            <a:ext cx="711200" cy="533400"/>
          </a:xfrm>
          <a:prstGeom prst="rect">
            <a:avLst/>
          </a:prstGeom>
          <a:solidFill>
            <a:srgbClr val="B2B2B2"/>
          </a:solidFill>
          <a:ln w="9525">
            <a:solidFill>
              <a:schemeClr val="tx1"/>
            </a:solidFill>
            <a:round/>
            <a:headEnd/>
            <a:tailEnd/>
          </a:ln>
        </p:spPr>
        <p:txBody>
          <a:bodyPr lIns="0" tIns="0" rIns="0" bIns="0"/>
          <a:lstStyle/>
          <a:p>
            <a:endParaRPr lang="en-US"/>
          </a:p>
        </p:txBody>
      </p:sp>
      <p:sp>
        <p:nvSpPr>
          <p:cNvPr id="47123" name="Rectangle 18"/>
          <p:cNvSpPr>
            <a:spLocks/>
          </p:cNvSpPr>
          <p:nvPr/>
        </p:nvSpPr>
        <p:spPr bwMode="auto">
          <a:xfrm>
            <a:off x="3048000" y="3733800"/>
            <a:ext cx="711200" cy="533400"/>
          </a:xfrm>
          <a:prstGeom prst="rect">
            <a:avLst/>
          </a:prstGeom>
          <a:solidFill>
            <a:srgbClr val="B2B2B2"/>
          </a:solidFill>
          <a:ln w="9525">
            <a:solidFill>
              <a:schemeClr val="tx1"/>
            </a:solidFill>
            <a:round/>
            <a:headEnd/>
            <a:tailEnd/>
          </a:ln>
        </p:spPr>
        <p:txBody>
          <a:bodyPr lIns="0" tIns="0" rIns="0" bIns="0"/>
          <a:lstStyle/>
          <a:p>
            <a:endParaRPr lang="en-US"/>
          </a:p>
        </p:txBody>
      </p:sp>
      <p:sp>
        <p:nvSpPr>
          <p:cNvPr id="47124" name="Rectangle 19"/>
          <p:cNvSpPr>
            <a:spLocks/>
          </p:cNvSpPr>
          <p:nvPr/>
        </p:nvSpPr>
        <p:spPr bwMode="auto">
          <a:xfrm>
            <a:off x="3759200" y="3733800"/>
            <a:ext cx="711200" cy="533400"/>
          </a:xfrm>
          <a:prstGeom prst="rect">
            <a:avLst/>
          </a:prstGeom>
          <a:solidFill>
            <a:srgbClr val="B2B2B2"/>
          </a:solidFill>
          <a:ln w="9525">
            <a:solidFill>
              <a:schemeClr val="tx1"/>
            </a:solidFill>
            <a:round/>
            <a:headEnd/>
            <a:tailEnd/>
          </a:ln>
        </p:spPr>
        <p:txBody>
          <a:bodyPr lIns="0" tIns="0" rIns="0" bIns="0"/>
          <a:lstStyle/>
          <a:p>
            <a:endParaRPr lang="en-US"/>
          </a:p>
        </p:txBody>
      </p:sp>
      <p:sp>
        <p:nvSpPr>
          <p:cNvPr id="47125" name="Rectangle 20"/>
          <p:cNvSpPr>
            <a:spLocks/>
          </p:cNvSpPr>
          <p:nvPr/>
        </p:nvSpPr>
        <p:spPr bwMode="auto">
          <a:xfrm>
            <a:off x="4470400" y="3733800"/>
            <a:ext cx="711200" cy="533400"/>
          </a:xfrm>
          <a:prstGeom prst="rect">
            <a:avLst/>
          </a:prstGeom>
          <a:solidFill>
            <a:srgbClr val="B2B2B2"/>
          </a:solidFill>
          <a:ln w="9525">
            <a:solidFill>
              <a:schemeClr val="tx1"/>
            </a:solidFill>
            <a:round/>
            <a:headEnd/>
            <a:tailEnd/>
          </a:ln>
        </p:spPr>
        <p:txBody>
          <a:bodyPr lIns="0" tIns="0" rIns="0" bIns="0"/>
          <a:lstStyle/>
          <a:p>
            <a:endParaRPr lang="en-US"/>
          </a:p>
        </p:txBody>
      </p:sp>
      <p:sp>
        <p:nvSpPr>
          <p:cNvPr id="47126" name="Rectangle 21"/>
          <p:cNvSpPr>
            <a:spLocks/>
          </p:cNvSpPr>
          <p:nvPr/>
        </p:nvSpPr>
        <p:spPr bwMode="auto">
          <a:xfrm>
            <a:off x="5181600" y="3733800"/>
            <a:ext cx="711200" cy="533400"/>
          </a:xfrm>
          <a:prstGeom prst="rect">
            <a:avLst/>
          </a:prstGeom>
          <a:solidFill>
            <a:srgbClr val="B2B2B2"/>
          </a:solidFill>
          <a:ln w="9525">
            <a:solidFill>
              <a:schemeClr val="tx1"/>
            </a:solidFill>
            <a:round/>
            <a:headEnd/>
            <a:tailEnd/>
          </a:ln>
        </p:spPr>
        <p:txBody>
          <a:bodyPr lIns="0" tIns="0" rIns="0" bIns="0"/>
          <a:lstStyle/>
          <a:p>
            <a:endParaRPr lang="en-US"/>
          </a:p>
        </p:txBody>
      </p:sp>
      <p:sp>
        <p:nvSpPr>
          <p:cNvPr id="47127" name="Rectangle 22"/>
          <p:cNvSpPr>
            <a:spLocks/>
          </p:cNvSpPr>
          <p:nvPr/>
        </p:nvSpPr>
        <p:spPr bwMode="auto">
          <a:xfrm>
            <a:off x="5892800" y="3733800"/>
            <a:ext cx="711200" cy="533400"/>
          </a:xfrm>
          <a:prstGeom prst="rect">
            <a:avLst/>
          </a:prstGeom>
          <a:solidFill>
            <a:srgbClr val="B2B2B2"/>
          </a:solidFill>
          <a:ln w="9525">
            <a:solidFill>
              <a:schemeClr val="tx1"/>
            </a:solidFill>
            <a:round/>
            <a:headEnd/>
            <a:tailEnd/>
          </a:ln>
        </p:spPr>
        <p:txBody>
          <a:bodyPr lIns="0" tIns="0" rIns="0" bIns="0"/>
          <a:lstStyle/>
          <a:p>
            <a:endParaRPr lang="en-US"/>
          </a:p>
        </p:txBody>
      </p:sp>
      <p:sp>
        <p:nvSpPr>
          <p:cNvPr id="47128" name="Rectangle 23"/>
          <p:cNvSpPr>
            <a:spLocks/>
          </p:cNvSpPr>
          <p:nvPr/>
        </p:nvSpPr>
        <p:spPr bwMode="auto">
          <a:xfrm>
            <a:off x="6604000" y="3733800"/>
            <a:ext cx="711200" cy="533400"/>
          </a:xfrm>
          <a:prstGeom prst="rect">
            <a:avLst/>
          </a:prstGeom>
          <a:solidFill>
            <a:srgbClr val="B2B2B2"/>
          </a:solidFill>
          <a:ln w="9525">
            <a:solidFill>
              <a:schemeClr val="tx1"/>
            </a:solidFill>
            <a:round/>
            <a:headEnd/>
            <a:tailEnd/>
          </a:ln>
        </p:spPr>
        <p:txBody>
          <a:bodyPr lIns="0" tIns="0" rIns="0" bIns="0"/>
          <a:lstStyle/>
          <a:p>
            <a:endParaRPr lang="en-US"/>
          </a:p>
        </p:txBody>
      </p:sp>
      <p:sp>
        <p:nvSpPr>
          <p:cNvPr id="47129" name="Rectangle 24"/>
          <p:cNvSpPr>
            <a:spLocks/>
          </p:cNvSpPr>
          <p:nvPr/>
        </p:nvSpPr>
        <p:spPr bwMode="auto">
          <a:xfrm>
            <a:off x="7315200" y="3733800"/>
            <a:ext cx="711200" cy="533400"/>
          </a:xfrm>
          <a:prstGeom prst="rect">
            <a:avLst/>
          </a:prstGeom>
          <a:solidFill>
            <a:srgbClr val="B2B2B2"/>
          </a:solidFill>
          <a:ln w="9525">
            <a:solidFill>
              <a:schemeClr val="tx1"/>
            </a:solidFill>
            <a:round/>
            <a:headEnd/>
            <a:tailEnd/>
          </a:ln>
        </p:spPr>
        <p:txBody>
          <a:bodyPr lIns="0" tIns="0" rIns="0" bIns="0"/>
          <a:lstStyle/>
          <a:p>
            <a:endParaRPr lang="en-US"/>
          </a:p>
        </p:txBody>
      </p:sp>
      <p:sp>
        <p:nvSpPr>
          <p:cNvPr id="47130" name="Rectangle 25"/>
          <p:cNvSpPr>
            <a:spLocks/>
          </p:cNvSpPr>
          <p:nvPr/>
        </p:nvSpPr>
        <p:spPr bwMode="auto">
          <a:xfrm>
            <a:off x="8026400" y="3733800"/>
            <a:ext cx="711200" cy="533400"/>
          </a:xfrm>
          <a:prstGeom prst="rect">
            <a:avLst/>
          </a:prstGeom>
          <a:solidFill>
            <a:srgbClr val="B2B2B2"/>
          </a:solidFill>
          <a:ln w="9525">
            <a:solidFill>
              <a:schemeClr val="tx1"/>
            </a:solidFill>
            <a:round/>
            <a:headEnd/>
            <a:tailEnd/>
          </a:ln>
        </p:spPr>
        <p:txBody>
          <a:bodyPr lIns="0" tIns="0" rIns="0" bIns="0"/>
          <a:lstStyle/>
          <a:p>
            <a:endParaRPr lang="en-US"/>
          </a:p>
        </p:txBody>
      </p:sp>
      <p:sp>
        <p:nvSpPr>
          <p:cNvPr id="47131" name="Rectangle 26"/>
          <p:cNvSpPr>
            <a:spLocks/>
          </p:cNvSpPr>
          <p:nvPr/>
        </p:nvSpPr>
        <p:spPr bwMode="auto">
          <a:xfrm>
            <a:off x="3759200" y="2667000"/>
            <a:ext cx="2844800" cy="1066800"/>
          </a:xfrm>
          <a:prstGeom prst="rect">
            <a:avLst/>
          </a:prstGeom>
          <a:solidFill>
            <a:srgbClr val="FFFFFF"/>
          </a:solidFill>
          <a:ln w="38100">
            <a:solidFill>
              <a:schemeClr val="tx1"/>
            </a:solidFill>
            <a:miter lim="800000"/>
            <a:headEnd/>
            <a:tailEnd/>
          </a:ln>
        </p:spPr>
        <p:txBody>
          <a:bodyPr lIns="0" tIns="0" rIns="0" bIns="0"/>
          <a:lstStyle/>
          <a:p>
            <a:endParaRPr lang="en-US"/>
          </a:p>
        </p:txBody>
      </p:sp>
      <p:sp>
        <p:nvSpPr>
          <p:cNvPr id="47132" name="Rectangle 27"/>
          <p:cNvSpPr>
            <a:spLocks/>
          </p:cNvSpPr>
          <p:nvPr/>
        </p:nvSpPr>
        <p:spPr bwMode="auto">
          <a:xfrm>
            <a:off x="3048000" y="2133600"/>
            <a:ext cx="5689600" cy="2133600"/>
          </a:xfrm>
          <a:prstGeom prst="rect">
            <a:avLst/>
          </a:prstGeom>
          <a:noFill/>
          <a:ln w="38100">
            <a:solidFill>
              <a:schemeClr val="tx1"/>
            </a:solidFill>
            <a:miter lim="800000"/>
            <a:headEnd/>
            <a:tailEnd/>
          </a:ln>
        </p:spPr>
        <p:txBody>
          <a:bodyPr lIns="0" tIns="0" rIns="0" bIns="0"/>
          <a:lstStyle/>
          <a:p>
            <a:endParaRPr lang="en-US"/>
          </a:p>
        </p:txBody>
      </p:sp>
      <p:sp>
        <p:nvSpPr>
          <p:cNvPr id="47133" name="Rectangle 28"/>
          <p:cNvSpPr>
            <a:spLocks/>
          </p:cNvSpPr>
          <p:nvPr/>
        </p:nvSpPr>
        <p:spPr bwMode="auto">
          <a:xfrm>
            <a:off x="7315200" y="2667000"/>
            <a:ext cx="711200" cy="1066800"/>
          </a:xfrm>
          <a:prstGeom prst="rect">
            <a:avLst/>
          </a:prstGeom>
          <a:noFill/>
          <a:ln w="38100">
            <a:solidFill>
              <a:schemeClr val="tx1"/>
            </a:solidFill>
            <a:miter lim="800000"/>
            <a:headEnd/>
            <a:tailEnd/>
          </a:ln>
        </p:spPr>
        <p:txBody>
          <a:bodyPr lIns="0" tIns="0" rIns="0" bIns="0"/>
          <a:lstStyle/>
          <a:p>
            <a:endParaRPr lang="en-US"/>
          </a:p>
        </p:txBody>
      </p:sp>
      <p:sp>
        <p:nvSpPr>
          <p:cNvPr id="47134" name="Rectangle 29"/>
          <p:cNvSpPr>
            <a:spLocks/>
          </p:cNvSpPr>
          <p:nvPr/>
        </p:nvSpPr>
        <p:spPr bwMode="auto">
          <a:xfrm>
            <a:off x="3048000" y="4724400"/>
            <a:ext cx="5689600" cy="228600"/>
          </a:xfrm>
          <a:prstGeom prst="rect">
            <a:avLst/>
          </a:prstGeom>
          <a:gradFill rotWithShape="0">
            <a:gsLst>
              <a:gs pos="0">
                <a:srgbClr val="FFFFFF"/>
              </a:gs>
              <a:gs pos="100000">
                <a:srgbClr val="000000"/>
              </a:gs>
            </a:gsLst>
            <a:lin ang="0" scaled="1"/>
          </a:gradFill>
          <a:ln w="9525">
            <a:solidFill>
              <a:schemeClr val="tx1"/>
            </a:solidFill>
            <a:round/>
            <a:headEnd/>
            <a:tailEnd/>
          </a:ln>
        </p:spPr>
        <p:txBody>
          <a:bodyPr lIns="0" tIns="0" rIns="0" bIns="0"/>
          <a:lstStyle/>
          <a:p>
            <a:endParaRPr lang="en-US"/>
          </a:p>
        </p:txBody>
      </p:sp>
      <p:sp>
        <p:nvSpPr>
          <p:cNvPr id="47135" name="Rectangle 30"/>
          <p:cNvSpPr>
            <a:spLocks/>
          </p:cNvSpPr>
          <p:nvPr/>
        </p:nvSpPr>
        <p:spPr bwMode="auto">
          <a:xfrm>
            <a:off x="8585258" y="4951511"/>
            <a:ext cx="169276" cy="307777"/>
          </a:xfrm>
          <a:prstGeom prst="rect">
            <a:avLst/>
          </a:prstGeom>
          <a:noFill/>
          <a:ln w="12700">
            <a:noFill/>
            <a:miter lim="800000"/>
            <a:headEnd/>
            <a:tailEnd/>
          </a:ln>
        </p:spPr>
        <p:txBody>
          <a:bodyPr wrap="none" lIns="0" tIns="0" rIns="40639" bIns="0" anchor="ctr">
            <a:spAutoFit/>
          </a:bodyPr>
          <a:lstStyle/>
          <a:p>
            <a:pPr marL="39688" algn="r"/>
            <a:r>
              <a:rPr lang="en-US" sz="2000">
                <a:solidFill>
                  <a:schemeClr val="tx1"/>
                </a:solidFill>
                <a:latin typeface="Times New Roman" pitchFamily="18" charset="0"/>
                <a:cs typeface="Times New Roman" pitchFamily="18" charset="0"/>
                <a:sym typeface="Times New Roman" pitchFamily="18" charset="0"/>
              </a:rPr>
              <a:t>1</a:t>
            </a:r>
          </a:p>
        </p:txBody>
      </p:sp>
      <p:sp>
        <p:nvSpPr>
          <p:cNvPr id="47136" name="Rectangle 31"/>
          <p:cNvSpPr>
            <a:spLocks/>
          </p:cNvSpPr>
          <p:nvPr/>
        </p:nvSpPr>
        <p:spPr bwMode="auto">
          <a:xfrm>
            <a:off x="3048000" y="4951511"/>
            <a:ext cx="169276" cy="307777"/>
          </a:xfrm>
          <a:prstGeom prst="rect">
            <a:avLst/>
          </a:prstGeom>
          <a:noFill/>
          <a:ln w="12700">
            <a:noFill/>
            <a:miter lim="800000"/>
            <a:headEnd/>
            <a:tailEnd/>
          </a:ln>
        </p:spPr>
        <p:txBody>
          <a:bodyPr wrap="none" lIns="0" tIns="0" rIns="40639" bIns="0" anchor="ctr">
            <a:spAutoFit/>
          </a:bodyPr>
          <a:lstStyle/>
          <a:p>
            <a:pPr marL="39688"/>
            <a:r>
              <a:rPr lang="en-US" sz="2000">
                <a:solidFill>
                  <a:schemeClr val="tx1"/>
                </a:solidFill>
                <a:latin typeface="Times New Roman" pitchFamily="18" charset="0"/>
                <a:cs typeface="Times New Roman" pitchFamily="18" charset="0"/>
                <a:sym typeface="Times New Roman" pitchFamily="18" charset="0"/>
              </a:rPr>
              <a:t>0</a:t>
            </a:r>
          </a:p>
        </p:txBody>
      </p:sp>
      <p:sp>
        <p:nvSpPr>
          <p:cNvPr id="47137" name="Rectangle 32"/>
          <p:cNvSpPr>
            <a:spLocks/>
          </p:cNvSpPr>
          <p:nvPr/>
        </p:nvSpPr>
        <p:spPr bwMode="auto">
          <a:xfrm>
            <a:off x="1660498" y="4951511"/>
            <a:ext cx="554623" cy="307777"/>
          </a:xfrm>
          <a:prstGeom prst="rect">
            <a:avLst/>
          </a:prstGeom>
          <a:noFill/>
          <a:ln w="12700">
            <a:noFill/>
            <a:miter lim="800000"/>
            <a:headEnd/>
            <a:tailEnd/>
          </a:ln>
        </p:spPr>
        <p:txBody>
          <a:bodyPr wrap="none" lIns="0" tIns="0" rIns="40639" bIns="0" anchor="ctr">
            <a:spAutoFit/>
          </a:bodyPr>
          <a:lstStyle/>
          <a:p>
            <a:pPr marL="39688" algn="ctr"/>
            <a:r>
              <a:rPr lang="en-US" sz="2000">
                <a:solidFill>
                  <a:schemeClr val="tx1"/>
                </a:solidFill>
                <a:latin typeface="Tahoma" charset="0"/>
                <a:cs typeface="Tahoma" charset="0"/>
                <a:sym typeface="Tahoma" charset="0"/>
              </a:rPr>
              <a:t>Prob</a:t>
            </a:r>
          </a:p>
        </p:txBody>
      </p:sp>
      <p:sp>
        <p:nvSpPr>
          <p:cNvPr id="47138" name="Oval 33"/>
          <p:cNvSpPr>
            <a:spLocks/>
          </p:cNvSpPr>
          <p:nvPr/>
        </p:nvSpPr>
        <p:spPr bwMode="auto">
          <a:xfrm>
            <a:off x="3860800" y="2209800"/>
            <a:ext cx="508000" cy="381000"/>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47139" name="Line 34"/>
          <p:cNvSpPr>
            <a:spLocks noChangeShapeType="1"/>
          </p:cNvSpPr>
          <p:nvPr/>
        </p:nvSpPr>
        <p:spPr bwMode="auto">
          <a:xfrm rot="10800000" flipH="1">
            <a:off x="4121151" y="1876425"/>
            <a:ext cx="2116" cy="304800"/>
          </a:xfrm>
          <a:prstGeom prst="line">
            <a:avLst/>
          </a:prstGeom>
          <a:noFill/>
          <a:ln w="9525">
            <a:solidFill>
              <a:schemeClr val="tx1"/>
            </a:solidFill>
            <a:round/>
            <a:headEnd/>
            <a:tailEnd type="triangle" w="med" len="med"/>
          </a:ln>
        </p:spPr>
        <p:txBody>
          <a:bodyPr lIns="0" tIns="0" rIns="0" bIns="0"/>
          <a:lstStyle/>
          <a:p>
            <a:endParaRPr lang="en-US"/>
          </a:p>
        </p:txBody>
      </p:sp>
      <p:sp>
        <p:nvSpPr>
          <p:cNvPr id="47140" name="Line 35"/>
          <p:cNvSpPr>
            <a:spLocks noChangeShapeType="1"/>
          </p:cNvSpPr>
          <p:nvPr/>
        </p:nvSpPr>
        <p:spPr bwMode="auto">
          <a:xfrm>
            <a:off x="4114800" y="2586039"/>
            <a:ext cx="2117" cy="257175"/>
          </a:xfrm>
          <a:prstGeom prst="line">
            <a:avLst/>
          </a:prstGeom>
          <a:noFill/>
          <a:ln w="9525">
            <a:solidFill>
              <a:schemeClr val="tx1"/>
            </a:solidFill>
            <a:round/>
            <a:headEnd/>
            <a:tailEnd type="triangle" w="med" len="med"/>
          </a:ln>
        </p:spPr>
        <p:txBody>
          <a:bodyPr lIns="0" tIns="0" rIns="0" bIns="0"/>
          <a:lstStyle/>
          <a:p>
            <a:endParaRPr lang="en-US"/>
          </a:p>
        </p:txBody>
      </p:sp>
      <p:sp>
        <p:nvSpPr>
          <p:cNvPr id="47141" name="Line 36"/>
          <p:cNvSpPr>
            <a:spLocks noChangeShapeType="1"/>
          </p:cNvSpPr>
          <p:nvPr/>
        </p:nvSpPr>
        <p:spPr bwMode="auto">
          <a:xfrm flipH="1">
            <a:off x="3524251" y="2400300"/>
            <a:ext cx="323849" cy="1588"/>
          </a:xfrm>
          <a:prstGeom prst="line">
            <a:avLst/>
          </a:prstGeom>
          <a:noFill/>
          <a:ln w="9525">
            <a:solidFill>
              <a:schemeClr val="tx1"/>
            </a:solidFill>
            <a:round/>
            <a:headEnd/>
            <a:tailEnd type="triangle" w="med" len="med"/>
          </a:ln>
        </p:spPr>
        <p:txBody>
          <a:bodyPr lIns="0" tIns="0" rIns="0" bIns="0"/>
          <a:lstStyle/>
          <a:p>
            <a:endParaRPr lang="en-US"/>
          </a:p>
        </p:txBody>
      </p:sp>
      <p:sp>
        <p:nvSpPr>
          <p:cNvPr id="47142" name="Line 37"/>
          <p:cNvSpPr>
            <a:spLocks noChangeShapeType="1"/>
          </p:cNvSpPr>
          <p:nvPr/>
        </p:nvSpPr>
        <p:spPr bwMode="auto">
          <a:xfrm flipH="1">
            <a:off x="4394200" y="2409825"/>
            <a:ext cx="323851" cy="1588"/>
          </a:xfrm>
          <a:prstGeom prst="line">
            <a:avLst/>
          </a:prstGeom>
          <a:noFill/>
          <a:ln w="9525">
            <a:solidFill>
              <a:schemeClr val="tx1"/>
            </a:solidFill>
            <a:round/>
            <a:headEnd type="triangle" w="med" len="med"/>
            <a:tailEnd/>
          </a:ln>
        </p:spPr>
        <p:txBody>
          <a:bodyPr lIns="0" tIns="0" rIns="0" bIns="0"/>
          <a:lstStyle/>
          <a:p>
            <a:endParaRPr lang="en-US"/>
          </a:p>
        </p:txBody>
      </p:sp>
      <p:sp>
        <p:nvSpPr>
          <p:cNvPr id="47143" name="Rectangle 38"/>
          <p:cNvSpPr>
            <a:spLocks/>
          </p:cNvSpPr>
          <p:nvPr/>
        </p:nvSpPr>
        <p:spPr bwMode="auto">
          <a:xfrm>
            <a:off x="9753600" y="1371600"/>
            <a:ext cx="2252133" cy="546100"/>
          </a:xfrm>
          <a:prstGeom prst="rect">
            <a:avLst/>
          </a:prstGeom>
          <a:noFill/>
          <a:ln w="12700">
            <a:noFill/>
            <a:miter lim="800000"/>
            <a:headEnd/>
            <a:tailEnd/>
          </a:ln>
        </p:spPr>
        <p:txBody>
          <a:bodyPr lIns="0" tIns="0" rIns="40639" bIns="0"/>
          <a:lstStyle/>
          <a:p>
            <a:pPr marL="39688">
              <a:spcBef>
                <a:spcPts val="900"/>
              </a:spcBef>
            </a:pPr>
            <a:r>
              <a:rPr lang="en-US" sz="1600">
                <a:solidFill>
                  <a:schemeClr val="tx1"/>
                </a:solidFill>
                <a:latin typeface="Arial Italic" charset="0"/>
                <a:cs typeface="Arial Italic" charset="0"/>
                <a:sym typeface="Arial Italic" charset="0"/>
              </a:rPr>
              <a:t>Example from Michael Pfeiffer</a:t>
            </a:r>
          </a:p>
        </p:txBody>
      </p:sp>
    </p:spTree>
    <p:extLst>
      <p:ext uri="{BB962C8B-B14F-4D97-AF65-F5344CB8AC3E}">
        <p14:creationId xmlns:p14="http://schemas.microsoft.com/office/powerpoint/2010/main" val="1877412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Grp="1" noChangeArrowheads="1"/>
          </p:cNvSpPr>
          <p:nvPr>
            <p:ph type="title"/>
          </p:nvPr>
        </p:nvSpPr>
        <p:spPr/>
        <p:txBody>
          <a:bodyPr rIns="132080"/>
          <a:lstStyle/>
          <a:p>
            <a:pPr indent="0" eaLnBrk="1" hangingPunct="1"/>
            <a:r>
              <a:rPr lang="en-US" sz="4000" smtClean="0"/>
              <a:t>Example: Robot Localization</a:t>
            </a:r>
          </a:p>
        </p:txBody>
      </p:sp>
      <p:sp>
        <p:nvSpPr>
          <p:cNvPr id="48132" name="Rectangle 3"/>
          <p:cNvSpPr>
            <a:spLocks noGrp="1" noChangeArrowheads="1"/>
          </p:cNvSpPr>
          <p:nvPr>
            <p:ph type="body" idx="1"/>
          </p:nvPr>
        </p:nvSpPr>
        <p:spPr>
          <a:xfrm>
            <a:off x="838200" y="5767388"/>
            <a:ext cx="10363200" cy="1090612"/>
          </a:xfrm>
        </p:spPr>
        <p:txBody>
          <a:bodyPr rIns="132080"/>
          <a:lstStyle/>
          <a:p>
            <a:pPr algn="ctr" eaLnBrk="1" hangingPunct="1">
              <a:buFont typeface="Wingdings" pitchFamily="2" charset="2"/>
              <a:buNone/>
            </a:pPr>
            <a:r>
              <a:rPr lang="en-US" smtClean="0"/>
              <a:t>t=1</a:t>
            </a:r>
          </a:p>
        </p:txBody>
      </p:sp>
      <p:sp>
        <p:nvSpPr>
          <p:cNvPr id="48133" name="Rectangle 4"/>
          <p:cNvSpPr>
            <a:spLocks/>
          </p:cNvSpPr>
          <p:nvPr/>
        </p:nvSpPr>
        <p:spPr bwMode="auto">
          <a:xfrm>
            <a:off x="3048000" y="2133600"/>
            <a:ext cx="711200" cy="533400"/>
          </a:xfrm>
          <a:prstGeom prst="rect">
            <a:avLst/>
          </a:prstGeom>
          <a:noFill/>
          <a:ln w="9525">
            <a:solidFill>
              <a:schemeClr val="tx1"/>
            </a:solidFill>
            <a:round/>
            <a:headEnd/>
            <a:tailEnd/>
          </a:ln>
        </p:spPr>
        <p:txBody>
          <a:bodyPr lIns="0" tIns="0" rIns="0" bIns="0"/>
          <a:lstStyle/>
          <a:p>
            <a:endParaRPr lang="en-US"/>
          </a:p>
        </p:txBody>
      </p:sp>
      <p:sp>
        <p:nvSpPr>
          <p:cNvPr id="48134" name="Rectangle 5"/>
          <p:cNvSpPr>
            <a:spLocks/>
          </p:cNvSpPr>
          <p:nvPr/>
        </p:nvSpPr>
        <p:spPr bwMode="auto">
          <a:xfrm>
            <a:off x="3759200" y="2133600"/>
            <a:ext cx="711200" cy="533400"/>
          </a:xfrm>
          <a:prstGeom prst="rect">
            <a:avLst/>
          </a:prstGeom>
          <a:solidFill>
            <a:srgbClr val="777777"/>
          </a:solidFill>
          <a:ln w="9525">
            <a:solidFill>
              <a:schemeClr val="tx1"/>
            </a:solidFill>
            <a:round/>
            <a:headEnd/>
            <a:tailEnd/>
          </a:ln>
        </p:spPr>
        <p:txBody>
          <a:bodyPr lIns="0" tIns="0" rIns="0" bIns="0"/>
          <a:lstStyle/>
          <a:p>
            <a:endParaRPr lang="en-US"/>
          </a:p>
        </p:txBody>
      </p:sp>
      <p:sp>
        <p:nvSpPr>
          <p:cNvPr id="48135" name="Rectangle 6"/>
          <p:cNvSpPr>
            <a:spLocks/>
          </p:cNvSpPr>
          <p:nvPr/>
        </p:nvSpPr>
        <p:spPr bwMode="auto">
          <a:xfrm>
            <a:off x="4470400" y="2133600"/>
            <a:ext cx="711200" cy="533400"/>
          </a:xfrm>
          <a:prstGeom prst="rect">
            <a:avLst/>
          </a:prstGeom>
          <a:solidFill>
            <a:srgbClr val="777777"/>
          </a:solidFill>
          <a:ln w="9525">
            <a:solidFill>
              <a:schemeClr val="tx1"/>
            </a:solidFill>
            <a:round/>
            <a:headEnd/>
            <a:tailEnd/>
          </a:ln>
        </p:spPr>
        <p:txBody>
          <a:bodyPr lIns="0" tIns="0" rIns="0" bIns="0"/>
          <a:lstStyle/>
          <a:p>
            <a:endParaRPr lang="en-US"/>
          </a:p>
        </p:txBody>
      </p:sp>
      <p:sp>
        <p:nvSpPr>
          <p:cNvPr id="48136" name="Rectangle 7"/>
          <p:cNvSpPr>
            <a:spLocks/>
          </p:cNvSpPr>
          <p:nvPr/>
        </p:nvSpPr>
        <p:spPr bwMode="auto">
          <a:xfrm>
            <a:off x="5181600" y="2133600"/>
            <a:ext cx="711200" cy="533400"/>
          </a:xfrm>
          <a:prstGeom prst="rect">
            <a:avLst/>
          </a:prstGeom>
          <a:solidFill>
            <a:srgbClr val="777777"/>
          </a:solidFill>
          <a:ln w="9525">
            <a:solidFill>
              <a:schemeClr val="tx1"/>
            </a:solidFill>
            <a:round/>
            <a:headEnd/>
            <a:tailEnd/>
          </a:ln>
        </p:spPr>
        <p:txBody>
          <a:bodyPr lIns="0" tIns="0" rIns="0" bIns="0"/>
          <a:lstStyle/>
          <a:p>
            <a:endParaRPr lang="en-US"/>
          </a:p>
        </p:txBody>
      </p:sp>
      <p:sp>
        <p:nvSpPr>
          <p:cNvPr id="48137" name="Rectangle 8"/>
          <p:cNvSpPr>
            <a:spLocks/>
          </p:cNvSpPr>
          <p:nvPr/>
        </p:nvSpPr>
        <p:spPr bwMode="auto">
          <a:xfrm>
            <a:off x="5892800" y="2133600"/>
            <a:ext cx="711200" cy="533400"/>
          </a:xfrm>
          <a:prstGeom prst="rect">
            <a:avLst/>
          </a:prstGeom>
          <a:solidFill>
            <a:srgbClr val="777777"/>
          </a:solidFill>
          <a:ln w="9525">
            <a:solidFill>
              <a:schemeClr val="tx1"/>
            </a:solidFill>
            <a:round/>
            <a:headEnd/>
            <a:tailEnd/>
          </a:ln>
        </p:spPr>
        <p:txBody>
          <a:bodyPr lIns="0" tIns="0" rIns="0" bIns="0"/>
          <a:lstStyle/>
          <a:p>
            <a:endParaRPr lang="en-US"/>
          </a:p>
        </p:txBody>
      </p:sp>
      <p:sp>
        <p:nvSpPr>
          <p:cNvPr id="48138" name="Rectangle 9"/>
          <p:cNvSpPr>
            <a:spLocks/>
          </p:cNvSpPr>
          <p:nvPr/>
        </p:nvSpPr>
        <p:spPr bwMode="auto">
          <a:xfrm>
            <a:off x="6604000" y="2133600"/>
            <a:ext cx="711200" cy="533400"/>
          </a:xfrm>
          <a:prstGeom prst="rect">
            <a:avLst/>
          </a:prstGeom>
          <a:solidFill>
            <a:srgbClr val="C0C0C0"/>
          </a:solidFill>
          <a:ln w="9525">
            <a:solidFill>
              <a:schemeClr val="tx1"/>
            </a:solidFill>
            <a:round/>
            <a:headEnd/>
            <a:tailEnd/>
          </a:ln>
        </p:spPr>
        <p:txBody>
          <a:bodyPr lIns="0" tIns="0" rIns="0" bIns="0"/>
          <a:lstStyle/>
          <a:p>
            <a:endParaRPr lang="en-US"/>
          </a:p>
        </p:txBody>
      </p:sp>
      <p:sp>
        <p:nvSpPr>
          <p:cNvPr id="48139" name="Rectangle 10"/>
          <p:cNvSpPr>
            <a:spLocks/>
          </p:cNvSpPr>
          <p:nvPr/>
        </p:nvSpPr>
        <p:spPr bwMode="auto">
          <a:xfrm>
            <a:off x="7315200" y="2133600"/>
            <a:ext cx="711200" cy="533400"/>
          </a:xfrm>
          <a:prstGeom prst="rect">
            <a:avLst/>
          </a:prstGeom>
          <a:solidFill>
            <a:srgbClr val="777777"/>
          </a:solidFill>
          <a:ln w="9525">
            <a:solidFill>
              <a:schemeClr val="tx1"/>
            </a:solidFill>
            <a:round/>
            <a:headEnd/>
            <a:tailEnd/>
          </a:ln>
        </p:spPr>
        <p:txBody>
          <a:bodyPr lIns="0" tIns="0" rIns="0" bIns="0"/>
          <a:lstStyle/>
          <a:p>
            <a:endParaRPr lang="en-US"/>
          </a:p>
        </p:txBody>
      </p:sp>
      <p:sp>
        <p:nvSpPr>
          <p:cNvPr id="48140" name="Rectangle 11"/>
          <p:cNvSpPr>
            <a:spLocks/>
          </p:cNvSpPr>
          <p:nvPr/>
        </p:nvSpPr>
        <p:spPr bwMode="auto">
          <a:xfrm>
            <a:off x="8026400" y="2133600"/>
            <a:ext cx="711200" cy="533400"/>
          </a:xfrm>
          <a:prstGeom prst="rect">
            <a:avLst/>
          </a:prstGeom>
          <a:noFill/>
          <a:ln w="9525">
            <a:solidFill>
              <a:schemeClr val="tx1"/>
            </a:solidFill>
            <a:round/>
            <a:headEnd/>
            <a:tailEnd/>
          </a:ln>
        </p:spPr>
        <p:txBody>
          <a:bodyPr lIns="0" tIns="0" rIns="0" bIns="0"/>
          <a:lstStyle/>
          <a:p>
            <a:endParaRPr lang="en-US"/>
          </a:p>
        </p:txBody>
      </p:sp>
      <p:sp>
        <p:nvSpPr>
          <p:cNvPr id="48141" name="Rectangle 12"/>
          <p:cNvSpPr>
            <a:spLocks/>
          </p:cNvSpPr>
          <p:nvPr/>
        </p:nvSpPr>
        <p:spPr bwMode="auto">
          <a:xfrm>
            <a:off x="3048000" y="2667000"/>
            <a:ext cx="711200" cy="533400"/>
          </a:xfrm>
          <a:prstGeom prst="rect">
            <a:avLst/>
          </a:prstGeom>
          <a:noFill/>
          <a:ln w="9525">
            <a:solidFill>
              <a:schemeClr val="tx1"/>
            </a:solidFill>
            <a:round/>
            <a:headEnd/>
            <a:tailEnd/>
          </a:ln>
        </p:spPr>
        <p:txBody>
          <a:bodyPr lIns="0" tIns="0" rIns="0" bIns="0"/>
          <a:lstStyle/>
          <a:p>
            <a:endParaRPr lang="en-US"/>
          </a:p>
        </p:txBody>
      </p:sp>
      <p:sp>
        <p:nvSpPr>
          <p:cNvPr id="48142" name="Rectangle 13"/>
          <p:cNvSpPr>
            <a:spLocks/>
          </p:cNvSpPr>
          <p:nvPr/>
        </p:nvSpPr>
        <p:spPr bwMode="auto">
          <a:xfrm>
            <a:off x="6604000" y="2667000"/>
            <a:ext cx="711200" cy="533400"/>
          </a:xfrm>
          <a:prstGeom prst="rect">
            <a:avLst/>
          </a:prstGeom>
          <a:noFill/>
          <a:ln w="9525">
            <a:solidFill>
              <a:schemeClr val="tx1"/>
            </a:solidFill>
            <a:round/>
            <a:headEnd/>
            <a:tailEnd/>
          </a:ln>
        </p:spPr>
        <p:txBody>
          <a:bodyPr lIns="0" tIns="0" rIns="0" bIns="0"/>
          <a:lstStyle/>
          <a:p>
            <a:endParaRPr lang="en-US"/>
          </a:p>
        </p:txBody>
      </p:sp>
      <p:sp>
        <p:nvSpPr>
          <p:cNvPr id="48143" name="Rectangle 14"/>
          <p:cNvSpPr>
            <a:spLocks/>
          </p:cNvSpPr>
          <p:nvPr/>
        </p:nvSpPr>
        <p:spPr bwMode="auto">
          <a:xfrm>
            <a:off x="8026400" y="2667000"/>
            <a:ext cx="711200" cy="533400"/>
          </a:xfrm>
          <a:prstGeom prst="rect">
            <a:avLst/>
          </a:prstGeom>
          <a:noFill/>
          <a:ln w="9525">
            <a:solidFill>
              <a:schemeClr val="tx1"/>
            </a:solidFill>
            <a:round/>
            <a:headEnd/>
            <a:tailEnd/>
          </a:ln>
        </p:spPr>
        <p:txBody>
          <a:bodyPr lIns="0" tIns="0" rIns="0" bIns="0"/>
          <a:lstStyle/>
          <a:p>
            <a:endParaRPr lang="en-US"/>
          </a:p>
        </p:txBody>
      </p:sp>
      <p:sp>
        <p:nvSpPr>
          <p:cNvPr id="48144" name="Rectangle 15"/>
          <p:cNvSpPr>
            <a:spLocks/>
          </p:cNvSpPr>
          <p:nvPr/>
        </p:nvSpPr>
        <p:spPr bwMode="auto">
          <a:xfrm>
            <a:off x="3048000" y="3200400"/>
            <a:ext cx="711200" cy="533400"/>
          </a:xfrm>
          <a:prstGeom prst="rect">
            <a:avLst/>
          </a:prstGeom>
          <a:noFill/>
          <a:ln w="9525">
            <a:solidFill>
              <a:schemeClr val="tx1"/>
            </a:solidFill>
            <a:round/>
            <a:headEnd/>
            <a:tailEnd/>
          </a:ln>
        </p:spPr>
        <p:txBody>
          <a:bodyPr lIns="0" tIns="0" rIns="0" bIns="0"/>
          <a:lstStyle/>
          <a:p>
            <a:endParaRPr lang="en-US"/>
          </a:p>
        </p:txBody>
      </p:sp>
      <p:sp>
        <p:nvSpPr>
          <p:cNvPr id="48145" name="Rectangle 16"/>
          <p:cNvSpPr>
            <a:spLocks/>
          </p:cNvSpPr>
          <p:nvPr/>
        </p:nvSpPr>
        <p:spPr bwMode="auto">
          <a:xfrm>
            <a:off x="6604000" y="3200400"/>
            <a:ext cx="711200" cy="533400"/>
          </a:xfrm>
          <a:prstGeom prst="rect">
            <a:avLst/>
          </a:prstGeom>
          <a:noFill/>
          <a:ln w="9525">
            <a:solidFill>
              <a:schemeClr val="tx1"/>
            </a:solidFill>
            <a:round/>
            <a:headEnd/>
            <a:tailEnd/>
          </a:ln>
        </p:spPr>
        <p:txBody>
          <a:bodyPr lIns="0" tIns="0" rIns="0" bIns="0"/>
          <a:lstStyle/>
          <a:p>
            <a:endParaRPr lang="en-US"/>
          </a:p>
        </p:txBody>
      </p:sp>
      <p:sp>
        <p:nvSpPr>
          <p:cNvPr id="48146" name="Rectangle 17"/>
          <p:cNvSpPr>
            <a:spLocks/>
          </p:cNvSpPr>
          <p:nvPr/>
        </p:nvSpPr>
        <p:spPr bwMode="auto">
          <a:xfrm>
            <a:off x="8026400" y="3200400"/>
            <a:ext cx="711200" cy="533400"/>
          </a:xfrm>
          <a:prstGeom prst="rect">
            <a:avLst/>
          </a:prstGeom>
          <a:noFill/>
          <a:ln w="9525">
            <a:solidFill>
              <a:schemeClr val="tx1"/>
            </a:solidFill>
            <a:round/>
            <a:headEnd/>
            <a:tailEnd/>
          </a:ln>
        </p:spPr>
        <p:txBody>
          <a:bodyPr lIns="0" tIns="0" rIns="0" bIns="0"/>
          <a:lstStyle/>
          <a:p>
            <a:endParaRPr lang="en-US"/>
          </a:p>
        </p:txBody>
      </p:sp>
      <p:sp>
        <p:nvSpPr>
          <p:cNvPr id="48147" name="Rectangle 18"/>
          <p:cNvSpPr>
            <a:spLocks/>
          </p:cNvSpPr>
          <p:nvPr/>
        </p:nvSpPr>
        <p:spPr bwMode="auto">
          <a:xfrm>
            <a:off x="3048000" y="3733800"/>
            <a:ext cx="711200" cy="533400"/>
          </a:xfrm>
          <a:prstGeom prst="rect">
            <a:avLst/>
          </a:prstGeom>
          <a:noFill/>
          <a:ln w="9525">
            <a:solidFill>
              <a:schemeClr val="tx1"/>
            </a:solidFill>
            <a:round/>
            <a:headEnd/>
            <a:tailEnd/>
          </a:ln>
        </p:spPr>
        <p:txBody>
          <a:bodyPr lIns="0" tIns="0" rIns="0" bIns="0"/>
          <a:lstStyle/>
          <a:p>
            <a:endParaRPr lang="en-US"/>
          </a:p>
        </p:txBody>
      </p:sp>
      <p:sp>
        <p:nvSpPr>
          <p:cNvPr id="48148" name="Rectangle 19"/>
          <p:cNvSpPr>
            <a:spLocks/>
          </p:cNvSpPr>
          <p:nvPr/>
        </p:nvSpPr>
        <p:spPr bwMode="auto">
          <a:xfrm>
            <a:off x="3759200" y="3733800"/>
            <a:ext cx="711200" cy="533400"/>
          </a:xfrm>
          <a:prstGeom prst="rect">
            <a:avLst/>
          </a:prstGeom>
          <a:solidFill>
            <a:srgbClr val="777777"/>
          </a:solidFill>
          <a:ln w="9525">
            <a:solidFill>
              <a:schemeClr val="tx1"/>
            </a:solidFill>
            <a:round/>
            <a:headEnd/>
            <a:tailEnd/>
          </a:ln>
        </p:spPr>
        <p:txBody>
          <a:bodyPr lIns="0" tIns="0" rIns="0" bIns="0"/>
          <a:lstStyle/>
          <a:p>
            <a:endParaRPr lang="en-US"/>
          </a:p>
        </p:txBody>
      </p:sp>
      <p:sp>
        <p:nvSpPr>
          <p:cNvPr id="48149" name="Rectangle 20"/>
          <p:cNvSpPr>
            <a:spLocks/>
          </p:cNvSpPr>
          <p:nvPr/>
        </p:nvSpPr>
        <p:spPr bwMode="auto">
          <a:xfrm>
            <a:off x="4470400" y="3733800"/>
            <a:ext cx="711200" cy="533400"/>
          </a:xfrm>
          <a:prstGeom prst="rect">
            <a:avLst/>
          </a:prstGeom>
          <a:solidFill>
            <a:srgbClr val="777777"/>
          </a:solidFill>
          <a:ln w="9525">
            <a:solidFill>
              <a:schemeClr val="tx1"/>
            </a:solidFill>
            <a:round/>
            <a:headEnd/>
            <a:tailEnd/>
          </a:ln>
        </p:spPr>
        <p:txBody>
          <a:bodyPr lIns="0" tIns="0" rIns="0" bIns="0"/>
          <a:lstStyle/>
          <a:p>
            <a:endParaRPr lang="en-US"/>
          </a:p>
        </p:txBody>
      </p:sp>
      <p:sp>
        <p:nvSpPr>
          <p:cNvPr id="48150" name="Rectangle 21"/>
          <p:cNvSpPr>
            <a:spLocks/>
          </p:cNvSpPr>
          <p:nvPr/>
        </p:nvSpPr>
        <p:spPr bwMode="auto">
          <a:xfrm>
            <a:off x="5181600" y="3733800"/>
            <a:ext cx="711200" cy="533400"/>
          </a:xfrm>
          <a:prstGeom prst="rect">
            <a:avLst/>
          </a:prstGeom>
          <a:solidFill>
            <a:srgbClr val="777777"/>
          </a:solidFill>
          <a:ln w="9525">
            <a:solidFill>
              <a:schemeClr val="tx1"/>
            </a:solidFill>
            <a:round/>
            <a:headEnd/>
            <a:tailEnd/>
          </a:ln>
        </p:spPr>
        <p:txBody>
          <a:bodyPr lIns="0" tIns="0" rIns="0" bIns="0"/>
          <a:lstStyle/>
          <a:p>
            <a:endParaRPr lang="en-US"/>
          </a:p>
        </p:txBody>
      </p:sp>
      <p:sp>
        <p:nvSpPr>
          <p:cNvPr id="48151" name="Rectangle 22"/>
          <p:cNvSpPr>
            <a:spLocks/>
          </p:cNvSpPr>
          <p:nvPr/>
        </p:nvSpPr>
        <p:spPr bwMode="auto">
          <a:xfrm>
            <a:off x="5892800" y="3733800"/>
            <a:ext cx="711200" cy="533400"/>
          </a:xfrm>
          <a:prstGeom prst="rect">
            <a:avLst/>
          </a:prstGeom>
          <a:solidFill>
            <a:srgbClr val="777777"/>
          </a:solidFill>
          <a:ln w="9525">
            <a:solidFill>
              <a:schemeClr val="tx1"/>
            </a:solidFill>
            <a:round/>
            <a:headEnd/>
            <a:tailEnd/>
          </a:ln>
        </p:spPr>
        <p:txBody>
          <a:bodyPr lIns="0" tIns="0" rIns="0" bIns="0"/>
          <a:lstStyle/>
          <a:p>
            <a:endParaRPr lang="en-US"/>
          </a:p>
        </p:txBody>
      </p:sp>
      <p:sp>
        <p:nvSpPr>
          <p:cNvPr id="48152" name="Rectangle 23"/>
          <p:cNvSpPr>
            <a:spLocks/>
          </p:cNvSpPr>
          <p:nvPr/>
        </p:nvSpPr>
        <p:spPr bwMode="auto">
          <a:xfrm>
            <a:off x="6604000" y="3733800"/>
            <a:ext cx="711200" cy="533400"/>
          </a:xfrm>
          <a:prstGeom prst="rect">
            <a:avLst/>
          </a:prstGeom>
          <a:solidFill>
            <a:srgbClr val="C0C0C0"/>
          </a:solidFill>
          <a:ln w="9525">
            <a:solidFill>
              <a:schemeClr val="tx1"/>
            </a:solidFill>
            <a:round/>
            <a:headEnd/>
            <a:tailEnd/>
          </a:ln>
        </p:spPr>
        <p:txBody>
          <a:bodyPr lIns="0" tIns="0" rIns="0" bIns="0"/>
          <a:lstStyle/>
          <a:p>
            <a:endParaRPr lang="en-US"/>
          </a:p>
        </p:txBody>
      </p:sp>
      <p:sp>
        <p:nvSpPr>
          <p:cNvPr id="48153" name="Rectangle 24"/>
          <p:cNvSpPr>
            <a:spLocks/>
          </p:cNvSpPr>
          <p:nvPr/>
        </p:nvSpPr>
        <p:spPr bwMode="auto">
          <a:xfrm>
            <a:off x="7315200" y="3733800"/>
            <a:ext cx="711200" cy="533400"/>
          </a:xfrm>
          <a:prstGeom prst="rect">
            <a:avLst/>
          </a:prstGeom>
          <a:solidFill>
            <a:srgbClr val="777777"/>
          </a:solidFill>
          <a:ln w="9525">
            <a:solidFill>
              <a:schemeClr val="tx1"/>
            </a:solidFill>
            <a:round/>
            <a:headEnd/>
            <a:tailEnd/>
          </a:ln>
        </p:spPr>
        <p:txBody>
          <a:bodyPr lIns="0" tIns="0" rIns="0" bIns="0"/>
          <a:lstStyle/>
          <a:p>
            <a:endParaRPr lang="en-US"/>
          </a:p>
        </p:txBody>
      </p:sp>
      <p:sp>
        <p:nvSpPr>
          <p:cNvPr id="48154" name="Rectangle 25"/>
          <p:cNvSpPr>
            <a:spLocks/>
          </p:cNvSpPr>
          <p:nvPr/>
        </p:nvSpPr>
        <p:spPr bwMode="auto">
          <a:xfrm>
            <a:off x="8026400" y="3733800"/>
            <a:ext cx="711200" cy="533400"/>
          </a:xfrm>
          <a:prstGeom prst="rect">
            <a:avLst/>
          </a:prstGeom>
          <a:noFill/>
          <a:ln w="9525">
            <a:solidFill>
              <a:schemeClr val="tx1"/>
            </a:solidFill>
            <a:round/>
            <a:headEnd/>
            <a:tailEnd/>
          </a:ln>
        </p:spPr>
        <p:txBody>
          <a:bodyPr lIns="0" tIns="0" rIns="0" bIns="0"/>
          <a:lstStyle/>
          <a:p>
            <a:endParaRPr lang="en-US"/>
          </a:p>
        </p:txBody>
      </p:sp>
      <p:sp>
        <p:nvSpPr>
          <p:cNvPr id="48155" name="Rectangle 26"/>
          <p:cNvSpPr>
            <a:spLocks/>
          </p:cNvSpPr>
          <p:nvPr/>
        </p:nvSpPr>
        <p:spPr bwMode="auto">
          <a:xfrm>
            <a:off x="3759200" y="2667000"/>
            <a:ext cx="2844800" cy="1066800"/>
          </a:xfrm>
          <a:prstGeom prst="rect">
            <a:avLst/>
          </a:prstGeom>
          <a:solidFill>
            <a:srgbClr val="FFFFFF"/>
          </a:solidFill>
          <a:ln w="38100">
            <a:solidFill>
              <a:schemeClr val="tx1"/>
            </a:solidFill>
            <a:miter lim="800000"/>
            <a:headEnd/>
            <a:tailEnd/>
          </a:ln>
        </p:spPr>
        <p:txBody>
          <a:bodyPr lIns="0" tIns="0" rIns="0" bIns="0"/>
          <a:lstStyle/>
          <a:p>
            <a:endParaRPr lang="en-US"/>
          </a:p>
        </p:txBody>
      </p:sp>
      <p:sp>
        <p:nvSpPr>
          <p:cNvPr id="48156" name="Rectangle 27"/>
          <p:cNvSpPr>
            <a:spLocks/>
          </p:cNvSpPr>
          <p:nvPr/>
        </p:nvSpPr>
        <p:spPr bwMode="auto">
          <a:xfrm>
            <a:off x="3048000" y="2133600"/>
            <a:ext cx="5689600" cy="2133600"/>
          </a:xfrm>
          <a:prstGeom prst="rect">
            <a:avLst/>
          </a:prstGeom>
          <a:noFill/>
          <a:ln w="38100">
            <a:solidFill>
              <a:schemeClr val="tx1"/>
            </a:solidFill>
            <a:miter lim="800000"/>
            <a:headEnd/>
            <a:tailEnd/>
          </a:ln>
        </p:spPr>
        <p:txBody>
          <a:bodyPr lIns="0" tIns="0" rIns="0" bIns="0"/>
          <a:lstStyle/>
          <a:p>
            <a:endParaRPr lang="en-US"/>
          </a:p>
        </p:txBody>
      </p:sp>
      <p:sp>
        <p:nvSpPr>
          <p:cNvPr id="48157" name="Rectangle 28"/>
          <p:cNvSpPr>
            <a:spLocks/>
          </p:cNvSpPr>
          <p:nvPr/>
        </p:nvSpPr>
        <p:spPr bwMode="auto">
          <a:xfrm>
            <a:off x="7315200" y="2667000"/>
            <a:ext cx="711200" cy="1066800"/>
          </a:xfrm>
          <a:prstGeom prst="rect">
            <a:avLst/>
          </a:prstGeom>
          <a:noFill/>
          <a:ln w="38100">
            <a:solidFill>
              <a:schemeClr val="tx1"/>
            </a:solidFill>
            <a:miter lim="800000"/>
            <a:headEnd/>
            <a:tailEnd/>
          </a:ln>
        </p:spPr>
        <p:txBody>
          <a:bodyPr lIns="0" tIns="0" rIns="0" bIns="0"/>
          <a:lstStyle/>
          <a:p>
            <a:endParaRPr lang="en-US"/>
          </a:p>
        </p:txBody>
      </p:sp>
      <p:sp>
        <p:nvSpPr>
          <p:cNvPr id="48158" name="Line 29"/>
          <p:cNvSpPr>
            <a:spLocks noChangeShapeType="1"/>
          </p:cNvSpPr>
          <p:nvPr/>
        </p:nvSpPr>
        <p:spPr bwMode="auto">
          <a:xfrm>
            <a:off x="4400551" y="2400300"/>
            <a:ext cx="361949" cy="1588"/>
          </a:xfrm>
          <a:prstGeom prst="line">
            <a:avLst/>
          </a:prstGeom>
          <a:noFill/>
          <a:ln w="9525">
            <a:solidFill>
              <a:srgbClr val="FF0000"/>
            </a:solidFill>
            <a:round/>
            <a:headEnd/>
            <a:tailEnd type="triangle" w="med" len="med"/>
          </a:ln>
        </p:spPr>
        <p:txBody>
          <a:bodyPr lIns="0" tIns="0" rIns="0" bIns="0"/>
          <a:lstStyle/>
          <a:p>
            <a:endParaRPr lang="en-US"/>
          </a:p>
        </p:txBody>
      </p:sp>
      <p:sp>
        <p:nvSpPr>
          <p:cNvPr id="48159" name="Oval 30"/>
          <p:cNvSpPr>
            <a:spLocks/>
          </p:cNvSpPr>
          <p:nvPr/>
        </p:nvSpPr>
        <p:spPr bwMode="auto">
          <a:xfrm>
            <a:off x="3860800" y="2209800"/>
            <a:ext cx="508000" cy="381000"/>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48160" name="Line 31"/>
          <p:cNvSpPr>
            <a:spLocks noChangeShapeType="1"/>
          </p:cNvSpPr>
          <p:nvPr/>
        </p:nvSpPr>
        <p:spPr bwMode="auto">
          <a:xfrm rot="10800000" flipH="1">
            <a:off x="4121151" y="1876425"/>
            <a:ext cx="2116" cy="304800"/>
          </a:xfrm>
          <a:prstGeom prst="line">
            <a:avLst/>
          </a:prstGeom>
          <a:noFill/>
          <a:ln w="9525">
            <a:solidFill>
              <a:srgbClr val="009900"/>
            </a:solidFill>
            <a:round/>
            <a:headEnd/>
            <a:tailEnd type="triangle" w="med" len="med"/>
          </a:ln>
        </p:spPr>
        <p:txBody>
          <a:bodyPr lIns="0" tIns="0" rIns="0" bIns="0"/>
          <a:lstStyle/>
          <a:p>
            <a:endParaRPr lang="en-US"/>
          </a:p>
        </p:txBody>
      </p:sp>
      <p:sp>
        <p:nvSpPr>
          <p:cNvPr id="48161" name="Line 32"/>
          <p:cNvSpPr>
            <a:spLocks noChangeShapeType="1"/>
          </p:cNvSpPr>
          <p:nvPr/>
        </p:nvSpPr>
        <p:spPr bwMode="auto">
          <a:xfrm>
            <a:off x="4114800" y="2586039"/>
            <a:ext cx="2117" cy="257175"/>
          </a:xfrm>
          <a:prstGeom prst="line">
            <a:avLst/>
          </a:prstGeom>
          <a:noFill/>
          <a:ln w="9525">
            <a:solidFill>
              <a:srgbClr val="009900"/>
            </a:solidFill>
            <a:round/>
            <a:headEnd/>
            <a:tailEnd type="triangle" w="med" len="med"/>
          </a:ln>
        </p:spPr>
        <p:txBody>
          <a:bodyPr lIns="0" tIns="0" rIns="0" bIns="0"/>
          <a:lstStyle/>
          <a:p>
            <a:endParaRPr lang="en-US"/>
          </a:p>
        </p:txBody>
      </p:sp>
      <p:sp>
        <p:nvSpPr>
          <p:cNvPr id="48162" name="Line 33"/>
          <p:cNvSpPr>
            <a:spLocks noChangeShapeType="1"/>
          </p:cNvSpPr>
          <p:nvPr/>
        </p:nvSpPr>
        <p:spPr bwMode="auto">
          <a:xfrm flipH="1">
            <a:off x="3524251" y="2400300"/>
            <a:ext cx="323849" cy="1588"/>
          </a:xfrm>
          <a:prstGeom prst="line">
            <a:avLst/>
          </a:prstGeom>
          <a:noFill/>
          <a:ln w="9525">
            <a:solidFill>
              <a:srgbClr val="FF0000"/>
            </a:solidFill>
            <a:round/>
            <a:headEnd/>
            <a:tailEnd type="triangle" w="med" len="med"/>
          </a:ln>
        </p:spPr>
        <p:txBody>
          <a:bodyPr lIns="0" tIns="0" rIns="0" bIns="0"/>
          <a:lstStyle/>
          <a:p>
            <a:endParaRPr lang="en-US"/>
          </a:p>
        </p:txBody>
      </p:sp>
      <p:sp>
        <p:nvSpPr>
          <p:cNvPr id="48163" name="Rectangle 34"/>
          <p:cNvSpPr>
            <a:spLocks/>
          </p:cNvSpPr>
          <p:nvPr/>
        </p:nvSpPr>
        <p:spPr bwMode="auto">
          <a:xfrm>
            <a:off x="3048000" y="4724400"/>
            <a:ext cx="5689600" cy="228600"/>
          </a:xfrm>
          <a:prstGeom prst="rect">
            <a:avLst/>
          </a:prstGeom>
          <a:gradFill rotWithShape="0">
            <a:gsLst>
              <a:gs pos="0">
                <a:srgbClr val="FFFFFF"/>
              </a:gs>
              <a:gs pos="100000">
                <a:srgbClr val="000000"/>
              </a:gs>
            </a:gsLst>
            <a:lin ang="0" scaled="1"/>
          </a:gradFill>
          <a:ln w="9525">
            <a:solidFill>
              <a:schemeClr val="tx1"/>
            </a:solidFill>
            <a:round/>
            <a:headEnd/>
            <a:tailEnd/>
          </a:ln>
        </p:spPr>
        <p:txBody>
          <a:bodyPr lIns="0" tIns="0" rIns="0" bIns="0"/>
          <a:lstStyle/>
          <a:p>
            <a:endParaRPr lang="en-US"/>
          </a:p>
        </p:txBody>
      </p:sp>
      <p:sp>
        <p:nvSpPr>
          <p:cNvPr id="48164" name="Rectangle 35"/>
          <p:cNvSpPr>
            <a:spLocks/>
          </p:cNvSpPr>
          <p:nvPr/>
        </p:nvSpPr>
        <p:spPr bwMode="auto">
          <a:xfrm>
            <a:off x="8585258" y="4951511"/>
            <a:ext cx="169276" cy="307777"/>
          </a:xfrm>
          <a:prstGeom prst="rect">
            <a:avLst/>
          </a:prstGeom>
          <a:noFill/>
          <a:ln w="12700">
            <a:noFill/>
            <a:miter lim="800000"/>
            <a:headEnd/>
            <a:tailEnd/>
          </a:ln>
        </p:spPr>
        <p:txBody>
          <a:bodyPr wrap="none" lIns="0" tIns="0" rIns="40639" bIns="0" anchor="ctr">
            <a:spAutoFit/>
          </a:bodyPr>
          <a:lstStyle/>
          <a:p>
            <a:pPr marL="39688" algn="r"/>
            <a:r>
              <a:rPr lang="en-US" sz="2000">
                <a:solidFill>
                  <a:schemeClr val="tx1"/>
                </a:solidFill>
                <a:latin typeface="Times New Roman" pitchFamily="18" charset="0"/>
                <a:cs typeface="Times New Roman" pitchFamily="18" charset="0"/>
                <a:sym typeface="Times New Roman" pitchFamily="18" charset="0"/>
              </a:rPr>
              <a:t>1</a:t>
            </a:r>
          </a:p>
        </p:txBody>
      </p:sp>
      <p:sp>
        <p:nvSpPr>
          <p:cNvPr id="48165" name="Rectangle 36"/>
          <p:cNvSpPr>
            <a:spLocks/>
          </p:cNvSpPr>
          <p:nvPr/>
        </p:nvSpPr>
        <p:spPr bwMode="auto">
          <a:xfrm>
            <a:off x="3048000" y="4951511"/>
            <a:ext cx="169276" cy="307777"/>
          </a:xfrm>
          <a:prstGeom prst="rect">
            <a:avLst/>
          </a:prstGeom>
          <a:noFill/>
          <a:ln w="12700">
            <a:noFill/>
            <a:miter lim="800000"/>
            <a:headEnd/>
            <a:tailEnd/>
          </a:ln>
        </p:spPr>
        <p:txBody>
          <a:bodyPr wrap="none" lIns="0" tIns="0" rIns="40639" bIns="0" anchor="ctr">
            <a:spAutoFit/>
          </a:bodyPr>
          <a:lstStyle/>
          <a:p>
            <a:pPr marL="39688"/>
            <a:r>
              <a:rPr lang="en-US" sz="2000">
                <a:solidFill>
                  <a:schemeClr val="tx1"/>
                </a:solidFill>
                <a:latin typeface="Times New Roman" pitchFamily="18" charset="0"/>
                <a:cs typeface="Times New Roman" pitchFamily="18" charset="0"/>
                <a:sym typeface="Times New Roman" pitchFamily="18" charset="0"/>
              </a:rPr>
              <a:t>0</a:t>
            </a:r>
          </a:p>
        </p:txBody>
      </p:sp>
      <p:sp>
        <p:nvSpPr>
          <p:cNvPr id="48166" name="Rectangle 37"/>
          <p:cNvSpPr>
            <a:spLocks/>
          </p:cNvSpPr>
          <p:nvPr/>
        </p:nvSpPr>
        <p:spPr bwMode="auto">
          <a:xfrm>
            <a:off x="1660498" y="4951511"/>
            <a:ext cx="554623" cy="307777"/>
          </a:xfrm>
          <a:prstGeom prst="rect">
            <a:avLst/>
          </a:prstGeom>
          <a:noFill/>
          <a:ln w="12700">
            <a:noFill/>
            <a:miter lim="800000"/>
            <a:headEnd/>
            <a:tailEnd/>
          </a:ln>
        </p:spPr>
        <p:txBody>
          <a:bodyPr wrap="none" lIns="0" tIns="0" rIns="40639" bIns="0" anchor="ctr">
            <a:spAutoFit/>
          </a:bodyPr>
          <a:lstStyle/>
          <a:p>
            <a:pPr marL="39688" algn="ctr"/>
            <a:r>
              <a:rPr lang="en-US" sz="2000">
                <a:solidFill>
                  <a:schemeClr val="tx1"/>
                </a:solidFill>
                <a:latin typeface="Tahoma" charset="0"/>
                <a:cs typeface="Tahoma" charset="0"/>
                <a:sym typeface="Tahoma" charset="0"/>
              </a:rPr>
              <a:t>Prob</a:t>
            </a:r>
          </a:p>
        </p:txBody>
      </p:sp>
      <p:sp>
        <p:nvSpPr>
          <p:cNvPr id="49190" name="AutoShape 38"/>
          <p:cNvSpPr>
            <a:spLocks/>
          </p:cNvSpPr>
          <p:nvPr/>
        </p:nvSpPr>
        <p:spPr bwMode="auto">
          <a:xfrm>
            <a:off x="4368800" y="2286000"/>
            <a:ext cx="609600" cy="228600"/>
          </a:xfrm>
          <a:prstGeom prst="rightArrow">
            <a:avLst>
              <a:gd name="adj1" fmla="val 50000"/>
              <a:gd name="adj2" fmla="val 50000"/>
            </a:avLst>
          </a:prstGeom>
          <a:solidFill>
            <a:schemeClr val="accent1"/>
          </a:solidFill>
          <a:ln w="9525">
            <a:solidFill>
              <a:schemeClr val="tx1"/>
            </a:solidFill>
            <a:round/>
            <a:headEnd/>
            <a:tailEnd/>
          </a:ln>
        </p:spPr>
        <p:txBody>
          <a:bodyPr lIns="0" tIns="0" rIns="0" bIns="0"/>
          <a:lstStyle/>
          <a:p>
            <a:endParaRPr lang="en-US"/>
          </a:p>
        </p:txBody>
      </p:sp>
    </p:spTree>
    <p:extLst>
      <p:ext uri="{BB962C8B-B14F-4D97-AF65-F5344CB8AC3E}">
        <p14:creationId xmlns:p14="http://schemas.microsoft.com/office/powerpoint/2010/main" val="2552415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91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9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p:txBody>
          <a:bodyPr rIns="132080"/>
          <a:lstStyle/>
          <a:p>
            <a:pPr indent="0" eaLnBrk="1" hangingPunct="1"/>
            <a:r>
              <a:rPr lang="en-US" sz="4000" smtClean="0"/>
              <a:t>Example: Robot Localization</a:t>
            </a:r>
          </a:p>
        </p:txBody>
      </p:sp>
      <p:sp>
        <p:nvSpPr>
          <p:cNvPr id="49156" name="Rectangle 3"/>
          <p:cNvSpPr>
            <a:spLocks noGrp="1" noChangeArrowheads="1"/>
          </p:cNvSpPr>
          <p:nvPr>
            <p:ph type="body" idx="1"/>
          </p:nvPr>
        </p:nvSpPr>
        <p:spPr>
          <a:xfrm>
            <a:off x="838200" y="5767388"/>
            <a:ext cx="10363200" cy="1090612"/>
          </a:xfrm>
        </p:spPr>
        <p:txBody>
          <a:bodyPr rIns="132080"/>
          <a:lstStyle/>
          <a:p>
            <a:pPr algn="ctr" eaLnBrk="1" hangingPunct="1">
              <a:buFont typeface="Wingdings" pitchFamily="2" charset="2"/>
              <a:buNone/>
            </a:pPr>
            <a:r>
              <a:rPr lang="en-US" smtClean="0"/>
              <a:t>t=2</a:t>
            </a:r>
          </a:p>
        </p:txBody>
      </p:sp>
      <p:sp>
        <p:nvSpPr>
          <p:cNvPr id="49157" name="Rectangle 4"/>
          <p:cNvSpPr>
            <a:spLocks/>
          </p:cNvSpPr>
          <p:nvPr/>
        </p:nvSpPr>
        <p:spPr bwMode="auto">
          <a:xfrm>
            <a:off x="3048000" y="2133600"/>
            <a:ext cx="711200" cy="533400"/>
          </a:xfrm>
          <a:prstGeom prst="rect">
            <a:avLst/>
          </a:prstGeom>
          <a:noFill/>
          <a:ln w="9525">
            <a:solidFill>
              <a:schemeClr val="tx1"/>
            </a:solidFill>
            <a:round/>
            <a:headEnd/>
            <a:tailEnd/>
          </a:ln>
        </p:spPr>
        <p:txBody>
          <a:bodyPr lIns="0" tIns="0" rIns="0" bIns="0"/>
          <a:lstStyle/>
          <a:p>
            <a:endParaRPr lang="en-US"/>
          </a:p>
        </p:txBody>
      </p:sp>
      <p:sp>
        <p:nvSpPr>
          <p:cNvPr id="49158" name="Rectangle 5"/>
          <p:cNvSpPr>
            <a:spLocks/>
          </p:cNvSpPr>
          <p:nvPr/>
        </p:nvSpPr>
        <p:spPr bwMode="auto">
          <a:xfrm>
            <a:off x="3759200" y="2133600"/>
            <a:ext cx="711200" cy="533400"/>
          </a:xfrm>
          <a:prstGeom prst="rect">
            <a:avLst/>
          </a:prstGeom>
          <a:solidFill>
            <a:srgbClr val="C0C0C0"/>
          </a:solidFill>
          <a:ln w="9525">
            <a:solidFill>
              <a:schemeClr val="tx1"/>
            </a:solidFill>
            <a:round/>
            <a:headEnd/>
            <a:tailEnd/>
          </a:ln>
        </p:spPr>
        <p:txBody>
          <a:bodyPr lIns="0" tIns="0" rIns="0" bIns="0"/>
          <a:lstStyle/>
          <a:p>
            <a:endParaRPr lang="en-US"/>
          </a:p>
        </p:txBody>
      </p:sp>
      <p:sp>
        <p:nvSpPr>
          <p:cNvPr id="49159" name="Rectangle 6"/>
          <p:cNvSpPr>
            <a:spLocks/>
          </p:cNvSpPr>
          <p:nvPr/>
        </p:nvSpPr>
        <p:spPr bwMode="auto">
          <a:xfrm>
            <a:off x="4470400" y="2133600"/>
            <a:ext cx="711200" cy="533400"/>
          </a:xfrm>
          <a:prstGeom prst="rect">
            <a:avLst/>
          </a:prstGeom>
          <a:solidFill>
            <a:srgbClr val="5F5F5F"/>
          </a:solidFill>
          <a:ln w="9525">
            <a:solidFill>
              <a:schemeClr val="tx1"/>
            </a:solidFill>
            <a:round/>
            <a:headEnd/>
            <a:tailEnd/>
          </a:ln>
        </p:spPr>
        <p:txBody>
          <a:bodyPr lIns="0" tIns="0" rIns="0" bIns="0"/>
          <a:lstStyle/>
          <a:p>
            <a:endParaRPr lang="en-US"/>
          </a:p>
        </p:txBody>
      </p:sp>
      <p:sp>
        <p:nvSpPr>
          <p:cNvPr id="49160" name="Rectangle 7"/>
          <p:cNvSpPr>
            <a:spLocks/>
          </p:cNvSpPr>
          <p:nvPr/>
        </p:nvSpPr>
        <p:spPr bwMode="auto">
          <a:xfrm>
            <a:off x="5181600" y="2133600"/>
            <a:ext cx="711200" cy="533400"/>
          </a:xfrm>
          <a:prstGeom prst="rect">
            <a:avLst/>
          </a:prstGeom>
          <a:solidFill>
            <a:srgbClr val="5F5F5F"/>
          </a:solidFill>
          <a:ln w="9525">
            <a:solidFill>
              <a:schemeClr val="tx1"/>
            </a:solidFill>
            <a:round/>
            <a:headEnd/>
            <a:tailEnd/>
          </a:ln>
        </p:spPr>
        <p:txBody>
          <a:bodyPr lIns="0" tIns="0" rIns="0" bIns="0"/>
          <a:lstStyle/>
          <a:p>
            <a:endParaRPr lang="en-US"/>
          </a:p>
        </p:txBody>
      </p:sp>
      <p:sp>
        <p:nvSpPr>
          <p:cNvPr id="49161" name="Rectangle 8"/>
          <p:cNvSpPr>
            <a:spLocks/>
          </p:cNvSpPr>
          <p:nvPr/>
        </p:nvSpPr>
        <p:spPr bwMode="auto">
          <a:xfrm>
            <a:off x="5892800" y="2133600"/>
            <a:ext cx="711200" cy="533400"/>
          </a:xfrm>
          <a:prstGeom prst="rect">
            <a:avLst/>
          </a:prstGeom>
          <a:solidFill>
            <a:srgbClr val="5F5F5F"/>
          </a:solidFill>
          <a:ln w="9525">
            <a:solidFill>
              <a:schemeClr val="tx1"/>
            </a:solidFill>
            <a:round/>
            <a:headEnd/>
            <a:tailEnd/>
          </a:ln>
        </p:spPr>
        <p:txBody>
          <a:bodyPr lIns="0" tIns="0" rIns="0" bIns="0"/>
          <a:lstStyle/>
          <a:p>
            <a:endParaRPr lang="en-US"/>
          </a:p>
        </p:txBody>
      </p:sp>
      <p:sp>
        <p:nvSpPr>
          <p:cNvPr id="49162" name="Rectangle 9"/>
          <p:cNvSpPr>
            <a:spLocks/>
          </p:cNvSpPr>
          <p:nvPr/>
        </p:nvSpPr>
        <p:spPr bwMode="auto">
          <a:xfrm>
            <a:off x="6604000" y="2133600"/>
            <a:ext cx="711200" cy="533400"/>
          </a:xfrm>
          <a:prstGeom prst="rect">
            <a:avLst/>
          </a:prstGeom>
          <a:solidFill>
            <a:srgbClr val="C0C0C0"/>
          </a:solidFill>
          <a:ln w="9525">
            <a:solidFill>
              <a:schemeClr val="tx1"/>
            </a:solidFill>
            <a:round/>
            <a:headEnd/>
            <a:tailEnd/>
          </a:ln>
        </p:spPr>
        <p:txBody>
          <a:bodyPr lIns="0" tIns="0" rIns="0" bIns="0"/>
          <a:lstStyle/>
          <a:p>
            <a:endParaRPr lang="en-US"/>
          </a:p>
        </p:txBody>
      </p:sp>
      <p:sp>
        <p:nvSpPr>
          <p:cNvPr id="49163" name="Rectangle 10"/>
          <p:cNvSpPr>
            <a:spLocks/>
          </p:cNvSpPr>
          <p:nvPr/>
        </p:nvSpPr>
        <p:spPr bwMode="auto">
          <a:xfrm>
            <a:off x="7315200" y="2133600"/>
            <a:ext cx="711200" cy="533400"/>
          </a:xfrm>
          <a:prstGeom prst="rect">
            <a:avLst/>
          </a:prstGeom>
          <a:solidFill>
            <a:srgbClr val="C0C0C0"/>
          </a:solidFill>
          <a:ln w="9525">
            <a:solidFill>
              <a:schemeClr val="tx1"/>
            </a:solidFill>
            <a:round/>
            <a:headEnd/>
            <a:tailEnd/>
          </a:ln>
        </p:spPr>
        <p:txBody>
          <a:bodyPr lIns="0" tIns="0" rIns="0" bIns="0"/>
          <a:lstStyle/>
          <a:p>
            <a:endParaRPr lang="en-US"/>
          </a:p>
        </p:txBody>
      </p:sp>
      <p:sp>
        <p:nvSpPr>
          <p:cNvPr id="49164" name="Rectangle 11"/>
          <p:cNvSpPr>
            <a:spLocks/>
          </p:cNvSpPr>
          <p:nvPr/>
        </p:nvSpPr>
        <p:spPr bwMode="auto">
          <a:xfrm>
            <a:off x="8026400" y="2133600"/>
            <a:ext cx="711200" cy="533400"/>
          </a:xfrm>
          <a:prstGeom prst="rect">
            <a:avLst/>
          </a:prstGeom>
          <a:noFill/>
          <a:ln w="9525">
            <a:solidFill>
              <a:schemeClr val="tx1"/>
            </a:solidFill>
            <a:round/>
            <a:headEnd/>
            <a:tailEnd/>
          </a:ln>
        </p:spPr>
        <p:txBody>
          <a:bodyPr lIns="0" tIns="0" rIns="0" bIns="0"/>
          <a:lstStyle/>
          <a:p>
            <a:endParaRPr lang="en-US"/>
          </a:p>
        </p:txBody>
      </p:sp>
      <p:sp>
        <p:nvSpPr>
          <p:cNvPr id="49165" name="Rectangle 12"/>
          <p:cNvSpPr>
            <a:spLocks/>
          </p:cNvSpPr>
          <p:nvPr/>
        </p:nvSpPr>
        <p:spPr bwMode="auto">
          <a:xfrm>
            <a:off x="3048000" y="2667000"/>
            <a:ext cx="711200" cy="533400"/>
          </a:xfrm>
          <a:prstGeom prst="rect">
            <a:avLst/>
          </a:prstGeom>
          <a:noFill/>
          <a:ln w="9525">
            <a:solidFill>
              <a:schemeClr val="tx1"/>
            </a:solidFill>
            <a:round/>
            <a:headEnd/>
            <a:tailEnd/>
          </a:ln>
        </p:spPr>
        <p:txBody>
          <a:bodyPr lIns="0" tIns="0" rIns="0" bIns="0"/>
          <a:lstStyle/>
          <a:p>
            <a:endParaRPr lang="en-US"/>
          </a:p>
        </p:txBody>
      </p:sp>
      <p:sp>
        <p:nvSpPr>
          <p:cNvPr id="49166" name="Rectangle 13"/>
          <p:cNvSpPr>
            <a:spLocks/>
          </p:cNvSpPr>
          <p:nvPr/>
        </p:nvSpPr>
        <p:spPr bwMode="auto">
          <a:xfrm>
            <a:off x="6604000" y="2667000"/>
            <a:ext cx="711200" cy="533400"/>
          </a:xfrm>
          <a:prstGeom prst="rect">
            <a:avLst/>
          </a:prstGeom>
          <a:noFill/>
          <a:ln w="9525">
            <a:solidFill>
              <a:schemeClr val="tx1"/>
            </a:solidFill>
            <a:round/>
            <a:headEnd/>
            <a:tailEnd/>
          </a:ln>
        </p:spPr>
        <p:txBody>
          <a:bodyPr lIns="0" tIns="0" rIns="0" bIns="0"/>
          <a:lstStyle/>
          <a:p>
            <a:endParaRPr lang="en-US"/>
          </a:p>
        </p:txBody>
      </p:sp>
      <p:sp>
        <p:nvSpPr>
          <p:cNvPr id="49167" name="Rectangle 14"/>
          <p:cNvSpPr>
            <a:spLocks/>
          </p:cNvSpPr>
          <p:nvPr/>
        </p:nvSpPr>
        <p:spPr bwMode="auto">
          <a:xfrm>
            <a:off x="8026400" y="2667000"/>
            <a:ext cx="711200" cy="533400"/>
          </a:xfrm>
          <a:prstGeom prst="rect">
            <a:avLst/>
          </a:prstGeom>
          <a:noFill/>
          <a:ln w="9525">
            <a:solidFill>
              <a:schemeClr val="tx1"/>
            </a:solidFill>
            <a:round/>
            <a:headEnd/>
            <a:tailEnd/>
          </a:ln>
        </p:spPr>
        <p:txBody>
          <a:bodyPr lIns="0" tIns="0" rIns="0" bIns="0"/>
          <a:lstStyle/>
          <a:p>
            <a:endParaRPr lang="en-US"/>
          </a:p>
        </p:txBody>
      </p:sp>
      <p:sp>
        <p:nvSpPr>
          <p:cNvPr id="49168" name="Rectangle 15"/>
          <p:cNvSpPr>
            <a:spLocks/>
          </p:cNvSpPr>
          <p:nvPr/>
        </p:nvSpPr>
        <p:spPr bwMode="auto">
          <a:xfrm>
            <a:off x="3048000" y="3200400"/>
            <a:ext cx="711200" cy="533400"/>
          </a:xfrm>
          <a:prstGeom prst="rect">
            <a:avLst/>
          </a:prstGeom>
          <a:noFill/>
          <a:ln w="9525">
            <a:solidFill>
              <a:schemeClr val="tx1"/>
            </a:solidFill>
            <a:round/>
            <a:headEnd/>
            <a:tailEnd/>
          </a:ln>
        </p:spPr>
        <p:txBody>
          <a:bodyPr lIns="0" tIns="0" rIns="0" bIns="0"/>
          <a:lstStyle/>
          <a:p>
            <a:endParaRPr lang="en-US"/>
          </a:p>
        </p:txBody>
      </p:sp>
      <p:sp>
        <p:nvSpPr>
          <p:cNvPr id="49169" name="Rectangle 16"/>
          <p:cNvSpPr>
            <a:spLocks/>
          </p:cNvSpPr>
          <p:nvPr/>
        </p:nvSpPr>
        <p:spPr bwMode="auto">
          <a:xfrm>
            <a:off x="6604000" y="3200400"/>
            <a:ext cx="711200" cy="533400"/>
          </a:xfrm>
          <a:prstGeom prst="rect">
            <a:avLst/>
          </a:prstGeom>
          <a:noFill/>
          <a:ln w="9525">
            <a:solidFill>
              <a:schemeClr val="tx1"/>
            </a:solidFill>
            <a:round/>
            <a:headEnd/>
            <a:tailEnd/>
          </a:ln>
        </p:spPr>
        <p:txBody>
          <a:bodyPr lIns="0" tIns="0" rIns="0" bIns="0"/>
          <a:lstStyle/>
          <a:p>
            <a:endParaRPr lang="en-US"/>
          </a:p>
        </p:txBody>
      </p:sp>
      <p:sp>
        <p:nvSpPr>
          <p:cNvPr id="49170" name="Rectangle 17"/>
          <p:cNvSpPr>
            <a:spLocks/>
          </p:cNvSpPr>
          <p:nvPr/>
        </p:nvSpPr>
        <p:spPr bwMode="auto">
          <a:xfrm>
            <a:off x="8026400" y="3200400"/>
            <a:ext cx="711200" cy="533400"/>
          </a:xfrm>
          <a:prstGeom prst="rect">
            <a:avLst/>
          </a:prstGeom>
          <a:noFill/>
          <a:ln w="9525">
            <a:solidFill>
              <a:schemeClr val="tx1"/>
            </a:solidFill>
            <a:round/>
            <a:headEnd/>
            <a:tailEnd/>
          </a:ln>
        </p:spPr>
        <p:txBody>
          <a:bodyPr lIns="0" tIns="0" rIns="0" bIns="0"/>
          <a:lstStyle/>
          <a:p>
            <a:endParaRPr lang="en-US"/>
          </a:p>
        </p:txBody>
      </p:sp>
      <p:sp>
        <p:nvSpPr>
          <p:cNvPr id="49171" name="Rectangle 18"/>
          <p:cNvSpPr>
            <a:spLocks/>
          </p:cNvSpPr>
          <p:nvPr/>
        </p:nvSpPr>
        <p:spPr bwMode="auto">
          <a:xfrm>
            <a:off x="3048000" y="3733800"/>
            <a:ext cx="711200" cy="533400"/>
          </a:xfrm>
          <a:prstGeom prst="rect">
            <a:avLst/>
          </a:prstGeom>
          <a:noFill/>
          <a:ln w="9525">
            <a:solidFill>
              <a:schemeClr val="tx1"/>
            </a:solidFill>
            <a:round/>
            <a:headEnd/>
            <a:tailEnd/>
          </a:ln>
        </p:spPr>
        <p:txBody>
          <a:bodyPr lIns="0" tIns="0" rIns="0" bIns="0"/>
          <a:lstStyle/>
          <a:p>
            <a:endParaRPr lang="en-US"/>
          </a:p>
        </p:txBody>
      </p:sp>
      <p:sp>
        <p:nvSpPr>
          <p:cNvPr id="49172" name="Rectangle 19"/>
          <p:cNvSpPr>
            <a:spLocks/>
          </p:cNvSpPr>
          <p:nvPr/>
        </p:nvSpPr>
        <p:spPr bwMode="auto">
          <a:xfrm>
            <a:off x="3759200" y="3733800"/>
            <a:ext cx="711200" cy="533400"/>
          </a:xfrm>
          <a:prstGeom prst="rect">
            <a:avLst/>
          </a:prstGeom>
          <a:solidFill>
            <a:srgbClr val="C0C0C0"/>
          </a:solidFill>
          <a:ln w="9525">
            <a:solidFill>
              <a:schemeClr val="tx1"/>
            </a:solidFill>
            <a:round/>
            <a:headEnd/>
            <a:tailEnd/>
          </a:ln>
        </p:spPr>
        <p:txBody>
          <a:bodyPr lIns="0" tIns="0" rIns="0" bIns="0"/>
          <a:lstStyle/>
          <a:p>
            <a:endParaRPr lang="en-US"/>
          </a:p>
        </p:txBody>
      </p:sp>
      <p:sp>
        <p:nvSpPr>
          <p:cNvPr id="49173" name="Rectangle 20"/>
          <p:cNvSpPr>
            <a:spLocks/>
          </p:cNvSpPr>
          <p:nvPr/>
        </p:nvSpPr>
        <p:spPr bwMode="auto">
          <a:xfrm>
            <a:off x="4470400" y="3733800"/>
            <a:ext cx="711200" cy="533400"/>
          </a:xfrm>
          <a:prstGeom prst="rect">
            <a:avLst/>
          </a:prstGeom>
          <a:solidFill>
            <a:srgbClr val="5F5F5F"/>
          </a:solidFill>
          <a:ln w="9525">
            <a:solidFill>
              <a:schemeClr val="tx1"/>
            </a:solidFill>
            <a:round/>
            <a:headEnd/>
            <a:tailEnd/>
          </a:ln>
        </p:spPr>
        <p:txBody>
          <a:bodyPr lIns="0" tIns="0" rIns="0" bIns="0"/>
          <a:lstStyle/>
          <a:p>
            <a:endParaRPr lang="en-US"/>
          </a:p>
        </p:txBody>
      </p:sp>
      <p:sp>
        <p:nvSpPr>
          <p:cNvPr id="49174" name="Rectangle 21"/>
          <p:cNvSpPr>
            <a:spLocks/>
          </p:cNvSpPr>
          <p:nvPr/>
        </p:nvSpPr>
        <p:spPr bwMode="auto">
          <a:xfrm>
            <a:off x="5181600" y="3733800"/>
            <a:ext cx="711200" cy="533400"/>
          </a:xfrm>
          <a:prstGeom prst="rect">
            <a:avLst/>
          </a:prstGeom>
          <a:solidFill>
            <a:srgbClr val="5F5F5F"/>
          </a:solidFill>
          <a:ln w="9525">
            <a:solidFill>
              <a:schemeClr val="tx1"/>
            </a:solidFill>
            <a:round/>
            <a:headEnd/>
            <a:tailEnd/>
          </a:ln>
        </p:spPr>
        <p:txBody>
          <a:bodyPr lIns="0" tIns="0" rIns="0" bIns="0"/>
          <a:lstStyle/>
          <a:p>
            <a:endParaRPr lang="en-US"/>
          </a:p>
        </p:txBody>
      </p:sp>
      <p:sp>
        <p:nvSpPr>
          <p:cNvPr id="49175" name="Rectangle 22"/>
          <p:cNvSpPr>
            <a:spLocks/>
          </p:cNvSpPr>
          <p:nvPr/>
        </p:nvSpPr>
        <p:spPr bwMode="auto">
          <a:xfrm>
            <a:off x="5892800" y="3733800"/>
            <a:ext cx="711200" cy="533400"/>
          </a:xfrm>
          <a:prstGeom prst="rect">
            <a:avLst/>
          </a:prstGeom>
          <a:solidFill>
            <a:srgbClr val="5F5F5F"/>
          </a:solidFill>
          <a:ln w="9525">
            <a:solidFill>
              <a:schemeClr val="tx1"/>
            </a:solidFill>
            <a:round/>
            <a:headEnd/>
            <a:tailEnd/>
          </a:ln>
        </p:spPr>
        <p:txBody>
          <a:bodyPr lIns="0" tIns="0" rIns="0" bIns="0"/>
          <a:lstStyle/>
          <a:p>
            <a:endParaRPr lang="en-US"/>
          </a:p>
        </p:txBody>
      </p:sp>
      <p:sp>
        <p:nvSpPr>
          <p:cNvPr id="49176" name="Rectangle 23"/>
          <p:cNvSpPr>
            <a:spLocks/>
          </p:cNvSpPr>
          <p:nvPr/>
        </p:nvSpPr>
        <p:spPr bwMode="auto">
          <a:xfrm>
            <a:off x="6604000" y="3733800"/>
            <a:ext cx="711200" cy="533400"/>
          </a:xfrm>
          <a:prstGeom prst="rect">
            <a:avLst/>
          </a:prstGeom>
          <a:solidFill>
            <a:srgbClr val="C0C0C0"/>
          </a:solidFill>
          <a:ln w="9525">
            <a:solidFill>
              <a:schemeClr val="tx1"/>
            </a:solidFill>
            <a:round/>
            <a:headEnd/>
            <a:tailEnd/>
          </a:ln>
        </p:spPr>
        <p:txBody>
          <a:bodyPr lIns="0" tIns="0" rIns="0" bIns="0"/>
          <a:lstStyle/>
          <a:p>
            <a:endParaRPr lang="en-US"/>
          </a:p>
        </p:txBody>
      </p:sp>
      <p:sp>
        <p:nvSpPr>
          <p:cNvPr id="49177" name="Rectangle 24"/>
          <p:cNvSpPr>
            <a:spLocks/>
          </p:cNvSpPr>
          <p:nvPr/>
        </p:nvSpPr>
        <p:spPr bwMode="auto">
          <a:xfrm>
            <a:off x="7315200" y="3733800"/>
            <a:ext cx="711200" cy="533400"/>
          </a:xfrm>
          <a:prstGeom prst="rect">
            <a:avLst/>
          </a:prstGeom>
          <a:solidFill>
            <a:srgbClr val="C0C0C0"/>
          </a:solidFill>
          <a:ln w="9525">
            <a:solidFill>
              <a:schemeClr val="tx1"/>
            </a:solidFill>
            <a:round/>
            <a:headEnd/>
            <a:tailEnd/>
          </a:ln>
        </p:spPr>
        <p:txBody>
          <a:bodyPr lIns="0" tIns="0" rIns="0" bIns="0"/>
          <a:lstStyle/>
          <a:p>
            <a:endParaRPr lang="en-US"/>
          </a:p>
        </p:txBody>
      </p:sp>
      <p:sp>
        <p:nvSpPr>
          <p:cNvPr id="49178" name="Rectangle 25"/>
          <p:cNvSpPr>
            <a:spLocks/>
          </p:cNvSpPr>
          <p:nvPr/>
        </p:nvSpPr>
        <p:spPr bwMode="auto">
          <a:xfrm>
            <a:off x="8026400" y="3733800"/>
            <a:ext cx="711200" cy="533400"/>
          </a:xfrm>
          <a:prstGeom prst="rect">
            <a:avLst/>
          </a:prstGeom>
          <a:noFill/>
          <a:ln w="9525">
            <a:solidFill>
              <a:schemeClr val="tx1"/>
            </a:solidFill>
            <a:round/>
            <a:headEnd/>
            <a:tailEnd/>
          </a:ln>
        </p:spPr>
        <p:txBody>
          <a:bodyPr lIns="0" tIns="0" rIns="0" bIns="0"/>
          <a:lstStyle/>
          <a:p>
            <a:endParaRPr lang="en-US"/>
          </a:p>
        </p:txBody>
      </p:sp>
      <p:sp>
        <p:nvSpPr>
          <p:cNvPr id="49179" name="Rectangle 26"/>
          <p:cNvSpPr>
            <a:spLocks/>
          </p:cNvSpPr>
          <p:nvPr/>
        </p:nvSpPr>
        <p:spPr bwMode="auto">
          <a:xfrm>
            <a:off x="3759200" y="2667000"/>
            <a:ext cx="2844800" cy="1066800"/>
          </a:xfrm>
          <a:prstGeom prst="rect">
            <a:avLst/>
          </a:prstGeom>
          <a:solidFill>
            <a:srgbClr val="FFFFFF"/>
          </a:solidFill>
          <a:ln w="38100">
            <a:solidFill>
              <a:schemeClr val="tx1"/>
            </a:solidFill>
            <a:miter lim="800000"/>
            <a:headEnd/>
            <a:tailEnd/>
          </a:ln>
        </p:spPr>
        <p:txBody>
          <a:bodyPr lIns="0" tIns="0" rIns="0" bIns="0"/>
          <a:lstStyle/>
          <a:p>
            <a:endParaRPr lang="en-US"/>
          </a:p>
        </p:txBody>
      </p:sp>
      <p:sp>
        <p:nvSpPr>
          <p:cNvPr id="49180" name="Rectangle 27"/>
          <p:cNvSpPr>
            <a:spLocks/>
          </p:cNvSpPr>
          <p:nvPr/>
        </p:nvSpPr>
        <p:spPr bwMode="auto">
          <a:xfrm>
            <a:off x="3048000" y="2133600"/>
            <a:ext cx="5689600" cy="2133600"/>
          </a:xfrm>
          <a:prstGeom prst="rect">
            <a:avLst/>
          </a:prstGeom>
          <a:noFill/>
          <a:ln w="38100">
            <a:solidFill>
              <a:schemeClr val="tx1"/>
            </a:solidFill>
            <a:miter lim="800000"/>
            <a:headEnd/>
            <a:tailEnd/>
          </a:ln>
        </p:spPr>
        <p:txBody>
          <a:bodyPr lIns="0" tIns="0" rIns="0" bIns="0"/>
          <a:lstStyle/>
          <a:p>
            <a:endParaRPr lang="en-US"/>
          </a:p>
        </p:txBody>
      </p:sp>
      <p:sp>
        <p:nvSpPr>
          <p:cNvPr id="49181" name="Rectangle 28"/>
          <p:cNvSpPr>
            <a:spLocks/>
          </p:cNvSpPr>
          <p:nvPr/>
        </p:nvSpPr>
        <p:spPr bwMode="auto">
          <a:xfrm>
            <a:off x="7315200" y="2667000"/>
            <a:ext cx="711200" cy="1066800"/>
          </a:xfrm>
          <a:prstGeom prst="rect">
            <a:avLst/>
          </a:prstGeom>
          <a:noFill/>
          <a:ln w="38100">
            <a:solidFill>
              <a:schemeClr val="tx1"/>
            </a:solidFill>
            <a:miter lim="800000"/>
            <a:headEnd/>
            <a:tailEnd/>
          </a:ln>
        </p:spPr>
        <p:txBody>
          <a:bodyPr lIns="0" tIns="0" rIns="0" bIns="0"/>
          <a:lstStyle/>
          <a:p>
            <a:endParaRPr lang="en-US"/>
          </a:p>
        </p:txBody>
      </p:sp>
      <p:sp>
        <p:nvSpPr>
          <p:cNvPr id="49182" name="Line 29"/>
          <p:cNvSpPr>
            <a:spLocks noChangeShapeType="1"/>
          </p:cNvSpPr>
          <p:nvPr/>
        </p:nvSpPr>
        <p:spPr bwMode="auto">
          <a:xfrm>
            <a:off x="5105401" y="2424114"/>
            <a:ext cx="361951" cy="1587"/>
          </a:xfrm>
          <a:prstGeom prst="line">
            <a:avLst/>
          </a:prstGeom>
          <a:noFill/>
          <a:ln w="9525">
            <a:solidFill>
              <a:srgbClr val="FF0000"/>
            </a:solidFill>
            <a:round/>
            <a:headEnd/>
            <a:tailEnd type="triangle" w="med" len="med"/>
          </a:ln>
        </p:spPr>
        <p:txBody>
          <a:bodyPr lIns="0" tIns="0" rIns="0" bIns="0"/>
          <a:lstStyle/>
          <a:p>
            <a:endParaRPr lang="en-US"/>
          </a:p>
        </p:txBody>
      </p:sp>
      <p:sp>
        <p:nvSpPr>
          <p:cNvPr id="49183" name="Rectangle 30"/>
          <p:cNvSpPr>
            <a:spLocks/>
          </p:cNvSpPr>
          <p:nvPr/>
        </p:nvSpPr>
        <p:spPr bwMode="auto">
          <a:xfrm>
            <a:off x="3048000" y="4724400"/>
            <a:ext cx="5689600" cy="228600"/>
          </a:xfrm>
          <a:prstGeom prst="rect">
            <a:avLst/>
          </a:prstGeom>
          <a:gradFill rotWithShape="0">
            <a:gsLst>
              <a:gs pos="0">
                <a:srgbClr val="FFFFFF"/>
              </a:gs>
              <a:gs pos="100000">
                <a:srgbClr val="000000"/>
              </a:gs>
            </a:gsLst>
            <a:lin ang="0" scaled="1"/>
          </a:gradFill>
          <a:ln w="9525">
            <a:solidFill>
              <a:schemeClr val="tx1"/>
            </a:solidFill>
            <a:round/>
            <a:headEnd/>
            <a:tailEnd/>
          </a:ln>
        </p:spPr>
        <p:txBody>
          <a:bodyPr lIns="0" tIns="0" rIns="0" bIns="0"/>
          <a:lstStyle/>
          <a:p>
            <a:endParaRPr lang="en-US"/>
          </a:p>
        </p:txBody>
      </p:sp>
      <p:sp>
        <p:nvSpPr>
          <p:cNvPr id="49184" name="Rectangle 31"/>
          <p:cNvSpPr>
            <a:spLocks/>
          </p:cNvSpPr>
          <p:nvPr/>
        </p:nvSpPr>
        <p:spPr bwMode="auto">
          <a:xfrm>
            <a:off x="8585258" y="4951511"/>
            <a:ext cx="169276" cy="307777"/>
          </a:xfrm>
          <a:prstGeom prst="rect">
            <a:avLst/>
          </a:prstGeom>
          <a:noFill/>
          <a:ln w="12700">
            <a:noFill/>
            <a:miter lim="800000"/>
            <a:headEnd/>
            <a:tailEnd/>
          </a:ln>
        </p:spPr>
        <p:txBody>
          <a:bodyPr wrap="none" lIns="0" tIns="0" rIns="40639" bIns="0" anchor="ctr">
            <a:spAutoFit/>
          </a:bodyPr>
          <a:lstStyle/>
          <a:p>
            <a:pPr marL="39688" algn="r"/>
            <a:r>
              <a:rPr lang="en-US" sz="2000">
                <a:solidFill>
                  <a:schemeClr val="tx1"/>
                </a:solidFill>
                <a:latin typeface="Times New Roman" pitchFamily="18" charset="0"/>
                <a:cs typeface="Times New Roman" pitchFamily="18" charset="0"/>
                <a:sym typeface="Times New Roman" pitchFamily="18" charset="0"/>
              </a:rPr>
              <a:t>1</a:t>
            </a:r>
          </a:p>
        </p:txBody>
      </p:sp>
      <p:sp>
        <p:nvSpPr>
          <p:cNvPr id="49185" name="Rectangle 32"/>
          <p:cNvSpPr>
            <a:spLocks/>
          </p:cNvSpPr>
          <p:nvPr/>
        </p:nvSpPr>
        <p:spPr bwMode="auto">
          <a:xfrm>
            <a:off x="3048000" y="4951511"/>
            <a:ext cx="169276" cy="307777"/>
          </a:xfrm>
          <a:prstGeom prst="rect">
            <a:avLst/>
          </a:prstGeom>
          <a:noFill/>
          <a:ln w="12700">
            <a:noFill/>
            <a:miter lim="800000"/>
            <a:headEnd/>
            <a:tailEnd/>
          </a:ln>
        </p:spPr>
        <p:txBody>
          <a:bodyPr wrap="none" lIns="0" tIns="0" rIns="40639" bIns="0" anchor="ctr">
            <a:spAutoFit/>
          </a:bodyPr>
          <a:lstStyle/>
          <a:p>
            <a:pPr marL="39688"/>
            <a:r>
              <a:rPr lang="en-US" sz="2000">
                <a:solidFill>
                  <a:schemeClr val="tx1"/>
                </a:solidFill>
                <a:latin typeface="Times New Roman" pitchFamily="18" charset="0"/>
                <a:cs typeface="Times New Roman" pitchFamily="18" charset="0"/>
                <a:sym typeface="Times New Roman" pitchFamily="18" charset="0"/>
              </a:rPr>
              <a:t>0</a:t>
            </a:r>
          </a:p>
        </p:txBody>
      </p:sp>
      <p:sp>
        <p:nvSpPr>
          <p:cNvPr id="49186" name="Rectangle 33"/>
          <p:cNvSpPr>
            <a:spLocks/>
          </p:cNvSpPr>
          <p:nvPr/>
        </p:nvSpPr>
        <p:spPr bwMode="auto">
          <a:xfrm>
            <a:off x="1660498" y="4951511"/>
            <a:ext cx="554623" cy="307777"/>
          </a:xfrm>
          <a:prstGeom prst="rect">
            <a:avLst/>
          </a:prstGeom>
          <a:noFill/>
          <a:ln w="12700">
            <a:noFill/>
            <a:miter lim="800000"/>
            <a:headEnd/>
            <a:tailEnd/>
          </a:ln>
        </p:spPr>
        <p:txBody>
          <a:bodyPr wrap="none" lIns="0" tIns="0" rIns="40639" bIns="0" anchor="ctr">
            <a:spAutoFit/>
          </a:bodyPr>
          <a:lstStyle/>
          <a:p>
            <a:pPr marL="39688" algn="ctr"/>
            <a:r>
              <a:rPr lang="en-US" sz="2000">
                <a:solidFill>
                  <a:schemeClr val="tx1"/>
                </a:solidFill>
                <a:latin typeface="Tahoma" charset="0"/>
                <a:cs typeface="Tahoma" charset="0"/>
                <a:sym typeface="Tahoma" charset="0"/>
              </a:rPr>
              <a:t>Prob</a:t>
            </a:r>
          </a:p>
        </p:txBody>
      </p:sp>
      <p:sp>
        <p:nvSpPr>
          <p:cNvPr id="49187" name="Oval 34"/>
          <p:cNvSpPr>
            <a:spLocks/>
          </p:cNvSpPr>
          <p:nvPr/>
        </p:nvSpPr>
        <p:spPr bwMode="auto">
          <a:xfrm>
            <a:off x="4603751" y="2238375"/>
            <a:ext cx="508000" cy="381000"/>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49188" name="Line 35"/>
          <p:cNvSpPr>
            <a:spLocks noChangeShapeType="1"/>
          </p:cNvSpPr>
          <p:nvPr/>
        </p:nvSpPr>
        <p:spPr bwMode="auto">
          <a:xfrm rot="10800000" flipH="1">
            <a:off x="4864100" y="1905000"/>
            <a:ext cx="2117" cy="304800"/>
          </a:xfrm>
          <a:prstGeom prst="line">
            <a:avLst/>
          </a:prstGeom>
          <a:noFill/>
          <a:ln w="9525">
            <a:solidFill>
              <a:srgbClr val="009900"/>
            </a:solidFill>
            <a:round/>
            <a:headEnd/>
            <a:tailEnd type="triangle" w="med" len="med"/>
          </a:ln>
        </p:spPr>
        <p:txBody>
          <a:bodyPr lIns="0" tIns="0" rIns="0" bIns="0"/>
          <a:lstStyle/>
          <a:p>
            <a:endParaRPr lang="en-US"/>
          </a:p>
        </p:txBody>
      </p:sp>
      <p:sp>
        <p:nvSpPr>
          <p:cNvPr id="49189" name="Line 36"/>
          <p:cNvSpPr>
            <a:spLocks noChangeShapeType="1"/>
          </p:cNvSpPr>
          <p:nvPr/>
        </p:nvSpPr>
        <p:spPr bwMode="auto">
          <a:xfrm>
            <a:off x="4857751" y="2614614"/>
            <a:ext cx="2116" cy="257175"/>
          </a:xfrm>
          <a:prstGeom prst="line">
            <a:avLst/>
          </a:prstGeom>
          <a:noFill/>
          <a:ln w="9525">
            <a:solidFill>
              <a:srgbClr val="009900"/>
            </a:solidFill>
            <a:round/>
            <a:headEnd/>
            <a:tailEnd type="triangle" w="med" len="med"/>
          </a:ln>
        </p:spPr>
        <p:txBody>
          <a:bodyPr lIns="0" tIns="0" rIns="0" bIns="0"/>
          <a:lstStyle/>
          <a:p>
            <a:endParaRPr lang="en-US"/>
          </a:p>
        </p:txBody>
      </p:sp>
      <p:sp>
        <p:nvSpPr>
          <p:cNvPr id="49190" name="Line 37"/>
          <p:cNvSpPr>
            <a:spLocks noChangeShapeType="1"/>
          </p:cNvSpPr>
          <p:nvPr/>
        </p:nvSpPr>
        <p:spPr bwMode="auto">
          <a:xfrm flipH="1">
            <a:off x="4267200" y="2428875"/>
            <a:ext cx="323851" cy="1588"/>
          </a:xfrm>
          <a:prstGeom prst="line">
            <a:avLst/>
          </a:prstGeom>
          <a:noFill/>
          <a:ln w="9525">
            <a:solidFill>
              <a:srgbClr val="FF0000"/>
            </a:solidFill>
            <a:round/>
            <a:headEnd/>
            <a:tailEnd type="triangle" w="med" len="med"/>
          </a:ln>
        </p:spPr>
        <p:txBody>
          <a:bodyPr lIns="0" tIns="0" rIns="0" bIns="0"/>
          <a:lstStyle/>
          <a:p>
            <a:endParaRPr lang="en-US"/>
          </a:p>
        </p:txBody>
      </p:sp>
      <p:sp>
        <p:nvSpPr>
          <p:cNvPr id="50214" name="AutoShape 38"/>
          <p:cNvSpPr>
            <a:spLocks/>
          </p:cNvSpPr>
          <p:nvPr/>
        </p:nvSpPr>
        <p:spPr bwMode="auto">
          <a:xfrm>
            <a:off x="5111751" y="2305050"/>
            <a:ext cx="609600" cy="228600"/>
          </a:xfrm>
          <a:prstGeom prst="rightArrow">
            <a:avLst>
              <a:gd name="adj1" fmla="val 50000"/>
              <a:gd name="adj2" fmla="val 50000"/>
            </a:avLst>
          </a:prstGeom>
          <a:solidFill>
            <a:schemeClr val="accent1"/>
          </a:solidFill>
          <a:ln w="9525">
            <a:solidFill>
              <a:schemeClr val="tx1"/>
            </a:solidFill>
            <a:round/>
            <a:headEnd/>
            <a:tailEnd/>
          </a:ln>
        </p:spPr>
        <p:txBody>
          <a:bodyPr lIns="0" tIns="0" rIns="0" bIns="0"/>
          <a:lstStyle/>
          <a:p>
            <a:endParaRPr lang="en-US"/>
          </a:p>
        </p:txBody>
      </p:sp>
    </p:spTree>
    <p:extLst>
      <p:ext uri="{BB962C8B-B14F-4D97-AF65-F5344CB8AC3E}">
        <p14:creationId xmlns:p14="http://schemas.microsoft.com/office/powerpoint/2010/main" val="2044139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02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2"/>
          <p:cNvSpPr>
            <a:spLocks noGrp="1" noChangeArrowheads="1"/>
          </p:cNvSpPr>
          <p:nvPr>
            <p:ph type="title"/>
          </p:nvPr>
        </p:nvSpPr>
        <p:spPr/>
        <p:txBody>
          <a:bodyPr rIns="132080"/>
          <a:lstStyle/>
          <a:p>
            <a:pPr indent="0" eaLnBrk="1" hangingPunct="1"/>
            <a:r>
              <a:rPr lang="en-US" sz="4000" smtClean="0"/>
              <a:t>Example: Robot Localization</a:t>
            </a:r>
          </a:p>
        </p:txBody>
      </p:sp>
      <p:sp>
        <p:nvSpPr>
          <p:cNvPr id="50180" name="Rectangle 3"/>
          <p:cNvSpPr>
            <a:spLocks noGrp="1" noChangeArrowheads="1"/>
          </p:cNvSpPr>
          <p:nvPr>
            <p:ph type="body" idx="1"/>
          </p:nvPr>
        </p:nvSpPr>
        <p:spPr>
          <a:xfrm>
            <a:off x="838200" y="5767388"/>
            <a:ext cx="10363200" cy="1090612"/>
          </a:xfrm>
        </p:spPr>
        <p:txBody>
          <a:bodyPr rIns="132080"/>
          <a:lstStyle/>
          <a:p>
            <a:pPr algn="ctr" eaLnBrk="1" hangingPunct="1">
              <a:buFont typeface="Wingdings" pitchFamily="2" charset="2"/>
              <a:buNone/>
            </a:pPr>
            <a:r>
              <a:rPr lang="en-US" smtClean="0"/>
              <a:t>t=3</a:t>
            </a:r>
          </a:p>
        </p:txBody>
      </p:sp>
      <p:sp>
        <p:nvSpPr>
          <p:cNvPr id="50181" name="Rectangle 4"/>
          <p:cNvSpPr>
            <a:spLocks/>
          </p:cNvSpPr>
          <p:nvPr/>
        </p:nvSpPr>
        <p:spPr bwMode="auto">
          <a:xfrm>
            <a:off x="3048000" y="2133600"/>
            <a:ext cx="711200" cy="533400"/>
          </a:xfrm>
          <a:prstGeom prst="rect">
            <a:avLst/>
          </a:prstGeom>
          <a:noFill/>
          <a:ln w="9525">
            <a:solidFill>
              <a:schemeClr val="tx1"/>
            </a:solidFill>
            <a:round/>
            <a:headEnd/>
            <a:tailEnd/>
          </a:ln>
        </p:spPr>
        <p:txBody>
          <a:bodyPr lIns="0" tIns="0" rIns="0" bIns="0"/>
          <a:lstStyle/>
          <a:p>
            <a:endParaRPr lang="en-US"/>
          </a:p>
        </p:txBody>
      </p:sp>
      <p:sp>
        <p:nvSpPr>
          <p:cNvPr id="50182" name="Rectangle 5"/>
          <p:cNvSpPr>
            <a:spLocks/>
          </p:cNvSpPr>
          <p:nvPr/>
        </p:nvSpPr>
        <p:spPr bwMode="auto">
          <a:xfrm>
            <a:off x="3759200" y="2133600"/>
            <a:ext cx="711200" cy="533400"/>
          </a:xfrm>
          <a:prstGeom prst="rect">
            <a:avLst/>
          </a:prstGeom>
          <a:solidFill>
            <a:srgbClr val="DDDDDD"/>
          </a:solidFill>
          <a:ln w="9525">
            <a:solidFill>
              <a:schemeClr val="tx1"/>
            </a:solidFill>
            <a:round/>
            <a:headEnd/>
            <a:tailEnd/>
          </a:ln>
        </p:spPr>
        <p:txBody>
          <a:bodyPr lIns="0" tIns="0" rIns="0" bIns="0"/>
          <a:lstStyle/>
          <a:p>
            <a:endParaRPr lang="en-US"/>
          </a:p>
        </p:txBody>
      </p:sp>
      <p:sp>
        <p:nvSpPr>
          <p:cNvPr id="50183" name="Rectangle 6"/>
          <p:cNvSpPr>
            <a:spLocks/>
          </p:cNvSpPr>
          <p:nvPr/>
        </p:nvSpPr>
        <p:spPr bwMode="auto">
          <a:xfrm>
            <a:off x="4470400" y="2133600"/>
            <a:ext cx="711200" cy="533400"/>
          </a:xfrm>
          <a:prstGeom prst="rect">
            <a:avLst/>
          </a:prstGeom>
          <a:solidFill>
            <a:srgbClr val="C0C0C0"/>
          </a:solidFill>
          <a:ln w="9525">
            <a:solidFill>
              <a:schemeClr val="tx1"/>
            </a:solidFill>
            <a:round/>
            <a:headEnd/>
            <a:tailEnd/>
          </a:ln>
        </p:spPr>
        <p:txBody>
          <a:bodyPr lIns="0" tIns="0" rIns="0" bIns="0"/>
          <a:lstStyle/>
          <a:p>
            <a:endParaRPr lang="en-US"/>
          </a:p>
        </p:txBody>
      </p:sp>
      <p:sp>
        <p:nvSpPr>
          <p:cNvPr id="50184" name="Rectangle 7"/>
          <p:cNvSpPr>
            <a:spLocks/>
          </p:cNvSpPr>
          <p:nvPr/>
        </p:nvSpPr>
        <p:spPr bwMode="auto">
          <a:xfrm>
            <a:off x="5181600" y="2133600"/>
            <a:ext cx="711200" cy="533400"/>
          </a:xfrm>
          <a:prstGeom prst="rect">
            <a:avLst/>
          </a:prstGeom>
          <a:solidFill>
            <a:srgbClr val="4D4D4D"/>
          </a:solidFill>
          <a:ln w="9525">
            <a:solidFill>
              <a:schemeClr val="tx1"/>
            </a:solidFill>
            <a:round/>
            <a:headEnd/>
            <a:tailEnd/>
          </a:ln>
        </p:spPr>
        <p:txBody>
          <a:bodyPr lIns="0" tIns="0" rIns="0" bIns="0"/>
          <a:lstStyle/>
          <a:p>
            <a:endParaRPr lang="en-US"/>
          </a:p>
        </p:txBody>
      </p:sp>
      <p:sp>
        <p:nvSpPr>
          <p:cNvPr id="50185" name="Rectangle 8"/>
          <p:cNvSpPr>
            <a:spLocks/>
          </p:cNvSpPr>
          <p:nvPr/>
        </p:nvSpPr>
        <p:spPr bwMode="auto">
          <a:xfrm>
            <a:off x="5892800" y="2133600"/>
            <a:ext cx="711200" cy="533400"/>
          </a:xfrm>
          <a:prstGeom prst="rect">
            <a:avLst/>
          </a:prstGeom>
          <a:solidFill>
            <a:srgbClr val="4D4D4D"/>
          </a:solidFill>
          <a:ln w="9525">
            <a:solidFill>
              <a:schemeClr val="tx1"/>
            </a:solidFill>
            <a:round/>
            <a:headEnd/>
            <a:tailEnd/>
          </a:ln>
        </p:spPr>
        <p:txBody>
          <a:bodyPr lIns="0" tIns="0" rIns="0" bIns="0"/>
          <a:lstStyle/>
          <a:p>
            <a:endParaRPr lang="en-US"/>
          </a:p>
        </p:txBody>
      </p:sp>
      <p:sp>
        <p:nvSpPr>
          <p:cNvPr id="50186" name="Rectangle 9"/>
          <p:cNvSpPr>
            <a:spLocks/>
          </p:cNvSpPr>
          <p:nvPr/>
        </p:nvSpPr>
        <p:spPr bwMode="auto">
          <a:xfrm>
            <a:off x="6604000" y="2133600"/>
            <a:ext cx="711200" cy="533400"/>
          </a:xfrm>
          <a:prstGeom prst="rect">
            <a:avLst/>
          </a:prstGeom>
          <a:solidFill>
            <a:srgbClr val="C0C0C0"/>
          </a:solidFill>
          <a:ln w="9525">
            <a:solidFill>
              <a:schemeClr val="tx1"/>
            </a:solidFill>
            <a:round/>
            <a:headEnd/>
            <a:tailEnd/>
          </a:ln>
        </p:spPr>
        <p:txBody>
          <a:bodyPr lIns="0" tIns="0" rIns="0" bIns="0"/>
          <a:lstStyle/>
          <a:p>
            <a:endParaRPr lang="en-US"/>
          </a:p>
        </p:txBody>
      </p:sp>
      <p:sp>
        <p:nvSpPr>
          <p:cNvPr id="50187" name="Rectangle 10"/>
          <p:cNvSpPr>
            <a:spLocks/>
          </p:cNvSpPr>
          <p:nvPr/>
        </p:nvSpPr>
        <p:spPr bwMode="auto">
          <a:xfrm>
            <a:off x="7315200" y="2133600"/>
            <a:ext cx="711200" cy="533400"/>
          </a:xfrm>
          <a:prstGeom prst="rect">
            <a:avLst/>
          </a:prstGeom>
          <a:solidFill>
            <a:srgbClr val="DDDDDD"/>
          </a:solidFill>
          <a:ln w="9525">
            <a:solidFill>
              <a:schemeClr val="tx1"/>
            </a:solidFill>
            <a:round/>
            <a:headEnd/>
            <a:tailEnd/>
          </a:ln>
        </p:spPr>
        <p:txBody>
          <a:bodyPr lIns="0" tIns="0" rIns="0" bIns="0"/>
          <a:lstStyle/>
          <a:p>
            <a:endParaRPr lang="en-US"/>
          </a:p>
        </p:txBody>
      </p:sp>
      <p:sp>
        <p:nvSpPr>
          <p:cNvPr id="50188" name="Rectangle 11"/>
          <p:cNvSpPr>
            <a:spLocks/>
          </p:cNvSpPr>
          <p:nvPr/>
        </p:nvSpPr>
        <p:spPr bwMode="auto">
          <a:xfrm>
            <a:off x="8026400" y="2133600"/>
            <a:ext cx="711200" cy="533400"/>
          </a:xfrm>
          <a:prstGeom prst="rect">
            <a:avLst/>
          </a:prstGeom>
          <a:noFill/>
          <a:ln w="9525">
            <a:solidFill>
              <a:schemeClr val="tx1"/>
            </a:solidFill>
            <a:round/>
            <a:headEnd/>
            <a:tailEnd/>
          </a:ln>
        </p:spPr>
        <p:txBody>
          <a:bodyPr lIns="0" tIns="0" rIns="0" bIns="0"/>
          <a:lstStyle/>
          <a:p>
            <a:endParaRPr lang="en-US"/>
          </a:p>
        </p:txBody>
      </p:sp>
      <p:sp>
        <p:nvSpPr>
          <p:cNvPr id="50189" name="Rectangle 12"/>
          <p:cNvSpPr>
            <a:spLocks/>
          </p:cNvSpPr>
          <p:nvPr/>
        </p:nvSpPr>
        <p:spPr bwMode="auto">
          <a:xfrm>
            <a:off x="3048000" y="2667000"/>
            <a:ext cx="711200" cy="533400"/>
          </a:xfrm>
          <a:prstGeom prst="rect">
            <a:avLst/>
          </a:prstGeom>
          <a:noFill/>
          <a:ln w="9525">
            <a:solidFill>
              <a:schemeClr val="tx1"/>
            </a:solidFill>
            <a:round/>
            <a:headEnd/>
            <a:tailEnd/>
          </a:ln>
        </p:spPr>
        <p:txBody>
          <a:bodyPr lIns="0" tIns="0" rIns="0" bIns="0"/>
          <a:lstStyle/>
          <a:p>
            <a:endParaRPr lang="en-US"/>
          </a:p>
        </p:txBody>
      </p:sp>
      <p:sp>
        <p:nvSpPr>
          <p:cNvPr id="50190" name="Rectangle 13"/>
          <p:cNvSpPr>
            <a:spLocks/>
          </p:cNvSpPr>
          <p:nvPr/>
        </p:nvSpPr>
        <p:spPr bwMode="auto">
          <a:xfrm>
            <a:off x="6604000" y="2667000"/>
            <a:ext cx="711200" cy="533400"/>
          </a:xfrm>
          <a:prstGeom prst="rect">
            <a:avLst/>
          </a:prstGeom>
          <a:noFill/>
          <a:ln w="9525">
            <a:solidFill>
              <a:schemeClr val="tx1"/>
            </a:solidFill>
            <a:round/>
            <a:headEnd/>
            <a:tailEnd/>
          </a:ln>
        </p:spPr>
        <p:txBody>
          <a:bodyPr lIns="0" tIns="0" rIns="0" bIns="0"/>
          <a:lstStyle/>
          <a:p>
            <a:endParaRPr lang="en-US"/>
          </a:p>
        </p:txBody>
      </p:sp>
      <p:sp>
        <p:nvSpPr>
          <p:cNvPr id="50191" name="Rectangle 14"/>
          <p:cNvSpPr>
            <a:spLocks/>
          </p:cNvSpPr>
          <p:nvPr/>
        </p:nvSpPr>
        <p:spPr bwMode="auto">
          <a:xfrm>
            <a:off x="8026400" y="2667000"/>
            <a:ext cx="711200" cy="533400"/>
          </a:xfrm>
          <a:prstGeom prst="rect">
            <a:avLst/>
          </a:prstGeom>
          <a:noFill/>
          <a:ln w="9525">
            <a:solidFill>
              <a:schemeClr val="tx1"/>
            </a:solidFill>
            <a:round/>
            <a:headEnd/>
            <a:tailEnd/>
          </a:ln>
        </p:spPr>
        <p:txBody>
          <a:bodyPr lIns="0" tIns="0" rIns="0" bIns="0"/>
          <a:lstStyle/>
          <a:p>
            <a:endParaRPr lang="en-US"/>
          </a:p>
        </p:txBody>
      </p:sp>
      <p:sp>
        <p:nvSpPr>
          <p:cNvPr id="50192" name="Rectangle 15"/>
          <p:cNvSpPr>
            <a:spLocks/>
          </p:cNvSpPr>
          <p:nvPr/>
        </p:nvSpPr>
        <p:spPr bwMode="auto">
          <a:xfrm>
            <a:off x="3048000" y="3200400"/>
            <a:ext cx="711200" cy="533400"/>
          </a:xfrm>
          <a:prstGeom prst="rect">
            <a:avLst/>
          </a:prstGeom>
          <a:noFill/>
          <a:ln w="9525">
            <a:solidFill>
              <a:schemeClr val="tx1"/>
            </a:solidFill>
            <a:round/>
            <a:headEnd/>
            <a:tailEnd/>
          </a:ln>
        </p:spPr>
        <p:txBody>
          <a:bodyPr lIns="0" tIns="0" rIns="0" bIns="0"/>
          <a:lstStyle/>
          <a:p>
            <a:endParaRPr lang="en-US"/>
          </a:p>
        </p:txBody>
      </p:sp>
      <p:sp>
        <p:nvSpPr>
          <p:cNvPr id="50193" name="Rectangle 16"/>
          <p:cNvSpPr>
            <a:spLocks/>
          </p:cNvSpPr>
          <p:nvPr/>
        </p:nvSpPr>
        <p:spPr bwMode="auto">
          <a:xfrm>
            <a:off x="6604000" y="3200400"/>
            <a:ext cx="711200" cy="533400"/>
          </a:xfrm>
          <a:prstGeom prst="rect">
            <a:avLst/>
          </a:prstGeom>
          <a:noFill/>
          <a:ln w="9525">
            <a:solidFill>
              <a:schemeClr val="tx1"/>
            </a:solidFill>
            <a:round/>
            <a:headEnd/>
            <a:tailEnd/>
          </a:ln>
        </p:spPr>
        <p:txBody>
          <a:bodyPr lIns="0" tIns="0" rIns="0" bIns="0"/>
          <a:lstStyle/>
          <a:p>
            <a:endParaRPr lang="en-US"/>
          </a:p>
        </p:txBody>
      </p:sp>
      <p:sp>
        <p:nvSpPr>
          <p:cNvPr id="50194" name="Rectangle 17"/>
          <p:cNvSpPr>
            <a:spLocks/>
          </p:cNvSpPr>
          <p:nvPr/>
        </p:nvSpPr>
        <p:spPr bwMode="auto">
          <a:xfrm>
            <a:off x="8026400" y="3200400"/>
            <a:ext cx="711200" cy="533400"/>
          </a:xfrm>
          <a:prstGeom prst="rect">
            <a:avLst/>
          </a:prstGeom>
          <a:noFill/>
          <a:ln w="9525">
            <a:solidFill>
              <a:schemeClr val="tx1"/>
            </a:solidFill>
            <a:round/>
            <a:headEnd/>
            <a:tailEnd/>
          </a:ln>
        </p:spPr>
        <p:txBody>
          <a:bodyPr lIns="0" tIns="0" rIns="0" bIns="0"/>
          <a:lstStyle/>
          <a:p>
            <a:endParaRPr lang="en-US"/>
          </a:p>
        </p:txBody>
      </p:sp>
      <p:sp>
        <p:nvSpPr>
          <p:cNvPr id="50195" name="Rectangle 18"/>
          <p:cNvSpPr>
            <a:spLocks/>
          </p:cNvSpPr>
          <p:nvPr/>
        </p:nvSpPr>
        <p:spPr bwMode="auto">
          <a:xfrm>
            <a:off x="3048000" y="3733800"/>
            <a:ext cx="711200" cy="533400"/>
          </a:xfrm>
          <a:prstGeom prst="rect">
            <a:avLst/>
          </a:prstGeom>
          <a:noFill/>
          <a:ln w="9525">
            <a:solidFill>
              <a:schemeClr val="tx1"/>
            </a:solidFill>
            <a:round/>
            <a:headEnd/>
            <a:tailEnd/>
          </a:ln>
        </p:spPr>
        <p:txBody>
          <a:bodyPr lIns="0" tIns="0" rIns="0" bIns="0"/>
          <a:lstStyle/>
          <a:p>
            <a:endParaRPr lang="en-US"/>
          </a:p>
        </p:txBody>
      </p:sp>
      <p:sp>
        <p:nvSpPr>
          <p:cNvPr id="50196" name="Rectangle 19"/>
          <p:cNvSpPr>
            <a:spLocks/>
          </p:cNvSpPr>
          <p:nvPr/>
        </p:nvSpPr>
        <p:spPr bwMode="auto">
          <a:xfrm>
            <a:off x="3759200" y="3733800"/>
            <a:ext cx="711200" cy="533400"/>
          </a:xfrm>
          <a:prstGeom prst="rect">
            <a:avLst/>
          </a:prstGeom>
          <a:solidFill>
            <a:srgbClr val="DDDDDD"/>
          </a:solidFill>
          <a:ln w="9525">
            <a:solidFill>
              <a:schemeClr val="tx1"/>
            </a:solidFill>
            <a:round/>
            <a:headEnd/>
            <a:tailEnd/>
          </a:ln>
        </p:spPr>
        <p:txBody>
          <a:bodyPr lIns="0" tIns="0" rIns="0" bIns="0"/>
          <a:lstStyle/>
          <a:p>
            <a:endParaRPr lang="en-US"/>
          </a:p>
        </p:txBody>
      </p:sp>
      <p:sp>
        <p:nvSpPr>
          <p:cNvPr id="50197" name="Rectangle 20"/>
          <p:cNvSpPr>
            <a:spLocks/>
          </p:cNvSpPr>
          <p:nvPr/>
        </p:nvSpPr>
        <p:spPr bwMode="auto">
          <a:xfrm>
            <a:off x="4470400" y="3733800"/>
            <a:ext cx="711200" cy="533400"/>
          </a:xfrm>
          <a:prstGeom prst="rect">
            <a:avLst/>
          </a:prstGeom>
          <a:solidFill>
            <a:srgbClr val="C0C0C0"/>
          </a:solidFill>
          <a:ln w="9525">
            <a:solidFill>
              <a:schemeClr val="tx1"/>
            </a:solidFill>
            <a:round/>
            <a:headEnd/>
            <a:tailEnd/>
          </a:ln>
        </p:spPr>
        <p:txBody>
          <a:bodyPr lIns="0" tIns="0" rIns="0" bIns="0"/>
          <a:lstStyle/>
          <a:p>
            <a:endParaRPr lang="en-US"/>
          </a:p>
        </p:txBody>
      </p:sp>
      <p:sp>
        <p:nvSpPr>
          <p:cNvPr id="50198" name="Rectangle 21"/>
          <p:cNvSpPr>
            <a:spLocks/>
          </p:cNvSpPr>
          <p:nvPr/>
        </p:nvSpPr>
        <p:spPr bwMode="auto">
          <a:xfrm>
            <a:off x="5181600" y="3733800"/>
            <a:ext cx="711200" cy="533400"/>
          </a:xfrm>
          <a:prstGeom prst="rect">
            <a:avLst/>
          </a:prstGeom>
          <a:solidFill>
            <a:srgbClr val="4D4D4D"/>
          </a:solidFill>
          <a:ln w="9525">
            <a:solidFill>
              <a:schemeClr val="tx1"/>
            </a:solidFill>
            <a:round/>
            <a:headEnd/>
            <a:tailEnd/>
          </a:ln>
        </p:spPr>
        <p:txBody>
          <a:bodyPr lIns="0" tIns="0" rIns="0" bIns="0"/>
          <a:lstStyle/>
          <a:p>
            <a:endParaRPr lang="en-US"/>
          </a:p>
        </p:txBody>
      </p:sp>
      <p:sp>
        <p:nvSpPr>
          <p:cNvPr id="50199" name="Rectangle 22"/>
          <p:cNvSpPr>
            <a:spLocks/>
          </p:cNvSpPr>
          <p:nvPr/>
        </p:nvSpPr>
        <p:spPr bwMode="auto">
          <a:xfrm>
            <a:off x="5892800" y="3733800"/>
            <a:ext cx="711200" cy="533400"/>
          </a:xfrm>
          <a:prstGeom prst="rect">
            <a:avLst/>
          </a:prstGeom>
          <a:solidFill>
            <a:srgbClr val="4D4D4D"/>
          </a:solidFill>
          <a:ln w="9525">
            <a:solidFill>
              <a:schemeClr val="tx1"/>
            </a:solidFill>
            <a:round/>
            <a:headEnd/>
            <a:tailEnd/>
          </a:ln>
        </p:spPr>
        <p:txBody>
          <a:bodyPr lIns="0" tIns="0" rIns="0" bIns="0"/>
          <a:lstStyle/>
          <a:p>
            <a:endParaRPr lang="en-US"/>
          </a:p>
        </p:txBody>
      </p:sp>
      <p:sp>
        <p:nvSpPr>
          <p:cNvPr id="50200" name="Rectangle 23"/>
          <p:cNvSpPr>
            <a:spLocks/>
          </p:cNvSpPr>
          <p:nvPr/>
        </p:nvSpPr>
        <p:spPr bwMode="auto">
          <a:xfrm>
            <a:off x="6604000" y="3733800"/>
            <a:ext cx="711200" cy="533400"/>
          </a:xfrm>
          <a:prstGeom prst="rect">
            <a:avLst/>
          </a:prstGeom>
          <a:solidFill>
            <a:srgbClr val="C0C0C0"/>
          </a:solidFill>
          <a:ln w="9525">
            <a:solidFill>
              <a:schemeClr val="tx1"/>
            </a:solidFill>
            <a:round/>
            <a:headEnd/>
            <a:tailEnd/>
          </a:ln>
        </p:spPr>
        <p:txBody>
          <a:bodyPr lIns="0" tIns="0" rIns="0" bIns="0"/>
          <a:lstStyle/>
          <a:p>
            <a:endParaRPr lang="en-US"/>
          </a:p>
        </p:txBody>
      </p:sp>
      <p:sp>
        <p:nvSpPr>
          <p:cNvPr id="50201" name="Rectangle 24"/>
          <p:cNvSpPr>
            <a:spLocks/>
          </p:cNvSpPr>
          <p:nvPr/>
        </p:nvSpPr>
        <p:spPr bwMode="auto">
          <a:xfrm>
            <a:off x="7315200" y="3733800"/>
            <a:ext cx="711200" cy="533400"/>
          </a:xfrm>
          <a:prstGeom prst="rect">
            <a:avLst/>
          </a:prstGeom>
          <a:solidFill>
            <a:srgbClr val="DDDDDD"/>
          </a:solidFill>
          <a:ln w="9525">
            <a:solidFill>
              <a:schemeClr val="tx1"/>
            </a:solidFill>
            <a:round/>
            <a:headEnd/>
            <a:tailEnd/>
          </a:ln>
        </p:spPr>
        <p:txBody>
          <a:bodyPr lIns="0" tIns="0" rIns="0" bIns="0"/>
          <a:lstStyle/>
          <a:p>
            <a:endParaRPr lang="en-US"/>
          </a:p>
        </p:txBody>
      </p:sp>
      <p:sp>
        <p:nvSpPr>
          <p:cNvPr id="50202" name="Rectangle 25"/>
          <p:cNvSpPr>
            <a:spLocks/>
          </p:cNvSpPr>
          <p:nvPr/>
        </p:nvSpPr>
        <p:spPr bwMode="auto">
          <a:xfrm>
            <a:off x="8026400" y="3733800"/>
            <a:ext cx="711200" cy="533400"/>
          </a:xfrm>
          <a:prstGeom prst="rect">
            <a:avLst/>
          </a:prstGeom>
          <a:noFill/>
          <a:ln w="9525">
            <a:solidFill>
              <a:schemeClr val="tx1"/>
            </a:solidFill>
            <a:round/>
            <a:headEnd/>
            <a:tailEnd/>
          </a:ln>
        </p:spPr>
        <p:txBody>
          <a:bodyPr lIns="0" tIns="0" rIns="0" bIns="0"/>
          <a:lstStyle/>
          <a:p>
            <a:endParaRPr lang="en-US"/>
          </a:p>
        </p:txBody>
      </p:sp>
      <p:sp>
        <p:nvSpPr>
          <p:cNvPr id="50203" name="Rectangle 26"/>
          <p:cNvSpPr>
            <a:spLocks/>
          </p:cNvSpPr>
          <p:nvPr/>
        </p:nvSpPr>
        <p:spPr bwMode="auto">
          <a:xfrm>
            <a:off x="3759200" y="2667000"/>
            <a:ext cx="2844800" cy="1066800"/>
          </a:xfrm>
          <a:prstGeom prst="rect">
            <a:avLst/>
          </a:prstGeom>
          <a:solidFill>
            <a:srgbClr val="FFFFFF"/>
          </a:solidFill>
          <a:ln w="38100">
            <a:solidFill>
              <a:schemeClr val="tx1"/>
            </a:solidFill>
            <a:miter lim="800000"/>
            <a:headEnd/>
            <a:tailEnd/>
          </a:ln>
        </p:spPr>
        <p:txBody>
          <a:bodyPr lIns="0" tIns="0" rIns="0" bIns="0"/>
          <a:lstStyle/>
          <a:p>
            <a:endParaRPr lang="en-US"/>
          </a:p>
        </p:txBody>
      </p:sp>
      <p:sp>
        <p:nvSpPr>
          <p:cNvPr id="50204" name="Rectangle 27"/>
          <p:cNvSpPr>
            <a:spLocks/>
          </p:cNvSpPr>
          <p:nvPr/>
        </p:nvSpPr>
        <p:spPr bwMode="auto">
          <a:xfrm>
            <a:off x="3048000" y="2133600"/>
            <a:ext cx="5689600" cy="2133600"/>
          </a:xfrm>
          <a:prstGeom prst="rect">
            <a:avLst/>
          </a:prstGeom>
          <a:noFill/>
          <a:ln w="38100">
            <a:solidFill>
              <a:schemeClr val="tx1"/>
            </a:solidFill>
            <a:miter lim="800000"/>
            <a:headEnd/>
            <a:tailEnd/>
          </a:ln>
        </p:spPr>
        <p:txBody>
          <a:bodyPr lIns="0" tIns="0" rIns="0" bIns="0"/>
          <a:lstStyle/>
          <a:p>
            <a:endParaRPr lang="en-US"/>
          </a:p>
        </p:txBody>
      </p:sp>
      <p:sp>
        <p:nvSpPr>
          <p:cNvPr id="50205" name="Rectangle 28"/>
          <p:cNvSpPr>
            <a:spLocks/>
          </p:cNvSpPr>
          <p:nvPr/>
        </p:nvSpPr>
        <p:spPr bwMode="auto">
          <a:xfrm>
            <a:off x="7315200" y="2667000"/>
            <a:ext cx="711200" cy="1066800"/>
          </a:xfrm>
          <a:prstGeom prst="rect">
            <a:avLst/>
          </a:prstGeom>
          <a:noFill/>
          <a:ln w="38100">
            <a:solidFill>
              <a:schemeClr val="tx1"/>
            </a:solidFill>
            <a:miter lim="800000"/>
            <a:headEnd/>
            <a:tailEnd/>
          </a:ln>
        </p:spPr>
        <p:txBody>
          <a:bodyPr lIns="0" tIns="0" rIns="0" bIns="0"/>
          <a:lstStyle/>
          <a:p>
            <a:endParaRPr lang="en-US"/>
          </a:p>
        </p:txBody>
      </p:sp>
      <p:sp>
        <p:nvSpPr>
          <p:cNvPr id="50206" name="Line 29"/>
          <p:cNvSpPr>
            <a:spLocks noChangeShapeType="1"/>
          </p:cNvSpPr>
          <p:nvPr/>
        </p:nvSpPr>
        <p:spPr bwMode="auto">
          <a:xfrm>
            <a:off x="5835651" y="2428875"/>
            <a:ext cx="361949" cy="1588"/>
          </a:xfrm>
          <a:prstGeom prst="line">
            <a:avLst/>
          </a:prstGeom>
          <a:noFill/>
          <a:ln w="9525">
            <a:solidFill>
              <a:srgbClr val="FF0000"/>
            </a:solidFill>
            <a:round/>
            <a:headEnd/>
            <a:tailEnd type="triangle" w="med" len="med"/>
          </a:ln>
        </p:spPr>
        <p:txBody>
          <a:bodyPr lIns="0" tIns="0" rIns="0" bIns="0"/>
          <a:lstStyle/>
          <a:p>
            <a:endParaRPr lang="en-US"/>
          </a:p>
        </p:txBody>
      </p:sp>
      <p:sp>
        <p:nvSpPr>
          <p:cNvPr id="50207" name="Rectangle 30"/>
          <p:cNvSpPr>
            <a:spLocks/>
          </p:cNvSpPr>
          <p:nvPr/>
        </p:nvSpPr>
        <p:spPr bwMode="auto">
          <a:xfrm>
            <a:off x="3048000" y="4724400"/>
            <a:ext cx="5689600" cy="228600"/>
          </a:xfrm>
          <a:prstGeom prst="rect">
            <a:avLst/>
          </a:prstGeom>
          <a:gradFill rotWithShape="0">
            <a:gsLst>
              <a:gs pos="0">
                <a:srgbClr val="FFFFFF"/>
              </a:gs>
              <a:gs pos="100000">
                <a:srgbClr val="000000"/>
              </a:gs>
            </a:gsLst>
            <a:lin ang="0" scaled="1"/>
          </a:gradFill>
          <a:ln w="9525">
            <a:solidFill>
              <a:schemeClr val="tx1"/>
            </a:solidFill>
            <a:round/>
            <a:headEnd/>
            <a:tailEnd/>
          </a:ln>
        </p:spPr>
        <p:txBody>
          <a:bodyPr lIns="0" tIns="0" rIns="0" bIns="0"/>
          <a:lstStyle/>
          <a:p>
            <a:endParaRPr lang="en-US"/>
          </a:p>
        </p:txBody>
      </p:sp>
      <p:sp>
        <p:nvSpPr>
          <p:cNvPr id="50208" name="Rectangle 31"/>
          <p:cNvSpPr>
            <a:spLocks/>
          </p:cNvSpPr>
          <p:nvPr/>
        </p:nvSpPr>
        <p:spPr bwMode="auto">
          <a:xfrm>
            <a:off x="8585258" y="4951511"/>
            <a:ext cx="169276" cy="307777"/>
          </a:xfrm>
          <a:prstGeom prst="rect">
            <a:avLst/>
          </a:prstGeom>
          <a:noFill/>
          <a:ln w="12700">
            <a:noFill/>
            <a:miter lim="800000"/>
            <a:headEnd/>
            <a:tailEnd/>
          </a:ln>
        </p:spPr>
        <p:txBody>
          <a:bodyPr wrap="none" lIns="0" tIns="0" rIns="40639" bIns="0" anchor="ctr">
            <a:spAutoFit/>
          </a:bodyPr>
          <a:lstStyle/>
          <a:p>
            <a:pPr marL="39688" algn="r"/>
            <a:r>
              <a:rPr lang="en-US" sz="2000">
                <a:solidFill>
                  <a:schemeClr val="tx1"/>
                </a:solidFill>
                <a:latin typeface="Times New Roman" pitchFamily="18" charset="0"/>
                <a:cs typeface="Times New Roman" pitchFamily="18" charset="0"/>
                <a:sym typeface="Times New Roman" pitchFamily="18" charset="0"/>
              </a:rPr>
              <a:t>1</a:t>
            </a:r>
          </a:p>
        </p:txBody>
      </p:sp>
      <p:sp>
        <p:nvSpPr>
          <p:cNvPr id="50209" name="Rectangle 32"/>
          <p:cNvSpPr>
            <a:spLocks/>
          </p:cNvSpPr>
          <p:nvPr/>
        </p:nvSpPr>
        <p:spPr bwMode="auto">
          <a:xfrm>
            <a:off x="3048000" y="4951511"/>
            <a:ext cx="169276" cy="307777"/>
          </a:xfrm>
          <a:prstGeom prst="rect">
            <a:avLst/>
          </a:prstGeom>
          <a:noFill/>
          <a:ln w="12700">
            <a:noFill/>
            <a:miter lim="800000"/>
            <a:headEnd/>
            <a:tailEnd/>
          </a:ln>
        </p:spPr>
        <p:txBody>
          <a:bodyPr wrap="none" lIns="0" tIns="0" rIns="40639" bIns="0" anchor="ctr">
            <a:spAutoFit/>
          </a:bodyPr>
          <a:lstStyle/>
          <a:p>
            <a:pPr marL="39688"/>
            <a:r>
              <a:rPr lang="en-US" sz="2000">
                <a:solidFill>
                  <a:schemeClr val="tx1"/>
                </a:solidFill>
                <a:latin typeface="Times New Roman" pitchFamily="18" charset="0"/>
                <a:cs typeface="Times New Roman" pitchFamily="18" charset="0"/>
                <a:sym typeface="Times New Roman" pitchFamily="18" charset="0"/>
              </a:rPr>
              <a:t>0</a:t>
            </a:r>
          </a:p>
        </p:txBody>
      </p:sp>
      <p:sp>
        <p:nvSpPr>
          <p:cNvPr id="50210" name="Rectangle 33"/>
          <p:cNvSpPr>
            <a:spLocks/>
          </p:cNvSpPr>
          <p:nvPr/>
        </p:nvSpPr>
        <p:spPr bwMode="auto">
          <a:xfrm>
            <a:off x="1660498" y="4951511"/>
            <a:ext cx="554623" cy="307777"/>
          </a:xfrm>
          <a:prstGeom prst="rect">
            <a:avLst/>
          </a:prstGeom>
          <a:noFill/>
          <a:ln w="12700">
            <a:noFill/>
            <a:miter lim="800000"/>
            <a:headEnd/>
            <a:tailEnd/>
          </a:ln>
        </p:spPr>
        <p:txBody>
          <a:bodyPr wrap="none" lIns="0" tIns="0" rIns="40639" bIns="0" anchor="ctr">
            <a:spAutoFit/>
          </a:bodyPr>
          <a:lstStyle/>
          <a:p>
            <a:pPr marL="39688" algn="ctr"/>
            <a:r>
              <a:rPr lang="en-US" sz="2000">
                <a:solidFill>
                  <a:schemeClr val="tx1"/>
                </a:solidFill>
                <a:latin typeface="Tahoma" charset="0"/>
                <a:cs typeface="Tahoma" charset="0"/>
                <a:sym typeface="Tahoma" charset="0"/>
              </a:rPr>
              <a:t>Prob</a:t>
            </a:r>
          </a:p>
        </p:txBody>
      </p:sp>
      <p:sp>
        <p:nvSpPr>
          <p:cNvPr id="50211" name="Oval 34"/>
          <p:cNvSpPr>
            <a:spLocks/>
          </p:cNvSpPr>
          <p:nvPr/>
        </p:nvSpPr>
        <p:spPr bwMode="auto">
          <a:xfrm>
            <a:off x="5314951" y="2238375"/>
            <a:ext cx="508000" cy="381000"/>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50212" name="Line 35"/>
          <p:cNvSpPr>
            <a:spLocks noChangeShapeType="1"/>
          </p:cNvSpPr>
          <p:nvPr/>
        </p:nvSpPr>
        <p:spPr bwMode="auto">
          <a:xfrm rot="10800000" flipH="1">
            <a:off x="5575300" y="1905000"/>
            <a:ext cx="2117" cy="304800"/>
          </a:xfrm>
          <a:prstGeom prst="line">
            <a:avLst/>
          </a:prstGeom>
          <a:noFill/>
          <a:ln w="9525">
            <a:solidFill>
              <a:srgbClr val="009900"/>
            </a:solidFill>
            <a:round/>
            <a:headEnd/>
            <a:tailEnd type="triangle" w="med" len="med"/>
          </a:ln>
        </p:spPr>
        <p:txBody>
          <a:bodyPr lIns="0" tIns="0" rIns="0" bIns="0"/>
          <a:lstStyle/>
          <a:p>
            <a:endParaRPr lang="en-US"/>
          </a:p>
        </p:txBody>
      </p:sp>
      <p:sp>
        <p:nvSpPr>
          <p:cNvPr id="50213" name="Line 36"/>
          <p:cNvSpPr>
            <a:spLocks noChangeShapeType="1"/>
          </p:cNvSpPr>
          <p:nvPr/>
        </p:nvSpPr>
        <p:spPr bwMode="auto">
          <a:xfrm>
            <a:off x="5568951" y="2614614"/>
            <a:ext cx="2116" cy="257175"/>
          </a:xfrm>
          <a:prstGeom prst="line">
            <a:avLst/>
          </a:prstGeom>
          <a:noFill/>
          <a:ln w="9525">
            <a:solidFill>
              <a:srgbClr val="009900"/>
            </a:solidFill>
            <a:round/>
            <a:headEnd/>
            <a:tailEnd type="triangle" w="med" len="med"/>
          </a:ln>
        </p:spPr>
        <p:txBody>
          <a:bodyPr lIns="0" tIns="0" rIns="0" bIns="0"/>
          <a:lstStyle/>
          <a:p>
            <a:endParaRPr lang="en-US"/>
          </a:p>
        </p:txBody>
      </p:sp>
      <p:sp>
        <p:nvSpPr>
          <p:cNvPr id="50214" name="Line 37"/>
          <p:cNvSpPr>
            <a:spLocks noChangeShapeType="1"/>
          </p:cNvSpPr>
          <p:nvPr/>
        </p:nvSpPr>
        <p:spPr bwMode="auto">
          <a:xfrm flipH="1">
            <a:off x="4978400" y="2428875"/>
            <a:ext cx="323851" cy="1588"/>
          </a:xfrm>
          <a:prstGeom prst="line">
            <a:avLst/>
          </a:prstGeom>
          <a:noFill/>
          <a:ln w="9525">
            <a:solidFill>
              <a:srgbClr val="FF0000"/>
            </a:solidFill>
            <a:round/>
            <a:headEnd/>
            <a:tailEnd type="triangle" w="med" len="med"/>
          </a:ln>
        </p:spPr>
        <p:txBody>
          <a:bodyPr lIns="0" tIns="0" rIns="0" bIns="0"/>
          <a:lstStyle/>
          <a:p>
            <a:endParaRPr lang="en-US"/>
          </a:p>
        </p:txBody>
      </p:sp>
      <p:sp>
        <p:nvSpPr>
          <p:cNvPr id="51238" name="AutoShape 38"/>
          <p:cNvSpPr>
            <a:spLocks/>
          </p:cNvSpPr>
          <p:nvPr/>
        </p:nvSpPr>
        <p:spPr bwMode="auto">
          <a:xfrm>
            <a:off x="5816600" y="2309813"/>
            <a:ext cx="609600" cy="228600"/>
          </a:xfrm>
          <a:prstGeom prst="rightArrow">
            <a:avLst>
              <a:gd name="adj1" fmla="val 50000"/>
              <a:gd name="adj2" fmla="val 50000"/>
            </a:avLst>
          </a:prstGeom>
          <a:solidFill>
            <a:schemeClr val="accent1"/>
          </a:solidFill>
          <a:ln w="9525">
            <a:solidFill>
              <a:schemeClr val="tx1"/>
            </a:solidFill>
            <a:round/>
            <a:headEnd/>
            <a:tailEnd/>
          </a:ln>
        </p:spPr>
        <p:txBody>
          <a:bodyPr lIns="0" tIns="0" rIns="0" bIns="0"/>
          <a:lstStyle/>
          <a:p>
            <a:endParaRPr lang="en-US"/>
          </a:p>
        </p:txBody>
      </p:sp>
    </p:spTree>
    <p:extLst>
      <p:ext uri="{BB962C8B-B14F-4D97-AF65-F5344CB8AC3E}">
        <p14:creationId xmlns:p14="http://schemas.microsoft.com/office/powerpoint/2010/main" val="4201795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12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2"/>
          <p:cNvSpPr>
            <a:spLocks noGrp="1" noChangeArrowheads="1"/>
          </p:cNvSpPr>
          <p:nvPr>
            <p:ph type="title"/>
          </p:nvPr>
        </p:nvSpPr>
        <p:spPr/>
        <p:txBody>
          <a:bodyPr rIns="132080"/>
          <a:lstStyle/>
          <a:p>
            <a:pPr indent="0" eaLnBrk="1" hangingPunct="1"/>
            <a:r>
              <a:rPr lang="en-US" sz="4000" smtClean="0"/>
              <a:t>Example: Robot Localization</a:t>
            </a:r>
          </a:p>
        </p:txBody>
      </p:sp>
      <p:sp>
        <p:nvSpPr>
          <p:cNvPr id="51204" name="Rectangle 3"/>
          <p:cNvSpPr>
            <a:spLocks noGrp="1" noChangeArrowheads="1"/>
          </p:cNvSpPr>
          <p:nvPr>
            <p:ph type="body" idx="1"/>
          </p:nvPr>
        </p:nvSpPr>
        <p:spPr>
          <a:xfrm>
            <a:off x="838200" y="5767388"/>
            <a:ext cx="10363200" cy="1090612"/>
          </a:xfrm>
        </p:spPr>
        <p:txBody>
          <a:bodyPr rIns="132080"/>
          <a:lstStyle/>
          <a:p>
            <a:pPr algn="ctr" eaLnBrk="1" hangingPunct="1">
              <a:buFont typeface="Wingdings" pitchFamily="2" charset="2"/>
              <a:buNone/>
            </a:pPr>
            <a:r>
              <a:rPr lang="en-US" smtClean="0"/>
              <a:t>t=4</a:t>
            </a:r>
          </a:p>
        </p:txBody>
      </p:sp>
      <p:sp>
        <p:nvSpPr>
          <p:cNvPr id="51205" name="Rectangle 4"/>
          <p:cNvSpPr>
            <a:spLocks/>
          </p:cNvSpPr>
          <p:nvPr/>
        </p:nvSpPr>
        <p:spPr bwMode="auto">
          <a:xfrm>
            <a:off x="3048000" y="2133600"/>
            <a:ext cx="711200" cy="533400"/>
          </a:xfrm>
          <a:prstGeom prst="rect">
            <a:avLst/>
          </a:prstGeom>
          <a:noFill/>
          <a:ln w="9525">
            <a:solidFill>
              <a:schemeClr val="tx1"/>
            </a:solidFill>
            <a:round/>
            <a:headEnd/>
            <a:tailEnd/>
          </a:ln>
        </p:spPr>
        <p:txBody>
          <a:bodyPr lIns="0" tIns="0" rIns="0" bIns="0"/>
          <a:lstStyle/>
          <a:p>
            <a:endParaRPr lang="en-US"/>
          </a:p>
        </p:txBody>
      </p:sp>
      <p:sp>
        <p:nvSpPr>
          <p:cNvPr id="51206" name="Rectangle 5"/>
          <p:cNvSpPr>
            <a:spLocks/>
          </p:cNvSpPr>
          <p:nvPr/>
        </p:nvSpPr>
        <p:spPr bwMode="auto">
          <a:xfrm>
            <a:off x="3759200" y="2133600"/>
            <a:ext cx="711200" cy="533400"/>
          </a:xfrm>
          <a:prstGeom prst="rect">
            <a:avLst/>
          </a:prstGeom>
          <a:solidFill>
            <a:srgbClr val="EAEAEA"/>
          </a:solidFill>
          <a:ln w="9525">
            <a:solidFill>
              <a:schemeClr val="tx1"/>
            </a:solidFill>
            <a:round/>
            <a:headEnd/>
            <a:tailEnd/>
          </a:ln>
        </p:spPr>
        <p:txBody>
          <a:bodyPr lIns="0" tIns="0" rIns="0" bIns="0"/>
          <a:lstStyle/>
          <a:p>
            <a:endParaRPr lang="en-US"/>
          </a:p>
        </p:txBody>
      </p:sp>
      <p:sp>
        <p:nvSpPr>
          <p:cNvPr id="51207" name="Rectangle 6"/>
          <p:cNvSpPr>
            <a:spLocks/>
          </p:cNvSpPr>
          <p:nvPr/>
        </p:nvSpPr>
        <p:spPr bwMode="auto">
          <a:xfrm>
            <a:off x="4470400" y="2133600"/>
            <a:ext cx="711200" cy="533400"/>
          </a:xfrm>
          <a:prstGeom prst="rect">
            <a:avLst/>
          </a:prstGeom>
          <a:solidFill>
            <a:srgbClr val="DDDDDD"/>
          </a:solidFill>
          <a:ln w="9525">
            <a:solidFill>
              <a:schemeClr val="tx1"/>
            </a:solidFill>
            <a:round/>
            <a:headEnd/>
            <a:tailEnd/>
          </a:ln>
        </p:spPr>
        <p:txBody>
          <a:bodyPr lIns="0" tIns="0" rIns="0" bIns="0"/>
          <a:lstStyle/>
          <a:p>
            <a:endParaRPr lang="en-US"/>
          </a:p>
        </p:txBody>
      </p:sp>
      <p:sp>
        <p:nvSpPr>
          <p:cNvPr id="51208" name="Rectangle 7"/>
          <p:cNvSpPr>
            <a:spLocks/>
          </p:cNvSpPr>
          <p:nvPr/>
        </p:nvSpPr>
        <p:spPr bwMode="auto">
          <a:xfrm>
            <a:off x="5181600" y="2133600"/>
            <a:ext cx="711200" cy="533400"/>
          </a:xfrm>
          <a:prstGeom prst="rect">
            <a:avLst/>
          </a:prstGeom>
          <a:solidFill>
            <a:srgbClr val="C0C0C0"/>
          </a:solidFill>
          <a:ln w="9525">
            <a:solidFill>
              <a:schemeClr val="tx1"/>
            </a:solidFill>
            <a:round/>
            <a:headEnd/>
            <a:tailEnd/>
          </a:ln>
        </p:spPr>
        <p:txBody>
          <a:bodyPr lIns="0" tIns="0" rIns="0" bIns="0"/>
          <a:lstStyle/>
          <a:p>
            <a:endParaRPr lang="en-US"/>
          </a:p>
        </p:txBody>
      </p:sp>
      <p:sp>
        <p:nvSpPr>
          <p:cNvPr id="51209" name="Rectangle 8"/>
          <p:cNvSpPr>
            <a:spLocks/>
          </p:cNvSpPr>
          <p:nvPr/>
        </p:nvSpPr>
        <p:spPr bwMode="auto">
          <a:xfrm>
            <a:off x="5892800" y="2133600"/>
            <a:ext cx="711200" cy="533400"/>
          </a:xfrm>
          <a:prstGeom prst="rect">
            <a:avLst/>
          </a:prstGeom>
          <a:solidFill>
            <a:srgbClr val="1C1C1C"/>
          </a:solidFill>
          <a:ln w="9525">
            <a:solidFill>
              <a:schemeClr val="tx1"/>
            </a:solidFill>
            <a:round/>
            <a:headEnd/>
            <a:tailEnd/>
          </a:ln>
        </p:spPr>
        <p:txBody>
          <a:bodyPr lIns="0" tIns="0" rIns="0" bIns="0"/>
          <a:lstStyle/>
          <a:p>
            <a:endParaRPr lang="en-US"/>
          </a:p>
        </p:txBody>
      </p:sp>
      <p:sp>
        <p:nvSpPr>
          <p:cNvPr id="51210" name="Rectangle 9"/>
          <p:cNvSpPr>
            <a:spLocks/>
          </p:cNvSpPr>
          <p:nvPr/>
        </p:nvSpPr>
        <p:spPr bwMode="auto">
          <a:xfrm>
            <a:off x="6604000" y="2133600"/>
            <a:ext cx="711200" cy="533400"/>
          </a:xfrm>
          <a:prstGeom prst="rect">
            <a:avLst/>
          </a:prstGeom>
          <a:solidFill>
            <a:srgbClr val="C0C0C0"/>
          </a:solidFill>
          <a:ln w="9525">
            <a:solidFill>
              <a:schemeClr val="tx1"/>
            </a:solidFill>
            <a:round/>
            <a:headEnd/>
            <a:tailEnd/>
          </a:ln>
        </p:spPr>
        <p:txBody>
          <a:bodyPr lIns="0" tIns="0" rIns="0" bIns="0"/>
          <a:lstStyle/>
          <a:p>
            <a:endParaRPr lang="en-US"/>
          </a:p>
        </p:txBody>
      </p:sp>
      <p:sp>
        <p:nvSpPr>
          <p:cNvPr id="51211" name="Rectangle 10"/>
          <p:cNvSpPr>
            <a:spLocks/>
          </p:cNvSpPr>
          <p:nvPr/>
        </p:nvSpPr>
        <p:spPr bwMode="auto">
          <a:xfrm>
            <a:off x="7315200" y="2133600"/>
            <a:ext cx="711200" cy="533400"/>
          </a:xfrm>
          <a:prstGeom prst="rect">
            <a:avLst/>
          </a:prstGeom>
          <a:solidFill>
            <a:srgbClr val="DDDDDD"/>
          </a:solidFill>
          <a:ln w="9525">
            <a:solidFill>
              <a:schemeClr val="tx1"/>
            </a:solidFill>
            <a:round/>
            <a:headEnd/>
            <a:tailEnd/>
          </a:ln>
        </p:spPr>
        <p:txBody>
          <a:bodyPr lIns="0" tIns="0" rIns="0" bIns="0"/>
          <a:lstStyle/>
          <a:p>
            <a:endParaRPr lang="en-US"/>
          </a:p>
        </p:txBody>
      </p:sp>
      <p:sp>
        <p:nvSpPr>
          <p:cNvPr id="51212" name="Rectangle 11"/>
          <p:cNvSpPr>
            <a:spLocks/>
          </p:cNvSpPr>
          <p:nvPr/>
        </p:nvSpPr>
        <p:spPr bwMode="auto">
          <a:xfrm>
            <a:off x="8026400" y="2133600"/>
            <a:ext cx="711200" cy="533400"/>
          </a:xfrm>
          <a:prstGeom prst="rect">
            <a:avLst/>
          </a:prstGeom>
          <a:noFill/>
          <a:ln w="9525">
            <a:solidFill>
              <a:schemeClr val="tx1"/>
            </a:solidFill>
            <a:round/>
            <a:headEnd/>
            <a:tailEnd/>
          </a:ln>
        </p:spPr>
        <p:txBody>
          <a:bodyPr lIns="0" tIns="0" rIns="0" bIns="0"/>
          <a:lstStyle/>
          <a:p>
            <a:endParaRPr lang="en-US"/>
          </a:p>
        </p:txBody>
      </p:sp>
      <p:sp>
        <p:nvSpPr>
          <p:cNvPr id="51213" name="Rectangle 12"/>
          <p:cNvSpPr>
            <a:spLocks/>
          </p:cNvSpPr>
          <p:nvPr/>
        </p:nvSpPr>
        <p:spPr bwMode="auto">
          <a:xfrm>
            <a:off x="3048000" y="2667000"/>
            <a:ext cx="711200" cy="533400"/>
          </a:xfrm>
          <a:prstGeom prst="rect">
            <a:avLst/>
          </a:prstGeom>
          <a:noFill/>
          <a:ln w="9525">
            <a:solidFill>
              <a:schemeClr val="tx1"/>
            </a:solidFill>
            <a:round/>
            <a:headEnd/>
            <a:tailEnd/>
          </a:ln>
        </p:spPr>
        <p:txBody>
          <a:bodyPr lIns="0" tIns="0" rIns="0" bIns="0"/>
          <a:lstStyle/>
          <a:p>
            <a:endParaRPr lang="en-US"/>
          </a:p>
        </p:txBody>
      </p:sp>
      <p:sp>
        <p:nvSpPr>
          <p:cNvPr id="51214" name="Rectangle 13"/>
          <p:cNvSpPr>
            <a:spLocks/>
          </p:cNvSpPr>
          <p:nvPr/>
        </p:nvSpPr>
        <p:spPr bwMode="auto">
          <a:xfrm>
            <a:off x="6604000" y="2667000"/>
            <a:ext cx="711200" cy="533400"/>
          </a:xfrm>
          <a:prstGeom prst="rect">
            <a:avLst/>
          </a:prstGeom>
          <a:noFill/>
          <a:ln w="9525">
            <a:solidFill>
              <a:schemeClr val="tx1"/>
            </a:solidFill>
            <a:round/>
            <a:headEnd/>
            <a:tailEnd/>
          </a:ln>
        </p:spPr>
        <p:txBody>
          <a:bodyPr lIns="0" tIns="0" rIns="0" bIns="0"/>
          <a:lstStyle/>
          <a:p>
            <a:endParaRPr lang="en-US"/>
          </a:p>
        </p:txBody>
      </p:sp>
      <p:sp>
        <p:nvSpPr>
          <p:cNvPr id="51215" name="Rectangle 14"/>
          <p:cNvSpPr>
            <a:spLocks/>
          </p:cNvSpPr>
          <p:nvPr/>
        </p:nvSpPr>
        <p:spPr bwMode="auto">
          <a:xfrm>
            <a:off x="8026400" y="2667000"/>
            <a:ext cx="711200" cy="533400"/>
          </a:xfrm>
          <a:prstGeom prst="rect">
            <a:avLst/>
          </a:prstGeom>
          <a:noFill/>
          <a:ln w="9525">
            <a:solidFill>
              <a:schemeClr val="tx1"/>
            </a:solidFill>
            <a:round/>
            <a:headEnd/>
            <a:tailEnd/>
          </a:ln>
        </p:spPr>
        <p:txBody>
          <a:bodyPr lIns="0" tIns="0" rIns="0" bIns="0"/>
          <a:lstStyle/>
          <a:p>
            <a:endParaRPr lang="en-US"/>
          </a:p>
        </p:txBody>
      </p:sp>
      <p:sp>
        <p:nvSpPr>
          <p:cNvPr id="51216" name="Rectangle 15"/>
          <p:cNvSpPr>
            <a:spLocks/>
          </p:cNvSpPr>
          <p:nvPr/>
        </p:nvSpPr>
        <p:spPr bwMode="auto">
          <a:xfrm>
            <a:off x="3048000" y="3200400"/>
            <a:ext cx="711200" cy="533400"/>
          </a:xfrm>
          <a:prstGeom prst="rect">
            <a:avLst/>
          </a:prstGeom>
          <a:noFill/>
          <a:ln w="9525">
            <a:solidFill>
              <a:schemeClr val="tx1"/>
            </a:solidFill>
            <a:round/>
            <a:headEnd/>
            <a:tailEnd/>
          </a:ln>
        </p:spPr>
        <p:txBody>
          <a:bodyPr lIns="0" tIns="0" rIns="0" bIns="0"/>
          <a:lstStyle/>
          <a:p>
            <a:endParaRPr lang="en-US"/>
          </a:p>
        </p:txBody>
      </p:sp>
      <p:sp>
        <p:nvSpPr>
          <p:cNvPr id="51217" name="Rectangle 16"/>
          <p:cNvSpPr>
            <a:spLocks/>
          </p:cNvSpPr>
          <p:nvPr/>
        </p:nvSpPr>
        <p:spPr bwMode="auto">
          <a:xfrm>
            <a:off x="6604000" y="3200400"/>
            <a:ext cx="711200" cy="533400"/>
          </a:xfrm>
          <a:prstGeom prst="rect">
            <a:avLst/>
          </a:prstGeom>
          <a:noFill/>
          <a:ln w="9525">
            <a:solidFill>
              <a:schemeClr val="tx1"/>
            </a:solidFill>
            <a:round/>
            <a:headEnd/>
            <a:tailEnd/>
          </a:ln>
        </p:spPr>
        <p:txBody>
          <a:bodyPr lIns="0" tIns="0" rIns="0" bIns="0"/>
          <a:lstStyle/>
          <a:p>
            <a:endParaRPr lang="en-US"/>
          </a:p>
        </p:txBody>
      </p:sp>
      <p:sp>
        <p:nvSpPr>
          <p:cNvPr id="51218" name="Rectangle 17"/>
          <p:cNvSpPr>
            <a:spLocks/>
          </p:cNvSpPr>
          <p:nvPr/>
        </p:nvSpPr>
        <p:spPr bwMode="auto">
          <a:xfrm>
            <a:off x="8026400" y="3200400"/>
            <a:ext cx="711200" cy="533400"/>
          </a:xfrm>
          <a:prstGeom prst="rect">
            <a:avLst/>
          </a:prstGeom>
          <a:noFill/>
          <a:ln w="9525">
            <a:solidFill>
              <a:schemeClr val="tx1"/>
            </a:solidFill>
            <a:round/>
            <a:headEnd/>
            <a:tailEnd/>
          </a:ln>
        </p:spPr>
        <p:txBody>
          <a:bodyPr lIns="0" tIns="0" rIns="0" bIns="0"/>
          <a:lstStyle/>
          <a:p>
            <a:endParaRPr lang="en-US"/>
          </a:p>
        </p:txBody>
      </p:sp>
      <p:sp>
        <p:nvSpPr>
          <p:cNvPr id="51219" name="Rectangle 18"/>
          <p:cNvSpPr>
            <a:spLocks/>
          </p:cNvSpPr>
          <p:nvPr/>
        </p:nvSpPr>
        <p:spPr bwMode="auto">
          <a:xfrm>
            <a:off x="3048000" y="3733800"/>
            <a:ext cx="711200" cy="533400"/>
          </a:xfrm>
          <a:prstGeom prst="rect">
            <a:avLst/>
          </a:prstGeom>
          <a:noFill/>
          <a:ln w="9525">
            <a:solidFill>
              <a:schemeClr val="tx1"/>
            </a:solidFill>
            <a:round/>
            <a:headEnd/>
            <a:tailEnd/>
          </a:ln>
        </p:spPr>
        <p:txBody>
          <a:bodyPr lIns="0" tIns="0" rIns="0" bIns="0"/>
          <a:lstStyle/>
          <a:p>
            <a:endParaRPr lang="en-US"/>
          </a:p>
        </p:txBody>
      </p:sp>
      <p:sp>
        <p:nvSpPr>
          <p:cNvPr id="51220" name="Rectangle 19"/>
          <p:cNvSpPr>
            <a:spLocks/>
          </p:cNvSpPr>
          <p:nvPr/>
        </p:nvSpPr>
        <p:spPr bwMode="auto">
          <a:xfrm>
            <a:off x="3759200" y="3733800"/>
            <a:ext cx="711200" cy="533400"/>
          </a:xfrm>
          <a:prstGeom prst="rect">
            <a:avLst/>
          </a:prstGeom>
          <a:solidFill>
            <a:srgbClr val="EAEAEA"/>
          </a:solidFill>
          <a:ln w="9525">
            <a:solidFill>
              <a:schemeClr val="tx1"/>
            </a:solidFill>
            <a:round/>
            <a:headEnd/>
            <a:tailEnd/>
          </a:ln>
        </p:spPr>
        <p:txBody>
          <a:bodyPr lIns="0" tIns="0" rIns="0" bIns="0"/>
          <a:lstStyle/>
          <a:p>
            <a:endParaRPr lang="en-US"/>
          </a:p>
        </p:txBody>
      </p:sp>
      <p:sp>
        <p:nvSpPr>
          <p:cNvPr id="51221" name="Rectangle 20"/>
          <p:cNvSpPr>
            <a:spLocks/>
          </p:cNvSpPr>
          <p:nvPr/>
        </p:nvSpPr>
        <p:spPr bwMode="auto">
          <a:xfrm>
            <a:off x="4470400" y="3733800"/>
            <a:ext cx="711200" cy="533400"/>
          </a:xfrm>
          <a:prstGeom prst="rect">
            <a:avLst/>
          </a:prstGeom>
          <a:solidFill>
            <a:srgbClr val="DDDDDD"/>
          </a:solidFill>
          <a:ln w="9525">
            <a:solidFill>
              <a:schemeClr val="tx1"/>
            </a:solidFill>
            <a:round/>
            <a:headEnd/>
            <a:tailEnd/>
          </a:ln>
        </p:spPr>
        <p:txBody>
          <a:bodyPr lIns="0" tIns="0" rIns="0" bIns="0"/>
          <a:lstStyle/>
          <a:p>
            <a:endParaRPr lang="en-US"/>
          </a:p>
        </p:txBody>
      </p:sp>
      <p:sp>
        <p:nvSpPr>
          <p:cNvPr id="51222" name="Rectangle 21"/>
          <p:cNvSpPr>
            <a:spLocks/>
          </p:cNvSpPr>
          <p:nvPr/>
        </p:nvSpPr>
        <p:spPr bwMode="auto">
          <a:xfrm>
            <a:off x="5181600" y="3733800"/>
            <a:ext cx="711200" cy="533400"/>
          </a:xfrm>
          <a:prstGeom prst="rect">
            <a:avLst/>
          </a:prstGeom>
          <a:solidFill>
            <a:srgbClr val="C0C0C0"/>
          </a:solidFill>
          <a:ln w="9525">
            <a:solidFill>
              <a:schemeClr val="tx1"/>
            </a:solidFill>
            <a:round/>
            <a:headEnd/>
            <a:tailEnd/>
          </a:ln>
        </p:spPr>
        <p:txBody>
          <a:bodyPr lIns="0" tIns="0" rIns="0" bIns="0"/>
          <a:lstStyle/>
          <a:p>
            <a:endParaRPr lang="en-US"/>
          </a:p>
        </p:txBody>
      </p:sp>
      <p:sp>
        <p:nvSpPr>
          <p:cNvPr id="51223" name="Rectangle 22"/>
          <p:cNvSpPr>
            <a:spLocks/>
          </p:cNvSpPr>
          <p:nvPr/>
        </p:nvSpPr>
        <p:spPr bwMode="auto">
          <a:xfrm>
            <a:off x="5892800" y="3733800"/>
            <a:ext cx="711200" cy="533400"/>
          </a:xfrm>
          <a:prstGeom prst="rect">
            <a:avLst/>
          </a:prstGeom>
          <a:solidFill>
            <a:srgbClr val="1C1C1C"/>
          </a:solidFill>
          <a:ln w="9525">
            <a:solidFill>
              <a:schemeClr val="tx1"/>
            </a:solidFill>
            <a:round/>
            <a:headEnd/>
            <a:tailEnd/>
          </a:ln>
        </p:spPr>
        <p:txBody>
          <a:bodyPr lIns="0" tIns="0" rIns="0" bIns="0"/>
          <a:lstStyle/>
          <a:p>
            <a:endParaRPr lang="en-US"/>
          </a:p>
        </p:txBody>
      </p:sp>
      <p:sp>
        <p:nvSpPr>
          <p:cNvPr id="51224" name="Rectangle 23"/>
          <p:cNvSpPr>
            <a:spLocks/>
          </p:cNvSpPr>
          <p:nvPr/>
        </p:nvSpPr>
        <p:spPr bwMode="auto">
          <a:xfrm>
            <a:off x="6604000" y="3733800"/>
            <a:ext cx="711200" cy="533400"/>
          </a:xfrm>
          <a:prstGeom prst="rect">
            <a:avLst/>
          </a:prstGeom>
          <a:solidFill>
            <a:srgbClr val="C0C0C0"/>
          </a:solidFill>
          <a:ln w="9525">
            <a:solidFill>
              <a:schemeClr val="tx1"/>
            </a:solidFill>
            <a:round/>
            <a:headEnd/>
            <a:tailEnd/>
          </a:ln>
        </p:spPr>
        <p:txBody>
          <a:bodyPr lIns="0" tIns="0" rIns="0" bIns="0"/>
          <a:lstStyle/>
          <a:p>
            <a:endParaRPr lang="en-US"/>
          </a:p>
        </p:txBody>
      </p:sp>
      <p:sp>
        <p:nvSpPr>
          <p:cNvPr id="51225" name="Rectangle 24"/>
          <p:cNvSpPr>
            <a:spLocks/>
          </p:cNvSpPr>
          <p:nvPr/>
        </p:nvSpPr>
        <p:spPr bwMode="auto">
          <a:xfrm>
            <a:off x="7315200" y="3733800"/>
            <a:ext cx="711200" cy="533400"/>
          </a:xfrm>
          <a:prstGeom prst="rect">
            <a:avLst/>
          </a:prstGeom>
          <a:solidFill>
            <a:srgbClr val="DDDDDD"/>
          </a:solidFill>
          <a:ln w="9525">
            <a:solidFill>
              <a:schemeClr val="tx1"/>
            </a:solidFill>
            <a:round/>
            <a:headEnd/>
            <a:tailEnd/>
          </a:ln>
        </p:spPr>
        <p:txBody>
          <a:bodyPr lIns="0" tIns="0" rIns="0" bIns="0"/>
          <a:lstStyle/>
          <a:p>
            <a:endParaRPr lang="en-US"/>
          </a:p>
        </p:txBody>
      </p:sp>
      <p:sp>
        <p:nvSpPr>
          <p:cNvPr id="51226" name="Rectangle 25"/>
          <p:cNvSpPr>
            <a:spLocks/>
          </p:cNvSpPr>
          <p:nvPr/>
        </p:nvSpPr>
        <p:spPr bwMode="auto">
          <a:xfrm>
            <a:off x="8026400" y="3733800"/>
            <a:ext cx="711200" cy="533400"/>
          </a:xfrm>
          <a:prstGeom prst="rect">
            <a:avLst/>
          </a:prstGeom>
          <a:noFill/>
          <a:ln w="9525">
            <a:solidFill>
              <a:schemeClr val="tx1"/>
            </a:solidFill>
            <a:round/>
            <a:headEnd/>
            <a:tailEnd/>
          </a:ln>
        </p:spPr>
        <p:txBody>
          <a:bodyPr lIns="0" tIns="0" rIns="0" bIns="0"/>
          <a:lstStyle/>
          <a:p>
            <a:endParaRPr lang="en-US"/>
          </a:p>
        </p:txBody>
      </p:sp>
      <p:sp>
        <p:nvSpPr>
          <p:cNvPr id="51227" name="Rectangle 26"/>
          <p:cNvSpPr>
            <a:spLocks/>
          </p:cNvSpPr>
          <p:nvPr/>
        </p:nvSpPr>
        <p:spPr bwMode="auto">
          <a:xfrm>
            <a:off x="3759200" y="2667000"/>
            <a:ext cx="2844800" cy="1066800"/>
          </a:xfrm>
          <a:prstGeom prst="rect">
            <a:avLst/>
          </a:prstGeom>
          <a:solidFill>
            <a:srgbClr val="FFFFFF"/>
          </a:solidFill>
          <a:ln w="38100">
            <a:solidFill>
              <a:schemeClr val="tx1"/>
            </a:solidFill>
            <a:miter lim="800000"/>
            <a:headEnd/>
            <a:tailEnd/>
          </a:ln>
        </p:spPr>
        <p:txBody>
          <a:bodyPr lIns="0" tIns="0" rIns="0" bIns="0"/>
          <a:lstStyle/>
          <a:p>
            <a:endParaRPr lang="en-US"/>
          </a:p>
        </p:txBody>
      </p:sp>
      <p:sp>
        <p:nvSpPr>
          <p:cNvPr id="51228" name="Rectangle 27"/>
          <p:cNvSpPr>
            <a:spLocks/>
          </p:cNvSpPr>
          <p:nvPr/>
        </p:nvSpPr>
        <p:spPr bwMode="auto">
          <a:xfrm>
            <a:off x="3048000" y="2133600"/>
            <a:ext cx="5689600" cy="2133600"/>
          </a:xfrm>
          <a:prstGeom prst="rect">
            <a:avLst/>
          </a:prstGeom>
          <a:noFill/>
          <a:ln w="38100">
            <a:solidFill>
              <a:schemeClr val="tx1"/>
            </a:solidFill>
            <a:miter lim="800000"/>
            <a:headEnd/>
            <a:tailEnd/>
          </a:ln>
        </p:spPr>
        <p:txBody>
          <a:bodyPr lIns="0" tIns="0" rIns="0" bIns="0"/>
          <a:lstStyle/>
          <a:p>
            <a:endParaRPr lang="en-US"/>
          </a:p>
        </p:txBody>
      </p:sp>
      <p:sp>
        <p:nvSpPr>
          <p:cNvPr id="51229" name="Rectangle 28"/>
          <p:cNvSpPr>
            <a:spLocks/>
          </p:cNvSpPr>
          <p:nvPr/>
        </p:nvSpPr>
        <p:spPr bwMode="auto">
          <a:xfrm>
            <a:off x="7315200" y="2667000"/>
            <a:ext cx="711200" cy="1066800"/>
          </a:xfrm>
          <a:prstGeom prst="rect">
            <a:avLst/>
          </a:prstGeom>
          <a:noFill/>
          <a:ln w="38100">
            <a:solidFill>
              <a:schemeClr val="tx1"/>
            </a:solidFill>
            <a:miter lim="800000"/>
            <a:headEnd/>
            <a:tailEnd/>
          </a:ln>
        </p:spPr>
        <p:txBody>
          <a:bodyPr lIns="0" tIns="0" rIns="0" bIns="0"/>
          <a:lstStyle/>
          <a:p>
            <a:endParaRPr lang="en-US"/>
          </a:p>
        </p:txBody>
      </p:sp>
      <p:sp>
        <p:nvSpPr>
          <p:cNvPr id="51230" name="Line 29"/>
          <p:cNvSpPr>
            <a:spLocks noChangeShapeType="1"/>
          </p:cNvSpPr>
          <p:nvPr/>
        </p:nvSpPr>
        <p:spPr bwMode="auto">
          <a:xfrm>
            <a:off x="6515101" y="2400300"/>
            <a:ext cx="361951" cy="1588"/>
          </a:xfrm>
          <a:prstGeom prst="line">
            <a:avLst/>
          </a:prstGeom>
          <a:noFill/>
          <a:ln w="9525">
            <a:solidFill>
              <a:srgbClr val="FF0000"/>
            </a:solidFill>
            <a:round/>
            <a:headEnd/>
            <a:tailEnd type="triangle" w="med" len="med"/>
          </a:ln>
        </p:spPr>
        <p:txBody>
          <a:bodyPr lIns="0" tIns="0" rIns="0" bIns="0"/>
          <a:lstStyle/>
          <a:p>
            <a:endParaRPr lang="en-US"/>
          </a:p>
        </p:txBody>
      </p:sp>
      <p:sp>
        <p:nvSpPr>
          <p:cNvPr id="51231" name="Rectangle 30"/>
          <p:cNvSpPr>
            <a:spLocks/>
          </p:cNvSpPr>
          <p:nvPr/>
        </p:nvSpPr>
        <p:spPr bwMode="auto">
          <a:xfrm>
            <a:off x="3048000" y="4724400"/>
            <a:ext cx="5689600" cy="228600"/>
          </a:xfrm>
          <a:prstGeom prst="rect">
            <a:avLst/>
          </a:prstGeom>
          <a:gradFill rotWithShape="0">
            <a:gsLst>
              <a:gs pos="0">
                <a:srgbClr val="FFFFFF"/>
              </a:gs>
              <a:gs pos="100000">
                <a:srgbClr val="000000"/>
              </a:gs>
            </a:gsLst>
            <a:lin ang="0" scaled="1"/>
          </a:gradFill>
          <a:ln w="9525">
            <a:solidFill>
              <a:schemeClr val="tx1"/>
            </a:solidFill>
            <a:round/>
            <a:headEnd/>
            <a:tailEnd/>
          </a:ln>
        </p:spPr>
        <p:txBody>
          <a:bodyPr lIns="0" tIns="0" rIns="0" bIns="0"/>
          <a:lstStyle/>
          <a:p>
            <a:endParaRPr lang="en-US"/>
          </a:p>
        </p:txBody>
      </p:sp>
      <p:sp>
        <p:nvSpPr>
          <p:cNvPr id="51232" name="Rectangle 31"/>
          <p:cNvSpPr>
            <a:spLocks/>
          </p:cNvSpPr>
          <p:nvPr/>
        </p:nvSpPr>
        <p:spPr bwMode="auto">
          <a:xfrm>
            <a:off x="8585258" y="4951511"/>
            <a:ext cx="169276" cy="307777"/>
          </a:xfrm>
          <a:prstGeom prst="rect">
            <a:avLst/>
          </a:prstGeom>
          <a:noFill/>
          <a:ln w="12700">
            <a:noFill/>
            <a:miter lim="800000"/>
            <a:headEnd/>
            <a:tailEnd/>
          </a:ln>
        </p:spPr>
        <p:txBody>
          <a:bodyPr wrap="none" lIns="0" tIns="0" rIns="40639" bIns="0" anchor="ctr">
            <a:spAutoFit/>
          </a:bodyPr>
          <a:lstStyle/>
          <a:p>
            <a:pPr marL="39688" algn="r"/>
            <a:r>
              <a:rPr lang="en-US" sz="2000">
                <a:solidFill>
                  <a:schemeClr val="tx1"/>
                </a:solidFill>
                <a:latin typeface="Times New Roman" pitchFamily="18" charset="0"/>
                <a:cs typeface="Times New Roman" pitchFamily="18" charset="0"/>
                <a:sym typeface="Times New Roman" pitchFamily="18" charset="0"/>
              </a:rPr>
              <a:t>1</a:t>
            </a:r>
          </a:p>
        </p:txBody>
      </p:sp>
      <p:sp>
        <p:nvSpPr>
          <p:cNvPr id="51233" name="Rectangle 32"/>
          <p:cNvSpPr>
            <a:spLocks/>
          </p:cNvSpPr>
          <p:nvPr/>
        </p:nvSpPr>
        <p:spPr bwMode="auto">
          <a:xfrm>
            <a:off x="3048000" y="4951511"/>
            <a:ext cx="169276" cy="307777"/>
          </a:xfrm>
          <a:prstGeom prst="rect">
            <a:avLst/>
          </a:prstGeom>
          <a:noFill/>
          <a:ln w="12700">
            <a:noFill/>
            <a:miter lim="800000"/>
            <a:headEnd/>
            <a:tailEnd/>
          </a:ln>
        </p:spPr>
        <p:txBody>
          <a:bodyPr wrap="none" lIns="0" tIns="0" rIns="40639" bIns="0" anchor="ctr">
            <a:spAutoFit/>
          </a:bodyPr>
          <a:lstStyle/>
          <a:p>
            <a:pPr marL="39688"/>
            <a:r>
              <a:rPr lang="en-US" sz="2000">
                <a:solidFill>
                  <a:schemeClr val="tx1"/>
                </a:solidFill>
                <a:latin typeface="Times New Roman" pitchFamily="18" charset="0"/>
                <a:cs typeface="Times New Roman" pitchFamily="18" charset="0"/>
                <a:sym typeface="Times New Roman" pitchFamily="18" charset="0"/>
              </a:rPr>
              <a:t>0</a:t>
            </a:r>
          </a:p>
        </p:txBody>
      </p:sp>
      <p:sp>
        <p:nvSpPr>
          <p:cNvPr id="51234" name="Rectangle 33"/>
          <p:cNvSpPr>
            <a:spLocks/>
          </p:cNvSpPr>
          <p:nvPr/>
        </p:nvSpPr>
        <p:spPr bwMode="auto">
          <a:xfrm>
            <a:off x="1660498" y="4951511"/>
            <a:ext cx="554623" cy="307777"/>
          </a:xfrm>
          <a:prstGeom prst="rect">
            <a:avLst/>
          </a:prstGeom>
          <a:noFill/>
          <a:ln w="12700">
            <a:noFill/>
            <a:miter lim="800000"/>
            <a:headEnd/>
            <a:tailEnd/>
          </a:ln>
        </p:spPr>
        <p:txBody>
          <a:bodyPr wrap="none" lIns="0" tIns="0" rIns="40639" bIns="0" anchor="ctr">
            <a:spAutoFit/>
          </a:bodyPr>
          <a:lstStyle/>
          <a:p>
            <a:pPr marL="39688" algn="ctr"/>
            <a:r>
              <a:rPr lang="en-US" sz="2000">
                <a:solidFill>
                  <a:schemeClr val="tx1"/>
                </a:solidFill>
                <a:latin typeface="Tahoma" charset="0"/>
                <a:cs typeface="Tahoma" charset="0"/>
                <a:sym typeface="Tahoma" charset="0"/>
              </a:rPr>
              <a:t>Prob</a:t>
            </a:r>
          </a:p>
        </p:txBody>
      </p:sp>
      <p:sp>
        <p:nvSpPr>
          <p:cNvPr id="51235" name="Oval 34"/>
          <p:cNvSpPr>
            <a:spLocks/>
          </p:cNvSpPr>
          <p:nvPr/>
        </p:nvSpPr>
        <p:spPr bwMode="auto">
          <a:xfrm>
            <a:off x="5994400" y="2209800"/>
            <a:ext cx="508000" cy="381000"/>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51236" name="Line 35"/>
          <p:cNvSpPr>
            <a:spLocks noChangeShapeType="1"/>
          </p:cNvSpPr>
          <p:nvPr/>
        </p:nvSpPr>
        <p:spPr bwMode="auto">
          <a:xfrm rot="10800000" flipH="1">
            <a:off x="6254751" y="1876425"/>
            <a:ext cx="2116" cy="304800"/>
          </a:xfrm>
          <a:prstGeom prst="line">
            <a:avLst/>
          </a:prstGeom>
          <a:noFill/>
          <a:ln w="9525">
            <a:solidFill>
              <a:srgbClr val="009900"/>
            </a:solidFill>
            <a:round/>
            <a:headEnd/>
            <a:tailEnd type="triangle" w="med" len="med"/>
          </a:ln>
        </p:spPr>
        <p:txBody>
          <a:bodyPr lIns="0" tIns="0" rIns="0" bIns="0"/>
          <a:lstStyle/>
          <a:p>
            <a:endParaRPr lang="en-US"/>
          </a:p>
        </p:txBody>
      </p:sp>
      <p:sp>
        <p:nvSpPr>
          <p:cNvPr id="51237" name="Line 36"/>
          <p:cNvSpPr>
            <a:spLocks noChangeShapeType="1"/>
          </p:cNvSpPr>
          <p:nvPr/>
        </p:nvSpPr>
        <p:spPr bwMode="auto">
          <a:xfrm>
            <a:off x="6248400" y="2586039"/>
            <a:ext cx="2117" cy="257175"/>
          </a:xfrm>
          <a:prstGeom prst="line">
            <a:avLst/>
          </a:prstGeom>
          <a:noFill/>
          <a:ln w="9525">
            <a:solidFill>
              <a:srgbClr val="009900"/>
            </a:solidFill>
            <a:round/>
            <a:headEnd/>
            <a:tailEnd type="triangle" w="med" len="med"/>
          </a:ln>
        </p:spPr>
        <p:txBody>
          <a:bodyPr lIns="0" tIns="0" rIns="0" bIns="0"/>
          <a:lstStyle/>
          <a:p>
            <a:endParaRPr lang="en-US"/>
          </a:p>
        </p:txBody>
      </p:sp>
      <p:sp>
        <p:nvSpPr>
          <p:cNvPr id="51238" name="Line 37"/>
          <p:cNvSpPr>
            <a:spLocks noChangeShapeType="1"/>
          </p:cNvSpPr>
          <p:nvPr/>
        </p:nvSpPr>
        <p:spPr bwMode="auto">
          <a:xfrm flipH="1">
            <a:off x="5657852" y="2400300"/>
            <a:ext cx="323849" cy="1588"/>
          </a:xfrm>
          <a:prstGeom prst="line">
            <a:avLst/>
          </a:prstGeom>
          <a:noFill/>
          <a:ln w="9525">
            <a:solidFill>
              <a:srgbClr val="FF0000"/>
            </a:solidFill>
            <a:round/>
            <a:headEnd/>
            <a:tailEnd type="triangle" w="med" len="med"/>
          </a:ln>
        </p:spPr>
        <p:txBody>
          <a:bodyPr lIns="0" tIns="0" rIns="0" bIns="0"/>
          <a:lstStyle/>
          <a:p>
            <a:endParaRPr lang="en-US"/>
          </a:p>
        </p:txBody>
      </p:sp>
      <p:sp>
        <p:nvSpPr>
          <p:cNvPr id="52262" name="AutoShape 38"/>
          <p:cNvSpPr>
            <a:spLocks/>
          </p:cNvSpPr>
          <p:nvPr/>
        </p:nvSpPr>
        <p:spPr bwMode="auto">
          <a:xfrm>
            <a:off x="6496051" y="2281238"/>
            <a:ext cx="609600" cy="228600"/>
          </a:xfrm>
          <a:prstGeom prst="rightArrow">
            <a:avLst>
              <a:gd name="adj1" fmla="val 50000"/>
              <a:gd name="adj2" fmla="val 50000"/>
            </a:avLst>
          </a:prstGeom>
          <a:solidFill>
            <a:schemeClr val="accent1"/>
          </a:solidFill>
          <a:ln w="9525">
            <a:solidFill>
              <a:schemeClr val="tx1"/>
            </a:solidFill>
            <a:round/>
            <a:headEnd/>
            <a:tailEnd/>
          </a:ln>
        </p:spPr>
        <p:txBody>
          <a:bodyPr lIns="0" tIns="0" rIns="0" bIns="0"/>
          <a:lstStyle/>
          <a:p>
            <a:endParaRPr lang="en-US"/>
          </a:p>
        </p:txBody>
      </p:sp>
    </p:spTree>
    <p:extLst>
      <p:ext uri="{BB962C8B-B14F-4D97-AF65-F5344CB8AC3E}">
        <p14:creationId xmlns:p14="http://schemas.microsoft.com/office/powerpoint/2010/main" val="1731764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22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6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p:nvPr>
        </p:nvSpPr>
        <p:spPr/>
        <p:txBody>
          <a:bodyPr rIns="132080"/>
          <a:lstStyle/>
          <a:p>
            <a:pPr indent="0" eaLnBrk="1" hangingPunct="1"/>
            <a:r>
              <a:rPr lang="en-US" sz="4000" smtClean="0"/>
              <a:t>Example: Robot Localization</a:t>
            </a:r>
          </a:p>
        </p:txBody>
      </p:sp>
      <p:sp>
        <p:nvSpPr>
          <p:cNvPr id="52228" name="Rectangle 3"/>
          <p:cNvSpPr>
            <a:spLocks noGrp="1" noChangeArrowheads="1"/>
          </p:cNvSpPr>
          <p:nvPr>
            <p:ph type="body" idx="1"/>
          </p:nvPr>
        </p:nvSpPr>
        <p:spPr>
          <a:xfrm>
            <a:off x="838200" y="5767388"/>
            <a:ext cx="10363200" cy="1090612"/>
          </a:xfrm>
        </p:spPr>
        <p:txBody>
          <a:bodyPr rIns="132080"/>
          <a:lstStyle/>
          <a:p>
            <a:pPr algn="ctr" eaLnBrk="1" hangingPunct="1">
              <a:buFont typeface="Wingdings" pitchFamily="2" charset="2"/>
              <a:buNone/>
            </a:pPr>
            <a:r>
              <a:rPr lang="en-US" smtClean="0"/>
              <a:t>t=5</a:t>
            </a:r>
          </a:p>
        </p:txBody>
      </p:sp>
      <p:sp>
        <p:nvSpPr>
          <p:cNvPr id="52229" name="Rectangle 4"/>
          <p:cNvSpPr>
            <a:spLocks/>
          </p:cNvSpPr>
          <p:nvPr/>
        </p:nvSpPr>
        <p:spPr bwMode="auto">
          <a:xfrm>
            <a:off x="3048000" y="2133600"/>
            <a:ext cx="711200" cy="533400"/>
          </a:xfrm>
          <a:prstGeom prst="rect">
            <a:avLst/>
          </a:prstGeom>
          <a:noFill/>
          <a:ln w="9525">
            <a:solidFill>
              <a:schemeClr val="tx1"/>
            </a:solidFill>
            <a:round/>
            <a:headEnd/>
            <a:tailEnd/>
          </a:ln>
        </p:spPr>
        <p:txBody>
          <a:bodyPr lIns="0" tIns="0" rIns="0" bIns="0"/>
          <a:lstStyle/>
          <a:p>
            <a:endParaRPr lang="en-US"/>
          </a:p>
        </p:txBody>
      </p:sp>
      <p:sp>
        <p:nvSpPr>
          <p:cNvPr id="52230" name="Rectangle 5"/>
          <p:cNvSpPr>
            <a:spLocks/>
          </p:cNvSpPr>
          <p:nvPr/>
        </p:nvSpPr>
        <p:spPr bwMode="auto">
          <a:xfrm>
            <a:off x="3759200" y="2133600"/>
            <a:ext cx="711200" cy="533400"/>
          </a:xfrm>
          <a:prstGeom prst="rect">
            <a:avLst/>
          </a:prstGeom>
          <a:noFill/>
          <a:ln w="9525">
            <a:solidFill>
              <a:schemeClr val="tx1"/>
            </a:solidFill>
            <a:round/>
            <a:headEnd/>
            <a:tailEnd/>
          </a:ln>
        </p:spPr>
        <p:txBody>
          <a:bodyPr lIns="0" tIns="0" rIns="0" bIns="0"/>
          <a:lstStyle/>
          <a:p>
            <a:endParaRPr lang="en-US"/>
          </a:p>
        </p:txBody>
      </p:sp>
      <p:sp>
        <p:nvSpPr>
          <p:cNvPr id="52231" name="Rectangle 6"/>
          <p:cNvSpPr>
            <a:spLocks/>
          </p:cNvSpPr>
          <p:nvPr/>
        </p:nvSpPr>
        <p:spPr bwMode="auto">
          <a:xfrm>
            <a:off x="4470400" y="2133600"/>
            <a:ext cx="711200" cy="533400"/>
          </a:xfrm>
          <a:prstGeom prst="rect">
            <a:avLst/>
          </a:prstGeom>
          <a:noFill/>
          <a:ln w="9525">
            <a:solidFill>
              <a:schemeClr val="tx1"/>
            </a:solidFill>
            <a:round/>
            <a:headEnd/>
            <a:tailEnd/>
          </a:ln>
        </p:spPr>
        <p:txBody>
          <a:bodyPr lIns="0" tIns="0" rIns="0" bIns="0"/>
          <a:lstStyle/>
          <a:p>
            <a:endParaRPr lang="en-US"/>
          </a:p>
        </p:txBody>
      </p:sp>
      <p:sp>
        <p:nvSpPr>
          <p:cNvPr id="52232" name="Rectangle 7"/>
          <p:cNvSpPr>
            <a:spLocks/>
          </p:cNvSpPr>
          <p:nvPr/>
        </p:nvSpPr>
        <p:spPr bwMode="auto">
          <a:xfrm>
            <a:off x="5181600" y="2133600"/>
            <a:ext cx="711200" cy="533400"/>
          </a:xfrm>
          <a:prstGeom prst="rect">
            <a:avLst/>
          </a:prstGeom>
          <a:noFill/>
          <a:ln w="9525">
            <a:solidFill>
              <a:schemeClr val="tx1"/>
            </a:solidFill>
            <a:round/>
            <a:headEnd/>
            <a:tailEnd/>
          </a:ln>
        </p:spPr>
        <p:txBody>
          <a:bodyPr lIns="0" tIns="0" rIns="0" bIns="0"/>
          <a:lstStyle/>
          <a:p>
            <a:endParaRPr lang="en-US"/>
          </a:p>
        </p:txBody>
      </p:sp>
      <p:sp>
        <p:nvSpPr>
          <p:cNvPr id="52233" name="Rectangle 8"/>
          <p:cNvSpPr>
            <a:spLocks/>
          </p:cNvSpPr>
          <p:nvPr/>
        </p:nvSpPr>
        <p:spPr bwMode="auto">
          <a:xfrm>
            <a:off x="5892800" y="2133600"/>
            <a:ext cx="711200" cy="533400"/>
          </a:xfrm>
          <a:prstGeom prst="rect">
            <a:avLst/>
          </a:prstGeom>
          <a:solidFill>
            <a:srgbClr val="DDDDDD"/>
          </a:solidFill>
          <a:ln w="9525">
            <a:solidFill>
              <a:schemeClr val="tx1"/>
            </a:solidFill>
            <a:round/>
            <a:headEnd/>
            <a:tailEnd/>
          </a:ln>
        </p:spPr>
        <p:txBody>
          <a:bodyPr lIns="0" tIns="0" rIns="0" bIns="0"/>
          <a:lstStyle/>
          <a:p>
            <a:endParaRPr lang="en-US"/>
          </a:p>
        </p:txBody>
      </p:sp>
      <p:sp>
        <p:nvSpPr>
          <p:cNvPr id="52234" name="Rectangle 9"/>
          <p:cNvSpPr>
            <a:spLocks/>
          </p:cNvSpPr>
          <p:nvPr/>
        </p:nvSpPr>
        <p:spPr bwMode="auto">
          <a:xfrm>
            <a:off x="6604000" y="2133600"/>
            <a:ext cx="711200" cy="533400"/>
          </a:xfrm>
          <a:prstGeom prst="rect">
            <a:avLst/>
          </a:prstGeom>
          <a:solidFill>
            <a:srgbClr val="000000"/>
          </a:solidFill>
          <a:ln w="9525">
            <a:solidFill>
              <a:schemeClr val="tx1"/>
            </a:solidFill>
            <a:round/>
            <a:headEnd/>
            <a:tailEnd/>
          </a:ln>
        </p:spPr>
        <p:txBody>
          <a:bodyPr lIns="0" tIns="0" rIns="0" bIns="0"/>
          <a:lstStyle/>
          <a:p>
            <a:endParaRPr lang="en-US"/>
          </a:p>
        </p:txBody>
      </p:sp>
      <p:sp>
        <p:nvSpPr>
          <p:cNvPr id="52235" name="Rectangle 10"/>
          <p:cNvSpPr>
            <a:spLocks/>
          </p:cNvSpPr>
          <p:nvPr/>
        </p:nvSpPr>
        <p:spPr bwMode="auto">
          <a:xfrm>
            <a:off x="7315200" y="2133600"/>
            <a:ext cx="711200" cy="533400"/>
          </a:xfrm>
          <a:prstGeom prst="rect">
            <a:avLst/>
          </a:prstGeom>
          <a:solidFill>
            <a:srgbClr val="DDDDDD"/>
          </a:solidFill>
          <a:ln w="9525">
            <a:solidFill>
              <a:schemeClr val="tx1"/>
            </a:solidFill>
            <a:round/>
            <a:headEnd/>
            <a:tailEnd/>
          </a:ln>
        </p:spPr>
        <p:txBody>
          <a:bodyPr lIns="0" tIns="0" rIns="0" bIns="0"/>
          <a:lstStyle/>
          <a:p>
            <a:endParaRPr lang="en-US"/>
          </a:p>
        </p:txBody>
      </p:sp>
      <p:sp>
        <p:nvSpPr>
          <p:cNvPr id="52236" name="Rectangle 11"/>
          <p:cNvSpPr>
            <a:spLocks/>
          </p:cNvSpPr>
          <p:nvPr/>
        </p:nvSpPr>
        <p:spPr bwMode="auto">
          <a:xfrm>
            <a:off x="8026400" y="2133600"/>
            <a:ext cx="711200" cy="533400"/>
          </a:xfrm>
          <a:prstGeom prst="rect">
            <a:avLst/>
          </a:prstGeom>
          <a:solidFill>
            <a:srgbClr val="EAEAEA"/>
          </a:solidFill>
          <a:ln w="9525">
            <a:solidFill>
              <a:schemeClr val="tx1"/>
            </a:solidFill>
            <a:round/>
            <a:headEnd/>
            <a:tailEnd/>
          </a:ln>
        </p:spPr>
        <p:txBody>
          <a:bodyPr lIns="0" tIns="0" rIns="0" bIns="0"/>
          <a:lstStyle/>
          <a:p>
            <a:endParaRPr lang="en-US"/>
          </a:p>
        </p:txBody>
      </p:sp>
      <p:sp>
        <p:nvSpPr>
          <p:cNvPr id="52237" name="Rectangle 12"/>
          <p:cNvSpPr>
            <a:spLocks/>
          </p:cNvSpPr>
          <p:nvPr/>
        </p:nvSpPr>
        <p:spPr bwMode="auto">
          <a:xfrm>
            <a:off x="3048000" y="2667000"/>
            <a:ext cx="711200" cy="533400"/>
          </a:xfrm>
          <a:prstGeom prst="rect">
            <a:avLst/>
          </a:prstGeom>
          <a:noFill/>
          <a:ln w="9525">
            <a:solidFill>
              <a:schemeClr val="tx1"/>
            </a:solidFill>
            <a:round/>
            <a:headEnd/>
            <a:tailEnd/>
          </a:ln>
        </p:spPr>
        <p:txBody>
          <a:bodyPr lIns="0" tIns="0" rIns="0" bIns="0"/>
          <a:lstStyle/>
          <a:p>
            <a:endParaRPr lang="en-US"/>
          </a:p>
        </p:txBody>
      </p:sp>
      <p:sp>
        <p:nvSpPr>
          <p:cNvPr id="52238" name="Rectangle 13"/>
          <p:cNvSpPr>
            <a:spLocks/>
          </p:cNvSpPr>
          <p:nvPr/>
        </p:nvSpPr>
        <p:spPr bwMode="auto">
          <a:xfrm>
            <a:off x="6604000" y="2667000"/>
            <a:ext cx="711200" cy="533400"/>
          </a:xfrm>
          <a:prstGeom prst="rect">
            <a:avLst/>
          </a:prstGeom>
          <a:noFill/>
          <a:ln w="9525">
            <a:solidFill>
              <a:schemeClr val="tx1"/>
            </a:solidFill>
            <a:round/>
            <a:headEnd/>
            <a:tailEnd/>
          </a:ln>
        </p:spPr>
        <p:txBody>
          <a:bodyPr lIns="0" tIns="0" rIns="0" bIns="0"/>
          <a:lstStyle/>
          <a:p>
            <a:endParaRPr lang="en-US"/>
          </a:p>
        </p:txBody>
      </p:sp>
      <p:sp>
        <p:nvSpPr>
          <p:cNvPr id="52239" name="Rectangle 14"/>
          <p:cNvSpPr>
            <a:spLocks/>
          </p:cNvSpPr>
          <p:nvPr/>
        </p:nvSpPr>
        <p:spPr bwMode="auto">
          <a:xfrm>
            <a:off x="8026400" y="2667000"/>
            <a:ext cx="711200" cy="533400"/>
          </a:xfrm>
          <a:prstGeom prst="rect">
            <a:avLst/>
          </a:prstGeom>
          <a:noFill/>
          <a:ln w="9525">
            <a:solidFill>
              <a:schemeClr val="tx1"/>
            </a:solidFill>
            <a:round/>
            <a:headEnd/>
            <a:tailEnd/>
          </a:ln>
        </p:spPr>
        <p:txBody>
          <a:bodyPr lIns="0" tIns="0" rIns="0" bIns="0"/>
          <a:lstStyle/>
          <a:p>
            <a:endParaRPr lang="en-US"/>
          </a:p>
        </p:txBody>
      </p:sp>
      <p:sp>
        <p:nvSpPr>
          <p:cNvPr id="52240" name="Rectangle 15"/>
          <p:cNvSpPr>
            <a:spLocks/>
          </p:cNvSpPr>
          <p:nvPr/>
        </p:nvSpPr>
        <p:spPr bwMode="auto">
          <a:xfrm>
            <a:off x="3048000" y="3200400"/>
            <a:ext cx="711200" cy="533400"/>
          </a:xfrm>
          <a:prstGeom prst="rect">
            <a:avLst/>
          </a:prstGeom>
          <a:noFill/>
          <a:ln w="9525">
            <a:solidFill>
              <a:schemeClr val="tx1"/>
            </a:solidFill>
            <a:round/>
            <a:headEnd/>
            <a:tailEnd/>
          </a:ln>
        </p:spPr>
        <p:txBody>
          <a:bodyPr lIns="0" tIns="0" rIns="0" bIns="0"/>
          <a:lstStyle/>
          <a:p>
            <a:endParaRPr lang="en-US"/>
          </a:p>
        </p:txBody>
      </p:sp>
      <p:sp>
        <p:nvSpPr>
          <p:cNvPr id="52241" name="Rectangle 16"/>
          <p:cNvSpPr>
            <a:spLocks/>
          </p:cNvSpPr>
          <p:nvPr/>
        </p:nvSpPr>
        <p:spPr bwMode="auto">
          <a:xfrm>
            <a:off x="6604000" y="3200400"/>
            <a:ext cx="711200" cy="533400"/>
          </a:xfrm>
          <a:prstGeom prst="rect">
            <a:avLst/>
          </a:prstGeom>
          <a:noFill/>
          <a:ln w="9525">
            <a:solidFill>
              <a:schemeClr val="tx1"/>
            </a:solidFill>
            <a:round/>
            <a:headEnd/>
            <a:tailEnd/>
          </a:ln>
        </p:spPr>
        <p:txBody>
          <a:bodyPr lIns="0" tIns="0" rIns="0" bIns="0"/>
          <a:lstStyle/>
          <a:p>
            <a:endParaRPr lang="en-US"/>
          </a:p>
        </p:txBody>
      </p:sp>
      <p:sp>
        <p:nvSpPr>
          <p:cNvPr id="52242" name="Rectangle 17"/>
          <p:cNvSpPr>
            <a:spLocks/>
          </p:cNvSpPr>
          <p:nvPr/>
        </p:nvSpPr>
        <p:spPr bwMode="auto">
          <a:xfrm>
            <a:off x="8026400" y="3200400"/>
            <a:ext cx="711200" cy="533400"/>
          </a:xfrm>
          <a:prstGeom prst="rect">
            <a:avLst/>
          </a:prstGeom>
          <a:noFill/>
          <a:ln w="9525">
            <a:solidFill>
              <a:schemeClr val="tx1"/>
            </a:solidFill>
            <a:round/>
            <a:headEnd/>
            <a:tailEnd/>
          </a:ln>
        </p:spPr>
        <p:txBody>
          <a:bodyPr lIns="0" tIns="0" rIns="0" bIns="0"/>
          <a:lstStyle/>
          <a:p>
            <a:endParaRPr lang="en-US"/>
          </a:p>
        </p:txBody>
      </p:sp>
      <p:sp>
        <p:nvSpPr>
          <p:cNvPr id="52243" name="Rectangle 18"/>
          <p:cNvSpPr>
            <a:spLocks/>
          </p:cNvSpPr>
          <p:nvPr/>
        </p:nvSpPr>
        <p:spPr bwMode="auto">
          <a:xfrm>
            <a:off x="3048000" y="3733800"/>
            <a:ext cx="711200" cy="533400"/>
          </a:xfrm>
          <a:prstGeom prst="rect">
            <a:avLst/>
          </a:prstGeom>
          <a:noFill/>
          <a:ln w="9525">
            <a:solidFill>
              <a:schemeClr val="tx1"/>
            </a:solidFill>
            <a:round/>
            <a:headEnd/>
            <a:tailEnd/>
          </a:ln>
        </p:spPr>
        <p:txBody>
          <a:bodyPr lIns="0" tIns="0" rIns="0" bIns="0"/>
          <a:lstStyle/>
          <a:p>
            <a:endParaRPr lang="en-US"/>
          </a:p>
        </p:txBody>
      </p:sp>
      <p:sp>
        <p:nvSpPr>
          <p:cNvPr id="52244" name="Rectangle 19"/>
          <p:cNvSpPr>
            <a:spLocks/>
          </p:cNvSpPr>
          <p:nvPr/>
        </p:nvSpPr>
        <p:spPr bwMode="auto">
          <a:xfrm>
            <a:off x="3759200" y="3733800"/>
            <a:ext cx="711200" cy="533400"/>
          </a:xfrm>
          <a:prstGeom prst="rect">
            <a:avLst/>
          </a:prstGeom>
          <a:noFill/>
          <a:ln w="9525">
            <a:solidFill>
              <a:schemeClr val="tx1"/>
            </a:solidFill>
            <a:round/>
            <a:headEnd/>
            <a:tailEnd/>
          </a:ln>
        </p:spPr>
        <p:txBody>
          <a:bodyPr lIns="0" tIns="0" rIns="0" bIns="0"/>
          <a:lstStyle/>
          <a:p>
            <a:endParaRPr lang="en-US"/>
          </a:p>
        </p:txBody>
      </p:sp>
      <p:sp>
        <p:nvSpPr>
          <p:cNvPr id="52245" name="Rectangle 20"/>
          <p:cNvSpPr>
            <a:spLocks/>
          </p:cNvSpPr>
          <p:nvPr/>
        </p:nvSpPr>
        <p:spPr bwMode="auto">
          <a:xfrm>
            <a:off x="4470400" y="3733800"/>
            <a:ext cx="711200" cy="533400"/>
          </a:xfrm>
          <a:prstGeom prst="rect">
            <a:avLst/>
          </a:prstGeom>
          <a:noFill/>
          <a:ln w="9525">
            <a:solidFill>
              <a:schemeClr val="tx1"/>
            </a:solidFill>
            <a:round/>
            <a:headEnd/>
            <a:tailEnd/>
          </a:ln>
        </p:spPr>
        <p:txBody>
          <a:bodyPr lIns="0" tIns="0" rIns="0" bIns="0"/>
          <a:lstStyle/>
          <a:p>
            <a:endParaRPr lang="en-US"/>
          </a:p>
        </p:txBody>
      </p:sp>
      <p:sp>
        <p:nvSpPr>
          <p:cNvPr id="52246" name="Rectangle 21"/>
          <p:cNvSpPr>
            <a:spLocks/>
          </p:cNvSpPr>
          <p:nvPr/>
        </p:nvSpPr>
        <p:spPr bwMode="auto">
          <a:xfrm>
            <a:off x="5181600" y="3733800"/>
            <a:ext cx="711200" cy="533400"/>
          </a:xfrm>
          <a:prstGeom prst="rect">
            <a:avLst/>
          </a:prstGeom>
          <a:noFill/>
          <a:ln w="9525">
            <a:solidFill>
              <a:schemeClr val="tx1"/>
            </a:solidFill>
            <a:round/>
            <a:headEnd/>
            <a:tailEnd/>
          </a:ln>
        </p:spPr>
        <p:txBody>
          <a:bodyPr lIns="0" tIns="0" rIns="0" bIns="0"/>
          <a:lstStyle/>
          <a:p>
            <a:endParaRPr lang="en-US"/>
          </a:p>
        </p:txBody>
      </p:sp>
      <p:sp>
        <p:nvSpPr>
          <p:cNvPr id="52247" name="Rectangle 22"/>
          <p:cNvSpPr>
            <a:spLocks/>
          </p:cNvSpPr>
          <p:nvPr/>
        </p:nvSpPr>
        <p:spPr bwMode="auto">
          <a:xfrm>
            <a:off x="5892800" y="3733800"/>
            <a:ext cx="711200" cy="533400"/>
          </a:xfrm>
          <a:prstGeom prst="rect">
            <a:avLst/>
          </a:prstGeom>
          <a:solidFill>
            <a:srgbClr val="EAEAEA"/>
          </a:solidFill>
          <a:ln w="9525">
            <a:solidFill>
              <a:schemeClr val="tx1"/>
            </a:solidFill>
            <a:round/>
            <a:headEnd/>
            <a:tailEnd/>
          </a:ln>
        </p:spPr>
        <p:txBody>
          <a:bodyPr lIns="0" tIns="0" rIns="0" bIns="0"/>
          <a:lstStyle/>
          <a:p>
            <a:endParaRPr lang="en-US"/>
          </a:p>
        </p:txBody>
      </p:sp>
      <p:sp>
        <p:nvSpPr>
          <p:cNvPr id="52248" name="Rectangle 23"/>
          <p:cNvSpPr>
            <a:spLocks/>
          </p:cNvSpPr>
          <p:nvPr/>
        </p:nvSpPr>
        <p:spPr bwMode="auto">
          <a:xfrm>
            <a:off x="7315200" y="3733800"/>
            <a:ext cx="711200" cy="533400"/>
          </a:xfrm>
          <a:prstGeom prst="rect">
            <a:avLst/>
          </a:prstGeom>
          <a:solidFill>
            <a:srgbClr val="EAEAEA"/>
          </a:solidFill>
          <a:ln w="9525">
            <a:solidFill>
              <a:schemeClr val="tx1"/>
            </a:solidFill>
            <a:round/>
            <a:headEnd/>
            <a:tailEnd/>
          </a:ln>
        </p:spPr>
        <p:txBody>
          <a:bodyPr lIns="0" tIns="0" rIns="0" bIns="0"/>
          <a:lstStyle/>
          <a:p>
            <a:endParaRPr lang="en-US"/>
          </a:p>
        </p:txBody>
      </p:sp>
      <p:sp>
        <p:nvSpPr>
          <p:cNvPr id="52249" name="Rectangle 24"/>
          <p:cNvSpPr>
            <a:spLocks/>
          </p:cNvSpPr>
          <p:nvPr/>
        </p:nvSpPr>
        <p:spPr bwMode="auto">
          <a:xfrm>
            <a:off x="8026400" y="3733800"/>
            <a:ext cx="711200" cy="533400"/>
          </a:xfrm>
          <a:prstGeom prst="rect">
            <a:avLst/>
          </a:prstGeom>
          <a:noFill/>
          <a:ln w="9525">
            <a:solidFill>
              <a:schemeClr val="tx1"/>
            </a:solidFill>
            <a:round/>
            <a:headEnd/>
            <a:tailEnd/>
          </a:ln>
        </p:spPr>
        <p:txBody>
          <a:bodyPr lIns="0" tIns="0" rIns="0" bIns="0"/>
          <a:lstStyle/>
          <a:p>
            <a:endParaRPr lang="en-US"/>
          </a:p>
        </p:txBody>
      </p:sp>
      <p:sp>
        <p:nvSpPr>
          <p:cNvPr id="52250" name="Rectangle 25"/>
          <p:cNvSpPr>
            <a:spLocks/>
          </p:cNvSpPr>
          <p:nvPr/>
        </p:nvSpPr>
        <p:spPr bwMode="auto">
          <a:xfrm>
            <a:off x="3759200" y="2667000"/>
            <a:ext cx="2844800" cy="1066800"/>
          </a:xfrm>
          <a:prstGeom prst="rect">
            <a:avLst/>
          </a:prstGeom>
          <a:solidFill>
            <a:srgbClr val="FFFFFF"/>
          </a:solidFill>
          <a:ln w="38100">
            <a:solidFill>
              <a:schemeClr val="tx1"/>
            </a:solidFill>
            <a:miter lim="800000"/>
            <a:headEnd/>
            <a:tailEnd/>
          </a:ln>
        </p:spPr>
        <p:txBody>
          <a:bodyPr lIns="0" tIns="0" rIns="0" bIns="0"/>
          <a:lstStyle/>
          <a:p>
            <a:endParaRPr lang="en-US"/>
          </a:p>
        </p:txBody>
      </p:sp>
      <p:sp>
        <p:nvSpPr>
          <p:cNvPr id="52251" name="Rectangle 26"/>
          <p:cNvSpPr>
            <a:spLocks/>
          </p:cNvSpPr>
          <p:nvPr/>
        </p:nvSpPr>
        <p:spPr bwMode="auto">
          <a:xfrm>
            <a:off x="3048000" y="2133600"/>
            <a:ext cx="5689600" cy="2133600"/>
          </a:xfrm>
          <a:prstGeom prst="rect">
            <a:avLst/>
          </a:prstGeom>
          <a:noFill/>
          <a:ln w="38100">
            <a:solidFill>
              <a:schemeClr val="tx1"/>
            </a:solidFill>
            <a:miter lim="800000"/>
            <a:headEnd/>
            <a:tailEnd/>
          </a:ln>
        </p:spPr>
        <p:txBody>
          <a:bodyPr lIns="0" tIns="0" rIns="0" bIns="0"/>
          <a:lstStyle/>
          <a:p>
            <a:endParaRPr lang="en-US"/>
          </a:p>
        </p:txBody>
      </p:sp>
      <p:sp>
        <p:nvSpPr>
          <p:cNvPr id="52252" name="Rectangle 27"/>
          <p:cNvSpPr>
            <a:spLocks/>
          </p:cNvSpPr>
          <p:nvPr/>
        </p:nvSpPr>
        <p:spPr bwMode="auto">
          <a:xfrm>
            <a:off x="7315200" y="2667000"/>
            <a:ext cx="711200" cy="1066800"/>
          </a:xfrm>
          <a:prstGeom prst="rect">
            <a:avLst/>
          </a:prstGeom>
          <a:noFill/>
          <a:ln w="38100">
            <a:solidFill>
              <a:schemeClr val="tx1"/>
            </a:solidFill>
            <a:miter lim="800000"/>
            <a:headEnd/>
            <a:tailEnd/>
          </a:ln>
        </p:spPr>
        <p:txBody>
          <a:bodyPr lIns="0" tIns="0" rIns="0" bIns="0"/>
          <a:lstStyle/>
          <a:p>
            <a:endParaRPr lang="en-US"/>
          </a:p>
        </p:txBody>
      </p:sp>
      <p:sp>
        <p:nvSpPr>
          <p:cNvPr id="52253" name="Line 28"/>
          <p:cNvSpPr>
            <a:spLocks noChangeShapeType="1"/>
          </p:cNvSpPr>
          <p:nvPr/>
        </p:nvSpPr>
        <p:spPr bwMode="auto">
          <a:xfrm>
            <a:off x="6515101" y="2400300"/>
            <a:ext cx="361951" cy="1588"/>
          </a:xfrm>
          <a:prstGeom prst="line">
            <a:avLst/>
          </a:prstGeom>
          <a:noFill/>
          <a:ln w="9525">
            <a:solidFill>
              <a:srgbClr val="FF0000"/>
            </a:solidFill>
            <a:round/>
            <a:headEnd/>
            <a:tailEnd type="triangle" w="med" len="med"/>
          </a:ln>
        </p:spPr>
        <p:txBody>
          <a:bodyPr lIns="0" tIns="0" rIns="0" bIns="0"/>
          <a:lstStyle/>
          <a:p>
            <a:endParaRPr lang="en-US"/>
          </a:p>
        </p:txBody>
      </p:sp>
      <p:sp>
        <p:nvSpPr>
          <p:cNvPr id="52254" name="Rectangle 29"/>
          <p:cNvSpPr>
            <a:spLocks/>
          </p:cNvSpPr>
          <p:nvPr/>
        </p:nvSpPr>
        <p:spPr bwMode="auto">
          <a:xfrm>
            <a:off x="3048000" y="4724400"/>
            <a:ext cx="5689600" cy="228600"/>
          </a:xfrm>
          <a:prstGeom prst="rect">
            <a:avLst/>
          </a:prstGeom>
          <a:gradFill rotWithShape="0">
            <a:gsLst>
              <a:gs pos="0">
                <a:srgbClr val="FFFFFF"/>
              </a:gs>
              <a:gs pos="100000">
                <a:srgbClr val="000000"/>
              </a:gs>
            </a:gsLst>
            <a:lin ang="0" scaled="1"/>
          </a:gradFill>
          <a:ln w="9525">
            <a:solidFill>
              <a:schemeClr val="tx1"/>
            </a:solidFill>
            <a:round/>
            <a:headEnd/>
            <a:tailEnd/>
          </a:ln>
        </p:spPr>
        <p:txBody>
          <a:bodyPr lIns="0" tIns="0" rIns="0" bIns="0"/>
          <a:lstStyle/>
          <a:p>
            <a:endParaRPr lang="en-US"/>
          </a:p>
        </p:txBody>
      </p:sp>
      <p:sp>
        <p:nvSpPr>
          <p:cNvPr id="52255" name="Rectangle 30"/>
          <p:cNvSpPr>
            <a:spLocks/>
          </p:cNvSpPr>
          <p:nvPr/>
        </p:nvSpPr>
        <p:spPr bwMode="auto">
          <a:xfrm>
            <a:off x="8585258" y="4951511"/>
            <a:ext cx="169276" cy="307777"/>
          </a:xfrm>
          <a:prstGeom prst="rect">
            <a:avLst/>
          </a:prstGeom>
          <a:noFill/>
          <a:ln w="12700">
            <a:noFill/>
            <a:miter lim="800000"/>
            <a:headEnd/>
            <a:tailEnd/>
          </a:ln>
        </p:spPr>
        <p:txBody>
          <a:bodyPr wrap="none" lIns="0" tIns="0" rIns="40639" bIns="0" anchor="ctr">
            <a:spAutoFit/>
          </a:bodyPr>
          <a:lstStyle/>
          <a:p>
            <a:pPr marL="39688" algn="r"/>
            <a:r>
              <a:rPr lang="en-US" sz="2000">
                <a:solidFill>
                  <a:schemeClr val="tx1"/>
                </a:solidFill>
                <a:latin typeface="Times New Roman" pitchFamily="18" charset="0"/>
                <a:cs typeface="Times New Roman" pitchFamily="18" charset="0"/>
                <a:sym typeface="Times New Roman" pitchFamily="18" charset="0"/>
              </a:rPr>
              <a:t>1</a:t>
            </a:r>
          </a:p>
        </p:txBody>
      </p:sp>
      <p:sp>
        <p:nvSpPr>
          <p:cNvPr id="52256" name="Rectangle 31"/>
          <p:cNvSpPr>
            <a:spLocks/>
          </p:cNvSpPr>
          <p:nvPr/>
        </p:nvSpPr>
        <p:spPr bwMode="auto">
          <a:xfrm>
            <a:off x="3048000" y="4951511"/>
            <a:ext cx="169276" cy="307777"/>
          </a:xfrm>
          <a:prstGeom prst="rect">
            <a:avLst/>
          </a:prstGeom>
          <a:noFill/>
          <a:ln w="12700">
            <a:noFill/>
            <a:miter lim="800000"/>
            <a:headEnd/>
            <a:tailEnd/>
          </a:ln>
        </p:spPr>
        <p:txBody>
          <a:bodyPr wrap="none" lIns="0" tIns="0" rIns="40639" bIns="0" anchor="ctr">
            <a:spAutoFit/>
          </a:bodyPr>
          <a:lstStyle/>
          <a:p>
            <a:pPr marL="39688"/>
            <a:r>
              <a:rPr lang="en-US" sz="2000">
                <a:solidFill>
                  <a:schemeClr val="tx1"/>
                </a:solidFill>
                <a:latin typeface="Times New Roman" pitchFamily="18" charset="0"/>
                <a:cs typeface="Times New Roman" pitchFamily="18" charset="0"/>
                <a:sym typeface="Times New Roman" pitchFamily="18" charset="0"/>
              </a:rPr>
              <a:t>0</a:t>
            </a:r>
          </a:p>
        </p:txBody>
      </p:sp>
      <p:sp>
        <p:nvSpPr>
          <p:cNvPr id="52257" name="Rectangle 32"/>
          <p:cNvSpPr>
            <a:spLocks/>
          </p:cNvSpPr>
          <p:nvPr/>
        </p:nvSpPr>
        <p:spPr bwMode="auto">
          <a:xfrm>
            <a:off x="1660498" y="4951511"/>
            <a:ext cx="554623" cy="307777"/>
          </a:xfrm>
          <a:prstGeom prst="rect">
            <a:avLst/>
          </a:prstGeom>
          <a:noFill/>
          <a:ln w="12700">
            <a:noFill/>
            <a:miter lim="800000"/>
            <a:headEnd/>
            <a:tailEnd/>
          </a:ln>
        </p:spPr>
        <p:txBody>
          <a:bodyPr wrap="none" lIns="0" tIns="0" rIns="40639" bIns="0" anchor="ctr">
            <a:spAutoFit/>
          </a:bodyPr>
          <a:lstStyle/>
          <a:p>
            <a:pPr marL="39688" algn="ctr"/>
            <a:r>
              <a:rPr lang="en-US" sz="2000">
                <a:solidFill>
                  <a:schemeClr val="tx1"/>
                </a:solidFill>
                <a:latin typeface="Tahoma" charset="0"/>
                <a:cs typeface="Tahoma" charset="0"/>
                <a:sym typeface="Tahoma" charset="0"/>
              </a:rPr>
              <a:t>Prob</a:t>
            </a:r>
          </a:p>
        </p:txBody>
      </p:sp>
      <p:sp>
        <p:nvSpPr>
          <p:cNvPr id="52258" name="Oval 33"/>
          <p:cNvSpPr>
            <a:spLocks/>
          </p:cNvSpPr>
          <p:nvPr/>
        </p:nvSpPr>
        <p:spPr bwMode="auto">
          <a:xfrm>
            <a:off x="6705600" y="2209800"/>
            <a:ext cx="508000" cy="381000"/>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52259" name="Line 34"/>
          <p:cNvSpPr>
            <a:spLocks noChangeShapeType="1"/>
          </p:cNvSpPr>
          <p:nvPr/>
        </p:nvSpPr>
        <p:spPr bwMode="auto">
          <a:xfrm rot="10800000" flipH="1">
            <a:off x="6965951" y="1876425"/>
            <a:ext cx="2116" cy="304800"/>
          </a:xfrm>
          <a:prstGeom prst="line">
            <a:avLst/>
          </a:prstGeom>
          <a:noFill/>
          <a:ln w="9525">
            <a:solidFill>
              <a:srgbClr val="009900"/>
            </a:solidFill>
            <a:round/>
            <a:headEnd/>
            <a:tailEnd type="triangle" w="med" len="med"/>
          </a:ln>
        </p:spPr>
        <p:txBody>
          <a:bodyPr lIns="0" tIns="0" rIns="0" bIns="0"/>
          <a:lstStyle/>
          <a:p>
            <a:endParaRPr lang="en-US"/>
          </a:p>
        </p:txBody>
      </p:sp>
      <p:sp>
        <p:nvSpPr>
          <p:cNvPr id="52260" name="Line 35"/>
          <p:cNvSpPr>
            <a:spLocks noChangeShapeType="1"/>
          </p:cNvSpPr>
          <p:nvPr/>
        </p:nvSpPr>
        <p:spPr bwMode="auto">
          <a:xfrm>
            <a:off x="6959600" y="2586039"/>
            <a:ext cx="2117" cy="257175"/>
          </a:xfrm>
          <a:prstGeom prst="line">
            <a:avLst/>
          </a:prstGeom>
          <a:noFill/>
          <a:ln w="9525">
            <a:solidFill>
              <a:srgbClr val="FF0000"/>
            </a:solidFill>
            <a:round/>
            <a:headEnd/>
            <a:tailEnd type="triangle" w="med" len="med"/>
          </a:ln>
        </p:spPr>
        <p:txBody>
          <a:bodyPr lIns="0" tIns="0" rIns="0" bIns="0"/>
          <a:lstStyle/>
          <a:p>
            <a:endParaRPr lang="en-US"/>
          </a:p>
        </p:txBody>
      </p:sp>
      <p:sp>
        <p:nvSpPr>
          <p:cNvPr id="52261" name="Line 36"/>
          <p:cNvSpPr>
            <a:spLocks noChangeShapeType="1"/>
          </p:cNvSpPr>
          <p:nvPr/>
        </p:nvSpPr>
        <p:spPr bwMode="auto">
          <a:xfrm>
            <a:off x="7219951" y="2400300"/>
            <a:ext cx="323849" cy="1588"/>
          </a:xfrm>
          <a:prstGeom prst="line">
            <a:avLst/>
          </a:prstGeom>
          <a:noFill/>
          <a:ln w="9525">
            <a:solidFill>
              <a:srgbClr val="FF0000"/>
            </a:solidFill>
            <a:round/>
            <a:headEnd/>
            <a:tailEnd type="triangle" w="med" len="med"/>
          </a:ln>
        </p:spPr>
        <p:txBody>
          <a:bodyPr lIns="0" tIns="0" rIns="0" bIns="0"/>
          <a:lstStyle/>
          <a:p>
            <a:endParaRPr lang="en-US"/>
          </a:p>
        </p:txBody>
      </p:sp>
      <p:sp>
        <p:nvSpPr>
          <p:cNvPr id="52262" name="Line 37"/>
          <p:cNvSpPr>
            <a:spLocks noChangeShapeType="1"/>
          </p:cNvSpPr>
          <p:nvPr/>
        </p:nvSpPr>
        <p:spPr bwMode="auto">
          <a:xfrm flipH="1">
            <a:off x="6369052" y="2400300"/>
            <a:ext cx="323849" cy="1588"/>
          </a:xfrm>
          <a:prstGeom prst="line">
            <a:avLst/>
          </a:prstGeom>
          <a:noFill/>
          <a:ln w="9525">
            <a:solidFill>
              <a:srgbClr val="FF0000"/>
            </a:solidFill>
            <a:round/>
            <a:headEnd/>
            <a:tailEnd type="triangle" w="med" len="med"/>
          </a:ln>
        </p:spPr>
        <p:txBody>
          <a:bodyPr lIns="0" tIns="0" rIns="0" bIns="0"/>
          <a:lstStyle/>
          <a:p>
            <a:endParaRPr lang="en-US"/>
          </a:p>
        </p:txBody>
      </p:sp>
      <p:sp>
        <p:nvSpPr>
          <p:cNvPr id="52263" name="Rectangle 38"/>
          <p:cNvSpPr>
            <a:spLocks/>
          </p:cNvSpPr>
          <p:nvPr/>
        </p:nvSpPr>
        <p:spPr bwMode="auto">
          <a:xfrm>
            <a:off x="6604000" y="3733800"/>
            <a:ext cx="711200" cy="533400"/>
          </a:xfrm>
          <a:prstGeom prst="rect">
            <a:avLst/>
          </a:prstGeom>
          <a:noFill/>
          <a:ln w="9525">
            <a:solidFill>
              <a:schemeClr val="tx1"/>
            </a:solidFill>
            <a:round/>
            <a:headEnd/>
            <a:tailEnd/>
          </a:ln>
        </p:spPr>
        <p:txBody>
          <a:bodyPr lIns="0" tIns="0" rIns="0" bIns="0"/>
          <a:lstStyle/>
          <a:p>
            <a:endParaRPr lang="en-US"/>
          </a:p>
        </p:txBody>
      </p:sp>
    </p:spTree>
    <p:extLst>
      <p:ext uri="{BB962C8B-B14F-4D97-AF65-F5344CB8AC3E}">
        <p14:creationId xmlns:p14="http://schemas.microsoft.com/office/powerpoint/2010/main" val="19742688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Don’t be Fooled</a:t>
            </a:r>
            <a:endParaRPr lang="en-US" dirty="0"/>
          </a:p>
        </p:txBody>
      </p:sp>
      <p:sp>
        <p:nvSpPr>
          <p:cNvPr id="3" name="Content Placeholder 2"/>
          <p:cNvSpPr>
            <a:spLocks noGrp="1"/>
          </p:cNvSpPr>
          <p:nvPr>
            <p:ph idx="1"/>
          </p:nvPr>
        </p:nvSpPr>
        <p:spPr>
          <a:xfrm>
            <a:off x="406400" y="1397001"/>
            <a:ext cx="11379200" cy="965199"/>
          </a:xfrm>
        </p:spPr>
        <p:txBody>
          <a:bodyPr/>
          <a:lstStyle/>
          <a:p>
            <a:r>
              <a:rPr lang="en-US" dirty="0" smtClean="0"/>
              <a:t>It may look cute…</a:t>
            </a:r>
          </a:p>
          <a:p>
            <a:pPr marL="0" indent="0">
              <a:buNone/>
            </a:pPr>
            <a:endParaRPr lang="en-US" dirty="0"/>
          </a:p>
        </p:txBody>
      </p:sp>
      <p:sp>
        <p:nvSpPr>
          <p:cNvPr id="4" name="Slide Number Placeholder 3"/>
          <p:cNvSpPr>
            <a:spLocks noGrp="1"/>
          </p:cNvSpPr>
          <p:nvPr>
            <p:ph type="sldNum" sz="quarter" idx="12"/>
          </p:nvPr>
        </p:nvSpPr>
        <p:spPr/>
        <p:txBody>
          <a:bodyPr/>
          <a:lstStyle/>
          <a:p>
            <a:fld id="{E0A20002-19F1-4774-AF43-286B6C1B4006}" type="slidenum">
              <a:rPr lang="en-US" smtClean="0"/>
              <a:pPr/>
              <a:t>4</a:t>
            </a:fld>
            <a:endParaRPr lang="en-US"/>
          </a:p>
        </p:txBody>
      </p:sp>
      <p:grpSp>
        <p:nvGrpSpPr>
          <p:cNvPr id="7" name="Group 6"/>
          <p:cNvGrpSpPr/>
          <p:nvPr/>
        </p:nvGrpSpPr>
        <p:grpSpPr>
          <a:xfrm>
            <a:off x="6019800" y="1828800"/>
            <a:ext cx="4800600" cy="3834537"/>
            <a:chOff x="4724400" y="2426098"/>
            <a:chExt cx="4800600" cy="3834537"/>
          </a:xfrm>
        </p:grpSpPr>
        <p:pic>
          <p:nvPicPr>
            <p:cNvPr id="5" name="Picture 4"/>
            <p:cNvPicPr>
              <a:picLocks noChangeAspect="1"/>
            </p:cNvPicPr>
            <p:nvPr/>
          </p:nvPicPr>
          <p:blipFill rotWithShape="1">
            <a:blip r:embed="rId2"/>
            <a:srcRect t="7680" b="12444"/>
            <a:stretch/>
          </p:blipFill>
          <p:spPr>
            <a:xfrm>
              <a:off x="4724400" y="2426098"/>
              <a:ext cx="4800600" cy="3834537"/>
            </a:xfrm>
            <a:prstGeom prst="rect">
              <a:avLst/>
            </a:prstGeom>
          </p:spPr>
        </p:pic>
        <p:sp>
          <p:nvSpPr>
            <p:cNvPr id="6" name="TextBox 5"/>
            <p:cNvSpPr txBox="1"/>
            <p:nvPr/>
          </p:nvSpPr>
          <p:spPr>
            <a:xfrm>
              <a:off x="4876800" y="6019800"/>
              <a:ext cx="4591371" cy="215444"/>
            </a:xfrm>
            <a:prstGeom prst="rect">
              <a:avLst/>
            </a:prstGeom>
            <a:noFill/>
          </p:spPr>
          <p:txBody>
            <a:bodyPr wrap="none" rtlCol="0">
              <a:spAutoFit/>
            </a:bodyPr>
            <a:lstStyle/>
            <a:p>
              <a:r>
                <a:rPr lang="en-US" sz="800" dirty="0"/>
                <a:t>https://fc08.deviantart.net/fs71/</a:t>
              </a:r>
              <a:r>
                <a:rPr lang="en-US" sz="800" dirty="0" err="1"/>
                <a:t>i</a:t>
              </a:r>
              <a:r>
                <a:rPr lang="en-US" sz="800" dirty="0"/>
                <a:t>/2010/258/4/4/baby_dragon__charles_by_imsorrybuti-d2yti11.png</a:t>
              </a:r>
            </a:p>
          </p:txBody>
        </p:sp>
      </p:grpSp>
    </p:spTree>
    <p:extLst>
      <p:ext uri="{BB962C8B-B14F-4D97-AF65-F5344CB8AC3E}">
        <p14:creationId xmlns:p14="http://schemas.microsoft.com/office/powerpoint/2010/main" val="303927130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2"/>
          <p:cNvSpPr>
            <a:spLocks noGrp="1" noChangeArrowheads="1"/>
          </p:cNvSpPr>
          <p:nvPr>
            <p:ph type="title"/>
          </p:nvPr>
        </p:nvSpPr>
        <p:spPr/>
        <p:txBody>
          <a:bodyPr rIns="132080"/>
          <a:lstStyle/>
          <a:p>
            <a:pPr indent="0" eaLnBrk="1" hangingPunct="1"/>
            <a:r>
              <a:rPr lang="en-US" smtClean="0"/>
              <a:t>Inference Recap: Simple Cases</a:t>
            </a:r>
          </a:p>
        </p:txBody>
      </p:sp>
      <p:grpSp>
        <p:nvGrpSpPr>
          <p:cNvPr id="53252" name="Group 5"/>
          <p:cNvGrpSpPr>
            <a:grpSpLocks/>
          </p:cNvGrpSpPr>
          <p:nvPr/>
        </p:nvGrpSpPr>
        <p:grpSpPr bwMode="auto">
          <a:xfrm>
            <a:off x="2834217" y="2971800"/>
            <a:ext cx="711200" cy="533400"/>
            <a:chOff x="0" y="0"/>
            <a:chExt cx="336" cy="336"/>
          </a:xfrm>
        </p:grpSpPr>
        <p:sp>
          <p:nvSpPr>
            <p:cNvPr id="53273" name="Oval 3"/>
            <p:cNvSpPr>
              <a:spLocks/>
            </p:cNvSpPr>
            <p:nvPr/>
          </p:nvSpPr>
          <p:spPr bwMode="auto">
            <a:xfrm>
              <a:off x="0" y="0"/>
              <a:ext cx="336" cy="336"/>
            </a:xfrm>
            <a:prstGeom prst="ellipse">
              <a:avLst/>
            </a:prstGeom>
            <a:solidFill>
              <a:srgbClr val="808080"/>
            </a:solidFill>
            <a:ln w="28575">
              <a:solidFill>
                <a:schemeClr val="tx1"/>
              </a:solidFill>
              <a:round/>
              <a:headEnd/>
              <a:tailEnd/>
            </a:ln>
          </p:spPr>
          <p:txBody>
            <a:bodyPr lIns="0" tIns="0" rIns="0" bIns="0"/>
            <a:lstStyle/>
            <a:p>
              <a:endParaRPr lang="en-US"/>
            </a:p>
          </p:txBody>
        </p:sp>
        <p:sp>
          <p:nvSpPr>
            <p:cNvPr id="53274" name="Rectangle 4"/>
            <p:cNvSpPr>
              <a:spLocks/>
            </p:cNvSpPr>
            <p:nvPr/>
          </p:nvSpPr>
          <p:spPr bwMode="auto">
            <a:xfrm>
              <a:off x="71" y="27"/>
              <a:ext cx="193"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E</a:t>
              </a:r>
              <a:r>
                <a:rPr lang="en-US" sz="2400" baseline="-25000">
                  <a:solidFill>
                    <a:schemeClr val="tx1"/>
                  </a:solidFill>
                  <a:latin typeface="Times New Roman" pitchFamily="18" charset="0"/>
                  <a:cs typeface="Times New Roman" pitchFamily="18" charset="0"/>
                  <a:sym typeface="Times New Roman" pitchFamily="18" charset="0"/>
                </a:rPr>
                <a:t>1</a:t>
              </a:r>
            </a:p>
          </p:txBody>
        </p:sp>
      </p:grpSp>
      <p:grpSp>
        <p:nvGrpSpPr>
          <p:cNvPr id="53253" name="Group 8"/>
          <p:cNvGrpSpPr>
            <a:grpSpLocks/>
          </p:cNvGrpSpPr>
          <p:nvPr/>
        </p:nvGrpSpPr>
        <p:grpSpPr bwMode="auto">
          <a:xfrm>
            <a:off x="2834217" y="1905000"/>
            <a:ext cx="711200" cy="533400"/>
            <a:chOff x="0" y="0"/>
            <a:chExt cx="336" cy="336"/>
          </a:xfrm>
        </p:grpSpPr>
        <p:sp>
          <p:nvSpPr>
            <p:cNvPr id="53271" name="Oval 6"/>
            <p:cNvSpPr>
              <a:spLocks/>
            </p:cNvSpPr>
            <p:nvPr/>
          </p:nvSpPr>
          <p:spPr bwMode="auto">
            <a:xfrm>
              <a:off x="0" y="0"/>
              <a:ext cx="336" cy="336"/>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53272" name="Rectangle 7"/>
            <p:cNvSpPr>
              <a:spLocks/>
            </p:cNvSpPr>
            <p:nvPr/>
          </p:nvSpPr>
          <p:spPr bwMode="auto">
            <a:xfrm>
              <a:off x="63" y="27"/>
              <a:ext cx="209"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X</a:t>
              </a:r>
              <a:r>
                <a:rPr lang="en-US" sz="2400" baseline="-25000">
                  <a:solidFill>
                    <a:schemeClr val="tx1"/>
                  </a:solidFill>
                  <a:latin typeface="Times New Roman" pitchFamily="18" charset="0"/>
                  <a:cs typeface="Times New Roman" pitchFamily="18" charset="0"/>
                  <a:sym typeface="Times New Roman" pitchFamily="18" charset="0"/>
                </a:rPr>
                <a:t>1</a:t>
              </a:r>
            </a:p>
          </p:txBody>
        </p:sp>
      </p:grpSp>
      <p:cxnSp>
        <p:nvCxnSpPr>
          <p:cNvPr id="53254" name="AutoShape 9"/>
          <p:cNvCxnSpPr>
            <a:cxnSpLocks noChangeShapeType="1"/>
            <a:stCxn id="53272" idx="2"/>
            <a:endCxn id="53274" idx="0"/>
          </p:cNvCxnSpPr>
          <p:nvPr/>
        </p:nvCxnSpPr>
        <p:spPr bwMode="auto">
          <a:xfrm>
            <a:off x="3188759" y="2393951"/>
            <a:ext cx="0" cy="620712"/>
          </a:xfrm>
          <a:prstGeom prst="straightConnector1">
            <a:avLst/>
          </a:prstGeom>
          <a:noFill/>
          <a:ln w="28575">
            <a:solidFill>
              <a:schemeClr val="tx1"/>
            </a:solidFill>
            <a:round/>
            <a:headEnd/>
            <a:tailEnd type="triangle" w="lg" len="lg"/>
          </a:ln>
        </p:spPr>
      </p:cxnSp>
      <p:pic>
        <p:nvPicPr>
          <p:cNvPr id="53255" name="Picture 10"/>
          <p:cNvPicPr>
            <a:picLocks noChangeArrowheads="1"/>
          </p:cNvPicPr>
          <p:nvPr/>
        </p:nvPicPr>
        <p:blipFill>
          <a:blip r:embed="rId3" cstate="print"/>
          <a:srcRect/>
          <a:stretch>
            <a:fillRect/>
          </a:stretch>
        </p:blipFill>
        <p:spPr bwMode="auto">
          <a:xfrm>
            <a:off x="2220384" y="3810001"/>
            <a:ext cx="2012949" cy="360363"/>
          </a:xfrm>
          <a:prstGeom prst="rect">
            <a:avLst/>
          </a:prstGeom>
          <a:noFill/>
          <a:ln w="9525">
            <a:noFill/>
            <a:miter lim="800000"/>
            <a:headEnd/>
            <a:tailEnd/>
          </a:ln>
        </p:spPr>
      </p:pic>
      <p:grpSp>
        <p:nvGrpSpPr>
          <p:cNvPr id="54285" name="Group 13"/>
          <p:cNvGrpSpPr>
            <a:grpSpLocks/>
          </p:cNvGrpSpPr>
          <p:nvPr/>
        </p:nvGrpSpPr>
        <p:grpSpPr bwMode="auto">
          <a:xfrm>
            <a:off x="8966200" y="2501900"/>
            <a:ext cx="711200" cy="533400"/>
            <a:chOff x="0" y="0"/>
            <a:chExt cx="336" cy="336"/>
          </a:xfrm>
        </p:grpSpPr>
        <p:sp>
          <p:nvSpPr>
            <p:cNvPr id="53269" name="Oval 11"/>
            <p:cNvSpPr>
              <a:spLocks/>
            </p:cNvSpPr>
            <p:nvPr/>
          </p:nvSpPr>
          <p:spPr bwMode="auto">
            <a:xfrm>
              <a:off x="0" y="0"/>
              <a:ext cx="336" cy="336"/>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53270" name="Rectangle 12"/>
            <p:cNvSpPr>
              <a:spLocks/>
            </p:cNvSpPr>
            <p:nvPr/>
          </p:nvSpPr>
          <p:spPr bwMode="auto">
            <a:xfrm>
              <a:off x="63" y="27"/>
              <a:ext cx="209"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X</a:t>
              </a:r>
              <a:r>
                <a:rPr lang="en-US" sz="2400" baseline="-25000">
                  <a:solidFill>
                    <a:schemeClr val="tx1"/>
                  </a:solidFill>
                  <a:latin typeface="Times New Roman" pitchFamily="18" charset="0"/>
                  <a:cs typeface="Times New Roman" pitchFamily="18" charset="0"/>
                  <a:sym typeface="Times New Roman" pitchFamily="18" charset="0"/>
                </a:rPr>
                <a:t>2</a:t>
              </a:r>
            </a:p>
          </p:txBody>
        </p:sp>
      </p:grpSp>
      <p:cxnSp>
        <p:nvCxnSpPr>
          <p:cNvPr id="54286" name="AutoShape 14"/>
          <p:cNvCxnSpPr>
            <a:cxnSpLocks noChangeShapeType="1"/>
            <a:endCxn id="53269" idx="2"/>
          </p:cNvCxnSpPr>
          <p:nvPr/>
        </p:nvCxnSpPr>
        <p:spPr bwMode="auto">
          <a:xfrm>
            <a:off x="8102600" y="2768600"/>
            <a:ext cx="863600" cy="0"/>
          </a:xfrm>
          <a:prstGeom prst="straightConnector1">
            <a:avLst/>
          </a:prstGeom>
          <a:noFill/>
          <a:ln w="28575">
            <a:solidFill>
              <a:schemeClr val="tx1"/>
            </a:solidFill>
            <a:round/>
            <a:headEnd/>
            <a:tailEnd type="triangle" w="lg" len="lg"/>
          </a:ln>
        </p:spPr>
      </p:cxnSp>
      <p:grpSp>
        <p:nvGrpSpPr>
          <p:cNvPr id="54289" name="Group 17"/>
          <p:cNvGrpSpPr>
            <a:grpSpLocks/>
          </p:cNvGrpSpPr>
          <p:nvPr/>
        </p:nvGrpSpPr>
        <p:grpSpPr bwMode="auto">
          <a:xfrm>
            <a:off x="7747000" y="2501900"/>
            <a:ext cx="711200" cy="533400"/>
            <a:chOff x="0" y="0"/>
            <a:chExt cx="336" cy="336"/>
          </a:xfrm>
        </p:grpSpPr>
        <p:sp>
          <p:nvSpPr>
            <p:cNvPr id="53267" name="Oval 15"/>
            <p:cNvSpPr>
              <a:spLocks/>
            </p:cNvSpPr>
            <p:nvPr/>
          </p:nvSpPr>
          <p:spPr bwMode="auto">
            <a:xfrm>
              <a:off x="0" y="0"/>
              <a:ext cx="336" cy="336"/>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53268" name="Rectangle 16"/>
            <p:cNvSpPr>
              <a:spLocks/>
            </p:cNvSpPr>
            <p:nvPr/>
          </p:nvSpPr>
          <p:spPr bwMode="auto">
            <a:xfrm>
              <a:off x="63" y="27"/>
              <a:ext cx="209"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X</a:t>
              </a:r>
              <a:r>
                <a:rPr lang="en-US" sz="2400" baseline="-25000">
                  <a:solidFill>
                    <a:schemeClr val="tx1"/>
                  </a:solidFill>
                  <a:latin typeface="Times New Roman" pitchFamily="18" charset="0"/>
                  <a:cs typeface="Times New Roman" pitchFamily="18" charset="0"/>
                  <a:sym typeface="Times New Roman" pitchFamily="18" charset="0"/>
                </a:rPr>
                <a:t>1</a:t>
              </a:r>
            </a:p>
          </p:txBody>
        </p:sp>
      </p:grpSp>
      <p:pic>
        <p:nvPicPr>
          <p:cNvPr id="54290" name="Picture 18"/>
          <p:cNvPicPr>
            <a:picLocks noChangeArrowheads="1"/>
          </p:cNvPicPr>
          <p:nvPr/>
        </p:nvPicPr>
        <p:blipFill>
          <a:blip r:embed="rId4" cstate="print"/>
          <a:srcRect/>
          <a:stretch>
            <a:fillRect/>
          </a:stretch>
        </p:blipFill>
        <p:spPr bwMode="auto">
          <a:xfrm>
            <a:off x="8079317" y="3632200"/>
            <a:ext cx="1394883" cy="342900"/>
          </a:xfrm>
          <a:prstGeom prst="rect">
            <a:avLst/>
          </a:prstGeom>
          <a:noFill/>
          <a:ln w="9525">
            <a:noFill/>
            <a:miter lim="800000"/>
            <a:headEnd/>
            <a:tailEnd/>
          </a:ln>
        </p:spPr>
      </p:pic>
      <p:grpSp>
        <p:nvGrpSpPr>
          <p:cNvPr id="54294" name="Group 22"/>
          <p:cNvGrpSpPr>
            <a:grpSpLocks/>
          </p:cNvGrpSpPr>
          <p:nvPr/>
        </p:nvGrpSpPr>
        <p:grpSpPr bwMode="auto">
          <a:xfrm>
            <a:off x="637118" y="4673601"/>
            <a:ext cx="5096933" cy="1446213"/>
            <a:chOff x="0" y="0"/>
            <a:chExt cx="2408" cy="911"/>
          </a:xfrm>
        </p:grpSpPr>
        <p:pic>
          <p:nvPicPr>
            <p:cNvPr id="53264" name="Picture 19"/>
            <p:cNvPicPr>
              <a:picLocks noChangeArrowheads="1"/>
            </p:cNvPicPr>
            <p:nvPr/>
          </p:nvPicPr>
          <p:blipFill>
            <a:blip r:embed="rId5" cstate="print"/>
            <a:srcRect/>
            <a:stretch>
              <a:fillRect/>
            </a:stretch>
          </p:blipFill>
          <p:spPr bwMode="auto">
            <a:xfrm>
              <a:off x="0" y="0"/>
              <a:ext cx="2408" cy="188"/>
            </a:xfrm>
            <a:prstGeom prst="rect">
              <a:avLst/>
            </a:prstGeom>
            <a:noFill/>
            <a:ln w="9525">
              <a:noFill/>
              <a:miter lim="800000"/>
              <a:headEnd/>
              <a:tailEnd/>
            </a:ln>
          </p:spPr>
        </p:pic>
        <p:pic>
          <p:nvPicPr>
            <p:cNvPr id="53265" name="Picture 20"/>
            <p:cNvPicPr>
              <a:picLocks noChangeArrowheads="1"/>
            </p:cNvPicPr>
            <p:nvPr/>
          </p:nvPicPr>
          <p:blipFill>
            <a:blip r:embed="rId6" cstate="print"/>
            <a:srcRect/>
            <a:stretch>
              <a:fillRect/>
            </a:stretch>
          </p:blipFill>
          <p:spPr bwMode="auto">
            <a:xfrm>
              <a:off x="808" y="723"/>
              <a:ext cx="1477" cy="188"/>
            </a:xfrm>
            <a:prstGeom prst="rect">
              <a:avLst/>
            </a:prstGeom>
            <a:noFill/>
            <a:ln w="9525">
              <a:noFill/>
              <a:miter lim="800000"/>
              <a:headEnd/>
              <a:tailEnd/>
            </a:ln>
          </p:spPr>
        </p:pic>
        <p:pic>
          <p:nvPicPr>
            <p:cNvPr id="53266" name="Picture 21"/>
            <p:cNvPicPr>
              <a:picLocks noChangeArrowheads="1"/>
            </p:cNvPicPr>
            <p:nvPr/>
          </p:nvPicPr>
          <p:blipFill>
            <a:blip r:embed="rId7" cstate="print"/>
            <a:srcRect/>
            <a:stretch>
              <a:fillRect/>
            </a:stretch>
          </p:blipFill>
          <p:spPr bwMode="auto">
            <a:xfrm>
              <a:off x="808" y="364"/>
              <a:ext cx="1190" cy="216"/>
            </a:xfrm>
            <a:prstGeom prst="rect">
              <a:avLst/>
            </a:prstGeom>
            <a:noFill/>
            <a:ln w="9525">
              <a:noFill/>
              <a:miter lim="800000"/>
              <a:headEnd/>
              <a:tailEnd/>
            </a:ln>
          </p:spPr>
        </p:pic>
      </p:grpSp>
      <p:grpSp>
        <p:nvGrpSpPr>
          <p:cNvPr id="54297" name="Group 25"/>
          <p:cNvGrpSpPr>
            <a:grpSpLocks/>
          </p:cNvGrpSpPr>
          <p:nvPr/>
        </p:nvGrpSpPr>
        <p:grpSpPr bwMode="auto">
          <a:xfrm>
            <a:off x="6739467" y="4800600"/>
            <a:ext cx="4809067" cy="1181100"/>
            <a:chOff x="0" y="0"/>
            <a:chExt cx="2271" cy="744"/>
          </a:xfrm>
        </p:grpSpPr>
        <p:pic>
          <p:nvPicPr>
            <p:cNvPr id="53262" name="Picture 23"/>
            <p:cNvPicPr>
              <a:picLocks noChangeArrowheads="1"/>
            </p:cNvPicPr>
            <p:nvPr/>
          </p:nvPicPr>
          <p:blipFill>
            <a:blip r:embed="rId8" cstate="print"/>
            <a:srcRect/>
            <a:stretch>
              <a:fillRect/>
            </a:stretch>
          </p:blipFill>
          <p:spPr bwMode="auto">
            <a:xfrm>
              <a:off x="0" y="0"/>
              <a:ext cx="1759" cy="351"/>
            </a:xfrm>
            <a:prstGeom prst="rect">
              <a:avLst/>
            </a:prstGeom>
            <a:noFill/>
            <a:ln w="9525">
              <a:noFill/>
              <a:miter lim="800000"/>
              <a:headEnd/>
              <a:tailEnd/>
            </a:ln>
          </p:spPr>
        </p:pic>
        <p:pic>
          <p:nvPicPr>
            <p:cNvPr id="53263" name="Picture 24"/>
            <p:cNvPicPr>
              <a:picLocks noChangeArrowheads="1"/>
            </p:cNvPicPr>
            <p:nvPr/>
          </p:nvPicPr>
          <p:blipFill>
            <a:blip r:embed="rId9" cstate="print"/>
            <a:srcRect/>
            <a:stretch>
              <a:fillRect/>
            </a:stretch>
          </p:blipFill>
          <p:spPr bwMode="auto">
            <a:xfrm>
              <a:off x="589" y="392"/>
              <a:ext cx="1682" cy="352"/>
            </a:xfrm>
            <a:prstGeom prst="rect">
              <a:avLst/>
            </a:prstGeom>
            <a:noFill/>
            <a:ln w="9525">
              <a:noFill/>
              <a:miter lim="800000"/>
              <a:headEnd/>
              <a:tailEnd/>
            </a:ln>
          </p:spPr>
        </p:pic>
      </p:grpSp>
    </p:spTree>
    <p:extLst>
      <p:ext uri="{BB962C8B-B14F-4D97-AF65-F5344CB8AC3E}">
        <p14:creationId xmlns:p14="http://schemas.microsoft.com/office/powerpoint/2010/main" val="870435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42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4285"/>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1"/>
                                  </p:stCondLst>
                                  <p:childTnLst>
                                    <p:set>
                                      <p:cBhvr>
                                        <p:cTn id="13" dur="1" fill="hold">
                                          <p:stCondLst>
                                            <p:cond delay="499"/>
                                          </p:stCondLst>
                                        </p:cTn>
                                        <p:tgtEl>
                                          <p:spTgt spid="54286"/>
                                        </p:tgtEl>
                                        <p:attrNameLst>
                                          <p:attrName>style.visibility</p:attrName>
                                        </p:attrNameLst>
                                      </p:cBhvr>
                                      <p:to>
                                        <p:strVal val="visible"/>
                                      </p:to>
                                    </p:set>
                                  </p:childTnLst>
                                </p:cTn>
                              </p:par>
                            </p:childTnLst>
                          </p:cTn>
                        </p:par>
                        <p:par>
                          <p:cTn id="14" fill="hold" nodeType="afterGroup">
                            <p:stCondLst>
                              <p:cond delay="1001"/>
                            </p:stCondLst>
                            <p:childTnLst>
                              <p:par>
                                <p:cTn id="15" presetID="1" presetClass="entr" presetSubtype="0" fill="hold" nodeType="afterEffect">
                                  <p:stCondLst>
                                    <p:cond delay="1"/>
                                  </p:stCondLst>
                                  <p:childTnLst>
                                    <p:set>
                                      <p:cBhvr>
                                        <p:cTn id="16" dur="1" fill="hold">
                                          <p:stCondLst>
                                            <p:cond delay="499"/>
                                          </p:stCondLst>
                                        </p:cTn>
                                        <p:tgtEl>
                                          <p:spTgt spid="54289"/>
                                        </p:tgtEl>
                                        <p:attrNameLst>
                                          <p:attrName>style.visibility</p:attrName>
                                        </p:attrNameLst>
                                      </p:cBhvr>
                                      <p:to>
                                        <p:strVal val="visible"/>
                                      </p:to>
                                    </p:set>
                                  </p:childTnLst>
                                </p:cTn>
                              </p:par>
                            </p:childTnLst>
                          </p:cTn>
                        </p:par>
                        <p:par>
                          <p:cTn id="17" fill="hold" nodeType="afterGroup">
                            <p:stCondLst>
                              <p:cond delay="1502"/>
                            </p:stCondLst>
                            <p:childTnLst>
                              <p:par>
                                <p:cTn id="18" presetID="1" presetClass="entr" presetSubtype="0" fill="hold" nodeType="afterEffect">
                                  <p:stCondLst>
                                    <p:cond delay="1"/>
                                  </p:stCondLst>
                                  <p:childTnLst>
                                    <p:set>
                                      <p:cBhvr>
                                        <p:cTn id="19" dur="1" fill="hold">
                                          <p:stCondLst>
                                            <p:cond delay="499"/>
                                          </p:stCondLst>
                                        </p:cTn>
                                        <p:tgtEl>
                                          <p:spTgt spid="54290"/>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499"/>
                                          </p:stCondLst>
                                        </p:cTn>
                                        <p:tgtEl>
                                          <p:spTgt spid="542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8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p:txBody>
          <a:bodyPr rIns="132080"/>
          <a:lstStyle/>
          <a:p>
            <a:pPr indent="0" eaLnBrk="1" hangingPunct="1"/>
            <a:r>
              <a:rPr lang="en-US" smtClean="0"/>
              <a:t>Online Belief Updates</a:t>
            </a:r>
          </a:p>
        </p:txBody>
      </p:sp>
      <p:sp>
        <p:nvSpPr>
          <p:cNvPr id="54276" name="Rectangle 3"/>
          <p:cNvSpPr>
            <a:spLocks noGrp="1" noChangeArrowheads="1"/>
          </p:cNvSpPr>
          <p:nvPr>
            <p:ph type="body" idx="1"/>
          </p:nvPr>
        </p:nvSpPr>
        <p:spPr>
          <a:xfrm>
            <a:off x="609600" y="1600200"/>
            <a:ext cx="10972800" cy="4546600"/>
          </a:xfrm>
        </p:spPr>
        <p:txBody>
          <a:bodyPr rIns="132080"/>
          <a:lstStyle/>
          <a:p>
            <a:pPr eaLnBrk="1" hangingPunct="1"/>
            <a:r>
              <a:rPr lang="en-US" sz="2400" dirty="0" smtClean="0"/>
              <a:t>Every time step, we start with current P(X | evidence)</a:t>
            </a:r>
          </a:p>
          <a:p>
            <a:pPr eaLnBrk="1" hangingPunct="1"/>
            <a:r>
              <a:rPr lang="en-US" sz="2400" dirty="0" smtClean="0"/>
              <a:t>We update for time:</a:t>
            </a:r>
          </a:p>
          <a:p>
            <a:pPr marL="0" indent="0" eaLnBrk="1" hangingPunct="1">
              <a:buNone/>
            </a:pPr>
            <a:endParaRPr lang="en-US" sz="3600" dirty="0" smtClean="0"/>
          </a:p>
          <a:p>
            <a:pPr eaLnBrk="1" hangingPunct="1"/>
            <a:endParaRPr lang="en-US" sz="3600" dirty="0" smtClean="0"/>
          </a:p>
          <a:p>
            <a:pPr eaLnBrk="1" hangingPunct="1"/>
            <a:r>
              <a:rPr lang="en-US" sz="2400" dirty="0" smtClean="0"/>
              <a:t>We update for evidence:</a:t>
            </a:r>
            <a:endParaRPr lang="en-US" dirty="0" smtClean="0"/>
          </a:p>
          <a:p>
            <a:pPr eaLnBrk="1" hangingPunct="1"/>
            <a:endParaRPr lang="en-US" dirty="0" smtClean="0"/>
          </a:p>
          <a:p>
            <a:pPr marL="0" indent="0" eaLnBrk="1" hangingPunct="1">
              <a:buNone/>
            </a:pPr>
            <a:endParaRPr lang="en-US" dirty="0" smtClean="0"/>
          </a:p>
          <a:p>
            <a:pPr eaLnBrk="1" hangingPunct="1"/>
            <a:r>
              <a:rPr lang="en-US" sz="2400" dirty="0" smtClean="0"/>
              <a:t>The forward algorithm does both at once (and doesn’t normalize)</a:t>
            </a:r>
          </a:p>
          <a:p>
            <a:pPr eaLnBrk="1" hangingPunct="1"/>
            <a:r>
              <a:rPr lang="en-US" sz="2400" dirty="0" smtClean="0"/>
              <a:t>Problem: space is |X| and time is |X|</a:t>
            </a:r>
            <a:r>
              <a:rPr lang="en-US" sz="2400" baseline="30000" dirty="0" smtClean="0"/>
              <a:t>2</a:t>
            </a:r>
            <a:r>
              <a:rPr lang="en-US" sz="2400" dirty="0" smtClean="0"/>
              <a:t> per time step</a:t>
            </a:r>
          </a:p>
        </p:txBody>
      </p:sp>
      <p:pic>
        <p:nvPicPr>
          <p:cNvPr id="54277" name="Picture 4"/>
          <p:cNvPicPr>
            <a:picLocks noChangeArrowheads="1"/>
          </p:cNvPicPr>
          <p:nvPr/>
        </p:nvPicPr>
        <p:blipFill>
          <a:blip r:embed="rId3" cstate="print"/>
          <a:srcRect/>
          <a:stretch>
            <a:fillRect/>
          </a:stretch>
        </p:blipFill>
        <p:spPr bwMode="auto">
          <a:xfrm>
            <a:off x="1303867" y="2895601"/>
            <a:ext cx="8839200" cy="701676"/>
          </a:xfrm>
          <a:prstGeom prst="rect">
            <a:avLst/>
          </a:prstGeom>
          <a:noFill/>
          <a:ln w="9525">
            <a:noFill/>
            <a:miter lim="800000"/>
            <a:headEnd/>
            <a:tailEnd/>
          </a:ln>
        </p:spPr>
      </p:pic>
      <p:pic>
        <p:nvPicPr>
          <p:cNvPr id="54278" name="Picture 5"/>
          <p:cNvPicPr>
            <a:picLocks noChangeArrowheads="1"/>
          </p:cNvPicPr>
          <p:nvPr/>
        </p:nvPicPr>
        <p:blipFill>
          <a:blip r:embed="rId4" cstate="print"/>
          <a:srcRect/>
          <a:stretch>
            <a:fillRect/>
          </a:stretch>
        </p:blipFill>
        <p:spPr bwMode="auto">
          <a:xfrm>
            <a:off x="1828800" y="4800600"/>
            <a:ext cx="6654800" cy="482600"/>
          </a:xfrm>
          <a:prstGeom prst="rect">
            <a:avLst/>
          </a:prstGeom>
          <a:noFill/>
          <a:ln w="9525">
            <a:noFill/>
            <a:miter lim="800000"/>
            <a:headEnd/>
            <a:tailEnd/>
          </a:ln>
        </p:spPr>
      </p:pic>
      <p:grpSp>
        <p:nvGrpSpPr>
          <p:cNvPr id="54279" name="Group 13"/>
          <p:cNvGrpSpPr>
            <a:grpSpLocks/>
          </p:cNvGrpSpPr>
          <p:nvPr/>
        </p:nvGrpSpPr>
        <p:grpSpPr bwMode="auto">
          <a:xfrm>
            <a:off x="9334500" y="2235200"/>
            <a:ext cx="1896533" cy="558800"/>
            <a:chOff x="0" y="0"/>
            <a:chExt cx="895" cy="352"/>
          </a:xfrm>
        </p:grpSpPr>
        <p:grpSp>
          <p:nvGrpSpPr>
            <p:cNvPr id="54288" name="Group 8"/>
            <p:cNvGrpSpPr>
              <a:grpSpLocks/>
            </p:cNvGrpSpPr>
            <p:nvPr/>
          </p:nvGrpSpPr>
          <p:grpSpPr bwMode="auto">
            <a:xfrm>
              <a:off x="553" y="0"/>
              <a:ext cx="342" cy="352"/>
              <a:chOff x="0" y="0"/>
              <a:chExt cx="342" cy="352"/>
            </a:xfrm>
          </p:grpSpPr>
          <p:sp>
            <p:nvSpPr>
              <p:cNvPr id="54293" name="Oval 6"/>
              <p:cNvSpPr>
                <a:spLocks/>
              </p:cNvSpPr>
              <p:nvPr/>
            </p:nvSpPr>
            <p:spPr bwMode="auto">
              <a:xfrm>
                <a:off x="9" y="14"/>
                <a:ext cx="323" cy="323"/>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54294" name="Rectangle 7"/>
              <p:cNvSpPr>
                <a:spLocks/>
              </p:cNvSpPr>
              <p:nvPr/>
            </p:nvSpPr>
            <p:spPr bwMode="auto">
              <a:xfrm>
                <a:off x="0" y="0"/>
                <a:ext cx="342" cy="352"/>
              </a:xfrm>
              <a:prstGeom prst="rect">
                <a:avLst/>
              </a:prstGeom>
              <a:noFill/>
              <a:ln w="12700">
                <a:noFill/>
                <a:miter lim="800000"/>
                <a:headEnd/>
                <a:tailEnd/>
              </a:ln>
            </p:spPr>
            <p:txBody>
              <a:bodyPr lIns="38100" tIns="38100" rIns="78049" bIns="38100" anchor="ctr"/>
              <a:lstStyle/>
              <a:p>
                <a:pPr marL="1588" algn="ctr"/>
                <a:r>
                  <a:rPr lang="en-US">
                    <a:solidFill>
                      <a:schemeClr val="tx1"/>
                    </a:solidFill>
                    <a:latin typeface="Times New Roman Italic" charset="0"/>
                    <a:cs typeface="Times New Roman Italic" charset="0"/>
                    <a:sym typeface="Times New Roman Italic" charset="0"/>
                  </a:rPr>
                  <a:t>X</a:t>
                </a:r>
                <a:r>
                  <a:rPr lang="en-US" baseline="-21000">
                    <a:solidFill>
                      <a:schemeClr val="tx1"/>
                    </a:solidFill>
                    <a:latin typeface="Times New Roman" pitchFamily="18" charset="0"/>
                    <a:cs typeface="Times New Roman" pitchFamily="18" charset="0"/>
                    <a:sym typeface="Times New Roman" pitchFamily="18" charset="0"/>
                  </a:rPr>
                  <a:t>2</a:t>
                </a:r>
              </a:p>
            </p:txBody>
          </p:sp>
        </p:grpSp>
        <p:sp>
          <p:nvSpPr>
            <p:cNvPr id="54289" name="Line 9"/>
            <p:cNvSpPr>
              <a:spLocks noChangeShapeType="1"/>
            </p:cNvSpPr>
            <p:nvPr/>
          </p:nvSpPr>
          <p:spPr bwMode="auto">
            <a:xfrm>
              <a:off x="341" y="176"/>
              <a:ext cx="213" cy="1"/>
            </a:xfrm>
            <a:prstGeom prst="line">
              <a:avLst/>
            </a:prstGeom>
            <a:noFill/>
            <a:ln w="28575">
              <a:solidFill>
                <a:schemeClr val="tx1"/>
              </a:solidFill>
              <a:round/>
              <a:headEnd/>
              <a:tailEnd type="triangle" w="lg" len="lg"/>
            </a:ln>
          </p:spPr>
          <p:txBody>
            <a:bodyPr lIns="0" tIns="0" rIns="0" bIns="0"/>
            <a:lstStyle/>
            <a:p>
              <a:endParaRPr lang="en-US"/>
            </a:p>
          </p:txBody>
        </p:sp>
        <p:grpSp>
          <p:nvGrpSpPr>
            <p:cNvPr id="54290" name="Group 12"/>
            <p:cNvGrpSpPr>
              <a:grpSpLocks/>
            </p:cNvGrpSpPr>
            <p:nvPr/>
          </p:nvGrpSpPr>
          <p:grpSpPr bwMode="auto">
            <a:xfrm>
              <a:off x="0" y="0"/>
              <a:ext cx="342" cy="352"/>
              <a:chOff x="0" y="0"/>
              <a:chExt cx="342" cy="352"/>
            </a:xfrm>
          </p:grpSpPr>
          <p:sp>
            <p:nvSpPr>
              <p:cNvPr id="54291" name="Oval 10"/>
              <p:cNvSpPr>
                <a:spLocks/>
              </p:cNvSpPr>
              <p:nvPr/>
            </p:nvSpPr>
            <p:spPr bwMode="auto">
              <a:xfrm>
                <a:off x="9" y="14"/>
                <a:ext cx="323" cy="323"/>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54292" name="Rectangle 11"/>
              <p:cNvSpPr>
                <a:spLocks/>
              </p:cNvSpPr>
              <p:nvPr/>
            </p:nvSpPr>
            <p:spPr bwMode="auto">
              <a:xfrm>
                <a:off x="0" y="0"/>
                <a:ext cx="342" cy="352"/>
              </a:xfrm>
              <a:prstGeom prst="rect">
                <a:avLst/>
              </a:prstGeom>
              <a:noFill/>
              <a:ln w="12700">
                <a:noFill/>
                <a:miter lim="800000"/>
                <a:headEnd/>
                <a:tailEnd/>
              </a:ln>
            </p:spPr>
            <p:txBody>
              <a:bodyPr lIns="38100" tIns="38100" rIns="78049" bIns="38100" anchor="ctr"/>
              <a:lstStyle/>
              <a:p>
                <a:pPr marL="1588" algn="ctr"/>
                <a:r>
                  <a:rPr lang="en-US" sz="2100">
                    <a:solidFill>
                      <a:schemeClr val="tx1"/>
                    </a:solidFill>
                    <a:latin typeface="Times New Roman Italic" charset="0"/>
                    <a:cs typeface="Times New Roman Italic" charset="0"/>
                    <a:sym typeface="Times New Roman Italic" charset="0"/>
                  </a:rPr>
                  <a:t>X</a:t>
                </a:r>
                <a:r>
                  <a:rPr lang="en-US" sz="2100" baseline="-19000">
                    <a:solidFill>
                      <a:schemeClr val="tx1"/>
                    </a:solidFill>
                    <a:latin typeface="Times New Roman" pitchFamily="18" charset="0"/>
                    <a:cs typeface="Times New Roman" pitchFamily="18" charset="0"/>
                    <a:sym typeface="Times New Roman" pitchFamily="18" charset="0"/>
                  </a:rPr>
                  <a:t>1</a:t>
                </a:r>
              </a:p>
            </p:txBody>
          </p:sp>
        </p:grpSp>
      </p:grpSp>
      <p:grpSp>
        <p:nvGrpSpPr>
          <p:cNvPr id="54280" name="Group 21"/>
          <p:cNvGrpSpPr>
            <a:grpSpLocks/>
          </p:cNvGrpSpPr>
          <p:nvPr/>
        </p:nvGrpSpPr>
        <p:grpSpPr bwMode="auto">
          <a:xfrm>
            <a:off x="9880600" y="4027488"/>
            <a:ext cx="660400" cy="1473200"/>
            <a:chOff x="0" y="0"/>
            <a:chExt cx="312" cy="928"/>
          </a:xfrm>
        </p:grpSpPr>
        <p:grpSp>
          <p:nvGrpSpPr>
            <p:cNvPr id="54281" name="Group 16"/>
            <p:cNvGrpSpPr>
              <a:grpSpLocks/>
            </p:cNvGrpSpPr>
            <p:nvPr/>
          </p:nvGrpSpPr>
          <p:grpSpPr bwMode="auto">
            <a:xfrm>
              <a:off x="0" y="0"/>
              <a:ext cx="312" cy="323"/>
              <a:chOff x="0" y="0"/>
              <a:chExt cx="312" cy="323"/>
            </a:xfrm>
          </p:grpSpPr>
          <p:sp>
            <p:nvSpPr>
              <p:cNvPr id="54286" name="Oval 14"/>
              <p:cNvSpPr>
                <a:spLocks/>
              </p:cNvSpPr>
              <p:nvPr/>
            </p:nvSpPr>
            <p:spPr bwMode="auto">
              <a:xfrm>
                <a:off x="6" y="10"/>
                <a:ext cx="299" cy="302"/>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54287" name="Rectangle 15"/>
              <p:cNvSpPr>
                <a:spLocks/>
              </p:cNvSpPr>
              <p:nvPr/>
            </p:nvSpPr>
            <p:spPr bwMode="auto">
              <a:xfrm>
                <a:off x="0" y="0"/>
                <a:ext cx="312" cy="323"/>
              </a:xfrm>
              <a:prstGeom prst="rect">
                <a:avLst/>
              </a:prstGeom>
              <a:noFill/>
              <a:ln w="12700">
                <a:noFill/>
                <a:miter lim="800000"/>
                <a:headEnd/>
                <a:tailEnd/>
              </a:ln>
            </p:spPr>
            <p:txBody>
              <a:bodyPr lIns="38100" tIns="38100" rIns="78049" bIns="38100" anchor="ctr"/>
              <a:lstStyle/>
              <a:p>
                <a:pPr marL="1588" algn="ctr"/>
                <a:r>
                  <a:rPr lang="en-US">
                    <a:solidFill>
                      <a:schemeClr val="tx1"/>
                    </a:solidFill>
                    <a:latin typeface="Times New Roman Italic" charset="0"/>
                    <a:cs typeface="Times New Roman Italic" charset="0"/>
                    <a:sym typeface="Times New Roman Italic" charset="0"/>
                  </a:rPr>
                  <a:t>X</a:t>
                </a:r>
                <a:r>
                  <a:rPr lang="en-US" baseline="-21000">
                    <a:solidFill>
                      <a:schemeClr val="tx1"/>
                    </a:solidFill>
                    <a:latin typeface="Times New Roman" pitchFamily="18" charset="0"/>
                    <a:cs typeface="Times New Roman" pitchFamily="18" charset="0"/>
                    <a:sym typeface="Times New Roman" pitchFamily="18" charset="0"/>
                  </a:rPr>
                  <a:t>2</a:t>
                </a:r>
              </a:p>
            </p:txBody>
          </p:sp>
        </p:grpSp>
        <p:sp>
          <p:nvSpPr>
            <p:cNvPr id="54282" name="Line 17"/>
            <p:cNvSpPr>
              <a:spLocks noChangeShapeType="1"/>
            </p:cNvSpPr>
            <p:nvPr/>
          </p:nvSpPr>
          <p:spPr bwMode="auto">
            <a:xfrm>
              <a:off x="156" y="321"/>
              <a:ext cx="1" cy="285"/>
            </a:xfrm>
            <a:prstGeom prst="line">
              <a:avLst/>
            </a:prstGeom>
            <a:noFill/>
            <a:ln w="28575">
              <a:solidFill>
                <a:schemeClr val="tx1"/>
              </a:solidFill>
              <a:round/>
              <a:headEnd/>
              <a:tailEnd type="triangle" w="lg" len="lg"/>
            </a:ln>
          </p:spPr>
          <p:txBody>
            <a:bodyPr lIns="0" tIns="0" rIns="0" bIns="0"/>
            <a:lstStyle/>
            <a:p>
              <a:endParaRPr lang="en-US"/>
            </a:p>
          </p:txBody>
        </p:sp>
        <p:grpSp>
          <p:nvGrpSpPr>
            <p:cNvPr id="54283" name="Group 20"/>
            <p:cNvGrpSpPr>
              <a:grpSpLocks/>
            </p:cNvGrpSpPr>
            <p:nvPr/>
          </p:nvGrpSpPr>
          <p:grpSpPr bwMode="auto">
            <a:xfrm>
              <a:off x="0" y="604"/>
              <a:ext cx="312" cy="324"/>
              <a:chOff x="0" y="0"/>
              <a:chExt cx="312" cy="323"/>
            </a:xfrm>
          </p:grpSpPr>
          <p:sp>
            <p:nvSpPr>
              <p:cNvPr id="54284" name="Oval 18"/>
              <p:cNvSpPr>
                <a:spLocks/>
              </p:cNvSpPr>
              <p:nvPr/>
            </p:nvSpPr>
            <p:spPr bwMode="auto">
              <a:xfrm>
                <a:off x="6" y="10"/>
                <a:ext cx="299" cy="302"/>
              </a:xfrm>
              <a:prstGeom prst="ellipse">
                <a:avLst/>
              </a:prstGeom>
              <a:solidFill>
                <a:srgbClr val="808080"/>
              </a:solidFill>
              <a:ln w="28575">
                <a:solidFill>
                  <a:schemeClr val="tx1"/>
                </a:solidFill>
                <a:round/>
                <a:headEnd/>
                <a:tailEnd/>
              </a:ln>
            </p:spPr>
            <p:txBody>
              <a:bodyPr lIns="0" tIns="0" rIns="0" bIns="0"/>
              <a:lstStyle/>
              <a:p>
                <a:endParaRPr lang="en-US"/>
              </a:p>
            </p:txBody>
          </p:sp>
          <p:sp>
            <p:nvSpPr>
              <p:cNvPr id="54285" name="Rectangle 19"/>
              <p:cNvSpPr>
                <a:spLocks/>
              </p:cNvSpPr>
              <p:nvPr/>
            </p:nvSpPr>
            <p:spPr bwMode="auto">
              <a:xfrm>
                <a:off x="0" y="0"/>
                <a:ext cx="312" cy="323"/>
              </a:xfrm>
              <a:prstGeom prst="rect">
                <a:avLst/>
              </a:prstGeom>
              <a:noFill/>
              <a:ln w="12700">
                <a:noFill/>
                <a:miter lim="800000"/>
                <a:headEnd/>
                <a:tailEnd/>
              </a:ln>
            </p:spPr>
            <p:txBody>
              <a:bodyPr lIns="38100" tIns="38100" rIns="78049" bIns="38100" anchor="ctr"/>
              <a:lstStyle/>
              <a:p>
                <a:pPr marL="1588" algn="ctr"/>
                <a:r>
                  <a:rPr lang="en-US">
                    <a:solidFill>
                      <a:schemeClr val="tx1"/>
                    </a:solidFill>
                    <a:latin typeface="Times New Roman Italic" charset="0"/>
                    <a:cs typeface="Times New Roman Italic" charset="0"/>
                    <a:sym typeface="Times New Roman Italic" charset="0"/>
                  </a:rPr>
                  <a:t>E</a:t>
                </a:r>
                <a:r>
                  <a:rPr lang="en-US" baseline="-21000">
                    <a:solidFill>
                      <a:schemeClr val="tx1"/>
                    </a:solidFill>
                    <a:latin typeface="Times New Roman" pitchFamily="18" charset="0"/>
                    <a:cs typeface="Times New Roman" pitchFamily="18" charset="0"/>
                    <a:sym typeface="Times New Roman" pitchFamily="18" charset="0"/>
                  </a:rPr>
                  <a:t>2</a:t>
                </a:r>
              </a:p>
            </p:txBody>
          </p:sp>
        </p:grpSp>
      </p:grpSp>
    </p:spTree>
    <p:extLst>
      <p:ext uri="{BB962C8B-B14F-4D97-AF65-F5344CB8AC3E}">
        <p14:creationId xmlns:p14="http://schemas.microsoft.com/office/powerpoint/2010/main" val="3224779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2"/>
          <p:cNvSpPr>
            <a:spLocks noGrp="1" noChangeArrowheads="1"/>
          </p:cNvSpPr>
          <p:nvPr>
            <p:ph type="title"/>
          </p:nvPr>
        </p:nvSpPr>
        <p:spPr>
          <a:xfrm>
            <a:off x="609600" y="-76200"/>
            <a:ext cx="10972800" cy="1143000"/>
          </a:xfrm>
        </p:spPr>
        <p:txBody>
          <a:bodyPr rIns="132080"/>
          <a:lstStyle/>
          <a:p>
            <a:pPr indent="0" eaLnBrk="1" hangingPunct="1"/>
            <a:r>
              <a:rPr lang="en-US" dirty="0" smtClean="0"/>
              <a:t>Passage of Time</a:t>
            </a:r>
          </a:p>
        </p:txBody>
      </p:sp>
      <p:sp>
        <p:nvSpPr>
          <p:cNvPr id="55300" name="Rectangle 3"/>
          <p:cNvSpPr>
            <a:spLocks noGrp="1" noChangeArrowheads="1"/>
          </p:cNvSpPr>
          <p:nvPr>
            <p:ph type="body" idx="1"/>
          </p:nvPr>
        </p:nvSpPr>
        <p:spPr>
          <a:xfrm>
            <a:off x="609600" y="1524000"/>
            <a:ext cx="10972800" cy="5334000"/>
          </a:xfrm>
        </p:spPr>
        <p:txBody>
          <a:bodyPr rIns="132080"/>
          <a:lstStyle/>
          <a:p>
            <a:pPr eaLnBrk="1" hangingPunct="1"/>
            <a:r>
              <a:rPr lang="en-US" sz="2400" smtClean="0"/>
              <a:t>Assume we have current belief P(X | evidence to date)</a:t>
            </a:r>
          </a:p>
          <a:p>
            <a:pPr eaLnBrk="1" hangingPunct="1"/>
            <a:endParaRPr lang="en-US" sz="2400" smtClean="0"/>
          </a:p>
          <a:p>
            <a:pPr eaLnBrk="1" hangingPunct="1"/>
            <a:r>
              <a:rPr lang="en-US" sz="2400" smtClean="0"/>
              <a:t>Then, after one time step passes:</a:t>
            </a:r>
          </a:p>
          <a:p>
            <a:pPr eaLnBrk="1" hangingPunct="1"/>
            <a:endParaRPr lang="en-US" sz="2400" smtClean="0"/>
          </a:p>
          <a:p>
            <a:pPr eaLnBrk="1" hangingPunct="1"/>
            <a:endParaRPr lang="en-US" sz="2400" smtClean="0"/>
          </a:p>
          <a:p>
            <a:pPr eaLnBrk="1" hangingPunct="1"/>
            <a:r>
              <a:rPr lang="en-US" sz="2400" smtClean="0"/>
              <a:t>Or, compactly:</a:t>
            </a:r>
          </a:p>
          <a:p>
            <a:pPr eaLnBrk="1" hangingPunct="1"/>
            <a:endParaRPr lang="en-US" sz="2400" smtClean="0"/>
          </a:p>
          <a:p>
            <a:pPr eaLnBrk="1" hangingPunct="1"/>
            <a:endParaRPr lang="en-US" sz="2400" smtClean="0"/>
          </a:p>
          <a:p>
            <a:pPr eaLnBrk="1" hangingPunct="1"/>
            <a:r>
              <a:rPr lang="en-US" sz="2400" smtClean="0"/>
              <a:t>Basic idea: beliefs get “pushed” through the transitions</a:t>
            </a:r>
          </a:p>
          <a:p>
            <a:pPr marL="782638" lvl="1" eaLnBrk="1" hangingPunct="1"/>
            <a:r>
              <a:rPr lang="en-US" sz="2000" smtClean="0"/>
              <a:t>With the “B” notation, we have to be careful about what time step t the belief is about, and what evidence it includes</a:t>
            </a:r>
          </a:p>
        </p:txBody>
      </p:sp>
      <p:pic>
        <p:nvPicPr>
          <p:cNvPr id="56324" name="Picture 4"/>
          <p:cNvPicPr>
            <a:picLocks noChangeArrowheads="1"/>
          </p:cNvPicPr>
          <p:nvPr/>
        </p:nvPicPr>
        <p:blipFill>
          <a:blip r:embed="rId3" cstate="print"/>
          <a:srcRect/>
          <a:stretch>
            <a:fillRect/>
          </a:stretch>
        </p:blipFill>
        <p:spPr bwMode="auto">
          <a:xfrm>
            <a:off x="2607734" y="3159126"/>
            <a:ext cx="6728884" cy="523875"/>
          </a:xfrm>
          <a:prstGeom prst="rect">
            <a:avLst/>
          </a:prstGeom>
          <a:noFill/>
          <a:ln w="9525">
            <a:noFill/>
            <a:miter lim="800000"/>
            <a:headEnd/>
            <a:tailEnd/>
          </a:ln>
        </p:spPr>
      </p:pic>
      <p:pic>
        <p:nvPicPr>
          <p:cNvPr id="55302" name="Picture 5"/>
          <p:cNvPicPr>
            <a:picLocks noChangeArrowheads="1"/>
          </p:cNvPicPr>
          <p:nvPr/>
        </p:nvPicPr>
        <p:blipFill>
          <a:blip r:embed="rId4" cstate="print"/>
          <a:srcRect/>
          <a:stretch>
            <a:fillRect/>
          </a:stretch>
        </p:blipFill>
        <p:spPr bwMode="auto">
          <a:xfrm>
            <a:off x="4167718" y="2032000"/>
            <a:ext cx="3270249" cy="274638"/>
          </a:xfrm>
          <a:prstGeom prst="rect">
            <a:avLst/>
          </a:prstGeom>
          <a:noFill/>
          <a:ln w="9525">
            <a:noFill/>
            <a:miter lim="800000"/>
            <a:headEnd/>
            <a:tailEnd/>
          </a:ln>
        </p:spPr>
      </p:pic>
      <p:grpSp>
        <p:nvGrpSpPr>
          <p:cNvPr id="55303" name="Group 13"/>
          <p:cNvGrpSpPr>
            <a:grpSpLocks/>
          </p:cNvGrpSpPr>
          <p:nvPr/>
        </p:nvGrpSpPr>
        <p:grpSpPr bwMode="auto">
          <a:xfrm>
            <a:off x="8938684" y="2235200"/>
            <a:ext cx="2537883" cy="700088"/>
            <a:chOff x="0" y="0"/>
            <a:chExt cx="1198" cy="441"/>
          </a:xfrm>
        </p:grpSpPr>
        <p:grpSp>
          <p:nvGrpSpPr>
            <p:cNvPr id="55305" name="Group 8"/>
            <p:cNvGrpSpPr>
              <a:grpSpLocks/>
            </p:cNvGrpSpPr>
            <p:nvPr/>
          </p:nvGrpSpPr>
          <p:grpSpPr bwMode="auto">
            <a:xfrm>
              <a:off x="756" y="0"/>
              <a:ext cx="442" cy="441"/>
              <a:chOff x="0" y="0"/>
              <a:chExt cx="441" cy="441"/>
            </a:xfrm>
          </p:grpSpPr>
          <p:sp>
            <p:nvSpPr>
              <p:cNvPr id="55310" name="Oval 6"/>
              <p:cNvSpPr>
                <a:spLocks/>
              </p:cNvSpPr>
              <p:nvPr/>
            </p:nvSpPr>
            <p:spPr bwMode="auto">
              <a:xfrm>
                <a:off x="0" y="0"/>
                <a:ext cx="441" cy="441"/>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55311" name="Rectangle 7"/>
              <p:cNvSpPr>
                <a:spLocks/>
              </p:cNvSpPr>
              <p:nvPr/>
            </p:nvSpPr>
            <p:spPr bwMode="auto">
              <a:xfrm>
                <a:off x="116" y="79"/>
                <a:ext cx="208"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X</a:t>
                </a:r>
                <a:r>
                  <a:rPr lang="en-US" sz="2400" baseline="-25000">
                    <a:solidFill>
                      <a:schemeClr val="tx1"/>
                    </a:solidFill>
                    <a:latin typeface="Times New Roman" pitchFamily="18" charset="0"/>
                    <a:cs typeface="Times New Roman" pitchFamily="18" charset="0"/>
                    <a:sym typeface="Times New Roman" pitchFamily="18" charset="0"/>
                  </a:rPr>
                  <a:t>2</a:t>
                </a:r>
              </a:p>
            </p:txBody>
          </p:sp>
        </p:grpSp>
        <p:sp>
          <p:nvSpPr>
            <p:cNvPr id="55306" name="Line 9"/>
            <p:cNvSpPr>
              <a:spLocks noChangeShapeType="1"/>
            </p:cNvSpPr>
            <p:nvPr/>
          </p:nvSpPr>
          <p:spPr bwMode="auto">
            <a:xfrm>
              <a:off x="453" y="220"/>
              <a:ext cx="291" cy="1"/>
            </a:xfrm>
            <a:prstGeom prst="line">
              <a:avLst/>
            </a:prstGeom>
            <a:noFill/>
            <a:ln w="28575">
              <a:solidFill>
                <a:schemeClr val="tx1"/>
              </a:solidFill>
              <a:round/>
              <a:headEnd/>
              <a:tailEnd type="triangle" w="lg" len="lg"/>
            </a:ln>
          </p:spPr>
          <p:txBody>
            <a:bodyPr lIns="0" tIns="0" rIns="0" bIns="0"/>
            <a:lstStyle/>
            <a:p>
              <a:endParaRPr lang="en-US"/>
            </a:p>
          </p:txBody>
        </p:sp>
        <p:grpSp>
          <p:nvGrpSpPr>
            <p:cNvPr id="55307" name="Group 12"/>
            <p:cNvGrpSpPr>
              <a:grpSpLocks/>
            </p:cNvGrpSpPr>
            <p:nvPr/>
          </p:nvGrpSpPr>
          <p:grpSpPr bwMode="auto">
            <a:xfrm>
              <a:off x="0" y="0"/>
              <a:ext cx="441" cy="441"/>
              <a:chOff x="0" y="0"/>
              <a:chExt cx="441" cy="441"/>
            </a:xfrm>
          </p:grpSpPr>
          <p:sp>
            <p:nvSpPr>
              <p:cNvPr id="55308" name="Oval 10"/>
              <p:cNvSpPr>
                <a:spLocks/>
              </p:cNvSpPr>
              <p:nvPr/>
            </p:nvSpPr>
            <p:spPr bwMode="auto">
              <a:xfrm>
                <a:off x="0" y="0"/>
                <a:ext cx="441" cy="441"/>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55309" name="Rectangle 11"/>
              <p:cNvSpPr>
                <a:spLocks/>
              </p:cNvSpPr>
              <p:nvPr/>
            </p:nvSpPr>
            <p:spPr bwMode="auto">
              <a:xfrm>
                <a:off x="116" y="79"/>
                <a:ext cx="209"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X</a:t>
                </a:r>
                <a:r>
                  <a:rPr lang="en-US" sz="2400" baseline="-25000">
                    <a:solidFill>
                      <a:schemeClr val="tx1"/>
                    </a:solidFill>
                    <a:latin typeface="Times New Roman" pitchFamily="18" charset="0"/>
                    <a:cs typeface="Times New Roman" pitchFamily="18" charset="0"/>
                    <a:sym typeface="Times New Roman" pitchFamily="18" charset="0"/>
                  </a:rPr>
                  <a:t>1</a:t>
                </a:r>
              </a:p>
            </p:txBody>
          </p:sp>
        </p:grpSp>
      </p:grpSp>
      <p:pic>
        <p:nvPicPr>
          <p:cNvPr id="56334" name="Picture 14"/>
          <p:cNvPicPr>
            <a:picLocks noChangeArrowheads="1"/>
          </p:cNvPicPr>
          <p:nvPr/>
        </p:nvPicPr>
        <p:blipFill>
          <a:blip r:embed="rId5" cstate="print"/>
          <a:srcRect/>
          <a:stretch>
            <a:fillRect/>
          </a:stretch>
        </p:blipFill>
        <p:spPr bwMode="auto">
          <a:xfrm>
            <a:off x="3659717" y="4391026"/>
            <a:ext cx="4351867" cy="498475"/>
          </a:xfrm>
          <a:prstGeom prst="rect">
            <a:avLst/>
          </a:prstGeom>
          <a:noFill/>
          <a:ln w="9525">
            <a:noFill/>
            <a:miter lim="800000"/>
            <a:headEnd/>
            <a:tailEnd/>
          </a:ln>
        </p:spPr>
      </p:pic>
    </p:spTree>
    <p:extLst>
      <p:ext uri="{BB962C8B-B14F-4D97-AF65-F5344CB8AC3E}">
        <p14:creationId xmlns:p14="http://schemas.microsoft.com/office/powerpoint/2010/main" val="1911232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63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63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2"/>
          <p:cNvSpPr>
            <a:spLocks noGrp="1" noChangeArrowheads="1"/>
          </p:cNvSpPr>
          <p:nvPr>
            <p:ph type="title"/>
          </p:nvPr>
        </p:nvSpPr>
        <p:spPr/>
        <p:txBody>
          <a:bodyPr rIns="132080"/>
          <a:lstStyle/>
          <a:p>
            <a:pPr indent="0" eaLnBrk="1" hangingPunct="1"/>
            <a:r>
              <a:rPr lang="en-US" smtClean="0"/>
              <a:t>Example: Passage of Time</a:t>
            </a:r>
          </a:p>
        </p:txBody>
      </p:sp>
      <p:sp>
        <p:nvSpPr>
          <p:cNvPr id="56324" name="Rectangle 3"/>
          <p:cNvSpPr>
            <a:spLocks noGrp="1" noChangeArrowheads="1"/>
          </p:cNvSpPr>
          <p:nvPr>
            <p:ph type="body" idx="1"/>
          </p:nvPr>
        </p:nvSpPr>
        <p:spPr/>
        <p:txBody>
          <a:bodyPr rIns="132080"/>
          <a:lstStyle/>
          <a:p>
            <a:pPr eaLnBrk="1" hangingPunct="1"/>
            <a:r>
              <a:rPr lang="en-US" smtClean="0"/>
              <a:t>As time passes, uncertainty “accumulates”</a:t>
            </a:r>
          </a:p>
        </p:txBody>
      </p:sp>
      <p:pic>
        <p:nvPicPr>
          <p:cNvPr id="56325" name="Picture 4"/>
          <p:cNvPicPr>
            <a:picLocks noChangeArrowheads="1"/>
          </p:cNvPicPr>
          <p:nvPr/>
        </p:nvPicPr>
        <p:blipFill>
          <a:blip r:embed="rId3" cstate="print"/>
          <a:srcRect l="1065" t="1221" r="1472" b="1221"/>
          <a:stretch>
            <a:fillRect/>
          </a:stretch>
        </p:blipFill>
        <p:spPr bwMode="auto">
          <a:xfrm>
            <a:off x="590551" y="2438400"/>
            <a:ext cx="3412067" cy="1714500"/>
          </a:xfrm>
          <a:prstGeom prst="rect">
            <a:avLst/>
          </a:prstGeom>
          <a:noFill/>
          <a:ln w="9525">
            <a:noFill/>
            <a:miter lim="800000"/>
            <a:headEnd/>
            <a:tailEnd/>
          </a:ln>
        </p:spPr>
      </p:pic>
      <p:pic>
        <p:nvPicPr>
          <p:cNvPr id="57349" name="Picture 5"/>
          <p:cNvPicPr>
            <a:picLocks noChangeArrowheads="1"/>
          </p:cNvPicPr>
          <p:nvPr/>
        </p:nvPicPr>
        <p:blipFill>
          <a:blip r:embed="rId4" cstate="print"/>
          <a:srcRect l="1019" t="1500" r="2078" b="2399"/>
          <a:stretch>
            <a:fillRect/>
          </a:stretch>
        </p:blipFill>
        <p:spPr bwMode="auto">
          <a:xfrm>
            <a:off x="4516967" y="2438401"/>
            <a:ext cx="3424767" cy="1744663"/>
          </a:xfrm>
          <a:prstGeom prst="rect">
            <a:avLst/>
          </a:prstGeom>
          <a:noFill/>
          <a:ln w="9525">
            <a:noFill/>
            <a:miter lim="800000"/>
            <a:headEnd/>
            <a:tailEnd/>
          </a:ln>
        </p:spPr>
      </p:pic>
      <p:pic>
        <p:nvPicPr>
          <p:cNvPr id="57350" name="Picture 6"/>
          <p:cNvPicPr>
            <a:picLocks noChangeArrowheads="1"/>
          </p:cNvPicPr>
          <p:nvPr/>
        </p:nvPicPr>
        <p:blipFill>
          <a:blip r:embed="rId5" cstate="print"/>
          <a:srcRect l="1659" t="1492" r="2425" b="2864"/>
          <a:stretch>
            <a:fillRect/>
          </a:stretch>
        </p:blipFill>
        <p:spPr bwMode="auto">
          <a:xfrm>
            <a:off x="8335434" y="2438400"/>
            <a:ext cx="3452284" cy="1754188"/>
          </a:xfrm>
          <a:prstGeom prst="rect">
            <a:avLst/>
          </a:prstGeom>
          <a:noFill/>
          <a:ln w="9525">
            <a:noFill/>
            <a:miter lim="800000"/>
            <a:headEnd/>
            <a:tailEnd/>
          </a:ln>
        </p:spPr>
      </p:pic>
      <p:sp>
        <p:nvSpPr>
          <p:cNvPr id="56328" name="Rectangle 7"/>
          <p:cNvSpPr>
            <a:spLocks/>
          </p:cNvSpPr>
          <p:nvPr/>
        </p:nvSpPr>
        <p:spPr bwMode="auto">
          <a:xfrm>
            <a:off x="1625600" y="4419600"/>
            <a:ext cx="1066800" cy="381000"/>
          </a:xfrm>
          <a:prstGeom prst="rect">
            <a:avLst/>
          </a:prstGeom>
          <a:noFill/>
          <a:ln w="12700">
            <a:noFill/>
            <a:miter lim="800000"/>
            <a:headEnd/>
            <a:tailEnd/>
          </a:ln>
        </p:spPr>
        <p:txBody>
          <a:bodyPr lIns="0" tIns="0" rIns="40639" bIns="0"/>
          <a:lstStyle/>
          <a:p>
            <a:pPr marL="39688">
              <a:spcBef>
                <a:spcPts val="1150"/>
              </a:spcBef>
            </a:pPr>
            <a:r>
              <a:rPr lang="en-US" sz="2000">
                <a:solidFill>
                  <a:schemeClr val="tx1"/>
                </a:solidFill>
                <a:cs typeface="Arial" charset="0"/>
              </a:rPr>
              <a:t>T = 1</a:t>
            </a:r>
          </a:p>
        </p:txBody>
      </p:sp>
      <p:sp>
        <p:nvSpPr>
          <p:cNvPr id="57352" name="Rectangle 8"/>
          <p:cNvSpPr>
            <a:spLocks/>
          </p:cNvSpPr>
          <p:nvPr/>
        </p:nvSpPr>
        <p:spPr bwMode="auto">
          <a:xfrm>
            <a:off x="5588000" y="4419600"/>
            <a:ext cx="1066800" cy="381000"/>
          </a:xfrm>
          <a:prstGeom prst="rect">
            <a:avLst/>
          </a:prstGeom>
          <a:noFill/>
          <a:ln w="12700">
            <a:noFill/>
            <a:miter lim="800000"/>
            <a:headEnd/>
            <a:tailEnd/>
          </a:ln>
        </p:spPr>
        <p:txBody>
          <a:bodyPr lIns="0" tIns="0" rIns="40639" bIns="0"/>
          <a:lstStyle/>
          <a:p>
            <a:pPr marL="39688">
              <a:spcBef>
                <a:spcPts val="1150"/>
              </a:spcBef>
            </a:pPr>
            <a:r>
              <a:rPr lang="en-US" sz="2000">
                <a:solidFill>
                  <a:schemeClr val="tx1"/>
                </a:solidFill>
                <a:cs typeface="Arial" charset="0"/>
              </a:rPr>
              <a:t>T = 2</a:t>
            </a:r>
          </a:p>
        </p:txBody>
      </p:sp>
      <p:sp>
        <p:nvSpPr>
          <p:cNvPr id="57353" name="Rectangle 9"/>
          <p:cNvSpPr>
            <a:spLocks/>
          </p:cNvSpPr>
          <p:nvPr/>
        </p:nvSpPr>
        <p:spPr bwMode="auto">
          <a:xfrm>
            <a:off x="9550400" y="4419600"/>
            <a:ext cx="1066800" cy="381000"/>
          </a:xfrm>
          <a:prstGeom prst="rect">
            <a:avLst/>
          </a:prstGeom>
          <a:noFill/>
          <a:ln w="12700">
            <a:noFill/>
            <a:miter lim="800000"/>
            <a:headEnd/>
            <a:tailEnd/>
          </a:ln>
        </p:spPr>
        <p:txBody>
          <a:bodyPr lIns="0" tIns="0" rIns="40639" bIns="0"/>
          <a:lstStyle/>
          <a:p>
            <a:pPr marL="39688">
              <a:spcBef>
                <a:spcPts val="1150"/>
              </a:spcBef>
            </a:pPr>
            <a:r>
              <a:rPr lang="en-US" sz="2000">
                <a:solidFill>
                  <a:schemeClr val="tx1"/>
                </a:solidFill>
                <a:cs typeface="Arial" charset="0"/>
              </a:rPr>
              <a:t>T = 5</a:t>
            </a:r>
          </a:p>
        </p:txBody>
      </p:sp>
      <p:sp>
        <p:nvSpPr>
          <p:cNvPr id="56331" name="Rectangle 10"/>
          <p:cNvSpPr>
            <a:spLocks/>
          </p:cNvSpPr>
          <p:nvPr/>
        </p:nvSpPr>
        <p:spPr bwMode="auto">
          <a:xfrm>
            <a:off x="3048000" y="6096000"/>
            <a:ext cx="7027333" cy="355600"/>
          </a:xfrm>
          <a:prstGeom prst="rect">
            <a:avLst/>
          </a:prstGeom>
          <a:noFill/>
          <a:ln w="12700">
            <a:noFill/>
            <a:miter lim="800000"/>
            <a:headEnd/>
            <a:tailEnd/>
          </a:ln>
        </p:spPr>
        <p:txBody>
          <a:bodyPr lIns="0" tIns="0" rIns="40639" bIns="0"/>
          <a:lstStyle/>
          <a:p>
            <a:pPr marL="39688">
              <a:spcBef>
                <a:spcPts val="1050"/>
              </a:spcBef>
            </a:pPr>
            <a:r>
              <a:rPr lang="en-US">
                <a:solidFill>
                  <a:schemeClr val="tx1"/>
                </a:solidFill>
                <a:cs typeface="Arial" charset="0"/>
              </a:rPr>
              <a:t>Transition model: ghosts usually go clockwise</a:t>
            </a:r>
          </a:p>
        </p:txBody>
      </p:sp>
      <p:pic>
        <p:nvPicPr>
          <p:cNvPr id="56332" name="Picture 11"/>
          <p:cNvPicPr>
            <a:picLocks noChangeArrowheads="1"/>
          </p:cNvPicPr>
          <p:nvPr/>
        </p:nvPicPr>
        <p:blipFill>
          <a:blip r:embed="rId6" cstate="print"/>
          <a:srcRect/>
          <a:stretch>
            <a:fillRect/>
          </a:stretch>
        </p:blipFill>
        <p:spPr bwMode="auto">
          <a:xfrm>
            <a:off x="4133851" y="5216526"/>
            <a:ext cx="4351867" cy="498475"/>
          </a:xfrm>
          <a:prstGeom prst="rect">
            <a:avLst/>
          </a:prstGeom>
          <a:noFill/>
          <a:ln w="9525">
            <a:noFill/>
            <a:miter lim="800000"/>
            <a:headEnd/>
            <a:tailEnd/>
          </a:ln>
        </p:spPr>
      </p:pic>
    </p:spTree>
    <p:extLst>
      <p:ext uri="{BB962C8B-B14F-4D97-AF65-F5344CB8AC3E}">
        <p14:creationId xmlns:p14="http://schemas.microsoft.com/office/powerpoint/2010/main" val="1460162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7349"/>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1"/>
                                  </p:stCondLst>
                                  <p:childTnLst>
                                    <p:set>
                                      <p:cBhvr>
                                        <p:cTn id="9" dur="1" fill="hold">
                                          <p:stCondLst>
                                            <p:cond delay="499"/>
                                          </p:stCondLst>
                                        </p:cTn>
                                        <p:tgtEl>
                                          <p:spTgt spid="57352"/>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499"/>
                                          </p:stCondLst>
                                        </p:cTn>
                                        <p:tgtEl>
                                          <p:spTgt spid="57350"/>
                                        </p:tgtEl>
                                        <p:attrNameLst>
                                          <p:attrName>style.visibility</p:attrName>
                                        </p:attrNameLst>
                                      </p:cBhvr>
                                      <p:to>
                                        <p:strVal val="visible"/>
                                      </p:to>
                                    </p:set>
                                  </p:childTnLst>
                                </p:cTn>
                              </p:par>
                            </p:childTnLst>
                          </p:cTn>
                        </p:par>
                        <p:par>
                          <p:cTn id="14" fill="hold" nodeType="afterGroup">
                            <p:stCondLst>
                              <p:cond delay="500"/>
                            </p:stCondLst>
                            <p:childTnLst>
                              <p:par>
                                <p:cTn id="15" presetID="1" presetClass="entr" presetSubtype="0" fill="hold" grpId="0" nodeType="afterEffect">
                                  <p:stCondLst>
                                    <p:cond delay="1"/>
                                  </p:stCondLst>
                                  <p:childTnLst>
                                    <p:set>
                                      <p:cBhvr>
                                        <p:cTn id="16" dur="1" fill="hold">
                                          <p:stCondLst>
                                            <p:cond delay="499"/>
                                          </p:stCondLst>
                                        </p:cTn>
                                        <p:tgtEl>
                                          <p:spTgt spid="573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2" grpId="0" autoUpdateAnimBg="0"/>
      <p:bldP spid="57353"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p:cNvSpPr>
            <a:spLocks noGrp="1" noChangeArrowheads="1"/>
          </p:cNvSpPr>
          <p:nvPr>
            <p:ph type="title"/>
          </p:nvPr>
        </p:nvSpPr>
        <p:spPr>
          <a:xfrm>
            <a:off x="609600" y="0"/>
            <a:ext cx="10972800" cy="1036636"/>
          </a:xfrm>
        </p:spPr>
        <p:txBody>
          <a:bodyPr rIns="132080"/>
          <a:lstStyle/>
          <a:p>
            <a:pPr indent="0" eaLnBrk="1" hangingPunct="1"/>
            <a:r>
              <a:rPr lang="en-US" dirty="0" smtClean="0"/>
              <a:t>Observation</a:t>
            </a:r>
          </a:p>
        </p:txBody>
      </p:sp>
      <p:sp>
        <p:nvSpPr>
          <p:cNvPr id="57348" name="Rectangle 3"/>
          <p:cNvSpPr>
            <a:spLocks noGrp="1" noChangeArrowheads="1"/>
          </p:cNvSpPr>
          <p:nvPr>
            <p:ph type="body" idx="1"/>
          </p:nvPr>
        </p:nvSpPr>
        <p:spPr>
          <a:xfrm>
            <a:off x="609600" y="1493838"/>
            <a:ext cx="10972800" cy="5364162"/>
          </a:xfrm>
        </p:spPr>
        <p:txBody>
          <a:bodyPr rIns="132080"/>
          <a:lstStyle/>
          <a:p>
            <a:pPr eaLnBrk="1" hangingPunct="1">
              <a:lnSpc>
                <a:spcPct val="90000"/>
              </a:lnSpc>
            </a:pPr>
            <a:r>
              <a:rPr lang="en-US" sz="2400" smtClean="0"/>
              <a:t>Assume we have current belief P(X | previous evidence):</a:t>
            </a:r>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r>
              <a:rPr lang="en-US" sz="2400" smtClean="0"/>
              <a:t>Then:</a:t>
            </a:r>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r>
              <a:rPr lang="en-US" sz="2400" smtClean="0"/>
              <a:t>Or:</a:t>
            </a:r>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r>
              <a:rPr lang="en-US" sz="2400" smtClean="0"/>
              <a:t>Basic idea: beliefs reweighted by likelihood of evidence</a:t>
            </a:r>
          </a:p>
          <a:p>
            <a:pPr eaLnBrk="1" hangingPunct="1">
              <a:lnSpc>
                <a:spcPct val="90000"/>
              </a:lnSpc>
            </a:pPr>
            <a:endParaRPr lang="en-US" sz="2400" smtClean="0"/>
          </a:p>
          <a:p>
            <a:pPr eaLnBrk="1" hangingPunct="1">
              <a:lnSpc>
                <a:spcPct val="90000"/>
              </a:lnSpc>
            </a:pPr>
            <a:r>
              <a:rPr lang="en-US" sz="2400" smtClean="0"/>
              <a:t>Unlike passage of time, we have to renormalize</a:t>
            </a:r>
          </a:p>
        </p:txBody>
      </p:sp>
      <p:pic>
        <p:nvPicPr>
          <p:cNvPr id="58372" name="Picture 4"/>
          <p:cNvPicPr>
            <a:picLocks noChangeArrowheads="1"/>
          </p:cNvPicPr>
          <p:nvPr/>
        </p:nvPicPr>
        <p:blipFill>
          <a:blip r:embed="rId3" cstate="print"/>
          <a:srcRect/>
          <a:stretch>
            <a:fillRect/>
          </a:stretch>
        </p:blipFill>
        <p:spPr bwMode="auto">
          <a:xfrm>
            <a:off x="2002367" y="3306764"/>
            <a:ext cx="7636933" cy="301625"/>
          </a:xfrm>
          <a:prstGeom prst="rect">
            <a:avLst/>
          </a:prstGeom>
          <a:noFill/>
          <a:ln w="9525">
            <a:noFill/>
            <a:miter lim="800000"/>
            <a:headEnd/>
            <a:tailEnd/>
          </a:ln>
        </p:spPr>
      </p:pic>
      <p:pic>
        <p:nvPicPr>
          <p:cNvPr id="58373" name="Picture 5"/>
          <p:cNvPicPr>
            <a:picLocks noChangeArrowheads="1"/>
          </p:cNvPicPr>
          <p:nvPr/>
        </p:nvPicPr>
        <p:blipFill>
          <a:blip r:embed="rId4" cstate="print"/>
          <a:srcRect/>
          <a:stretch>
            <a:fillRect/>
          </a:stretch>
        </p:blipFill>
        <p:spPr bwMode="auto">
          <a:xfrm>
            <a:off x="3373968" y="4343401"/>
            <a:ext cx="4804833" cy="328613"/>
          </a:xfrm>
          <a:prstGeom prst="rect">
            <a:avLst/>
          </a:prstGeom>
          <a:noFill/>
          <a:ln w="9525">
            <a:noFill/>
            <a:miter lim="800000"/>
            <a:headEnd/>
            <a:tailEnd/>
          </a:ln>
        </p:spPr>
      </p:pic>
      <p:pic>
        <p:nvPicPr>
          <p:cNvPr id="57351" name="Picture 6"/>
          <p:cNvPicPr>
            <a:picLocks noChangeArrowheads="1"/>
          </p:cNvPicPr>
          <p:nvPr/>
        </p:nvPicPr>
        <p:blipFill>
          <a:blip r:embed="rId5" cstate="print"/>
          <a:srcRect/>
          <a:stretch>
            <a:fillRect/>
          </a:stretch>
        </p:blipFill>
        <p:spPr bwMode="auto">
          <a:xfrm>
            <a:off x="3642785" y="2289176"/>
            <a:ext cx="4277783" cy="327025"/>
          </a:xfrm>
          <a:prstGeom prst="rect">
            <a:avLst/>
          </a:prstGeom>
          <a:noFill/>
          <a:ln w="9525">
            <a:noFill/>
            <a:miter lim="800000"/>
            <a:headEnd/>
            <a:tailEnd/>
          </a:ln>
        </p:spPr>
      </p:pic>
      <p:grpSp>
        <p:nvGrpSpPr>
          <p:cNvPr id="57352" name="Group 14"/>
          <p:cNvGrpSpPr>
            <a:grpSpLocks/>
          </p:cNvGrpSpPr>
          <p:nvPr/>
        </p:nvGrpSpPr>
        <p:grpSpPr bwMode="auto">
          <a:xfrm>
            <a:off x="10420351" y="2198688"/>
            <a:ext cx="863600" cy="1917700"/>
            <a:chOff x="0" y="0"/>
            <a:chExt cx="408" cy="1208"/>
          </a:xfrm>
        </p:grpSpPr>
        <p:grpSp>
          <p:nvGrpSpPr>
            <p:cNvPr id="57353" name="Group 9"/>
            <p:cNvGrpSpPr>
              <a:grpSpLocks/>
            </p:cNvGrpSpPr>
            <p:nvPr/>
          </p:nvGrpSpPr>
          <p:grpSpPr bwMode="auto">
            <a:xfrm>
              <a:off x="0" y="786"/>
              <a:ext cx="408" cy="422"/>
              <a:chOff x="0" y="0"/>
              <a:chExt cx="408" cy="421"/>
            </a:xfrm>
          </p:grpSpPr>
          <p:sp>
            <p:nvSpPr>
              <p:cNvPr id="57358" name="Oval 7"/>
              <p:cNvSpPr>
                <a:spLocks/>
              </p:cNvSpPr>
              <p:nvPr/>
            </p:nvSpPr>
            <p:spPr bwMode="auto">
              <a:xfrm>
                <a:off x="8" y="14"/>
                <a:ext cx="391" cy="393"/>
              </a:xfrm>
              <a:prstGeom prst="ellipse">
                <a:avLst/>
              </a:prstGeom>
              <a:solidFill>
                <a:srgbClr val="808080"/>
              </a:solidFill>
              <a:ln w="28575">
                <a:solidFill>
                  <a:schemeClr val="tx1"/>
                </a:solidFill>
                <a:round/>
                <a:headEnd/>
                <a:tailEnd/>
              </a:ln>
            </p:spPr>
            <p:txBody>
              <a:bodyPr lIns="0" tIns="0" rIns="0" bIns="0"/>
              <a:lstStyle/>
              <a:p>
                <a:endParaRPr lang="en-US"/>
              </a:p>
            </p:txBody>
          </p:sp>
          <p:sp>
            <p:nvSpPr>
              <p:cNvPr id="57359" name="Rectangle 8"/>
              <p:cNvSpPr>
                <a:spLocks/>
              </p:cNvSpPr>
              <p:nvPr/>
            </p:nvSpPr>
            <p:spPr bwMode="auto">
              <a:xfrm>
                <a:off x="0" y="0"/>
                <a:ext cx="408" cy="421"/>
              </a:xfrm>
              <a:prstGeom prst="rect">
                <a:avLst/>
              </a:prstGeom>
              <a:noFill/>
              <a:ln w="12700">
                <a:noFill/>
                <a:miter lim="800000"/>
                <a:headEnd/>
                <a:tailEnd/>
              </a:ln>
            </p:spPr>
            <p:txBody>
              <a:bodyPr lIns="38100" tIns="38100" rIns="78049" bIns="38100" anchor="ctr"/>
              <a:lstStyle/>
              <a:p>
                <a:pPr marL="1588" algn="ctr"/>
                <a:r>
                  <a:rPr lang="en-US" sz="2000">
                    <a:solidFill>
                      <a:schemeClr val="tx1"/>
                    </a:solidFill>
                    <a:latin typeface="Times New Roman Italic" charset="0"/>
                    <a:cs typeface="Times New Roman Italic" charset="0"/>
                    <a:sym typeface="Times New Roman Italic" charset="0"/>
                  </a:rPr>
                  <a:t>E</a:t>
                </a:r>
                <a:r>
                  <a:rPr lang="en-US" sz="2000" baseline="-19000">
                    <a:solidFill>
                      <a:schemeClr val="tx1"/>
                    </a:solidFill>
                    <a:latin typeface="Times New Roman" pitchFamily="18" charset="0"/>
                    <a:cs typeface="Times New Roman" pitchFamily="18" charset="0"/>
                    <a:sym typeface="Times New Roman" pitchFamily="18" charset="0"/>
                  </a:rPr>
                  <a:t>1</a:t>
                </a:r>
              </a:p>
            </p:txBody>
          </p:sp>
        </p:grpSp>
        <p:grpSp>
          <p:nvGrpSpPr>
            <p:cNvPr id="57354" name="Group 12"/>
            <p:cNvGrpSpPr>
              <a:grpSpLocks/>
            </p:cNvGrpSpPr>
            <p:nvPr/>
          </p:nvGrpSpPr>
          <p:grpSpPr bwMode="auto">
            <a:xfrm>
              <a:off x="0" y="0"/>
              <a:ext cx="408" cy="421"/>
              <a:chOff x="0" y="0"/>
              <a:chExt cx="408" cy="421"/>
            </a:xfrm>
          </p:grpSpPr>
          <p:sp>
            <p:nvSpPr>
              <p:cNvPr id="57356" name="Oval 10"/>
              <p:cNvSpPr>
                <a:spLocks/>
              </p:cNvSpPr>
              <p:nvPr/>
            </p:nvSpPr>
            <p:spPr bwMode="auto">
              <a:xfrm>
                <a:off x="8" y="14"/>
                <a:ext cx="391" cy="393"/>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57357" name="Rectangle 11"/>
              <p:cNvSpPr>
                <a:spLocks/>
              </p:cNvSpPr>
              <p:nvPr/>
            </p:nvSpPr>
            <p:spPr bwMode="auto">
              <a:xfrm>
                <a:off x="0" y="0"/>
                <a:ext cx="408" cy="421"/>
              </a:xfrm>
              <a:prstGeom prst="rect">
                <a:avLst/>
              </a:prstGeom>
              <a:noFill/>
              <a:ln w="12700">
                <a:noFill/>
                <a:miter lim="800000"/>
                <a:headEnd/>
                <a:tailEnd/>
              </a:ln>
            </p:spPr>
            <p:txBody>
              <a:bodyPr lIns="38100" tIns="38100" rIns="78049" bIns="38100" anchor="ctr"/>
              <a:lstStyle/>
              <a:p>
                <a:pPr marL="1588" algn="ctr"/>
                <a:r>
                  <a:rPr lang="en-US" sz="2000">
                    <a:solidFill>
                      <a:schemeClr val="tx1"/>
                    </a:solidFill>
                    <a:latin typeface="Times New Roman Italic" charset="0"/>
                    <a:cs typeface="Times New Roman Italic" charset="0"/>
                    <a:sym typeface="Times New Roman Italic" charset="0"/>
                  </a:rPr>
                  <a:t>X</a:t>
                </a:r>
                <a:r>
                  <a:rPr lang="en-US" sz="2000" baseline="-19000">
                    <a:solidFill>
                      <a:schemeClr val="tx1"/>
                    </a:solidFill>
                    <a:latin typeface="Times New Roman" pitchFamily="18" charset="0"/>
                    <a:cs typeface="Times New Roman" pitchFamily="18" charset="0"/>
                    <a:sym typeface="Times New Roman" pitchFamily="18" charset="0"/>
                  </a:rPr>
                  <a:t>1</a:t>
                </a:r>
              </a:p>
            </p:txBody>
          </p:sp>
        </p:grpSp>
        <p:sp>
          <p:nvSpPr>
            <p:cNvPr id="57355" name="Line 13"/>
            <p:cNvSpPr>
              <a:spLocks noChangeShapeType="1"/>
            </p:cNvSpPr>
            <p:nvPr/>
          </p:nvSpPr>
          <p:spPr bwMode="auto">
            <a:xfrm>
              <a:off x="204" y="417"/>
              <a:ext cx="2" cy="373"/>
            </a:xfrm>
            <a:prstGeom prst="line">
              <a:avLst/>
            </a:prstGeom>
            <a:noFill/>
            <a:ln w="28575">
              <a:solidFill>
                <a:schemeClr val="tx1"/>
              </a:solidFill>
              <a:round/>
              <a:headEnd/>
              <a:tailEnd type="triangle" w="lg" len="lg"/>
            </a:ln>
          </p:spPr>
          <p:txBody>
            <a:bodyPr lIns="0" tIns="0" rIns="0" bIns="0"/>
            <a:lstStyle/>
            <a:p>
              <a:endParaRPr lang="en-US"/>
            </a:p>
          </p:txBody>
        </p:sp>
      </p:grpSp>
    </p:spTree>
    <p:extLst>
      <p:ext uri="{BB962C8B-B14F-4D97-AF65-F5344CB8AC3E}">
        <p14:creationId xmlns:p14="http://schemas.microsoft.com/office/powerpoint/2010/main" val="15259302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837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83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2"/>
          <p:cNvSpPr>
            <a:spLocks noGrp="1" noChangeArrowheads="1"/>
          </p:cNvSpPr>
          <p:nvPr>
            <p:ph type="title"/>
          </p:nvPr>
        </p:nvSpPr>
        <p:spPr/>
        <p:txBody>
          <a:bodyPr rIns="132080"/>
          <a:lstStyle/>
          <a:p>
            <a:pPr indent="0" eaLnBrk="1" hangingPunct="1"/>
            <a:r>
              <a:rPr lang="en-US" smtClean="0"/>
              <a:t>Example: Observation</a:t>
            </a:r>
          </a:p>
        </p:txBody>
      </p:sp>
      <p:sp>
        <p:nvSpPr>
          <p:cNvPr id="58372" name="Rectangle 3"/>
          <p:cNvSpPr>
            <a:spLocks noGrp="1" noChangeArrowheads="1"/>
          </p:cNvSpPr>
          <p:nvPr>
            <p:ph type="body" idx="1"/>
          </p:nvPr>
        </p:nvSpPr>
        <p:spPr/>
        <p:txBody>
          <a:bodyPr rIns="132080"/>
          <a:lstStyle/>
          <a:p>
            <a:pPr eaLnBrk="1" hangingPunct="1"/>
            <a:r>
              <a:rPr lang="en-US" smtClean="0"/>
              <a:t>As we get observations, beliefs get reweighted, uncertainty “decreases”</a:t>
            </a:r>
          </a:p>
        </p:txBody>
      </p:sp>
      <p:pic>
        <p:nvPicPr>
          <p:cNvPr id="58373" name="Picture 4"/>
          <p:cNvPicPr>
            <a:picLocks noChangeArrowheads="1"/>
          </p:cNvPicPr>
          <p:nvPr/>
        </p:nvPicPr>
        <p:blipFill>
          <a:blip r:embed="rId3" cstate="print"/>
          <a:srcRect/>
          <a:stretch>
            <a:fillRect/>
          </a:stretch>
        </p:blipFill>
        <p:spPr bwMode="auto">
          <a:xfrm>
            <a:off x="6604001" y="2979739"/>
            <a:ext cx="3340100" cy="1692275"/>
          </a:xfrm>
          <a:prstGeom prst="rect">
            <a:avLst/>
          </a:prstGeom>
          <a:noFill/>
          <a:ln w="9525">
            <a:noFill/>
            <a:miter lim="800000"/>
            <a:headEnd/>
            <a:tailEnd/>
          </a:ln>
        </p:spPr>
      </p:pic>
      <p:pic>
        <p:nvPicPr>
          <p:cNvPr id="58374" name="Picture 5"/>
          <p:cNvPicPr>
            <a:picLocks noChangeArrowheads="1"/>
          </p:cNvPicPr>
          <p:nvPr/>
        </p:nvPicPr>
        <p:blipFill>
          <a:blip r:embed="rId4" cstate="print"/>
          <a:srcRect l="1595" t="905" r="2145" b="2351"/>
          <a:stretch>
            <a:fillRect/>
          </a:stretch>
        </p:blipFill>
        <p:spPr bwMode="auto">
          <a:xfrm>
            <a:off x="1858434" y="2982914"/>
            <a:ext cx="3323167" cy="1697037"/>
          </a:xfrm>
          <a:prstGeom prst="rect">
            <a:avLst/>
          </a:prstGeom>
          <a:noFill/>
          <a:ln w="9525">
            <a:noFill/>
            <a:miter lim="800000"/>
            <a:headEnd/>
            <a:tailEnd/>
          </a:ln>
        </p:spPr>
      </p:pic>
      <p:sp>
        <p:nvSpPr>
          <p:cNvPr id="58375" name="Rectangle 6"/>
          <p:cNvSpPr>
            <a:spLocks/>
          </p:cNvSpPr>
          <p:nvPr/>
        </p:nvSpPr>
        <p:spPr bwMode="auto">
          <a:xfrm>
            <a:off x="1930400" y="4800600"/>
            <a:ext cx="3369733" cy="381000"/>
          </a:xfrm>
          <a:prstGeom prst="rect">
            <a:avLst/>
          </a:prstGeom>
          <a:noFill/>
          <a:ln w="12700">
            <a:noFill/>
            <a:miter lim="800000"/>
            <a:headEnd/>
            <a:tailEnd/>
          </a:ln>
        </p:spPr>
        <p:txBody>
          <a:bodyPr lIns="0" tIns="0" rIns="40639" bIns="0"/>
          <a:lstStyle/>
          <a:p>
            <a:pPr marL="39688">
              <a:spcBef>
                <a:spcPts val="1150"/>
              </a:spcBef>
            </a:pPr>
            <a:r>
              <a:rPr lang="en-US" sz="2000">
                <a:solidFill>
                  <a:schemeClr val="tx1"/>
                </a:solidFill>
                <a:cs typeface="Arial" charset="0"/>
              </a:rPr>
              <a:t>Before observation</a:t>
            </a:r>
          </a:p>
        </p:txBody>
      </p:sp>
      <p:sp>
        <p:nvSpPr>
          <p:cNvPr id="58376" name="Rectangle 7"/>
          <p:cNvSpPr>
            <a:spLocks/>
          </p:cNvSpPr>
          <p:nvPr/>
        </p:nvSpPr>
        <p:spPr bwMode="auto">
          <a:xfrm>
            <a:off x="6904567" y="4800600"/>
            <a:ext cx="3369733" cy="381000"/>
          </a:xfrm>
          <a:prstGeom prst="rect">
            <a:avLst/>
          </a:prstGeom>
          <a:noFill/>
          <a:ln w="12700">
            <a:noFill/>
            <a:miter lim="800000"/>
            <a:headEnd/>
            <a:tailEnd/>
          </a:ln>
        </p:spPr>
        <p:txBody>
          <a:bodyPr lIns="0" tIns="0" rIns="40639" bIns="0"/>
          <a:lstStyle/>
          <a:p>
            <a:pPr marL="39688">
              <a:spcBef>
                <a:spcPts val="1150"/>
              </a:spcBef>
            </a:pPr>
            <a:r>
              <a:rPr lang="en-US" sz="2000">
                <a:solidFill>
                  <a:schemeClr val="tx1"/>
                </a:solidFill>
                <a:cs typeface="Arial" charset="0"/>
              </a:rPr>
              <a:t>After observation</a:t>
            </a:r>
          </a:p>
        </p:txBody>
      </p:sp>
      <p:pic>
        <p:nvPicPr>
          <p:cNvPr id="58377" name="Picture 8"/>
          <p:cNvPicPr>
            <a:picLocks noChangeArrowheads="1"/>
          </p:cNvPicPr>
          <p:nvPr/>
        </p:nvPicPr>
        <p:blipFill>
          <a:blip r:embed="rId5" cstate="print"/>
          <a:srcRect/>
          <a:stretch>
            <a:fillRect/>
          </a:stretch>
        </p:blipFill>
        <p:spPr bwMode="auto">
          <a:xfrm>
            <a:off x="3862918" y="5700714"/>
            <a:ext cx="3687233" cy="471486"/>
          </a:xfrm>
          <a:prstGeom prst="rect">
            <a:avLst/>
          </a:prstGeom>
          <a:noFill/>
          <a:ln w="9525">
            <a:noFill/>
            <a:miter lim="800000"/>
            <a:headEnd/>
            <a:tailEnd/>
          </a:ln>
        </p:spPr>
      </p:pic>
    </p:spTree>
    <p:extLst>
      <p:ext uri="{BB962C8B-B14F-4D97-AF65-F5344CB8AC3E}">
        <p14:creationId xmlns:p14="http://schemas.microsoft.com/office/powerpoint/2010/main" val="1127133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2"/>
          <p:cNvSpPr>
            <a:spLocks noGrp="1" noChangeArrowheads="1"/>
          </p:cNvSpPr>
          <p:nvPr>
            <p:ph type="title"/>
          </p:nvPr>
        </p:nvSpPr>
        <p:spPr/>
        <p:txBody>
          <a:bodyPr rIns="132080"/>
          <a:lstStyle/>
          <a:p>
            <a:pPr indent="0" eaLnBrk="1" hangingPunct="1"/>
            <a:r>
              <a:rPr lang="en-US" smtClean="0"/>
              <a:t>The Forward Algorithm</a:t>
            </a:r>
          </a:p>
        </p:txBody>
      </p:sp>
      <p:sp>
        <p:nvSpPr>
          <p:cNvPr id="59396" name="Rectangle 3"/>
          <p:cNvSpPr>
            <a:spLocks noGrp="1" noChangeArrowheads="1"/>
          </p:cNvSpPr>
          <p:nvPr>
            <p:ph type="body" idx="1"/>
          </p:nvPr>
        </p:nvSpPr>
        <p:spPr>
          <a:xfrm>
            <a:off x="609600" y="1600200"/>
            <a:ext cx="11277600" cy="1244600"/>
          </a:xfrm>
        </p:spPr>
        <p:txBody>
          <a:bodyPr rIns="132080"/>
          <a:lstStyle/>
          <a:p>
            <a:pPr eaLnBrk="1" hangingPunct="1"/>
            <a:r>
              <a:rPr lang="en-US" sz="2400" dirty="0" smtClean="0"/>
              <a:t>We want to know:</a:t>
            </a:r>
          </a:p>
          <a:p>
            <a:pPr eaLnBrk="1" hangingPunct="1"/>
            <a:r>
              <a:rPr lang="en-US" sz="2400" dirty="0" smtClean="0"/>
              <a:t>We can derive the following updates</a:t>
            </a:r>
          </a:p>
        </p:txBody>
      </p:sp>
      <p:grpSp>
        <p:nvGrpSpPr>
          <p:cNvPr id="60424" name="Group 8"/>
          <p:cNvGrpSpPr>
            <a:grpSpLocks/>
          </p:cNvGrpSpPr>
          <p:nvPr/>
        </p:nvGrpSpPr>
        <p:grpSpPr bwMode="auto">
          <a:xfrm>
            <a:off x="1183218" y="2651125"/>
            <a:ext cx="9810749" cy="2825750"/>
            <a:chOff x="0" y="0"/>
            <a:chExt cx="4635" cy="1780"/>
          </a:xfrm>
        </p:grpSpPr>
        <p:pic>
          <p:nvPicPr>
            <p:cNvPr id="59402" name="Picture 4"/>
            <p:cNvPicPr>
              <a:picLocks noChangeArrowheads="1"/>
            </p:cNvPicPr>
            <p:nvPr/>
          </p:nvPicPr>
          <p:blipFill>
            <a:blip r:embed="rId3" cstate="print"/>
            <a:srcRect/>
            <a:stretch>
              <a:fillRect/>
            </a:stretch>
          </p:blipFill>
          <p:spPr bwMode="auto">
            <a:xfrm>
              <a:off x="937" y="340"/>
              <a:ext cx="1987" cy="388"/>
            </a:xfrm>
            <a:prstGeom prst="rect">
              <a:avLst/>
            </a:prstGeom>
            <a:noFill/>
            <a:ln w="9525">
              <a:noFill/>
              <a:miter lim="800000"/>
              <a:headEnd/>
              <a:tailEnd/>
            </a:ln>
          </p:spPr>
        </p:pic>
        <p:pic>
          <p:nvPicPr>
            <p:cNvPr id="59403" name="Picture 5"/>
            <p:cNvPicPr>
              <a:picLocks noChangeArrowheads="1"/>
            </p:cNvPicPr>
            <p:nvPr/>
          </p:nvPicPr>
          <p:blipFill>
            <a:blip r:embed="rId4" cstate="print"/>
            <a:srcRect/>
            <a:stretch>
              <a:fillRect/>
            </a:stretch>
          </p:blipFill>
          <p:spPr bwMode="auto">
            <a:xfrm>
              <a:off x="0" y="0"/>
              <a:ext cx="2185" cy="199"/>
            </a:xfrm>
            <a:prstGeom prst="rect">
              <a:avLst/>
            </a:prstGeom>
            <a:noFill/>
            <a:ln w="9525">
              <a:noFill/>
              <a:miter lim="800000"/>
              <a:headEnd/>
              <a:tailEnd/>
            </a:ln>
          </p:spPr>
        </p:pic>
        <p:pic>
          <p:nvPicPr>
            <p:cNvPr id="59404" name="Picture 6"/>
            <p:cNvPicPr>
              <a:picLocks noChangeArrowheads="1"/>
            </p:cNvPicPr>
            <p:nvPr/>
          </p:nvPicPr>
          <p:blipFill>
            <a:blip r:embed="rId5" cstate="print"/>
            <a:srcRect/>
            <a:stretch>
              <a:fillRect/>
            </a:stretch>
          </p:blipFill>
          <p:spPr bwMode="auto">
            <a:xfrm>
              <a:off x="927" y="864"/>
              <a:ext cx="3642" cy="388"/>
            </a:xfrm>
            <a:prstGeom prst="rect">
              <a:avLst/>
            </a:prstGeom>
            <a:noFill/>
            <a:ln w="9525">
              <a:noFill/>
              <a:miter lim="800000"/>
              <a:headEnd/>
              <a:tailEnd/>
            </a:ln>
          </p:spPr>
        </p:pic>
        <p:pic>
          <p:nvPicPr>
            <p:cNvPr id="59405" name="Picture 7"/>
            <p:cNvPicPr>
              <a:picLocks noChangeArrowheads="1"/>
            </p:cNvPicPr>
            <p:nvPr/>
          </p:nvPicPr>
          <p:blipFill>
            <a:blip r:embed="rId6" cstate="print"/>
            <a:srcRect/>
            <a:stretch>
              <a:fillRect/>
            </a:stretch>
          </p:blipFill>
          <p:spPr bwMode="auto">
            <a:xfrm>
              <a:off x="956" y="1392"/>
              <a:ext cx="3679" cy="388"/>
            </a:xfrm>
            <a:prstGeom prst="rect">
              <a:avLst/>
            </a:prstGeom>
            <a:noFill/>
            <a:ln w="9525">
              <a:noFill/>
              <a:miter lim="800000"/>
              <a:headEnd/>
              <a:tailEnd/>
            </a:ln>
          </p:spPr>
        </p:pic>
      </p:grpSp>
      <p:pic>
        <p:nvPicPr>
          <p:cNvPr id="59398" name="Picture 9"/>
          <p:cNvPicPr>
            <a:picLocks noChangeArrowheads="1"/>
          </p:cNvPicPr>
          <p:nvPr/>
        </p:nvPicPr>
        <p:blipFill>
          <a:blip r:embed="rId7" cstate="print"/>
          <a:srcRect/>
          <a:stretch>
            <a:fillRect/>
          </a:stretch>
        </p:blipFill>
        <p:spPr bwMode="auto">
          <a:xfrm>
            <a:off x="4876801" y="1676401"/>
            <a:ext cx="3763433" cy="315913"/>
          </a:xfrm>
          <a:prstGeom prst="rect">
            <a:avLst/>
          </a:prstGeom>
          <a:noFill/>
          <a:ln w="9525">
            <a:noFill/>
            <a:miter lim="800000"/>
            <a:headEnd/>
            <a:tailEnd/>
          </a:ln>
        </p:spPr>
      </p:pic>
      <p:sp>
        <p:nvSpPr>
          <p:cNvPr id="59400" name="Rectangle 10"/>
          <p:cNvSpPr>
            <a:spLocks/>
          </p:cNvSpPr>
          <p:nvPr/>
        </p:nvSpPr>
        <p:spPr bwMode="auto">
          <a:xfrm>
            <a:off x="609600" y="5702300"/>
            <a:ext cx="7389201" cy="369332"/>
          </a:xfrm>
          <a:prstGeom prst="rect">
            <a:avLst/>
          </a:prstGeom>
          <a:noFill/>
          <a:ln w="12700">
            <a:noFill/>
            <a:miter lim="800000"/>
            <a:headEnd/>
            <a:tailEnd/>
          </a:ln>
        </p:spPr>
        <p:txBody>
          <a:bodyPr wrap="none" lIns="0" tIns="0" rIns="40639" bIns="0">
            <a:spAutoFit/>
          </a:bodyPr>
          <a:lstStyle/>
          <a:p>
            <a:pPr marL="382588" indent="-342900">
              <a:spcBef>
                <a:spcPts val="738"/>
              </a:spcBef>
              <a:buClr>
                <a:srgbClr val="333399"/>
              </a:buClr>
              <a:buSzPct val="100000"/>
              <a:buFont typeface="Wingdings" pitchFamily="2" charset="2"/>
              <a:buChar char="§"/>
            </a:pPr>
            <a:r>
              <a:rPr lang="en-US" sz="2400" dirty="0">
                <a:solidFill>
                  <a:srgbClr val="333399"/>
                </a:solidFill>
                <a:cs typeface="Arial" charset="0"/>
              </a:rPr>
              <a:t>To </a:t>
            </a:r>
            <a:r>
              <a:rPr lang="en-US" sz="2400" dirty="0" smtClean="0">
                <a:solidFill>
                  <a:srgbClr val="333399"/>
                </a:solidFill>
                <a:cs typeface="Arial" charset="0"/>
              </a:rPr>
              <a:t>get               </a:t>
            </a:r>
            <a:r>
              <a:rPr lang="en-US" sz="2400" dirty="0">
                <a:solidFill>
                  <a:srgbClr val="333399"/>
                </a:solidFill>
                <a:cs typeface="Arial" charset="0"/>
              </a:rPr>
              <a:t>, compute each entry and normalize</a:t>
            </a:r>
          </a:p>
        </p:txBody>
      </p:sp>
      <p:pic>
        <p:nvPicPr>
          <p:cNvPr id="59401" name="Picture 11"/>
          <p:cNvPicPr>
            <a:picLocks noChangeArrowheads="1"/>
          </p:cNvPicPr>
          <p:nvPr/>
        </p:nvPicPr>
        <p:blipFill>
          <a:blip r:embed="rId7" cstate="print"/>
          <a:srcRect r="68239"/>
          <a:stretch>
            <a:fillRect/>
          </a:stretch>
        </p:blipFill>
        <p:spPr bwMode="auto">
          <a:xfrm>
            <a:off x="1905000" y="5805488"/>
            <a:ext cx="1221317" cy="325438"/>
          </a:xfrm>
          <a:prstGeom prst="rect">
            <a:avLst/>
          </a:prstGeom>
          <a:noFill/>
          <a:ln w="9525">
            <a:noFill/>
            <a:miter lim="800000"/>
            <a:headEnd/>
            <a:tailEnd/>
          </a:ln>
        </p:spPr>
      </p:pic>
    </p:spTree>
    <p:extLst>
      <p:ext uri="{BB962C8B-B14F-4D97-AF65-F5344CB8AC3E}">
        <p14:creationId xmlns:p14="http://schemas.microsoft.com/office/powerpoint/2010/main" val="1334060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04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2"/>
          <p:cNvSpPr>
            <a:spLocks noGrp="1" noChangeArrowheads="1"/>
          </p:cNvSpPr>
          <p:nvPr>
            <p:ph type="title"/>
          </p:nvPr>
        </p:nvSpPr>
        <p:spPr/>
        <p:txBody>
          <a:bodyPr rIns="132080"/>
          <a:lstStyle/>
          <a:p>
            <a:pPr indent="0" eaLnBrk="1" hangingPunct="1"/>
            <a:r>
              <a:rPr lang="en-US" smtClean="0"/>
              <a:t>Example: Run the Filter</a:t>
            </a:r>
          </a:p>
        </p:txBody>
      </p:sp>
      <p:sp>
        <p:nvSpPr>
          <p:cNvPr id="60420" name="Rectangle 3"/>
          <p:cNvSpPr>
            <a:spLocks noGrp="1" noChangeArrowheads="1"/>
          </p:cNvSpPr>
          <p:nvPr>
            <p:ph type="body" idx="1"/>
          </p:nvPr>
        </p:nvSpPr>
        <p:spPr>
          <a:xfrm>
            <a:off x="609600" y="4770438"/>
            <a:ext cx="10972800" cy="2087562"/>
          </a:xfrm>
        </p:spPr>
        <p:txBody>
          <a:bodyPr rIns="132080"/>
          <a:lstStyle/>
          <a:p>
            <a:pPr eaLnBrk="1" hangingPunct="1">
              <a:lnSpc>
                <a:spcPct val="80000"/>
              </a:lnSpc>
            </a:pPr>
            <a:r>
              <a:rPr lang="en-US" smtClean="0"/>
              <a:t>An HMM is defined by:</a:t>
            </a:r>
          </a:p>
          <a:p>
            <a:pPr marL="782638" lvl="1" eaLnBrk="1" hangingPunct="1">
              <a:lnSpc>
                <a:spcPct val="80000"/>
              </a:lnSpc>
            </a:pPr>
            <a:r>
              <a:rPr lang="en-US" smtClean="0"/>
              <a:t>Initial distribution:</a:t>
            </a:r>
          </a:p>
          <a:p>
            <a:pPr marL="782638" lvl="1" eaLnBrk="1" hangingPunct="1">
              <a:lnSpc>
                <a:spcPct val="80000"/>
              </a:lnSpc>
            </a:pPr>
            <a:r>
              <a:rPr lang="en-US" smtClean="0"/>
              <a:t>Transitions:</a:t>
            </a:r>
          </a:p>
          <a:p>
            <a:pPr marL="782638" lvl="1" eaLnBrk="1" hangingPunct="1">
              <a:lnSpc>
                <a:spcPct val="80000"/>
              </a:lnSpc>
            </a:pPr>
            <a:r>
              <a:rPr lang="en-US" smtClean="0"/>
              <a:t>Emissions:</a:t>
            </a:r>
          </a:p>
        </p:txBody>
      </p:sp>
      <p:pic>
        <p:nvPicPr>
          <p:cNvPr id="60421" name="Picture 4"/>
          <p:cNvPicPr>
            <a:picLocks noChangeArrowheads="1"/>
          </p:cNvPicPr>
          <p:nvPr/>
        </p:nvPicPr>
        <p:blipFill>
          <a:blip r:embed="rId3" cstate="print"/>
          <a:srcRect/>
          <a:stretch>
            <a:fillRect/>
          </a:stretch>
        </p:blipFill>
        <p:spPr bwMode="auto">
          <a:xfrm>
            <a:off x="609600" y="1370013"/>
            <a:ext cx="10653184" cy="3084512"/>
          </a:xfrm>
          <a:prstGeom prst="rect">
            <a:avLst/>
          </a:prstGeom>
          <a:noFill/>
          <a:ln w="9525">
            <a:noFill/>
            <a:miter lim="800000"/>
            <a:headEnd/>
            <a:tailEnd/>
          </a:ln>
        </p:spPr>
      </p:pic>
      <p:pic>
        <p:nvPicPr>
          <p:cNvPr id="60422" name="Picture 5"/>
          <p:cNvPicPr>
            <a:picLocks noChangeArrowheads="1"/>
          </p:cNvPicPr>
          <p:nvPr/>
        </p:nvPicPr>
        <p:blipFill>
          <a:blip r:embed="rId4" cstate="print"/>
          <a:srcRect/>
          <a:stretch>
            <a:fillRect/>
          </a:stretch>
        </p:blipFill>
        <p:spPr bwMode="auto">
          <a:xfrm>
            <a:off x="5638801" y="5284788"/>
            <a:ext cx="1394884" cy="342900"/>
          </a:xfrm>
          <a:prstGeom prst="rect">
            <a:avLst/>
          </a:prstGeom>
          <a:noFill/>
          <a:ln w="9525">
            <a:noFill/>
            <a:miter lim="800000"/>
            <a:headEnd/>
            <a:tailEnd/>
          </a:ln>
        </p:spPr>
      </p:pic>
      <p:pic>
        <p:nvPicPr>
          <p:cNvPr id="60423" name="Picture 6"/>
          <p:cNvPicPr>
            <a:picLocks noChangeArrowheads="1"/>
          </p:cNvPicPr>
          <p:nvPr/>
        </p:nvPicPr>
        <p:blipFill>
          <a:blip r:embed="rId5" cstate="print"/>
          <a:srcRect/>
          <a:stretch>
            <a:fillRect/>
          </a:stretch>
        </p:blipFill>
        <p:spPr bwMode="auto">
          <a:xfrm>
            <a:off x="5651501" y="6170613"/>
            <a:ext cx="1714500" cy="360362"/>
          </a:xfrm>
          <a:prstGeom prst="rect">
            <a:avLst/>
          </a:prstGeom>
          <a:noFill/>
          <a:ln w="9525">
            <a:noFill/>
            <a:miter lim="800000"/>
            <a:headEnd/>
            <a:tailEnd/>
          </a:ln>
        </p:spPr>
      </p:pic>
      <p:pic>
        <p:nvPicPr>
          <p:cNvPr id="60424" name="Picture 7"/>
          <p:cNvPicPr>
            <a:picLocks noChangeAspect="1" noChangeArrowheads="1"/>
          </p:cNvPicPr>
          <p:nvPr/>
        </p:nvPicPr>
        <p:blipFill>
          <a:blip r:embed="rId6" cstate="print"/>
          <a:srcRect/>
          <a:stretch>
            <a:fillRect/>
          </a:stretch>
        </p:blipFill>
        <p:spPr bwMode="auto">
          <a:xfrm>
            <a:off x="5520267" y="5689600"/>
            <a:ext cx="2607733" cy="419100"/>
          </a:xfrm>
          <a:prstGeom prst="rect">
            <a:avLst/>
          </a:prstGeom>
          <a:noFill/>
          <a:ln w="9525">
            <a:noFill/>
            <a:round/>
            <a:headEnd/>
            <a:tailEnd/>
          </a:ln>
        </p:spPr>
      </p:pic>
    </p:spTree>
    <p:extLst>
      <p:ext uri="{BB962C8B-B14F-4D97-AF65-F5344CB8AC3E}">
        <p14:creationId xmlns:p14="http://schemas.microsoft.com/office/powerpoint/2010/main" val="1314160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p:txBody>
          <a:bodyPr rIns="132080"/>
          <a:lstStyle/>
          <a:p>
            <a:pPr indent="0" eaLnBrk="1" hangingPunct="1"/>
            <a:r>
              <a:rPr lang="en-US" smtClean="0"/>
              <a:t>Example HMM</a:t>
            </a:r>
          </a:p>
        </p:txBody>
      </p:sp>
      <p:pic>
        <p:nvPicPr>
          <p:cNvPr id="61444" name="Picture 3"/>
          <p:cNvPicPr>
            <a:picLocks noChangeArrowheads="1"/>
          </p:cNvPicPr>
          <p:nvPr/>
        </p:nvPicPr>
        <p:blipFill>
          <a:blip r:embed="rId3" cstate="print"/>
          <a:srcRect/>
          <a:stretch>
            <a:fillRect/>
          </a:stretch>
        </p:blipFill>
        <p:spPr bwMode="auto">
          <a:xfrm>
            <a:off x="1100667" y="1876425"/>
            <a:ext cx="9448800" cy="3784600"/>
          </a:xfrm>
          <a:prstGeom prst="rect">
            <a:avLst/>
          </a:prstGeom>
          <a:noFill/>
          <a:ln w="9525">
            <a:noFill/>
            <a:miter lim="800000"/>
            <a:headEnd/>
            <a:tailEnd/>
          </a:ln>
        </p:spPr>
      </p:pic>
    </p:spTree>
    <p:extLst>
      <p:ext uri="{BB962C8B-B14F-4D97-AF65-F5344CB8AC3E}">
        <p14:creationId xmlns:p14="http://schemas.microsoft.com/office/powerpoint/2010/main" val="77318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ChangeArrowheads="1"/>
          </p:cNvSpPr>
          <p:nvPr>
            <p:ph type="title"/>
          </p:nvPr>
        </p:nvSpPr>
        <p:spPr/>
        <p:txBody>
          <a:bodyPr rIns="132080"/>
          <a:lstStyle/>
          <a:p>
            <a:pPr indent="0" eaLnBrk="1" hangingPunct="1"/>
            <a:r>
              <a:rPr lang="en-US" smtClean="0"/>
              <a:t>Example Pac-man</a:t>
            </a:r>
          </a:p>
        </p:txBody>
      </p:sp>
      <p:pic>
        <p:nvPicPr>
          <p:cNvPr id="63491" name="oneghost-withobs-1.mov" descr="cse473au11-hmms.ppt_media/oneghost-withobs-1.mov">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cstate="print"/>
          <a:srcRect/>
          <a:stretch>
            <a:fillRect/>
          </a:stretch>
        </p:blipFill>
        <p:spPr bwMode="auto">
          <a:xfrm>
            <a:off x="1371600" y="1943100"/>
            <a:ext cx="9431867" cy="4076700"/>
          </a:xfrm>
          <a:prstGeom prst="rect">
            <a:avLst/>
          </a:prstGeom>
          <a:noFill/>
          <a:ln w="9525">
            <a:noFill/>
            <a:miter lim="800000"/>
            <a:headEnd/>
            <a:tailEnd/>
          </a:ln>
        </p:spPr>
      </p:pic>
    </p:spTree>
    <p:extLst>
      <p:ext uri="{BB962C8B-B14F-4D97-AF65-F5344CB8AC3E}">
        <p14:creationId xmlns:p14="http://schemas.microsoft.com/office/powerpoint/2010/main" val="16176555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3491"/>
                                        </p:tgtEl>
                                        <p:attrNameLst>
                                          <p:attrName>style.visibility</p:attrName>
                                        </p:attrNameLst>
                                      </p:cBhvr>
                                      <p:to>
                                        <p:strVal val="visible"/>
                                      </p:to>
                                    </p:set>
                                  </p:childTnLst>
                                </p:cTn>
                              </p:par>
                            </p:childTnLst>
                          </p:cTn>
                        </p:par>
                        <p:par>
                          <p:cTn id="7" fill="hold" nodeType="afterGroup">
                            <p:stCondLst>
                              <p:cond delay="500"/>
                            </p:stCondLst>
                            <p:childTnLst>
                              <p:par>
                                <p:cTn id="8" presetID="1" presetClass="mediacall" presetSubtype="0" fill="hold" nodeType="afterEffect">
                                  <p:stCondLst>
                                    <p:cond delay="0"/>
                                  </p:stCondLst>
                                  <p:childTnLst>
                                    <p:cmd type="call" cmd="playFrom(0.0)">
                                      <p:cBhvr>
                                        <p:cTn id="9" dur="1" fill="hold"/>
                                        <p:tgtEl>
                                          <p:spTgt spid="6349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63491"/>
                </p:tgtEl>
              </p:cMediaNode>
            </p:video>
            <p:seq concurrent="1" nextAc="seek">
              <p:cTn id="11" restart="whenNotActive" fill="hold" evtFilter="cancelBubble" nodeType="interactiveSeq">
                <p:stCondLst>
                  <p:cond evt="onClick" delay="0">
                    <p:tgtEl>
                      <p:spTgt spid="63491"/>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2" presetClass="mediacall" presetSubtype="0" fill="hold" nodeType="clickEffect">
                                  <p:stCondLst>
                                    <p:cond delay="0"/>
                                  </p:stCondLst>
                                  <p:childTnLst>
                                    <p:cmd type="call" cmd="togglePause">
                                      <p:cBhvr>
                                        <p:cTn id="15" dur="1" fill="hold"/>
                                        <p:tgtEl>
                                          <p:spTgt spid="63491"/>
                                        </p:tgtEl>
                                      </p:cBhvr>
                                    </p:cmd>
                                  </p:childTnLst>
                                </p:cTn>
                              </p:par>
                            </p:childTnLst>
                          </p:cTn>
                        </p:par>
                      </p:childTnLst>
                    </p:cTn>
                  </p:par>
                </p:childTnLst>
              </p:cTn>
              <p:nextCondLst>
                <p:cond evt="onClick" delay="0">
                  <p:tgtEl>
                    <p:spTgt spid="6349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Don’t be Fooled</a:t>
            </a:r>
            <a:endParaRPr lang="en-US" dirty="0"/>
          </a:p>
        </p:txBody>
      </p:sp>
      <p:sp>
        <p:nvSpPr>
          <p:cNvPr id="3" name="Content Placeholder 2"/>
          <p:cNvSpPr>
            <a:spLocks noGrp="1"/>
          </p:cNvSpPr>
          <p:nvPr>
            <p:ph idx="1"/>
          </p:nvPr>
        </p:nvSpPr>
        <p:spPr>
          <a:xfrm>
            <a:off x="406400" y="1397001"/>
            <a:ext cx="11379200" cy="965199"/>
          </a:xfrm>
        </p:spPr>
        <p:txBody>
          <a:bodyPr/>
          <a:lstStyle/>
          <a:p>
            <a:r>
              <a:rPr lang="en-US" dirty="0" smtClean="0"/>
              <a:t>It gets big…</a:t>
            </a:r>
          </a:p>
          <a:p>
            <a:pPr marL="0" indent="0">
              <a:buNone/>
            </a:pPr>
            <a:endParaRPr lang="en-US" dirty="0"/>
          </a:p>
        </p:txBody>
      </p:sp>
      <p:sp>
        <p:nvSpPr>
          <p:cNvPr id="4" name="Slide Number Placeholder 3"/>
          <p:cNvSpPr>
            <a:spLocks noGrp="1"/>
          </p:cNvSpPr>
          <p:nvPr>
            <p:ph type="sldNum" sz="quarter" idx="12"/>
          </p:nvPr>
        </p:nvSpPr>
        <p:spPr/>
        <p:txBody>
          <a:bodyPr/>
          <a:lstStyle/>
          <a:p>
            <a:fld id="{E0A20002-19F1-4774-AF43-286B6C1B4006}" type="slidenum">
              <a:rPr lang="en-US" smtClean="0"/>
              <a:pPr/>
              <a:t>5</a:t>
            </a:fld>
            <a:endParaRPr lang="en-US"/>
          </a:p>
        </p:txBody>
      </p:sp>
      <p:grpSp>
        <p:nvGrpSpPr>
          <p:cNvPr id="13" name="Group 12"/>
          <p:cNvGrpSpPr/>
          <p:nvPr/>
        </p:nvGrpSpPr>
        <p:grpSpPr>
          <a:xfrm>
            <a:off x="6461936" y="1676400"/>
            <a:ext cx="5374464" cy="4375150"/>
            <a:chOff x="6461936" y="1676400"/>
            <a:chExt cx="5374464" cy="4375150"/>
          </a:xfrm>
        </p:grpSpPr>
        <p:pic>
          <p:nvPicPr>
            <p:cNvPr id="11" name="Picture 10"/>
            <p:cNvPicPr>
              <a:picLocks noChangeAspect="1"/>
            </p:cNvPicPr>
            <p:nvPr/>
          </p:nvPicPr>
          <p:blipFill>
            <a:blip r:embed="rId2"/>
            <a:stretch>
              <a:fillRect/>
            </a:stretch>
          </p:blipFill>
          <p:spPr>
            <a:xfrm>
              <a:off x="6461936" y="1676400"/>
              <a:ext cx="5374464" cy="4375150"/>
            </a:xfrm>
            <a:prstGeom prst="rect">
              <a:avLst/>
            </a:prstGeom>
          </p:spPr>
        </p:pic>
        <p:sp>
          <p:nvSpPr>
            <p:cNvPr id="12" name="TextBox 11"/>
            <p:cNvSpPr txBox="1"/>
            <p:nvPr/>
          </p:nvSpPr>
          <p:spPr>
            <a:xfrm>
              <a:off x="6858000" y="5715000"/>
              <a:ext cx="4598885" cy="230832"/>
            </a:xfrm>
            <a:prstGeom prst="rect">
              <a:avLst/>
            </a:prstGeom>
            <a:noFill/>
          </p:spPr>
          <p:txBody>
            <a:bodyPr wrap="none" rtlCol="0">
              <a:spAutoFit/>
            </a:bodyPr>
            <a:lstStyle/>
            <a:p>
              <a:r>
                <a:rPr lang="en-US" sz="900" dirty="0"/>
                <a:t>http://img4.wikia.nocookie.net/__cb20090430175407/monster/images/9/92/</a:t>
              </a:r>
              <a:r>
                <a:rPr lang="en-US" sz="900" dirty="0" err="1"/>
                <a:t>Basilisk.jpg</a:t>
              </a:r>
              <a:endParaRPr lang="en-US" sz="900" dirty="0"/>
            </a:p>
          </p:txBody>
        </p:sp>
      </p:grpSp>
      <p:pic>
        <p:nvPicPr>
          <p:cNvPr id="14" name="Picture 13"/>
          <p:cNvPicPr>
            <a:picLocks noChangeAspect="1"/>
          </p:cNvPicPr>
          <p:nvPr/>
        </p:nvPicPr>
        <p:blipFill rotWithShape="1">
          <a:blip r:embed="rId3"/>
          <a:srcRect t="18941" b="7338"/>
          <a:stretch/>
        </p:blipFill>
        <p:spPr>
          <a:xfrm>
            <a:off x="685800" y="2209800"/>
            <a:ext cx="5435600" cy="3756687"/>
          </a:xfrm>
          <a:prstGeom prst="rect">
            <a:avLst/>
          </a:prstGeom>
        </p:spPr>
      </p:pic>
      <p:sp>
        <p:nvSpPr>
          <p:cNvPr id="15" name="TextBox 14"/>
          <p:cNvSpPr txBox="1"/>
          <p:nvPr/>
        </p:nvSpPr>
        <p:spPr>
          <a:xfrm>
            <a:off x="2209800" y="3276600"/>
            <a:ext cx="325730" cy="369332"/>
          </a:xfrm>
          <a:prstGeom prst="rect">
            <a:avLst/>
          </a:prstGeom>
          <a:noFill/>
        </p:spPr>
        <p:txBody>
          <a:bodyPr wrap="none" rtlCol="0">
            <a:spAutoFit/>
          </a:bodyPr>
          <a:lstStyle/>
          <a:p>
            <a:r>
              <a:rPr lang="en-US" dirty="0" smtClean="0">
                <a:solidFill>
                  <a:srgbClr val="FF0000"/>
                </a:solidFill>
              </a:rPr>
              <a:t>T</a:t>
            </a:r>
            <a:endParaRPr lang="en-US" dirty="0">
              <a:solidFill>
                <a:srgbClr val="FF0000"/>
              </a:solidFill>
            </a:endParaRPr>
          </a:p>
        </p:txBody>
      </p:sp>
      <p:sp>
        <p:nvSpPr>
          <p:cNvPr id="16" name="TextBox 15"/>
          <p:cNvSpPr txBox="1"/>
          <p:nvPr/>
        </p:nvSpPr>
        <p:spPr>
          <a:xfrm>
            <a:off x="1426870" y="4267200"/>
            <a:ext cx="325730" cy="369332"/>
          </a:xfrm>
          <a:prstGeom prst="rect">
            <a:avLst/>
          </a:prstGeom>
          <a:noFill/>
        </p:spPr>
        <p:txBody>
          <a:bodyPr wrap="none" rtlCol="0">
            <a:spAutoFit/>
          </a:bodyPr>
          <a:lstStyle/>
          <a:p>
            <a:r>
              <a:rPr lang="en-US" dirty="0" smtClean="0">
                <a:solidFill>
                  <a:srgbClr val="FF0000"/>
                </a:solidFill>
              </a:rPr>
              <a:t>T</a:t>
            </a:r>
            <a:endParaRPr lang="en-US" dirty="0">
              <a:solidFill>
                <a:srgbClr val="FF0000"/>
              </a:solidFill>
            </a:endParaRPr>
          </a:p>
        </p:txBody>
      </p:sp>
      <p:sp>
        <p:nvSpPr>
          <p:cNvPr id="17" name="TextBox 16"/>
          <p:cNvSpPr txBox="1"/>
          <p:nvPr/>
        </p:nvSpPr>
        <p:spPr>
          <a:xfrm>
            <a:off x="914400" y="5334000"/>
            <a:ext cx="325730" cy="369332"/>
          </a:xfrm>
          <a:prstGeom prst="rect">
            <a:avLst/>
          </a:prstGeom>
          <a:noFill/>
        </p:spPr>
        <p:txBody>
          <a:bodyPr wrap="none" rtlCol="0">
            <a:spAutoFit/>
          </a:bodyPr>
          <a:lstStyle/>
          <a:p>
            <a:r>
              <a:rPr lang="en-US" dirty="0" smtClean="0">
                <a:solidFill>
                  <a:srgbClr val="FF0000"/>
                </a:solidFill>
              </a:rPr>
              <a:t>T</a:t>
            </a:r>
            <a:endParaRPr lang="en-US" dirty="0">
              <a:solidFill>
                <a:srgbClr val="FF0000"/>
              </a:solidFill>
            </a:endParaRPr>
          </a:p>
        </p:txBody>
      </p:sp>
      <p:sp>
        <p:nvSpPr>
          <p:cNvPr id="18" name="TextBox 17"/>
          <p:cNvSpPr txBox="1"/>
          <p:nvPr/>
        </p:nvSpPr>
        <p:spPr>
          <a:xfrm>
            <a:off x="2590800" y="4267200"/>
            <a:ext cx="325730" cy="369332"/>
          </a:xfrm>
          <a:prstGeom prst="rect">
            <a:avLst/>
          </a:prstGeom>
          <a:noFill/>
        </p:spPr>
        <p:txBody>
          <a:bodyPr wrap="none" rtlCol="0">
            <a:spAutoFit/>
          </a:bodyPr>
          <a:lstStyle/>
          <a:p>
            <a:r>
              <a:rPr lang="en-US" dirty="0" smtClean="0">
                <a:solidFill>
                  <a:srgbClr val="FF0000"/>
                </a:solidFill>
              </a:rPr>
              <a:t>F</a:t>
            </a:r>
            <a:endParaRPr lang="en-US" dirty="0">
              <a:solidFill>
                <a:srgbClr val="FF0000"/>
              </a:solidFill>
            </a:endParaRPr>
          </a:p>
        </p:txBody>
      </p:sp>
      <p:sp>
        <p:nvSpPr>
          <p:cNvPr id="19" name="TextBox 18"/>
          <p:cNvSpPr txBox="1"/>
          <p:nvPr/>
        </p:nvSpPr>
        <p:spPr>
          <a:xfrm>
            <a:off x="2188870" y="5334000"/>
            <a:ext cx="325730" cy="369332"/>
          </a:xfrm>
          <a:prstGeom prst="rect">
            <a:avLst/>
          </a:prstGeom>
          <a:noFill/>
        </p:spPr>
        <p:txBody>
          <a:bodyPr wrap="none" rtlCol="0">
            <a:spAutoFit/>
          </a:bodyPr>
          <a:lstStyle/>
          <a:p>
            <a:r>
              <a:rPr lang="en-US" dirty="0" smtClean="0">
                <a:solidFill>
                  <a:srgbClr val="FF0000"/>
                </a:solidFill>
              </a:rPr>
              <a:t>T</a:t>
            </a:r>
            <a:endParaRPr lang="en-US" dirty="0">
              <a:solidFill>
                <a:srgbClr val="FF0000"/>
              </a:solidFill>
            </a:endParaRPr>
          </a:p>
        </p:txBody>
      </p:sp>
      <p:sp>
        <p:nvSpPr>
          <p:cNvPr id="20" name="TextBox 19"/>
          <p:cNvSpPr txBox="1"/>
          <p:nvPr/>
        </p:nvSpPr>
        <p:spPr>
          <a:xfrm>
            <a:off x="3733800" y="4267200"/>
            <a:ext cx="325730" cy="369332"/>
          </a:xfrm>
          <a:prstGeom prst="rect">
            <a:avLst/>
          </a:prstGeom>
          <a:noFill/>
        </p:spPr>
        <p:txBody>
          <a:bodyPr wrap="none" rtlCol="0">
            <a:spAutoFit/>
          </a:bodyPr>
          <a:lstStyle/>
          <a:p>
            <a:r>
              <a:rPr lang="en-US" dirty="0" smtClean="0">
                <a:solidFill>
                  <a:srgbClr val="FF0000"/>
                </a:solidFill>
              </a:rPr>
              <a:t>T</a:t>
            </a:r>
            <a:endParaRPr lang="en-US" dirty="0">
              <a:solidFill>
                <a:srgbClr val="FF0000"/>
              </a:solidFill>
            </a:endParaRPr>
          </a:p>
        </p:txBody>
      </p:sp>
      <p:sp>
        <p:nvSpPr>
          <p:cNvPr id="21" name="TextBox 20"/>
          <p:cNvSpPr txBox="1"/>
          <p:nvPr/>
        </p:nvSpPr>
        <p:spPr>
          <a:xfrm>
            <a:off x="3560470" y="5334000"/>
            <a:ext cx="325730" cy="369332"/>
          </a:xfrm>
          <a:prstGeom prst="rect">
            <a:avLst/>
          </a:prstGeom>
          <a:noFill/>
        </p:spPr>
        <p:txBody>
          <a:bodyPr wrap="none" rtlCol="0">
            <a:spAutoFit/>
          </a:bodyPr>
          <a:lstStyle/>
          <a:p>
            <a:r>
              <a:rPr lang="en-US" dirty="0" smtClean="0">
                <a:solidFill>
                  <a:srgbClr val="FF0000"/>
                </a:solidFill>
              </a:rPr>
              <a:t>T</a:t>
            </a:r>
            <a:endParaRPr lang="en-US" dirty="0">
              <a:solidFill>
                <a:srgbClr val="FF0000"/>
              </a:solidFill>
            </a:endParaRPr>
          </a:p>
        </p:txBody>
      </p:sp>
      <p:sp>
        <p:nvSpPr>
          <p:cNvPr id="22" name="TextBox 21"/>
          <p:cNvSpPr txBox="1"/>
          <p:nvPr/>
        </p:nvSpPr>
        <p:spPr>
          <a:xfrm>
            <a:off x="4953000" y="4267200"/>
            <a:ext cx="325730" cy="369332"/>
          </a:xfrm>
          <a:prstGeom prst="rect">
            <a:avLst/>
          </a:prstGeom>
          <a:noFill/>
        </p:spPr>
        <p:txBody>
          <a:bodyPr wrap="none" rtlCol="0">
            <a:spAutoFit/>
          </a:bodyPr>
          <a:lstStyle/>
          <a:p>
            <a:r>
              <a:rPr lang="en-US" dirty="0" smtClean="0">
                <a:solidFill>
                  <a:srgbClr val="FF0000"/>
                </a:solidFill>
              </a:rPr>
              <a:t>F</a:t>
            </a:r>
            <a:endParaRPr lang="en-US" dirty="0">
              <a:solidFill>
                <a:srgbClr val="FF0000"/>
              </a:solidFill>
            </a:endParaRPr>
          </a:p>
        </p:txBody>
      </p:sp>
      <p:sp>
        <p:nvSpPr>
          <p:cNvPr id="23" name="TextBox 22"/>
          <p:cNvSpPr txBox="1"/>
          <p:nvPr/>
        </p:nvSpPr>
        <p:spPr>
          <a:xfrm>
            <a:off x="4855870" y="5334000"/>
            <a:ext cx="325730" cy="369332"/>
          </a:xfrm>
          <a:prstGeom prst="rect">
            <a:avLst/>
          </a:prstGeom>
          <a:noFill/>
        </p:spPr>
        <p:txBody>
          <a:bodyPr wrap="none" rtlCol="0">
            <a:spAutoFit/>
          </a:bodyPr>
          <a:lstStyle/>
          <a:p>
            <a:r>
              <a:rPr lang="en-US" dirty="0" smtClean="0">
                <a:solidFill>
                  <a:srgbClr val="FF0000"/>
                </a:solidFill>
              </a:rPr>
              <a:t>T</a:t>
            </a:r>
            <a:endParaRPr lang="en-US" dirty="0">
              <a:solidFill>
                <a:srgbClr val="FF0000"/>
              </a:solidFill>
            </a:endParaRPr>
          </a:p>
        </p:txBody>
      </p:sp>
      <p:sp>
        <p:nvSpPr>
          <p:cNvPr id="24" name="TextBox 23"/>
          <p:cNvSpPr txBox="1"/>
          <p:nvPr/>
        </p:nvSpPr>
        <p:spPr>
          <a:xfrm>
            <a:off x="4191000" y="3276600"/>
            <a:ext cx="325730" cy="369332"/>
          </a:xfrm>
          <a:prstGeom prst="rect">
            <a:avLst/>
          </a:prstGeom>
          <a:noFill/>
        </p:spPr>
        <p:txBody>
          <a:bodyPr wrap="none" rtlCol="0">
            <a:spAutoFit/>
          </a:bodyPr>
          <a:lstStyle/>
          <a:p>
            <a:r>
              <a:rPr lang="en-US" dirty="0" smtClean="0">
                <a:solidFill>
                  <a:srgbClr val="FF0000"/>
                </a:solidFill>
              </a:rPr>
              <a:t>F</a:t>
            </a:r>
            <a:endParaRPr lang="en-US" dirty="0">
              <a:solidFill>
                <a:srgbClr val="FF0000"/>
              </a:solidFill>
            </a:endParaRPr>
          </a:p>
        </p:txBody>
      </p:sp>
      <p:sp>
        <p:nvSpPr>
          <p:cNvPr id="25" name="TextBox 24"/>
          <p:cNvSpPr txBox="1"/>
          <p:nvPr/>
        </p:nvSpPr>
        <p:spPr>
          <a:xfrm>
            <a:off x="152400" y="3200400"/>
            <a:ext cx="384390" cy="461665"/>
          </a:xfrm>
          <a:prstGeom prst="rect">
            <a:avLst/>
          </a:prstGeom>
          <a:noFill/>
        </p:spPr>
        <p:txBody>
          <a:bodyPr wrap="none" rtlCol="0">
            <a:spAutoFit/>
          </a:bodyPr>
          <a:lstStyle/>
          <a:p>
            <a:r>
              <a:rPr lang="en-US" sz="2400" dirty="0" smtClean="0">
                <a:solidFill>
                  <a:srgbClr val="3333FF"/>
                </a:solidFill>
              </a:rPr>
              <a:t>P</a:t>
            </a:r>
            <a:endParaRPr lang="en-US" sz="2400" dirty="0">
              <a:solidFill>
                <a:srgbClr val="3333FF"/>
              </a:solidFill>
            </a:endParaRPr>
          </a:p>
        </p:txBody>
      </p:sp>
      <p:sp>
        <p:nvSpPr>
          <p:cNvPr id="26" name="TextBox 25"/>
          <p:cNvSpPr txBox="1"/>
          <p:nvPr/>
        </p:nvSpPr>
        <p:spPr>
          <a:xfrm>
            <a:off x="1600200" y="5334000"/>
            <a:ext cx="325730" cy="369332"/>
          </a:xfrm>
          <a:prstGeom prst="rect">
            <a:avLst/>
          </a:prstGeom>
          <a:noFill/>
        </p:spPr>
        <p:txBody>
          <a:bodyPr wrap="none" rtlCol="0">
            <a:spAutoFit/>
          </a:bodyPr>
          <a:lstStyle/>
          <a:p>
            <a:r>
              <a:rPr lang="en-US" dirty="0" smtClean="0">
                <a:solidFill>
                  <a:srgbClr val="FF0000"/>
                </a:solidFill>
              </a:rPr>
              <a:t>F</a:t>
            </a:r>
            <a:endParaRPr lang="en-US" dirty="0">
              <a:solidFill>
                <a:srgbClr val="FF0000"/>
              </a:solidFill>
            </a:endParaRPr>
          </a:p>
        </p:txBody>
      </p:sp>
      <p:sp>
        <p:nvSpPr>
          <p:cNvPr id="27" name="TextBox 26"/>
          <p:cNvSpPr txBox="1"/>
          <p:nvPr/>
        </p:nvSpPr>
        <p:spPr>
          <a:xfrm>
            <a:off x="2874670" y="5334000"/>
            <a:ext cx="325730" cy="369332"/>
          </a:xfrm>
          <a:prstGeom prst="rect">
            <a:avLst/>
          </a:prstGeom>
          <a:noFill/>
        </p:spPr>
        <p:txBody>
          <a:bodyPr wrap="none" rtlCol="0">
            <a:spAutoFit/>
          </a:bodyPr>
          <a:lstStyle/>
          <a:p>
            <a:r>
              <a:rPr lang="en-US" dirty="0" smtClean="0">
                <a:solidFill>
                  <a:srgbClr val="FF0000"/>
                </a:solidFill>
              </a:rPr>
              <a:t>F</a:t>
            </a:r>
            <a:endParaRPr lang="en-US" dirty="0">
              <a:solidFill>
                <a:srgbClr val="FF0000"/>
              </a:solidFill>
            </a:endParaRPr>
          </a:p>
        </p:txBody>
      </p:sp>
      <p:sp>
        <p:nvSpPr>
          <p:cNvPr id="28" name="TextBox 27"/>
          <p:cNvSpPr txBox="1"/>
          <p:nvPr/>
        </p:nvSpPr>
        <p:spPr>
          <a:xfrm>
            <a:off x="4246270" y="5334000"/>
            <a:ext cx="325730" cy="369332"/>
          </a:xfrm>
          <a:prstGeom prst="rect">
            <a:avLst/>
          </a:prstGeom>
          <a:noFill/>
        </p:spPr>
        <p:txBody>
          <a:bodyPr wrap="none" rtlCol="0">
            <a:spAutoFit/>
          </a:bodyPr>
          <a:lstStyle/>
          <a:p>
            <a:r>
              <a:rPr lang="en-US" dirty="0" smtClean="0">
                <a:solidFill>
                  <a:srgbClr val="FF0000"/>
                </a:solidFill>
              </a:rPr>
              <a:t>F</a:t>
            </a:r>
            <a:endParaRPr lang="en-US" dirty="0">
              <a:solidFill>
                <a:srgbClr val="FF0000"/>
              </a:solidFill>
            </a:endParaRPr>
          </a:p>
        </p:txBody>
      </p:sp>
      <p:sp>
        <p:nvSpPr>
          <p:cNvPr id="29" name="TextBox 28"/>
          <p:cNvSpPr txBox="1"/>
          <p:nvPr/>
        </p:nvSpPr>
        <p:spPr>
          <a:xfrm>
            <a:off x="5541670" y="5334000"/>
            <a:ext cx="325730" cy="369332"/>
          </a:xfrm>
          <a:prstGeom prst="rect">
            <a:avLst/>
          </a:prstGeom>
          <a:noFill/>
        </p:spPr>
        <p:txBody>
          <a:bodyPr wrap="none" rtlCol="0">
            <a:spAutoFit/>
          </a:bodyPr>
          <a:lstStyle/>
          <a:p>
            <a:r>
              <a:rPr lang="en-US" dirty="0" smtClean="0">
                <a:solidFill>
                  <a:srgbClr val="FF0000"/>
                </a:solidFill>
              </a:rPr>
              <a:t>F</a:t>
            </a:r>
            <a:endParaRPr lang="en-US" dirty="0">
              <a:solidFill>
                <a:srgbClr val="FF0000"/>
              </a:solidFill>
            </a:endParaRPr>
          </a:p>
        </p:txBody>
      </p:sp>
      <p:sp>
        <p:nvSpPr>
          <p:cNvPr id="30" name="TextBox 29"/>
          <p:cNvSpPr txBox="1"/>
          <p:nvPr/>
        </p:nvSpPr>
        <p:spPr>
          <a:xfrm>
            <a:off x="152400" y="4186535"/>
            <a:ext cx="424064" cy="461665"/>
          </a:xfrm>
          <a:prstGeom prst="rect">
            <a:avLst/>
          </a:prstGeom>
          <a:noFill/>
        </p:spPr>
        <p:txBody>
          <a:bodyPr wrap="none" rtlCol="0">
            <a:spAutoFit/>
          </a:bodyPr>
          <a:lstStyle/>
          <a:p>
            <a:r>
              <a:rPr lang="en-US" sz="2400" dirty="0" smtClean="0">
                <a:solidFill>
                  <a:srgbClr val="3333FF"/>
                </a:solidFill>
              </a:rPr>
              <a:t>Q</a:t>
            </a:r>
            <a:endParaRPr lang="en-US" sz="2400" dirty="0">
              <a:solidFill>
                <a:srgbClr val="3333FF"/>
              </a:solidFill>
            </a:endParaRPr>
          </a:p>
        </p:txBody>
      </p:sp>
      <p:sp>
        <p:nvSpPr>
          <p:cNvPr id="31" name="TextBox 30"/>
          <p:cNvSpPr txBox="1"/>
          <p:nvPr/>
        </p:nvSpPr>
        <p:spPr>
          <a:xfrm>
            <a:off x="152400" y="5257800"/>
            <a:ext cx="406932" cy="461665"/>
          </a:xfrm>
          <a:prstGeom prst="rect">
            <a:avLst/>
          </a:prstGeom>
          <a:noFill/>
        </p:spPr>
        <p:txBody>
          <a:bodyPr wrap="none" rtlCol="0">
            <a:spAutoFit/>
          </a:bodyPr>
          <a:lstStyle/>
          <a:p>
            <a:r>
              <a:rPr lang="en-US" sz="2400" dirty="0" smtClean="0">
                <a:solidFill>
                  <a:srgbClr val="3333FF"/>
                </a:solidFill>
              </a:rPr>
              <a:t>R</a:t>
            </a:r>
            <a:endParaRPr lang="en-US" sz="2400" dirty="0">
              <a:solidFill>
                <a:srgbClr val="3333FF"/>
              </a:solidFill>
            </a:endParaRPr>
          </a:p>
        </p:txBody>
      </p:sp>
      <p:sp>
        <p:nvSpPr>
          <p:cNvPr id="32" name="TextBox 31"/>
          <p:cNvSpPr txBox="1"/>
          <p:nvPr/>
        </p:nvSpPr>
        <p:spPr>
          <a:xfrm>
            <a:off x="762000" y="5867400"/>
            <a:ext cx="505555" cy="369332"/>
          </a:xfrm>
          <a:prstGeom prst="rect">
            <a:avLst/>
          </a:prstGeom>
          <a:noFill/>
        </p:spPr>
        <p:txBody>
          <a:bodyPr wrap="none" rtlCol="0">
            <a:spAutoFit/>
          </a:bodyPr>
          <a:lstStyle/>
          <a:p>
            <a:r>
              <a:rPr lang="en-US" dirty="0" smtClean="0"/>
              <a:t>0.1</a:t>
            </a:r>
            <a:endParaRPr lang="en-US" dirty="0"/>
          </a:p>
        </p:txBody>
      </p:sp>
      <p:sp>
        <p:nvSpPr>
          <p:cNvPr id="33" name="TextBox 32"/>
          <p:cNvSpPr txBox="1"/>
          <p:nvPr/>
        </p:nvSpPr>
        <p:spPr>
          <a:xfrm>
            <a:off x="1447800" y="5867400"/>
            <a:ext cx="633933" cy="369332"/>
          </a:xfrm>
          <a:prstGeom prst="rect">
            <a:avLst/>
          </a:prstGeom>
          <a:noFill/>
        </p:spPr>
        <p:txBody>
          <a:bodyPr wrap="none" rtlCol="0">
            <a:spAutoFit/>
          </a:bodyPr>
          <a:lstStyle/>
          <a:p>
            <a:r>
              <a:rPr lang="en-US" dirty="0" smtClean="0"/>
              <a:t>0.05</a:t>
            </a:r>
            <a:endParaRPr lang="en-US" dirty="0"/>
          </a:p>
        </p:txBody>
      </p:sp>
      <p:sp>
        <p:nvSpPr>
          <p:cNvPr id="34" name="TextBox 33"/>
          <p:cNvSpPr txBox="1"/>
          <p:nvPr/>
        </p:nvSpPr>
        <p:spPr>
          <a:xfrm>
            <a:off x="2133600" y="5867400"/>
            <a:ext cx="505555" cy="369332"/>
          </a:xfrm>
          <a:prstGeom prst="rect">
            <a:avLst/>
          </a:prstGeom>
          <a:noFill/>
        </p:spPr>
        <p:txBody>
          <a:bodyPr wrap="none" rtlCol="0">
            <a:spAutoFit/>
          </a:bodyPr>
          <a:lstStyle/>
          <a:p>
            <a:r>
              <a:rPr lang="en-US" dirty="0" smtClean="0"/>
              <a:t>0.2</a:t>
            </a:r>
            <a:endParaRPr lang="en-US" dirty="0"/>
          </a:p>
        </p:txBody>
      </p:sp>
      <p:sp>
        <p:nvSpPr>
          <p:cNvPr id="35" name="TextBox 34"/>
          <p:cNvSpPr txBox="1"/>
          <p:nvPr/>
        </p:nvSpPr>
        <p:spPr>
          <a:xfrm>
            <a:off x="2743200" y="5867400"/>
            <a:ext cx="633933" cy="369332"/>
          </a:xfrm>
          <a:prstGeom prst="rect">
            <a:avLst/>
          </a:prstGeom>
          <a:noFill/>
        </p:spPr>
        <p:txBody>
          <a:bodyPr wrap="none" rtlCol="0">
            <a:spAutoFit/>
          </a:bodyPr>
          <a:lstStyle/>
          <a:p>
            <a:r>
              <a:rPr lang="en-US" dirty="0" smtClean="0"/>
              <a:t>0.07</a:t>
            </a:r>
            <a:endParaRPr lang="en-US" dirty="0"/>
          </a:p>
        </p:txBody>
      </p:sp>
      <p:sp>
        <p:nvSpPr>
          <p:cNvPr id="36" name="TextBox 35"/>
          <p:cNvSpPr txBox="1"/>
          <p:nvPr/>
        </p:nvSpPr>
        <p:spPr>
          <a:xfrm>
            <a:off x="3429000" y="5867400"/>
            <a:ext cx="633933" cy="369332"/>
          </a:xfrm>
          <a:prstGeom prst="rect">
            <a:avLst/>
          </a:prstGeom>
          <a:noFill/>
        </p:spPr>
        <p:txBody>
          <a:bodyPr wrap="none" rtlCol="0">
            <a:spAutoFit/>
          </a:bodyPr>
          <a:lstStyle/>
          <a:p>
            <a:r>
              <a:rPr lang="en-US" dirty="0" smtClean="0"/>
              <a:t>0.03</a:t>
            </a:r>
            <a:endParaRPr lang="en-US" dirty="0"/>
          </a:p>
        </p:txBody>
      </p:sp>
      <p:sp>
        <p:nvSpPr>
          <p:cNvPr id="37" name="TextBox 36"/>
          <p:cNvSpPr txBox="1"/>
          <p:nvPr/>
        </p:nvSpPr>
        <p:spPr>
          <a:xfrm>
            <a:off x="4114800" y="5867400"/>
            <a:ext cx="633933" cy="369332"/>
          </a:xfrm>
          <a:prstGeom prst="rect">
            <a:avLst/>
          </a:prstGeom>
          <a:noFill/>
        </p:spPr>
        <p:txBody>
          <a:bodyPr wrap="none" rtlCol="0">
            <a:spAutoFit/>
          </a:bodyPr>
          <a:lstStyle/>
          <a:p>
            <a:r>
              <a:rPr lang="en-US" dirty="0" smtClean="0"/>
              <a:t>0.05</a:t>
            </a:r>
            <a:endParaRPr lang="en-US" dirty="0"/>
          </a:p>
        </p:txBody>
      </p:sp>
      <p:sp>
        <p:nvSpPr>
          <p:cNvPr id="38" name="TextBox 37"/>
          <p:cNvSpPr txBox="1"/>
          <p:nvPr/>
        </p:nvSpPr>
        <p:spPr>
          <a:xfrm>
            <a:off x="4752245" y="5867400"/>
            <a:ext cx="505555" cy="369332"/>
          </a:xfrm>
          <a:prstGeom prst="rect">
            <a:avLst/>
          </a:prstGeom>
          <a:noFill/>
        </p:spPr>
        <p:txBody>
          <a:bodyPr wrap="none" rtlCol="0">
            <a:spAutoFit/>
          </a:bodyPr>
          <a:lstStyle/>
          <a:p>
            <a:r>
              <a:rPr lang="en-US" dirty="0" smtClean="0"/>
              <a:t>0.1</a:t>
            </a:r>
            <a:endParaRPr lang="en-US" dirty="0"/>
          </a:p>
        </p:txBody>
      </p:sp>
      <p:sp>
        <p:nvSpPr>
          <p:cNvPr id="39" name="TextBox 38"/>
          <p:cNvSpPr txBox="1"/>
          <p:nvPr/>
        </p:nvSpPr>
        <p:spPr>
          <a:xfrm>
            <a:off x="5438045" y="5867400"/>
            <a:ext cx="505555" cy="369332"/>
          </a:xfrm>
          <a:prstGeom prst="rect">
            <a:avLst/>
          </a:prstGeom>
          <a:noFill/>
        </p:spPr>
        <p:txBody>
          <a:bodyPr wrap="none" rtlCol="0">
            <a:spAutoFit/>
          </a:bodyPr>
          <a:lstStyle/>
          <a:p>
            <a:r>
              <a:rPr lang="en-US" dirty="0" smtClean="0"/>
              <a:t>0.3</a:t>
            </a:r>
            <a:endParaRPr lang="en-US" dirty="0"/>
          </a:p>
        </p:txBody>
      </p:sp>
    </p:spTree>
    <p:extLst>
      <p:ext uri="{BB962C8B-B14F-4D97-AF65-F5344CB8AC3E}">
        <p14:creationId xmlns:p14="http://schemas.microsoft.com/office/powerpoint/2010/main" val="164264624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2"/>
          <p:cNvSpPr>
            <a:spLocks noGrp="1" noChangeArrowheads="1"/>
          </p:cNvSpPr>
          <p:nvPr>
            <p:ph type="title"/>
          </p:nvPr>
        </p:nvSpPr>
        <p:spPr/>
        <p:txBody>
          <a:bodyPr rIns="132080"/>
          <a:lstStyle/>
          <a:p>
            <a:pPr indent="0" eaLnBrk="1" hangingPunct="1"/>
            <a:r>
              <a:rPr lang="en-US" smtClean="0"/>
              <a:t>Summary: Filtering</a:t>
            </a:r>
          </a:p>
        </p:txBody>
      </p:sp>
      <p:sp>
        <p:nvSpPr>
          <p:cNvPr id="63492" name="Rectangle 3"/>
          <p:cNvSpPr>
            <a:spLocks noGrp="1" noChangeArrowheads="1"/>
          </p:cNvSpPr>
          <p:nvPr>
            <p:ph type="body" idx="1"/>
          </p:nvPr>
        </p:nvSpPr>
        <p:spPr/>
        <p:txBody>
          <a:bodyPr rIns="132080"/>
          <a:lstStyle/>
          <a:p>
            <a:pPr eaLnBrk="1" hangingPunct="1"/>
            <a:r>
              <a:rPr lang="en-US" sz="2400" smtClean="0"/>
              <a:t>Filtering is the inference process of finding a distribution over X</a:t>
            </a:r>
            <a:r>
              <a:rPr lang="en-US" sz="2400" baseline="-25000" smtClean="0"/>
              <a:t>T</a:t>
            </a:r>
            <a:r>
              <a:rPr lang="en-US" sz="2400" smtClean="0"/>
              <a:t> given e</a:t>
            </a:r>
            <a:r>
              <a:rPr lang="en-US" sz="2400" baseline="-25000" smtClean="0"/>
              <a:t>1</a:t>
            </a:r>
            <a:r>
              <a:rPr lang="en-US" sz="2400" smtClean="0"/>
              <a:t> through e</a:t>
            </a:r>
            <a:r>
              <a:rPr lang="en-US" sz="2400" baseline="-25000" smtClean="0"/>
              <a:t>T</a:t>
            </a:r>
            <a:r>
              <a:rPr lang="en-US" sz="2400" smtClean="0"/>
              <a:t> : P( X</a:t>
            </a:r>
            <a:r>
              <a:rPr lang="en-US" sz="2400" baseline="-25000" smtClean="0"/>
              <a:t>T</a:t>
            </a:r>
            <a:r>
              <a:rPr lang="en-US" sz="2400" smtClean="0"/>
              <a:t> | e</a:t>
            </a:r>
            <a:r>
              <a:rPr lang="en-US" sz="2400" baseline="-25000" smtClean="0"/>
              <a:t>1:t</a:t>
            </a:r>
            <a:r>
              <a:rPr lang="en-US" sz="2400" smtClean="0"/>
              <a:t> )</a:t>
            </a:r>
          </a:p>
          <a:p>
            <a:pPr eaLnBrk="1" hangingPunct="1"/>
            <a:r>
              <a:rPr lang="en-US" sz="2400" smtClean="0"/>
              <a:t>We first compute P( X</a:t>
            </a:r>
            <a:r>
              <a:rPr lang="en-US" sz="2400" baseline="-25000" smtClean="0"/>
              <a:t>1 </a:t>
            </a:r>
            <a:r>
              <a:rPr lang="en-US" sz="2400" smtClean="0"/>
              <a:t>| e</a:t>
            </a:r>
            <a:r>
              <a:rPr lang="en-US" sz="2400" baseline="-25000" smtClean="0"/>
              <a:t>1 </a:t>
            </a:r>
            <a:r>
              <a:rPr lang="en-US" sz="2400" smtClean="0"/>
              <a:t>):</a:t>
            </a:r>
          </a:p>
          <a:p>
            <a:pPr eaLnBrk="1" hangingPunct="1"/>
            <a:r>
              <a:rPr lang="en-US" sz="2400" smtClean="0"/>
              <a:t>For each t from 2 to T, we have P( X</a:t>
            </a:r>
            <a:r>
              <a:rPr lang="en-US" sz="2400" baseline="-25000" smtClean="0"/>
              <a:t>t-1</a:t>
            </a:r>
            <a:r>
              <a:rPr lang="en-US" sz="2400" smtClean="0"/>
              <a:t> | e</a:t>
            </a:r>
            <a:r>
              <a:rPr lang="en-US" sz="2400" baseline="-25000" smtClean="0"/>
              <a:t>1:t-1</a:t>
            </a:r>
            <a:r>
              <a:rPr lang="en-US" sz="2400" smtClean="0"/>
              <a:t> ) </a:t>
            </a:r>
          </a:p>
          <a:p>
            <a:pPr eaLnBrk="1" hangingPunct="1"/>
            <a:r>
              <a:rPr lang="en-US" sz="2400" smtClean="0">
                <a:latin typeface="Arial Bold" charset="0"/>
                <a:cs typeface="Arial Bold" charset="0"/>
                <a:sym typeface="Arial Bold" charset="0"/>
              </a:rPr>
              <a:t>Elapse time:</a:t>
            </a:r>
            <a:r>
              <a:rPr lang="en-US" sz="2400" smtClean="0"/>
              <a:t> compute P( X</a:t>
            </a:r>
            <a:r>
              <a:rPr lang="en-US" sz="2400" baseline="-25000" smtClean="0"/>
              <a:t>t </a:t>
            </a:r>
            <a:r>
              <a:rPr lang="en-US" sz="2400" smtClean="0"/>
              <a:t>| e</a:t>
            </a:r>
            <a:r>
              <a:rPr lang="en-US" sz="2400" baseline="-25000" smtClean="0"/>
              <a:t>1:t-1 </a:t>
            </a:r>
            <a:r>
              <a:rPr lang="en-US" sz="2400" smtClean="0"/>
              <a:t>)</a:t>
            </a:r>
          </a:p>
          <a:p>
            <a:pPr eaLnBrk="1" hangingPunct="1"/>
            <a:endParaRPr lang="en-US" smtClean="0"/>
          </a:p>
          <a:p>
            <a:pPr eaLnBrk="1" hangingPunct="1"/>
            <a:endParaRPr lang="en-US" smtClean="0"/>
          </a:p>
          <a:p>
            <a:pPr eaLnBrk="1" hangingPunct="1"/>
            <a:r>
              <a:rPr lang="en-US" sz="2400" smtClean="0">
                <a:latin typeface="Arial Bold" charset="0"/>
                <a:cs typeface="Arial Bold" charset="0"/>
                <a:sym typeface="Arial Bold" charset="0"/>
              </a:rPr>
              <a:t>Observe: </a:t>
            </a:r>
            <a:r>
              <a:rPr lang="en-US" sz="2400" smtClean="0"/>
              <a:t>compute P(X</a:t>
            </a:r>
            <a:r>
              <a:rPr lang="en-US" sz="2400" baseline="-25000" smtClean="0"/>
              <a:t>t </a:t>
            </a:r>
            <a:r>
              <a:rPr lang="en-US" sz="2400" smtClean="0"/>
              <a:t>| e</a:t>
            </a:r>
            <a:r>
              <a:rPr lang="en-US" sz="2400" baseline="-25000" smtClean="0"/>
              <a:t>1:t-1 </a:t>
            </a:r>
            <a:r>
              <a:rPr lang="en-US" sz="2400" smtClean="0"/>
              <a:t>, e</a:t>
            </a:r>
            <a:r>
              <a:rPr lang="en-US" sz="2400" baseline="-25000" smtClean="0"/>
              <a:t>t</a:t>
            </a:r>
            <a:r>
              <a:rPr lang="en-US" sz="2400" smtClean="0"/>
              <a:t>) = P( X</a:t>
            </a:r>
            <a:r>
              <a:rPr lang="en-US" sz="2400" baseline="-25000" smtClean="0"/>
              <a:t>t </a:t>
            </a:r>
            <a:r>
              <a:rPr lang="en-US" sz="2400" smtClean="0"/>
              <a:t>| e</a:t>
            </a:r>
            <a:r>
              <a:rPr lang="en-US" sz="2400" baseline="-25000" smtClean="0"/>
              <a:t>1:t </a:t>
            </a:r>
            <a:r>
              <a:rPr lang="en-US" sz="2400" smtClean="0"/>
              <a:t>)</a:t>
            </a:r>
          </a:p>
        </p:txBody>
      </p:sp>
      <p:pic>
        <p:nvPicPr>
          <p:cNvPr id="63493" name="Picture 4"/>
          <p:cNvPicPr>
            <a:picLocks noChangeArrowheads="1"/>
          </p:cNvPicPr>
          <p:nvPr/>
        </p:nvPicPr>
        <p:blipFill>
          <a:blip r:embed="rId3" cstate="print"/>
          <a:srcRect/>
          <a:stretch>
            <a:fillRect/>
          </a:stretch>
        </p:blipFill>
        <p:spPr bwMode="auto">
          <a:xfrm>
            <a:off x="6728885" y="2489200"/>
            <a:ext cx="4853516" cy="330200"/>
          </a:xfrm>
          <a:prstGeom prst="rect">
            <a:avLst/>
          </a:prstGeom>
          <a:noFill/>
          <a:ln w="9525">
            <a:noFill/>
            <a:miter lim="800000"/>
            <a:headEnd/>
            <a:tailEnd/>
          </a:ln>
        </p:spPr>
      </p:pic>
      <p:pic>
        <p:nvPicPr>
          <p:cNvPr id="63494" name="Picture 5"/>
          <p:cNvPicPr>
            <a:picLocks noChangeArrowheads="1"/>
          </p:cNvPicPr>
          <p:nvPr/>
        </p:nvPicPr>
        <p:blipFill>
          <a:blip r:embed="rId4" cstate="print"/>
          <a:srcRect/>
          <a:stretch>
            <a:fillRect/>
          </a:stretch>
        </p:blipFill>
        <p:spPr bwMode="auto">
          <a:xfrm>
            <a:off x="1322918" y="4054476"/>
            <a:ext cx="9546167" cy="822325"/>
          </a:xfrm>
          <a:prstGeom prst="rect">
            <a:avLst/>
          </a:prstGeom>
          <a:noFill/>
          <a:ln w="9525">
            <a:noFill/>
            <a:miter lim="800000"/>
            <a:headEnd/>
            <a:tailEnd/>
          </a:ln>
        </p:spPr>
      </p:pic>
      <p:pic>
        <p:nvPicPr>
          <p:cNvPr id="63495" name="Picture 6"/>
          <p:cNvPicPr>
            <a:picLocks noChangeArrowheads="1"/>
          </p:cNvPicPr>
          <p:nvPr/>
        </p:nvPicPr>
        <p:blipFill>
          <a:blip r:embed="rId5" cstate="print"/>
          <a:srcRect/>
          <a:stretch>
            <a:fillRect/>
          </a:stretch>
        </p:blipFill>
        <p:spPr bwMode="auto">
          <a:xfrm>
            <a:off x="1824567" y="5813426"/>
            <a:ext cx="7933267" cy="434975"/>
          </a:xfrm>
          <a:prstGeom prst="rect">
            <a:avLst/>
          </a:prstGeom>
          <a:noFill/>
          <a:ln w="9525">
            <a:noFill/>
            <a:miter lim="800000"/>
            <a:headEnd/>
            <a:tailEnd/>
          </a:ln>
        </p:spPr>
      </p:pic>
    </p:spTree>
    <p:extLst>
      <p:ext uri="{BB962C8B-B14F-4D97-AF65-F5344CB8AC3E}">
        <p14:creationId xmlns:p14="http://schemas.microsoft.com/office/powerpoint/2010/main" val="3776735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p:txBody>
          <a:bodyPr rIns="132080"/>
          <a:lstStyle/>
          <a:p>
            <a:pPr indent="0" eaLnBrk="1" hangingPunct="1"/>
            <a:r>
              <a:rPr lang="en-US" smtClean="0"/>
              <a:t>Recap: Reasoning Over Time</a:t>
            </a:r>
          </a:p>
        </p:txBody>
      </p:sp>
      <p:sp>
        <p:nvSpPr>
          <p:cNvPr id="64516" name="Rectangle 3"/>
          <p:cNvSpPr>
            <a:spLocks noGrp="1" noChangeArrowheads="1"/>
          </p:cNvSpPr>
          <p:nvPr>
            <p:ph type="body" idx="1"/>
          </p:nvPr>
        </p:nvSpPr>
        <p:spPr>
          <a:xfrm>
            <a:off x="609600" y="1600200"/>
            <a:ext cx="7620000" cy="1955800"/>
          </a:xfrm>
        </p:spPr>
        <p:txBody>
          <a:bodyPr rIns="132080"/>
          <a:lstStyle/>
          <a:p>
            <a:pPr eaLnBrk="1" hangingPunct="1"/>
            <a:r>
              <a:rPr lang="en-US" sz="2800" smtClean="0"/>
              <a:t>Stationary Markov models</a:t>
            </a:r>
          </a:p>
        </p:txBody>
      </p:sp>
      <p:sp>
        <p:nvSpPr>
          <p:cNvPr id="64517" name="Oval 4"/>
          <p:cNvSpPr>
            <a:spLocks/>
          </p:cNvSpPr>
          <p:nvPr/>
        </p:nvSpPr>
        <p:spPr bwMode="auto">
          <a:xfrm>
            <a:off x="7010400" y="2286000"/>
            <a:ext cx="711200" cy="533400"/>
          </a:xfrm>
          <a:prstGeom prst="ellipse">
            <a:avLst/>
          </a:prstGeom>
          <a:solidFill>
            <a:srgbClr val="FFFFFF"/>
          </a:solidFill>
          <a:ln w="28575">
            <a:solidFill>
              <a:srgbClr val="FFFFFF"/>
            </a:solidFill>
            <a:round/>
            <a:headEnd/>
            <a:tailEnd/>
          </a:ln>
        </p:spPr>
        <p:txBody>
          <a:bodyPr lIns="0" tIns="0" rIns="0" bIns="0"/>
          <a:lstStyle/>
          <a:p>
            <a:endParaRPr lang="en-US"/>
          </a:p>
        </p:txBody>
      </p:sp>
      <p:grpSp>
        <p:nvGrpSpPr>
          <p:cNvPr id="64518" name="Group 7"/>
          <p:cNvGrpSpPr>
            <a:grpSpLocks/>
          </p:cNvGrpSpPr>
          <p:nvPr/>
        </p:nvGrpSpPr>
        <p:grpSpPr bwMode="auto">
          <a:xfrm>
            <a:off x="2743200" y="2286000"/>
            <a:ext cx="711200" cy="533400"/>
            <a:chOff x="0" y="0"/>
            <a:chExt cx="336" cy="336"/>
          </a:xfrm>
        </p:grpSpPr>
        <p:sp>
          <p:nvSpPr>
            <p:cNvPr id="64615" name="Oval 5"/>
            <p:cNvSpPr>
              <a:spLocks/>
            </p:cNvSpPr>
            <p:nvPr/>
          </p:nvSpPr>
          <p:spPr bwMode="auto">
            <a:xfrm>
              <a:off x="0" y="0"/>
              <a:ext cx="336" cy="336"/>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64616" name="Rectangle 6"/>
            <p:cNvSpPr>
              <a:spLocks/>
            </p:cNvSpPr>
            <p:nvPr/>
          </p:nvSpPr>
          <p:spPr bwMode="auto">
            <a:xfrm>
              <a:off x="63" y="27"/>
              <a:ext cx="209"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X</a:t>
              </a:r>
              <a:r>
                <a:rPr lang="en-US" sz="2400" baseline="-25000">
                  <a:solidFill>
                    <a:schemeClr val="tx1"/>
                  </a:solidFill>
                  <a:latin typeface="Times New Roman" pitchFamily="18" charset="0"/>
                  <a:cs typeface="Times New Roman" pitchFamily="18" charset="0"/>
                  <a:sym typeface="Times New Roman" pitchFamily="18" charset="0"/>
                </a:rPr>
                <a:t>2</a:t>
              </a:r>
            </a:p>
          </p:txBody>
        </p:sp>
      </p:grpSp>
      <p:cxnSp>
        <p:nvCxnSpPr>
          <p:cNvPr id="64519" name="AutoShape 8"/>
          <p:cNvCxnSpPr>
            <a:cxnSpLocks noChangeShapeType="1"/>
          </p:cNvCxnSpPr>
          <p:nvPr/>
        </p:nvCxnSpPr>
        <p:spPr bwMode="auto">
          <a:xfrm rot="10800000" flipH="1">
            <a:off x="1879600" y="2552700"/>
            <a:ext cx="1219200" cy="0"/>
          </a:xfrm>
          <a:prstGeom prst="straightConnector1">
            <a:avLst/>
          </a:prstGeom>
          <a:noFill/>
          <a:ln w="28575">
            <a:solidFill>
              <a:schemeClr val="tx1"/>
            </a:solidFill>
            <a:round/>
            <a:headEnd/>
            <a:tailEnd type="triangle" w="lg" len="lg"/>
          </a:ln>
        </p:spPr>
      </p:cxnSp>
      <p:grpSp>
        <p:nvGrpSpPr>
          <p:cNvPr id="64520" name="Group 11"/>
          <p:cNvGrpSpPr>
            <a:grpSpLocks/>
          </p:cNvGrpSpPr>
          <p:nvPr/>
        </p:nvGrpSpPr>
        <p:grpSpPr bwMode="auto">
          <a:xfrm>
            <a:off x="1524000" y="2286000"/>
            <a:ext cx="711200" cy="533400"/>
            <a:chOff x="0" y="0"/>
            <a:chExt cx="336" cy="336"/>
          </a:xfrm>
        </p:grpSpPr>
        <p:sp>
          <p:nvSpPr>
            <p:cNvPr id="64613" name="Oval 9"/>
            <p:cNvSpPr>
              <a:spLocks/>
            </p:cNvSpPr>
            <p:nvPr/>
          </p:nvSpPr>
          <p:spPr bwMode="auto">
            <a:xfrm>
              <a:off x="0" y="0"/>
              <a:ext cx="336" cy="336"/>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64614" name="Rectangle 10"/>
            <p:cNvSpPr>
              <a:spLocks/>
            </p:cNvSpPr>
            <p:nvPr/>
          </p:nvSpPr>
          <p:spPr bwMode="auto">
            <a:xfrm>
              <a:off x="63" y="27"/>
              <a:ext cx="209"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X</a:t>
              </a:r>
              <a:r>
                <a:rPr lang="en-US" sz="2400" baseline="-25000">
                  <a:solidFill>
                    <a:schemeClr val="tx1"/>
                  </a:solidFill>
                  <a:latin typeface="Times New Roman" pitchFamily="18" charset="0"/>
                  <a:cs typeface="Times New Roman" pitchFamily="18" charset="0"/>
                  <a:sym typeface="Times New Roman" pitchFamily="18" charset="0"/>
                </a:rPr>
                <a:t>1</a:t>
              </a:r>
            </a:p>
          </p:txBody>
        </p:sp>
      </p:grpSp>
      <p:grpSp>
        <p:nvGrpSpPr>
          <p:cNvPr id="64521" name="Group 14"/>
          <p:cNvGrpSpPr>
            <a:grpSpLocks/>
          </p:cNvGrpSpPr>
          <p:nvPr/>
        </p:nvGrpSpPr>
        <p:grpSpPr bwMode="auto">
          <a:xfrm>
            <a:off x="3962400" y="2286000"/>
            <a:ext cx="711200" cy="533400"/>
            <a:chOff x="0" y="0"/>
            <a:chExt cx="336" cy="336"/>
          </a:xfrm>
        </p:grpSpPr>
        <p:sp>
          <p:nvSpPr>
            <p:cNvPr id="64611" name="Oval 12"/>
            <p:cNvSpPr>
              <a:spLocks/>
            </p:cNvSpPr>
            <p:nvPr/>
          </p:nvSpPr>
          <p:spPr bwMode="auto">
            <a:xfrm>
              <a:off x="0" y="0"/>
              <a:ext cx="336" cy="336"/>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64612" name="Rectangle 13"/>
            <p:cNvSpPr>
              <a:spLocks/>
            </p:cNvSpPr>
            <p:nvPr/>
          </p:nvSpPr>
          <p:spPr bwMode="auto">
            <a:xfrm>
              <a:off x="63" y="27"/>
              <a:ext cx="209"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X</a:t>
              </a:r>
              <a:r>
                <a:rPr lang="en-US" sz="2400" baseline="-25000">
                  <a:solidFill>
                    <a:schemeClr val="tx1"/>
                  </a:solidFill>
                  <a:latin typeface="Times New Roman" pitchFamily="18" charset="0"/>
                  <a:cs typeface="Times New Roman" pitchFamily="18" charset="0"/>
                  <a:sym typeface="Times New Roman" pitchFamily="18" charset="0"/>
                </a:rPr>
                <a:t>3</a:t>
              </a:r>
            </a:p>
          </p:txBody>
        </p:sp>
      </p:grpSp>
      <p:cxnSp>
        <p:nvCxnSpPr>
          <p:cNvPr id="64522" name="AutoShape 15"/>
          <p:cNvCxnSpPr>
            <a:cxnSpLocks noChangeShapeType="1"/>
          </p:cNvCxnSpPr>
          <p:nvPr/>
        </p:nvCxnSpPr>
        <p:spPr bwMode="auto">
          <a:xfrm rot="10800000" flipH="1">
            <a:off x="4318000" y="2552700"/>
            <a:ext cx="1219200" cy="0"/>
          </a:xfrm>
          <a:prstGeom prst="straightConnector1">
            <a:avLst/>
          </a:prstGeom>
          <a:noFill/>
          <a:ln w="28575">
            <a:solidFill>
              <a:schemeClr val="tx1"/>
            </a:solidFill>
            <a:round/>
            <a:headEnd/>
            <a:tailEnd type="triangle" w="lg" len="lg"/>
          </a:ln>
        </p:spPr>
      </p:cxnSp>
      <p:cxnSp>
        <p:nvCxnSpPr>
          <p:cNvPr id="64523" name="AutoShape 16"/>
          <p:cNvCxnSpPr>
            <a:cxnSpLocks noChangeShapeType="1"/>
          </p:cNvCxnSpPr>
          <p:nvPr/>
        </p:nvCxnSpPr>
        <p:spPr bwMode="auto">
          <a:xfrm rot="10800000" flipH="1">
            <a:off x="3098800" y="2552700"/>
            <a:ext cx="1219200" cy="0"/>
          </a:xfrm>
          <a:prstGeom prst="straightConnector1">
            <a:avLst/>
          </a:prstGeom>
          <a:noFill/>
          <a:ln w="28575">
            <a:solidFill>
              <a:schemeClr val="tx1"/>
            </a:solidFill>
            <a:round/>
            <a:headEnd/>
            <a:tailEnd type="triangle" w="lg" len="lg"/>
          </a:ln>
        </p:spPr>
      </p:cxnSp>
      <p:grpSp>
        <p:nvGrpSpPr>
          <p:cNvPr id="64524" name="Group 19"/>
          <p:cNvGrpSpPr>
            <a:grpSpLocks/>
          </p:cNvGrpSpPr>
          <p:nvPr/>
        </p:nvGrpSpPr>
        <p:grpSpPr bwMode="auto">
          <a:xfrm>
            <a:off x="5181600" y="2286000"/>
            <a:ext cx="711200" cy="533400"/>
            <a:chOff x="0" y="0"/>
            <a:chExt cx="336" cy="336"/>
          </a:xfrm>
        </p:grpSpPr>
        <p:sp>
          <p:nvSpPr>
            <p:cNvPr id="64609" name="Oval 17"/>
            <p:cNvSpPr>
              <a:spLocks/>
            </p:cNvSpPr>
            <p:nvPr/>
          </p:nvSpPr>
          <p:spPr bwMode="auto">
            <a:xfrm>
              <a:off x="0" y="0"/>
              <a:ext cx="336" cy="336"/>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64610" name="Rectangle 18"/>
            <p:cNvSpPr>
              <a:spLocks/>
            </p:cNvSpPr>
            <p:nvPr/>
          </p:nvSpPr>
          <p:spPr bwMode="auto">
            <a:xfrm>
              <a:off x="63" y="27"/>
              <a:ext cx="209"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X</a:t>
              </a:r>
              <a:r>
                <a:rPr lang="en-US" sz="2400" baseline="-25000">
                  <a:solidFill>
                    <a:schemeClr val="tx1"/>
                  </a:solidFill>
                  <a:latin typeface="Times New Roman" pitchFamily="18" charset="0"/>
                  <a:cs typeface="Times New Roman" pitchFamily="18" charset="0"/>
                  <a:sym typeface="Times New Roman" pitchFamily="18" charset="0"/>
                </a:rPr>
                <a:t>4</a:t>
              </a:r>
            </a:p>
          </p:txBody>
        </p:sp>
      </p:grpSp>
      <p:cxnSp>
        <p:nvCxnSpPr>
          <p:cNvPr id="64525" name="AutoShape 20"/>
          <p:cNvCxnSpPr>
            <a:cxnSpLocks noChangeShapeType="1"/>
          </p:cNvCxnSpPr>
          <p:nvPr/>
        </p:nvCxnSpPr>
        <p:spPr bwMode="auto">
          <a:xfrm rot="10800000" flipH="1">
            <a:off x="5537200" y="2552700"/>
            <a:ext cx="1828800" cy="0"/>
          </a:xfrm>
          <a:prstGeom prst="straightConnector1">
            <a:avLst/>
          </a:prstGeom>
          <a:noFill/>
          <a:ln w="28575">
            <a:solidFill>
              <a:schemeClr val="tx1"/>
            </a:solidFill>
            <a:prstDash val="dash"/>
            <a:round/>
            <a:headEnd/>
            <a:tailEnd type="triangle" w="lg" len="lg"/>
          </a:ln>
        </p:spPr>
      </p:cxnSp>
      <p:pic>
        <p:nvPicPr>
          <p:cNvPr id="64526" name="Picture 21"/>
          <p:cNvPicPr>
            <a:picLocks noChangeArrowheads="1"/>
          </p:cNvPicPr>
          <p:nvPr/>
        </p:nvPicPr>
        <p:blipFill>
          <a:blip r:embed="rId3" cstate="print"/>
          <a:srcRect/>
          <a:stretch>
            <a:fillRect/>
          </a:stretch>
        </p:blipFill>
        <p:spPr bwMode="auto">
          <a:xfrm>
            <a:off x="3251200" y="3200401"/>
            <a:ext cx="2286000" cy="360363"/>
          </a:xfrm>
          <a:prstGeom prst="rect">
            <a:avLst/>
          </a:prstGeom>
          <a:noFill/>
          <a:ln w="9525">
            <a:noFill/>
            <a:miter lim="800000"/>
            <a:headEnd/>
            <a:tailEnd/>
          </a:ln>
        </p:spPr>
      </p:pic>
      <p:pic>
        <p:nvPicPr>
          <p:cNvPr id="64527" name="Picture 22"/>
          <p:cNvPicPr>
            <a:picLocks noChangeArrowheads="1"/>
          </p:cNvPicPr>
          <p:nvPr/>
        </p:nvPicPr>
        <p:blipFill>
          <a:blip r:embed="rId4" cstate="print"/>
          <a:srcRect/>
          <a:stretch>
            <a:fillRect/>
          </a:stretch>
        </p:blipFill>
        <p:spPr bwMode="auto">
          <a:xfrm>
            <a:off x="711201" y="3200400"/>
            <a:ext cx="1394884" cy="342900"/>
          </a:xfrm>
          <a:prstGeom prst="rect">
            <a:avLst/>
          </a:prstGeom>
          <a:noFill/>
          <a:ln w="9525">
            <a:noFill/>
            <a:miter lim="800000"/>
            <a:headEnd/>
            <a:tailEnd/>
          </a:ln>
        </p:spPr>
      </p:pic>
      <p:grpSp>
        <p:nvGrpSpPr>
          <p:cNvPr id="64528" name="Group 25"/>
          <p:cNvGrpSpPr>
            <a:grpSpLocks/>
          </p:cNvGrpSpPr>
          <p:nvPr/>
        </p:nvGrpSpPr>
        <p:grpSpPr bwMode="auto">
          <a:xfrm>
            <a:off x="8329084" y="1881188"/>
            <a:ext cx="812800" cy="609600"/>
            <a:chOff x="0" y="0"/>
            <a:chExt cx="384" cy="384"/>
          </a:xfrm>
        </p:grpSpPr>
        <p:sp>
          <p:nvSpPr>
            <p:cNvPr id="64607" name="Oval 23"/>
            <p:cNvSpPr>
              <a:spLocks/>
            </p:cNvSpPr>
            <p:nvPr/>
          </p:nvSpPr>
          <p:spPr bwMode="auto">
            <a:xfrm>
              <a:off x="0" y="0"/>
              <a:ext cx="384" cy="384"/>
            </a:xfrm>
            <a:prstGeom prst="ellipse">
              <a:avLst/>
            </a:prstGeom>
            <a:solidFill>
              <a:schemeClr val="accent1"/>
            </a:solidFill>
            <a:ln w="28575">
              <a:solidFill>
                <a:schemeClr val="tx1"/>
              </a:solidFill>
              <a:round/>
              <a:headEnd/>
              <a:tailEnd/>
            </a:ln>
          </p:spPr>
          <p:txBody>
            <a:bodyPr lIns="0" tIns="0" rIns="0" bIns="0"/>
            <a:lstStyle/>
            <a:p>
              <a:endParaRPr lang="en-US"/>
            </a:p>
          </p:txBody>
        </p:sp>
        <p:sp>
          <p:nvSpPr>
            <p:cNvPr id="64608" name="Rectangle 24"/>
            <p:cNvSpPr>
              <a:spLocks/>
            </p:cNvSpPr>
            <p:nvPr/>
          </p:nvSpPr>
          <p:spPr bwMode="auto">
            <a:xfrm>
              <a:off x="73" y="81"/>
              <a:ext cx="237" cy="223"/>
            </a:xfrm>
            <a:prstGeom prst="rect">
              <a:avLst/>
            </a:prstGeom>
            <a:noFill/>
            <a:ln w="12700">
              <a:noFill/>
              <a:miter lim="800000"/>
              <a:headEnd/>
              <a:tailEnd/>
            </a:ln>
          </p:spPr>
          <p:txBody>
            <a:bodyPr wrap="none" lIns="38100" tIns="38100" rIns="78049" bIns="38100" anchor="ctr">
              <a:spAutoFit/>
            </a:bodyPr>
            <a:lstStyle/>
            <a:p>
              <a:pPr marL="1588" algn="ctr"/>
              <a:r>
                <a:rPr lang="en-US">
                  <a:solidFill>
                    <a:schemeClr val="tx1"/>
                  </a:solidFill>
                  <a:cs typeface="Arial" charset="0"/>
                </a:rPr>
                <a:t>rain</a:t>
              </a:r>
            </a:p>
          </p:txBody>
        </p:sp>
      </p:grpSp>
      <p:grpSp>
        <p:nvGrpSpPr>
          <p:cNvPr id="64529" name="Group 28"/>
          <p:cNvGrpSpPr>
            <a:grpSpLocks/>
          </p:cNvGrpSpPr>
          <p:nvPr/>
        </p:nvGrpSpPr>
        <p:grpSpPr bwMode="auto">
          <a:xfrm>
            <a:off x="10259484" y="1881188"/>
            <a:ext cx="812800" cy="609600"/>
            <a:chOff x="0" y="0"/>
            <a:chExt cx="384" cy="384"/>
          </a:xfrm>
        </p:grpSpPr>
        <p:sp>
          <p:nvSpPr>
            <p:cNvPr id="64605" name="Oval 26"/>
            <p:cNvSpPr>
              <a:spLocks/>
            </p:cNvSpPr>
            <p:nvPr/>
          </p:nvSpPr>
          <p:spPr bwMode="auto">
            <a:xfrm>
              <a:off x="0" y="0"/>
              <a:ext cx="384" cy="384"/>
            </a:xfrm>
            <a:prstGeom prst="ellipse">
              <a:avLst/>
            </a:prstGeom>
            <a:solidFill>
              <a:srgbClr val="FFCC00"/>
            </a:solidFill>
            <a:ln w="28575">
              <a:solidFill>
                <a:schemeClr val="tx1"/>
              </a:solidFill>
              <a:round/>
              <a:headEnd/>
              <a:tailEnd/>
            </a:ln>
          </p:spPr>
          <p:txBody>
            <a:bodyPr lIns="0" tIns="0" rIns="0" bIns="0"/>
            <a:lstStyle/>
            <a:p>
              <a:endParaRPr lang="en-US"/>
            </a:p>
          </p:txBody>
        </p:sp>
        <p:sp>
          <p:nvSpPr>
            <p:cNvPr id="64606" name="Rectangle 27"/>
            <p:cNvSpPr>
              <a:spLocks/>
            </p:cNvSpPr>
            <p:nvPr/>
          </p:nvSpPr>
          <p:spPr bwMode="auto">
            <a:xfrm>
              <a:off x="76" y="81"/>
              <a:ext cx="231" cy="223"/>
            </a:xfrm>
            <a:prstGeom prst="rect">
              <a:avLst/>
            </a:prstGeom>
            <a:noFill/>
            <a:ln w="12700">
              <a:noFill/>
              <a:miter lim="800000"/>
              <a:headEnd/>
              <a:tailEnd/>
            </a:ln>
          </p:spPr>
          <p:txBody>
            <a:bodyPr wrap="none" lIns="38100" tIns="38100" rIns="78049" bIns="38100" anchor="ctr">
              <a:spAutoFit/>
            </a:bodyPr>
            <a:lstStyle/>
            <a:p>
              <a:pPr marL="1588" algn="ctr"/>
              <a:r>
                <a:rPr lang="en-US">
                  <a:solidFill>
                    <a:schemeClr val="tx1"/>
                  </a:solidFill>
                  <a:cs typeface="Arial" charset="0"/>
                </a:rPr>
                <a:t>sun</a:t>
              </a:r>
            </a:p>
          </p:txBody>
        </p:sp>
      </p:grpSp>
      <p:cxnSp>
        <p:nvCxnSpPr>
          <p:cNvPr id="64530" name="AutoShape 29"/>
          <p:cNvCxnSpPr>
            <a:cxnSpLocks noChangeShapeType="1"/>
          </p:cNvCxnSpPr>
          <p:nvPr/>
        </p:nvCxnSpPr>
        <p:spPr bwMode="auto">
          <a:xfrm rot="10800000" flipH="1">
            <a:off x="8735484" y="2185988"/>
            <a:ext cx="1930400" cy="0"/>
          </a:xfrm>
          <a:prstGeom prst="straightConnector1">
            <a:avLst/>
          </a:prstGeom>
          <a:noFill/>
          <a:ln w="28575">
            <a:solidFill>
              <a:schemeClr val="tx1"/>
            </a:solidFill>
            <a:round/>
            <a:headEnd/>
            <a:tailEnd type="triangle" w="med" len="med"/>
          </a:ln>
        </p:spPr>
      </p:cxnSp>
      <p:cxnSp>
        <p:nvCxnSpPr>
          <p:cNvPr id="64531" name="AutoShape 30"/>
          <p:cNvCxnSpPr>
            <a:cxnSpLocks noChangeShapeType="1"/>
          </p:cNvCxnSpPr>
          <p:nvPr/>
        </p:nvCxnSpPr>
        <p:spPr bwMode="auto">
          <a:xfrm flipH="1">
            <a:off x="8735484" y="2185988"/>
            <a:ext cx="1930400" cy="0"/>
          </a:xfrm>
          <a:prstGeom prst="straightConnector1">
            <a:avLst/>
          </a:prstGeom>
          <a:noFill/>
          <a:ln w="28575">
            <a:solidFill>
              <a:schemeClr val="tx1"/>
            </a:solidFill>
            <a:round/>
            <a:headEnd/>
            <a:tailEnd type="triangle" w="med" len="med"/>
          </a:ln>
        </p:spPr>
      </p:cxnSp>
      <p:sp>
        <p:nvSpPr>
          <p:cNvPr id="64532" name="Freeform 31"/>
          <p:cNvSpPr>
            <a:spLocks/>
          </p:cNvSpPr>
          <p:nvPr/>
        </p:nvSpPr>
        <p:spPr bwMode="auto">
          <a:xfrm rot="16200000" flipH="1">
            <a:off x="10916180" y="1499130"/>
            <a:ext cx="720725" cy="649817"/>
          </a:xfrm>
          <a:custGeom>
            <a:avLst/>
            <a:gdLst>
              <a:gd name="T0" fmla="*/ 490026 w 21600"/>
              <a:gd name="T1" fmla="*/ 0 h 21600"/>
              <a:gd name="T2" fmla="*/ 0 w 21600"/>
              <a:gd name="T3" fmla="*/ 243682 h 21600"/>
              <a:gd name="T4" fmla="*/ 360362 w 21600"/>
              <a:gd name="T5" fmla="*/ 487363 h 21600"/>
              <a:gd name="T6" fmla="*/ 720725 w 21600"/>
              <a:gd name="T7" fmla="*/ 10318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4686" y="0"/>
                </a:moveTo>
                <a:cubicBezTo>
                  <a:pt x="7343" y="0"/>
                  <a:pt x="0" y="5400"/>
                  <a:pt x="0" y="10800"/>
                </a:cubicBezTo>
                <a:cubicBezTo>
                  <a:pt x="0" y="16200"/>
                  <a:pt x="5400" y="21600"/>
                  <a:pt x="10800" y="21600"/>
                </a:cubicBezTo>
                <a:cubicBezTo>
                  <a:pt x="16200" y="21600"/>
                  <a:pt x="21600" y="13087"/>
                  <a:pt x="21600" y="4573"/>
                </a:cubicBezTo>
              </a:path>
            </a:pathLst>
          </a:custGeom>
          <a:noFill/>
          <a:ln w="28575" cap="flat">
            <a:solidFill>
              <a:schemeClr val="tx1"/>
            </a:solidFill>
            <a:prstDash val="solid"/>
            <a:round/>
            <a:headEnd type="none" w="med" len="med"/>
            <a:tailEnd type="triangle" w="med" len="med"/>
          </a:ln>
        </p:spPr>
        <p:txBody>
          <a:bodyPr lIns="0" tIns="0" rIns="0" bIns="0"/>
          <a:lstStyle/>
          <a:p>
            <a:endParaRPr lang="en-US"/>
          </a:p>
        </p:txBody>
      </p:sp>
      <p:sp>
        <p:nvSpPr>
          <p:cNvPr id="64533" name="Freeform 32"/>
          <p:cNvSpPr>
            <a:spLocks/>
          </p:cNvSpPr>
          <p:nvPr/>
        </p:nvSpPr>
        <p:spPr bwMode="auto">
          <a:xfrm rot="5400000" flipH="1">
            <a:off x="7713134" y="2258484"/>
            <a:ext cx="806450" cy="658283"/>
          </a:xfrm>
          <a:custGeom>
            <a:avLst/>
            <a:gdLst>
              <a:gd name="T0" fmla="*/ 575828 w 21600"/>
              <a:gd name="T1" fmla="*/ 0 h 21600"/>
              <a:gd name="T2" fmla="*/ 0 w 21600"/>
              <a:gd name="T3" fmla="*/ 246856 h 21600"/>
              <a:gd name="T4" fmla="*/ 403225 w 21600"/>
              <a:gd name="T5" fmla="*/ 493712 h 21600"/>
              <a:gd name="T6" fmla="*/ 806450 w 21600"/>
              <a:gd name="T7" fmla="*/ 10317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5423" y="0"/>
                </a:moveTo>
                <a:cubicBezTo>
                  <a:pt x="7711" y="0"/>
                  <a:pt x="0" y="5400"/>
                  <a:pt x="0" y="10800"/>
                </a:cubicBezTo>
                <a:cubicBezTo>
                  <a:pt x="0" y="16200"/>
                  <a:pt x="5400" y="21600"/>
                  <a:pt x="10800" y="21600"/>
                </a:cubicBezTo>
                <a:cubicBezTo>
                  <a:pt x="16200" y="21600"/>
                  <a:pt x="21600" y="13057"/>
                  <a:pt x="21600" y="4514"/>
                </a:cubicBezTo>
              </a:path>
            </a:pathLst>
          </a:custGeom>
          <a:noFill/>
          <a:ln w="28575" cap="flat">
            <a:solidFill>
              <a:schemeClr val="tx1"/>
            </a:solidFill>
            <a:prstDash val="solid"/>
            <a:round/>
            <a:headEnd type="none" w="med" len="med"/>
            <a:tailEnd type="triangle" w="med" len="med"/>
          </a:ln>
        </p:spPr>
        <p:txBody>
          <a:bodyPr lIns="0" tIns="0" rIns="0" bIns="0"/>
          <a:lstStyle/>
          <a:p>
            <a:endParaRPr lang="en-US"/>
          </a:p>
        </p:txBody>
      </p:sp>
      <p:sp>
        <p:nvSpPr>
          <p:cNvPr id="64534" name="Rectangle 33"/>
          <p:cNvSpPr>
            <a:spLocks/>
          </p:cNvSpPr>
          <p:nvPr/>
        </p:nvSpPr>
        <p:spPr bwMode="auto">
          <a:xfrm>
            <a:off x="10989734" y="1652588"/>
            <a:ext cx="728133" cy="355600"/>
          </a:xfrm>
          <a:prstGeom prst="rect">
            <a:avLst/>
          </a:prstGeom>
          <a:noFill/>
          <a:ln w="12700">
            <a:noFill/>
            <a:miter lim="800000"/>
            <a:headEnd/>
            <a:tailEnd/>
          </a:ln>
        </p:spPr>
        <p:txBody>
          <a:bodyPr lIns="0" tIns="0" rIns="40639" bIns="0"/>
          <a:lstStyle/>
          <a:p>
            <a:pPr marL="39688">
              <a:spcBef>
                <a:spcPts val="1050"/>
              </a:spcBef>
            </a:pPr>
            <a:r>
              <a:rPr lang="en-US">
                <a:solidFill>
                  <a:schemeClr val="tx1"/>
                </a:solidFill>
                <a:cs typeface="Arial" charset="0"/>
              </a:rPr>
              <a:t>0.7</a:t>
            </a:r>
          </a:p>
        </p:txBody>
      </p:sp>
      <p:sp>
        <p:nvSpPr>
          <p:cNvPr id="64535" name="Rectangle 34"/>
          <p:cNvSpPr>
            <a:spLocks/>
          </p:cNvSpPr>
          <p:nvPr/>
        </p:nvSpPr>
        <p:spPr bwMode="auto">
          <a:xfrm>
            <a:off x="7738534" y="2400300"/>
            <a:ext cx="728133" cy="355600"/>
          </a:xfrm>
          <a:prstGeom prst="rect">
            <a:avLst/>
          </a:prstGeom>
          <a:noFill/>
          <a:ln w="12700">
            <a:noFill/>
            <a:miter lim="800000"/>
            <a:headEnd/>
            <a:tailEnd/>
          </a:ln>
        </p:spPr>
        <p:txBody>
          <a:bodyPr lIns="0" tIns="0" rIns="40639" bIns="0"/>
          <a:lstStyle/>
          <a:p>
            <a:pPr marL="39688">
              <a:spcBef>
                <a:spcPts val="1050"/>
              </a:spcBef>
            </a:pPr>
            <a:r>
              <a:rPr lang="en-US">
                <a:solidFill>
                  <a:schemeClr val="tx1"/>
                </a:solidFill>
                <a:cs typeface="Arial" charset="0"/>
              </a:rPr>
              <a:t>0.7</a:t>
            </a:r>
          </a:p>
        </p:txBody>
      </p:sp>
      <p:sp>
        <p:nvSpPr>
          <p:cNvPr id="64536" name="Rectangle 35"/>
          <p:cNvSpPr>
            <a:spLocks/>
          </p:cNvSpPr>
          <p:nvPr/>
        </p:nvSpPr>
        <p:spPr bwMode="auto">
          <a:xfrm>
            <a:off x="9364134" y="1538288"/>
            <a:ext cx="728133" cy="355600"/>
          </a:xfrm>
          <a:prstGeom prst="rect">
            <a:avLst/>
          </a:prstGeom>
          <a:noFill/>
          <a:ln w="12700">
            <a:noFill/>
            <a:miter lim="800000"/>
            <a:headEnd/>
            <a:tailEnd/>
          </a:ln>
        </p:spPr>
        <p:txBody>
          <a:bodyPr lIns="0" tIns="0" rIns="40639" bIns="0"/>
          <a:lstStyle/>
          <a:p>
            <a:pPr marL="39688">
              <a:spcBef>
                <a:spcPts val="1050"/>
              </a:spcBef>
            </a:pPr>
            <a:r>
              <a:rPr lang="en-US">
                <a:solidFill>
                  <a:schemeClr val="tx1"/>
                </a:solidFill>
                <a:cs typeface="Arial" charset="0"/>
              </a:rPr>
              <a:t>0.3</a:t>
            </a:r>
          </a:p>
        </p:txBody>
      </p:sp>
      <p:sp>
        <p:nvSpPr>
          <p:cNvPr id="64537" name="Rectangle 36"/>
          <p:cNvSpPr>
            <a:spLocks/>
          </p:cNvSpPr>
          <p:nvPr/>
        </p:nvSpPr>
        <p:spPr bwMode="auto">
          <a:xfrm>
            <a:off x="9364134" y="2401888"/>
            <a:ext cx="728133" cy="355600"/>
          </a:xfrm>
          <a:prstGeom prst="rect">
            <a:avLst/>
          </a:prstGeom>
          <a:noFill/>
          <a:ln w="12700">
            <a:noFill/>
            <a:miter lim="800000"/>
            <a:headEnd/>
            <a:tailEnd/>
          </a:ln>
        </p:spPr>
        <p:txBody>
          <a:bodyPr lIns="0" tIns="0" rIns="40639" bIns="0"/>
          <a:lstStyle/>
          <a:p>
            <a:pPr marL="39688">
              <a:spcBef>
                <a:spcPts val="1050"/>
              </a:spcBef>
            </a:pPr>
            <a:r>
              <a:rPr lang="en-US">
                <a:solidFill>
                  <a:schemeClr val="tx1"/>
                </a:solidFill>
                <a:cs typeface="Arial" charset="0"/>
              </a:rPr>
              <a:t>0.3</a:t>
            </a:r>
          </a:p>
        </p:txBody>
      </p:sp>
      <p:grpSp>
        <p:nvGrpSpPr>
          <p:cNvPr id="65575" name="Group 39"/>
          <p:cNvGrpSpPr>
            <a:grpSpLocks/>
          </p:cNvGrpSpPr>
          <p:nvPr/>
        </p:nvGrpSpPr>
        <p:grpSpPr bwMode="auto">
          <a:xfrm>
            <a:off x="6502400" y="4800600"/>
            <a:ext cx="711200" cy="533400"/>
            <a:chOff x="0" y="0"/>
            <a:chExt cx="336" cy="336"/>
          </a:xfrm>
        </p:grpSpPr>
        <p:sp>
          <p:nvSpPr>
            <p:cNvPr id="64603" name="Oval 37"/>
            <p:cNvSpPr>
              <a:spLocks/>
            </p:cNvSpPr>
            <p:nvPr/>
          </p:nvSpPr>
          <p:spPr bwMode="auto">
            <a:xfrm>
              <a:off x="0" y="0"/>
              <a:ext cx="336" cy="336"/>
            </a:xfrm>
            <a:prstGeom prst="ellipse">
              <a:avLst/>
            </a:prstGeom>
            <a:solidFill>
              <a:srgbClr val="FFFFFF"/>
            </a:solidFill>
            <a:ln w="28575">
              <a:solidFill>
                <a:srgbClr val="FFFFFF"/>
              </a:solidFill>
              <a:round/>
              <a:headEnd/>
              <a:tailEnd/>
            </a:ln>
          </p:spPr>
          <p:txBody>
            <a:bodyPr lIns="0" tIns="0" rIns="0" bIns="0"/>
            <a:lstStyle/>
            <a:p>
              <a:endParaRPr lang="en-US"/>
            </a:p>
          </p:txBody>
        </p:sp>
        <p:sp>
          <p:nvSpPr>
            <p:cNvPr id="64604" name="Rectangle 38"/>
            <p:cNvSpPr>
              <a:spLocks/>
            </p:cNvSpPr>
            <p:nvPr/>
          </p:nvSpPr>
          <p:spPr bwMode="auto">
            <a:xfrm>
              <a:off x="63" y="27"/>
              <a:ext cx="209"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rgbClr val="FFFFFF"/>
                  </a:solidFill>
                  <a:latin typeface="Times New Roman Italic" charset="0"/>
                  <a:cs typeface="Times New Roman Italic" charset="0"/>
                  <a:sym typeface="Times New Roman Italic" charset="0"/>
                </a:rPr>
                <a:t>X</a:t>
              </a:r>
              <a:r>
                <a:rPr lang="en-US" sz="2400" baseline="-25000">
                  <a:solidFill>
                    <a:srgbClr val="FFFFFF"/>
                  </a:solidFill>
                  <a:latin typeface="Times New Roman" pitchFamily="18" charset="0"/>
                  <a:cs typeface="Times New Roman" pitchFamily="18" charset="0"/>
                  <a:sym typeface="Times New Roman" pitchFamily="18" charset="0"/>
                </a:rPr>
                <a:t>5</a:t>
              </a:r>
            </a:p>
          </p:txBody>
        </p:sp>
      </p:grpSp>
      <p:cxnSp>
        <p:nvCxnSpPr>
          <p:cNvPr id="64539" name="AutoShape 40"/>
          <p:cNvCxnSpPr>
            <a:cxnSpLocks noChangeShapeType="1"/>
          </p:cNvCxnSpPr>
          <p:nvPr/>
        </p:nvCxnSpPr>
        <p:spPr bwMode="auto">
          <a:xfrm>
            <a:off x="6858000" y="5067300"/>
            <a:ext cx="0" cy="1066800"/>
          </a:xfrm>
          <a:prstGeom prst="straightConnector1">
            <a:avLst/>
          </a:prstGeom>
          <a:noFill/>
          <a:ln w="28575">
            <a:solidFill>
              <a:srgbClr val="FFFFFF"/>
            </a:solidFill>
            <a:round/>
            <a:headEnd/>
            <a:tailEnd type="triangle" w="lg" len="lg"/>
          </a:ln>
        </p:spPr>
      </p:cxnSp>
      <p:grpSp>
        <p:nvGrpSpPr>
          <p:cNvPr id="65579" name="Group 43"/>
          <p:cNvGrpSpPr>
            <a:grpSpLocks/>
          </p:cNvGrpSpPr>
          <p:nvPr/>
        </p:nvGrpSpPr>
        <p:grpSpPr bwMode="auto">
          <a:xfrm>
            <a:off x="2032000" y="4800600"/>
            <a:ext cx="711200" cy="533400"/>
            <a:chOff x="0" y="0"/>
            <a:chExt cx="336" cy="336"/>
          </a:xfrm>
        </p:grpSpPr>
        <p:sp>
          <p:nvSpPr>
            <p:cNvPr id="64601" name="Oval 41"/>
            <p:cNvSpPr>
              <a:spLocks/>
            </p:cNvSpPr>
            <p:nvPr/>
          </p:nvSpPr>
          <p:spPr bwMode="auto">
            <a:xfrm>
              <a:off x="0" y="0"/>
              <a:ext cx="336" cy="336"/>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64602" name="Rectangle 42"/>
            <p:cNvSpPr>
              <a:spLocks/>
            </p:cNvSpPr>
            <p:nvPr/>
          </p:nvSpPr>
          <p:spPr bwMode="auto">
            <a:xfrm>
              <a:off x="63" y="27"/>
              <a:ext cx="209"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X</a:t>
              </a:r>
              <a:r>
                <a:rPr lang="en-US" sz="2400" baseline="-25000">
                  <a:solidFill>
                    <a:schemeClr val="tx1"/>
                  </a:solidFill>
                  <a:latin typeface="Times New Roman" pitchFamily="18" charset="0"/>
                  <a:cs typeface="Times New Roman" pitchFamily="18" charset="0"/>
                  <a:sym typeface="Times New Roman" pitchFamily="18" charset="0"/>
                </a:rPr>
                <a:t>2</a:t>
              </a:r>
            </a:p>
          </p:txBody>
        </p:sp>
      </p:grpSp>
      <p:cxnSp>
        <p:nvCxnSpPr>
          <p:cNvPr id="65580" name="AutoShape 44"/>
          <p:cNvCxnSpPr>
            <a:cxnSpLocks noChangeShapeType="1"/>
          </p:cNvCxnSpPr>
          <p:nvPr/>
        </p:nvCxnSpPr>
        <p:spPr bwMode="auto">
          <a:xfrm>
            <a:off x="2387600" y="5067300"/>
            <a:ext cx="0" cy="1066800"/>
          </a:xfrm>
          <a:prstGeom prst="straightConnector1">
            <a:avLst/>
          </a:prstGeom>
          <a:noFill/>
          <a:ln w="28575">
            <a:solidFill>
              <a:schemeClr val="tx1"/>
            </a:solidFill>
            <a:round/>
            <a:headEnd/>
            <a:tailEnd type="triangle" w="lg" len="lg"/>
          </a:ln>
        </p:spPr>
      </p:cxnSp>
      <p:grpSp>
        <p:nvGrpSpPr>
          <p:cNvPr id="65583" name="Group 47"/>
          <p:cNvGrpSpPr>
            <a:grpSpLocks/>
          </p:cNvGrpSpPr>
          <p:nvPr/>
        </p:nvGrpSpPr>
        <p:grpSpPr bwMode="auto">
          <a:xfrm>
            <a:off x="812800" y="5867400"/>
            <a:ext cx="711200" cy="533400"/>
            <a:chOff x="0" y="0"/>
            <a:chExt cx="336" cy="336"/>
          </a:xfrm>
        </p:grpSpPr>
        <p:sp>
          <p:nvSpPr>
            <p:cNvPr id="64599" name="Oval 45"/>
            <p:cNvSpPr>
              <a:spLocks/>
            </p:cNvSpPr>
            <p:nvPr/>
          </p:nvSpPr>
          <p:spPr bwMode="auto">
            <a:xfrm>
              <a:off x="0" y="0"/>
              <a:ext cx="336" cy="336"/>
            </a:xfrm>
            <a:prstGeom prst="ellipse">
              <a:avLst/>
            </a:prstGeom>
            <a:solidFill>
              <a:srgbClr val="D1D1F0"/>
            </a:solidFill>
            <a:ln w="28575">
              <a:solidFill>
                <a:schemeClr val="tx1"/>
              </a:solidFill>
              <a:round/>
              <a:headEnd/>
              <a:tailEnd/>
            </a:ln>
          </p:spPr>
          <p:txBody>
            <a:bodyPr lIns="0" tIns="0" rIns="0" bIns="0"/>
            <a:lstStyle/>
            <a:p>
              <a:endParaRPr lang="en-US"/>
            </a:p>
          </p:txBody>
        </p:sp>
        <p:sp>
          <p:nvSpPr>
            <p:cNvPr id="64600" name="Rectangle 46"/>
            <p:cNvSpPr>
              <a:spLocks/>
            </p:cNvSpPr>
            <p:nvPr/>
          </p:nvSpPr>
          <p:spPr bwMode="auto">
            <a:xfrm>
              <a:off x="71" y="27"/>
              <a:ext cx="193"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E</a:t>
              </a:r>
              <a:r>
                <a:rPr lang="en-US" sz="2400" baseline="-25000">
                  <a:solidFill>
                    <a:schemeClr val="tx1"/>
                  </a:solidFill>
                  <a:latin typeface="Times New Roman" pitchFamily="18" charset="0"/>
                  <a:cs typeface="Times New Roman" pitchFamily="18" charset="0"/>
                  <a:sym typeface="Times New Roman" pitchFamily="18" charset="0"/>
                </a:rPr>
                <a:t>1</a:t>
              </a:r>
            </a:p>
          </p:txBody>
        </p:sp>
      </p:grpSp>
      <p:cxnSp>
        <p:nvCxnSpPr>
          <p:cNvPr id="65584" name="AutoShape 48"/>
          <p:cNvCxnSpPr>
            <a:cxnSpLocks noChangeShapeType="1"/>
          </p:cNvCxnSpPr>
          <p:nvPr/>
        </p:nvCxnSpPr>
        <p:spPr bwMode="auto">
          <a:xfrm rot="10800000" flipH="1">
            <a:off x="1168400" y="5067300"/>
            <a:ext cx="1219200" cy="0"/>
          </a:xfrm>
          <a:prstGeom prst="straightConnector1">
            <a:avLst/>
          </a:prstGeom>
          <a:noFill/>
          <a:ln w="28575">
            <a:solidFill>
              <a:schemeClr val="tx1"/>
            </a:solidFill>
            <a:round/>
            <a:headEnd/>
            <a:tailEnd type="triangle" w="lg" len="lg"/>
          </a:ln>
        </p:spPr>
      </p:cxnSp>
      <p:grpSp>
        <p:nvGrpSpPr>
          <p:cNvPr id="65587" name="Group 51"/>
          <p:cNvGrpSpPr>
            <a:grpSpLocks/>
          </p:cNvGrpSpPr>
          <p:nvPr/>
        </p:nvGrpSpPr>
        <p:grpSpPr bwMode="auto">
          <a:xfrm>
            <a:off x="812800" y="4800600"/>
            <a:ext cx="711200" cy="533400"/>
            <a:chOff x="0" y="0"/>
            <a:chExt cx="336" cy="336"/>
          </a:xfrm>
        </p:grpSpPr>
        <p:sp>
          <p:nvSpPr>
            <p:cNvPr id="64597" name="Oval 49"/>
            <p:cNvSpPr>
              <a:spLocks/>
            </p:cNvSpPr>
            <p:nvPr/>
          </p:nvSpPr>
          <p:spPr bwMode="auto">
            <a:xfrm>
              <a:off x="0" y="0"/>
              <a:ext cx="336" cy="336"/>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64598" name="Rectangle 50"/>
            <p:cNvSpPr>
              <a:spLocks/>
            </p:cNvSpPr>
            <p:nvPr/>
          </p:nvSpPr>
          <p:spPr bwMode="auto">
            <a:xfrm>
              <a:off x="63" y="27"/>
              <a:ext cx="209"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X</a:t>
              </a:r>
              <a:r>
                <a:rPr lang="en-US" sz="2400" baseline="-25000">
                  <a:solidFill>
                    <a:schemeClr val="tx1"/>
                  </a:solidFill>
                  <a:latin typeface="Times New Roman" pitchFamily="18" charset="0"/>
                  <a:cs typeface="Times New Roman" pitchFamily="18" charset="0"/>
                  <a:sym typeface="Times New Roman" pitchFamily="18" charset="0"/>
                </a:rPr>
                <a:t>1</a:t>
              </a:r>
            </a:p>
          </p:txBody>
        </p:sp>
      </p:grpSp>
      <p:cxnSp>
        <p:nvCxnSpPr>
          <p:cNvPr id="65588" name="AutoShape 52"/>
          <p:cNvCxnSpPr>
            <a:cxnSpLocks noChangeShapeType="1"/>
          </p:cNvCxnSpPr>
          <p:nvPr/>
        </p:nvCxnSpPr>
        <p:spPr bwMode="auto">
          <a:xfrm>
            <a:off x="1168400" y="5067300"/>
            <a:ext cx="0" cy="1066800"/>
          </a:xfrm>
          <a:prstGeom prst="straightConnector1">
            <a:avLst/>
          </a:prstGeom>
          <a:noFill/>
          <a:ln w="28575">
            <a:solidFill>
              <a:schemeClr val="tx1"/>
            </a:solidFill>
            <a:round/>
            <a:headEnd/>
            <a:tailEnd type="triangle" w="lg" len="lg"/>
          </a:ln>
        </p:spPr>
      </p:cxnSp>
      <p:grpSp>
        <p:nvGrpSpPr>
          <p:cNvPr id="65591" name="Group 55"/>
          <p:cNvGrpSpPr>
            <a:grpSpLocks/>
          </p:cNvGrpSpPr>
          <p:nvPr/>
        </p:nvGrpSpPr>
        <p:grpSpPr bwMode="auto">
          <a:xfrm>
            <a:off x="3251200" y="4800600"/>
            <a:ext cx="711200" cy="533400"/>
            <a:chOff x="0" y="0"/>
            <a:chExt cx="336" cy="336"/>
          </a:xfrm>
        </p:grpSpPr>
        <p:sp>
          <p:nvSpPr>
            <p:cNvPr id="64595" name="Oval 53"/>
            <p:cNvSpPr>
              <a:spLocks/>
            </p:cNvSpPr>
            <p:nvPr/>
          </p:nvSpPr>
          <p:spPr bwMode="auto">
            <a:xfrm>
              <a:off x="0" y="0"/>
              <a:ext cx="336" cy="336"/>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64596" name="Rectangle 54"/>
            <p:cNvSpPr>
              <a:spLocks/>
            </p:cNvSpPr>
            <p:nvPr/>
          </p:nvSpPr>
          <p:spPr bwMode="auto">
            <a:xfrm>
              <a:off x="63" y="27"/>
              <a:ext cx="209"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X</a:t>
              </a:r>
              <a:r>
                <a:rPr lang="en-US" sz="2400" baseline="-25000">
                  <a:solidFill>
                    <a:schemeClr val="tx1"/>
                  </a:solidFill>
                  <a:latin typeface="Times New Roman" pitchFamily="18" charset="0"/>
                  <a:cs typeface="Times New Roman" pitchFamily="18" charset="0"/>
                  <a:sym typeface="Times New Roman" pitchFamily="18" charset="0"/>
                </a:rPr>
                <a:t>3</a:t>
              </a:r>
            </a:p>
          </p:txBody>
        </p:sp>
      </p:grpSp>
      <p:cxnSp>
        <p:nvCxnSpPr>
          <p:cNvPr id="65592" name="AutoShape 56"/>
          <p:cNvCxnSpPr>
            <a:cxnSpLocks noChangeShapeType="1"/>
          </p:cNvCxnSpPr>
          <p:nvPr/>
        </p:nvCxnSpPr>
        <p:spPr bwMode="auto">
          <a:xfrm rot="10800000" flipH="1">
            <a:off x="3606800" y="5067300"/>
            <a:ext cx="1219200" cy="0"/>
          </a:xfrm>
          <a:prstGeom prst="straightConnector1">
            <a:avLst/>
          </a:prstGeom>
          <a:noFill/>
          <a:ln w="28575">
            <a:solidFill>
              <a:schemeClr val="tx1"/>
            </a:solidFill>
            <a:round/>
            <a:headEnd/>
            <a:tailEnd type="triangle" w="lg" len="lg"/>
          </a:ln>
        </p:spPr>
      </p:cxnSp>
      <p:cxnSp>
        <p:nvCxnSpPr>
          <p:cNvPr id="65593" name="AutoShape 57"/>
          <p:cNvCxnSpPr>
            <a:cxnSpLocks noChangeShapeType="1"/>
          </p:cNvCxnSpPr>
          <p:nvPr/>
        </p:nvCxnSpPr>
        <p:spPr bwMode="auto">
          <a:xfrm rot="10800000" flipH="1">
            <a:off x="2387600" y="5067300"/>
            <a:ext cx="1219200" cy="0"/>
          </a:xfrm>
          <a:prstGeom prst="straightConnector1">
            <a:avLst/>
          </a:prstGeom>
          <a:noFill/>
          <a:ln w="28575">
            <a:solidFill>
              <a:schemeClr val="tx1"/>
            </a:solidFill>
            <a:round/>
            <a:headEnd/>
            <a:tailEnd type="triangle" w="lg" len="lg"/>
          </a:ln>
        </p:spPr>
      </p:cxnSp>
      <p:grpSp>
        <p:nvGrpSpPr>
          <p:cNvPr id="65596" name="Group 60"/>
          <p:cNvGrpSpPr>
            <a:grpSpLocks/>
          </p:cNvGrpSpPr>
          <p:nvPr/>
        </p:nvGrpSpPr>
        <p:grpSpPr bwMode="auto">
          <a:xfrm>
            <a:off x="4470400" y="4800600"/>
            <a:ext cx="711200" cy="533400"/>
            <a:chOff x="0" y="0"/>
            <a:chExt cx="336" cy="336"/>
          </a:xfrm>
        </p:grpSpPr>
        <p:sp>
          <p:nvSpPr>
            <p:cNvPr id="64593" name="Oval 58"/>
            <p:cNvSpPr>
              <a:spLocks/>
            </p:cNvSpPr>
            <p:nvPr/>
          </p:nvSpPr>
          <p:spPr bwMode="auto">
            <a:xfrm>
              <a:off x="0" y="0"/>
              <a:ext cx="336" cy="336"/>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64594" name="Rectangle 59"/>
            <p:cNvSpPr>
              <a:spLocks/>
            </p:cNvSpPr>
            <p:nvPr/>
          </p:nvSpPr>
          <p:spPr bwMode="auto">
            <a:xfrm>
              <a:off x="63" y="27"/>
              <a:ext cx="209"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X</a:t>
              </a:r>
              <a:r>
                <a:rPr lang="en-US" sz="2400" baseline="-25000">
                  <a:solidFill>
                    <a:schemeClr val="tx1"/>
                  </a:solidFill>
                  <a:latin typeface="Times New Roman" pitchFamily="18" charset="0"/>
                  <a:cs typeface="Times New Roman" pitchFamily="18" charset="0"/>
                  <a:sym typeface="Times New Roman" pitchFamily="18" charset="0"/>
                </a:rPr>
                <a:t>4</a:t>
              </a:r>
            </a:p>
          </p:txBody>
        </p:sp>
      </p:grpSp>
      <p:cxnSp>
        <p:nvCxnSpPr>
          <p:cNvPr id="65597" name="AutoShape 61"/>
          <p:cNvCxnSpPr>
            <a:cxnSpLocks noChangeShapeType="1"/>
          </p:cNvCxnSpPr>
          <p:nvPr/>
        </p:nvCxnSpPr>
        <p:spPr bwMode="auto">
          <a:xfrm rot="10800000" flipH="1">
            <a:off x="4826000" y="5067300"/>
            <a:ext cx="2032000" cy="0"/>
          </a:xfrm>
          <a:prstGeom prst="straightConnector1">
            <a:avLst/>
          </a:prstGeom>
          <a:noFill/>
          <a:ln w="28575">
            <a:solidFill>
              <a:schemeClr val="tx1"/>
            </a:solidFill>
            <a:prstDash val="dash"/>
            <a:round/>
            <a:headEnd/>
            <a:tailEnd type="triangle" w="lg" len="lg"/>
          </a:ln>
        </p:spPr>
      </p:cxnSp>
      <p:grpSp>
        <p:nvGrpSpPr>
          <p:cNvPr id="65600" name="Group 64"/>
          <p:cNvGrpSpPr>
            <a:grpSpLocks/>
          </p:cNvGrpSpPr>
          <p:nvPr/>
        </p:nvGrpSpPr>
        <p:grpSpPr bwMode="auto">
          <a:xfrm>
            <a:off x="2032000" y="5867400"/>
            <a:ext cx="711200" cy="533400"/>
            <a:chOff x="0" y="0"/>
            <a:chExt cx="336" cy="336"/>
          </a:xfrm>
        </p:grpSpPr>
        <p:sp>
          <p:nvSpPr>
            <p:cNvPr id="64591" name="Oval 62"/>
            <p:cNvSpPr>
              <a:spLocks/>
            </p:cNvSpPr>
            <p:nvPr/>
          </p:nvSpPr>
          <p:spPr bwMode="auto">
            <a:xfrm>
              <a:off x="0" y="0"/>
              <a:ext cx="336" cy="336"/>
            </a:xfrm>
            <a:prstGeom prst="ellipse">
              <a:avLst/>
            </a:prstGeom>
            <a:solidFill>
              <a:srgbClr val="D1D1F0"/>
            </a:solidFill>
            <a:ln w="28575">
              <a:solidFill>
                <a:schemeClr val="tx1"/>
              </a:solidFill>
              <a:round/>
              <a:headEnd/>
              <a:tailEnd/>
            </a:ln>
          </p:spPr>
          <p:txBody>
            <a:bodyPr lIns="0" tIns="0" rIns="0" bIns="0"/>
            <a:lstStyle/>
            <a:p>
              <a:endParaRPr lang="en-US"/>
            </a:p>
          </p:txBody>
        </p:sp>
        <p:sp>
          <p:nvSpPr>
            <p:cNvPr id="64592" name="Rectangle 63"/>
            <p:cNvSpPr>
              <a:spLocks/>
            </p:cNvSpPr>
            <p:nvPr/>
          </p:nvSpPr>
          <p:spPr bwMode="auto">
            <a:xfrm>
              <a:off x="71" y="27"/>
              <a:ext cx="193"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E</a:t>
              </a:r>
              <a:r>
                <a:rPr lang="en-US" sz="2400" baseline="-25000">
                  <a:solidFill>
                    <a:schemeClr val="tx1"/>
                  </a:solidFill>
                  <a:latin typeface="Times New Roman" pitchFamily="18" charset="0"/>
                  <a:cs typeface="Times New Roman" pitchFamily="18" charset="0"/>
                  <a:sym typeface="Times New Roman" pitchFamily="18" charset="0"/>
                </a:rPr>
                <a:t>2</a:t>
              </a:r>
            </a:p>
          </p:txBody>
        </p:sp>
      </p:grpSp>
      <p:grpSp>
        <p:nvGrpSpPr>
          <p:cNvPr id="65603" name="Group 67"/>
          <p:cNvGrpSpPr>
            <a:grpSpLocks/>
          </p:cNvGrpSpPr>
          <p:nvPr/>
        </p:nvGrpSpPr>
        <p:grpSpPr bwMode="auto">
          <a:xfrm>
            <a:off x="3251200" y="5867400"/>
            <a:ext cx="711200" cy="533400"/>
            <a:chOff x="0" y="0"/>
            <a:chExt cx="336" cy="336"/>
          </a:xfrm>
        </p:grpSpPr>
        <p:sp>
          <p:nvSpPr>
            <p:cNvPr id="64589" name="Oval 65"/>
            <p:cNvSpPr>
              <a:spLocks/>
            </p:cNvSpPr>
            <p:nvPr/>
          </p:nvSpPr>
          <p:spPr bwMode="auto">
            <a:xfrm>
              <a:off x="0" y="0"/>
              <a:ext cx="336" cy="336"/>
            </a:xfrm>
            <a:prstGeom prst="ellipse">
              <a:avLst/>
            </a:prstGeom>
            <a:solidFill>
              <a:srgbClr val="D1D1F0"/>
            </a:solidFill>
            <a:ln w="28575">
              <a:solidFill>
                <a:schemeClr val="tx1"/>
              </a:solidFill>
              <a:round/>
              <a:headEnd/>
              <a:tailEnd/>
            </a:ln>
          </p:spPr>
          <p:txBody>
            <a:bodyPr lIns="0" tIns="0" rIns="0" bIns="0"/>
            <a:lstStyle/>
            <a:p>
              <a:endParaRPr lang="en-US"/>
            </a:p>
          </p:txBody>
        </p:sp>
        <p:sp>
          <p:nvSpPr>
            <p:cNvPr id="64590" name="Rectangle 66"/>
            <p:cNvSpPr>
              <a:spLocks/>
            </p:cNvSpPr>
            <p:nvPr/>
          </p:nvSpPr>
          <p:spPr bwMode="auto">
            <a:xfrm>
              <a:off x="71" y="27"/>
              <a:ext cx="193"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E</a:t>
              </a:r>
              <a:r>
                <a:rPr lang="en-US" sz="2400" baseline="-25000">
                  <a:solidFill>
                    <a:schemeClr val="tx1"/>
                  </a:solidFill>
                  <a:latin typeface="Times New Roman" pitchFamily="18" charset="0"/>
                  <a:cs typeface="Times New Roman" pitchFamily="18" charset="0"/>
                  <a:sym typeface="Times New Roman" pitchFamily="18" charset="0"/>
                </a:rPr>
                <a:t>3</a:t>
              </a:r>
            </a:p>
          </p:txBody>
        </p:sp>
      </p:grpSp>
      <p:grpSp>
        <p:nvGrpSpPr>
          <p:cNvPr id="65606" name="Group 70"/>
          <p:cNvGrpSpPr>
            <a:grpSpLocks/>
          </p:cNvGrpSpPr>
          <p:nvPr/>
        </p:nvGrpSpPr>
        <p:grpSpPr bwMode="auto">
          <a:xfrm>
            <a:off x="4470400" y="5867400"/>
            <a:ext cx="711200" cy="533400"/>
            <a:chOff x="0" y="0"/>
            <a:chExt cx="336" cy="336"/>
          </a:xfrm>
        </p:grpSpPr>
        <p:sp>
          <p:nvSpPr>
            <p:cNvPr id="64587" name="Oval 68"/>
            <p:cNvSpPr>
              <a:spLocks/>
            </p:cNvSpPr>
            <p:nvPr/>
          </p:nvSpPr>
          <p:spPr bwMode="auto">
            <a:xfrm>
              <a:off x="0" y="0"/>
              <a:ext cx="336" cy="336"/>
            </a:xfrm>
            <a:prstGeom prst="ellipse">
              <a:avLst/>
            </a:prstGeom>
            <a:solidFill>
              <a:srgbClr val="D1D1F0"/>
            </a:solidFill>
            <a:ln w="28575">
              <a:solidFill>
                <a:schemeClr val="tx1"/>
              </a:solidFill>
              <a:round/>
              <a:headEnd/>
              <a:tailEnd/>
            </a:ln>
          </p:spPr>
          <p:txBody>
            <a:bodyPr lIns="0" tIns="0" rIns="0" bIns="0"/>
            <a:lstStyle/>
            <a:p>
              <a:endParaRPr lang="en-US"/>
            </a:p>
          </p:txBody>
        </p:sp>
        <p:sp>
          <p:nvSpPr>
            <p:cNvPr id="64588" name="Rectangle 69"/>
            <p:cNvSpPr>
              <a:spLocks/>
            </p:cNvSpPr>
            <p:nvPr/>
          </p:nvSpPr>
          <p:spPr bwMode="auto">
            <a:xfrm>
              <a:off x="71" y="27"/>
              <a:ext cx="193"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E</a:t>
              </a:r>
              <a:r>
                <a:rPr lang="en-US" sz="2400" baseline="-25000">
                  <a:solidFill>
                    <a:schemeClr val="tx1"/>
                  </a:solidFill>
                  <a:latin typeface="Times New Roman" pitchFamily="18" charset="0"/>
                  <a:cs typeface="Times New Roman" pitchFamily="18" charset="0"/>
                  <a:sym typeface="Times New Roman" pitchFamily="18" charset="0"/>
                </a:rPr>
                <a:t>4</a:t>
              </a:r>
            </a:p>
          </p:txBody>
        </p:sp>
      </p:grpSp>
      <p:grpSp>
        <p:nvGrpSpPr>
          <p:cNvPr id="65609" name="Group 73"/>
          <p:cNvGrpSpPr>
            <a:grpSpLocks/>
          </p:cNvGrpSpPr>
          <p:nvPr/>
        </p:nvGrpSpPr>
        <p:grpSpPr bwMode="auto">
          <a:xfrm>
            <a:off x="6502400" y="5867400"/>
            <a:ext cx="711200" cy="533400"/>
            <a:chOff x="0" y="0"/>
            <a:chExt cx="336" cy="336"/>
          </a:xfrm>
        </p:grpSpPr>
        <p:sp>
          <p:nvSpPr>
            <p:cNvPr id="64585" name="Oval 71"/>
            <p:cNvSpPr>
              <a:spLocks/>
            </p:cNvSpPr>
            <p:nvPr/>
          </p:nvSpPr>
          <p:spPr bwMode="auto">
            <a:xfrm>
              <a:off x="0" y="0"/>
              <a:ext cx="336" cy="336"/>
            </a:xfrm>
            <a:prstGeom prst="ellipse">
              <a:avLst/>
            </a:prstGeom>
            <a:solidFill>
              <a:srgbClr val="FFFFFF"/>
            </a:solidFill>
            <a:ln w="28575">
              <a:solidFill>
                <a:srgbClr val="FFFFFF"/>
              </a:solidFill>
              <a:round/>
              <a:headEnd/>
              <a:tailEnd/>
            </a:ln>
          </p:spPr>
          <p:txBody>
            <a:bodyPr lIns="0" tIns="0" rIns="0" bIns="0"/>
            <a:lstStyle/>
            <a:p>
              <a:endParaRPr lang="en-US"/>
            </a:p>
          </p:txBody>
        </p:sp>
        <p:sp>
          <p:nvSpPr>
            <p:cNvPr id="64586" name="Rectangle 72"/>
            <p:cNvSpPr>
              <a:spLocks/>
            </p:cNvSpPr>
            <p:nvPr/>
          </p:nvSpPr>
          <p:spPr bwMode="auto">
            <a:xfrm>
              <a:off x="71" y="27"/>
              <a:ext cx="193"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rgbClr val="FFFFFF"/>
                  </a:solidFill>
                  <a:latin typeface="Times New Roman Italic" charset="0"/>
                  <a:cs typeface="Times New Roman Italic" charset="0"/>
                  <a:sym typeface="Times New Roman Italic" charset="0"/>
                </a:rPr>
                <a:t>E</a:t>
              </a:r>
              <a:r>
                <a:rPr lang="en-US" sz="2400" baseline="-25000">
                  <a:solidFill>
                    <a:srgbClr val="FFFFFF"/>
                  </a:solidFill>
                  <a:latin typeface="Times New Roman" pitchFamily="18" charset="0"/>
                  <a:cs typeface="Times New Roman" pitchFamily="18" charset="0"/>
                  <a:sym typeface="Times New Roman" pitchFamily="18" charset="0"/>
                </a:rPr>
                <a:t>5</a:t>
              </a:r>
            </a:p>
          </p:txBody>
        </p:sp>
      </p:grpSp>
      <p:cxnSp>
        <p:nvCxnSpPr>
          <p:cNvPr id="65610" name="AutoShape 74"/>
          <p:cNvCxnSpPr>
            <a:cxnSpLocks noChangeShapeType="1"/>
          </p:cNvCxnSpPr>
          <p:nvPr/>
        </p:nvCxnSpPr>
        <p:spPr bwMode="auto">
          <a:xfrm>
            <a:off x="3606800" y="5067300"/>
            <a:ext cx="0" cy="1066800"/>
          </a:xfrm>
          <a:prstGeom prst="straightConnector1">
            <a:avLst/>
          </a:prstGeom>
          <a:noFill/>
          <a:ln w="28575">
            <a:solidFill>
              <a:schemeClr val="tx1"/>
            </a:solidFill>
            <a:round/>
            <a:headEnd/>
            <a:tailEnd type="triangle" w="lg" len="lg"/>
          </a:ln>
        </p:spPr>
      </p:cxnSp>
      <p:cxnSp>
        <p:nvCxnSpPr>
          <p:cNvPr id="65611" name="AutoShape 75"/>
          <p:cNvCxnSpPr>
            <a:cxnSpLocks noChangeShapeType="1"/>
          </p:cNvCxnSpPr>
          <p:nvPr/>
        </p:nvCxnSpPr>
        <p:spPr bwMode="auto">
          <a:xfrm>
            <a:off x="4826000" y="5067300"/>
            <a:ext cx="0" cy="1066800"/>
          </a:xfrm>
          <a:prstGeom prst="straightConnector1">
            <a:avLst/>
          </a:prstGeom>
          <a:noFill/>
          <a:ln w="28575">
            <a:solidFill>
              <a:schemeClr val="tx1"/>
            </a:solidFill>
            <a:round/>
            <a:headEnd/>
            <a:tailEnd type="triangle" w="lg" len="lg"/>
          </a:ln>
        </p:spPr>
      </p:cxnSp>
      <p:pic>
        <p:nvPicPr>
          <p:cNvPr id="65612" name="Picture 76"/>
          <p:cNvPicPr>
            <a:picLocks noChangeArrowheads="1"/>
          </p:cNvPicPr>
          <p:nvPr/>
        </p:nvPicPr>
        <p:blipFill>
          <a:blip r:embed="rId5" cstate="print"/>
          <a:srcRect/>
          <a:stretch>
            <a:fillRect/>
          </a:stretch>
        </p:blipFill>
        <p:spPr bwMode="auto">
          <a:xfrm>
            <a:off x="8686801" y="3556001"/>
            <a:ext cx="1714500" cy="360363"/>
          </a:xfrm>
          <a:prstGeom prst="rect">
            <a:avLst/>
          </a:prstGeom>
          <a:noFill/>
          <a:ln w="9525">
            <a:noFill/>
            <a:miter lim="800000"/>
            <a:headEnd/>
            <a:tailEnd/>
          </a:ln>
        </p:spPr>
      </p:pic>
      <p:graphicFrame>
        <p:nvGraphicFramePr>
          <p:cNvPr id="65613" name="Group 77"/>
          <p:cNvGraphicFramePr>
            <a:graphicFrameLocks noGrp="1"/>
          </p:cNvGraphicFramePr>
          <p:nvPr/>
        </p:nvGraphicFramePr>
        <p:xfrm>
          <a:off x="6908800" y="4076701"/>
          <a:ext cx="5164667" cy="2641599"/>
        </p:xfrm>
        <a:graphic>
          <a:graphicData uri="http://schemas.openxmlformats.org/drawingml/2006/table">
            <a:tbl>
              <a:tblPr/>
              <a:tblGrid>
                <a:gridCol w="1253067"/>
                <a:gridCol w="2783417"/>
                <a:gridCol w="1128183"/>
              </a:tblGrid>
              <a:tr h="482600">
                <a:tc>
                  <a:txBody>
                    <a:bodyPr/>
                    <a:lstStyle/>
                    <a:p>
                      <a:pPr marL="39688" marR="0" lvl="0" indent="0" algn="ctr" defTabSz="914400" rtl="0" eaLnBrk="1" fontAlgn="base" latinLnBrk="0" hangingPunct="1">
                        <a:lnSpc>
                          <a:spcPct val="100000"/>
                        </a:lnSpc>
                        <a:spcBef>
                          <a:spcPct val="0"/>
                        </a:spcBef>
                        <a:spcAft>
                          <a:spcPct val="0"/>
                        </a:spcAft>
                        <a:buClr>
                          <a:srgbClr val="333399"/>
                        </a:buClr>
                        <a:buSzPct val="100000"/>
                        <a:buFont typeface="Wingdings" pitchFamily="2" charset="2"/>
                        <a:buNone/>
                        <a:tabLst/>
                      </a:pPr>
                      <a:r>
                        <a:rPr kumimoji="0" lang="en-US" sz="2800" b="0" i="0" u="none" strike="noStrike" cap="none" normalizeH="0" baseline="0" smtClean="0">
                          <a:ln>
                            <a:noFill/>
                          </a:ln>
                          <a:solidFill>
                            <a:srgbClr val="333399"/>
                          </a:solidFill>
                          <a:effectLst/>
                          <a:latin typeface="Arial" charset="0"/>
                          <a:ea typeface="ヒラギノ角ゴ ProN W3" charset="0"/>
                          <a:cs typeface="ヒラギノ角ゴ ProN W3" charset="0"/>
                          <a:sym typeface="Arial" charset="0"/>
                        </a:rPr>
                        <a:t>X</a:t>
                      </a:r>
                    </a:p>
                  </a:txBody>
                  <a:tcPr marL="67733" marR="67733" marT="50800" marB="508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ctr" defTabSz="914400" rtl="0" eaLnBrk="1" fontAlgn="base" latinLnBrk="0" hangingPunct="1">
                        <a:lnSpc>
                          <a:spcPct val="100000"/>
                        </a:lnSpc>
                        <a:spcBef>
                          <a:spcPct val="0"/>
                        </a:spcBef>
                        <a:spcAft>
                          <a:spcPct val="0"/>
                        </a:spcAft>
                        <a:buClr>
                          <a:srgbClr val="333399"/>
                        </a:buClr>
                        <a:buSzPct val="100000"/>
                        <a:buFont typeface="Wingdings" pitchFamily="2" charset="2"/>
                        <a:buNone/>
                        <a:tabLst/>
                      </a:pPr>
                      <a:r>
                        <a:rPr kumimoji="0" lang="en-US" sz="2800" b="0" i="0" u="none" strike="noStrike" cap="none" normalizeH="0" baseline="0" smtClean="0">
                          <a:ln>
                            <a:noFill/>
                          </a:ln>
                          <a:solidFill>
                            <a:srgbClr val="333399"/>
                          </a:solidFill>
                          <a:effectLst/>
                          <a:latin typeface="Arial" charset="0"/>
                          <a:ea typeface="ヒラギノ角ゴ ProN W3" charset="0"/>
                          <a:cs typeface="ヒラギノ角ゴ ProN W3" charset="0"/>
                          <a:sym typeface="Arial" charset="0"/>
                        </a:rPr>
                        <a:t>E</a:t>
                      </a:r>
                    </a:p>
                  </a:txBody>
                  <a:tcPr marL="67733" marR="67733"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ctr" defTabSz="914400" rtl="0" eaLnBrk="1" fontAlgn="base" latinLnBrk="0" hangingPunct="1">
                        <a:lnSpc>
                          <a:spcPct val="100000"/>
                        </a:lnSpc>
                        <a:spcBef>
                          <a:spcPct val="0"/>
                        </a:spcBef>
                        <a:spcAft>
                          <a:spcPct val="0"/>
                        </a:spcAft>
                        <a:buClr>
                          <a:srgbClr val="333399"/>
                        </a:buClr>
                        <a:buSzPct val="100000"/>
                        <a:buFont typeface="Wingdings" pitchFamily="2" charset="2"/>
                        <a:buNone/>
                        <a:tabLst/>
                      </a:pPr>
                      <a:r>
                        <a:rPr kumimoji="0" lang="en-US" sz="2800" b="0" i="0" u="none" strike="noStrike" cap="none" normalizeH="0" baseline="0" smtClean="0">
                          <a:ln>
                            <a:noFill/>
                          </a:ln>
                          <a:solidFill>
                            <a:srgbClr val="333399"/>
                          </a:solidFill>
                          <a:effectLst/>
                          <a:latin typeface="Arial" charset="0"/>
                          <a:ea typeface="ヒラギノ角ゴ ProN W3" charset="0"/>
                          <a:cs typeface="ヒラギノ角ゴ ProN W3" charset="0"/>
                          <a:sym typeface="Arial" charset="0"/>
                        </a:rPr>
                        <a:t>P</a:t>
                      </a:r>
                    </a:p>
                  </a:txBody>
                  <a:tcPr marL="67733" marR="67733"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81013">
                <a:tc>
                  <a:txBody>
                    <a:bodyPr/>
                    <a:lstStyle/>
                    <a:p>
                      <a:pPr marL="39688" marR="0" lvl="0" indent="0" algn="ctr" defTabSz="914400" rtl="0" eaLnBrk="1" fontAlgn="base" latinLnBrk="0" hangingPunct="1">
                        <a:lnSpc>
                          <a:spcPct val="100000"/>
                        </a:lnSpc>
                        <a:spcBef>
                          <a:spcPct val="0"/>
                        </a:spcBef>
                        <a:spcAft>
                          <a:spcPct val="0"/>
                        </a:spcAft>
                        <a:buClr>
                          <a:srgbClr val="333399"/>
                        </a:buClr>
                        <a:buSzPct val="100000"/>
                        <a:buFont typeface="Wingdings" pitchFamily="2" charset="2"/>
                        <a:buNone/>
                        <a:tabLst/>
                      </a:pPr>
                      <a:r>
                        <a:rPr kumimoji="0" lang="en-US" sz="2800" b="0" i="0" u="none" strike="noStrike" cap="none" normalizeH="0" baseline="0" smtClean="0">
                          <a:ln>
                            <a:noFill/>
                          </a:ln>
                          <a:solidFill>
                            <a:srgbClr val="333399"/>
                          </a:solidFill>
                          <a:effectLst/>
                          <a:latin typeface="Arial" charset="0"/>
                          <a:ea typeface="ヒラギノ角ゴ ProN W3" charset="0"/>
                          <a:cs typeface="ヒラギノ角ゴ ProN W3" charset="0"/>
                          <a:sym typeface="Arial" charset="0"/>
                        </a:rPr>
                        <a:t>rain</a:t>
                      </a:r>
                    </a:p>
                  </a:txBody>
                  <a:tcPr marL="67733" marR="67733" marT="50800" marB="508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ctr" defTabSz="914400" rtl="0" eaLnBrk="1" fontAlgn="base" latinLnBrk="0" hangingPunct="1">
                        <a:lnSpc>
                          <a:spcPct val="100000"/>
                        </a:lnSpc>
                        <a:spcBef>
                          <a:spcPct val="0"/>
                        </a:spcBef>
                        <a:spcAft>
                          <a:spcPct val="0"/>
                        </a:spcAft>
                        <a:buClr>
                          <a:srgbClr val="333399"/>
                        </a:buClr>
                        <a:buSzPct val="100000"/>
                        <a:buFont typeface="Wingdings" pitchFamily="2" charset="2"/>
                        <a:buNone/>
                        <a:tabLst/>
                      </a:pPr>
                      <a:r>
                        <a:rPr kumimoji="0" lang="en-US" sz="2800" b="0" i="0" u="none" strike="noStrike" cap="none" normalizeH="0" baseline="0" smtClean="0">
                          <a:ln>
                            <a:noFill/>
                          </a:ln>
                          <a:solidFill>
                            <a:srgbClr val="333399"/>
                          </a:solidFill>
                          <a:effectLst/>
                          <a:latin typeface="Arial" charset="0"/>
                          <a:ea typeface="ヒラギノ角ゴ ProN W3" charset="0"/>
                          <a:cs typeface="ヒラギノ角ゴ ProN W3" charset="0"/>
                          <a:sym typeface="Arial" charset="0"/>
                        </a:rPr>
                        <a:t>umbrella</a:t>
                      </a:r>
                    </a:p>
                  </a:txBody>
                  <a:tcPr marL="67733" marR="67733"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r" defTabSz="914400" rtl="0" eaLnBrk="1" fontAlgn="base" latinLnBrk="0" hangingPunct="1">
                        <a:lnSpc>
                          <a:spcPct val="100000"/>
                        </a:lnSpc>
                        <a:spcBef>
                          <a:spcPct val="0"/>
                        </a:spcBef>
                        <a:spcAft>
                          <a:spcPct val="0"/>
                        </a:spcAft>
                        <a:buClr>
                          <a:srgbClr val="333399"/>
                        </a:buClr>
                        <a:buSzPct val="100000"/>
                        <a:buFont typeface="Wingdings" pitchFamily="2" charset="2"/>
                        <a:buNone/>
                        <a:tabLst/>
                      </a:pPr>
                      <a:r>
                        <a:rPr kumimoji="0" lang="en-US" sz="2800" b="0" i="0" u="none" strike="noStrike" cap="none" normalizeH="0" baseline="0" smtClean="0">
                          <a:ln>
                            <a:noFill/>
                          </a:ln>
                          <a:solidFill>
                            <a:srgbClr val="333399"/>
                          </a:solidFill>
                          <a:effectLst/>
                          <a:latin typeface="Arial" charset="0"/>
                          <a:ea typeface="ヒラギノ角ゴ ProN W3" charset="0"/>
                          <a:cs typeface="ヒラギノ角ゴ ProN W3" charset="0"/>
                          <a:sym typeface="Arial" charset="0"/>
                        </a:rPr>
                        <a:t>0.9</a:t>
                      </a:r>
                    </a:p>
                  </a:txBody>
                  <a:tcPr marL="67733" marR="67733"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82600">
                <a:tc>
                  <a:txBody>
                    <a:bodyPr/>
                    <a:lstStyle/>
                    <a:p>
                      <a:pPr marL="39688" marR="0" lvl="0" indent="0" algn="ctr" defTabSz="914400" rtl="0" eaLnBrk="1" fontAlgn="base" latinLnBrk="0" hangingPunct="1">
                        <a:lnSpc>
                          <a:spcPct val="100000"/>
                        </a:lnSpc>
                        <a:spcBef>
                          <a:spcPct val="0"/>
                        </a:spcBef>
                        <a:spcAft>
                          <a:spcPct val="0"/>
                        </a:spcAft>
                        <a:buClr>
                          <a:srgbClr val="333399"/>
                        </a:buClr>
                        <a:buSzPct val="100000"/>
                        <a:buFont typeface="Wingdings" pitchFamily="2" charset="2"/>
                        <a:buNone/>
                        <a:tabLst/>
                      </a:pPr>
                      <a:r>
                        <a:rPr kumimoji="0" lang="en-US" sz="2800" b="0" i="0" u="none" strike="noStrike" cap="none" normalizeH="0" baseline="0" smtClean="0">
                          <a:ln>
                            <a:noFill/>
                          </a:ln>
                          <a:solidFill>
                            <a:srgbClr val="333399"/>
                          </a:solidFill>
                          <a:effectLst/>
                          <a:latin typeface="Arial" charset="0"/>
                          <a:ea typeface="ヒラギノ角ゴ ProN W3" charset="0"/>
                          <a:cs typeface="ヒラギノ角ゴ ProN W3" charset="0"/>
                          <a:sym typeface="Arial" charset="0"/>
                        </a:rPr>
                        <a:t>rain</a:t>
                      </a:r>
                    </a:p>
                  </a:txBody>
                  <a:tcPr marL="67733" marR="67733" marT="50800" marB="508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ctr" defTabSz="914400" rtl="0" eaLnBrk="1" fontAlgn="base" latinLnBrk="0" hangingPunct="1">
                        <a:lnSpc>
                          <a:spcPct val="100000"/>
                        </a:lnSpc>
                        <a:spcBef>
                          <a:spcPct val="0"/>
                        </a:spcBef>
                        <a:spcAft>
                          <a:spcPct val="0"/>
                        </a:spcAft>
                        <a:buClr>
                          <a:srgbClr val="333399"/>
                        </a:buClr>
                        <a:buSzPct val="100000"/>
                        <a:buFont typeface="Wingdings" pitchFamily="2" charset="2"/>
                        <a:buNone/>
                        <a:tabLst/>
                      </a:pPr>
                      <a:r>
                        <a:rPr kumimoji="0" lang="en-US" sz="2800" b="0" i="0" u="none" strike="noStrike" cap="none" normalizeH="0" baseline="0" smtClean="0">
                          <a:ln>
                            <a:noFill/>
                          </a:ln>
                          <a:solidFill>
                            <a:srgbClr val="333399"/>
                          </a:solidFill>
                          <a:effectLst/>
                          <a:latin typeface="Arial" charset="0"/>
                          <a:ea typeface="ヒラギノ角ゴ ProN W3" charset="0"/>
                          <a:cs typeface="ヒラギノ角ゴ ProN W3" charset="0"/>
                          <a:sym typeface="Arial" charset="0"/>
                        </a:rPr>
                        <a:t>no umbrella</a:t>
                      </a:r>
                    </a:p>
                  </a:txBody>
                  <a:tcPr marL="67733" marR="67733"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r" defTabSz="914400" rtl="0" eaLnBrk="1" fontAlgn="base" latinLnBrk="0" hangingPunct="1">
                        <a:lnSpc>
                          <a:spcPct val="100000"/>
                        </a:lnSpc>
                        <a:spcBef>
                          <a:spcPct val="0"/>
                        </a:spcBef>
                        <a:spcAft>
                          <a:spcPct val="0"/>
                        </a:spcAft>
                        <a:buClr>
                          <a:srgbClr val="333399"/>
                        </a:buClr>
                        <a:buSzPct val="100000"/>
                        <a:buFont typeface="Wingdings" pitchFamily="2" charset="2"/>
                        <a:buNone/>
                        <a:tabLst/>
                      </a:pPr>
                      <a:r>
                        <a:rPr kumimoji="0" lang="en-US" sz="2800" b="0" i="0" u="none" strike="noStrike" cap="none" normalizeH="0" baseline="0" smtClean="0">
                          <a:ln>
                            <a:noFill/>
                          </a:ln>
                          <a:solidFill>
                            <a:srgbClr val="333399"/>
                          </a:solidFill>
                          <a:effectLst/>
                          <a:latin typeface="Arial" charset="0"/>
                          <a:ea typeface="ヒラギノ角ゴ ProN W3" charset="0"/>
                          <a:cs typeface="ヒラギノ角ゴ ProN W3" charset="0"/>
                          <a:sym typeface="Arial" charset="0"/>
                        </a:rPr>
                        <a:t>0.1</a:t>
                      </a:r>
                    </a:p>
                  </a:txBody>
                  <a:tcPr marL="67733" marR="67733"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81013">
                <a:tc>
                  <a:txBody>
                    <a:bodyPr/>
                    <a:lstStyle/>
                    <a:p>
                      <a:pPr marL="39688" marR="0" lvl="0" indent="0" algn="ctr" defTabSz="914400" rtl="0" eaLnBrk="1" fontAlgn="base" latinLnBrk="0" hangingPunct="1">
                        <a:lnSpc>
                          <a:spcPct val="100000"/>
                        </a:lnSpc>
                        <a:spcBef>
                          <a:spcPct val="0"/>
                        </a:spcBef>
                        <a:spcAft>
                          <a:spcPct val="0"/>
                        </a:spcAft>
                        <a:buClr>
                          <a:srgbClr val="333399"/>
                        </a:buClr>
                        <a:buSzPct val="100000"/>
                        <a:buFont typeface="Wingdings" pitchFamily="2" charset="2"/>
                        <a:buNone/>
                        <a:tabLst/>
                      </a:pPr>
                      <a:r>
                        <a:rPr kumimoji="0" lang="en-US" sz="2800" b="0" i="0" u="none" strike="noStrike" cap="none" normalizeH="0" baseline="0" smtClean="0">
                          <a:ln>
                            <a:noFill/>
                          </a:ln>
                          <a:solidFill>
                            <a:srgbClr val="333399"/>
                          </a:solidFill>
                          <a:effectLst/>
                          <a:latin typeface="Arial" charset="0"/>
                          <a:ea typeface="ヒラギノ角ゴ ProN W3" charset="0"/>
                          <a:cs typeface="ヒラギノ角ゴ ProN W3" charset="0"/>
                          <a:sym typeface="Arial" charset="0"/>
                        </a:rPr>
                        <a:t>sun</a:t>
                      </a:r>
                    </a:p>
                  </a:txBody>
                  <a:tcPr marL="67733" marR="67733" marT="50800" marB="508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ctr" defTabSz="914400" rtl="0" eaLnBrk="1" fontAlgn="base" latinLnBrk="0" hangingPunct="1">
                        <a:lnSpc>
                          <a:spcPct val="100000"/>
                        </a:lnSpc>
                        <a:spcBef>
                          <a:spcPct val="0"/>
                        </a:spcBef>
                        <a:spcAft>
                          <a:spcPct val="0"/>
                        </a:spcAft>
                        <a:buClr>
                          <a:srgbClr val="333399"/>
                        </a:buClr>
                        <a:buSzPct val="100000"/>
                        <a:buFont typeface="Wingdings" pitchFamily="2" charset="2"/>
                        <a:buNone/>
                        <a:tabLst/>
                      </a:pPr>
                      <a:r>
                        <a:rPr kumimoji="0" lang="en-US" sz="2800" b="0" i="0" u="none" strike="noStrike" cap="none" normalizeH="0" baseline="0" smtClean="0">
                          <a:ln>
                            <a:noFill/>
                          </a:ln>
                          <a:solidFill>
                            <a:srgbClr val="333399"/>
                          </a:solidFill>
                          <a:effectLst/>
                          <a:latin typeface="Arial" charset="0"/>
                          <a:ea typeface="ヒラギノ角ゴ ProN W3" charset="0"/>
                          <a:cs typeface="ヒラギノ角ゴ ProN W3" charset="0"/>
                          <a:sym typeface="Arial" charset="0"/>
                        </a:rPr>
                        <a:t>umbrella</a:t>
                      </a:r>
                    </a:p>
                  </a:txBody>
                  <a:tcPr marL="67733" marR="67733"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r" defTabSz="914400" rtl="0" eaLnBrk="1" fontAlgn="base" latinLnBrk="0" hangingPunct="1">
                        <a:lnSpc>
                          <a:spcPct val="100000"/>
                        </a:lnSpc>
                        <a:spcBef>
                          <a:spcPct val="0"/>
                        </a:spcBef>
                        <a:spcAft>
                          <a:spcPct val="0"/>
                        </a:spcAft>
                        <a:buClr>
                          <a:srgbClr val="333399"/>
                        </a:buClr>
                        <a:buSzPct val="100000"/>
                        <a:buFont typeface="Wingdings" pitchFamily="2" charset="2"/>
                        <a:buNone/>
                        <a:tabLst/>
                      </a:pPr>
                      <a:r>
                        <a:rPr kumimoji="0" lang="en-US" sz="2800" b="0" i="0" u="none" strike="noStrike" cap="none" normalizeH="0" baseline="0" smtClean="0">
                          <a:ln>
                            <a:noFill/>
                          </a:ln>
                          <a:solidFill>
                            <a:srgbClr val="333399"/>
                          </a:solidFill>
                          <a:effectLst/>
                          <a:latin typeface="Arial" charset="0"/>
                          <a:ea typeface="ヒラギノ角ゴ ProN W3" charset="0"/>
                          <a:cs typeface="ヒラギノ角ゴ ProN W3" charset="0"/>
                          <a:sym typeface="Arial" charset="0"/>
                        </a:rPr>
                        <a:t>0.2</a:t>
                      </a:r>
                    </a:p>
                  </a:txBody>
                  <a:tcPr marL="67733" marR="67733"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82600">
                <a:tc>
                  <a:txBody>
                    <a:bodyPr/>
                    <a:lstStyle/>
                    <a:p>
                      <a:pPr marL="39688" marR="0" lvl="0" indent="0" algn="ctr" defTabSz="914400" rtl="0" eaLnBrk="1" fontAlgn="base" latinLnBrk="0" hangingPunct="1">
                        <a:lnSpc>
                          <a:spcPct val="100000"/>
                        </a:lnSpc>
                        <a:spcBef>
                          <a:spcPct val="0"/>
                        </a:spcBef>
                        <a:spcAft>
                          <a:spcPct val="0"/>
                        </a:spcAft>
                        <a:buClr>
                          <a:srgbClr val="333399"/>
                        </a:buClr>
                        <a:buSzPct val="100000"/>
                        <a:buFont typeface="Wingdings" pitchFamily="2" charset="2"/>
                        <a:buNone/>
                        <a:tabLst/>
                      </a:pPr>
                      <a:r>
                        <a:rPr kumimoji="0" lang="en-US" sz="2800" b="0" i="0" u="none" strike="noStrike" cap="none" normalizeH="0" baseline="0" smtClean="0">
                          <a:ln>
                            <a:noFill/>
                          </a:ln>
                          <a:solidFill>
                            <a:srgbClr val="333399"/>
                          </a:solidFill>
                          <a:effectLst/>
                          <a:latin typeface="Arial" charset="0"/>
                          <a:ea typeface="ヒラギノ角ゴ ProN W3" charset="0"/>
                          <a:cs typeface="ヒラギノ角ゴ ProN W3" charset="0"/>
                          <a:sym typeface="Arial" charset="0"/>
                        </a:rPr>
                        <a:t>sun</a:t>
                      </a:r>
                    </a:p>
                  </a:txBody>
                  <a:tcPr marL="67733" marR="67733" marT="50800" marB="508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ctr" defTabSz="914400" rtl="0" eaLnBrk="1" fontAlgn="base" latinLnBrk="0" hangingPunct="1">
                        <a:lnSpc>
                          <a:spcPct val="100000"/>
                        </a:lnSpc>
                        <a:spcBef>
                          <a:spcPct val="0"/>
                        </a:spcBef>
                        <a:spcAft>
                          <a:spcPct val="0"/>
                        </a:spcAft>
                        <a:buClr>
                          <a:srgbClr val="333399"/>
                        </a:buClr>
                        <a:buSzPct val="100000"/>
                        <a:buFont typeface="Wingdings" pitchFamily="2" charset="2"/>
                        <a:buNone/>
                        <a:tabLst/>
                      </a:pPr>
                      <a:r>
                        <a:rPr kumimoji="0" lang="en-US" sz="2800" b="0" i="0" u="none" strike="noStrike" cap="none" normalizeH="0" baseline="0" smtClean="0">
                          <a:ln>
                            <a:noFill/>
                          </a:ln>
                          <a:solidFill>
                            <a:srgbClr val="333399"/>
                          </a:solidFill>
                          <a:effectLst/>
                          <a:latin typeface="Arial" charset="0"/>
                          <a:ea typeface="ヒラギノ角ゴ ProN W3" charset="0"/>
                          <a:cs typeface="ヒラギノ角ゴ ProN W3" charset="0"/>
                          <a:sym typeface="Arial" charset="0"/>
                        </a:rPr>
                        <a:t>no umbrella</a:t>
                      </a:r>
                    </a:p>
                  </a:txBody>
                  <a:tcPr marL="67733" marR="67733"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r" defTabSz="914400" rtl="0" eaLnBrk="1" fontAlgn="base" latinLnBrk="0" hangingPunct="1">
                        <a:lnSpc>
                          <a:spcPct val="100000"/>
                        </a:lnSpc>
                        <a:spcBef>
                          <a:spcPct val="0"/>
                        </a:spcBef>
                        <a:spcAft>
                          <a:spcPct val="0"/>
                        </a:spcAft>
                        <a:buClr>
                          <a:srgbClr val="333399"/>
                        </a:buClr>
                        <a:buSzPct val="100000"/>
                        <a:buFont typeface="Wingdings" pitchFamily="2" charset="2"/>
                        <a:buNone/>
                        <a:tabLst/>
                      </a:pPr>
                      <a:r>
                        <a:rPr kumimoji="0" lang="en-US" sz="2800" b="0" i="0" u="none" strike="noStrike" cap="none" normalizeH="0" baseline="0" smtClean="0">
                          <a:ln>
                            <a:noFill/>
                          </a:ln>
                          <a:solidFill>
                            <a:srgbClr val="333399"/>
                          </a:solidFill>
                          <a:effectLst/>
                          <a:latin typeface="Arial" charset="0"/>
                          <a:ea typeface="ヒラギノ角ゴ ProN W3" charset="0"/>
                          <a:cs typeface="ヒラギノ角ゴ ProN W3" charset="0"/>
                          <a:sym typeface="Arial" charset="0"/>
                        </a:rPr>
                        <a:t>0.8</a:t>
                      </a:r>
                    </a:p>
                  </a:txBody>
                  <a:tcPr marL="67733" marR="67733"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65667" name="Rectangle 131"/>
          <p:cNvSpPr>
            <a:spLocks/>
          </p:cNvSpPr>
          <p:nvPr/>
        </p:nvSpPr>
        <p:spPr bwMode="auto">
          <a:xfrm>
            <a:off x="575733" y="4127500"/>
            <a:ext cx="4042131" cy="430887"/>
          </a:xfrm>
          <a:prstGeom prst="rect">
            <a:avLst/>
          </a:prstGeom>
          <a:noFill/>
          <a:ln w="12700">
            <a:noFill/>
            <a:miter lim="800000"/>
            <a:headEnd/>
            <a:tailEnd/>
          </a:ln>
        </p:spPr>
        <p:txBody>
          <a:bodyPr wrap="none" lIns="0" tIns="0" rIns="40639" bIns="0">
            <a:spAutoFit/>
          </a:bodyPr>
          <a:lstStyle/>
          <a:p>
            <a:pPr marL="382588" indent="-342900">
              <a:spcBef>
                <a:spcPts val="738"/>
              </a:spcBef>
              <a:buClr>
                <a:srgbClr val="333399"/>
              </a:buClr>
              <a:buSzPct val="100000"/>
              <a:buFont typeface="Wingdings" pitchFamily="2" charset="2"/>
              <a:buChar char="§"/>
            </a:pPr>
            <a:r>
              <a:rPr lang="en-US" sz="2800">
                <a:solidFill>
                  <a:srgbClr val="333399"/>
                </a:solidFill>
                <a:cs typeface="Arial" charset="0"/>
              </a:rPr>
              <a:t>Hidden Markov models</a:t>
            </a:r>
          </a:p>
        </p:txBody>
      </p:sp>
    </p:spTree>
    <p:extLst>
      <p:ext uri="{BB962C8B-B14F-4D97-AF65-F5344CB8AC3E}">
        <p14:creationId xmlns:p14="http://schemas.microsoft.com/office/powerpoint/2010/main" val="3792303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56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6561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5667"/>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nodeType="afterEffect">
                                  <p:stCondLst>
                                    <p:cond delay="0"/>
                                  </p:stCondLst>
                                  <p:childTnLst>
                                    <p:set>
                                      <p:cBhvr>
                                        <p:cTn id="17" dur="1" fill="hold">
                                          <p:stCondLst>
                                            <p:cond delay="499"/>
                                          </p:stCondLst>
                                        </p:cTn>
                                        <p:tgtEl>
                                          <p:spTgt spid="65575"/>
                                        </p:tgtEl>
                                        <p:attrNameLst>
                                          <p:attrName>style.visibility</p:attrName>
                                        </p:attrNameLst>
                                      </p:cBhvr>
                                      <p:to>
                                        <p:strVal val="visible"/>
                                      </p:to>
                                    </p:set>
                                  </p:childTnLst>
                                </p:cTn>
                              </p:par>
                            </p:childTnLst>
                          </p:cTn>
                        </p:par>
                        <p:par>
                          <p:cTn id="18" fill="hold" nodeType="afterGroup">
                            <p:stCondLst>
                              <p:cond delay="1000"/>
                            </p:stCondLst>
                            <p:childTnLst>
                              <p:par>
                                <p:cTn id="19" presetID="1" presetClass="entr" presetSubtype="0" fill="hold" nodeType="afterEffect">
                                  <p:stCondLst>
                                    <p:cond delay="0"/>
                                  </p:stCondLst>
                                  <p:childTnLst>
                                    <p:set>
                                      <p:cBhvr>
                                        <p:cTn id="20" dur="1" fill="hold">
                                          <p:stCondLst>
                                            <p:cond delay="499"/>
                                          </p:stCondLst>
                                        </p:cTn>
                                        <p:tgtEl>
                                          <p:spTgt spid="65579"/>
                                        </p:tgtEl>
                                        <p:attrNameLst>
                                          <p:attrName>style.visibility</p:attrName>
                                        </p:attrNameLst>
                                      </p:cBhvr>
                                      <p:to>
                                        <p:strVal val="visible"/>
                                      </p:to>
                                    </p:set>
                                  </p:childTnLst>
                                </p:cTn>
                              </p:par>
                            </p:childTnLst>
                          </p:cTn>
                        </p:par>
                        <p:par>
                          <p:cTn id="21" fill="hold" nodeType="afterGroup">
                            <p:stCondLst>
                              <p:cond delay="1500"/>
                            </p:stCondLst>
                            <p:childTnLst>
                              <p:par>
                                <p:cTn id="22" presetID="1" presetClass="entr" presetSubtype="0" fill="hold" grpId="0" nodeType="afterEffect">
                                  <p:stCondLst>
                                    <p:cond delay="0"/>
                                  </p:stCondLst>
                                  <p:childTnLst>
                                    <p:set>
                                      <p:cBhvr>
                                        <p:cTn id="23" dur="1" fill="hold">
                                          <p:stCondLst>
                                            <p:cond delay="499"/>
                                          </p:stCondLst>
                                        </p:cTn>
                                        <p:tgtEl>
                                          <p:spTgt spid="65580"/>
                                        </p:tgtEl>
                                        <p:attrNameLst>
                                          <p:attrName>style.visibility</p:attrName>
                                        </p:attrNameLst>
                                      </p:cBhvr>
                                      <p:to>
                                        <p:strVal val="visible"/>
                                      </p:to>
                                    </p:set>
                                  </p:childTnLst>
                                </p:cTn>
                              </p:par>
                            </p:childTnLst>
                          </p:cTn>
                        </p:par>
                        <p:par>
                          <p:cTn id="24" fill="hold" nodeType="afterGroup">
                            <p:stCondLst>
                              <p:cond delay="2000"/>
                            </p:stCondLst>
                            <p:childTnLst>
                              <p:par>
                                <p:cTn id="25" presetID="1" presetClass="entr" presetSubtype="0" fill="hold" nodeType="afterEffect">
                                  <p:stCondLst>
                                    <p:cond delay="0"/>
                                  </p:stCondLst>
                                  <p:childTnLst>
                                    <p:set>
                                      <p:cBhvr>
                                        <p:cTn id="26" dur="1" fill="hold">
                                          <p:stCondLst>
                                            <p:cond delay="499"/>
                                          </p:stCondLst>
                                        </p:cTn>
                                        <p:tgtEl>
                                          <p:spTgt spid="65583"/>
                                        </p:tgtEl>
                                        <p:attrNameLst>
                                          <p:attrName>style.visibility</p:attrName>
                                        </p:attrNameLst>
                                      </p:cBhvr>
                                      <p:to>
                                        <p:strVal val="visible"/>
                                      </p:to>
                                    </p:set>
                                  </p:childTnLst>
                                </p:cTn>
                              </p:par>
                            </p:childTnLst>
                          </p:cTn>
                        </p:par>
                        <p:par>
                          <p:cTn id="27" fill="hold" nodeType="afterGroup">
                            <p:stCondLst>
                              <p:cond delay="2500"/>
                            </p:stCondLst>
                            <p:childTnLst>
                              <p:par>
                                <p:cTn id="28" presetID="1" presetClass="entr" presetSubtype="0" fill="hold" grpId="0" nodeType="afterEffect">
                                  <p:stCondLst>
                                    <p:cond delay="0"/>
                                  </p:stCondLst>
                                  <p:childTnLst>
                                    <p:set>
                                      <p:cBhvr>
                                        <p:cTn id="29" dur="1" fill="hold">
                                          <p:stCondLst>
                                            <p:cond delay="499"/>
                                          </p:stCondLst>
                                        </p:cTn>
                                        <p:tgtEl>
                                          <p:spTgt spid="65584"/>
                                        </p:tgtEl>
                                        <p:attrNameLst>
                                          <p:attrName>style.visibility</p:attrName>
                                        </p:attrNameLst>
                                      </p:cBhvr>
                                      <p:to>
                                        <p:strVal val="visible"/>
                                      </p:to>
                                    </p:set>
                                  </p:childTnLst>
                                </p:cTn>
                              </p:par>
                            </p:childTnLst>
                          </p:cTn>
                        </p:par>
                        <p:par>
                          <p:cTn id="30" fill="hold" nodeType="afterGroup">
                            <p:stCondLst>
                              <p:cond delay="3000"/>
                            </p:stCondLst>
                            <p:childTnLst>
                              <p:par>
                                <p:cTn id="31" presetID="1" presetClass="entr" presetSubtype="0" fill="hold" nodeType="afterEffect">
                                  <p:stCondLst>
                                    <p:cond delay="0"/>
                                  </p:stCondLst>
                                  <p:childTnLst>
                                    <p:set>
                                      <p:cBhvr>
                                        <p:cTn id="32" dur="1" fill="hold">
                                          <p:stCondLst>
                                            <p:cond delay="499"/>
                                          </p:stCondLst>
                                        </p:cTn>
                                        <p:tgtEl>
                                          <p:spTgt spid="65587"/>
                                        </p:tgtEl>
                                        <p:attrNameLst>
                                          <p:attrName>style.visibility</p:attrName>
                                        </p:attrNameLst>
                                      </p:cBhvr>
                                      <p:to>
                                        <p:strVal val="visible"/>
                                      </p:to>
                                    </p:set>
                                  </p:childTnLst>
                                </p:cTn>
                              </p:par>
                            </p:childTnLst>
                          </p:cTn>
                        </p:par>
                        <p:par>
                          <p:cTn id="33" fill="hold" nodeType="afterGroup">
                            <p:stCondLst>
                              <p:cond delay="3500"/>
                            </p:stCondLst>
                            <p:childTnLst>
                              <p:par>
                                <p:cTn id="34" presetID="1" presetClass="entr" presetSubtype="0" fill="hold" grpId="0" nodeType="afterEffect">
                                  <p:stCondLst>
                                    <p:cond delay="0"/>
                                  </p:stCondLst>
                                  <p:childTnLst>
                                    <p:set>
                                      <p:cBhvr>
                                        <p:cTn id="35" dur="1" fill="hold">
                                          <p:stCondLst>
                                            <p:cond delay="499"/>
                                          </p:stCondLst>
                                        </p:cTn>
                                        <p:tgtEl>
                                          <p:spTgt spid="65588"/>
                                        </p:tgtEl>
                                        <p:attrNameLst>
                                          <p:attrName>style.visibility</p:attrName>
                                        </p:attrNameLst>
                                      </p:cBhvr>
                                      <p:to>
                                        <p:strVal val="visible"/>
                                      </p:to>
                                    </p:set>
                                  </p:childTnLst>
                                </p:cTn>
                              </p:par>
                            </p:childTnLst>
                          </p:cTn>
                        </p:par>
                        <p:par>
                          <p:cTn id="36" fill="hold" nodeType="afterGroup">
                            <p:stCondLst>
                              <p:cond delay="4000"/>
                            </p:stCondLst>
                            <p:childTnLst>
                              <p:par>
                                <p:cTn id="37" presetID="1" presetClass="entr" presetSubtype="0" fill="hold" nodeType="afterEffect">
                                  <p:stCondLst>
                                    <p:cond delay="0"/>
                                  </p:stCondLst>
                                  <p:childTnLst>
                                    <p:set>
                                      <p:cBhvr>
                                        <p:cTn id="38" dur="1" fill="hold">
                                          <p:stCondLst>
                                            <p:cond delay="499"/>
                                          </p:stCondLst>
                                        </p:cTn>
                                        <p:tgtEl>
                                          <p:spTgt spid="65591"/>
                                        </p:tgtEl>
                                        <p:attrNameLst>
                                          <p:attrName>style.visibility</p:attrName>
                                        </p:attrNameLst>
                                      </p:cBhvr>
                                      <p:to>
                                        <p:strVal val="visible"/>
                                      </p:to>
                                    </p:set>
                                  </p:childTnLst>
                                </p:cTn>
                              </p:par>
                            </p:childTnLst>
                          </p:cTn>
                        </p:par>
                        <p:par>
                          <p:cTn id="39" fill="hold" nodeType="afterGroup">
                            <p:stCondLst>
                              <p:cond delay="4500"/>
                            </p:stCondLst>
                            <p:childTnLst>
                              <p:par>
                                <p:cTn id="40" presetID="1" presetClass="entr" presetSubtype="0" fill="hold" grpId="0" nodeType="afterEffect">
                                  <p:stCondLst>
                                    <p:cond delay="0"/>
                                  </p:stCondLst>
                                  <p:childTnLst>
                                    <p:set>
                                      <p:cBhvr>
                                        <p:cTn id="41" dur="1" fill="hold">
                                          <p:stCondLst>
                                            <p:cond delay="499"/>
                                          </p:stCondLst>
                                        </p:cTn>
                                        <p:tgtEl>
                                          <p:spTgt spid="65592"/>
                                        </p:tgtEl>
                                        <p:attrNameLst>
                                          <p:attrName>style.visibility</p:attrName>
                                        </p:attrNameLst>
                                      </p:cBhvr>
                                      <p:to>
                                        <p:strVal val="visible"/>
                                      </p:to>
                                    </p:set>
                                  </p:childTnLst>
                                </p:cTn>
                              </p:par>
                            </p:childTnLst>
                          </p:cTn>
                        </p:par>
                        <p:par>
                          <p:cTn id="42" fill="hold" nodeType="afterGroup">
                            <p:stCondLst>
                              <p:cond delay="5000"/>
                            </p:stCondLst>
                            <p:childTnLst>
                              <p:par>
                                <p:cTn id="43" presetID="1" presetClass="entr" presetSubtype="0" fill="hold" grpId="0" nodeType="afterEffect">
                                  <p:stCondLst>
                                    <p:cond delay="0"/>
                                  </p:stCondLst>
                                  <p:childTnLst>
                                    <p:set>
                                      <p:cBhvr>
                                        <p:cTn id="44" dur="1" fill="hold">
                                          <p:stCondLst>
                                            <p:cond delay="499"/>
                                          </p:stCondLst>
                                        </p:cTn>
                                        <p:tgtEl>
                                          <p:spTgt spid="65593"/>
                                        </p:tgtEl>
                                        <p:attrNameLst>
                                          <p:attrName>style.visibility</p:attrName>
                                        </p:attrNameLst>
                                      </p:cBhvr>
                                      <p:to>
                                        <p:strVal val="visible"/>
                                      </p:to>
                                    </p:set>
                                  </p:childTnLst>
                                </p:cTn>
                              </p:par>
                            </p:childTnLst>
                          </p:cTn>
                        </p:par>
                        <p:par>
                          <p:cTn id="45" fill="hold" nodeType="afterGroup">
                            <p:stCondLst>
                              <p:cond delay="5500"/>
                            </p:stCondLst>
                            <p:childTnLst>
                              <p:par>
                                <p:cTn id="46" presetID="1" presetClass="entr" presetSubtype="0" fill="hold" nodeType="afterEffect">
                                  <p:stCondLst>
                                    <p:cond delay="0"/>
                                  </p:stCondLst>
                                  <p:childTnLst>
                                    <p:set>
                                      <p:cBhvr>
                                        <p:cTn id="47" dur="1" fill="hold">
                                          <p:stCondLst>
                                            <p:cond delay="499"/>
                                          </p:stCondLst>
                                        </p:cTn>
                                        <p:tgtEl>
                                          <p:spTgt spid="65596"/>
                                        </p:tgtEl>
                                        <p:attrNameLst>
                                          <p:attrName>style.visibility</p:attrName>
                                        </p:attrNameLst>
                                      </p:cBhvr>
                                      <p:to>
                                        <p:strVal val="visible"/>
                                      </p:to>
                                    </p:set>
                                  </p:childTnLst>
                                </p:cTn>
                              </p:par>
                            </p:childTnLst>
                          </p:cTn>
                        </p:par>
                        <p:par>
                          <p:cTn id="48" fill="hold" nodeType="afterGroup">
                            <p:stCondLst>
                              <p:cond delay="6000"/>
                            </p:stCondLst>
                            <p:childTnLst>
                              <p:par>
                                <p:cTn id="49" presetID="1" presetClass="entr" presetSubtype="0" fill="hold" grpId="0" nodeType="afterEffect">
                                  <p:stCondLst>
                                    <p:cond delay="0"/>
                                  </p:stCondLst>
                                  <p:childTnLst>
                                    <p:set>
                                      <p:cBhvr>
                                        <p:cTn id="50" dur="1" fill="hold">
                                          <p:stCondLst>
                                            <p:cond delay="499"/>
                                          </p:stCondLst>
                                        </p:cTn>
                                        <p:tgtEl>
                                          <p:spTgt spid="65597"/>
                                        </p:tgtEl>
                                        <p:attrNameLst>
                                          <p:attrName>style.visibility</p:attrName>
                                        </p:attrNameLst>
                                      </p:cBhvr>
                                      <p:to>
                                        <p:strVal val="visible"/>
                                      </p:to>
                                    </p:set>
                                  </p:childTnLst>
                                </p:cTn>
                              </p:par>
                            </p:childTnLst>
                          </p:cTn>
                        </p:par>
                        <p:par>
                          <p:cTn id="51" fill="hold" nodeType="afterGroup">
                            <p:stCondLst>
                              <p:cond delay="6500"/>
                            </p:stCondLst>
                            <p:childTnLst>
                              <p:par>
                                <p:cTn id="52" presetID="1" presetClass="entr" presetSubtype="0" fill="hold" nodeType="afterEffect">
                                  <p:stCondLst>
                                    <p:cond delay="0"/>
                                  </p:stCondLst>
                                  <p:childTnLst>
                                    <p:set>
                                      <p:cBhvr>
                                        <p:cTn id="53" dur="1" fill="hold">
                                          <p:stCondLst>
                                            <p:cond delay="499"/>
                                          </p:stCondLst>
                                        </p:cTn>
                                        <p:tgtEl>
                                          <p:spTgt spid="65600"/>
                                        </p:tgtEl>
                                        <p:attrNameLst>
                                          <p:attrName>style.visibility</p:attrName>
                                        </p:attrNameLst>
                                      </p:cBhvr>
                                      <p:to>
                                        <p:strVal val="visible"/>
                                      </p:to>
                                    </p:set>
                                  </p:childTnLst>
                                </p:cTn>
                              </p:par>
                            </p:childTnLst>
                          </p:cTn>
                        </p:par>
                        <p:par>
                          <p:cTn id="54" fill="hold" nodeType="afterGroup">
                            <p:stCondLst>
                              <p:cond delay="7000"/>
                            </p:stCondLst>
                            <p:childTnLst>
                              <p:par>
                                <p:cTn id="55" presetID="1" presetClass="entr" presetSubtype="0" fill="hold" nodeType="afterEffect">
                                  <p:stCondLst>
                                    <p:cond delay="0"/>
                                  </p:stCondLst>
                                  <p:childTnLst>
                                    <p:set>
                                      <p:cBhvr>
                                        <p:cTn id="56" dur="1" fill="hold">
                                          <p:stCondLst>
                                            <p:cond delay="499"/>
                                          </p:stCondLst>
                                        </p:cTn>
                                        <p:tgtEl>
                                          <p:spTgt spid="65603"/>
                                        </p:tgtEl>
                                        <p:attrNameLst>
                                          <p:attrName>style.visibility</p:attrName>
                                        </p:attrNameLst>
                                      </p:cBhvr>
                                      <p:to>
                                        <p:strVal val="visible"/>
                                      </p:to>
                                    </p:set>
                                  </p:childTnLst>
                                </p:cTn>
                              </p:par>
                            </p:childTnLst>
                          </p:cTn>
                        </p:par>
                        <p:par>
                          <p:cTn id="57" fill="hold" nodeType="afterGroup">
                            <p:stCondLst>
                              <p:cond delay="7500"/>
                            </p:stCondLst>
                            <p:childTnLst>
                              <p:par>
                                <p:cTn id="58" presetID="1" presetClass="entr" presetSubtype="0" fill="hold" nodeType="afterEffect">
                                  <p:stCondLst>
                                    <p:cond delay="0"/>
                                  </p:stCondLst>
                                  <p:childTnLst>
                                    <p:set>
                                      <p:cBhvr>
                                        <p:cTn id="59" dur="1" fill="hold">
                                          <p:stCondLst>
                                            <p:cond delay="499"/>
                                          </p:stCondLst>
                                        </p:cTn>
                                        <p:tgtEl>
                                          <p:spTgt spid="65606"/>
                                        </p:tgtEl>
                                        <p:attrNameLst>
                                          <p:attrName>style.visibility</p:attrName>
                                        </p:attrNameLst>
                                      </p:cBhvr>
                                      <p:to>
                                        <p:strVal val="visible"/>
                                      </p:to>
                                    </p:set>
                                  </p:childTnLst>
                                </p:cTn>
                              </p:par>
                            </p:childTnLst>
                          </p:cTn>
                        </p:par>
                        <p:par>
                          <p:cTn id="60" fill="hold" nodeType="afterGroup">
                            <p:stCondLst>
                              <p:cond delay="8000"/>
                            </p:stCondLst>
                            <p:childTnLst>
                              <p:par>
                                <p:cTn id="61" presetID="1" presetClass="entr" presetSubtype="0" fill="hold" nodeType="afterEffect">
                                  <p:stCondLst>
                                    <p:cond delay="0"/>
                                  </p:stCondLst>
                                  <p:childTnLst>
                                    <p:set>
                                      <p:cBhvr>
                                        <p:cTn id="62" dur="1" fill="hold">
                                          <p:stCondLst>
                                            <p:cond delay="499"/>
                                          </p:stCondLst>
                                        </p:cTn>
                                        <p:tgtEl>
                                          <p:spTgt spid="65609"/>
                                        </p:tgtEl>
                                        <p:attrNameLst>
                                          <p:attrName>style.visibility</p:attrName>
                                        </p:attrNameLst>
                                      </p:cBhvr>
                                      <p:to>
                                        <p:strVal val="visible"/>
                                      </p:to>
                                    </p:set>
                                  </p:childTnLst>
                                </p:cTn>
                              </p:par>
                            </p:childTnLst>
                          </p:cTn>
                        </p:par>
                        <p:par>
                          <p:cTn id="63" fill="hold" nodeType="afterGroup">
                            <p:stCondLst>
                              <p:cond delay="8500"/>
                            </p:stCondLst>
                            <p:childTnLst>
                              <p:par>
                                <p:cTn id="64" presetID="1" presetClass="entr" presetSubtype="0" fill="hold" grpId="0" nodeType="afterEffect">
                                  <p:stCondLst>
                                    <p:cond delay="0"/>
                                  </p:stCondLst>
                                  <p:childTnLst>
                                    <p:set>
                                      <p:cBhvr>
                                        <p:cTn id="65" dur="1" fill="hold">
                                          <p:stCondLst>
                                            <p:cond delay="499"/>
                                          </p:stCondLst>
                                        </p:cTn>
                                        <p:tgtEl>
                                          <p:spTgt spid="65610"/>
                                        </p:tgtEl>
                                        <p:attrNameLst>
                                          <p:attrName>style.visibility</p:attrName>
                                        </p:attrNameLst>
                                      </p:cBhvr>
                                      <p:to>
                                        <p:strVal val="visible"/>
                                      </p:to>
                                    </p:set>
                                  </p:childTnLst>
                                </p:cTn>
                              </p:par>
                            </p:childTnLst>
                          </p:cTn>
                        </p:par>
                        <p:par>
                          <p:cTn id="66" fill="hold" nodeType="afterGroup">
                            <p:stCondLst>
                              <p:cond delay="9000"/>
                            </p:stCondLst>
                            <p:childTnLst>
                              <p:par>
                                <p:cTn id="67" presetID="1" presetClass="entr" presetSubtype="0" fill="hold" grpId="0" nodeType="afterEffect">
                                  <p:stCondLst>
                                    <p:cond delay="0"/>
                                  </p:stCondLst>
                                  <p:childTnLst>
                                    <p:set>
                                      <p:cBhvr>
                                        <p:cTn id="68" dur="1" fill="hold">
                                          <p:stCondLst>
                                            <p:cond delay="499"/>
                                          </p:stCondLst>
                                        </p:cTn>
                                        <p:tgtEl>
                                          <p:spTgt spid="656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80" grpId="0" animBg="1"/>
      <p:bldP spid="65584" grpId="0" animBg="1"/>
      <p:bldP spid="65588" grpId="0" animBg="1"/>
      <p:bldP spid="65592" grpId="0" animBg="1"/>
      <p:bldP spid="65593" grpId="0" animBg="1"/>
      <p:bldP spid="65597" grpId="0" animBg="1"/>
      <p:bldP spid="65610" grpId="0" animBg="1"/>
      <p:bldP spid="65611" grpId="0" animBg="1"/>
      <p:bldP spid="65667"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ChangeArrowheads="1"/>
          </p:cNvSpPr>
          <p:nvPr>
            <p:ph type="title"/>
          </p:nvPr>
        </p:nvSpPr>
        <p:spPr>
          <a:xfrm>
            <a:off x="609600" y="-152400"/>
            <a:ext cx="10972800" cy="1295400"/>
          </a:xfrm>
        </p:spPr>
        <p:txBody>
          <a:bodyPr rIns="132080"/>
          <a:lstStyle/>
          <a:p>
            <a:pPr indent="0" eaLnBrk="1" hangingPunct="1"/>
            <a:r>
              <a:rPr lang="en-US" dirty="0" smtClean="0"/>
              <a:t>Recap: Filtering</a:t>
            </a:r>
          </a:p>
        </p:txBody>
      </p:sp>
      <p:sp>
        <p:nvSpPr>
          <p:cNvPr id="65540" name="Rectangle 3"/>
          <p:cNvSpPr>
            <a:spLocks noGrp="1" noChangeArrowheads="1"/>
          </p:cNvSpPr>
          <p:nvPr>
            <p:ph type="body" idx="1"/>
          </p:nvPr>
        </p:nvSpPr>
        <p:spPr>
          <a:xfrm>
            <a:off x="609600" y="1447800"/>
            <a:ext cx="10972800" cy="5410200"/>
          </a:xfrm>
        </p:spPr>
        <p:txBody>
          <a:bodyPr rIns="132080"/>
          <a:lstStyle/>
          <a:p>
            <a:pPr eaLnBrk="1" hangingPunct="1"/>
            <a:r>
              <a:rPr lang="en-US" sz="800" smtClean="0"/>
              <a:t/>
            </a:r>
            <a:br>
              <a:rPr lang="en-US" sz="800" smtClean="0"/>
            </a:br>
            <a:r>
              <a:rPr lang="en-US" sz="2400" smtClean="0">
                <a:latin typeface="Arial Bold" charset="0"/>
                <a:cs typeface="Arial Bold" charset="0"/>
                <a:sym typeface="Arial Bold" charset="0"/>
              </a:rPr>
              <a:t>Elapse time:</a:t>
            </a:r>
            <a:r>
              <a:rPr lang="en-US" sz="2400" smtClean="0"/>
              <a:t> compute P( X</a:t>
            </a:r>
            <a:r>
              <a:rPr lang="en-US" sz="2400" baseline="-25000" smtClean="0"/>
              <a:t>t </a:t>
            </a:r>
            <a:r>
              <a:rPr lang="en-US" sz="2400" smtClean="0"/>
              <a:t>| e</a:t>
            </a:r>
            <a:r>
              <a:rPr lang="en-US" sz="2400" baseline="-25000" smtClean="0"/>
              <a:t>1:t-1 </a:t>
            </a:r>
            <a:r>
              <a:rPr lang="en-US" sz="2400" smtClean="0"/>
              <a:t>)</a:t>
            </a:r>
            <a:br>
              <a:rPr lang="en-US" sz="2400" smtClean="0"/>
            </a:br>
            <a:r>
              <a:rPr lang="en-US" sz="2400" smtClean="0"/>
              <a:t/>
            </a:r>
            <a:br>
              <a:rPr lang="en-US" sz="2400" smtClean="0"/>
            </a:br>
            <a:r>
              <a:rPr lang="en-US" sz="2400" smtClean="0"/>
              <a:t/>
            </a:r>
            <a:br>
              <a:rPr lang="en-US" sz="2400" smtClean="0"/>
            </a:br>
            <a:r>
              <a:rPr lang="en-US" sz="2400" smtClean="0"/>
              <a:t/>
            </a:r>
            <a:br>
              <a:rPr lang="en-US" sz="2400" smtClean="0"/>
            </a:br>
            <a:r>
              <a:rPr lang="en-US" sz="2400" smtClean="0">
                <a:latin typeface="Arial Bold" charset="0"/>
                <a:cs typeface="Arial Bold" charset="0"/>
                <a:sym typeface="Arial Bold" charset="0"/>
              </a:rPr>
              <a:t>Observe: </a:t>
            </a:r>
            <a:r>
              <a:rPr lang="en-US" sz="2400" smtClean="0"/>
              <a:t>compute P( X</a:t>
            </a:r>
            <a:r>
              <a:rPr lang="en-US" sz="2400" baseline="-25000" smtClean="0"/>
              <a:t>t </a:t>
            </a:r>
            <a:r>
              <a:rPr lang="en-US" sz="2400" smtClean="0"/>
              <a:t>| e</a:t>
            </a:r>
            <a:r>
              <a:rPr lang="en-US" sz="2400" baseline="-25000" smtClean="0"/>
              <a:t>1:t </a:t>
            </a:r>
            <a:r>
              <a:rPr lang="en-US" sz="2400" smtClean="0"/>
              <a:t>)</a:t>
            </a:r>
          </a:p>
        </p:txBody>
      </p:sp>
      <p:grpSp>
        <p:nvGrpSpPr>
          <p:cNvPr id="65541" name="Group 6"/>
          <p:cNvGrpSpPr>
            <a:grpSpLocks/>
          </p:cNvGrpSpPr>
          <p:nvPr/>
        </p:nvGrpSpPr>
        <p:grpSpPr bwMode="auto">
          <a:xfrm>
            <a:off x="2895600" y="4572000"/>
            <a:ext cx="711200" cy="533400"/>
            <a:chOff x="0" y="0"/>
            <a:chExt cx="336" cy="336"/>
          </a:xfrm>
        </p:grpSpPr>
        <p:sp>
          <p:nvSpPr>
            <p:cNvPr id="65570" name="Oval 4"/>
            <p:cNvSpPr>
              <a:spLocks/>
            </p:cNvSpPr>
            <p:nvPr/>
          </p:nvSpPr>
          <p:spPr bwMode="auto">
            <a:xfrm>
              <a:off x="0" y="0"/>
              <a:ext cx="336" cy="336"/>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65571" name="Rectangle 5"/>
            <p:cNvSpPr>
              <a:spLocks/>
            </p:cNvSpPr>
            <p:nvPr/>
          </p:nvSpPr>
          <p:spPr bwMode="auto">
            <a:xfrm>
              <a:off x="63" y="27"/>
              <a:ext cx="209"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X</a:t>
              </a:r>
              <a:r>
                <a:rPr lang="en-US" sz="2400" baseline="-25000">
                  <a:solidFill>
                    <a:schemeClr val="tx1"/>
                  </a:solidFill>
                  <a:latin typeface="Times New Roman" pitchFamily="18" charset="0"/>
                  <a:cs typeface="Times New Roman" pitchFamily="18" charset="0"/>
                  <a:sym typeface="Times New Roman" pitchFamily="18" charset="0"/>
                </a:rPr>
                <a:t>2</a:t>
              </a:r>
            </a:p>
          </p:txBody>
        </p:sp>
      </p:grpSp>
      <p:cxnSp>
        <p:nvCxnSpPr>
          <p:cNvPr id="65542" name="AutoShape 7"/>
          <p:cNvCxnSpPr>
            <a:cxnSpLocks noChangeShapeType="1"/>
          </p:cNvCxnSpPr>
          <p:nvPr/>
        </p:nvCxnSpPr>
        <p:spPr bwMode="auto">
          <a:xfrm>
            <a:off x="3251200" y="4838700"/>
            <a:ext cx="0" cy="838200"/>
          </a:xfrm>
          <a:prstGeom prst="straightConnector1">
            <a:avLst/>
          </a:prstGeom>
          <a:noFill/>
          <a:ln w="28575">
            <a:solidFill>
              <a:schemeClr val="tx1"/>
            </a:solidFill>
            <a:round/>
            <a:headEnd/>
            <a:tailEnd type="triangle" w="lg" len="lg"/>
          </a:ln>
        </p:spPr>
      </p:cxnSp>
      <p:grpSp>
        <p:nvGrpSpPr>
          <p:cNvPr id="65543" name="Group 10"/>
          <p:cNvGrpSpPr>
            <a:grpSpLocks/>
          </p:cNvGrpSpPr>
          <p:nvPr/>
        </p:nvGrpSpPr>
        <p:grpSpPr bwMode="auto">
          <a:xfrm>
            <a:off x="914400" y="5410200"/>
            <a:ext cx="711200" cy="533400"/>
            <a:chOff x="0" y="0"/>
            <a:chExt cx="336" cy="336"/>
          </a:xfrm>
        </p:grpSpPr>
        <p:sp>
          <p:nvSpPr>
            <p:cNvPr id="65568" name="Oval 8"/>
            <p:cNvSpPr>
              <a:spLocks/>
            </p:cNvSpPr>
            <p:nvPr/>
          </p:nvSpPr>
          <p:spPr bwMode="auto">
            <a:xfrm>
              <a:off x="0" y="0"/>
              <a:ext cx="336" cy="336"/>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65569" name="Rectangle 9"/>
            <p:cNvSpPr>
              <a:spLocks/>
            </p:cNvSpPr>
            <p:nvPr/>
          </p:nvSpPr>
          <p:spPr bwMode="auto">
            <a:xfrm>
              <a:off x="71" y="27"/>
              <a:ext cx="193"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E</a:t>
              </a:r>
              <a:r>
                <a:rPr lang="en-US" sz="2400" baseline="-25000">
                  <a:solidFill>
                    <a:schemeClr val="tx1"/>
                  </a:solidFill>
                  <a:latin typeface="Times New Roman" pitchFamily="18" charset="0"/>
                  <a:cs typeface="Times New Roman" pitchFamily="18" charset="0"/>
                  <a:sym typeface="Times New Roman" pitchFamily="18" charset="0"/>
                </a:rPr>
                <a:t>1</a:t>
              </a:r>
            </a:p>
          </p:txBody>
        </p:sp>
      </p:grpSp>
      <p:cxnSp>
        <p:nvCxnSpPr>
          <p:cNvPr id="65544" name="AutoShape 11"/>
          <p:cNvCxnSpPr>
            <a:cxnSpLocks noChangeShapeType="1"/>
          </p:cNvCxnSpPr>
          <p:nvPr/>
        </p:nvCxnSpPr>
        <p:spPr bwMode="auto">
          <a:xfrm rot="10800000" flipH="1">
            <a:off x="1270000" y="4838700"/>
            <a:ext cx="1981200" cy="0"/>
          </a:xfrm>
          <a:prstGeom prst="straightConnector1">
            <a:avLst/>
          </a:prstGeom>
          <a:noFill/>
          <a:ln w="28575">
            <a:solidFill>
              <a:schemeClr val="tx1"/>
            </a:solidFill>
            <a:round/>
            <a:headEnd/>
            <a:tailEnd type="triangle" w="lg" len="lg"/>
          </a:ln>
        </p:spPr>
      </p:cxnSp>
      <p:grpSp>
        <p:nvGrpSpPr>
          <p:cNvPr id="65545" name="Group 14"/>
          <p:cNvGrpSpPr>
            <a:grpSpLocks/>
          </p:cNvGrpSpPr>
          <p:nvPr/>
        </p:nvGrpSpPr>
        <p:grpSpPr bwMode="auto">
          <a:xfrm>
            <a:off x="914400" y="4572000"/>
            <a:ext cx="711200" cy="533400"/>
            <a:chOff x="0" y="0"/>
            <a:chExt cx="336" cy="336"/>
          </a:xfrm>
        </p:grpSpPr>
        <p:sp>
          <p:nvSpPr>
            <p:cNvPr id="65566" name="Oval 12"/>
            <p:cNvSpPr>
              <a:spLocks/>
            </p:cNvSpPr>
            <p:nvPr/>
          </p:nvSpPr>
          <p:spPr bwMode="auto">
            <a:xfrm>
              <a:off x="0" y="0"/>
              <a:ext cx="336" cy="336"/>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65567" name="Rectangle 13"/>
            <p:cNvSpPr>
              <a:spLocks/>
            </p:cNvSpPr>
            <p:nvPr/>
          </p:nvSpPr>
          <p:spPr bwMode="auto">
            <a:xfrm>
              <a:off x="63" y="27"/>
              <a:ext cx="209"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X</a:t>
              </a:r>
              <a:r>
                <a:rPr lang="en-US" sz="2400" baseline="-25000">
                  <a:solidFill>
                    <a:schemeClr val="tx1"/>
                  </a:solidFill>
                  <a:latin typeface="Times New Roman" pitchFamily="18" charset="0"/>
                  <a:cs typeface="Times New Roman" pitchFamily="18" charset="0"/>
                  <a:sym typeface="Times New Roman" pitchFamily="18" charset="0"/>
                </a:rPr>
                <a:t>1</a:t>
              </a:r>
            </a:p>
          </p:txBody>
        </p:sp>
      </p:grpSp>
      <p:cxnSp>
        <p:nvCxnSpPr>
          <p:cNvPr id="65546" name="AutoShape 15"/>
          <p:cNvCxnSpPr>
            <a:cxnSpLocks noChangeShapeType="1"/>
          </p:cNvCxnSpPr>
          <p:nvPr/>
        </p:nvCxnSpPr>
        <p:spPr bwMode="auto">
          <a:xfrm>
            <a:off x="1270000" y="4838700"/>
            <a:ext cx="0" cy="838200"/>
          </a:xfrm>
          <a:prstGeom prst="straightConnector1">
            <a:avLst/>
          </a:prstGeom>
          <a:noFill/>
          <a:ln w="28575">
            <a:solidFill>
              <a:schemeClr val="tx1"/>
            </a:solidFill>
            <a:round/>
            <a:headEnd/>
            <a:tailEnd type="triangle" w="lg" len="lg"/>
          </a:ln>
        </p:spPr>
      </p:cxnSp>
      <p:grpSp>
        <p:nvGrpSpPr>
          <p:cNvPr id="65547" name="Group 18"/>
          <p:cNvGrpSpPr>
            <a:grpSpLocks/>
          </p:cNvGrpSpPr>
          <p:nvPr/>
        </p:nvGrpSpPr>
        <p:grpSpPr bwMode="auto">
          <a:xfrm>
            <a:off x="2895600" y="5410200"/>
            <a:ext cx="711200" cy="533400"/>
            <a:chOff x="0" y="0"/>
            <a:chExt cx="336" cy="336"/>
          </a:xfrm>
        </p:grpSpPr>
        <p:sp>
          <p:nvSpPr>
            <p:cNvPr id="65564" name="Oval 16"/>
            <p:cNvSpPr>
              <a:spLocks/>
            </p:cNvSpPr>
            <p:nvPr/>
          </p:nvSpPr>
          <p:spPr bwMode="auto">
            <a:xfrm>
              <a:off x="0" y="0"/>
              <a:ext cx="336" cy="336"/>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65565" name="Rectangle 17"/>
            <p:cNvSpPr>
              <a:spLocks/>
            </p:cNvSpPr>
            <p:nvPr/>
          </p:nvSpPr>
          <p:spPr bwMode="auto">
            <a:xfrm>
              <a:off x="71" y="27"/>
              <a:ext cx="193"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E</a:t>
              </a:r>
              <a:r>
                <a:rPr lang="en-US" sz="2400" baseline="-25000">
                  <a:solidFill>
                    <a:schemeClr val="tx1"/>
                  </a:solidFill>
                  <a:latin typeface="Times New Roman" pitchFamily="18" charset="0"/>
                  <a:cs typeface="Times New Roman" pitchFamily="18" charset="0"/>
                  <a:sym typeface="Times New Roman" pitchFamily="18" charset="0"/>
                </a:rPr>
                <a:t>2</a:t>
              </a:r>
            </a:p>
          </p:txBody>
        </p:sp>
      </p:grpSp>
      <p:sp>
        <p:nvSpPr>
          <p:cNvPr id="65548" name="Line 19"/>
          <p:cNvSpPr>
            <a:spLocks noChangeShapeType="1"/>
          </p:cNvSpPr>
          <p:nvPr/>
        </p:nvSpPr>
        <p:spPr bwMode="auto">
          <a:xfrm>
            <a:off x="711200" y="4267200"/>
            <a:ext cx="10464800" cy="1588"/>
          </a:xfrm>
          <a:prstGeom prst="line">
            <a:avLst/>
          </a:prstGeom>
          <a:noFill/>
          <a:ln w="9525">
            <a:solidFill>
              <a:schemeClr val="tx1"/>
            </a:solidFill>
            <a:round/>
            <a:headEnd/>
            <a:tailEnd/>
          </a:ln>
        </p:spPr>
        <p:txBody>
          <a:bodyPr lIns="0" tIns="0" rIns="0" bIns="0"/>
          <a:lstStyle/>
          <a:p>
            <a:endParaRPr lang="en-US"/>
          </a:p>
        </p:txBody>
      </p:sp>
      <p:sp>
        <p:nvSpPr>
          <p:cNvPr id="65549" name="Rectangle 20"/>
          <p:cNvSpPr>
            <a:spLocks/>
          </p:cNvSpPr>
          <p:nvPr/>
        </p:nvSpPr>
        <p:spPr bwMode="auto">
          <a:xfrm>
            <a:off x="8237476" y="4724400"/>
            <a:ext cx="1080683" cy="276999"/>
          </a:xfrm>
          <a:prstGeom prst="rect">
            <a:avLst/>
          </a:prstGeom>
          <a:noFill/>
          <a:ln w="12700">
            <a:noFill/>
            <a:miter lim="800000"/>
            <a:headEnd/>
            <a:tailEnd/>
          </a:ln>
        </p:spPr>
        <p:txBody>
          <a:bodyPr wrap="none" lIns="0" tIns="0" rIns="40639" bIns="0">
            <a:spAutoFit/>
          </a:bodyPr>
          <a:lstStyle/>
          <a:p>
            <a:pPr marL="39688" algn="ctr"/>
            <a:r>
              <a:rPr lang="en-US">
                <a:solidFill>
                  <a:schemeClr val="tx1"/>
                </a:solidFill>
                <a:cs typeface="Arial" charset="0"/>
              </a:rPr>
              <a:t>&lt;0.5, 0.5&gt;</a:t>
            </a:r>
          </a:p>
        </p:txBody>
      </p:sp>
      <p:sp>
        <p:nvSpPr>
          <p:cNvPr id="65550" name="Rectangle 21"/>
          <p:cNvSpPr>
            <a:spLocks/>
          </p:cNvSpPr>
          <p:nvPr/>
        </p:nvSpPr>
        <p:spPr bwMode="auto">
          <a:xfrm>
            <a:off x="7219772" y="4343400"/>
            <a:ext cx="2517074" cy="276999"/>
          </a:xfrm>
          <a:prstGeom prst="rect">
            <a:avLst/>
          </a:prstGeom>
          <a:noFill/>
          <a:ln w="12700">
            <a:noFill/>
            <a:miter lim="800000"/>
            <a:headEnd/>
            <a:tailEnd/>
          </a:ln>
        </p:spPr>
        <p:txBody>
          <a:bodyPr wrap="none" lIns="0" tIns="0" rIns="40639" bIns="0">
            <a:spAutoFit/>
          </a:bodyPr>
          <a:lstStyle/>
          <a:p>
            <a:pPr marL="39688" algn="ctr"/>
            <a:r>
              <a:rPr lang="en-US">
                <a:solidFill>
                  <a:schemeClr val="tx1"/>
                </a:solidFill>
                <a:latin typeface="Arial Bold" charset="0"/>
                <a:cs typeface="Arial Bold" charset="0"/>
                <a:sym typeface="Arial Bold" charset="0"/>
              </a:rPr>
              <a:t>Belief: &lt;P(rain), P(sun)&gt;</a:t>
            </a:r>
          </a:p>
        </p:txBody>
      </p:sp>
      <p:pic>
        <p:nvPicPr>
          <p:cNvPr id="65551" name="Picture 22"/>
          <p:cNvPicPr>
            <a:picLocks noChangeArrowheads="1"/>
          </p:cNvPicPr>
          <p:nvPr/>
        </p:nvPicPr>
        <p:blipFill>
          <a:blip r:embed="rId3" cstate="print"/>
          <a:srcRect/>
          <a:stretch>
            <a:fillRect/>
          </a:stretch>
        </p:blipFill>
        <p:spPr bwMode="auto">
          <a:xfrm>
            <a:off x="6570133" y="4800600"/>
            <a:ext cx="914400" cy="279400"/>
          </a:xfrm>
          <a:prstGeom prst="rect">
            <a:avLst/>
          </a:prstGeom>
          <a:noFill/>
          <a:ln w="9525">
            <a:noFill/>
            <a:miter lim="800000"/>
            <a:headEnd/>
            <a:tailEnd/>
          </a:ln>
        </p:spPr>
      </p:pic>
      <p:pic>
        <p:nvPicPr>
          <p:cNvPr id="65552" name="Picture 23"/>
          <p:cNvPicPr>
            <a:picLocks noChangeArrowheads="1"/>
          </p:cNvPicPr>
          <p:nvPr/>
        </p:nvPicPr>
        <p:blipFill>
          <a:blip r:embed="rId4" cstate="print"/>
          <a:srcRect/>
          <a:stretch>
            <a:fillRect/>
          </a:stretch>
        </p:blipFill>
        <p:spPr bwMode="auto">
          <a:xfrm>
            <a:off x="4131733" y="5283200"/>
            <a:ext cx="3352800" cy="279400"/>
          </a:xfrm>
          <a:prstGeom prst="rect">
            <a:avLst/>
          </a:prstGeom>
          <a:noFill/>
          <a:ln w="9525">
            <a:noFill/>
            <a:miter lim="800000"/>
            <a:headEnd/>
            <a:tailEnd/>
          </a:ln>
        </p:spPr>
      </p:pic>
      <p:pic>
        <p:nvPicPr>
          <p:cNvPr id="65553" name="Picture 24"/>
          <p:cNvPicPr>
            <a:picLocks noChangeArrowheads="1"/>
          </p:cNvPicPr>
          <p:nvPr/>
        </p:nvPicPr>
        <p:blipFill>
          <a:blip r:embed="rId5" cstate="print"/>
          <a:srcRect/>
          <a:stretch>
            <a:fillRect/>
          </a:stretch>
        </p:blipFill>
        <p:spPr bwMode="auto">
          <a:xfrm>
            <a:off x="4131733" y="5791200"/>
            <a:ext cx="3352800" cy="279400"/>
          </a:xfrm>
          <a:prstGeom prst="rect">
            <a:avLst/>
          </a:prstGeom>
          <a:noFill/>
          <a:ln w="9525">
            <a:noFill/>
            <a:miter lim="800000"/>
            <a:headEnd/>
            <a:tailEnd/>
          </a:ln>
        </p:spPr>
      </p:pic>
      <p:sp>
        <p:nvSpPr>
          <p:cNvPr id="65554" name="Rectangle 25"/>
          <p:cNvSpPr>
            <a:spLocks/>
          </p:cNvSpPr>
          <p:nvPr/>
        </p:nvSpPr>
        <p:spPr bwMode="auto">
          <a:xfrm>
            <a:off x="8110157" y="5181600"/>
            <a:ext cx="1337439" cy="276999"/>
          </a:xfrm>
          <a:prstGeom prst="rect">
            <a:avLst/>
          </a:prstGeom>
          <a:noFill/>
          <a:ln w="12700">
            <a:noFill/>
            <a:miter lim="800000"/>
            <a:headEnd/>
            <a:tailEnd/>
          </a:ln>
        </p:spPr>
        <p:txBody>
          <a:bodyPr wrap="none" lIns="0" tIns="0" rIns="40639" bIns="0">
            <a:spAutoFit/>
          </a:bodyPr>
          <a:lstStyle/>
          <a:p>
            <a:pPr marL="39688" algn="ctr"/>
            <a:r>
              <a:rPr lang="en-US">
                <a:solidFill>
                  <a:schemeClr val="tx1"/>
                </a:solidFill>
                <a:cs typeface="Arial" charset="0"/>
              </a:rPr>
              <a:t>&lt;0.82, 0.18&gt;</a:t>
            </a:r>
          </a:p>
        </p:txBody>
      </p:sp>
      <p:sp>
        <p:nvSpPr>
          <p:cNvPr id="65555" name="Rectangle 26"/>
          <p:cNvSpPr>
            <a:spLocks/>
          </p:cNvSpPr>
          <p:nvPr/>
        </p:nvSpPr>
        <p:spPr bwMode="auto">
          <a:xfrm>
            <a:off x="8110157" y="5715000"/>
            <a:ext cx="1337439" cy="276999"/>
          </a:xfrm>
          <a:prstGeom prst="rect">
            <a:avLst/>
          </a:prstGeom>
          <a:noFill/>
          <a:ln w="12700">
            <a:noFill/>
            <a:miter lim="800000"/>
            <a:headEnd/>
            <a:tailEnd/>
          </a:ln>
        </p:spPr>
        <p:txBody>
          <a:bodyPr wrap="none" lIns="0" tIns="0" rIns="40639" bIns="0">
            <a:spAutoFit/>
          </a:bodyPr>
          <a:lstStyle/>
          <a:p>
            <a:pPr marL="39688" algn="ctr"/>
            <a:r>
              <a:rPr lang="en-US">
                <a:solidFill>
                  <a:schemeClr val="tx1"/>
                </a:solidFill>
                <a:cs typeface="Arial" charset="0"/>
              </a:rPr>
              <a:t>&lt;0.63, 0.37&gt;</a:t>
            </a:r>
          </a:p>
        </p:txBody>
      </p:sp>
      <p:sp>
        <p:nvSpPr>
          <p:cNvPr id="65556" name="Rectangle 27"/>
          <p:cNvSpPr>
            <a:spLocks/>
          </p:cNvSpPr>
          <p:nvPr/>
        </p:nvSpPr>
        <p:spPr bwMode="auto">
          <a:xfrm>
            <a:off x="8110157" y="6183313"/>
            <a:ext cx="1337439" cy="276999"/>
          </a:xfrm>
          <a:prstGeom prst="rect">
            <a:avLst/>
          </a:prstGeom>
          <a:noFill/>
          <a:ln w="12700">
            <a:noFill/>
            <a:miter lim="800000"/>
            <a:headEnd/>
            <a:tailEnd/>
          </a:ln>
        </p:spPr>
        <p:txBody>
          <a:bodyPr wrap="none" lIns="0" tIns="0" rIns="40639" bIns="0">
            <a:spAutoFit/>
          </a:bodyPr>
          <a:lstStyle/>
          <a:p>
            <a:pPr marL="39688" algn="ctr"/>
            <a:r>
              <a:rPr lang="en-US">
                <a:solidFill>
                  <a:schemeClr val="tx1"/>
                </a:solidFill>
                <a:cs typeface="Arial" charset="0"/>
              </a:rPr>
              <a:t>&lt;0.88, 0.12&gt;</a:t>
            </a:r>
          </a:p>
        </p:txBody>
      </p:sp>
      <p:sp>
        <p:nvSpPr>
          <p:cNvPr id="65557" name="Rectangle 28"/>
          <p:cNvSpPr>
            <a:spLocks/>
          </p:cNvSpPr>
          <p:nvPr/>
        </p:nvSpPr>
        <p:spPr bwMode="auto">
          <a:xfrm>
            <a:off x="10033001" y="4724400"/>
            <a:ext cx="1152969" cy="276999"/>
          </a:xfrm>
          <a:prstGeom prst="rect">
            <a:avLst/>
          </a:prstGeom>
          <a:noFill/>
          <a:ln w="12700">
            <a:noFill/>
            <a:miter lim="800000"/>
            <a:headEnd/>
            <a:tailEnd/>
          </a:ln>
        </p:spPr>
        <p:txBody>
          <a:bodyPr wrap="none" lIns="0" tIns="0" rIns="40639" bIns="0">
            <a:spAutoFit/>
          </a:bodyPr>
          <a:lstStyle/>
          <a:p>
            <a:pPr marL="39688"/>
            <a:r>
              <a:rPr lang="en-US">
                <a:solidFill>
                  <a:schemeClr val="tx1"/>
                </a:solidFill>
                <a:latin typeface="Arial Italic" charset="0"/>
                <a:cs typeface="Arial Italic" charset="0"/>
                <a:sym typeface="Arial Italic" charset="0"/>
              </a:rPr>
              <a:t>Prior on X</a:t>
            </a:r>
            <a:r>
              <a:rPr lang="en-US" baseline="-25000">
                <a:solidFill>
                  <a:schemeClr val="tx1"/>
                </a:solidFill>
                <a:latin typeface="Arial Italic" charset="0"/>
                <a:cs typeface="Arial Italic" charset="0"/>
                <a:sym typeface="Arial Italic" charset="0"/>
              </a:rPr>
              <a:t>1</a:t>
            </a:r>
          </a:p>
        </p:txBody>
      </p:sp>
      <p:sp>
        <p:nvSpPr>
          <p:cNvPr id="65558" name="Rectangle 29"/>
          <p:cNvSpPr>
            <a:spLocks/>
          </p:cNvSpPr>
          <p:nvPr/>
        </p:nvSpPr>
        <p:spPr bwMode="auto">
          <a:xfrm>
            <a:off x="10033000" y="5181600"/>
            <a:ext cx="913420" cy="276999"/>
          </a:xfrm>
          <a:prstGeom prst="rect">
            <a:avLst/>
          </a:prstGeom>
          <a:noFill/>
          <a:ln w="12700">
            <a:noFill/>
            <a:miter lim="800000"/>
            <a:headEnd/>
            <a:tailEnd/>
          </a:ln>
        </p:spPr>
        <p:txBody>
          <a:bodyPr wrap="none" lIns="0" tIns="0" rIns="40639" bIns="0">
            <a:spAutoFit/>
          </a:bodyPr>
          <a:lstStyle/>
          <a:p>
            <a:pPr marL="39688"/>
            <a:r>
              <a:rPr lang="en-US">
                <a:solidFill>
                  <a:schemeClr val="tx1"/>
                </a:solidFill>
                <a:latin typeface="Arial Italic" charset="0"/>
                <a:cs typeface="Arial Italic" charset="0"/>
                <a:sym typeface="Arial Italic" charset="0"/>
              </a:rPr>
              <a:t>Observe</a:t>
            </a:r>
          </a:p>
        </p:txBody>
      </p:sp>
      <p:sp>
        <p:nvSpPr>
          <p:cNvPr id="65559" name="Rectangle 30"/>
          <p:cNvSpPr>
            <a:spLocks/>
          </p:cNvSpPr>
          <p:nvPr/>
        </p:nvSpPr>
        <p:spPr bwMode="auto">
          <a:xfrm>
            <a:off x="10033000" y="5715000"/>
            <a:ext cx="1247045" cy="276999"/>
          </a:xfrm>
          <a:prstGeom prst="rect">
            <a:avLst/>
          </a:prstGeom>
          <a:noFill/>
          <a:ln w="12700">
            <a:noFill/>
            <a:miter lim="800000"/>
            <a:headEnd/>
            <a:tailEnd/>
          </a:ln>
        </p:spPr>
        <p:txBody>
          <a:bodyPr wrap="none" lIns="0" tIns="0" rIns="40639" bIns="0">
            <a:spAutoFit/>
          </a:bodyPr>
          <a:lstStyle/>
          <a:p>
            <a:pPr marL="39688"/>
            <a:r>
              <a:rPr lang="en-US">
                <a:solidFill>
                  <a:schemeClr val="tx1"/>
                </a:solidFill>
                <a:latin typeface="Arial Italic" charset="0"/>
                <a:cs typeface="Arial Italic" charset="0"/>
                <a:sym typeface="Arial Italic" charset="0"/>
              </a:rPr>
              <a:t>Elapse time</a:t>
            </a:r>
          </a:p>
        </p:txBody>
      </p:sp>
      <p:sp>
        <p:nvSpPr>
          <p:cNvPr id="65560" name="Rectangle 31"/>
          <p:cNvSpPr>
            <a:spLocks/>
          </p:cNvSpPr>
          <p:nvPr/>
        </p:nvSpPr>
        <p:spPr bwMode="auto">
          <a:xfrm>
            <a:off x="10033000" y="6183313"/>
            <a:ext cx="913420" cy="276999"/>
          </a:xfrm>
          <a:prstGeom prst="rect">
            <a:avLst/>
          </a:prstGeom>
          <a:noFill/>
          <a:ln w="12700">
            <a:noFill/>
            <a:miter lim="800000"/>
            <a:headEnd/>
            <a:tailEnd/>
          </a:ln>
        </p:spPr>
        <p:txBody>
          <a:bodyPr wrap="none" lIns="0" tIns="0" rIns="40639" bIns="0">
            <a:spAutoFit/>
          </a:bodyPr>
          <a:lstStyle/>
          <a:p>
            <a:pPr marL="39688"/>
            <a:r>
              <a:rPr lang="en-US">
                <a:solidFill>
                  <a:schemeClr val="tx1"/>
                </a:solidFill>
                <a:latin typeface="Arial Italic" charset="0"/>
                <a:cs typeface="Arial Italic" charset="0"/>
                <a:sym typeface="Arial Italic" charset="0"/>
              </a:rPr>
              <a:t>Observe</a:t>
            </a:r>
          </a:p>
        </p:txBody>
      </p:sp>
      <p:pic>
        <p:nvPicPr>
          <p:cNvPr id="65561" name="Picture 32"/>
          <p:cNvPicPr>
            <a:picLocks noChangeArrowheads="1"/>
          </p:cNvPicPr>
          <p:nvPr/>
        </p:nvPicPr>
        <p:blipFill>
          <a:blip r:embed="rId6" cstate="print"/>
          <a:srcRect/>
          <a:stretch>
            <a:fillRect/>
          </a:stretch>
        </p:blipFill>
        <p:spPr bwMode="auto">
          <a:xfrm>
            <a:off x="3149600" y="6248400"/>
            <a:ext cx="4334933" cy="279400"/>
          </a:xfrm>
          <a:prstGeom prst="rect">
            <a:avLst/>
          </a:prstGeom>
          <a:noFill/>
          <a:ln w="9525">
            <a:noFill/>
            <a:miter lim="800000"/>
            <a:headEnd/>
            <a:tailEnd/>
          </a:ln>
        </p:spPr>
      </p:pic>
      <p:pic>
        <p:nvPicPr>
          <p:cNvPr id="65562" name="Picture 33"/>
          <p:cNvPicPr>
            <a:picLocks noChangeArrowheads="1"/>
          </p:cNvPicPr>
          <p:nvPr/>
        </p:nvPicPr>
        <p:blipFill>
          <a:blip r:embed="rId7" cstate="print"/>
          <a:srcRect/>
          <a:stretch>
            <a:fillRect/>
          </a:stretch>
        </p:blipFill>
        <p:spPr bwMode="auto">
          <a:xfrm>
            <a:off x="1426634" y="2149476"/>
            <a:ext cx="9546167" cy="822325"/>
          </a:xfrm>
          <a:prstGeom prst="rect">
            <a:avLst/>
          </a:prstGeom>
          <a:noFill/>
          <a:ln w="9525">
            <a:noFill/>
            <a:miter lim="800000"/>
            <a:headEnd/>
            <a:tailEnd/>
          </a:ln>
        </p:spPr>
      </p:pic>
      <p:pic>
        <p:nvPicPr>
          <p:cNvPr id="65563" name="Picture 34"/>
          <p:cNvPicPr>
            <a:picLocks noChangeArrowheads="1"/>
          </p:cNvPicPr>
          <p:nvPr/>
        </p:nvPicPr>
        <p:blipFill>
          <a:blip r:embed="rId8" cstate="print"/>
          <a:srcRect/>
          <a:stretch>
            <a:fillRect/>
          </a:stretch>
        </p:blipFill>
        <p:spPr bwMode="auto">
          <a:xfrm>
            <a:off x="1928284" y="3657601"/>
            <a:ext cx="7933267" cy="434975"/>
          </a:xfrm>
          <a:prstGeom prst="rect">
            <a:avLst/>
          </a:prstGeom>
          <a:noFill/>
          <a:ln w="9525">
            <a:noFill/>
            <a:miter lim="800000"/>
            <a:headEnd/>
            <a:tailEnd/>
          </a:ln>
        </p:spPr>
      </p:pic>
    </p:spTree>
    <p:extLst>
      <p:ext uri="{BB962C8B-B14F-4D97-AF65-F5344CB8AC3E}">
        <p14:creationId xmlns:p14="http://schemas.microsoft.com/office/powerpoint/2010/main" val="1784022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2"/>
          <p:cNvSpPr>
            <a:spLocks noGrp="1" noChangeArrowheads="1"/>
          </p:cNvSpPr>
          <p:nvPr>
            <p:ph type="title"/>
          </p:nvPr>
        </p:nvSpPr>
        <p:spPr>
          <a:xfrm>
            <a:off x="609600" y="-228600"/>
            <a:ext cx="10972800" cy="1387475"/>
          </a:xfrm>
        </p:spPr>
        <p:txBody>
          <a:bodyPr rIns="132080"/>
          <a:lstStyle/>
          <a:p>
            <a:pPr indent="0" eaLnBrk="1" hangingPunct="1"/>
            <a:r>
              <a:rPr lang="en-US" dirty="0" smtClean="0"/>
              <a:t>Particle Filtering</a:t>
            </a:r>
          </a:p>
        </p:txBody>
      </p:sp>
      <p:sp>
        <p:nvSpPr>
          <p:cNvPr id="66564" name="Rectangle 3"/>
          <p:cNvSpPr>
            <a:spLocks noGrp="1" noChangeArrowheads="1"/>
          </p:cNvSpPr>
          <p:nvPr>
            <p:ph type="body" idx="1"/>
          </p:nvPr>
        </p:nvSpPr>
        <p:spPr>
          <a:xfrm>
            <a:off x="609600" y="1493838"/>
            <a:ext cx="6807200" cy="5364162"/>
          </a:xfrm>
        </p:spPr>
        <p:txBody>
          <a:bodyPr rIns="132080"/>
          <a:lstStyle/>
          <a:p>
            <a:pPr eaLnBrk="1" hangingPunct="1">
              <a:lnSpc>
                <a:spcPct val="80000"/>
              </a:lnSpc>
            </a:pPr>
            <a:r>
              <a:rPr lang="en-US" sz="2400" smtClean="0"/>
              <a:t>Sometimes |X| is too big to use exact inference</a:t>
            </a:r>
          </a:p>
          <a:p>
            <a:pPr marL="782638" lvl="1" eaLnBrk="1" hangingPunct="1">
              <a:lnSpc>
                <a:spcPct val="80000"/>
              </a:lnSpc>
            </a:pPr>
            <a:r>
              <a:rPr lang="en-US" sz="2000" smtClean="0"/>
              <a:t>|X| may be too big to even store B(X)</a:t>
            </a:r>
          </a:p>
          <a:p>
            <a:pPr marL="782638" lvl="1" eaLnBrk="1" hangingPunct="1">
              <a:lnSpc>
                <a:spcPct val="80000"/>
              </a:lnSpc>
            </a:pPr>
            <a:r>
              <a:rPr lang="en-US" sz="2000" smtClean="0"/>
              <a:t>E.g. X is continuous</a:t>
            </a:r>
          </a:p>
          <a:p>
            <a:pPr marL="782638" lvl="1" eaLnBrk="1" hangingPunct="1">
              <a:lnSpc>
                <a:spcPct val="80000"/>
              </a:lnSpc>
            </a:pPr>
            <a:r>
              <a:rPr lang="en-US" sz="2000" smtClean="0"/>
              <a:t>|X|</a:t>
            </a:r>
            <a:r>
              <a:rPr lang="en-US" sz="2000" baseline="30000" smtClean="0"/>
              <a:t>2</a:t>
            </a:r>
            <a:r>
              <a:rPr lang="en-US" sz="2000" smtClean="0"/>
              <a:t> may be too big to do updates</a:t>
            </a:r>
          </a:p>
          <a:p>
            <a:pPr marL="782638" lvl="1" eaLnBrk="1" hangingPunct="1">
              <a:lnSpc>
                <a:spcPct val="80000"/>
              </a:lnSpc>
            </a:pPr>
            <a:endParaRPr lang="en-US" sz="2000" smtClean="0"/>
          </a:p>
          <a:p>
            <a:pPr eaLnBrk="1" hangingPunct="1">
              <a:lnSpc>
                <a:spcPct val="80000"/>
              </a:lnSpc>
            </a:pPr>
            <a:r>
              <a:rPr lang="en-US" sz="2400" smtClean="0"/>
              <a:t>Solution: approximate inference</a:t>
            </a:r>
          </a:p>
          <a:p>
            <a:pPr marL="782638" lvl="1" eaLnBrk="1" hangingPunct="1">
              <a:lnSpc>
                <a:spcPct val="80000"/>
              </a:lnSpc>
            </a:pPr>
            <a:r>
              <a:rPr lang="en-US" sz="2000" smtClean="0"/>
              <a:t>Track samples of X, not all values</a:t>
            </a:r>
          </a:p>
          <a:p>
            <a:pPr marL="782638" lvl="1" eaLnBrk="1" hangingPunct="1">
              <a:lnSpc>
                <a:spcPct val="80000"/>
              </a:lnSpc>
            </a:pPr>
            <a:r>
              <a:rPr lang="en-US" sz="2000" smtClean="0"/>
              <a:t>Samples are called particles</a:t>
            </a:r>
          </a:p>
          <a:p>
            <a:pPr marL="782638" lvl="1" eaLnBrk="1" hangingPunct="1">
              <a:lnSpc>
                <a:spcPct val="80000"/>
              </a:lnSpc>
            </a:pPr>
            <a:r>
              <a:rPr lang="en-US" sz="2000" smtClean="0"/>
              <a:t>Time per step is linear in the number of samples</a:t>
            </a:r>
          </a:p>
          <a:p>
            <a:pPr marL="782638" lvl="1" eaLnBrk="1" hangingPunct="1">
              <a:lnSpc>
                <a:spcPct val="80000"/>
              </a:lnSpc>
            </a:pPr>
            <a:r>
              <a:rPr lang="en-US" sz="2000" smtClean="0"/>
              <a:t>But: number needed may be large</a:t>
            </a:r>
          </a:p>
          <a:p>
            <a:pPr marL="782638" lvl="1" eaLnBrk="1" hangingPunct="1">
              <a:lnSpc>
                <a:spcPct val="80000"/>
              </a:lnSpc>
            </a:pPr>
            <a:r>
              <a:rPr lang="en-US" sz="2000" smtClean="0"/>
              <a:t>In memory: list of particles, not states</a:t>
            </a:r>
          </a:p>
          <a:p>
            <a:pPr marL="1182688" lvl="2" eaLnBrk="1" hangingPunct="1">
              <a:lnSpc>
                <a:spcPct val="80000"/>
              </a:lnSpc>
            </a:pPr>
            <a:endParaRPr lang="en-US" sz="1600" smtClean="0"/>
          </a:p>
          <a:p>
            <a:pPr eaLnBrk="1" hangingPunct="1">
              <a:lnSpc>
                <a:spcPct val="80000"/>
              </a:lnSpc>
            </a:pPr>
            <a:r>
              <a:rPr lang="en-US" sz="2400" smtClean="0"/>
              <a:t>This is how robot localization works in practice</a:t>
            </a:r>
          </a:p>
        </p:txBody>
      </p:sp>
      <p:grpSp>
        <p:nvGrpSpPr>
          <p:cNvPr id="66565" name="Group 31"/>
          <p:cNvGrpSpPr>
            <a:grpSpLocks/>
          </p:cNvGrpSpPr>
          <p:nvPr/>
        </p:nvGrpSpPr>
        <p:grpSpPr bwMode="auto">
          <a:xfrm>
            <a:off x="8534400" y="1524000"/>
            <a:ext cx="2743200" cy="2057400"/>
            <a:chOff x="0" y="0"/>
            <a:chExt cx="1296" cy="1296"/>
          </a:xfrm>
        </p:grpSpPr>
        <p:grpSp>
          <p:nvGrpSpPr>
            <p:cNvPr id="66587" name="Group 6"/>
            <p:cNvGrpSpPr>
              <a:grpSpLocks/>
            </p:cNvGrpSpPr>
            <p:nvPr/>
          </p:nvGrpSpPr>
          <p:grpSpPr bwMode="auto">
            <a:xfrm>
              <a:off x="0" y="0"/>
              <a:ext cx="432" cy="432"/>
              <a:chOff x="0" y="0"/>
              <a:chExt cx="432" cy="432"/>
            </a:xfrm>
          </p:grpSpPr>
          <p:sp>
            <p:nvSpPr>
              <p:cNvPr id="66612" name="Rectangle 4"/>
              <p:cNvSpPr>
                <a:spLocks/>
              </p:cNvSpPr>
              <p:nvPr/>
            </p:nvSpPr>
            <p:spPr bwMode="auto">
              <a:xfrm>
                <a:off x="0" y="0"/>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66613" name="Rectangle 5"/>
              <p:cNvSpPr>
                <a:spLocks/>
              </p:cNvSpPr>
              <p:nvPr/>
            </p:nvSpPr>
            <p:spPr bwMode="auto">
              <a:xfrm>
                <a:off x="130" y="129"/>
                <a:ext cx="171" cy="174"/>
              </a:xfrm>
              <a:prstGeom prst="rect">
                <a:avLst/>
              </a:prstGeom>
              <a:noFill/>
              <a:ln w="12700">
                <a:noFill/>
                <a:miter lim="800000"/>
                <a:headEnd/>
                <a:tailEnd/>
              </a:ln>
            </p:spPr>
            <p:txBody>
              <a:bodyPr wrap="none" lIns="0" tIns="0" rIns="40639" bIns="0" anchor="ctr">
                <a:spAutoFit/>
              </a:bodyPr>
              <a:lstStyle/>
              <a:p>
                <a:pPr marL="39688" algn="ctr"/>
                <a:r>
                  <a:rPr lang="en-US">
                    <a:solidFill>
                      <a:schemeClr val="tx1"/>
                    </a:solidFill>
                    <a:cs typeface="Arial" charset="0"/>
                  </a:rPr>
                  <a:t>0.0</a:t>
                </a:r>
              </a:p>
            </p:txBody>
          </p:sp>
        </p:grpSp>
        <p:grpSp>
          <p:nvGrpSpPr>
            <p:cNvPr id="66588" name="Group 9"/>
            <p:cNvGrpSpPr>
              <a:grpSpLocks/>
            </p:cNvGrpSpPr>
            <p:nvPr/>
          </p:nvGrpSpPr>
          <p:grpSpPr bwMode="auto">
            <a:xfrm>
              <a:off x="432" y="0"/>
              <a:ext cx="432" cy="432"/>
              <a:chOff x="0" y="0"/>
              <a:chExt cx="432" cy="432"/>
            </a:xfrm>
          </p:grpSpPr>
          <p:sp>
            <p:nvSpPr>
              <p:cNvPr id="66610" name="Rectangle 7"/>
              <p:cNvSpPr>
                <a:spLocks/>
              </p:cNvSpPr>
              <p:nvPr/>
            </p:nvSpPr>
            <p:spPr bwMode="auto">
              <a:xfrm>
                <a:off x="0" y="0"/>
                <a:ext cx="432" cy="432"/>
              </a:xfrm>
              <a:prstGeom prst="rect">
                <a:avLst/>
              </a:prstGeom>
              <a:solidFill>
                <a:srgbClr val="6699FF"/>
              </a:solidFill>
              <a:ln w="9525">
                <a:solidFill>
                  <a:schemeClr val="tx1"/>
                </a:solidFill>
                <a:round/>
                <a:headEnd/>
                <a:tailEnd/>
              </a:ln>
            </p:spPr>
            <p:txBody>
              <a:bodyPr lIns="0" tIns="0" rIns="0" bIns="0"/>
              <a:lstStyle/>
              <a:p>
                <a:endParaRPr lang="en-US"/>
              </a:p>
            </p:txBody>
          </p:sp>
          <p:sp>
            <p:nvSpPr>
              <p:cNvPr id="66611" name="Rectangle 8"/>
              <p:cNvSpPr>
                <a:spLocks/>
              </p:cNvSpPr>
              <p:nvPr/>
            </p:nvSpPr>
            <p:spPr bwMode="auto">
              <a:xfrm>
                <a:off x="130" y="129"/>
                <a:ext cx="171" cy="174"/>
              </a:xfrm>
              <a:prstGeom prst="rect">
                <a:avLst/>
              </a:prstGeom>
              <a:noFill/>
              <a:ln w="12700">
                <a:noFill/>
                <a:miter lim="800000"/>
                <a:headEnd/>
                <a:tailEnd/>
              </a:ln>
            </p:spPr>
            <p:txBody>
              <a:bodyPr wrap="none" lIns="0" tIns="0" rIns="40639" bIns="0" anchor="ctr">
                <a:spAutoFit/>
              </a:bodyPr>
              <a:lstStyle/>
              <a:p>
                <a:pPr marL="39688" algn="ctr"/>
                <a:r>
                  <a:rPr lang="en-US">
                    <a:solidFill>
                      <a:schemeClr val="tx1"/>
                    </a:solidFill>
                    <a:cs typeface="Arial" charset="0"/>
                  </a:rPr>
                  <a:t>0.1</a:t>
                </a:r>
              </a:p>
            </p:txBody>
          </p:sp>
        </p:grpSp>
        <p:grpSp>
          <p:nvGrpSpPr>
            <p:cNvPr id="66589" name="Group 12"/>
            <p:cNvGrpSpPr>
              <a:grpSpLocks/>
            </p:cNvGrpSpPr>
            <p:nvPr/>
          </p:nvGrpSpPr>
          <p:grpSpPr bwMode="auto">
            <a:xfrm>
              <a:off x="0" y="432"/>
              <a:ext cx="432" cy="432"/>
              <a:chOff x="0" y="0"/>
              <a:chExt cx="432" cy="432"/>
            </a:xfrm>
          </p:grpSpPr>
          <p:sp>
            <p:nvSpPr>
              <p:cNvPr id="66608" name="Rectangle 10"/>
              <p:cNvSpPr>
                <a:spLocks/>
              </p:cNvSpPr>
              <p:nvPr/>
            </p:nvSpPr>
            <p:spPr bwMode="auto">
              <a:xfrm>
                <a:off x="0" y="0"/>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66609" name="Rectangle 11"/>
              <p:cNvSpPr>
                <a:spLocks/>
              </p:cNvSpPr>
              <p:nvPr/>
            </p:nvSpPr>
            <p:spPr bwMode="auto">
              <a:xfrm>
                <a:off x="130" y="129"/>
                <a:ext cx="171" cy="174"/>
              </a:xfrm>
              <a:prstGeom prst="rect">
                <a:avLst/>
              </a:prstGeom>
              <a:noFill/>
              <a:ln w="12700">
                <a:noFill/>
                <a:miter lim="800000"/>
                <a:headEnd/>
                <a:tailEnd/>
              </a:ln>
            </p:spPr>
            <p:txBody>
              <a:bodyPr wrap="none" lIns="0" tIns="0" rIns="40639" bIns="0" anchor="ctr">
                <a:spAutoFit/>
              </a:bodyPr>
              <a:lstStyle/>
              <a:p>
                <a:pPr marL="39688" algn="ctr"/>
                <a:r>
                  <a:rPr lang="en-US">
                    <a:solidFill>
                      <a:schemeClr val="tx1"/>
                    </a:solidFill>
                    <a:cs typeface="Arial" charset="0"/>
                  </a:rPr>
                  <a:t>0.0</a:t>
                </a:r>
              </a:p>
            </p:txBody>
          </p:sp>
        </p:grpSp>
        <p:grpSp>
          <p:nvGrpSpPr>
            <p:cNvPr id="66590" name="Group 15"/>
            <p:cNvGrpSpPr>
              <a:grpSpLocks/>
            </p:cNvGrpSpPr>
            <p:nvPr/>
          </p:nvGrpSpPr>
          <p:grpSpPr bwMode="auto">
            <a:xfrm>
              <a:off x="432" y="432"/>
              <a:ext cx="432" cy="432"/>
              <a:chOff x="0" y="0"/>
              <a:chExt cx="432" cy="432"/>
            </a:xfrm>
          </p:grpSpPr>
          <p:sp>
            <p:nvSpPr>
              <p:cNvPr id="66606" name="Rectangle 13"/>
              <p:cNvSpPr>
                <a:spLocks/>
              </p:cNvSpPr>
              <p:nvPr/>
            </p:nvSpPr>
            <p:spPr bwMode="auto">
              <a:xfrm>
                <a:off x="0" y="0"/>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66607" name="Rectangle 14"/>
              <p:cNvSpPr>
                <a:spLocks/>
              </p:cNvSpPr>
              <p:nvPr/>
            </p:nvSpPr>
            <p:spPr bwMode="auto">
              <a:xfrm>
                <a:off x="130" y="129"/>
                <a:ext cx="171" cy="174"/>
              </a:xfrm>
              <a:prstGeom prst="rect">
                <a:avLst/>
              </a:prstGeom>
              <a:noFill/>
              <a:ln w="12700">
                <a:noFill/>
                <a:miter lim="800000"/>
                <a:headEnd/>
                <a:tailEnd/>
              </a:ln>
            </p:spPr>
            <p:txBody>
              <a:bodyPr wrap="none" lIns="0" tIns="0" rIns="40639" bIns="0" anchor="ctr">
                <a:spAutoFit/>
              </a:bodyPr>
              <a:lstStyle/>
              <a:p>
                <a:pPr marL="39688" algn="ctr"/>
                <a:r>
                  <a:rPr lang="en-US">
                    <a:solidFill>
                      <a:schemeClr val="tx1"/>
                    </a:solidFill>
                    <a:cs typeface="Arial" charset="0"/>
                  </a:rPr>
                  <a:t>0.0</a:t>
                </a:r>
              </a:p>
            </p:txBody>
          </p:sp>
        </p:grpSp>
        <p:grpSp>
          <p:nvGrpSpPr>
            <p:cNvPr id="66591" name="Group 18"/>
            <p:cNvGrpSpPr>
              <a:grpSpLocks/>
            </p:cNvGrpSpPr>
            <p:nvPr/>
          </p:nvGrpSpPr>
          <p:grpSpPr bwMode="auto">
            <a:xfrm>
              <a:off x="864" y="0"/>
              <a:ext cx="432" cy="432"/>
              <a:chOff x="0" y="0"/>
              <a:chExt cx="432" cy="432"/>
            </a:xfrm>
          </p:grpSpPr>
          <p:sp>
            <p:nvSpPr>
              <p:cNvPr id="66604" name="Rectangle 16"/>
              <p:cNvSpPr>
                <a:spLocks/>
              </p:cNvSpPr>
              <p:nvPr/>
            </p:nvSpPr>
            <p:spPr bwMode="auto">
              <a:xfrm>
                <a:off x="0" y="0"/>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66605" name="Rectangle 17"/>
              <p:cNvSpPr>
                <a:spLocks/>
              </p:cNvSpPr>
              <p:nvPr/>
            </p:nvSpPr>
            <p:spPr bwMode="auto">
              <a:xfrm>
                <a:off x="130" y="129"/>
                <a:ext cx="171" cy="174"/>
              </a:xfrm>
              <a:prstGeom prst="rect">
                <a:avLst/>
              </a:prstGeom>
              <a:noFill/>
              <a:ln w="12700">
                <a:noFill/>
                <a:miter lim="800000"/>
                <a:headEnd/>
                <a:tailEnd/>
              </a:ln>
            </p:spPr>
            <p:txBody>
              <a:bodyPr wrap="none" lIns="0" tIns="0" rIns="40639" bIns="0" anchor="ctr">
                <a:spAutoFit/>
              </a:bodyPr>
              <a:lstStyle/>
              <a:p>
                <a:pPr marL="39688" algn="ctr"/>
                <a:r>
                  <a:rPr lang="en-US">
                    <a:solidFill>
                      <a:schemeClr val="tx1"/>
                    </a:solidFill>
                    <a:cs typeface="Arial" charset="0"/>
                  </a:rPr>
                  <a:t>0.0</a:t>
                </a:r>
              </a:p>
            </p:txBody>
          </p:sp>
        </p:grpSp>
        <p:grpSp>
          <p:nvGrpSpPr>
            <p:cNvPr id="66592" name="Group 21"/>
            <p:cNvGrpSpPr>
              <a:grpSpLocks/>
            </p:cNvGrpSpPr>
            <p:nvPr/>
          </p:nvGrpSpPr>
          <p:grpSpPr bwMode="auto">
            <a:xfrm>
              <a:off x="864" y="432"/>
              <a:ext cx="432" cy="432"/>
              <a:chOff x="0" y="0"/>
              <a:chExt cx="432" cy="432"/>
            </a:xfrm>
          </p:grpSpPr>
          <p:sp>
            <p:nvSpPr>
              <p:cNvPr id="66602" name="Rectangle 19"/>
              <p:cNvSpPr>
                <a:spLocks/>
              </p:cNvSpPr>
              <p:nvPr/>
            </p:nvSpPr>
            <p:spPr bwMode="auto">
              <a:xfrm>
                <a:off x="0" y="0"/>
                <a:ext cx="432" cy="432"/>
              </a:xfrm>
              <a:prstGeom prst="rect">
                <a:avLst/>
              </a:prstGeom>
              <a:solidFill>
                <a:srgbClr val="CC99FF"/>
              </a:solidFill>
              <a:ln w="9525">
                <a:solidFill>
                  <a:schemeClr val="tx1"/>
                </a:solidFill>
                <a:round/>
                <a:headEnd/>
                <a:tailEnd/>
              </a:ln>
            </p:spPr>
            <p:txBody>
              <a:bodyPr lIns="0" tIns="0" rIns="0" bIns="0"/>
              <a:lstStyle/>
              <a:p>
                <a:endParaRPr lang="en-US"/>
              </a:p>
            </p:txBody>
          </p:sp>
          <p:sp>
            <p:nvSpPr>
              <p:cNvPr id="66603" name="Rectangle 20"/>
              <p:cNvSpPr>
                <a:spLocks/>
              </p:cNvSpPr>
              <p:nvPr/>
            </p:nvSpPr>
            <p:spPr bwMode="auto">
              <a:xfrm>
                <a:off x="130" y="129"/>
                <a:ext cx="171" cy="174"/>
              </a:xfrm>
              <a:prstGeom prst="rect">
                <a:avLst/>
              </a:prstGeom>
              <a:noFill/>
              <a:ln w="12700">
                <a:noFill/>
                <a:miter lim="800000"/>
                <a:headEnd/>
                <a:tailEnd/>
              </a:ln>
            </p:spPr>
            <p:txBody>
              <a:bodyPr wrap="none" lIns="0" tIns="0" rIns="40639" bIns="0" anchor="ctr">
                <a:spAutoFit/>
              </a:bodyPr>
              <a:lstStyle/>
              <a:p>
                <a:pPr marL="39688" algn="ctr"/>
                <a:r>
                  <a:rPr lang="en-US">
                    <a:solidFill>
                      <a:schemeClr val="tx1"/>
                    </a:solidFill>
                    <a:cs typeface="Arial" charset="0"/>
                  </a:rPr>
                  <a:t>0.2</a:t>
                </a:r>
              </a:p>
            </p:txBody>
          </p:sp>
        </p:grpSp>
        <p:grpSp>
          <p:nvGrpSpPr>
            <p:cNvPr id="66593" name="Group 24"/>
            <p:cNvGrpSpPr>
              <a:grpSpLocks/>
            </p:cNvGrpSpPr>
            <p:nvPr/>
          </p:nvGrpSpPr>
          <p:grpSpPr bwMode="auto">
            <a:xfrm>
              <a:off x="0" y="864"/>
              <a:ext cx="432" cy="432"/>
              <a:chOff x="0" y="0"/>
              <a:chExt cx="432" cy="432"/>
            </a:xfrm>
          </p:grpSpPr>
          <p:sp>
            <p:nvSpPr>
              <p:cNvPr id="66600" name="Rectangle 22"/>
              <p:cNvSpPr>
                <a:spLocks/>
              </p:cNvSpPr>
              <p:nvPr/>
            </p:nvSpPr>
            <p:spPr bwMode="auto">
              <a:xfrm>
                <a:off x="0" y="0"/>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66601" name="Rectangle 23"/>
              <p:cNvSpPr>
                <a:spLocks/>
              </p:cNvSpPr>
              <p:nvPr/>
            </p:nvSpPr>
            <p:spPr bwMode="auto">
              <a:xfrm>
                <a:off x="130" y="129"/>
                <a:ext cx="171" cy="174"/>
              </a:xfrm>
              <a:prstGeom prst="rect">
                <a:avLst/>
              </a:prstGeom>
              <a:noFill/>
              <a:ln w="12700">
                <a:noFill/>
                <a:miter lim="800000"/>
                <a:headEnd/>
                <a:tailEnd/>
              </a:ln>
            </p:spPr>
            <p:txBody>
              <a:bodyPr wrap="none" lIns="0" tIns="0" rIns="40639" bIns="0" anchor="ctr">
                <a:spAutoFit/>
              </a:bodyPr>
              <a:lstStyle/>
              <a:p>
                <a:pPr marL="39688" algn="ctr"/>
                <a:r>
                  <a:rPr lang="en-US">
                    <a:solidFill>
                      <a:schemeClr val="tx1"/>
                    </a:solidFill>
                    <a:cs typeface="Arial" charset="0"/>
                  </a:rPr>
                  <a:t>0.0</a:t>
                </a:r>
              </a:p>
            </p:txBody>
          </p:sp>
        </p:grpSp>
        <p:grpSp>
          <p:nvGrpSpPr>
            <p:cNvPr id="66594" name="Group 27"/>
            <p:cNvGrpSpPr>
              <a:grpSpLocks/>
            </p:cNvGrpSpPr>
            <p:nvPr/>
          </p:nvGrpSpPr>
          <p:grpSpPr bwMode="auto">
            <a:xfrm>
              <a:off x="432" y="864"/>
              <a:ext cx="432" cy="432"/>
              <a:chOff x="0" y="0"/>
              <a:chExt cx="432" cy="432"/>
            </a:xfrm>
          </p:grpSpPr>
          <p:sp>
            <p:nvSpPr>
              <p:cNvPr id="66598" name="Rectangle 25"/>
              <p:cNvSpPr>
                <a:spLocks/>
              </p:cNvSpPr>
              <p:nvPr/>
            </p:nvSpPr>
            <p:spPr bwMode="auto">
              <a:xfrm>
                <a:off x="0" y="0"/>
                <a:ext cx="432" cy="432"/>
              </a:xfrm>
              <a:prstGeom prst="rect">
                <a:avLst/>
              </a:prstGeom>
              <a:solidFill>
                <a:srgbClr val="CC99FF"/>
              </a:solidFill>
              <a:ln w="9525">
                <a:solidFill>
                  <a:schemeClr val="tx1"/>
                </a:solidFill>
                <a:round/>
                <a:headEnd/>
                <a:tailEnd/>
              </a:ln>
            </p:spPr>
            <p:txBody>
              <a:bodyPr lIns="0" tIns="0" rIns="0" bIns="0"/>
              <a:lstStyle/>
              <a:p>
                <a:endParaRPr lang="en-US"/>
              </a:p>
            </p:txBody>
          </p:sp>
          <p:sp>
            <p:nvSpPr>
              <p:cNvPr id="66599" name="Rectangle 26"/>
              <p:cNvSpPr>
                <a:spLocks/>
              </p:cNvSpPr>
              <p:nvPr/>
            </p:nvSpPr>
            <p:spPr bwMode="auto">
              <a:xfrm>
                <a:off x="130" y="129"/>
                <a:ext cx="171" cy="174"/>
              </a:xfrm>
              <a:prstGeom prst="rect">
                <a:avLst/>
              </a:prstGeom>
              <a:noFill/>
              <a:ln w="12700">
                <a:noFill/>
                <a:miter lim="800000"/>
                <a:headEnd/>
                <a:tailEnd/>
              </a:ln>
            </p:spPr>
            <p:txBody>
              <a:bodyPr wrap="none" lIns="0" tIns="0" rIns="40639" bIns="0" anchor="ctr">
                <a:spAutoFit/>
              </a:bodyPr>
              <a:lstStyle/>
              <a:p>
                <a:pPr marL="39688" algn="ctr"/>
                <a:r>
                  <a:rPr lang="en-US">
                    <a:solidFill>
                      <a:schemeClr val="tx1"/>
                    </a:solidFill>
                    <a:cs typeface="Arial" charset="0"/>
                  </a:rPr>
                  <a:t>0.2</a:t>
                </a:r>
              </a:p>
            </p:txBody>
          </p:sp>
        </p:grpSp>
        <p:grpSp>
          <p:nvGrpSpPr>
            <p:cNvPr id="66595" name="Group 30"/>
            <p:cNvGrpSpPr>
              <a:grpSpLocks/>
            </p:cNvGrpSpPr>
            <p:nvPr/>
          </p:nvGrpSpPr>
          <p:grpSpPr bwMode="auto">
            <a:xfrm>
              <a:off x="864" y="864"/>
              <a:ext cx="432" cy="432"/>
              <a:chOff x="0" y="0"/>
              <a:chExt cx="432" cy="432"/>
            </a:xfrm>
          </p:grpSpPr>
          <p:sp>
            <p:nvSpPr>
              <p:cNvPr id="66596" name="Rectangle 28"/>
              <p:cNvSpPr>
                <a:spLocks/>
              </p:cNvSpPr>
              <p:nvPr/>
            </p:nvSpPr>
            <p:spPr bwMode="auto">
              <a:xfrm>
                <a:off x="0" y="0"/>
                <a:ext cx="432" cy="432"/>
              </a:xfrm>
              <a:prstGeom prst="rect">
                <a:avLst/>
              </a:prstGeom>
              <a:solidFill>
                <a:srgbClr val="FF7C80"/>
              </a:solidFill>
              <a:ln w="9525">
                <a:solidFill>
                  <a:schemeClr val="tx1"/>
                </a:solidFill>
                <a:round/>
                <a:headEnd/>
                <a:tailEnd/>
              </a:ln>
            </p:spPr>
            <p:txBody>
              <a:bodyPr lIns="0" tIns="0" rIns="0" bIns="0"/>
              <a:lstStyle/>
              <a:p>
                <a:endParaRPr lang="en-US"/>
              </a:p>
            </p:txBody>
          </p:sp>
          <p:sp>
            <p:nvSpPr>
              <p:cNvPr id="66597" name="Rectangle 29"/>
              <p:cNvSpPr>
                <a:spLocks/>
              </p:cNvSpPr>
              <p:nvPr/>
            </p:nvSpPr>
            <p:spPr bwMode="auto">
              <a:xfrm>
                <a:off x="130" y="129"/>
                <a:ext cx="171" cy="174"/>
              </a:xfrm>
              <a:prstGeom prst="rect">
                <a:avLst/>
              </a:prstGeom>
              <a:noFill/>
              <a:ln w="12700">
                <a:noFill/>
                <a:miter lim="800000"/>
                <a:headEnd/>
                <a:tailEnd/>
              </a:ln>
            </p:spPr>
            <p:txBody>
              <a:bodyPr wrap="none" lIns="0" tIns="0" rIns="40639" bIns="0" anchor="ctr">
                <a:spAutoFit/>
              </a:bodyPr>
              <a:lstStyle/>
              <a:p>
                <a:pPr marL="39688" algn="ctr"/>
                <a:r>
                  <a:rPr lang="en-US">
                    <a:solidFill>
                      <a:schemeClr val="tx1"/>
                    </a:solidFill>
                    <a:cs typeface="Arial" charset="0"/>
                  </a:rPr>
                  <a:t>0.5</a:t>
                </a:r>
              </a:p>
            </p:txBody>
          </p:sp>
        </p:grpSp>
      </p:grpSp>
      <p:grpSp>
        <p:nvGrpSpPr>
          <p:cNvPr id="66566" name="Group 41"/>
          <p:cNvGrpSpPr>
            <a:grpSpLocks/>
          </p:cNvGrpSpPr>
          <p:nvPr/>
        </p:nvGrpSpPr>
        <p:grpSpPr bwMode="auto">
          <a:xfrm>
            <a:off x="8534400" y="4267200"/>
            <a:ext cx="2743200" cy="2057400"/>
            <a:chOff x="0" y="0"/>
            <a:chExt cx="1296" cy="1296"/>
          </a:xfrm>
        </p:grpSpPr>
        <p:sp>
          <p:nvSpPr>
            <p:cNvPr id="66578" name="Rectangle 32"/>
            <p:cNvSpPr>
              <a:spLocks/>
            </p:cNvSpPr>
            <p:nvPr/>
          </p:nvSpPr>
          <p:spPr bwMode="auto">
            <a:xfrm>
              <a:off x="0" y="0"/>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66579" name="Rectangle 33"/>
            <p:cNvSpPr>
              <a:spLocks/>
            </p:cNvSpPr>
            <p:nvPr/>
          </p:nvSpPr>
          <p:spPr bwMode="auto">
            <a:xfrm>
              <a:off x="432" y="0"/>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66580" name="Rectangle 34"/>
            <p:cNvSpPr>
              <a:spLocks/>
            </p:cNvSpPr>
            <p:nvPr/>
          </p:nvSpPr>
          <p:spPr bwMode="auto">
            <a:xfrm>
              <a:off x="0" y="432"/>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66581" name="Rectangle 35"/>
            <p:cNvSpPr>
              <a:spLocks/>
            </p:cNvSpPr>
            <p:nvPr/>
          </p:nvSpPr>
          <p:spPr bwMode="auto">
            <a:xfrm>
              <a:off x="432" y="432"/>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66582" name="Rectangle 36"/>
            <p:cNvSpPr>
              <a:spLocks/>
            </p:cNvSpPr>
            <p:nvPr/>
          </p:nvSpPr>
          <p:spPr bwMode="auto">
            <a:xfrm>
              <a:off x="864" y="0"/>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66583" name="Rectangle 37"/>
            <p:cNvSpPr>
              <a:spLocks/>
            </p:cNvSpPr>
            <p:nvPr/>
          </p:nvSpPr>
          <p:spPr bwMode="auto">
            <a:xfrm>
              <a:off x="864" y="432"/>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66584" name="Rectangle 38"/>
            <p:cNvSpPr>
              <a:spLocks/>
            </p:cNvSpPr>
            <p:nvPr/>
          </p:nvSpPr>
          <p:spPr bwMode="auto">
            <a:xfrm>
              <a:off x="0" y="864"/>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66585" name="Rectangle 39"/>
            <p:cNvSpPr>
              <a:spLocks/>
            </p:cNvSpPr>
            <p:nvPr/>
          </p:nvSpPr>
          <p:spPr bwMode="auto">
            <a:xfrm>
              <a:off x="432" y="864"/>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66586" name="Rectangle 40"/>
            <p:cNvSpPr>
              <a:spLocks/>
            </p:cNvSpPr>
            <p:nvPr/>
          </p:nvSpPr>
          <p:spPr bwMode="auto">
            <a:xfrm>
              <a:off x="864" y="864"/>
              <a:ext cx="432" cy="432"/>
            </a:xfrm>
            <a:prstGeom prst="rect">
              <a:avLst/>
            </a:prstGeom>
            <a:solidFill>
              <a:schemeClr val="accent1"/>
            </a:solidFill>
            <a:ln w="9525">
              <a:solidFill>
                <a:schemeClr val="tx1"/>
              </a:solidFill>
              <a:round/>
              <a:headEnd/>
              <a:tailEnd/>
            </a:ln>
          </p:spPr>
          <p:txBody>
            <a:bodyPr lIns="0" tIns="0" rIns="0" bIns="0"/>
            <a:lstStyle/>
            <a:p>
              <a:endParaRPr lang="en-US"/>
            </a:p>
          </p:txBody>
        </p:sp>
      </p:grpSp>
      <p:sp>
        <p:nvSpPr>
          <p:cNvPr id="66567" name="Oval 42"/>
          <p:cNvSpPr>
            <a:spLocks/>
          </p:cNvSpPr>
          <p:nvPr/>
        </p:nvSpPr>
        <p:spPr bwMode="auto">
          <a:xfrm>
            <a:off x="10871200" y="5181600"/>
            <a:ext cx="203200" cy="152400"/>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66568" name="Oval 43"/>
          <p:cNvSpPr>
            <a:spLocks/>
          </p:cNvSpPr>
          <p:nvPr/>
        </p:nvSpPr>
        <p:spPr bwMode="auto">
          <a:xfrm>
            <a:off x="10566400" y="5715000"/>
            <a:ext cx="203200" cy="152400"/>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66569" name="Oval 44"/>
          <p:cNvSpPr>
            <a:spLocks/>
          </p:cNvSpPr>
          <p:nvPr/>
        </p:nvSpPr>
        <p:spPr bwMode="auto">
          <a:xfrm>
            <a:off x="10769600" y="5867400"/>
            <a:ext cx="203200" cy="152400"/>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66570" name="Oval 45"/>
          <p:cNvSpPr>
            <a:spLocks/>
          </p:cNvSpPr>
          <p:nvPr/>
        </p:nvSpPr>
        <p:spPr bwMode="auto">
          <a:xfrm>
            <a:off x="10566400" y="6019800"/>
            <a:ext cx="203200" cy="152400"/>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66571" name="Oval 46"/>
          <p:cNvSpPr>
            <a:spLocks/>
          </p:cNvSpPr>
          <p:nvPr/>
        </p:nvSpPr>
        <p:spPr bwMode="auto">
          <a:xfrm>
            <a:off x="10972800" y="6019800"/>
            <a:ext cx="203200" cy="152400"/>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66572" name="Oval 47"/>
          <p:cNvSpPr>
            <a:spLocks/>
          </p:cNvSpPr>
          <p:nvPr/>
        </p:nvSpPr>
        <p:spPr bwMode="auto">
          <a:xfrm>
            <a:off x="10972800" y="5715000"/>
            <a:ext cx="203200" cy="152400"/>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66573" name="Oval 48"/>
          <p:cNvSpPr>
            <a:spLocks/>
          </p:cNvSpPr>
          <p:nvPr/>
        </p:nvSpPr>
        <p:spPr bwMode="auto">
          <a:xfrm>
            <a:off x="9956800" y="5943600"/>
            <a:ext cx="203200" cy="152400"/>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66574" name="Oval 49"/>
          <p:cNvSpPr>
            <a:spLocks/>
          </p:cNvSpPr>
          <p:nvPr/>
        </p:nvSpPr>
        <p:spPr bwMode="auto">
          <a:xfrm>
            <a:off x="10566400" y="5181600"/>
            <a:ext cx="203200" cy="152400"/>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66575" name="Oval 50"/>
          <p:cNvSpPr>
            <a:spLocks/>
          </p:cNvSpPr>
          <p:nvPr/>
        </p:nvSpPr>
        <p:spPr bwMode="auto">
          <a:xfrm>
            <a:off x="9652000" y="5943600"/>
            <a:ext cx="203200" cy="152400"/>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66576" name="Oval 51"/>
          <p:cNvSpPr>
            <a:spLocks/>
          </p:cNvSpPr>
          <p:nvPr/>
        </p:nvSpPr>
        <p:spPr bwMode="auto">
          <a:xfrm>
            <a:off x="9753600" y="4495800"/>
            <a:ext cx="203200" cy="152400"/>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66577" name="AutoShape 52"/>
          <p:cNvSpPr>
            <a:spLocks/>
          </p:cNvSpPr>
          <p:nvPr/>
        </p:nvSpPr>
        <p:spPr bwMode="auto">
          <a:xfrm rot="10800000" flipH="1">
            <a:off x="9260418" y="3606800"/>
            <a:ext cx="1289049" cy="508000"/>
          </a:xfrm>
          <a:prstGeom prst="triangle">
            <a:avLst>
              <a:gd name="adj" fmla="val 50000"/>
            </a:avLst>
          </a:prstGeom>
          <a:solidFill>
            <a:schemeClr val="accent1"/>
          </a:solidFill>
          <a:ln w="25400">
            <a:solidFill>
              <a:srgbClr val="89A4A7"/>
            </a:solidFill>
            <a:miter lim="800000"/>
            <a:headEnd/>
            <a:tailEnd/>
          </a:ln>
        </p:spPr>
        <p:txBody>
          <a:bodyPr lIns="0" tIns="0" rIns="0" bIns="0"/>
          <a:lstStyle/>
          <a:p>
            <a:endParaRPr lang="en-US"/>
          </a:p>
        </p:txBody>
      </p:sp>
    </p:spTree>
    <p:extLst>
      <p:ext uri="{BB962C8B-B14F-4D97-AF65-F5344CB8AC3E}">
        <p14:creationId xmlns:p14="http://schemas.microsoft.com/office/powerpoint/2010/main" val="3945559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
          <p:cNvSpPr>
            <a:spLocks/>
          </p:cNvSpPr>
          <p:nvPr/>
        </p:nvSpPr>
        <p:spPr bwMode="auto">
          <a:xfrm>
            <a:off x="609600" y="1219200"/>
            <a:ext cx="10972800" cy="76200"/>
          </a:xfrm>
          <a:prstGeom prst="rect">
            <a:avLst/>
          </a:prstGeom>
          <a:gradFill rotWithShape="0">
            <a:gsLst>
              <a:gs pos="0">
                <a:srgbClr val="0000CC"/>
              </a:gs>
              <a:gs pos="100000">
                <a:srgbClr val="000000"/>
              </a:gs>
            </a:gsLst>
            <a:lin ang="0" scaled="1"/>
          </a:gradFill>
          <a:ln w="9525">
            <a:solidFill>
              <a:schemeClr val="tx1"/>
            </a:solidFill>
            <a:round/>
            <a:headEnd/>
            <a:tailEnd/>
          </a:ln>
        </p:spPr>
        <p:txBody>
          <a:bodyPr lIns="0" tIns="0" rIns="0" bIns="0"/>
          <a:lstStyle/>
          <a:p>
            <a:endParaRPr lang="en-US"/>
          </a:p>
        </p:txBody>
      </p:sp>
      <p:sp>
        <p:nvSpPr>
          <p:cNvPr id="67587" name="Rectangle 2"/>
          <p:cNvSpPr>
            <a:spLocks noGrp="1" noChangeArrowheads="1"/>
          </p:cNvSpPr>
          <p:nvPr>
            <p:ph type="title"/>
          </p:nvPr>
        </p:nvSpPr>
        <p:spPr/>
        <p:txBody>
          <a:bodyPr rIns="132080"/>
          <a:lstStyle/>
          <a:p>
            <a:pPr indent="0" eaLnBrk="1" hangingPunct="1"/>
            <a:r>
              <a:rPr lang="en-US" smtClean="0"/>
              <a:t>Representation: Particles</a:t>
            </a:r>
          </a:p>
        </p:txBody>
      </p:sp>
      <p:sp>
        <p:nvSpPr>
          <p:cNvPr id="67588" name="Rectangle 3"/>
          <p:cNvSpPr>
            <a:spLocks noGrp="1" noChangeArrowheads="1"/>
          </p:cNvSpPr>
          <p:nvPr>
            <p:ph type="body" idx="1"/>
          </p:nvPr>
        </p:nvSpPr>
        <p:spPr>
          <a:xfrm>
            <a:off x="609600" y="1600200"/>
            <a:ext cx="5994400" cy="5257800"/>
          </a:xfrm>
        </p:spPr>
        <p:txBody>
          <a:bodyPr rIns="132080"/>
          <a:lstStyle/>
          <a:p>
            <a:pPr eaLnBrk="1" hangingPunct="1"/>
            <a:r>
              <a:rPr lang="en-US" sz="2000" smtClean="0"/>
              <a:t>Our representation of P(X) is now a list of N particles (samples)</a:t>
            </a:r>
          </a:p>
          <a:p>
            <a:pPr marL="782638" lvl="1" eaLnBrk="1" hangingPunct="1"/>
            <a:r>
              <a:rPr lang="en-US" sz="1800" smtClean="0"/>
              <a:t>Generally, N &lt;&lt; |X|</a:t>
            </a:r>
          </a:p>
          <a:p>
            <a:pPr marL="782638" lvl="1" eaLnBrk="1" hangingPunct="1"/>
            <a:r>
              <a:rPr lang="en-US" sz="1800" smtClean="0"/>
              <a:t>Storing map from X to counts would defeat the point</a:t>
            </a:r>
          </a:p>
          <a:p>
            <a:pPr eaLnBrk="1" hangingPunct="1"/>
            <a:endParaRPr lang="en-US" sz="2000" smtClean="0"/>
          </a:p>
          <a:p>
            <a:pPr eaLnBrk="1" hangingPunct="1"/>
            <a:r>
              <a:rPr lang="en-US" sz="2000" smtClean="0"/>
              <a:t>P(x) approximated by number of particles with value x</a:t>
            </a:r>
          </a:p>
          <a:p>
            <a:pPr marL="782638" lvl="1" eaLnBrk="1" hangingPunct="1"/>
            <a:r>
              <a:rPr lang="en-US" sz="1800" smtClean="0"/>
              <a:t>So, many x will have P(x) = 0! </a:t>
            </a:r>
          </a:p>
          <a:p>
            <a:pPr marL="782638" lvl="1" eaLnBrk="1" hangingPunct="1"/>
            <a:r>
              <a:rPr lang="en-US" sz="1800" smtClean="0"/>
              <a:t>More particles, more accuracy</a:t>
            </a:r>
          </a:p>
          <a:p>
            <a:pPr marL="782638" lvl="1" eaLnBrk="1" hangingPunct="1"/>
            <a:endParaRPr lang="en-US" sz="1800" smtClean="0"/>
          </a:p>
          <a:p>
            <a:pPr eaLnBrk="1" hangingPunct="1"/>
            <a:r>
              <a:rPr lang="en-US" sz="2200" smtClean="0"/>
              <a:t>For now, all particles have a weight of 1</a:t>
            </a:r>
          </a:p>
        </p:txBody>
      </p:sp>
      <p:grpSp>
        <p:nvGrpSpPr>
          <p:cNvPr id="67589" name="Group 13"/>
          <p:cNvGrpSpPr>
            <a:grpSpLocks/>
          </p:cNvGrpSpPr>
          <p:nvPr/>
        </p:nvGrpSpPr>
        <p:grpSpPr bwMode="auto">
          <a:xfrm>
            <a:off x="8534400" y="1524000"/>
            <a:ext cx="2743200" cy="2057400"/>
            <a:chOff x="0" y="0"/>
            <a:chExt cx="1296" cy="1296"/>
          </a:xfrm>
        </p:grpSpPr>
        <p:sp>
          <p:nvSpPr>
            <p:cNvPr id="67601" name="Rectangle 4"/>
            <p:cNvSpPr>
              <a:spLocks/>
            </p:cNvSpPr>
            <p:nvPr/>
          </p:nvSpPr>
          <p:spPr bwMode="auto">
            <a:xfrm>
              <a:off x="0" y="0"/>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67602" name="Rectangle 5"/>
            <p:cNvSpPr>
              <a:spLocks/>
            </p:cNvSpPr>
            <p:nvPr/>
          </p:nvSpPr>
          <p:spPr bwMode="auto">
            <a:xfrm>
              <a:off x="432" y="0"/>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67603" name="Rectangle 6"/>
            <p:cNvSpPr>
              <a:spLocks/>
            </p:cNvSpPr>
            <p:nvPr/>
          </p:nvSpPr>
          <p:spPr bwMode="auto">
            <a:xfrm>
              <a:off x="0" y="432"/>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67604" name="Rectangle 7"/>
            <p:cNvSpPr>
              <a:spLocks/>
            </p:cNvSpPr>
            <p:nvPr/>
          </p:nvSpPr>
          <p:spPr bwMode="auto">
            <a:xfrm>
              <a:off x="432" y="432"/>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67605" name="Rectangle 8"/>
            <p:cNvSpPr>
              <a:spLocks/>
            </p:cNvSpPr>
            <p:nvPr/>
          </p:nvSpPr>
          <p:spPr bwMode="auto">
            <a:xfrm>
              <a:off x="864" y="0"/>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67606" name="Rectangle 9"/>
            <p:cNvSpPr>
              <a:spLocks/>
            </p:cNvSpPr>
            <p:nvPr/>
          </p:nvSpPr>
          <p:spPr bwMode="auto">
            <a:xfrm>
              <a:off x="864" y="432"/>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67607" name="Rectangle 10"/>
            <p:cNvSpPr>
              <a:spLocks/>
            </p:cNvSpPr>
            <p:nvPr/>
          </p:nvSpPr>
          <p:spPr bwMode="auto">
            <a:xfrm>
              <a:off x="0" y="864"/>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67608" name="Rectangle 11"/>
            <p:cNvSpPr>
              <a:spLocks/>
            </p:cNvSpPr>
            <p:nvPr/>
          </p:nvSpPr>
          <p:spPr bwMode="auto">
            <a:xfrm>
              <a:off x="432" y="864"/>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67609" name="Rectangle 12"/>
            <p:cNvSpPr>
              <a:spLocks/>
            </p:cNvSpPr>
            <p:nvPr/>
          </p:nvSpPr>
          <p:spPr bwMode="auto">
            <a:xfrm>
              <a:off x="864" y="864"/>
              <a:ext cx="432" cy="432"/>
            </a:xfrm>
            <a:prstGeom prst="rect">
              <a:avLst/>
            </a:prstGeom>
            <a:solidFill>
              <a:schemeClr val="accent1"/>
            </a:solidFill>
            <a:ln w="9525">
              <a:solidFill>
                <a:schemeClr val="tx1"/>
              </a:solidFill>
              <a:round/>
              <a:headEnd/>
              <a:tailEnd/>
            </a:ln>
          </p:spPr>
          <p:txBody>
            <a:bodyPr lIns="0" tIns="0" rIns="0" bIns="0"/>
            <a:lstStyle/>
            <a:p>
              <a:endParaRPr lang="en-US"/>
            </a:p>
          </p:txBody>
        </p:sp>
      </p:grpSp>
      <p:sp>
        <p:nvSpPr>
          <p:cNvPr id="67590" name="Oval 14"/>
          <p:cNvSpPr>
            <a:spLocks/>
          </p:cNvSpPr>
          <p:nvPr/>
        </p:nvSpPr>
        <p:spPr bwMode="auto">
          <a:xfrm>
            <a:off x="10871200" y="2438400"/>
            <a:ext cx="203200" cy="152400"/>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67591" name="Oval 15"/>
          <p:cNvSpPr>
            <a:spLocks/>
          </p:cNvSpPr>
          <p:nvPr/>
        </p:nvSpPr>
        <p:spPr bwMode="auto">
          <a:xfrm>
            <a:off x="10566400" y="2971800"/>
            <a:ext cx="203200" cy="152400"/>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67592" name="Oval 16"/>
          <p:cNvSpPr>
            <a:spLocks/>
          </p:cNvSpPr>
          <p:nvPr/>
        </p:nvSpPr>
        <p:spPr bwMode="auto">
          <a:xfrm>
            <a:off x="10769600" y="3124200"/>
            <a:ext cx="203200" cy="152400"/>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67593" name="Oval 17"/>
          <p:cNvSpPr>
            <a:spLocks/>
          </p:cNvSpPr>
          <p:nvPr/>
        </p:nvSpPr>
        <p:spPr bwMode="auto">
          <a:xfrm>
            <a:off x="10566400" y="3276600"/>
            <a:ext cx="203200" cy="152400"/>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67594" name="Oval 18"/>
          <p:cNvSpPr>
            <a:spLocks/>
          </p:cNvSpPr>
          <p:nvPr/>
        </p:nvSpPr>
        <p:spPr bwMode="auto">
          <a:xfrm>
            <a:off x="10972800" y="3276600"/>
            <a:ext cx="203200" cy="152400"/>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67595" name="Oval 19"/>
          <p:cNvSpPr>
            <a:spLocks/>
          </p:cNvSpPr>
          <p:nvPr/>
        </p:nvSpPr>
        <p:spPr bwMode="auto">
          <a:xfrm>
            <a:off x="10972800" y="2971800"/>
            <a:ext cx="203200" cy="152400"/>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67596" name="Oval 20"/>
          <p:cNvSpPr>
            <a:spLocks/>
          </p:cNvSpPr>
          <p:nvPr/>
        </p:nvSpPr>
        <p:spPr bwMode="auto">
          <a:xfrm>
            <a:off x="9956800" y="3200400"/>
            <a:ext cx="203200" cy="152400"/>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67597" name="Oval 21"/>
          <p:cNvSpPr>
            <a:spLocks/>
          </p:cNvSpPr>
          <p:nvPr/>
        </p:nvSpPr>
        <p:spPr bwMode="auto">
          <a:xfrm>
            <a:off x="10566400" y="2438400"/>
            <a:ext cx="203200" cy="152400"/>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67598" name="Oval 22"/>
          <p:cNvSpPr>
            <a:spLocks/>
          </p:cNvSpPr>
          <p:nvPr/>
        </p:nvSpPr>
        <p:spPr bwMode="auto">
          <a:xfrm>
            <a:off x="9652000" y="3200400"/>
            <a:ext cx="203200" cy="152400"/>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67599" name="Oval 23"/>
          <p:cNvSpPr>
            <a:spLocks/>
          </p:cNvSpPr>
          <p:nvPr/>
        </p:nvSpPr>
        <p:spPr bwMode="auto">
          <a:xfrm>
            <a:off x="9753600" y="1752600"/>
            <a:ext cx="203200" cy="152400"/>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67600" name="Rectangle 24"/>
          <p:cNvSpPr>
            <a:spLocks/>
          </p:cNvSpPr>
          <p:nvPr/>
        </p:nvSpPr>
        <p:spPr bwMode="auto">
          <a:xfrm>
            <a:off x="8839200" y="3962400"/>
            <a:ext cx="1845733" cy="2336800"/>
          </a:xfrm>
          <a:prstGeom prst="rect">
            <a:avLst/>
          </a:prstGeom>
          <a:noFill/>
          <a:ln w="12700">
            <a:noFill/>
            <a:miter lim="800000"/>
            <a:headEnd/>
            <a:tailEnd/>
          </a:ln>
        </p:spPr>
        <p:txBody>
          <a:bodyPr lIns="0" tIns="0" rIns="40639" bIns="0"/>
          <a:lstStyle/>
          <a:p>
            <a:pPr marL="39688"/>
            <a:r>
              <a:rPr lang="en-US" sz="1400">
                <a:solidFill>
                  <a:schemeClr val="tx1"/>
                </a:solidFill>
                <a:cs typeface="Arial" charset="0"/>
              </a:rPr>
              <a:t>Particles:</a:t>
            </a:r>
          </a:p>
          <a:p>
            <a:pPr marL="39688"/>
            <a:r>
              <a:rPr lang="en-US" sz="1400">
                <a:solidFill>
                  <a:schemeClr val="tx1"/>
                </a:solidFill>
                <a:cs typeface="Arial" charset="0"/>
              </a:rPr>
              <a:t>    (3,3)</a:t>
            </a:r>
          </a:p>
          <a:p>
            <a:pPr marL="39688"/>
            <a:r>
              <a:rPr lang="en-US" sz="1400">
                <a:solidFill>
                  <a:schemeClr val="tx1"/>
                </a:solidFill>
                <a:cs typeface="Arial" charset="0"/>
              </a:rPr>
              <a:t>    (2,3)</a:t>
            </a:r>
          </a:p>
          <a:p>
            <a:pPr marL="39688"/>
            <a:r>
              <a:rPr lang="en-US" sz="1400">
                <a:solidFill>
                  <a:schemeClr val="tx1"/>
                </a:solidFill>
                <a:cs typeface="Arial" charset="0"/>
              </a:rPr>
              <a:t>    (3,3)   </a:t>
            </a:r>
          </a:p>
          <a:p>
            <a:pPr marL="39688"/>
            <a:r>
              <a:rPr lang="en-US" sz="1400">
                <a:solidFill>
                  <a:schemeClr val="tx1"/>
                </a:solidFill>
                <a:cs typeface="Arial" charset="0"/>
              </a:rPr>
              <a:t>    (3,2)</a:t>
            </a:r>
          </a:p>
          <a:p>
            <a:pPr marL="39688"/>
            <a:r>
              <a:rPr lang="en-US" sz="1400">
                <a:solidFill>
                  <a:schemeClr val="tx1"/>
                </a:solidFill>
                <a:cs typeface="Arial" charset="0"/>
              </a:rPr>
              <a:t>    (3,3)</a:t>
            </a:r>
          </a:p>
          <a:p>
            <a:pPr marL="39688"/>
            <a:r>
              <a:rPr lang="en-US" sz="1400">
                <a:solidFill>
                  <a:schemeClr val="tx1"/>
                </a:solidFill>
                <a:cs typeface="Arial" charset="0"/>
              </a:rPr>
              <a:t>    (3,2)</a:t>
            </a:r>
          </a:p>
          <a:p>
            <a:pPr marL="39688"/>
            <a:r>
              <a:rPr lang="en-US" sz="1400">
                <a:solidFill>
                  <a:schemeClr val="tx1"/>
                </a:solidFill>
                <a:cs typeface="Arial" charset="0"/>
              </a:rPr>
              <a:t>    (2,1)</a:t>
            </a:r>
          </a:p>
          <a:p>
            <a:pPr marL="39688"/>
            <a:r>
              <a:rPr lang="en-US" sz="1400">
                <a:solidFill>
                  <a:schemeClr val="tx1"/>
                </a:solidFill>
                <a:cs typeface="Arial" charset="0"/>
              </a:rPr>
              <a:t>    (3,3)</a:t>
            </a:r>
          </a:p>
          <a:p>
            <a:pPr marL="39688"/>
            <a:r>
              <a:rPr lang="en-US" sz="1400">
                <a:solidFill>
                  <a:schemeClr val="tx1"/>
                </a:solidFill>
                <a:cs typeface="Arial" charset="0"/>
              </a:rPr>
              <a:t>    (3,3)</a:t>
            </a:r>
          </a:p>
          <a:p>
            <a:pPr marL="39688"/>
            <a:r>
              <a:rPr lang="en-US" sz="1400">
                <a:solidFill>
                  <a:schemeClr val="tx1"/>
                </a:solidFill>
                <a:cs typeface="Arial" charset="0"/>
              </a:rPr>
              <a:t>    (2,1)</a:t>
            </a:r>
          </a:p>
        </p:txBody>
      </p:sp>
    </p:spTree>
    <p:extLst>
      <p:ext uri="{BB962C8B-B14F-4D97-AF65-F5344CB8AC3E}">
        <p14:creationId xmlns:p14="http://schemas.microsoft.com/office/powerpoint/2010/main" val="2441855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
          <p:cNvSpPr>
            <a:spLocks/>
          </p:cNvSpPr>
          <p:nvPr/>
        </p:nvSpPr>
        <p:spPr bwMode="auto">
          <a:xfrm>
            <a:off x="609600" y="1219200"/>
            <a:ext cx="10972800" cy="76200"/>
          </a:xfrm>
          <a:prstGeom prst="rect">
            <a:avLst/>
          </a:prstGeom>
          <a:gradFill rotWithShape="0">
            <a:gsLst>
              <a:gs pos="0">
                <a:srgbClr val="0000CC"/>
              </a:gs>
              <a:gs pos="100000">
                <a:srgbClr val="000000"/>
              </a:gs>
            </a:gsLst>
            <a:lin ang="0" scaled="1"/>
          </a:gradFill>
          <a:ln w="9525">
            <a:solidFill>
              <a:schemeClr val="tx1"/>
            </a:solidFill>
            <a:round/>
            <a:headEnd/>
            <a:tailEnd/>
          </a:ln>
        </p:spPr>
        <p:txBody>
          <a:bodyPr lIns="0" tIns="0" rIns="0" bIns="0"/>
          <a:lstStyle/>
          <a:p>
            <a:endParaRPr lang="en-US"/>
          </a:p>
        </p:txBody>
      </p:sp>
      <p:sp>
        <p:nvSpPr>
          <p:cNvPr id="68611" name="Rectangle 2"/>
          <p:cNvSpPr>
            <a:spLocks noGrp="1" noChangeArrowheads="1"/>
          </p:cNvSpPr>
          <p:nvPr>
            <p:ph type="title"/>
          </p:nvPr>
        </p:nvSpPr>
        <p:spPr/>
        <p:txBody>
          <a:bodyPr rIns="132080"/>
          <a:lstStyle/>
          <a:p>
            <a:pPr indent="0" eaLnBrk="1" hangingPunct="1"/>
            <a:r>
              <a:rPr lang="en-US" smtClean="0"/>
              <a:t>Particle Filtering: Elapse Time</a:t>
            </a:r>
          </a:p>
        </p:txBody>
      </p:sp>
      <p:sp>
        <p:nvSpPr>
          <p:cNvPr id="68612" name="Rectangle 3"/>
          <p:cNvSpPr>
            <a:spLocks noGrp="1" noChangeArrowheads="1"/>
          </p:cNvSpPr>
          <p:nvPr>
            <p:ph type="body" idx="1"/>
          </p:nvPr>
        </p:nvSpPr>
        <p:spPr>
          <a:xfrm>
            <a:off x="609600" y="1600200"/>
            <a:ext cx="7620000" cy="5257800"/>
          </a:xfrm>
        </p:spPr>
        <p:txBody>
          <a:bodyPr rIns="132080"/>
          <a:lstStyle/>
          <a:p>
            <a:pPr eaLnBrk="1" hangingPunct="1">
              <a:lnSpc>
                <a:spcPct val="90000"/>
              </a:lnSpc>
            </a:pPr>
            <a:r>
              <a:rPr lang="en-US" sz="2400" smtClean="0"/>
              <a:t>Each particle is moved by sampling its next position from the transition model</a:t>
            </a:r>
          </a:p>
          <a:p>
            <a:pPr marL="782638" lvl="1" eaLnBrk="1" hangingPunct="1">
              <a:lnSpc>
                <a:spcPct val="90000"/>
              </a:lnSpc>
            </a:pPr>
            <a:endParaRPr lang="en-US" sz="2000" smtClean="0"/>
          </a:p>
          <a:p>
            <a:pPr marL="782638" lvl="1" eaLnBrk="1" hangingPunct="1">
              <a:lnSpc>
                <a:spcPct val="90000"/>
              </a:lnSpc>
            </a:pPr>
            <a:endParaRPr lang="en-US" sz="2000" smtClean="0"/>
          </a:p>
          <a:p>
            <a:pPr marL="782638" lvl="1" eaLnBrk="1" hangingPunct="1">
              <a:lnSpc>
                <a:spcPct val="90000"/>
              </a:lnSpc>
            </a:pPr>
            <a:endParaRPr lang="en-US" sz="2000" smtClean="0"/>
          </a:p>
          <a:p>
            <a:pPr marL="782638" lvl="1" eaLnBrk="1" hangingPunct="1">
              <a:lnSpc>
                <a:spcPct val="90000"/>
              </a:lnSpc>
            </a:pPr>
            <a:r>
              <a:rPr lang="en-US" sz="2000" smtClean="0"/>
              <a:t>This is like prior sampling – samples’ frequencies reflect the transition probs</a:t>
            </a:r>
          </a:p>
          <a:p>
            <a:pPr marL="782638" lvl="1" eaLnBrk="1" hangingPunct="1">
              <a:lnSpc>
                <a:spcPct val="90000"/>
              </a:lnSpc>
            </a:pPr>
            <a:r>
              <a:rPr lang="en-US" sz="2000" smtClean="0"/>
              <a:t>Here, most samples move clockwise, but some move in another direction or stay in place</a:t>
            </a:r>
          </a:p>
          <a:p>
            <a:pPr marL="782638" lvl="1" eaLnBrk="1" hangingPunct="1">
              <a:lnSpc>
                <a:spcPct val="90000"/>
              </a:lnSpc>
            </a:pPr>
            <a:endParaRPr lang="en-US" sz="2000" smtClean="0"/>
          </a:p>
          <a:p>
            <a:pPr eaLnBrk="1" hangingPunct="1">
              <a:lnSpc>
                <a:spcPct val="90000"/>
              </a:lnSpc>
            </a:pPr>
            <a:r>
              <a:rPr lang="en-US" sz="2400" smtClean="0"/>
              <a:t>This captures the passage of time</a:t>
            </a:r>
          </a:p>
          <a:p>
            <a:pPr marL="782638" lvl="1" eaLnBrk="1" hangingPunct="1">
              <a:lnSpc>
                <a:spcPct val="90000"/>
              </a:lnSpc>
            </a:pPr>
            <a:r>
              <a:rPr lang="en-US" sz="2000" smtClean="0"/>
              <a:t>If we have enough samples, close to the exact values before and after (consistent)</a:t>
            </a:r>
          </a:p>
        </p:txBody>
      </p:sp>
      <p:pic>
        <p:nvPicPr>
          <p:cNvPr id="68613" name="Picture 4"/>
          <p:cNvPicPr>
            <a:picLocks noChangeArrowheads="1"/>
          </p:cNvPicPr>
          <p:nvPr/>
        </p:nvPicPr>
        <p:blipFill>
          <a:blip r:embed="rId3" cstate="print"/>
          <a:srcRect/>
          <a:stretch>
            <a:fillRect/>
          </a:stretch>
        </p:blipFill>
        <p:spPr bwMode="auto">
          <a:xfrm>
            <a:off x="2872318" y="2662239"/>
            <a:ext cx="3704167" cy="314325"/>
          </a:xfrm>
          <a:prstGeom prst="rect">
            <a:avLst/>
          </a:prstGeom>
          <a:noFill/>
          <a:ln w="9525">
            <a:noFill/>
            <a:miter lim="800000"/>
            <a:headEnd/>
            <a:tailEnd/>
          </a:ln>
        </p:spPr>
      </p:pic>
      <p:grpSp>
        <p:nvGrpSpPr>
          <p:cNvPr id="68614" name="Group 25"/>
          <p:cNvGrpSpPr>
            <a:grpSpLocks/>
          </p:cNvGrpSpPr>
          <p:nvPr/>
        </p:nvGrpSpPr>
        <p:grpSpPr bwMode="auto">
          <a:xfrm>
            <a:off x="8534400" y="1524000"/>
            <a:ext cx="2743200" cy="2057400"/>
            <a:chOff x="0" y="0"/>
            <a:chExt cx="1296" cy="1296"/>
          </a:xfrm>
        </p:grpSpPr>
        <p:grpSp>
          <p:nvGrpSpPr>
            <p:cNvPr id="68639" name="Group 14"/>
            <p:cNvGrpSpPr>
              <a:grpSpLocks/>
            </p:cNvGrpSpPr>
            <p:nvPr/>
          </p:nvGrpSpPr>
          <p:grpSpPr bwMode="auto">
            <a:xfrm>
              <a:off x="0" y="0"/>
              <a:ext cx="1296" cy="1296"/>
              <a:chOff x="0" y="0"/>
              <a:chExt cx="1296" cy="1296"/>
            </a:xfrm>
          </p:grpSpPr>
          <p:sp>
            <p:nvSpPr>
              <p:cNvPr id="68650" name="Rectangle 5"/>
              <p:cNvSpPr>
                <a:spLocks/>
              </p:cNvSpPr>
              <p:nvPr/>
            </p:nvSpPr>
            <p:spPr bwMode="auto">
              <a:xfrm>
                <a:off x="0" y="0"/>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68651" name="Rectangle 6"/>
              <p:cNvSpPr>
                <a:spLocks/>
              </p:cNvSpPr>
              <p:nvPr/>
            </p:nvSpPr>
            <p:spPr bwMode="auto">
              <a:xfrm>
                <a:off x="432" y="0"/>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68652" name="Rectangle 7"/>
              <p:cNvSpPr>
                <a:spLocks/>
              </p:cNvSpPr>
              <p:nvPr/>
            </p:nvSpPr>
            <p:spPr bwMode="auto">
              <a:xfrm>
                <a:off x="0" y="432"/>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68653" name="Rectangle 8"/>
              <p:cNvSpPr>
                <a:spLocks/>
              </p:cNvSpPr>
              <p:nvPr/>
            </p:nvSpPr>
            <p:spPr bwMode="auto">
              <a:xfrm>
                <a:off x="432" y="432"/>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68654" name="Rectangle 9"/>
              <p:cNvSpPr>
                <a:spLocks/>
              </p:cNvSpPr>
              <p:nvPr/>
            </p:nvSpPr>
            <p:spPr bwMode="auto">
              <a:xfrm>
                <a:off x="864" y="0"/>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68655" name="Rectangle 10"/>
              <p:cNvSpPr>
                <a:spLocks/>
              </p:cNvSpPr>
              <p:nvPr/>
            </p:nvSpPr>
            <p:spPr bwMode="auto">
              <a:xfrm>
                <a:off x="864" y="432"/>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68656" name="Rectangle 11"/>
              <p:cNvSpPr>
                <a:spLocks/>
              </p:cNvSpPr>
              <p:nvPr/>
            </p:nvSpPr>
            <p:spPr bwMode="auto">
              <a:xfrm>
                <a:off x="0" y="864"/>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68657" name="Rectangle 12"/>
              <p:cNvSpPr>
                <a:spLocks/>
              </p:cNvSpPr>
              <p:nvPr/>
            </p:nvSpPr>
            <p:spPr bwMode="auto">
              <a:xfrm>
                <a:off x="432" y="864"/>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68658" name="Rectangle 13"/>
              <p:cNvSpPr>
                <a:spLocks/>
              </p:cNvSpPr>
              <p:nvPr/>
            </p:nvSpPr>
            <p:spPr bwMode="auto">
              <a:xfrm>
                <a:off x="864" y="864"/>
                <a:ext cx="432" cy="432"/>
              </a:xfrm>
              <a:prstGeom prst="rect">
                <a:avLst/>
              </a:prstGeom>
              <a:solidFill>
                <a:schemeClr val="accent1"/>
              </a:solidFill>
              <a:ln w="9525">
                <a:solidFill>
                  <a:schemeClr val="tx1"/>
                </a:solidFill>
                <a:round/>
                <a:headEnd/>
                <a:tailEnd/>
              </a:ln>
            </p:spPr>
            <p:txBody>
              <a:bodyPr lIns="0" tIns="0" rIns="0" bIns="0"/>
              <a:lstStyle/>
              <a:p>
                <a:endParaRPr lang="en-US"/>
              </a:p>
            </p:txBody>
          </p:sp>
        </p:grpSp>
        <p:sp>
          <p:nvSpPr>
            <p:cNvPr id="68640" name="Oval 15"/>
            <p:cNvSpPr>
              <a:spLocks/>
            </p:cNvSpPr>
            <p:nvPr/>
          </p:nvSpPr>
          <p:spPr bwMode="auto">
            <a:xfrm>
              <a:off x="1104" y="576"/>
              <a:ext cx="96" cy="96"/>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68641" name="Oval 16"/>
            <p:cNvSpPr>
              <a:spLocks/>
            </p:cNvSpPr>
            <p:nvPr/>
          </p:nvSpPr>
          <p:spPr bwMode="auto">
            <a:xfrm>
              <a:off x="960" y="912"/>
              <a:ext cx="96" cy="96"/>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68642" name="Oval 17"/>
            <p:cNvSpPr>
              <a:spLocks/>
            </p:cNvSpPr>
            <p:nvPr/>
          </p:nvSpPr>
          <p:spPr bwMode="auto">
            <a:xfrm>
              <a:off x="1056" y="1008"/>
              <a:ext cx="96" cy="96"/>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68643" name="Oval 18"/>
            <p:cNvSpPr>
              <a:spLocks/>
            </p:cNvSpPr>
            <p:nvPr/>
          </p:nvSpPr>
          <p:spPr bwMode="auto">
            <a:xfrm>
              <a:off x="960" y="1104"/>
              <a:ext cx="96" cy="96"/>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68644" name="Oval 19"/>
            <p:cNvSpPr>
              <a:spLocks/>
            </p:cNvSpPr>
            <p:nvPr/>
          </p:nvSpPr>
          <p:spPr bwMode="auto">
            <a:xfrm>
              <a:off x="1152" y="1104"/>
              <a:ext cx="96" cy="96"/>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68645" name="Oval 20"/>
            <p:cNvSpPr>
              <a:spLocks/>
            </p:cNvSpPr>
            <p:nvPr/>
          </p:nvSpPr>
          <p:spPr bwMode="auto">
            <a:xfrm>
              <a:off x="1152" y="912"/>
              <a:ext cx="96" cy="96"/>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68646" name="Oval 21"/>
            <p:cNvSpPr>
              <a:spLocks/>
            </p:cNvSpPr>
            <p:nvPr/>
          </p:nvSpPr>
          <p:spPr bwMode="auto">
            <a:xfrm>
              <a:off x="672" y="1056"/>
              <a:ext cx="96" cy="96"/>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68647" name="Oval 22"/>
            <p:cNvSpPr>
              <a:spLocks/>
            </p:cNvSpPr>
            <p:nvPr/>
          </p:nvSpPr>
          <p:spPr bwMode="auto">
            <a:xfrm>
              <a:off x="960" y="576"/>
              <a:ext cx="96" cy="96"/>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68648" name="Oval 23"/>
            <p:cNvSpPr>
              <a:spLocks/>
            </p:cNvSpPr>
            <p:nvPr/>
          </p:nvSpPr>
          <p:spPr bwMode="auto">
            <a:xfrm>
              <a:off x="528" y="1056"/>
              <a:ext cx="96" cy="96"/>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68649" name="Oval 24"/>
            <p:cNvSpPr>
              <a:spLocks/>
            </p:cNvSpPr>
            <p:nvPr/>
          </p:nvSpPr>
          <p:spPr bwMode="auto">
            <a:xfrm>
              <a:off x="576" y="144"/>
              <a:ext cx="96" cy="96"/>
            </a:xfrm>
            <a:prstGeom prst="ellipse">
              <a:avLst/>
            </a:prstGeom>
            <a:solidFill>
              <a:srgbClr val="FF0000"/>
            </a:solidFill>
            <a:ln w="9525">
              <a:solidFill>
                <a:schemeClr val="tx1"/>
              </a:solidFill>
              <a:round/>
              <a:headEnd/>
              <a:tailEnd/>
            </a:ln>
          </p:spPr>
          <p:txBody>
            <a:bodyPr lIns="0" tIns="0" rIns="0" bIns="0"/>
            <a:lstStyle/>
            <a:p>
              <a:endParaRPr lang="en-US"/>
            </a:p>
          </p:txBody>
        </p:sp>
      </p:grpSp>
      <p:sp>
        <p:nvSpPr>
          <p:cNvPr id="68615" name="AutoShape 26"/>
          <p:cNvSpPr>
            <a:spLocks/>
          </p:cNvSpPr>
          <p:nvPr/>
        </p:nvSpPr>
        <p:spPr bwMode="auto">
          <a:xfrm rot="10800000" flipH="1">
            <a:off x="9260418" y="3606800"/>
            <a:ext cx="1289049" cy="508000"/>
          </a:xfrm>
          <a:prstGeom prst="triangle">
            <a:avLst>
              <a:gd name="adj" fmla="val 50000"/>
            </a:avLst>
          </a:prstGeom>
          <a:solidFill>
            <a:schemeClr val="accent1"/>
          </a:solidFill>
          <a:ln w="25400">
            <a:solidFill>
              <a:srgbClr val="89A4A7"/>
            </a:solidFill>
            <a:miter lim="800000"/>
            <a:headEnd/>
            <a:tailEnd/>
          </a:ln>
        </p:spPr>
        <p:txBody>
          <a:bodyPr lIns="0" tIns="0" rIns="0" bIns="0"/>
          <a:lstStyle/>
          <a:p>
            <a:endParaRPr lang="en-US"/>
          </a:p>
        </p:txBody>
      </p:sp>
      <p:grpSp>
        <p:nvGrpSpPr>
          <p:cNvPr id="68616" name="Group 36"/>
          <p:cNvGrpSpPr>
            <a:grpSpLocks/>
          </p:cNvGrpSpPr>
          <p:nvPr/>
        </p:nvGrpSpPr>
        <p:grpSpPr bwMode="auto">
          <a:xfrm>
            <a:off x="8534400" y="4267200"/>
            <a:ext cx="2743200" cy="2057400"/>
            <a:chOff x="0" y="0"/>
            <a:chExt cx="1296" cy="1296"/>
          </a:xfrm>
        </p:grpSpPr>
        <p:sp>
          <p:nvSpPr>
            <p:cNvPr id="68630" name="Rectangle 27"/>
            <p:cNvSpPr>
              <a:spLocks/>
            </p:cNvSpPr>
            <p:nvPr/>
          </p:nvSpPr>
          <p:spPr bwMode="auto">
            <a:xfrm>
              <a:off x="0" y="0"/>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68631" name="Rectangle 28"/>
            <p:cNvSpPr>
              <a:spLocks/>
            </p:cNvSpPr>
            <p:nvPr/>
          </p:nvSpPr>
          <p:spPr bwMode="auto">
            <a:xfrm>
              <a:off x="432" y="0"/>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68632" name="Rectangle 29"/>
            <p:cNvSpPr>
              <a:spLocks/>
            </p:cNvSpPr>
            <p:nvPr/>
          </p:nvSpPr>
          <p:spPr bwMode="auto">
            <a:xfrm>
              <a:off x="0" y="432"/>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68633" name="Rectangle 30"/>
            <p:cNvSpPr>
              <a:spLocks/>
            </p:cNvSpPr>
            <p:nvPr/>
          </p:nvSpPr>
          <p:spPr bwMode="auto">
            <a:xfrm>
              <a:off x="432" y="432"/>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68634" name="Rectangle 31"/>
            <p:cNvSpPr>
              <a:spLocks/>
            </p:cNvSpPr>
            <p:nvPr/>
          </p:nvSpPr>
          <p:spPr bwMode="auto">
            <a:xfrm>
              <a:off x="864" y="0"/>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68635" name="Rectangle 32"/>
            <p:cNvSpPr>
              <a:spLocks/>
            </p:cNvSpPr>
            <p:nvPr/>
          </p:nvSpPr>
          <p:spPr bwMode="auto">
            <a:xfrm>
              <a:off x="864" y="432"/>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68636" name="Rectangle 33"/>
            <p:cNvSpPr>
              <a:spLocks/>
            </p:cNvSpPr>
            <p:nvPr/>
          </p:nvSpPr>
          <p:spPr bwMode="auto">
            <a:xfrm>
              <a:off x="0" y="864"/>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68637" name="Rectangle 34"/>
            <p:cNvSpPr>
              <a:spLocks/>
            </p:cNvSpPr>
            <p:nvPr/>
          </p:nvSpPr>
          <p:spPr bwMode="auto">
            <a:xfrm>
              <a:off x="432" y="864"/>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68638" name="Rectangle 35"/>
            <p:cNvSpPr>
              <a:spLocks/>
            </p:cNvSpPr>
            <p:nvPr/>
          </p:nvSpPr>
          <p:spPr bwMode="auto">
            <a:xfrm>
              <a:off x="864" y="864"/>
              <a:ext cx="432" cy="432"/>
            </a:xfrm>
            <a:prstGeom prst="rect">
              <a:avLst/>
            </a:prstGeom>
            <a:solidFill>
              <a:schemeClr val="accent1"/>
            </a:solidFill>
            <a:ln w="9525">
              <a:solidFill>
                <a:schemeClr val="tx1"/>
              </a:solidFill>
              <a:round/>
              <a:headEnd/>
              <a:tailEnd/>
            </a:ln>
          </p:spPr>
          <p:txBody>
            <a:bodyPr lIns="0" tIns="0" rIns="0" bIns="0"/>
            <a:lstStyle/>
            <a:p>
              <a:endParaRPr lang="en-US"/>
            </a:p>
          </p:txBody>
        </p:sp>
      </p:grpSp>
      <p:sp>
        <p:nvSpPr>
          <p:cNvPr id="69669" name="Oval 37"/>
          <p:cNvSpPr>
            <a:spLocks/>
          </p:cNvSpPr>
          <p:nvPr/>
        </p:nvSpPr>
        <p:spPr bwMode="auto">
          <a:xfrm>
            <a:off x="9753600" y="5791200"/>
            <a:ext cx="203200" cy="152400"/>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69670" name="Oval 38"/>
          <p:cNvSpPr>
            <a:spLocks/>
          </p:cNvSpPr>
          <p:nvPr/>
        </p:nvSpPr>
        <p:spPr bwMode="auto">
          <a:xfrm>
            <a:off x="9956800" y="6019800"/>
            <a:ext cx="203200" cy="152400"/>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69671" name="Oval 39"/>
          <p:cNvSpPr>
            <a:spLocks/>
          </p:cNvSpPr>
          <p:nvPr/>
        </p:nvSpPr>
        <p:spPr bwMode="auto">
          <a:xfrm>
            <a:off x="9550400" y="6019800"/>
            <a:ext cx="203200" cy="152400"/>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69672" name="Oval 40"/>
          <p:cNvSpPr>
            <a:spLocks/>
          </p:cNvSpPr>
          <p:nvPr/>
        </p:nvSpPr>
        <p:spPr bwMode="auto">
          <a:xfrm>
            <a:off x="10871200" y="5943600"/>
            <a:ext cx="203200" cy="152400"/>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69673" name="Oval 41"/>
          <p:cNvSpPr>
            <a:spLocks/>
          </p:cNvSpPr>
          <p:nvPr/>
        </p:nvSpPr>
        <p:spPr bwMode="auto">
          <a:xfrm>
            <a:off x="9753600" y="5257800"/>
            <a:ext cx="203200" cy="152400"/>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69674" name="Oval 42"/>
          <p:cNvSpPr>
            <a:spLocks/>
          </p:cNvSpPr>
          <p:nvPr/>
        </p:nvSpPr>
        <p:spPr bwMode="auto">
          <a:xfrm>
            <a:off x="8839200" y="5943600"/>
            <a:ext cx="203200" cy="152400"/>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69675" name="Oval 43"/>
          <p:cNvSpPr>
            <a:spLocks/>
          </p:cNvSpPr>
          <p:nvPr/>
        </p:nvSpPr>
        <p:spPr bwMode="auto">
          <a:xfrm>
            <a:off x="10668000" y="4572000"/>
            <a:ext cx="203200" cy="152400"/>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69676" name="Oval 44"/>
          <p:cNvSpPr>
            <a:spLocks/>
          </p:cNvSpPr>
          <p:nvPr/>
        </p:nvSpPr>
        <p:spPr bwMode="auto">
          <a:xfrm>
            <a:off x="10566400" y="5943600"/>
            <a:ext cx="203200" cy="152400"/>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69677" name="Oval 45"/>
          <p:cNvSpPr>
            <a:spLocks/>
          </p:cNvSpPr>
          <p:nvPr/>
        </p:nvSpPr>
        <p:spPr bwMode="auto">
          <a:xfrm>
            <a:off x="10566400" y="5257800"/>
            <a:ext cx="203200" cy="152400"/>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69678" name="Oval 46"/>
          <p:cNvSpPr>
            <a:spLocks/>
          </p:cNvSpPr>
          <p:nvPr/>
        </p:nvSpPr>
        <p:spPr bwMode="auto">
          <a:xfrm>
            <a:off x="10871200" y="5257800"/>
            <a:ext cx="203200" cy="152400"/>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69679" name="Freeform 47"/>
          <p:cNvSpPr>
            <a:spLocks/>
          </p:cNvSpPr>
          <p:nvPr/>
        </p:nvSpPr>
        <p:spPr bwMode="auto">
          <a:xfrm>
            <a:off x="9956800" y="1828800"/>
            <a:ext cx="812800" cy="2819400"/>
          </a:xfrm>
          <a:custGeom>
            <a:avLst/>
            <a:gdLst>
              <a:gd name="T0" fmla="*/ 0 w 21600"/>
              <a:gd name="T1" fmla="*/ 0 h 21600"/>
              <a:gd name="T2" fmla="*/ 609600 w 21600"/>
              <a:gd name="T3" fmla="*/ 2819400 h 21600"/>
              <a:gd name="T4" fmla="*/ 0 60000 65536"/>
              <a:gd name="T5" fmla="*/ 0 60000 65536"/>
            </a:gdLst>
            <a:ahLst/>
            <a:cxnLst>
              <a:cxn ang="T4">
                <a:pos x="T0" y="T1"/>
              </a:cxn>
              <a:cxn ang="T5">
                <a:pos x="T2" y="T3"/>
              </a:cxn>
            </a:cxnLst>
            <a:rect l="0" t="0" r="r" b="b"/>
            <a:pathLst>
              <a:path w="21600" h="21600">
                <a:moveTo>
                  <a:pt x="0" y="0"/>
                </a:moveTo>
                <a:cubicBezTo>
                  <a:pt x="10800" y="0"/>
                  <a:pt x="21600" y="10800"/>
                  <a:pt x="21600" y="21600"/>
                </a:cubicBezTo>
              </a:path>
            </a:pathLst>
          </a:custGeom>
          <a:noFill/>
          <a:ln w="28575" cap="flat">
            <a:solidFill>
              <a:schemeClr val="tx1"/>
            </a:solidFill>
            <a:prstDash val="solid"/>
            <a:round/>
            <a:headEnd type="none" w="med" len="med"/>
            <a:tailEnd type="arrow" w="med" len="med"/>
          </a:ln>
        </p:spPr>
        <p:txBody>
          <a:bodyPr lIns="0" tIns="0" rIns="0" bIns="0"/>
          <a:lstStyle/>
          <a:p>
            <a:endParaRPr lang="en-US"/>
          </a:p>
        </p:txBody>
      </p:sp>
      <p:sp>
        <p:nvSpPr>
          <p:cNvPr id="69680" name="Freeform 48"/>
          <p:cNvSpPr>
            <a:spLocks/>
          </p:cNvSpPr>
          <p:nvPr/>
        </p:nvSpPr>
        <p:spPr bwMode="auto">
          <a:xfrm>
            <a:off x="11074401" y="2514600"/>
            <a:ext cx="573617" cy="3505200"/>
          </a:xfrm>
          <a:custGeom>
            <a:avLst/>
            <a:gdLst>
              <a:gd name="T0" fmla="*/ 0 w 21600"/>
              <a:gd name="T1" fmla="*/ 0 h 21600"/>
              <a:gd name="T2" fmla="*/ 430213 w 21600"/>
              <a:gd name="T3" fmla="*/ 1752600 h 21600"/>
              <a:gd name="T4" fmla="*/ 1593 w 21600"/>
              <a:gd name="T5" fmla="*/ 3505200 h 21600"/>
              <a:gd name="T6" fmla="*/ 0 60000 65536"/>
              <a:gd name="T7" fmla="*/ 0 60000 65536"/>
              <a:gd name="T8" fmla="*/ 0 60000 65536"/>
            </a:gdLst>
            <a:ahLst/>
            <a:cxnLst>
              <a:cxn ang="T6">
                <a:pos x="T0" y="T1"/>
              </a:cxn>
              <a:cxn ang="T7">
                <a:pos x="T2" y="T3"/>
              </a:cxn>
              <a:cxn ang="T8">
                <a:pos x="T4" y="T5"/>
              </a:cxn>
            </a:cxnLst>
            <a:rect l="0" t="0" r="r" b="b"/>
            <a:pathLst>
              <a:path w="21600" h="21600">
                <a:moveTo>
                  <a:pt x="0" y="0"/>
                </a:moveTo>
                <a:cubicBezTo>
                  <a:pt x="10800" y="0"/>
                  <a:pt x="21600" y="5400"/>
                  <a:pt x="21600" y="10800"/>
                </a:cubicBezTo>
                <a:cubicBezTo>
                  <a:pt x="21600" y="16200"/>
                  <a:pt x="10840" y="21600"/>
                  <a:pt x="80" y="21600"/>
                </a:cubicBezTo>
              </a:path>
            </a:pathLst>
          </a:custGeom>
          <a:noFill/>
          <a:ln w="28575" cap="flat">
            <a:solidFill>
              <a:schemeClr val="tx1"/>
            </a:solidFill>
            <a:prstDash val="solid"/>
            <a:round/>
            <a:headEnd type="none" w="med" len="med"/>
            <a:tailEnd type="arrow" w="med" len="med"/>
          </a:ln>
        </p:spPr>
        <p:txBody>
          <a:bodyPr lIns="0" tIns="0" rIns="0" bIns="0"/>
          <a:lstStyle/>
          <a:p>
            <a:endParaRPr lang="en-US"/>
          </a:p>
        </p:txBody>
      </p:sp>
      <p:sp>
        <p:nvSpPr>
          <p:cNvPr id="69681" name="Freeform 49"/>
          <p:cNvSpPr>
            <a:spLocks/>
          </p:cNvSpPr>
          <p:nvPr/>
        </p:nvSpPr>
        <p:spPr bwMode="auto">
          <a:xfrm>
            <a:off x="10769601" y="2514600"/>
            <a:ext cx="302684" cy="2819400"/>
          </a:xfrm>
          <a:custGeom>
            <a:avLst/>
            <a:gdLst>
              <a:gd name="T0" fmla="*/ 0 w 21600"/>
              <a:gd name="T1" fmla="*/ 0 h 21600"/>
              <a:gd name="T2" fmla="*/ 227013 w 21600"/>
              <a:gd name="T3" fmla="*/ 1409700 h 21600"/>
              <a:gd name="T4" fmla="*/ 1576 w 21600"/>
              <a:gd name="T5" fmla="*/ 2819400 h 21600"/>
              <a:gd name="T6" fmla="*/ 0 60000 65536"/>
              <a:gd name="T7" fmla="*/ 0 60000 65536"/>
              <a:gd name="T8" fmla="*/ 0 60000 65536"/>
            </a:gdLst>
            <a:ahLst/>
            <a:cxnLst>
              <a:cxn ang="T6">
                <a:pos x="T0" y="T1"/>
              </a:cxn>
              <a:cxn ang="T7">
                <a:pos x="T2" y="T3"/>
              </a:cxn>
              <a:cxn ang="T8">
                <a:pos x="T4" y="T5"/>
              </a:cxn>
            </a:cxnLst>
            <a:rect l="0" t="0" r="r" b="b"/>
            <a:pathLst>
              <a:path w="21600" h="21600">
                <a:moveTo>
                  <a:pt x="0" y="0"/>
                </a:moveTo>
                <a:cubicBezTo>
                  <a:pt x="10800" y="0"/>
                  <a:pt x="21600" y="5400"/>
                  <a:pt x="21600" y="10800"/>
                </a:cubicBezTo>
                <a:cubicBezTo>
                  <a:pt x="21600" y="16200"/>
                  <a:pt x="10875" y="21600"/>
                  <a:pt x="150" y="21600"/>
                </a:cubicBezTo>
              </a:path>
            </a:pathLst>
          </a:custGeom>
          <a:noFill/>
          <a:ln w="28575" cap="flat">
            <a:solidFill>
              <a:schemeClr val="tx1"/>
            </a:solidFill>
            <a:prstDash val="solid"/>
            <a:round/>
            <a:headEnd type="none" w="med" len="med"/>
            <a:tailEnd type="arrow" w="med" len="med"/>
          </a:ln>
        </p:spPr>
        <p:txBody>
          <a:bodyPr lIns="0" tIns="0" rIns="0" bIns="0"/>
          <a:lstStyle/>
          <a:p>
            <a:endParaRPr lang="en-US"/>
          </a:p>
        </p:txBody>
      </p:sp>
    </p:spTree>
    <p:extLst>
      <p:ext uri="{BB962C8B-B14F-4D97-AF65-F5344CB8AC3E}">
        <p14:creationId xmlns:p14="http://schemas.microsoft.com/office/powerpoint/2010/main" val="1867019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9679"/>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1"/>
                                  </p:stCondLst>
                                  <p:childTnLst>
                                    <p:set>
                                      <p:cBhvr>
                                        <p:cTn id="9" dur="1" fill="hold">
                                          <p:stCondLst>
                                            <p:cond delay="499"/>
                                          </p:stCondLst>
                                        </p:cTn>
                                        <p:tgtEl>
                                          <p:spTgt spid="69675"/>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69680"/>
                                        </p:tgtEl>
                                        <p:attrNameLst>
                                          <p:attrName>style.visibility</p:attrName>
                                        </p:attrNameLst>
                                      </p:cBhvr>
                                      <p:to>
                                        <p:strVal val="visible"/>
                                      </p:to>
                                    </p:set>
                                  </p:childTnLst>
                                </p:cTn>
                              </p:par>
                            </p:childTnLst>
                          </p:cTn>
                        </p:par>
                        <p:par>
                          <p:cTn id="14" fill="hold" nodeType="afterGroup">
                            <p:stCondLst>
                              <p:cond delay="500"/>
                            </p:stCondLst>
                            <p:childTnLst>
                              <p:par>
                                <p:cTn id="15" presetID="1" presetClass="entr" presetSubtype="0" fill="hold" grpId="0" nodeType="afterEffect">
                                  <p:stCondLst>
                                    <p:cond delay="1"/>
                                  </p:stCondLst>
                                  <p:childTnLst>
                                    <p:set>
                                      <p:cBhvr>
                                        <p:cTn id="16" dur="1" fill="hold">
                                          <p:stCondLst>
                                            <p:cond delay="499"/>
                                          </p:stCondLst>
                                        </p:cTn>
                                        <p:tgtEl>
                                          <p:spTgt spid="6967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69681"/>
                                        </p:tgtEl>
                                        <p:attrNameLst>
                                          <p:attrName>style.visibility</p:attrName>
                                        </p:attrNameLst>
                                      </p:cBhvr>
                                      <p:to>
                                        <p:strVal val="visible"/>
                                      </p:to>
                                    </p:set>
                                  </p:childTnLst>
                                </p:cTn>
                              </p:par>
                            </p:childTnLst>
                          </p:cTn>
                        </p:par>
                        <p:par>
                          <p:cTn id="21" fill="hold" nodeType="afterGroup">
                            <p:stCondLst>
                              <p:cond delay="500"/>
                            </p:stCondLst>
                            <p:childTnLst>
                              <p:par>
                                <p:cTn id="22" presetID="1" presetClass="entr" presetSubtype="0" fill="hold" grpId="0" nodeType="afterEffect">
                                  <p:stCondLst>
                                    <p:cond delay="1"/>
                                  </p:stCondLst>
                                  <p:childTnLst>
                                    <p:set>
                                      <p:cBhvr>
                                        <p:cTn id="23" dur="1" fill="hold">
                                          <p:stCondLst>
                                            <p:cond delay="499"/>
                                          </p:stCondLst>
                                        </p:cTn>
                                        <p:tgtEl>
                                          <p:spTgt spid="69677"/>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69678"/>
                                        </p:tgtEl>
                                        <p:attrNameLst>
                                          <p:attrName>style.visibility</p:attrName>
                                        </p:attrNameLst>
                                      </p:cBhvr>
                                      <p:to>
                                        <p:strVal val="visible"/>
                                      </p:to>
                                    </p:set>
                                  </p:childTnLst>
                                </p:cTn>
                              </p:par>
                            </p:childTnLst>
                          </p:cTn>
                        </p:par>
                        <p:par>
                          <p:cTn id="28" fill="hold" nodeType="afterGroup">
                            <p:stCondLst>
                              <p:cond delay="500"/>
                            </p:stCondLst>
                            <p:childTnLst>
                              <p:par>
                                <p:cTn id="29" presetID="1" presetClass="entr" presetSubtype="0" fill="hold" grpId="0" nodeType="afterEffect">
                                  <p:stCondLst>
                                    <p:cond delay="1"/>
                                  </p:stCondLst>
                                  <p:childTnLst>
                                    <p:set>
                                      <p:cBhvr>
                                        <p:cTn id="30" dur="1" fill="hold">
                                          <p:stCondLst>
                                            <p:cond delay="499"/>
                                          </p:stCondLst>
                                        </p:cTn>
                                        <p:tgtEl>
                                          <p:spTgt spid="69676"/>
                                        </p:tgtEl>
                                        <p:attrNameLst>
                                          <p:attrName>style.visibility</p:attrName>
                                        </p:attrNameLst>
                                      </p:cBhvr>
                                      <p:to>
                                        <p:strVal val="visible"/>
                                      </p:to>
                                    </p:set>
                                  </p:childTnLst>
                                </p:cTn>
                              </p:par>
                            </p:childTnLst>
                          </p:cTn>
                        </p:par>
                        <p:par>
                          <p:cTn id="31" fill="hold" nodeType="afterGroup">
                            <p:stCondLst>
                              <p:cond delay="1001"/>
                            </p:stCondLst>
                            <p:childTnLst>
                              <p:par>
                                <p:cTn id="32" presetID="1" presetClass="entr" presetSubtype="0" fill="hold" grpId="0" nodeType="afterEffect">
                                  <p:stCondLst>
                                    <p:cond delay="1"/>
                                  </p:stCondLst>
                                  <p:childTnLst>
                                    <p:set>
                                      <p:cBhvr>
                                        <p:cTn id="33" dur="1" fill="hold">
                                          <p:stCondLst>
                                            <p:cond delay="499"/>
                                          </p:stCondLst>
                                        </p:cTn>
                                        <p:tgtEl>
                                          <p:spTgt spid="69670"/>
                                        </p:tgtEl>
                                        <p:attrNameLst>
                                          <p:attrName>style.visibility</p:attrName>
                                        </p:attrNameLst>
                                      </p:cBhvr>
                                      <p:to>
                                        <p:strVal val="visible"/>
                                      </p:to>
                                    </p:set>
                                  </p:childTnLst>
                                </p:cTn>
                              </p:par>
                            </p:childTnLst>
                          </p:cTn>
                        </p:par>
                        <p:par>
                          <p:cTn id="34" fill="hold" nodeType="afterGroup">
                            <p:stCondLst>
                              <p:cond delay="1502"/>
                            </p:stCondLst>
                            <p:childTnLst>
                              <p:par>
                                <p:cTn id="35" presetID="1" presetClass="entr" presetSubtype="0" fill="hold" grpId="0" nodeType="afterEffect">
                                  <p:stCondLst>
                                    <p:cond delay="1"/>
                                  </p:stCondLst>
                                  <p:childTnLst>
                                    <p:set>
                                      <p:cBhvr>
                                        <p:cTn id="36" dur="1" fill="hold">
                                          <p:stCondLst>
                                            <p:cond delay="499"/>
                                          </p:stCondLst>
                                        </p:cTn>
                                        <p:tgtEl>
                                          <p:spTgt spid="69671"/>
                                        </p:tgtEl>
                                        <p:attrNameLst>
                                          <p:attrName>style.visibility</p:attrName>
                                        </p:attrNameLst>
                                      </p:cBhvr>
                                      <p:to>
                                        <p:strVal val="visible"/>
                                      </p:to>
                                    </p:set>
                                  </p:childTnLst>
                                </p:cTn>
                              </p:par>
                            </p:childTnLst>
                          </p:cTn>
                        </p:par>
                        <p:par>
                          <p:cTn id="37" fill="hold" nodeType="afterGroup">
                            <p:stCondLst>
                              <p:cond delay="2003"/>
                            </p:stCondLst>
                            <p:childTnLst>
                              <p:par>
                                <p:cTn id="38" presetID="1" presetClass="entr" presetSubtype="0" fill="hold" grpId="0" nodeType="afterEffect">
                                  <p:stCondLst>
                                    <p:cond delay="1"/>
                                  </p:stCondLst>
                                  <p:childTnLst>
                                    <p:set>
                                      <p:cBhvr>
                                        <p:cTn id="39" dur="1" fill="hold">
                                          <p:stCondLst>
                                            <p:cond delay="499"/>
                                          </p:stCondLst>
                                        </p:cTn>
                                        <p:tgtEl>
                                          <p:spTgt spid="69669"/>
                                        </p:tgtEl>
                                        <p:attrNameLst>
                                          <p:attrName>style.visibility</p:attrName>
                                        </p:attrNameLst>
                                      </p:cBhvr>
                                      <p:to>
                                        <p:strVal val="visible"/>
                                      </p:to>
                                    </p:set>
                                  </p:childTnLst>
                                </p:cTn>
                              </p:par>
                            </p:childTnLst>
                          </p:cTn>
                        </p:par>
                        <p:par>
                          <p:cTn id="40" fill="hold" nodeType="afterGroup">
                            <p:stCondLst>
                              <p:cond delay="2504"/>
                            </p:stCondLst>
                            <p:childTnLst>
                              <p:par>
                                <p:cTn id="41" presetID="1" presetClass="entr" presetSubtype="0" fill="hold" grpId="0" nodeType="afterEffect">
                                  <p:stCondLst>
                                    <p:cond delay="1"/>
                                  </p:stCondLst>
                                  <p:childTnLst>
                                    <p:set>
                                      <p:cBhvr>
                                        <p:cTn id="42" dur="1" fill="hold">
                                          <p:stCondLst>
                                            <p:cond delay="499"/>
                                          </p:stCondLst>
                                        </p:cTn>
                                        <p:tgtEl>
                                          <p:spTgt spid="69673"/>
                                        </p:tgtEl>
                                        <p:attrNameLst>
                                          <p:attrName>style.visibility</p:attrName>
                                        </p:attrNameLst>
                                      </p:cBhvr>
                                      <p:to>
                                        <p:strVal val="visible"/>
                                      </p:to>
                                    </p:set>
                                  </p:childTnLst>
                                </p:cTn>
                              </p:par>
                            </p:childTnLst>
                          </p:cTn>
                        </p:par>
                        <p:par>
                          <p:cTn id="43" fill="hold" nodeType="afterGroup">
                            <p:stCondLst>
                              <p:cond delay="3005"/>
                            </p:stCondLst>
                            <p:childTnLst>
                              <p:par>
                                <p:cTn id="44" presetID="1" presetClass="entr" presetSubtype="0" fill="hold" grpId="0" nodeType="afterEffect">
                                  <p:stCondLst>
                                    <p:cond delay="1"/>
                                  </p:stCondLst>
                                  <p:childTnLst>
                                    <p:set>
                                      <p:cBhvr>
                                        <p:cTn id="45" dur="1" fill="hold">
                                          <p:stCondLst>
                                            <p:cond delay="499"/>
                                          </p:stCondLst>
                                        </p:cTn>
                                        <p:tgtEl>
                                          <p:spTgt spid="696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69" grpId="0" animBg="1"/>
      <p:bldP spid="69670" grpId="0" animBg="1"/>
      <p:bldP spid="69671" grpId="0" animBg="1"/>
      <p:bldP spid="69672" grpId="0" animBg="1"/>
      <p:bldP spid="69673" grpId="0" animBg="1"/>
      <p:bldP spid="69674" grpId="0" animBg="1"/>
      <p:bldP spid="69675" grpId="0" animBg="1"/>
      <p:bldP spid="69676" grpId="0" animBg="1"/>
      <p:bldP spid="69677" grpId="0" animBg="1"/>
      <p:bldP spid="69678" grpId="0" animBg="1"/>
      <p:bldP spid="69679" grpId="0" animBg="1"/>
      <p:bldP spid="69680" grpId="0" animBg="1"/>
      <p:bldP spid="6968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
          <p:cNvSpPr>
            <a:spLocks/>
          </p:cNvSpPr>
          <p:nvPr/>
        </p:nvSpPr>
        <p:spPr bwMode="auto">
          <a:xfrm>
            <a:off x="609600" y="1219200"/>
            <a:ext cx="10972800" cy="76200"/>
          </a:xfrm>
          <a:prstGeom prst="rect">
            <a:avLst/>
          </a:prstGeom>
          <a:gradFill rotWithShape="0">
            <a:gsLst>
              <a:gs pos="0">
                <a:srgbClr val="0000CC"/>
              </a:gs>
              <a:gs pos="100000">
                <a:srgbClr val="000000"/>
              </a:gs>
            </a:gsLst>
            <a:lin ang="0" scaled="1"/>
          </a:gradFill>
          <a:ln w="9525">
            <a:solidFill>
              <a:schemeClr val="tx1"/>
            </a:solidFill>
            <a:round/>
            <a:headEnd/>
            <a:tailEnd/>
          </a:ln>
        </p:spPr>
        <p:txBody>
          <a:bodyPr lIns="0" tIns="0" rIns="0" bIns="0"/>
          <a:lstStyle/>
          <a:p>
            <a:endParaRPr lang="en-US"/>
          </a:p>
        </p:txBody>
      </p:sp>
      <p:sp>
        <p:nvSpPr>
          <p:cNvPr id="69635" name="AutoShape 2"/>
          <p:cNvSpPr>
            <a:spLocks/>
          </p:cNvSpPr>
          <p:nvPr/>
        </p:nvSpPr>
        <p:spPr bwMode="auto">
          <a:xfrm rot="10800000" flipH="1">
            <a:off x="9260418" y="3606800"/>
            <a:ext cx="1289049" cy="508000"/>
          </a:xfrm>
          <a:prstGeom prst="triangle">
            <a:avLst>
              <a:gd name="adj" fmla="val 50000"/>
            </a:avLst>
          </a:prstGeom>
          <a:solidFill>
            <a:schemeClr val="accent1"/>
          </a:solidFill>
          <a:ln w="25400">
            <a:solidFill>
              <a:srgbClr val="89A4A7"/>
            </a:solidFill>
            <a:miter lim="800000"/>
            <a:headEnd/>
            <a:tailEnd/>
          </a:ln>
        </p:spPr>
        <p:txBody>
          <a:bodyPr lIns="0" tIns="0" rIns="0" bIns="0"/>
          <a:lstStyle/>
          <a:p>
            <a:endParaRPr lang="en-US"/>
          </a:p>
        </p:txBody>
      </p:sp>
      <p:sp>
        <p:nvSpPr>
          <p:cNvPr id="69636" name="Rectangle 3"/>
          <p:cNvSpPr>
            <a:spLocks noGrp="1" noChangeArrowheads="1"/>
          </p:cNvSpPr>
          <p:nvPr>
            <p:ph type="title"/>
          </p:nvPr>
        </p:nvSpPr>
        <p:spPr/>
        <p:txBody>
          <a:bodyPr rIns="132080"/>
          <a:lstStyle/>
          <a:p>
            <a:pPr indent="0" eaLnBrk="1" hangingPunct="1"/>
            <a:r>
              <a:rPr lang="en-US" smtClean="0"/>
              <a:t>Particle Filtering: Observe</a:t>
            </a:r>
          </a:p>
        </p:txBody>
      </p:sp>
      <p:sp>
        <p:nvSpPr>
          <p:cNvPr id="69637" name="Rectangle 4"/>
          <p:cNvSpPr>
            <a:spLocks noGrp="1" noChangeArrowheads="1"/>
          </p:cNvSpPr>
          <p:nvPr>
            <p:ph type="body" idx="1"/>
          </p:nvPr>
        </p:nvSpPr>
        <p:spPr>
          <a:xfrm>
            <a:off x="609600" y="1600200"/>
            <a:ext cx="7518400" cy="5257800"/>
          </a:xfrm>
        </p:spPr>
        <p:txBody>
          <a:bodyPr rIns="132080"/>
          <a:lstStyle/>
          <a:p>
            <a:pPr eaLnBrk="1" hangingPunct="1">
              <a:lnSpc>
                <a:spcPct val="90000"/>
              </a:lnSpc>
            </a:pPr>
            <a:r>
              <a:rPr lang="en-US" sz="2400" smtClean="0"/>
              <a:t>Slightly trickier:</a:t>
            </a:r>
          </a:p>
          <a:p>
            <a:pPr marL="782638" lvl="1" eaLnBrk="1" hangingPunct="1">
              <a:lnSpc>
                <a:spcPct val="90000"/>
              </a:lnSpc>
            </a:pPr>
            <a:r>
              <a:rPr lang="en-US" sz="2000" smtClean="0"/>
              <a:t>Don’t do rejection sampling (why not?)</a:t>
            </a:r>
          </a:p>
          <a:p>
            <a:pPr marL="782638" lvl="1" eaLnBrk="1" hangingPunct="1">
              <a:lnSpc>
                <a:spcPct val="90000"/>
              </a:lnSpc>
            </a:pPr>
            <a:r>
              <a:rPr lang="en-US" sz="2000" smtClean="0"/>
              <a:t>We don’t sample the observation, we fix it</a:t>
            </a:r>
          </a:p>
          <a:p>
            <a:pPr marL="782638" lvl="1" eaLnBrk="1" hangingPunct="1">
              <a:lnSpc>
                <a:spcPct val="90000"/>
              </a:lnSpc>
            </a:pPr>
            <a:r>
              <a:rPr lang="en-US" sz="2000" smtClean="0"/>
              <a:t>This is similar to likelihood weighting, so we downweight our samples based on the evidence</a:t>
            </a:r>
          </a:p>
          <a:p>
            <a:pPr marL="782638" lvl="1" eaLnBrk="1" hangingPunct="1">
              <a:lnSpc>
                <a:spcPct val="90000"/>
              </a:lnSpc>
            </a:pPr>
            <a:endParaRPr lang="en-US" sz="2000" smtClean="0"/>
          </a:p>
          <a:p>
            <a:pPr eaLnBrk="1" hangingPunct="1">
              <a:lnSpc>
                <a:spcPct val="90000"/>
              </a:lnSpc>
            </a:pPr>
            <a:endParaRPr lang="en-US" sz="2400" smtClean="0"/>
          </a:p>
          <a:p>
            <a:pPr eaLnBrk="1" hangingPunct="1">
              <a:lnSpc>
                <a:spcPct val="90000"/>
              </a:lnSpc>
            </a:pPr>
            <a:endParaRPr lang="en-US" sz="2400" smtClean="0"/>
          </a:p>
          <a:p>
            <a:pPr marL="782638" lvl="1" eaLnBrk="1" hangingPunct="1">
              <a:lnSpc>
                <a:spcPct val="90000"/>
              </a:lnSpc>
            </a:pPr>
            <a:endParaRPr lang="en-US" sz="2000" smtClean="0"/>
          </a:p>
          <a:p>
            <a:pPr marL="782638" lvl="1" eaLnBrk="1" hangingPunct="1">
              <a:lnSpc>
                <a:spcPct val="90000"/>
              </a:lnSpc>
            </a:pPr>
            <a:r>
              <a:rPr lang="en-US" sz="2000" smtClean="0"/>
              <a:t>Note that, as before, the probabilities don’t sum to one, since most have been downweighted (in fact they sum to an approximation of P(e))</a:t>
            </a:r>
          </a:p>
        </p:txBody>
      </p:sp>
      <p:grpSp>
        <p:nvGrpSpPr>
          <p:cNvPr id="69638" name="Group 14"/>
          <p:cNvGrpSpPr>
            <a:grpSpLocks/>
          </p:cNvGrpSpPr>
          <p:nvPr/>
        </p:nvGrpSpPr>
        <p:grpSpPr bwMode="auto">
          <a:xfrm>
            <a:off x="8534400" y="1524000"/>
            <a:ext cx="2743200" cy="2057400"/>
            <a:chOff x="0" y="0"/>
            <a:chExt cx="1296" cy="1296"/>
          </a:xfrm>
        </p:grpSpPr>
        <p:sp>
          <p:nvSpPr>
            <p:cNvPr id="69677" name="Rectangle 5"/>
            <p:cNvSpPr>
              <a:spLocks/>
            </p:cNvSpPr>
            <p:nvPr/>
          </p:nvSpPr>
          <p:spPr bwMode="auto">
            <a:xfrm>
              <a:off x="0" y="0"/>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69678" name="Rectangle 6"/>
            <p:cNvSpPr>
              <a:spLocks/>
            </p:cNvSpPr>
            <p:nvPr/>
          </p:nvSpPr>
          <p:spPr bwMode="auto">
            <a:xfrm>
              <a:off x="432" y="0"/>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69679" name="Rectangle 7"/>
            <p:cNvSpPr>
              <a:spLocks/>
            </p:cNvSpPr>
            <p:nvPr/>
          </p:nvSpPr>
          <p:spPr bwMode="auto">
            <a:xfrm>
              <a:off x="0" y="432"/>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69680" name="Rectangle 8"/>
            <p:cNvSpPr>
              <a:spLocks/>
            </p:cNvSpPr>
            <p:nvPr/>
          </p:nvSpPr>
          <p:spPr bwMode="auto">
            <a:xfrm>
              <a:off x="432" y="432"/>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69681" name="Rectangle 9"/>
            <p:cNvSpPr>
              <a:spLocks/>
            </p:cNvSpPr>
            <p:nvPr/>
          </p:nvSpPr>
          <p:spPr bwMode="auto">
            <a:xfrm>
              <a:off x="864" y="0"/>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69682" name="Rectangle 10"/>
            <p:cNvSpPr>
              <a:spLocks/>
            </p:cNvSpPr>
            <p:nvPr/>
          </p:nvSpPr>
          <p:spPr bwMode="auto">
            <a:xfrm>
              <a:off x="864" y="432"/>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69683" name="Rectangle 11"/>
            <p:cNvSpPr>
              <a:spLocks/>
            </p:cNvSpPr>
            <p:nvPr/>
          </p:nvSpPr>
          <p:spPr bwMode="auto">
            <a:xfrm>
              <a:off x="0" y="864"/>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69684" name="Rectangle 12"/>
            <p:cNvSpPr>
              <a:spLocks/>
            </p:cNvSpPr>
            <p:nvPr/>
          </p:nvSpPr>
          <p:spPr bwMode="auto">
            <a:xfrm>
              <a:off x="432" y="864"/>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69685" name="Rectangle 13"/>
            <p:cNvSpPr>
              <a:spLocks/>
            </p:cNvSpPr>
            <p:nvPr/>
          </p:nvSpPr>
          <p:spPr bwMode="auto">
            <a:xfrm>
              <a:off x="864" y="864"/>
              <a:ext cx="432" cy="432"/>
            </a:xfrm>
            <a:prstGeom prst="rect">
              <a:avLst/>
            </a:prstGeom>
            <a:solidFill>
              <a:schemeClr val="accent1"/>
            </a:solidFill>
            <a:ln w="9525">
              <a:solidFill>
                <a:schemeClr val="tx1"/>
              </a:solidFill>
              <a:round/>
              <a:headEnd/>
              <a:tailEnd/>
            </a:ln>
          </p:spPr>
          <p:txBody>
            <a:bodyPr lIns="0" tIns="0" rIns="0" bIns="0"/>
            <a:lstStyle/>
            <a:p>
              <a:endParaRPr lang="en-US"/>
            </a:p>
          </p:txBody>
        </p:sp>
      </p:grpSp>
      <p:sp>
        <p:nvSpPr>
          <p:cNvPr id="69639" name="Oval 15"/>
          <p:cNvSpPr>
            <a:spLocks/>
          </p:cNvSpPr>
          <p:nvPr/>
        </p:nvSpPr>
        <p:spPr bwMode="auto">
          <a:xfrm>
            <a:off x="9753600" y="3048000"/>
            <a:ext cx="203200" cy="152400"/>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69640" name="Oval 16"/>
          <p:cNvSpPr>
            <a:spLocks/>
          </p:cNvSpPr>
          <p:nvPr/>
        </p:nvSpPr>
        <p:spPr bwMode="auto">
          <a:xfrm>
            <a:off x="9956800" y="3276600"/>
            <a:ext cx="203200" cy="152400"/>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69641" name="Oval 17"/>
          <p:cNvSpPr>
            <a:spLocks/>
          </p:cNvSpPr>
          <p:nvPr/>
        </p:nvSpPr>
        <p:spPr bwMode="auto">
          <a:xfrm>
            <a:off x="9550400" y="3276600"/>
            <a:ext cx="203200" cy="152400"/>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69642" name="Oval 18"/>
          <p:cNvSpPr>
            <a:spLocks/>
          </p:cNvSpPr>
          <p:nvPr/>
        </p:nvSpPr>
        <p:spPr bwMode="auto">
          <a:xfrm>
            <a:off x="10871200" y="3200400"/>
            <a:ext cx="203200" cy="152400"/>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69643" name="Oval 19"/>
          <p:cNvSpPr>
            <a:spLocks/>
          </p:cNvSpPr>
          <p:nvPr/>
        </p:nvSpPr>
        <p:spPr bwMode="auto">
          <a:xfrm>
            <a:off x="9753600" y="2514600"/>
            <a:ext cx="203200" cy="152400"/>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69644" name="Oval 20"/>
          <p:cNvSpPr>
            <a:spLocks/>
          </p:cNvSpPr>
          <p:nvPr/>
        </p:nvSpPr>
        <p:spPr bwMode="auto">
          <a:xfrm>
            <a:off x="8839200" y="3200400"/>
            <a:ext cx="203200" cy="152400"/>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69645" name="Oval 21"/>
          <p:cNvSpPr>
            <a:spLocks/>
          </p:cNvSpPr>
          <p:nvPr/>
        </p:nvSpPr>
        <p:spPr bwMode="auto">
          <a:xfrm>
            <a:off x="10668000" y="1828800"/>
            <a:ext cx="203200" cy="152400"/>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69646" name="Oval 22"/>
          <p:cNvSpPr>
            <a:spLocks/>
          </p:cNvSpPr>
          <p:nvPr/>
        </p:nvSpPr>
        <p:spPr bwMode="auto">
          <a:xfrm>
            <a:off x="10566400" y="3200400"/>
            <a:ext cx="203200" cy="152400"/>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69647" name="Oval 23"/>
          <p:cNvSpPr>
            <a:spLocks/>
          </p:cNvSpPr>
          <p:nvPr/>
        </p:nvSpPr>
        <p:spPr bwMode="auto">
          <a:xfrm>
            <a:off x="10566400" y="2514600"/>
            <a:ext cx="203200" cy="152400"/>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69648" name="Oval 24"/>
          <p:cNvSpPr>
            <a:spLocks/>
          </p:cNvSpPr>
          <p:nvPr/>
        </p:nvSpPr>
        <p:spPr bwMode="auto">
          <a:xfrm>
            <a:off x="10871200" y="2514600"/>
            <a:ext cx="203200" cy="152400"/>
          </a:xfrm>
          <a:prstGeom prst="ellipse">
            <a:avLst/>
          </a:prstGeom>
          <a:solidFill>
            <a:srgbClr val="FF0000"/>
          </a:solidFill>
          <a:ln w="9525">
            <a:solidFill>
              <a:schemeClr val="tx1"/>
            </a:solidFill>
            <a:round/>
            <a:headEnd/>
            <a:tailEnd/>
          </a:ln>
        </p:spPr>
        <p:txBody>
          <a:bodyPr lIns="0" tIns="0" rIns="0" bIns="0"/>
          <a:lstStyle/>
          <a:p>
            <a:endParaRPr lang="en-US"/>
          </a:p>
        </p:txBody>
      </p:sp>
      <p:pic>
        <p:nvPicPr>
          <p:cNvPr id="69649" name="Picture 25"/>
          <p:cNvPicPr>
            <a:picLocks noChangeArrowheads="1"/>
          </p:cNvPicPr>
          <p:nvPr/>
        </p:nvPicPr>
        <p:blipFill>
          <a:blip r:embed="rId3" cstate="print"/>
          <a:srcRect/>
          <a:stretch>
            <a:fillRect/>
          </a:stretch>
        </p:blipFill>
        <p:spPr bwMode="auto">
          <a:xfrm>
            <a:off x="3251200" y="3743325"/>
            <a:ext cx="2429933" cy="274638"/>
          </a:xfrm>
          <a:prstGeom prst="rect">
            <a:avLst/>
          </a:prstGeom>
          <a:noFill/>
          <a:ln w="9525">
            <a:noFill/>
            <a:miter lim="800000"/>
            <a:headEnd/>
            <a:tailEnd/>
          </a:ln>
        </p:spPr>
      </p:pic>
      <p:grpSp>
        <p:nvGrpSpPr>
          <p:cNvPr id="69650" name="Group 35"/>
          <p:cNvGrpSpPr>
            <a:grpSpLocks/>
          </p:cNvGrpSpPr>
          <p:nvPr/>
        </p:nvGrpSpPr>
        <p:grpSpPr bwMode="auto">
          <a:xfrm>
            <a:off x="8534400" y="4267200"/>
            <a:ext cx="2743200" cy="2057400"/>
            <a:chOff x="0" y="0"/>
            <a:chExt cx="1296" cy="1296"/>
          </a:xfrm>
        </p:grpSpPr>
        <p:sp>
          <p:nvSpPr>
            <p:cNvPr id="69668" name="Rectangle 26"/>
            <p:cNvSpPr>
              <a:spLocks/>
            </p:cNvSpPr>
            <p:nvPr/>
          </p:nvSpPr>
          <p:spPr bwMode="auto">
            <a:xfrm>
              <a:off x="0" y="0"/>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69669" name="Rectangle 27"/>
            <p:cNvSpPr>
              <a:spLocks/>
            </p:cNvSpPr>
            <p:nvPr/>
          </p:nvSpPr>
          <p:spPr bwMode="auto">
            <a:xfrm>
              <a:off x="432" y="0"/>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69670" name="Rectangle 28"/>
            <p:cNvSpPr>
              <a:spLocks/>
            </p:cNvSpPr>
            <p:nvPr/>
          </p:nvSpPr>
          <p:spPr bwMode="auto">
            <a:xfrm>
              <a:off x="0" y="432"/>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69671" name="Rectangle 29"/>
            <p:cNvSpPr>
              <a:spLocks/>
            </p:cNvSpPr>
            <p:nvPr/>
          </p:nvSpPr>
          <p:spPr bwMode="auto">
            <a:xfrm>
              <a:off x="432" y="432"/>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69672" name="Rectangle 30"/>
            <p:cNvSpPr>
              <a:spLocks/>
            </p:cNvSpPr>
            <p:nvPr/>
          </p:nvSpPr>
          <p:spPr bwMode="auto">
            <a:xfrm>
              <a:off x="864" y="0"/>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69673" name="Rectangle 31"/>
            <p:cNvSpPr>
              <a:spLocks/>
            </p:cNvSpPr>
            <p:nvPr/>
          </p:nvSpPr>
          <p:spPr bwMode="auto">
            <a:xfrm>
              <a:off x="864" y="432"/>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69674" name="Rectangle 32"/>
            <p:cNvSpPr>
              <a:spLocks/>
            </p:cNvSpPr>
            <p:nvPr/>
          </p:nvSpPr>
          <p:spPr bwMode="auto">
            <a:xfrm>
              <a:off x="0" y="864"/>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69675" name="Rectangle 33"/>
            <p:cNvSpPr>
              <a:spLocks/>
            </p:cNvSpPr>
            <p:nvPr/>
          </p:nvSpPr>
          <p:spPr bwMode="auto">
            <a:xfrm>
              <a:off x="432" y="864"/>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69676" name="Rectangle 34"/>
            <p:cNvSpPr>
              <a:spLocks/>
            </p:cNvSpPr>
            <p:nvPr/>
          </p:nvSpPr>
          <p:spPr bwMode="auto">
            <a:xfrm>
              <a:off x="864" y="864"/>
              <a:ext cx="432" cy="432"/>
            </a:xfrm>
            <a:prstGeom prst="rect">
              <a:avLst/>
            </a:prstGeom>
            <a:solidFill>
              <a:schemeClr val="accent1"/>
            </a:solidFill>
            <a:ln w="9525">
              <a:solidFill>
                <a:schemeClr val="tx1"/>
              </a:solidFill>
              <a:round/>
              <a:headEnd/>
              <a:tailEnd/>
            </a:ln>
          </p:spPr>
          <p:txBody>
            <a:bodyPr lIns="0" tIns="0" rIns="0" bIns="0"/>
            <a:lstStyle/>
            <a:p>
              <a:endParaRPr lang="en-US"/>
            </a:p>
          </p:txBody>
        </p:sp>
      </p:grpSp>
      <p:grpSp>
        <p:nvGrpSpPr>
          <p:cNvPr id="70700" name="Group 44"/>
          <p:cNvGrpSpPr>
            <a:grpSpLocks/>
          </p:cNvGrpSpPr>
          <p:nvPr/>
        </p:nvGrpSpPr>
        <p:grpSpPr bwMode="auto">
          <a:xfrm>
            <a:off x="8845552" y="5300664"/>
            <a:ext cx="2228849" cy="871537"/>
            <a:chOff x="0" y="0"/>
            <a:chExt cx="1053" cy="549"/>
          </a:xfrm>
        </p:grpSpPr>
        <p:sp>
          <p:nvSpPr>
            <p:cNvPr id="69660" name="Oval 36"/>
            <p:cNvSpPr>
              <a:spLocks/>
            </p:cNvSpPr>
            <p:nvPr/>
          </p:nvSpPr>
          <p:spPr bwMode="auto">
            <a:xfrm>
              <a:off x="429" y="309"/>
              <a:ext cx="96" cy="96"/>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69661" name="Oval 37"/>
            <p:cNvSpPr>
              <a:spLocks/>
            </p:cNvSpPr>
            <p:nvPr/>
          </p:nvSpPr>
          <p:spPr bwMode="auto">
            <a:xfrm>
              <a:off x="333" y="453"/>
              <a:ext cx="96" cy="96"/>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69662" name="Oval 38"/>
            <p:cNvSpPr>
              <a:spLocks/>
            </p:cNvSpPr>
            <p:nvPr/>
          </p:nvSpPr>
          <p:spPr bwMode="auto">
            <a:xfrm>
              <a:off x="984" y="432"/>
              <a:ext cx="69" cy="69"/>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69663" name="Oval 39"/>
            <p:cNvSpPr>
              <a:spLocks/>
            </p:cNvSpPr>
            <p:nvPr/>
          </p:nvSpPr>
          <p:spPr bwMode="auto">
            <a:xfrm>
              <a:off x="456" y="0"/>
              <a:ext cx="69" cy="69"/>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69664" name="Oval 40"/>
            <p:cNvSpPr>
              <a:spLocks/>
            </p:cNvSpPr>
            <p:nvPr/>
          </p:nvSpPr>
          <p:spPr bwMode="auto">
            <a:xfrm rot="10800000">
              <a:off x="0" y="408"/>
              <a:ext cx="69" cy="69"/>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69665" name="Oval 41"/>
            <p:cNvSpPr>
              <a:spLocks/>
            </p:cNvSpPr>
            <p:nvPr/>
          </p:nvSpPr>
          <p:spPr bwMode="auto">
            <a:xfrm>
              <a:off x="840" y="432"/>
              <a:ext cx="69" cy="69"/>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69666" name="Oval 42"/>
            <p:cNvSpPr>
              <a:spLocks/>
            </p:cNvSpPr>
            <p:nvPr/>
          </p:nvSpPr>
          <p:spPr bwMode="auto">
            <a:xfrm>
              <a:off x="861" y="21"/>
              <a:ext cx="48" cy="48"/>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69667" name="Oval 43"/>
            <p:cNvSpPr>
              <a:spLocks/>
            </p:cNvSpPr>
            <p:nvPr/>
          </p:nvSpPr>
          <p:spPr bwMode="auto">
            <a:xfrm>
              <a:off x="1005" y="21"/>
              <a:ext cx="48" cy="48"/>
            </a:xfrm>
            <a:prstGeom prst="ellipse">
              <a:avLst/>
            </a:prstGeom>
            <a:solidFill>
              <a:srgbClr val="FF0000"/>
            </a:solidFill>
            <a:ln w="9525">
              <a:solidFill>
                <a:schemeClr val="tx1"/>
              </a:solidFill>
              <a:round/>
              <a:headEnd/>
              <a:tailEnd/>
            </a:ln>
          </p:spPr>
          <p:txBody>
            <a:bodyPr lIns="0" tIns="0" rIns="0" bIns="0"/>
            <a:lstStyle/>
            <a:p>
              <a:endParaRPr lang="en-US"/>
            </a:p>
          </p:txBody>
        </p:sp>
      </p:grpSp>
      <p:sp>
        <p:nvSpPr>
          <p:cNvPr id="69652" name="Rectangle 45"/>
          <p:cNvSpPr>
            <a:spLocks/>
          </p:cNvSpPr>
          <p:nvPr/>
        </p:nvSpPr>
        <p:spPr bwMode="auto">
          <a:xfrm>
            <a:off x="9448800" y="5638800"/>
            <a:ext cx="914400" cy="685800"/>
          </a:xfrm>
          <a:prstGeom prst="rect">
            <a:avLst/>
          </a:prstGeom>
          <a:noFill/>
          <a:ln w="63500">
            <a:solidFill>
              <a:srgbClr val="FF0000"/>
            </a:solidFill>
            <a:miter lim="800000"/>
            <a:headEnd/>
            <a:tailEnd/>
          </a:ln>
        </p:spPr>
        <p:txBody>
          <a:bodyPr lIns="0" tIns="0" rIns="0" bIns="0"/>
          <a:lstStyle/>
          <a:p>
            <a:endParaRPr lang="en-US"/>
          </a:p>
        </p:txBody>
      </p:sp>
      <p:grpSp>
        <p:nvGrpSpPr>
          <p:cNvPr id="70704" name="Group 48"/>
          <p:cNvGrpSpPr>
            <a:grpSpLocks/>
          </p:cNvGrpSpPr>
          <p:nvPr/>
        </p:nvGrpSpPr>
        <p:grpSpPr bwMode="auto">
          <a:xfrm>
            <a:off x="10769601" y="1905000"/>
            <a:ext cx="969433" cy="2743200"/>
            <a:chOff x="0" y="0"/>
            <a:chExt cx="458" cy="1728"/>
          </a:xfrm>
        </p:grpSpPr>
        <p:sp>
          <p:nvSpPr>
            <p:cNvPr id="69658" name="Oval 46"/>
            <p:cNvSpPr>
              <a:spLocks/>
            </p:cNvSpPr>
            <p:nvPr/>
          </p:nvSpPr>
          <p:spPr bwMode="auto">
            <a:xfrm>
              <a:off x="21" y="1701"/>
              <a:ext cx="27" cy="27"/>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69659" name="Freeform 47"/>
            <p:cNvSpPr>
              <a:spLocks/>
            </p:cNvSpPr>
            <p:nvPr/>
          </p:nvSpPr>
          <p:spPr bwMode="auto">
            <a:xfrm>
              <a:off x="0" y="0"/>
              <a:ext cx="458" cy="1715"/>
            </a:xfrm>
            <a:custGeom>
              <a:avLst/>
              <a:gdLst>
                <a:gd name="T0" fmla="*/ 0 w 21600"/>
                <a:gd name="T1" fmla="*/ 0 h 21600"/>
                <a:gd name="T2" fmla="*/ 458 w 21600"/>
                <a:gd name="T3" fmla="*/ 858 h 21600"/>
                <a:gd name="T4" fmla="*/ 48 w 21600"/>
                <a:gd name="T5" fmla="*/ 1715 h 21600"/>
                <a:gd name="T6" fmla="*/ 0 60000 65536"/>
                <a:gd name="T7" fmla="*/ 0 60000 65536"/>
                <a:gd name="T8" fmla="*/ 0 60000 65536"/>
              </a:gdLst>
              <a:ahLst/>
              <a:cxnLst>
                <a:cxn ang="T6">
                  <a:pos x="T0" y="T1"/>
                </a:cxn>
                <a:cxn ang="T7">
                  <a:pos x="T2" y="T3"/>
                </a:cxn>
                <a:cxn ang="T8">
                  <a:pos x="T4" y="T5"/>
                </a:cxn>
              </a:cxnLst>
              <a:rect l="0" t="0" r="r" b="b"/>
              <a:pathLst>
                <a:path w="21600" h="21600">
                  <a:moveTo>
                    <a:pt x="0" y="0"/>
                  </a:moveTo>
                  <a:cubicBezTo>
                    <a:pt x="10800" y="0"/>
                    <a:pt x="21600" y="5400"/>
                    <a:pt x="21600" y="10800"/>
                  </a:cubicBezTo>
                  <a:cubicBezTo>
                    <a:pt x="21600" y="16200"/>
                    <a:pt x="11931" y="21600"/>
                    <a:pt x="2261" y="21600"/>
                  </a:cubicBezTo>
                </a:path>
              </a:pathLst>
            </a:custGeom>
            <a:noFill/>
            <a:ln w="9525" cap="flat">
              <a:solidFill>
                <a:schemeClr val="tx1"/>
              </a:solidFill>
              <a:prstDash val="solid"/>
              <a:round/>
              <a:headEnd type="none" w="med" len="med"/>
              <a:tailEnd type="triangle" w="med" len="med"/>
            </a:ln>
          </p:spPr>
          <p:txBody>
            <a:bodyPr lIns="0" tIns="0" rIns="0" bIns="0"/>
            <a:lstStyle/>
            <a:p>
              <a:endParaRPr lang="en-US"/>
            </a:p>
          </p:txBody>
        </p:sp>
      </p:grpSp>
      <p:grpSp>
        <p:nvGrpSpPr>
          <p:cNvPr id="70707" name="Group 51"/>
          <p:cNvGrpSpPr>
            <a:grpSpLocks/>
          </p:cNvGrpSpPr>
          <p:nvPr/>
        </p:nvGrpSpPr>
        <p:grpSpPr bwMode="auto">
          <a:xfrm>
            <a:off x="9956800" y="3430588"/>
            <a:ext cx="203200" cy="2665412"/>
            <a:chOff x="0" y="0"/>
            <a:chExt cx="96" cy="1679"/>
          </a:xfrm>
        </p:grpSpPr>
        <p:sp>
          <p:nvSpPr>
            <p:cNvPr id="69656" name="Line 49"/>
            <p:cNvSpPr>
              <a:spLocks noChangeShapeType="1"/>
            </p:cNvSpPr>
            <p:nvPr/>
          </p:nvSpPr>
          <p:spPr bwMode="auto">
            <a:xfrm flipH="1">
              <a:off x="47" y="0"/>
              <a:ext cx="1" cy="1584"/>
            </a:xfrm>
            <a:prstGeom prst="line">
              <a:avLst/>
            </a:prstGeom>
            <a:noFill/>
            <a:ln w="9525">
              <a:solidFill>
                <a:schemeClr val="tx1"/>
              </a:solidFill>
              <a:round/>
              <a:headEnd/>
              <a:tailEnd type="triangle" w="med" len="med"/>
            </a:ln>
          </p:spPr>
          <p:txBody>
            <a:bodyPr lIns="0" tIns="0" rIns="0" bIns="0"/>
            <a:lstStyle/>
            <a:p>
              <a:endParaRPr lang="en-US"/>
            </a:p>
          </p:txBody>
        </p:sp>
        <p:sp>
          <p:nvSpPr>
            <p:cNvPr id="69657" name="Oval 50"/>
            <p:cNvSpPr>
              <a:spLocks/>
            </p:cNvSpPr>
            <p:nvPr/>
          </p:nvSpPr>
          <p:spPr bwMode="auto">
            <a:xfrm>
              <a:off x="0" y="1583"/>
              <a:ext cx="96" cy="96"/>
            </a:xfrm>
            <a:prstGeom prst="ellipse">
              <a:avLst/>
            </a:prstGeom>
            <a:solidFill>
              <a:srgbClr val="FF0000"/>
            </a:solidFill>
            <a:ln w="9525">
              <a:solidFill>
                <a:schemeClr val="tx1"/>
              </a:solidFill>
              <a:round/>
              <a:headEnd/>
              <a:tailEnd/>
            </a:ln>
          </p:spPr>
          <p:txBody>
            <a:bodyPr lIns="0" tIns="0" rIns="0" bIns="0"/>
            <a:lstStyle/>
            <a:p>
              <a:endParaRPr lang="en-US"/>
            </a:p>
          </p:txBody>
        </p:sp>
      </p:grpSp>
      <p:pic>
        <p:nvPicPr>
          <p:cNvPr id="69655" name="Picture 52"/>
          <p:cNvPicPr>
            <a:picLocks noChangeArrowheads="1"/>
          </p:cNvPicPr>
          <p:nvPr/>
        </p:nvPicPr>
        <p:blipFill>
          <a:blip r:embed="rId4" cstate="print"/>
          <a:srcRect/>
          <a:stretch>
            <a:fillRect/>
          </a:stretch>
        </p:blipFill>
        <p:spPr bwMode="auto">
          <a:xfrm>
            <a:off x="3126318" y="4333876"/>
            <a:ext cx="3687233" cy="314325"/>
          </a:xfrm>
          <a:prstGeom prst="rect">
            <a:avLst/>
          </a:prstGeom>
          <a:noFill/>
          <a:ln w="9525">
            <a:noFill/>
            <a:miter lim="800000"/>
            <a:headEnd/>
            <a:tailEnd/>
          </a:ln>
        </p:spPr>
      </p:pic>
    </p:spTree>
    <p:extLst>
      <p:ext uri="{BB962C8B-B14F-4D97-AF65-F5344CB8AC3E}">
        <p14:creationId xmlns:p14="http://schemas.microsoft.com/office/powerpoint/2010/main" val="2826743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070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7070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70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
          <p:cNvSpPr>
            <a:spLocks/>
          </p:cNvSpPr>
          <p:nvPr/>
        </p:nvSpPr>
        <p:spPr bwMode="auto">
          <a:xfrm>
            <a:off x="609600" y="1219200"/>
            <a:ext cx="10972800" cy="76200"/>
          </a:xfrm>
          <a:prstGeom prst="rect">
            <a:avLst/>
          </a:prstGeom>
          <a:gradFill rotWithShape="0">
            <a:gsLst>
              <a:gs pos="0">
                <a:srgbClr val="0000CC"/>
              </a:gs>
              <a:gs pos="100000">
                <a:srgbClr val="000000"/>
              </a:gs>
            </a:gsLst>
            <a:lin ang="0" scaled="1"/>
          </a:gradFill>
          <a:ln w="9525">
            <a:solidFill>
              <a:schemeClr val="tx1"/>
            </a:solidFill>
            <a:round/>
            <a:headEnd/>
            <a:tailEnd/>
          </a:ln>
        </p:spPr>
        <p:txBody>
          <a:bodyPr lIns="0" tIns="0" rIns="0" bIns="0"/>
          <a:lstStyle/>
          <a:p>
            <a:endParaRPr lang="en-US"/>
          </a:p>
        </p:txBody>
      </p:sp>
      <p:sp>
        <p:nvSpPr>
          <p:cNvPr id="70659" name="Rectangle 2"/>
          <p:cNvSpPr>
            <a:spLocks noGrp="1" noChangeArrowheads="1"/>
          </p:cNvSpPr>
          <p:nvPr>
            <p:ph type="title"/>
          </p:nvPr>
        </p:nvSpPr>
        <p:spPr/>
        <p:txBody>
          <a:bodyPr rIns="132080"/>
          <a:lstStyle/>
          <a:p>
            <a:pPr indent="0" eaLnBrk="1" hangingPunct="1"/>
            <a:r>
              <a:rPr lang="en-US" smtClean="0"/>
              <a:t>Particle Filtering: Resample</a:t>
            </a:r>
          </a:p>
        </p:txBody>
      </p:sp>
      <p:sp>
        <p:nvSpPr>
          <p:cNvPr id="70660" name="Rectangle 3"/>
          <p:cNvSpPr>
            <a:spLocks noGrp="1" noChangeArrowheads="1"/>
          </p:cNvSpPr>
          <p:nvPr>
            <p:ph type="body" idx="1"/>
          </p:nvPr>
        </p:nvSpPr>
        <p:spPr>
          <a:xfrm>
            <a:off x="609600" y="1600200"/>
            <a:ext cx="3657600" cy="5257800"/>
          </a:xfrm>
        </p:spPr>
        <p:txBody>
          <a:bodyPr rIns="132080"/>
          <a:lstStyle/>
          <a:p>
            <a:pPr eaLnBrk="1" hangingPunct="1">
              <a:lnSpc>
                <a:spcPct val="90000"/>
              </a:lnSpc>
            </a:pPr>
            <a:r>
              <a:rPr lang="en-US" sz="1800" smtClean="0"/>
              <a:t>Rather than tracking weighted samples, we resample</a:t>
            </a:r>
          </a:p>
          <a:p>
            <a:pPr eaLnBrk="1" hangingPunct="1">
              <a:lnSpc>
                <a:spcPct val="90000"/>
              </a:lnSpc>
            </a:pPr>
            <a:endParaRPr lang="en-US" sz="1800" smtClean="0"/>
          </a:p>
          <a:p>
            <a:pPr eaLnBrk="1" hangingPunct="1">
              <a:lnSpc>
                <a:spcPct val="90000"/>
              </a:lnSpc>
            </a:pPr>
            <a:r>
              <a:rPr lang="en-US" sz="1800" smtClean="0"/>
              <a:t>N times, we choose from our weighted sample distribution (i.e. draw with replacement)</a:t>
            </a:r>
          </a:p>
          <a:p>
            <a:pPr eaLnBrk="1" hangingPunct="1">
              <a:lnSpc>
                <a:spcPct val="90000"/>
              </a:lnSpc>
            </a:pPr>
            <a:endParaRPr lang="en-US" sz="1800" smtClean="0"/>
          </a:p>
          <a:p>
            <a:pPr eaLnBrk="1" hangingPunct="1">
              <a:lnSpc>
                <a:spcPct val="90000"/>
              </a:lnSpc>
            </a:pPr>
            <a:r>
              <a:rPr lang="en-US" sz="1800" smtClean="0"/>
              <a:t>This is equivalent to renormalizing the distribution</a:t>
            </a:r>
          </a:p>
          <a:p>
            <a:pPr eaLnBrk="1" hangingPunct="1">
              <a:lnSpc>
                <a:spcPct val="90000"/>
              </a:lnSpc>
            </a:pPr>
            <a:endParaRPr lang="en-US" sz="1800" smtClean="0"/>
          </a:p>
          <a:p>
            <a:pPr eaLnBrk="1" hangingPunct="1">
              <a:lnSpc>
                <a:spcPct val="90000"/>
              </a:lnSpc>
            </a:pPr>
            <a:r>
              <a:rPr lang="en-US" sz="1800" smtClean="0"/>
              <a:t>Now the update is complete for this time step, continue with the next one</a:t>
            </a:r>
          </a:p>
        </p:txBody>
      </p:sp>
      <p:grpSp>
        <p:nvGrpSpPr>
          <p:cNvPr id="70661" name="Group 13"/>
          <p:cNvGrpSpPr>
            <a:grpSpLocks/>
          </p:cNvGrpSpPr>
          <p:nvPr/>
        </p:nvGrpSpPr>
        <p:grpSpPr bwMode="auto">
          <a:xfrm>
            <a:off x="8534400" y="1524000"/>
            <a:ext cx="2743200" cy="2057400"/>
            <a:chOff x="0" y="0"/>
            <a:chExt cx="1296" cy="1296"/>
          </a:xfrm>
        </p:grpSpPr>
        <p:sp>
          <p:nvSpPr>
            <p:cNvPr id="70695" name="Rectangle 4"/>
            <p:cNvSpPr>
              <a:spLocks/>
            </p:cNvSpPr>
            <p:nvPr/>
          </p:nvSpPr>
          <p:spPr bwMode="auto">
            <a:xfrm>
              <a:off x="0" y="0"/>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70696" name="Rectangle 5"/>
            <p:cNvSpPr>
              <a:spLocks/>
            </p:cNvSpPr>
            <p:nvPr/>
          </p:nvSpPr>
          <p:spPr bwMode="auto">
            <a:xfrm>
              <a:off x="432" y="0"/>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70697" name="Rectangle 6"/>
            <p:cNvSpPr>
              <a:spLocks/>
            </p:cNvSpPr>
            <p:nvPr/>
          </p:nvSpPr>
          <p:spPr bwMode="auto">
            <a:xfrm>
              <a:off x="0" y="432"/>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70698" name="Rectangle 7"/>
            <p:cNvSpPr>
              <a:spLocks/>
            </p:cNvSpPr>
            <p:nvPr/>
          </p:nvSpPr>
          <p:spPr bwMode="auto">
            <a:xfrm>
              <a:off x="432" y="432"/>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70699" name="Rectangle 8"/>
            <p:cNvSpPr>
              <a:spLocks/>
            </p:cNvSpPr>
            <p:nvPr/>
          </p:nvSpPr>
          <p:spPr bwMode="auto">
            <a:xfrm>
              <a:off x="864" y="0"/>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70700" name="Rectangle 9"/>
            <p:cNvSpPr>
              <a:spLocks/>
            </p:cNvSpPr>
            <p:nvPr/>
          </p:nvSpPr>
          <p:spPr bwMode="auto">
            <a:xfrm>
              <a:off x="864" y="432"/>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70701" name="Rectangle 10"/>
            <p:cNvSpPr>
              <a:spLocks/>
            </p:cNvSpPr>
            <p:nvPr/>
          </p:nvSpPr>
          <p:spPr bwMode="auto">
            <a:xfrm>
              <a:off x="0" y="864"/>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70702" name="Rectangle 11"/>
            <p:cNvSpPr>
              <a:spLocks/>
            </p:cNvSpPr>
            <p:nvPr/>
          </p:nvSpPr>
          <p:spPr bwMode="auto">
            <a:xfrm>
              <a:off x="432" y="864"/>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70703" name="Rectangle 12"/>
            <p:cNvSpPr>
              <a:spLocks/>
            </p:cNvSpPr>
            <p:nvPr/>
          </p:nvSpPr>
          <p:spPr bwMode="auto">
            <a:xfrm>
              <a:off x="864" y="864"/>
              <a:ext cx="432" cy="432"/>
            </a:xfrm>
            <a:prstGeom prst="rect">
              <a:avLst/>
            </a:prstGeom>
            <a:solidFill>
              <a:schemeClr val="accent1"/>
            </a:solidFill>
            <a:ln w="9525">
              <a:solidFill>
                <a:schemeClr val="tx1"/>
              </a:solidFill>
              <a:round/>
              <a:headEnd/>
              <a:tailEnd/>
            </a:ln>
          </p:spPr>
          <p:txBody>
            <a:bodyPr lIns="0" tIns="0" rIns="0" bIns="0"/>
            <a:lstStyle/>
            <a:p>
              <a:endParaRPr lang="en-US"/>
            </a:p>
          </p:txBody>
        </p:sp>
      </p:grpSp>
      <p:sp>
        <p:nvSpPr>
          <p:cNvPr id="70662" name="Oval 14"/>
          <p:cNvSpPr>
            <a:spLocks/>
          </p:cNvSpPr>
          <p:nvPr/>
        </p:nvSpPr>
        <p:spPr bwMode="auto">
          <a:xfrm>
            <a:off x="9753600" y="3048000"/>
            <a:ext cx="203200" cy="152400"/>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70663" name="Oval 15"/>
          <p:cNvSpPr>
            <a:spLocks/>
          </p:cNvSpPr>
          <p:nvPr/>
        </p:nvSpPr>
        <p:spPr bwMode="auto">
          <a:xfrm>
            <a:off x="9956800" y="3276600"/>
            <a:ext cx="203200" cy="152400"/>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70664" name="Oval 16"/>
          <p:cNvSpPr>
            <a:spLocks/>
          </p:cNvSpPr>
          <p:nvPr/>
        </p:nvSpPr>
        <p:spPr bwMode="auto">
          <a:xfrm>
            <a:off x="9550400" y="3276600"/>
            <a:ext cx="203200" cy="152400"/>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70665" name="Oval 17"/>
          <p:cNvSpPr>
            <a:spLocks/>
          </p:cNvSpPr>
          <p:nvPr/>
        </p:nvSpPr>
        <p:spPr bwMode="auto">
          <a:xfrm>
            <a:off x="10928352" y="3243264"/>
            <a:ext cx="146049" cy="109537"/>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70666" name="Oval 18"/>
          <p:cNvSpPr>
            <a:spLocks/>
          </p:cNvSpPr>
          <p:nvPr/>
        </p:nvSpPr>
        <p:spPr bwMode="auto">
          <a:xfrm>
            <a:off x="9810752" y="2557464"/>
            <a:ext cx="146049" cy="109537"/>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70667" name="Oval 19"/>
          <p:cNvSpPr>
            <a:spLocks/>
          </p:cNvSpPr>
          <p:nvPr/>
        </p:nvSpPr>
        <p:spPr bwMode="auto">
          <a:xfrm rot="10800000">
            <a:off x="8845552" y="3205164"/>
            <a:ext cx="146049" cy="109537"/>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70668" name="Oval 20"/>
          <p:cNvSpPr>
            <a:spLocks/>
          </p:cNvSpPr>
          <p:nvPr/>
        </p:nvSpPr>
        <p:spPr bwMode="auto">
          <a:xfrm>
            <a:off x="10814051" y="1938338"/>
            <a:ext cx="57149" cy="42862"/>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70669" name="Oval 21"/>
          <p:cNvSpPr>
            <a:spLocks/>
          </p:cNvSpPr>
          <p:nvPr/>
        </p:nvSpPr>
        <p:spPr bwMode="auto">
          <a:xfrm>
            <a:off x="10623552" y="3243264"/>
            <a:ext cx="146049" cy="109537"/>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70670" name="Oval 22"/>
          <p:cNvSpPr>
            <a:spLocks/>
          </p:cNvSpPr>
          <p:nvPr/>
        </p:nvSpPr>
        <p:spPr bwMode="auto">
          <a:xfrm>
            <a:off x="10668000" y="2590800"/>
            <a:ext cx="101600" cy="76200"/>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70671" name="Oval 23"/>
          <p:cNvSpPr>
            <a:spLocks/>
          </p:cNvSpPr>
          <p:nvPr/>
        </p:nvSpPr>
        <p:spPr bwMode="auto">
          <a:xfrm>
            <a:off x="10972800" y="2590800"/>
            <a:ext cx="101600" cy="76200"/>
          </a:xfrm>
          <a:prstGeom prst="ellipse">
            <a:avLst/>
          </a:prstGeom>
          <a:solidFill>
            <a:srgbClr val="FF0000"/>
          </a:solidFill>
          <a:ln w="9525">
            <a:solidFill>
              <a:schemeClr val="tx1"/>
            </a:solidFill>
            <a:round/>
            <a:headEnd/>
            <a:tailEnd/>
          </a:ln>
        </p:spPr>
        <p:txBody>
          <a:bodyPr lIns="0" tIns="0" rIns="0" bIns="0"/>
          <a:lstStyle/>
          <a:p>
            <a:endParaRPr lang="en-US"/>
          </a:p>
        </p:txBody>
      </p:sp>
      <p:grpSp>
        <p:nvGrpSpPr>
          <p:cNvPr id="70672" name="Group 33"/>
          <p:cNvGrpSpPr>
            <a:grpSpLocks/>
          </p:cNvGrpSpPr>
          <p:nvPr/>
        </p:nvGrpSpPr>
        <p:grpSpPr bwMode="auto">
          <a:xfrm>
            <a:off x="8534400" y="4267200"/>
            <a:ext cx="2743200" cy="2057400"/>
            <a:chOff x="0" y="0"/>
            <a:chExt cx="1296" cy="1296"/>
          </a:xfrm>
        </p:grpSpPr>
        <p:sp>
          <p:nvSpPr>
            <p:cNvPr id="70686" name="Rectangle 24"/>
            <p:cNvSpPr>
              <a:spLocks/>
            </p:cNvSpPr>
            <p:nvPr/>
          </p:nvSpPr>
          <p:spPr bwMode="auto">
            <a:xfrm>
              <a:off x="0" y="0"/>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70687" name="Rectangle 25"/>
            <p:cNvSpPr>
              <a:spLocks/>
            </p:cNvSpPr>
            <p:nvPr/>
          </p:nvSpPr>
          <p:spPr bwMode="auto">
            <a:xfrm>
              <a:off x="432" y="0"/>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70688" name="Rectangle 26"/>
            <p:cNvSpPr>
              <a:spLocks/>
            </p:cNvSpPr>
            <p:nvPr/>
          </p:nvSpPr>
          <p:spPr bwMode="auto">
            <a:xfrm>
              <a:off x="0" y="432"/>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70689" name="Rectangle 27"/>
            <p:cNvSpPr>
              <a:spLocks/>
            </p:cNvSpPr>
            <p:nvPr/>
          </p:nvSpPr>
          <p:spPr bwMode="auto">
            <a:xfrm>
              <a:off x="432" y="432"/>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70690" name="Rectangle 28"/>
            <p:cNvSpPr>
              <a:spLocks/>
            </p:cNvSpPr>
            <p:nvPr/>
          </p:nvSpPr>
          <p:spPr bwMode="auto">
            <a:xfrm>
              <a:off x="864" y="0"/>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70691" name="Rectangle 29"/>
            <p:cNvSpPr>
              <a:spLocks/>
            </p:cNvSpPr>
            <p:nvPr/>
          </p:nvSpPr>
          <p:spPr bwMode="auto">
            <a:xfrm>
              <a:off x="864" y="432"/>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70692" name="Rectangle 30"/>
            <p:cNvSpPr>
              <a:spLocks/>
            </p:cNvSpPr>
            <p:nvPr/>
          </p:nvSpPr>
          <p:spPr bwMode="auto">
            <a:xfrm>
              <a:off x="0" y="864"/>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70693" name="Rectangle 31"/>
            <p:cNvSpPr>
              <a:spLocks/>
            </p:cNvSpPr>
            <p:nvPr/>
          </p:nvSpPr>
          <p:spPr bwMode="auto">
            <a:xfrm>
              <a:off x="432" y="864"/>
              <a:ext cx="432" cy="432"/>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70694" name="Rectangle 32"/>
            <p:cNvSpPr>
              <a:spLocks/>
            </p:cNvSpPr>
            <p:nvPr/>
          </p:nvSpPr>
          <p:spPr bwMode="auto">
            <a:xfrm>
              <a:off x="864" y="864"/>
              <a:ext cx="432" cy="432"/>
            </a:xfrm>
            <a:prstGeom prst="rect">
              <a:avLst/>
            </a:prstGeom>
            <a:solidFill>
              <a:schemeClr val="accent1"/>
            </a:solidFill>
            <a:ln w="9525">
              <a:solidFill>
                <a:schemeClr val="tx1"/>
              </a:solidFill>
              <a:round/>
              <a:headEnd/>
              <a:tailEnd/>
            </a:ln>
          </p:spPr>
          <p:txBody>
            <a:bodyPr lIns="0" tIns="0" rIns="0" bIns="0"/>
            <a:lstStyle/>
            <a:p>
              <a:endParaRPr lang="en-US"/>
            </a:p>
          </p:txBody>
        </p:sp>
      </p:grpSp>
      <p:sp>
        <p:nvSpPr>
          <p:cNvPr id="71714" name="Oval 34"/>
          <p:cNvSpPr>
            <a:spLocks/>
          </p:cNvSpPr>
          <p:nvPr/>
        </p:nvSpPr>
        <p:spPr bwMode="auto">
          <a:xfrm>
            <a:off x="9550400" y="5791200"/>
            <a:ext cx="203200" cy="152400"/>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71715" name="Oval 35"/>
          <p:cNvSpPr>
            <a:spLocks/>
          </p:cNvSpPr>
          <p:nvPr/>
        </p:nvSpPr>
        <p:spPr bwMode="auto">
          <a:xfrm>
            <a:off x="9956800" y="6096000"/>
            <a:ext cx="203200" cy="152400"/>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71716" name="Oval 36"/>
          <p:cNvSpPr>
            <a:spLocks/>
          </p:cNvSpPr>
          <p:nvPr/>
        </p:nvSpPr>
        <p:spPr bwMode="auto">
          <a:xfrm>
            <a:off x="9753600" y="5943600"/>
            <a:ext cx="203200" cy="152400"/>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71717" name="Oval 37"/>
          <p:cNvSpPr>
            <a:spLocks/>
          </p:cNvSpPr>
          <p:nvPr/>
        </p:nvSpPr>
        <p:spPr bwMode="auto">
          <a:xfrm>
            <a:off x="9652000" y="5257800"/>
            <a:ext cx="203200" cy="152400"/>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71718" name="Oval 38"/>
          <p:cNvSpPr>
            <a:spLocks/>
          </p:cNvSpPr>
          <p:nvPr/>
        </p:nvSpPr>
        <p:spPr bwMode="auto">
          <a:xfrm>
            <a:off x="10668000" y="5943600"/>
            <a:ext cx="203200" cy="152400"/>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71719" name="Oval 39"/>
          <p:cNvSpPr>
            <a:spLocks/>
          </p:cNvSpPr>
          <p:nvPr/>
        </p:nvSpPr>
        <p:spPr bwMode="auto">
          <a:xfrm>
            <a:off x="9956800" y="5791200"/>
            <a:ext cx="203200" cy="152400"/>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71720" name="Oval 40"/>
          <p:cNvSpPr>
            <a:spLocks/>
          </p:cNvSpPr>
          <p:nvPr/>
        </p:nvSpPr>
        <p:spPr bwMode="auto">
          <a:xfrm>
            <a:off x="9042400" y="5943600"/>
            <a:ext cx="203200" cy="152400"/>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71721" name="Oval 41"/>
          <p:cNvSpPr>
            <a:spLocks/>
          </p:cNvSpPr>
          <p:nvPr/>
        </p:nvSpPr>
        <p:spPr bwMode="auto">
          <a:xfrm>
            <a:off x="9550400" y="6096000"/>
            <a:ext cx="203200" cy="152400"/>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71722" name="Oval 42"/>
          <p:cNvSpPr>
            <a:spLocks/>
          </p:cNvSpPr>
          <p:nvPr/>
        </p:nvSpPr>
        <p:spPr bwMode="auto">
          <a:xfrm>
            <a:off x="8737600" y="5943600"/>
            <a:ext cx="203200" cy="152400"/>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71723" name="Oval 43"/>
          <p:cNvSpPr>
            <a:spLocks/>
          </p:cNvSpPr>
          <p:nvPr/>
        </p:nvSpPr>
        <p:spPr bwMode="auto">
          <a:xfrm>
            <a:off x="10668000" y="5257800"/>
            <a:ext cx="203200" cy="152400"/>
          </a:xfrm>
          <a:prstGeom prst="ellipse">
            <a:avLst/>
          </a:prstGeom>
          <a:solidFill>
            <a:srgbClr val="FF0000"/>
          </a:solidFill>
          <a:ln w="9525">
            <a:solidFill>
              <a:schemeClr val="tx1"/>
            </a:solidFill>
            <a:round/>
            <a:headEnd/>
            <a:tailEnd/>
          </a:ln>
        </p:spPr>
        <p:txBody>
          <a:bodyPr lIns="0" tIns="0" rIns="0" bIns="0"/>
          <a:lstStyle/>
          <a:p>
            <a:endParaRPr lang="en-US"/>
          </a:p>
        </p:txBody>
      </p:sp>
      <p:sp>
        <p:nvSpPr>
          <p:cNvPr id="70683" name="AutoShape 44"/>
          <p:cNvSpPr>
            <a:spLocks/>
          </p:cNvSpPr>
          <p:nvPr/>
        </p:nvSpPr>
        <p:spPr bwMode="auto">
          <a:xfrm rot="10800000" flipH="1">
            <a:off x="9260418" y="3606800"/>
            <a:ext cx="1289049" cy="508000"/>
          </a:xfrm>
          <a:prstGeom prst="triangle">
            <a:avLst>
              <a:gd name="adj" fmla="val 50000"/>
            </a:avLst>
          </a:prstGeom>
          <a:solidFill>
            <a:schemeClr val="accent1"/>
          </a:solidFill>
          <a:ln w="25400">
            <a:solidFill>
              <a:srgbClr val="89A4A7"/>
            </a:solidFill>
            <a:miter lim="800000"/>
            <a:headEnd/>
            <a:tailEnd/>
          </a:ln>
        </p:spPr>
        <p:txBody>
          <a:bodyPr lIns="0" tIns="0" rIns="0" bIns="0"/>
          <a:lstStyle/>
          <a:p>
            <a:endParaRPr lang="en-US"/>
          </a:p>
        </p:txBody>
      </p:sp>
      <p:sp>
        <p:nvSpPr>
          <p:cNvPr id="70684" name="Rectangle 45"/>
          <p:cNvSpPr>
            <a:spLocks/>
          </p:cNvSpPr>
          <p:nvPr/>
        </p:nvSpPr>
        <p:spPr bwMode="auto">
          <a:xfrm>
            <a:off x="5283200" y="1447800"/>
            <a:ext cx="1845733" cy="2336800"/>
          </a:xfrm>
          <a:prstGeom prst="rect">
            <a:avLst/>
          </a:prstGeom>
          <a:noFill/>
          <a:ln w="12700">
            <a:noFill/>
            <a:miter lim="800000"/>
            <a:headEnd/>
            <a:tailEnd/>
          </a:ln>
        </p:spPr>
        <p:txBody>
          <a:bodyPr lIns="0" tIns="0" rIns="40639" bIns="0"/>
          <a:lstStyle/>
          <a:p>
            <a:pPr marL="39688"/>
            <a:r>
              <a:rPr lang="en-US" sz="1400">
                <a:solidFill>
                  <a:schemeClr val="tx1"/>
                </a:solidFill>
                <a:cs typeface="Arial" charset="0"/>
              </a:rPr>
              <a:t>Old Particles:</a:t>
            </a:r>
          </a:p>
          <a:p>
            <a:pPr marL="39688"/>
            <a:r>
              <a:rPr lang="en-US" sz="1400">
                <a:solidFill>
                  <a:schemeClr val="tx1"/>
                </a:solidFill>
                <a:cs typeface="Arial" charset="0"/>
              </a:rPr>
              <a:t>    (3,3) w=0.1</a:t>
            </a:r>
          </a:p>
          <a:p>
            <a:pPr marL="39688"/>
            <a:r>
              <a:rPr lang="en-US" sz="1400">
                <a:solidFill>
                  <a:schemeClr val="tx1"/>
                </a:solidFill>
                <a:cs typeface="Arial" charset="0"/>
              </a:rPr>
              <a:t>    (2,1) w=0.9</a:t>
            </a:r>
          </a:p>
          <a:p>
            <a:pPr marL="39688"/>
            <a:r>
              <a:rPr lang="en-US" sz="1400">
                <a:solidFill>
                  <a:schemeClr val="tx1"/>
                </a:solidFill>
                <a:cs typeface="Arial" charset="0"/>
              </a:rPr>
              <a:t>    (2,1) w=0.9  </a:t>
            </a:r>
          </a:p>
          <a:p>
            <a:pPr marL="39688"/>
            <a:r>
              <a:rPr lang="en-US" sz="1400">
                <a:solidFill>
                  <a:schemeClr val="tx1"/>
                </a:solidFill>
                <a:cs typeface="Arial" charset="0"/>
              </a:rPr>
              <a:t>    (3,1) w=0.4</a:t>
            </a:r>
          </a:p>
          <a:p>
            <a:pPr marL="39688"/>
            <a:r>
              <a:rPr lang="en-US" sz="1400">
                <a:solidFill>
                  <a:schemeClr val="tx1"/>
                </a:solidFill>
                <a:cs typeface="Arial" charset="0"/>
              </a:rPr>
              <a:t>    (3,2) w=0.3</a:t>
            </a:r>
          </a:p>
          <a:p>
            <a:pPr marL="39688"/>
            <a:r>
              <a:rPr lang="en-US" sz="1400">
                <a:solidFill>
                  <a:schemeClr val="tx1"/>
                </a:solidFill>
                <a:cs typeface="Arial" charset="0"/>
              </a:rPr>
              <a:t>    (2,2) w=0.4</a:t>
            </a:r>
          </a:p>
          <a:p>
            <a:pPr marL="39688"/>
            <a:r>
              <a:rPr lang="en-US" sz="1400">
                <a:solidFill>
                  <a:schemeClr val="tx1"/>
                </a:solidFill>
                <a:cs typeface="Arial" charset="0"/>
              </a:rPr>
              <a:t>    (1,1) w=0.4</a:t>
            </a:r>
          </a:p>
          <a:p>
            <a:pPr marL="39688"/>
            <a:r>
              <a:rPr lang="en-US" sz="1400">
                <a:solidFill>
                  <a:schemeClr val="tx1"/>
                </a:solidFill>
                <a:cs typeface="Arial" charset="0"/>
              </a:rPr>
              <a:t>    (3,1) w=0.4</a:t>
            </a:r>
          </a:p>
          <a:p>
            <a:pPr marL="39688"/>
            <a:r>
              <a:rPr lang="en-US" sz="1400">
                <a:solidFill>
                  <a:schemeClr val="tx1"/>
                </a:solidFill>
                <a:cs typeface="Arial" charset="0"/>
              </a:rPr>
              <a:t>    (2,1) w=0.9</a:t>
            </a:r>
          </a:p>
          <a:p>
            <a:pPr marL="39688"/>
            <a:r>
              <a:rPr lang="en-US" sz="1400">
                <a:solidFill>
                  <a:schemeClr val="tx1"/>
                </a:solidFill>
                <a:cs typeface="Arial" charset="0"/>
              </a:rPr>
              <a:t>    (3,2) w=0.3</a:t>
            </a:r>
          </a:p>
        </p:txBody>
      </p:sp>
      <p:sp>
        <p:nvSpPr>
          <p:cNvPr id="71726" name="Rectangle 46"/>
          <p:cNvSpPr>
            <a:spLocks/>
          </p:cNvSpPr>
          <p:nvPr/>
        </p:nvSpPr>
        <p:spPr bwMode="auto">
          <a:xfrm>
            <a:off x="5283200" y="4090988"/>
            <a:ext cx="1845733" cy="2336800"/>
          </a:xfrm>
          <a:prstGeom prst="rect">
            <a:avLst/>
          </a:prstGeom>
          <a:noFill/>
          <a:ln w="12700">
            <a:noFill/>
            <a:miter lim="800000"/>
            <a:headEnd/>
            <a:tailEnd/>
          </a:ln>
        </p:spPr>
        <p:txBody>
          <a:bodyPr lIns="0" tIns="0" rIns="40639" bIns="0"/>
          <a:lstStyle/>
          <a:p>
            <a:pPr marL="39688"/>
            <a:r>
              <a:rPr lang="en-US" sz="1400">
                <a:solidFill>
                  <a:schemeClr val="tx1"/>
                </a:solidFill>
                <a:cs typeface="Arial" charset="0"/>
              </a:rPr>
              <a:t>New Particles:</a:t>
            </a:r>
          </a:p>
          <a:p>
            <a:pPr marL="39688"/>
            <a:r>
              <a:rPr lang="en-US" sz="1400">
                <a:solidFill>
                  <a:schemeClr val="tx1"/>
                </a:solidFill>
                <a:cs typeface="Arial" charset="0"/>
              </a:rPr>
              <a:t>    (2,1) w=1</a:t>
            </a:r>
          </a:p>
          <a:p>
            <a:pPr marL="39688"/>
            <a:r>
              <a:rPr lang="en-US" sz="1400">
                <a:solidFill>
                  <a:schemeClr val="tx1"/>
                </a:solidFill>
                <a:cs typeface="Arial" charset="0"/>
              </a:rPr>
              <a:t>    (2,1) w=1</a:t>
            </a:r>
          </a:p>
          <a:p>
            <a:pPr marL="39688"/>
            <a:r>
              <a:rPr lang="en-US" sz="1400">
                <a:solidFill>
                  <a:schemeClr val="tx1"/>
                </a:solidFill>
                <a:cs typeface="Arial" charset="0"/>
              </a:rPr>
              <a:t>    (2,1) w=1  </a:t>
            </a:r>
          </a:p>
          <a:p>
            <a:pPr marL="39688"/>
            <a:r>
              <a:rPr lang="en-US" sz="1400">
                <a:solidFill>
                  <a:schemeClr val="tx1"/>
                </a:solidFill>
                <a:cs typeface="Arial" charset="0"/>
              </a:rPr>
              <a:t>    (3,2) w=1</a:t>
            </a:r>
          </a:p>
          <a:p>
            <a:pPr marL="39688"/>
            <a:r>
              <a:rPr lang="en-US" sz="1400">
                <a:solidFill>
                  <a:schemeClr val="tx1"/>
                </a:solidFill>
                <a:cs typeface="Arial" charset="0"/>
              </a:rPr>
              <a:t>    (2,2) w=1</a:t>
            </a:r>
          </a:p>
          <a:p>
            <a:pPr marL="39688"/>
            <a:r>
              <a:rPr lang="en-US" sz="1400">
                <a:solidFill>
                  <a:schemeClr val="tx1"/>
                </a:solidFill>
                <a:cs typeface="Arial" charset="0"/>
              </a:rPr>
              <a:t>    (2,1) w=1</a:t>
            </a:r>
          </a:p>
          <a:p>
            <a:pPr marL="39688"/>
            <a:r>
              <a:rPr lang="en-US" sz="1400">
                <a:solidFill>
                  <a:schemeClr val="tx1"/>
                </a:solidFill>
                <a:cs typeface="Arial" charset="0"/>
              </a:rPr>
              <a:t>    (1,1) w=1</a:t>
            </a:r>
          </a:p>
          <a:p>
            <a:pPr marL="39688"/>
            <a:r>
              <a:rPr lang="en-US" sz="1400">
                <a:solidFill>
                  <a:schemeClr val="tx1"/>
                </a:solidFill>
                <a:cs typeface="Arial" charset="0"/>
              </a:rPr>
              <a:t>    (3,1) w=1</a:t>
            </a:r>
          </a:p>
          <a:p>
            <a:pPr marL="39688"/>
            <a:r>
              <a:rPr lang="en-US" sz="1400">
                <a:solidFill>
                  <a:schemeClr val="tx1"/>
                </a:solidFill>
                <a:cs typeface="Arial" charset="0"/>
              </a:rPr>
              <a:t>    (2,1) w=1</a:t>
            </a:r>
          </a:p>
          <a:p>
            <a:pPr marL="39688"/>
            <a:r>
              <a:rPr lang="en-US" sz="1400">
                <a:solidFill>
                  <a:schemeClr val="tx1"/>
                </a:solidFill>
                <a:cs typeface="Arial" charset="0"/>
              </a:rPr>
              <a:t>    (1,1) w=1</a:t>
            </a:r>
          </a:p>
        </p:txBody>
      </p:sp>
    </p:spTree>
    <p:extLst>
      <p:ext uri="{BB962C8B-B14F-4D97-AF65-F5344CB8AC3E}">
        <p14:creationId xmlns:p14="http://schemas.microsoft.com/office/powerpoint/2010/main" val="2077670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7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17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1723"/>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1"/>
                                  </p:stCondLst>
                                  <p:childTnLst>
                                    <p:set>
                                      <p:cBhvr>
                                        <p:cTn id="17" dur="1" fill="hold">
                                          <p:stCondLst>
                                            <p:cond delay="499"/>
                                          </p:stCondLst>
                                        </p:cTn>
                                        <p:tgtEl>
                                          <p:spTgt spid="71717"/>
                                        </p:tgtEl>
                                        <p:attrNameLst>
                                          <p:attrName>style.visibility</p:attrName>
                                        </p:attrNameLst>
                                      </p:cBhvr>
                                      <p:to>
                                        <p:strVal val="visible"/>
                                      </p:to>
                                    </p:set>
                                  </p:childTnLst>
                                </p:cTn>
                              </p:par>
                            </p:childTnLst>
                          </p:cTn>
                        </p:par>
                        <p:par>
                          <p:cTn id="18" fill="hold" nodeType="afterGroup">
                            <p:stCondLst>
                              <p:cond delay="1001"/>
                            </p:stCondLst>
                            <p:childTnLst>
                              <p:par>
                                <p:cTn id="19" presetID="1" presetClass="entr" presetSubtype="0" fill="hold" grpId="0" nodeType="afterEffect">
                                  <p:stCondLst>
                                    <p:cond delay="1"/>
                                  </p:stCondLst>
                                  <p:childTnLst>
                                    <p:set>
                                      <p:cBhvr>
                                        <p:cTn id="20" dur="1" fill="hold">
                                          <p:stCondLst>
                                            <p:cond delay="499"/>
                                          </p:stCondLst>
                                        </p:cTn>
                                        <p:tgtEl>
                                          <p:spTgt spid="71718"/>
                                        </p:tgtEl>
                                        <p:attrNameLst>
                                          <p:attrName>style.visibility</p:attrName>
                                        </p:attrNameLst>
                                      </p:cBhvr>
                                      <p:to>
                                        <p:strVal val="visible"/>
                                      </p:to>
                                    </p:set>
                                  </p:childTnLst>
                                </p:cTn>
                              </p:par>
                            </p:childTnLst>
                          </p:cTn>
                        </p:par>
                        <p:par>
                          <p:cTn id="21" fill="hold" nodeType="afterGroup">
                            <p:stCondLst>
                              <p:cond delay="1502"/>
                            </p:stCondLst>
                            <p:childTnLst>
                              <p:par>
                                <p:cTn id="22" presetID="1" presetClass="entr" presetSubtype="0" fill="hold" grpId="0" nodeType="afterEffect">
                                  <p:stCondLst>
                                    <p:cond delay="1"/>
                                  </p:stCondLst>
                                  <p:childTnLst>
                                    <p:set>
                                      <p:cBhvr>
                                        <p:cTn id="23" dur="1" fill="hold">
                                          <p:stCondLst>
                                            <p:cond delay="499"/>
                                          </p:stCondLst>
                                        </p:cTn>
                                        <p:tgtEl>
                                          <p:spTgt spid="71716"/>
                                        </p:tgtEl>
                                        <p:attrNameLst>
                                          <p:attrName>style.visibility</p:attrName>
                                        </p:attrNameLst>
                                      </p:cBhvr>
                                      <p:to>
                                        <p:strVal val="visible"/>
                                      </p:to>
                                    </p:set>
                                  </p:childTnLst>
                                </p:cTn>
                              </p:par>
                            </p:childTnLst>
                          </p:cTn>
                        </p:par>
                        <p:par>
                          <p:cTn id="24" fill="hold" nodeType="afterGroup">
                            <p:stCondLst>
                              <p:cond delay="2003"/>
                            </p:stCondLst>
                            <p:childTnLst>
                              <p:par>
                                <p:cTn id="25" presetID="1" presetClass="entr" presetSubtype="0" fill="hold" grpId="0" nodeType="afterEffect">
                                  <p:stCondLst>
                                    <p:cond delay="1"/>
                                  </p:stCondLst>
                                  <p:childTnLst>
                                    <p:set>
                                      <p:cBhvr>
                                        <p:cTn id="26" dur="1" fill="hold">
                                          <p:stCondLst>
                                            <p:cond delay="499"/>
                                          </p:stCondLst>
                                        </p:cTn>
                                        <p:tgtEl>
                                          <p:spTgt spid="71715"/>
                                        </p:tgtEl>
                                        <p:attrNameLst>
                                          <p:attrName>style.visibility</p:attrName>
                                        </p:attrNameLst>
                                      </p:cBhvr>
                                      <p:to>
                                        <p:strVal val="visible"/>
                                      </p:to>
                                    </p:set>
                                  </p:childTnLst>
                                </p:cTn>
                              </p:par>
                            </p:childTnLst>
                          </p:cTn>
                        </p:par>
                        <p:par>
                          <p:cTn id="27" fill="hold" nodeType="afterGroup">
                            <p:stCondLst>
                              <p:cond delay="2504"/>
                            </p:stCondLst>
                            <p:childTnLst>
                              <p:par>
                                <p:cTn id="28" presetID="1" presetClass="entr" presetSubtype="0" fill="hold" grpId="0" nodeType="afterEffect">
                                  <p:stCondLst>
                                    <p:cond delay="1"/>
                                  </p:stCondLst>
                                  <p:childTnLst>
                                    <p:set>
                                      <p:cBhvr>
                                        <p:cTn id="29" dur="1" fill="hold">
                                          <p:stCondLst>
                                            <p:cond delay="499"/>
                                          </p:stCondLst>
                                        </p:cTn>
                                        <p:tgtEl>
                                          <p:spTgt spid="71721"/>
                                        </p:tgtEl>
                                        <p:attrNameLst>
                                          <p:attrName>style.visibility</p:attrName>
                                        </p:attrNameLst>
                                      </p:cBhvr>
                                      <p:to>
                                        <p:strVal val="visible"/>
                                      </p:to>
                                    </p:set>
                                  </p:childTnLst>
                                </p:cTn>
                              </p:par>
                            </p:childTnLst>
                          </p:cTn>
                        </p:par>
                        <p:par>
                          <p:cTn id="30" fill="hold" nodeType="afterGroup">
                            <p:stCondLst>
                              <p:cond delay="3005"/>
                            </p:stCondLst>
                            <p:childTnLst>
                              <p:par>
                                <p:cTn id="31" presetID="1" presetClass="entr" presetSubtype="0" fill="hold" grpId="0" nodeType="afterEffect">
                                  <p:stCondLst>
                                    <p:cond delay="1"/>
                                  </p:stCondLst>
                                  <p:childTnLst>
                                    <p:set>
                                      <p:cBhvr>
                                        <p:cTn id="32" dur="1" fill="hold">
                                          <p:stCondLst>
                                            <p:cond delay="499"/>
                                          </p:stCondLst>
                                        </p:cTn>
                                        <p:tgtEl>
                                          <p:spTgt spid="71720"/>
                                        </p:tgtEl>
                                        <p:attrNameLst>
                                          <p:attrName>style.visibility</p:attrName>
                                        </p:attrNameLst>
                                      </p:cBhvr>
                                      <p:to>
                                        <p:strVal val="visible"/>
                                      </p:to>
                                    </p:set>
                                  </p:childTnLst>
                                </p:cTn>
                              </p:par>
                            </p:childTnLst>
                          </p:cTn>
                        </p:par>
                        <p:par>
                          <p:cTn id="33" fill="hold" nodeType="afterGroup">
                            <p:stCondLst>
                              <p:cond delay="3506"/>
                            </p:stCondLst>
                            <p:childTnLst>
                              <p:par>
                                <p:cTn id="34" presetID="1" presetClass="entr" presetSubtype="0" fill="hold" grpId="0" nodeType="afterEffect">
                                  <p:stCondLst>
                                    <p:cond delay="1"/>
                                  </p:stCondLst>
                                  <p:childTnLst>
                                    <p:set>
                                      <p:cBhvr>
                                        <p:cTn id="35" dur="1" fill="hold">
                                          <p:stCondLst>
                                            <p:cond delay="499"/>
                                          </p:stCondLst>
                                        </p:cTn>
                                        <p:tgtEl>
                                          <p:spTgt spid="71722"/>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499"/>
                                          </p:stCondLst>
                                        </p:cTn>
                                        <p:tgtEl>
                                          <p:spTgt spid="717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4" grpId="0" animBg="1"/>
      <p:bldP spid="71715" grpId="0" animBg="1"/>
      <p:bldP spid="71716" grpId="0" animBg="1"/>
      <p:bldP spid="71717" grpId="0" animBg="1"/>
      <p:bldP spid="71718" grpId="0" animBg="1"/>
      <p:bldP spid="71719" grpId="0" animBg="1"/>
      <p:bldP spid="71720" grpId="0" animBg="1"/>
      <p:bldP spid="71721" grpId="0" animBg="1"/>
      <p:bldP spid="71722" grpId="0" animBg="1"/>
      <p:bldP spid="71723" grpId="0" animBg="1"/>
      <p:bldP spid="71726"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
          <p:cNvSpPr>
            <a:spLocks/>
          </p:cNvSpPr>
          <p:nvPr/>
        </p:nvSpPr>
        <p:spPr bwMode="auto">
          <a:xfrm>
            <a:off x="609600" y="1219200"/>
            <a:ext cx="10972800" cy="76200"/>
          </a:xfrm>
          <a:prstGeom prst="rect">
            <a:avLst/>
          </a:prstGeom>
          <a:gradFill rotWithShape="0">
            <a:gsLst>
              <a:gs pos="0">
                <a:srgbClr val="0000CC"/>
              </a:gs>
              <a:gs pos="100000">
                <a:srgbClr val="000000"/>
              </a:gs>
            </a:gsLst>
            <a:lin ang="0" scaled="1"/>
          </a:gradFill>
          <a:ln w="9525">
            <a:solidFill>
              <a:schemeClr val="tx1"/>
            </a:solidFill>
            <a:round/>
            <a:headEnd/>
            <a:tailEnd/>
          </a:ln>
        </p:spPr>
        <p:txBody>
          <a:bodyPr lIns="0" tIns="0" rIns="0" bIns="0"/>
          <a:lstStyle/>
          <a:p>
            <a:endParaRPr lang="en-US"/>
          </a:p>
        </p:txBody>
      </p:sp>
      <p:sp>
        <p:nvSpPr>
          <p:cNvPr id="71683" name="Rectangle 2"/>
          <p:cNvSpPr>
            <a:spLocks noGrp="1" noChangeArrowheads="1"/>
          </p:cNvSpPr>
          <p:nvPr>
            <p:ph type="title"/>
          </p:nvPr>
        </p:nvSpPr>
        <p:spPr/>
        <p:txBody>
          <a:bodyPr rIns="132080"/>
          <a:lstStyle/>
          <a:p>
            <a:pPr indent="0" eaLnBrk="1" hangingPunct="1"/>
            <a:r>
              <a:rPr lang="en-US" smtClean="0"/>
              <a:t>Recap: Particle Filtering</a:t>
            </a:r>
          </a:p>
        </p:txBody>
      </p:sp>
      <p:sp>
        <p:nvSpPr>
          <p:cNvPr id="71684" name="Rectangle 3"/>
          <p:cNvSpPr>
            <a:spLocks/>
          </p:cNvSpPr>
          <p:nvPr/>
        </p:nvSpPr>
        <p:spPr bwMode="auto">
          <a:xfrm>
            <a:off x="558800" y="1447800"/>
            <a:ext cx="10498667" cy="5257800"/>
          </a:xfrm>
          <a:prstGeom prst="rect">
            <a:avLst/>
          </a:prstGeom>
          <a:noFill/>
          <a:ln w="12700">
            <a:noFill/>
            <a:miter lim="800000"/>
            <a:headEnd/>
            <a:tailEnd/>
          </a:ln>
        </p:spPr>
        <p:txBody>
          <a:bodyPr lIns="0" tIns="0" rIns="40639" bIns="0"/>
          <a:lstStyle/>
          <a:p>
            <a:pPr>
              <a:lnSpc>
                <a:spcPct val="90000"/>
              </a:lnSpc>
            </a:pPr>
            <a:r>
              <a:rPr lang="en-US" sz="2100">
                <a:solidFill>
                  <a:srgbClr val="333399"/>
                </a:solidFill>
                <a:cs typeface="Arial" charset="0"/>
              </a:rPr>
              <a:t>At each time step t, we have a set of N particles / samples</a:t>
            </a:r>
          </a:p>
          <a:p>
            <a:pPr>
              <a:lnSpc>
                <a:spcPct val="90000"/>
              </a:lnSpc>
              <a:spcBef>
                <a:spcPts val="738"/>
              </a:spcBef>
              <a:buClr>
                <a:srgbClr val="333399"/>
              </a:buClr>
              <a:buSzPct val="100000"/>
              <a:buFont typeface="Wingdings" pitchFamily="2" charset="2"/>
              <a:buChar char="§"/>
            </a:pPr>
            <a:r>
              <a:rPr lang="en-US" sz="2100">
                <a:solidFill>
                  <a:srgbClr val="333399"/>
                </a:solidFill>
                <a:cs typeface="Arial" charset="0"/>
              </a:rPr>
              <a:t>Initialization: Sample from prior, reweight and resample</a:t>
            </a:r>
          </a:p>
          <a:p>
            <a:pPr>
              <a:lnSpc>
                <a:spcPct val="90000"/>
              </a:lnSpc>
              <a:spcBef>
                <a:spcPts val="738"/>
              </a:spcBef>
              <a:buClr>
                <a:srgbClr val="333399"/>
              </a:buClr>
              <a:buSzPct val="100000"/>
              <a:buFont typeface="Wingdings" pitchFamily="2" charset="2"/>
              <a:buChar char="§"/>
            </a:pPr>
            <a:r>
              <a:rPr lang="en-US" sz="2100">
                <a:solidFill>
                  <a:srgbClr val="333399"/>
                </a:solidFill>
                <a:cs typeface="Arial" charset="0"/>
              </a:rPr>
              <a:t>Three step procedure, to move to time t+1:</a:t>
            </a:r>
          </a:p>
          <a:p>
            <a:pPr marL="839788" lvl="1" indent="-342900">
              <a:lnSpc>
                <a:spcPct val="90000"/>
              </a:lnSpc>
              <a:spcBef>
                <a:spcPts val="738"/>
              </a:spcBef>
              <a:buFontTx/>
              <a:buAutoNum type="arabicPeriod"/>
            </a:pPr>
            <a:r>
              <a:rPr lang="en-US" sz="2100">
                <a:solidFill>
                  <a:srgbClr val="333399"/>
                </a:solidFill>
                <a:cs typeface="Arial" charset="0"/>
              </a:rPr>
              <a:t>Sample transitions: </a:t>
            </a:r>
            <a:r>
              <a:rPr lang="en-US" sz="2100">
                <a:solidFill>
                  <a:schemeClr val="tx1"/>
                </a:solidFill>
                <a:cs typeface="Arial" charset="0"/>
              </a:rPr>
              <a:t>for each each particle </a:t>
            </a:r>
            <a:r>
              <a:rPr lang="en-US" sz="2300">
                <a:solidFill>
                  <a:schemeClr val="tx1"/>
                </a:solidFill>
                <a:latin typeface="Times New Roman Italic" charset="0"/>
                <a:cs typeface="Times New Roman Italic" charset="0"/>
                <a:sym typeface="Times New Roman Italic" charset="0"/>
              </a:rPr>
              <a:t>x</a:t>
            </a:r>
            <a:r>
              <a:rPr lang="en-US" sz="2100">
                <a:solidFill>
                  <a:schemeClr val="tx1"/>
                </a:solidFill>
                <a:cs typeface="Arial" charset="0"/>
              </a:rPr>
              <a:t>, sample next state</a:t>
            </a:r>
          </a:p>
          <a:p>
            <a:pPr marL="839788" lvl="1" indent="-342900">
              <a:lnSpc>
                <a:spcPct val="90000"/>
              </a:lnSpc>
              <a:spcBef>
                <a:spcPts val="5200"/>
              </a:spcBef>
              <a:buFontTx/>
              <a:buAutoNum type="arabicPeriod"/>
            </a:pPr>
            <a:r>
              <a:rPr lang="en-US" sz="2100">
                <a:solidFill>
                  <a:srgbClr val="333399"/>
                </a:solidFill>
                <a:cs typeface="Arial" charset="0"/>
              </a:rPr>
              <a:t>Reweight:</a:t>
            </a:r>
            <a:r>
              <a:rPr lang="en-US" sz="2100">
                <a:solidFill>
                  <a:schemeClr val="tx1"/>
                </a:solidFill>
                <a:cs typeface="Arial" charset="0"/>
              </a:rPr>
              <a:t> for each particle, compute its weight given the actual observation </a:t>
            </a:r>
            <a:r>
              <a:rPr lang="en-US" sz="2300">
                <a:solidFill>
                  <a:schemeClr val="tx1"/>
                </a:solidFill>
                <a:latin typeface="Times New Roman Italic" charset="0"/>
                <a:cs typeface="Times New Roman Italic" charset="0"/>
                <a:sym typeface="Times New Roman Italic" charset="0"/>
              </a:rPr>
              <a:t>e</a:t>
            </a:r>
            <a:endParaRPr lang="en-US" sz="2100">
              <a:solidFill>
                <a:schemeClr val="tx1"/>
              </a:solidFill>
              <a:ea typeface="Lucida Grande" charset="0"/>
              <a:cs typeface="Lucida Grande" charset="0"/>
            </a:endParaRPr>
          </a:p>
          <a:p>
            <a:pPr marL="839788" lvl="1" indent="-342900">
              <a:lnSpc>
                <a:spcPct val="90000"/>
              </a:lnSpc>
              <a:spcBef>
                <a:spcPts val="5200"/>
              </a:spcBef>
              <a:buFontTx/>
              <a:buChar char="•"/>
            </a:pPr>
            <a:r>
              <a:rPr lang="en-US" sz="2100">
                <a:solidFill>
                  <a:srgbClr val="333399"/>
                </a:solidFill>
                <a:cs typeface="Arial" charset="0"/>
              </a:rPr>
              <a:t>Resample:</a:t>
            </a:r>
            <a:r>
              <a:rPr lang="en-US" sz="2100">
                <a:solidFill>
                  <a:schemeClr val="tx1"/>
                </a:solidFill>
                <a:cs typeface="Arial" charset="0"/>
              </a:rPr>
              <a:t> normalize the weights, and sample N new particles from the resulting distribution over states</a:t>
            </a:r>
          </a:p>
        </p:txBody>
      </p:sp>
      <p:pic>
        <p:nvPicPr>
          <p:cNvPr id="71685" name="Picture 4"/>
          <p:cNvPicPr>
            <a:picLocks noChangeArrowheads="1"/>
          </p:cNvPicPr>
          <p:nvPr/>
        </p:nvPicPr>
        <p:blipFill>
          <a:blip r:embed="rId3" cstate="print"/>
          <a:srcRect/>
          <a:stretch>
            <a:fillRect/>
          </a:stretch>
        </p:blipFill>
        <p:spPr bwMode="auto">
          <a:xfrm>
            <a:off x="2567518" y="3271839"/>
            <a:ext cx="3704167" cy="314325"/>
          </a:xfrm>
          <a:prstGeom prst="rect">
            <a:avLst/>
          </a:prstGeom>
          <a:noFill/>
          <a:ln w="9525">
            <a:noFill/>
            <a:miter lim="800000"/>
            <a:headEnd/>
            <a:tailEnd/>
          </a:ln>
        </p:spPr>
      </p:pic>
      <p:pic>
        <p:nvPicPr>
          <p:cNvPr id="71686" name="Picture 5"/>
          <p:cNvPicPr>
            <a:picLocks noChangeArrowheads="1"/>
          </p:cNvPicPr>
          <p:nvPr/>
        </p:nvPicPr>
        <p:blipFill>
          <a:blip r:embed="rId4" cstate="print"/>
          <a:srcRect/>
          <a:stretch>
            <a:fillRect/>
          </a:stretch>
        </p:blipFill>
        <p:spPr bwMode="auto">
          <a:xfrm>
            <a:off x="2556934" y="4518025"/>
            <a:ext cx="2429933" cy="274638"/>
          </a:xfrm>
          <a:prstGeom prst="rect">
            <a:avLst/>
          </a:prstGeom>
          <a:noFill/>
          <a:ln w="9525">
            <a:noFill/>
            <a:miter lim="800000"/>
            <a:headEnd/>
            <a:tailEnd/>
          </a:ln>
        </p:spPr>
      </p:pic>
    </p:spTree>
    <p:extLst>
      <p:ext uri="{BB962C8B-B14F-4D97-AF65-F5344CB8AC3E}">
        <p14:creationId xmlns:p14="http://schemas.microsoft.com/office/powerpoint/2010/main" val="3410113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
          <p:cNvSpPr>
            <a:spLocks/>
          </p:cNvSpPr>
          <p:nvPr/>
        </p:nvSpPr>
        <p:spPr bwMode="auto">
          <a:xfrm>
            <a:off x="609600" y="1219200"/>
            <a:ext cx="10972800" cy="76200"/>
          </a:xfrm>
          <a:prstGeom prst="rect">
            <a:avLst/>
          </a:prstGeom>
          <a:gradFill rotWithShape="0">
            <a:gsLst>
              <a:gs pos="0">
                <a:srgbClr val="0000CC"/>
              </a:gs>
              <a:gs pos="100000">
                <a:srgbClr val="000000"/>
              </a:gs>
            </a:gsLst>
            <a:lin ang="0" scaled="1"/>
          </a:gradFill>
          <a:ln w="9525">
            <a:solidFill>
              <a:schemeClr val="tx1"/>
            </a:solidFill>
            <a:round/>
            <a:headEnd/>
            <a:tailEnd/>
          </a:ln>
        </p:spPr>
        <p:txBody>
          <a:bodyPr lIns="0" tIns="0" rIns="0" bIns="0"/>
          <a:lstStyle/>
          <a:p>
            <a:endParaRPr lang="en-US"/>
          </a:p>
        </p:txBody>
      </p:sp>
      <p:sp>
        <p:nvSpPr>
          <p:cNvPr id="72707" name="Rectangle 2"/>
          <p:cNvSpPr>
            <a:spLocks noGrp="1" noChangeArrowheads="1"/>
          </p:cNvSpPr>
          <p:nvPr>
            <p:ph type="title"/>
          </p:nvPr>
        </p:nvSpPr>
        <p:spPr/>
        <p:txBody>
          <a:bodyPr rIns="132080"/>
          <a:lstStyle/>
          <a:p>
            <a:pPr indent="0" eaLnBrk="1" hangingPunct="1"/>
            <a:r>
              <a:rPr lang="en-US" smtClean="0"/>
              <a:t>Particle Filtering Summary</a:t>
            </a:r>
          </a:p>
        </p:txBody>
      </p:sp>
      <p:sp>
        <p:nvSpPr>
          <p:cNvPr id="72708" name="Rectangle 3"/>
          <p:cNvSpPr>
            <a:spLocks/>
          </p:cNvSpPr>
          <p:nvPr/>
        </p:nvSpPr>
        <p:spPr bwMode="auto">
          <a:xfrm>
            <a:off x="609600" y="1524000"/>
            <a:ext cx="10972800" cy="5105400"/>
          </a:xfrm>
          <a:prstGeom prst="rect">
            <a:avLst/>
          </a:prstGeom>
          <a:noFill/>
          <a:ln w="12700">
            <a:noFill/>
            <a:miter lim="800000"/>
            <a:headEnd/>
            <a:tailEnd/>
          </a:ln>
        </p:spPr>
        <p:txBody>
          <a:bodyPr lIns="0" tIns="0" rIns="40639" bIns="0"/>
          <a:lstStyle/>
          <a:p>
            <a:pPr marL="342900" indent="-342900">
              <a:spcBef>
                <a:spcPts val="738"/>
              </a:spcBef>
              <a:buClr>
                <a:srgbClr val="333399"/>
              </a:buClr>
              <a:buSzPct val="100000"/>
              <a:buFont typeface="Wingdings" pitchFamily="2" charset="2"/>
              <a:buChar char="§"/>
            </a:pPr>
            <a:r>
              <a:rPr lang="en-US" sz="2400">
                <a:solidFill>
                  <a:srgbClr val="333399"/>
                </a:solidFill>
                <a:cs typeface="Arial" charset="0"/>
              </a:rPr>
              <a:t>Represent current belief P(X | evidence to date) as set of </a:t>
            </a:r>
            <a:r>
              <a:rPr lang="en-US" sz="2400">
                <a:solidFill>
                  <a:srgbClr val="333399"/>
                </a:solidFill>
                <a:latin typeface="Arial Italic" charset="0"/>
                <a:cs typeface="Arial Italic" charset="0"/>
                <a:sym typeface="Arial Italic" charset="0"/>
              </a:rPr>
              <a:t>n</a:t>
            </a:r>
            <a:r>
              <a:rPr lang="en-US" sz="2400">
                <a:solidFill>
                  <a:srgbClr val="333399"/>
                </a:solidFill>
                <a:cs typeface="Arial" charset="0"/>
              </a:rPr>
              <a:t> samples (actual assignments X=x)</a:t>
            </a:r>
          </a:p>
          <a:p>
            <a:pPr marL="342900" indent="-342900">
              <a:spcBef>
                <a:spcPts val="738"/>
              </a:spcBef>
              <a:buClr>
                <a:srgbClr val="333399"/>
              </a:buClr>
              <a:buSzPct val="100000"/>
              <a:buFont typeface="Wingdings" pitchFamily="2" charset="2"/>
              <a:buChar char="§"/>
            </a:pPr>
            <a:r>
              <a:rPr lang="en-US" sz="2400">
                <a:solidFill>
                  <a:srgbClr val="333399"/>
                </a:solidFill>
                <a:cs typeface="Arial" charset="0"/>
              </a:rPr>
              <a:t>For each new observation e:</a:t>
            </a:r>
          </a:p>
          <a:p>
            <a:pPr marL="839788" lvl="1" indent="-342900">
              <a:spcBef>
                <a:spcPts val="738"/>
              </a:spcBef>
              <a:buFontTx/>
              <a:buAutoNum type="arabicPeriod"/>
            </a:pPr>
            <a:r>
              <a:rPr lang="en-US" sz="2400">
                <a:solidFill>
                  <a:srgbClr val="333399"/>
                </a:solidFill>
                <a:cs typeface="Arial" charset="0"/>
              </a:rPr>
              <a:t>Sample transition, once for each current particle x</a:t>
            </a:r>
          </a:p>
          <a:p>
            <a:pPr marL="839788" lvl="1" indent="-342900">
              <a:spcBef>
                <a:spcPts val="4900"/>
              </a:spcBef>
              <a:buFontTx/>
              <a:buAutoNum type="arabicPeriod"/>
            </a:pPr>
            <a:r>
              <a:rPr lang="en-US" sz="2400">
                <a:solidFill>
                  <a:srgbClr val="333399"/>
                </a:solidFill>
                <a:cs typeface="Arial" charset="0"/>
              </a:rPr>
              <a:t>For each new sample x’, compute importance weights for the new evidence e:</a:t>
            </a:r>
          </a:p>
          <a:p>
            <a:pPr marL="839788" lvl="1" indent="-342900">
              <a:spcBef>
                <a:spcPts val="6200"/>
              </a:spcBef>
              <a:buFontTx/>
              <a:buAutoNum type="arabicPeriod"/>
            </a:pPr>
            <a:r>
              <a:rPr lang="en-US" sz="2400">
                <a:solidFill>
                  <a:srgbClr val="333399"/>
                </a:solidFill>
                <a:cs typeface="Arial" charset="0"/>
              </a:rPr>
              <a:t>Finally, normalize the importance weights and resample N new particles </a:t>
            </a:r>
          </a:p>
        </p:txBody>
      </p:sp>
      <p:pic>
        <p:nvPicPr>
          <p:cNvPr id="72709" name="Picture 4"/>
          <p:cNvPicPr>
            <a:picLocks noChangeArrowheads="1"/>
          </p:cNvPicPr>
          <p:nvPr/>
        </p:nvPicPr>
        <p:blipFill>
          <a:blip r:embed="rId3" cstate="print"/>
          <a:srcRect/>
          <a:stretch>
            <a:fillRect/>
          </a:stretch>
        </p:blipFill>
        <p:spPr bwMode="auto">
          <a:xfrm>
            <a:off x="3448051" y="3309938"/>
            <a:ext cx="4826000" cy="406400"/>
          </a:xfrm>
          <a:prstGeom prst="rect">
            <a:avLst/>
          </a:prstGeom>
          <a:noFill/>
          <a:ln w="9525">
            <a:noFill/>
            <a:miter lim="800000"/>
            <a:headEnd/>
            <a:tailEnd/>
          </a:ln>
        </p:spPr>
      </p:pic>
      <p:pic>
        <p:nvPicPr>
          <p:cNvPr id="72710" name="Picture 5"/>
          <p:cNvPicPr>
            <a:picLocks noChangeAspect="1" noChangeArrowheads="1"/>
          </p:cNvPicPr>
          <p:nvPr/>
        </p:nvPicPr>
        <p:blipFill>
          <a:blip r:embed="rId4" cstate="print"/>
          <a:srcRect/>
          <a:stretch>
            <a:fillRect/>
          </a:stretch>
        </p:blipFill>
        <p:spPr bwMode="auto">
          <a:xfrm>
            <a:off x="4030134" y="4559300"/>
            <a:ext cx="3674533" cy="636588"/>
          </a:xfrm>
          <a:prstGeom prst="rect">
            <a:avLst/>
          </a:prstGeom>
          <a:noFill/>
          <a:ln w="9525">
            <a:noFill/>
            <a:round/>
            <a:headEnd/>
            <a:tailEnd/>
          </a:ln>
        </p:spPr>
      </p:pic>
    </p:spTree>
    <p:extLst>
      <p:ext uri="{BB962C8B-B14F-4D97-AF65-F5344CB8AC3E}">
        <p14:creationId xmlns:p14="http://schemas.microsoft.com/office/powerpoint/2010/main" val="729683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Sword of Conditional Independence!</a:t>
            </a:r>
            <a:endParaRPr lang="en-US" dirty="0"/>
          </a:p>
        </p:txBody>
      </p:sp>
      <p:sp>
        <p:nvSpPr>
          <p:cNvPr id="4" name="Slide Number Placeholder 3"/>
          <p:cNvSpPr>
            <a:spLocks noGrp="1"/>
          </p:cNvSpPr>
          <p:nvPr>
            <p:ph type="sldNum" sz="quarter" idx="12"/>
          </p:nvPr>
        </p:nvSpPr>
        <p:spPr/>
        <p:txBody>
          <a:bodyPr/>
          <a:lstStyle/>
          <a:p>
            <a:fld id="{E0A20002-19F1-4774-AF43-286B6C1B4006}" type="slidenum">
              <a:rPr lang="en-US" smtClean="0"/>
              <a:pPr/>
              <a:t>6</a:t>
            </a:fld>
            <a:endParaRPr lang="en-US"/>
          </a:p>
        </p:txBody>
      </p:sp>
      <p:sp>
        <p:nvSpPr>
          <p:cNvPr id="6" name="TextBox 5"/>
          <p:cNvSpPr txBox="1"/>
          <p:nvPr/>
        </p:nvSpPr>
        <p:spPr>
          <a:xfrm>
            <a:off x="3200400" y="1524000"/>
            <a:ext cx="1689685" cy="1569660"/>
          </a:xfrm>
          <a:prstGeom prst="rect">
            <a:avLst/>
          </a:prstGeom>
          <a:noFill/>
        </p:spPr>
        <p:txBody>
          <a:bodyPr wrap="none" rtlCol="0">
            <a:spAutoFit/>
          </a:bodyPr>
          <a:lstStyle/>
          <a:p>
            <a:pPr algn="ctr"/>
            <a:r>
              <a:rPr lang="en-US" sz="3200" dirty="0" smtClean="0">
                <a:solidFill>
                  <a:srgbClr val="FF0000"/>
                </a:solidFill>
              </a:rPr>
              <a:t>Slay </a:t>
            </a:r>
          </a:p>
          <a:p>
            <a:pPr algn="ctr"/>
            <a:r>
              <a:rPr lang="en-US" sz="3200" dirty="0" smtClean="0">
                <a:solidFill>
                  <a:srgbClr val="FF0000"/>
                </a:solidFill>
              </a:rPr>
              <a:t>the </a:t>
            </a:r>
          </a:p>
          <a:p>
            <a:pPr algn="ctr"/>
            <a:r>
              <a:rPr lang="en-US" sz="3200" dirty="0" smtClean="0">
                <a:solidFill>
                  <a:srgbClr val="FF0000"/>
                </a:solidFill>
              </a:rPr>
              <a:t>Basilisk!</a:t>
            </a:r>
            <a:endParaRPr lang="en-US" sz="3200" dirty="0">
              <a:solidFill>
                <a:srgbClr val="FF0000"/>
              </a:solidFill>
            </a:endParaRPr>
          </a:p>
        </p:txBody>
      </p:sp>
      <p:pic>
        <p:nvPicPr>
          <p:cNvPr id="7" name="Picture 6"/>
          <p:cNvPicPr>
            <a:picLocks noChangeAspect="1"/>
          </p:cNvPicPr>
          <p:nvPr/>
        </p:nvPicPr>
        <p:blipFill>
          <a:blip r:embed="rId5"/>
          <a:stretch>
            <a:fillRect/>
          </a:stretch>
        </p:blipFill>
        <p:spPr>
          <a:xfrm flipH="1">
            <a:off x="13693" y="1371600"/>
            <a:ext cx="2882536" cy="2882536"/>
          </a:xfrm>
          <a:prstGeom prst="rect">
            <a:avLst/>
          </a:prstGeom>
        </p:spPr>
      </p:pic>
      <p:sp>
        <p:nvSpPr>
          <p:cNvPr id="8" name="Rectangle 7"/>
          <p:cNvSpPr/>
          <p:nvPr/>
        </p:nvSpPr>
        <p:spPr>
          <a:xfrm>
            <a:off x="304800" y="3886200"/>
            <a:ext cx="1930762" cy="307777"/>
          </a:xfrm>
          <a:prstGeom prst="rect">
            <a:avLst/>
          </a:prstGeom>
        </p:spPr>
        <p:txBody>
          <a:bodyPr wrap="none">
            <a:spAutoFit/>
          </a:bodyPr>
          <a:lstStyle/>
          <a:p>
            <a:r>
              <a:rPr lang="en-US" sz="1400" dirty="0" err="1" smtClean="0">
                <a:solidFill>
                  <a:schemeClr val="bg1"/>
                </a:solidFill>
              </a:rPr>
              <a:t>harrypotter.wikia.com</a:t>
            </a:r>
            <a:r>
              <a:rPr lang="en-US" sz="1400" dirty="0">
                <a:solidFill>
                  <a:schemeClr val="bg1"/>
                </a:solidFill>
              </a:rPr>
              <a:t>/</a:t>
            </a:r>
          </a:p>
        </p:txBody>
      </p:sp>
      <p:pic>
        <p:nvPicPr>
          <p:cNvPr id="10" name="Picture 9"/>
          <p:cNvPicPr>
            <a:picLocks noChangeAspect="1"/>
          </p:cNvPicPr>
          <p:nvPr/>
        </p:nvPicPr>
        <p:blipFill>
          <a:blip r:embed="rId6"/>
          <a:stretch>
            <a:fillRect/>
          </a:stretch>
        </p:blipFill>
        <p:spPr>
          <a:xfrm>
            <a:off x="7975600" y="2057400"/>
            <a:ext cx="4064000" cy="3308350"/>
          </a:xfrm>
          <a:prstGeom prst="rect">
            <a:avLst/>
          </a:prstGeom>
        </p:spPr>
      </p:pic>
      <p:sp>
        <p:nvSpPr>
          <p:cNvPr id="11" name="Rounded Rectangular Callout 10"/>
          <p:cNvSpPr/>
          <p:nvPr/>
        </p:nvSpPr>
        <p:spPr>
          <a:xfrm>
            <a:off x="6299200" y="1295400"/>
            <a:ext cx="2590800" cy="1752600"/>
          </a:xfrm>
          <a:prstGeom prst="wedgeRoundRectCallout">
            <a:avLst>
              <a:gd name="adj1" fmla="val 37232"/>
              <a:gd name="adj2" fmla="val 68831"/>
              <a:gd name="adj3" fmla="val 16667"/>
            </a:avLst>
          </a:prstGeom>
          <a:solidFill>
            <a:srgbClr val="333399"/>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FFFFFF"/>
                </a:solidFill>
              </a:rPr>
              <a:t>I am a BIG joint distribution!</a:t>
            </a:r>
            <a:endParaRPr lang="en-US" sz="2400" dirty="0">
              <a:solidFill>
                <a:srgbClr val="FFFFFF"/>
              </a:solidFill>
            </a:endParaRPr>
          </a:p>
        </p:txBody>
      </p:sp>
      <p:pic>
        <p:nvPicPr>
          <p:cNvPr id="12" name="Picture 11" descr="txp_fig.png"/>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bwMode="auto">
          <a:xfrm>
            <a:off x="3311525" y="4953000"/>
            <a:ext cx="4841875" cy="3138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13" name="Picture 12" descr="txp_fig.png"/>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bwMode="auto">
          <a:xfrm>
            <a:off x="304800" y="4953000"/>
            <a:ext cx="1401762" cy="367963"/>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14" name="Picture 13" descr="txp_fig.png"/>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bwMode="auto">
          <a:xfrm>
            <a:off x="3354387" y="5715000"/>
            <a:ext cx="3884613" cy="313757"/>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3" name="TextBox 2"/>
          <p:cNvSpPr txBox="1"/>
          <p:nvPr/>
        </p:nvSpPr>
        <p:spPr>
          <a:xfrm>
            <a:off x="2209800" y="4876800"/>
            <a:ext cx="1025742" cy="400110"/>
          </a:xfrm>
          <a:prstGeom prst="rect">
            <a:avLst/>
          </a:prstGeom>
          <a:noFill/>
        </p:spPr>
        <p:txBody>
          <a:bodyPr wrap="none" rtlCol="0">
            <a:spAutoFit/>
          </a:bodyPr>
          <a:lstStyle/>
          <a:p>
            <a:r>
              <a:rPr lang="en-US" sz="2000" dirty="0" smtClean="0"/>
              <a:t>Means:</a:t>
            </a:r>
            <a:endParaRPr lang="en-US" sz="2000" dirty="0"/>
          </a:p>
        </p:txBody>
      </p:sp>
      <p:sp>
        <p:nvSpPr>
          <p:cNvPr id="15" name="TextBox 14"/>
          <p:cNvSpPr txBox="1"/>
          <p:nvPr/>
        </p:nvSpPr>
        <p:spPr>
          <a:xfrm>
            <a:off x="1252864" y="5619690"/>
            <a:ext cx="2023736" cy="400110"/>
          </a:xfrm>
          <a:prstGeom prst="rect">
            <a:avLst/>
          </a:prstGeom>
          <a:noFill/>
        </p:spPr>
        <p:txBody>
          <a:bodyPr wrap="none" rtlCol="0">
            <a:spAutoFit/>
          </a:bodyPr>
          <a:lstStyle/>
          <a:p>
            <a:r>
              <a:rPr lang="en-US" sz="2000" dirty="0" smtClean="0"/>
              <a:t>Or, equivalently:</a:t>
            </a:r>
            <a:endParaRPr lang="en-US" sz="2000" dirty="0"/>
          </a:p>
        </p:txBody>
      </p:sp>
    </p:spTree>
    <p:extLst>
      <p:ext uri="{BB962C8B-B14F-4D97-AF65-F5344CB8AC3E}">
        <p14:creationId xmlns:p14="http://schemas.microsoft.com/office/powerpoint/2010/main" val="183187196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
          <p:cNvSpPr>
            <a:spLocks/>
          </p:cNvSpPr>
          <p:nvPr/>
        </p:nvSpPr>
        <p:spPr bwMode="auto">
          <a:xfrm>
            <a:off x="609600" y="1219200"/>
            <a:ext cx="10972800" cy="76200"/>
          </a:xfrm>
          <a:prstGeom prst="rect">
            <a:avLst/>
          </a:prstGeom>
          <a:gradFill rotWithShape="0">
            <a:gsLst>
              <a:gs pos="0">
                <a:srgbClr val="0000CC"/>
              </a:gs>
              <a:gs pos="100000">
                <a:srgbClr val="000000"/>
              </a:gs>
            </a:gsLst>
            <a:lin ang="0" scaled="1"/>
          </a:gradFill>
          <a:ln w="9525">
            <a:solidFill>
              <a:schemeClr val="tx1"/>
            </a:solidFill>
            <a:round/>
            <a:headEnd/>
            <a:tailEnd/>
          </a:ln>
        </p:spPr>
        <p:txBody>
          <a:bodyPr lIns="0" tIns="0" rIns="0" bIns="0"/>
          <a:lstStyle/>
          <a:p>
            <a:endParaRPr lang="en-US"/>
          </a:p>
        </p:txBody>
      </p:sp>
      <p:sp>
        <p:nvSpPr>
          <p:cNvPr id="73731" name="Rectangle 2"/>
          <p:cNvSpPr>
            <a:spLocks noGrp="1" noChangeArrowheads="1"/>
          </p:cNvSpPr>
          <p:nvPr>
            <p:ph type="title"/>
          </p:nvPr>
        </p:nvSpPr>
        <p:spPr>
          <a:xfrm>
            <a:off x="609600" y="152400"/>
            <a:ext cx="10972800" cy="1295400"/>
          </a:xfrm>
        </p:spPr>
        <p:txBody>
          <a:bodyPr rIns="132080"/>
          <a:lstStyle/>
          <a:p>
            <a:pPr indent="0" eaLnBrk="1" hangingPunct="1"/>
            <a:r>
              <a:rPr lang="en-US" smtClean="0"/>
              <a:t>Robot Localization</a:t>
            </a:r>
          </a:p>
        </p:txBody>
      </p:sp>
      <p:sp>
        <p:nvSpPr>
          <p:cNvPr id="73732" name="Rectangle 3"/>
          <p:cNvSpPr>
            <a:spLocks noGrp="1" noChangeArrowheads="1"/>
          </p:cNvSpPr>
          <p:nvPr>
            <p:ph type="body" idx="1"/>
          </p:nvPr>
        </p:nvSpPr>
        <p:spPr>
          <a:xfrm>
            <a:off x="609600" y="1447800"/>
            <a:ext cx="10972800" cy="5410200"/>
          </a:xfrm>
        </p:spPr>
        <p:txBody>
          <a:bodyPr rIns="132080"/>
          <a:lstStyle/>
          <a:p>
            <a:pPr eaLnBrk="1" hangingPunct="1"/>
            <a:r>
              <a:rPr lang="en-US" sz="2400" smtClean="0"/>
              <a:t>In robot localization:</a:t>
            </a:r>
          </a:p>
          <a:p>
            <a:pPr marL="782638" lvl="1" eaLnBrk="1" hangingPunct="1"/>
            <a:r>
              <a:rPr lang="en-US" sz="2000" smtClean="0"/>
              <a:t>We know the map, but not the robot’s position</a:t>
            </a:r>
          </a:p>
          <a:p>
            <a:pPr marL="782638" lvl="1" eaLnBrk="1" hangingPunct="1"/>
            <a:r>
              <a:rPr lang="en-US" sz="2000" smtClean="0"/>
              <a:t>Observations may be vectors of range finder readings</a:t>
            </a:r>
          </a:p>
          <a:p>
            <a:pPr marL="782638" lvl="1" eaLnBrk="1" hangingPunct="1"/>
            <a:r>
              <a:rPr lang="en-US" sz="2000" smtClean="0"/>
              <a:t>State space and readings are typically continuous (works basically like a very fine grid) and so we cannot store B(X)</a:t>
            </a:r>
          </a:p>
          <a:p>
            <a:pPr marL="782638" lvl="1" eaLnBrk="1" hangingPunct="1"/>
            <a:r>
              <a:rPr lang="en-US" sz="2000" smtClean="0"/>
              <a:t>Particle filtering is a main technique</a:t>
            </a:r>
          </a:p>
        </p:txBody>
      </p:sp>
      <p:pic>
        <p:nvPicPr>
          <p:cNvPr id="73733" name="Picture 4"/>
          <p:cNvPicPr>
            <a:picLocks noChangeArrowheads="1"/>
          </p:cNvPicPr>
          <p:nvPr/>
        </p:nvPicPr>
        <p:blipFill>
          <a:blip r:embed="rId3" cstate="print"/>
          <a:srcRect b="6444"/>
          <a:stretch>
            <a:fillRect/>
          </a:stretch>
        </p:blipFill>
        <p:spPr bwMode="auto">
          <a:xfrm>
            <a:off x="3556000" y="4022726"/>
            <a:ext cx="4699000" cy="2606675"/>
          </a:xfrm>
          <a:prstGeom prst="rect">
            <a:avLst/>
          </a:prstGeom>
          <a:noFill/>
          <a:ln w="9525">
            <a:noFill/>
            <a:miter lim="800000"/>
            <a:headEnd/>
            <a:tailEnd/>
          </a:ln>
        </p:spPr>
      </p:pic>
    </p:spTree>
    <p:extLst>
      <p:ext uri="{BB962C8B-B14F-4D97-AF65-F5344CB8AC3E}">
        <p14:creationId xmlns:p14="http://schemas.microsoft.com/office/powerpoint/2010/main" val="3109919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
          <p:cNvSpPr>
            <a:spLocks/>
          </p:cNvSpPr>
          <p:nvPr/>
        </p:nvSpPr>
        <p:spPr bwMode="auto">
          <a:xfrm>
            <a:off x="609600" y="1219200"/>
            <a:ext cx="10972800" cy="76200"/>
          </a:xfrm>
          <a:prstGeom prst="rect">
            <a:avLst/>
          </a:prstGeom>
          <a:gradFill rotWithShape="0">
            <a:gsLst>
              <a:gs pos="0">
                <a:srgbClr val="0000CC"/>
              </a:gs>
              <a:gs pos="100000">
                <a:srgbClr val="000000"/>
              </a:gs>
            </a:gsLst>
            <a:lin ang="0" scaled="1"/>
          </a:gradFill>
          <a:ln w="9525">
            <a:solidFill>
              <a:schemeClr val="tx1"/>
            </a:solidFill>
            <a:round/>
            <a:headEnd/>
            <a:tailEnd/>
          </a:ln>
        </p:spPr>
        <p:txBody>
          <a:bodyPr lIns="0" tIns="0" rIns="0" bIns="0"/>
          <a:lstStyle/>
          <a:p>
            <a:endParaRPr lang="en-US"/>
          </a:p>
        </p:txBody>
      </p:sp>
      <p:sp>
        <p:nvSpPr>
          <p:cNvPr id="74755" name="Rectangle 2"/>
          <p:cNvSpPr>
            <a:spLocks noGrp="1" noChangeArrowheads="1"/>
          </p:cNvSpPr>
          <p:nvPr>
            <p:ph type="title"/>
          </p:nvPr>
        </p:nvSpPr>
        <p:spPr>
          <a:xfrm>
            <a:off x="609600" y="152400"/>
            <a:ext cx="10972800" cy="1295400"/>
          </a:xfrm>
        </p:spPr>
        <p:txBody>
          <a:bodyPr rIns="132080"/>
          <a:lstStyle/>
          <a:p>
            <a:pPr indent="0" eaLnBrk="1" hangingPunct="1"/>
            <a:r>
              <a:rPr lang="en-US" smtClean="0"/>
              <a:t>Robot Localization</a:t>
            </a:r>
          </a:p>
        </p:txBody>
      </p:sp>
      <p:pic>
        <p:nvPicPr>
          <p:cNvPr id="75779" name="global-floor-1.mov" descr="cse473au11-hmms.ppt_media/global-floor-1.mov">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cstate="print"/>
          <a:srcRect/>
          <a:stretch>
            <a:fillRect/>
          </a:stretch>
        </p:blipFill>
        <p:spPr bwMode="auto">
          <a:xfrm>
            <a:off x="2540000" y="1776413"/>
            <a:ext cx="7349067" cy="4076700"/>
          </a:xfrm>
          <a:prstGeom prst="rect">
            <a:avLst/>
          </a:prstGeom>
          <a:noFill/>
          <a:ln w="9525">
            <a:noFill/>
            <a:miter lim="800000"/>
            <a:headEnd/>
            <a:tailEnd/>
          </a:ln>
        </p:spPr>
      </p:pic>
    </p:spTree>
    <p:extLst>
      <p:ext uri="{BB962C8B-B14F-4D97-AF65-F5344CB8AC3E}">
        <p14:creationId xmlns:p14="http://schemas.microsoft.com/office/powerpoint/2010/main" val="258649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577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5779"/>
                </p:tgtEl>
              </p:cMediaNode>
            </p:video>
            <p:seq concurrent="1" nextAc="seek">
              <p:cTn id="8" restart="whenNotActive" fill="hold" evtFilter="cancelBubble" nodeType="interactiveSeq">
                <p:stCondLst>
                  <p:cond evt="onClick" delay="0">
                    <p:tgtEl>
                      <p:spTgt spid="7577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75779"/>
                                        </p:tgtEl>
                                      </p:cBhvr>
                                    </p:cmd>
                                  </p:childTnLst>
                                </p:cTn>
                              </p:par>
                            </p:childTnLst>
                          </p:cTn>
                        </p:par>
                      </p:childTnLst>
                    </p:cTn>
                  </p:par>
                </p:childTnLst>
              </p:cTn>
              <p:nextCondLst>
                <p:cond evt="onClick" delay="0">
                  <p:tgtEl>
                    <p:spTgt spid="75779"/>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
          <p:cNvSpPr>
            <a:spLocks/>
          </p:cNvSpPr>
          <p:nvPr/>
        </p:nvSpPr>
        <p:spPr bwMode="auto">
          <a:xfrm>
            <a:off x="609600" y="1219200"/>
            <a:ext cx="10972800" cy="76200"/>
          </a:xfrm>
          <a:prstGeom prst="rect">
            <a:avLst/>
          </a:prstGeom>
          <a:gradFill rotWithShape="0">
            <a:gsLst>
              <a:gs pos="0">
                <a:srgbClr val="0000CC"/>
              </a:gs>
              <a:gs pos="100000">
                <a:srgbClr val="000000"/>
              </a:gs>
            </a:gsLst>
            <a:lin ang="0" scaled="1"/>
          </a:gradFill>
          <a:ln w="9525">
            <a:solidFill>
              <a:schemeClr val="tx1"/>
            </a:solidFill>
            <a:round/>
            <a:headEnd/>
            <a:tailEnd/>
          </a:ln>
        </p:spPr>
        <p:txBody>
          <a:bodyPr lIns="0" tIns="0" rIns="0" bIns="0"/>
          <a:lstStyle/>
          <a:p>
            <a:endParaRPr lang="en-US"/>
          </a:p>
        </p:txBody>
      </p:sp>
      <p:sp>
        <p:nvSpPr>
          <p:cNvPr id="75779" name="Rectangle 2"/>
          <p:cNvSpPr>
            <a:spLocks noGrp="1" noChangeArrowheads="1"/>
          </p:cNvSpPr>
          <p:nvPr>
            <p:ph type="title"/>
          </p:nvPr>
        </p:nvSpPr>
        <p:spPr>
          <a:xfrm>
            <a:off x="609600" y="152400"/>
            <a:ext cx="10972800" cy="1295400"/>
          </a:xfrm>
        </p:spPr>
        <p:txBody>
          <a:bodyPr rIns="132080"/>
          <a:lstStyle/>
          <a:p>
            <a:pPr indent="0" eaLnBrk="1" hangingPunct="1"/>
            <a:r>
              <a:rPr lang="en-US" smtClean="0"/>
              <a:t>Which Algorithm?</a:t>
            </a:r>
          </a:p>
        </p:txBody>
      </p:sp>
      <p:pic>
        <p:nvPicPr>
          <p:cNvPr id="76803" name="exactfilter-big-2.mov" descr="cse473au11-hmms.ppt_media/exactfilter-big-2.mov">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cstate="print"/>
          <a:srcRect/>
          <a:stretch>
            <a:fillRect/>
          </a:stretch>
        </p:blipFill>
        <p:spPr bwMode="auto">
          <a:xfrm>
            <a:off x="2690285" y="2108200"/>
            <a:ext cx="7122583" cy="4648200"/>
          </a:xfrm>
          <a:prstGeom prst="rect">
            <a:avLst/>
          </a:prstGeom>
          <a:noFill/>
          <a:ln w="9525">
            <a:noFill/>
            <a:miter lim="800000"/>
            <a:headEnd/>
            <a:tailEnd/>
          </a:ln>
        </p:spPr>
      </p:pic>
      <p:sp>
        <p:nvSpPr>
          <p:cNvPr id="76804" name="Rectangle 4"/>
          <p:cNvSpPr>
            <a:spLocks/>
          </p:cNvSpPr>
          <p:nvPr/>
        </p:nvSpPr>
        <p:spPr bwMode="auto">
          <a:xfrm>
            <a:off x="1219200" y="1485900"/>
            <a:ext cx="4785010" cy="400110"/>
          </a:xfrm>
          <a:prstGeom prst="rect">
            <a:avLst/>
          </a:prstGeom>
          <a:noFill/>
          <a:ln w="12700">
            <a:noFill/>
            <a:miter lim="800000"/>
            <a:headEnd/>
            <a:tailEnd/>
          </a:ln>
        </p:spPr>
        <p:txBody>
          <a:bodyPr wrap="none" lIns="0" tIns="0" rIns="40639" bIns="0">
            <a:spAutoFit/>
          </a:bodyPr>
          <a:lstStyle/>
          <a:p>
            <a:pPr marL="39688"/>
            <a:r>
              <a:rPr lang="en-US" sz="2600">
                <a:solidFill>
                  <a:schemeClr val="tx1"/>
                </a:solidFill>
                <a:cs typeface="Arial" charset="0"/>
              </a:rPr>
              <a:t>Exact filter, uniform initial beliefs</a:t>
            </a:r>
          </a:p>
        </p:txBody>
      </p:sp>
    </p:spTree>
    <p:extLst>
      <p:ext uri="{BB962C8B-B14F-4D97-AF65-F5344CB8AC3E}">
        <p14:creationId xmlns:p14="http://schemas.microsoft.com/office/powerpoint/2010/main" val="2655458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680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68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6803"/>
                </p:tgtEl>
              </p:cMediaNode>
            </p:video>
            <p:seq concurrent="1" nextAc="seek">
              <p:cTn id="12" restart="whenNotActive" fill="hold" evtFilter="cancelBubble" nodeType="interactiveSeq">
                <p:stCondLst>
                  <p:cond evt="onClick" delay="0">
                    <p:tgtEl>
                      <p:spTgt spid="76803"/>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2" presetClass="mediacall" presetSubtype="0" fill="hold" nodeType="clickEffect">
                                  <p:stCondLst>
                                    <p:cond delay="0"/>
                                  </p:stCondLst>
                                  <p:childTnLst>
                                    <p:cmd type="call" cmd="togglePause">
                                      <p:cBhvr>
                                        <p:cTn id="16" dur="1" fill="hold"/>
                                        <p:tgtEl>
                                          <p:spTgt spid="76803"/>
                                        </p:tgtEl>
                                      </p:cBhvr>
                                    </p:cmd>
                                  </p:childTnLst>
                                </p:cTn>
                              </p:par>
                            </p:childTnLst>
                          </p:cTn>
                        </p:par>
                      </p:childTnLst>
                    </p:cTn>
                  </p:par>
                </p:childTnLst>
              </p:cTn>
              <p:nextCondLst>
                <p:cond evt="onClick" delay="0">
                  <p:tgtEl>
                    <p:spTgt spid="76803"/>
                  </p:tgtEl>
                </p:cond>
              </p:nextCondLst>
            </p:seq>
          </p:childTnLst>
        </p:cTn>
      </p:par>
    </p:tnLst>
    <p:bldLst>
      <p:bldP spid="76804"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
          <p:cNvSpPr>
            <a:spLocks/>
          </p:cNvSpPr>
          <p:nvPr/>
        </p:nvSpPr>
        <p:spPr bwMode="auto">
          <a:xfrm>
            <a:off x="609600" y="1219200"/>
            <a:ext cx="10972800" cy="76200"/>
          </a:xfrm>
          <a:prstGeom prst="rect">
            <a:avLst/>
          </a:prstGeom>
          <a:gradFill rotWithShape="0">
            <a:gsLst>
              <a:gs pos="0">
                <a:srgbClr val="0000CC"/>
              </a:gs>
              <a:gs pos="100000">
                <a:srgbClr val="000000"/>
              </a:gs>
            </a:gsLst>
            <a:lin ang="0" scaled="1"/>
          </a:gradFill>
          <a:ln w="9525">
            <a:solidFill>
              <a:schemeClr val="tx1"/>
            </a:solidFill>
            <a:round/>
            <a:headEnd/>
            <a:tailEnd/>
          </a:ln>
        </p:spPr>
        <p:txBody>
          <a:bodyPr lIns="0" tIns="0" rIns="0" bIns="0"/>
          <a:lstStyle/>
          <a:p>
            <a:endParaRPr lang="en-US"/>
          </a:p>
        </p:txBody>
      </p:sp>
      <p:sp>
        <p:nvSpPr>
          <p:cNvPr id="76803" name="Rectangle 2"/>
          <p:cNvSpPr>
            <a:spLocks noGrp="1" noChangeArrowheads="1"/>
          </p:cNvSpPr>
          <p:nvPr>
            <p:ph type="title"/>
          </p:nvPr>
        </p:nvSpPr>
        <p:spPr>
          <a:xfrm>
            <a:off x="609600" y="152400"/>
            <a:ext cx="10972800" cy="1295400"/>
          </a:xfrm>
        </p:spPr>
        <p:txBody>
          <a:bodyPr rIns="132080"/>
          <a:lstStyle/>
          <a:p>
            <a:pPr indent="0" eaLnBrk="1" hangingPunct="1"/>
            <a:r>
              <a:rPr lang="en-US" smtClean="0"/>
              <a:t>Which Algorithm?</a:t>
            </a:r>
          </a:p>
        </p:txBody>
      </p:sp>
      <p:sp>
        <p:nvSpPr>
          <p:cNvPr id="77827" name="Rectangle 3"/>
          <p:cNvSpPr>
            <a:spLocks/>
          </p:cNvSpPr>
          <p:nvPr/>
        </p:nvSpPr>
        <p:spPr bwMode="auto">
          <a:xfrm>
            <a:off x="880534" y="1485900"/>
            <a:ext cx="7138682" cy="400110"/>
          </a:xfrm>
          <a:prstGeom prst="rect">
            <a:avLst/>
          </a:prstGeom>
          <a:noFill/>
          <a:ln w="12700">
            <a:noFill/>
            <a:miter lim="800000"/>
            <a:headEnd/>
            <a:tailEnd/>
          </a:ln>
        </p:spPr>
        <p:txBody>
          <a:bodyPr wrap="none" lIns="0" tIns="0" rIns="40639" bIns="0">
            <a:spAutoFit/>
          </a:bodyPr>
          <a:lstStyle/>
          <a:p>
            <a:pPr marL="39688"/>
            <a:r>
              <a:rPr lang="en-US" sz="2600">
                <a:solidFill>
                  <a:schemeClr val="tx1"/>
                </a:solidFill>
                <a:cs typeface="Arial" charset="0"/>
              </a:rPr>
              <a:t>Particle filter, uniform initial beliefs, 300 particles</a:t>
            </a:r>
          </a:p>
        </p:txBody>
      </p:sp>
      <p:pic>
        <p:nvPicPr>
          <p:cNvPr id="77828" name="partfilter-big-2.mov" descr="cse473au11-hmms.ppt_media/partfilter-big-2.mov">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cstate="print"/>
          <a:srcRect/>
          <a:stretch>
            <a:fillRect/>
          </a:stretch>
        </p:blipFill>
        <p:spPr bwMode="auto">
          <a:xfrm>
            <a:off x="2506134" y="2006600"/>
            <a:ext cx="6711951" cy="4381500"/>
          </a:xfrm>
          <a:prstGeom prst="rect">
            <a:avLst/>
          </a:prstGeom>
          <a:noFill/>
          <a:ln w="9525">
            <a:noFill/>
            <a:miter lim="800000"/>
            <a:headEnd/>
            <a:tailEnd/>
          </a:ln>
        </p:spPr>
      </p:pic>
    </p:spTree>
    <p:extLst>
      <p:ext uri="{BB962C8B-B14F-4D97-AF65-F5344CB8AC3E}">
        <p14:creationId xmlns:p14="http://schemas.microsoft.com/office/powerpoint/2010/main" val="1917384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7827"/>
                                        </p:tgtEl>
                                        <p:attrNameLst>
                                          <p:attrName>style.visibility</p:attrName>
                                        </p:attrNameLst>
                                      </p:cBhvr>
                                      <p:to>
                                        <p:strVal val="visible"/>
                                      </p:to>
                                    </p:set>
                                  </p:childTnLst>
                                </p:cTn>
                              </p:par>
                            </p:childTnLst>
                          </p:cTn>
                        </p:par>
                        <p:par>
                          <p:cTn id="7" fill="hold" nodeType="afterGroup">
                            <p:stCondLst>
                              <p:cond delay="500"/>
                            </p:stCondLst>
                            <p:childTnLst>
                              <p:par>
                                <p:cTn id="8" presetID="1" presetClass="mediacall" presetSubtype="0" fill="hold" nodeType="afterEffect">
                                  <p:stCondLst>
                                    <p:cond delay="0"/>
                                  </p:stCondLst>
                                  <p:childTnLst>
                                    <p:cmd type="call" cmd="playFrom(0.0)">
                                      <p:cBhvr>
                                        <p:cTn id="9" dur="1" fill="hold"/>
                                        <p:tgtEl>
                                          <p:spTgt spid="7782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77828"/>
                </p:tgtEl>
              </p:cMediaNode>
            </p:video>
            <p:seq concurrent="1" nextAc="seek">
              <p:cTn id="11" restart="whenNotActive" fill="hold" evtFilter="cancelBubble" nodeType="interactiveSeq">
                <p:stCondLst>
                  <p:cond evt="onClick" delay="0">
                    <p:tgtEl>
                      <p:spTgt spid="77828"/>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2" presetClass="mediacall" presetSubtype="0" fill="hold" nodeType="clickEffect">
                                  <p:stCondLst>
                                    <p:cond delay="0"/>
                                  </p:stCondLst>
                                  <p:childTnLst>
                                    <p:cmd type="call" cmd="togglePause">
                                      <p:cBhvr>
                                        <p:cTn id="15" dur="1" fill="hold"/>
                                        <p:tgtEl>
                                          <p:spTgt spid="77828"/>
                                        </p:tgtEl>
                                      </p:cBhvr>
                                    </p:cmd>
                                  </p:childTnLst>
                                </p:cTn>
                              </p:par>
                            </p:childTnLst>
                          </p:cTn>
                        </p:par>
                      </p:childTnLst>
                    </p:cTn>
                  </p:par>
                </p:childTnLst>
              </p:cTn>
              <p:nextCondLst>
                <p:cond evt="onClick" delay="0">
                  <p:tgtEl>
                    <p:spTgt spid="77828"/>
                  </p:tgtEl>
                </p:cond>
              </p:nextCondLst>
            </p:seq>
          </p:childTnLst>
        </p:cTn>
      </p:par>
    </p:tnLst>
    <p:bldLst>
      <p:bldP spid="77827"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
          <p:cNvSpPr>
            <a:spLocks/>
          </p:cNvSpPr>
          <p:nvPr/>
        </p:nvSpPr>
        <p:spPr bwMode="auto">
          <a:xfrm>
            <a:off x="609600" y="1219200"/>
            <a:ext cx="10972800" cy="76200"/>
          </a:xfrm>
          <a:prstGeom prst="rect">
            <a:avLst/>
          </a:prstGeom>
          <a:gradFill rotWithShape="0">
            <a:gsLst>
              <a:gs pos="0">
                <a:srgbClr val="0000CC"/>
              </a:gs>
              <a:gs pos="100000">
                <a:srgbClr val="000000"/>
              </a:gs>
            </a:gsLst>
            <a:lin ang="0" scaled="1"/>
          </a:gradFill>
          <a:ln w="9525">
            <a:solidFill>
              <a:schemeClr val="tx1"/>
            </a:solidFill>
            <a:round/>
            <a:headEnd/>
            <a:tailEnd/>
          </a:ln>
        </p:spPr>
        <p:txBody>
          <a:bodyPr lIns="0" tIns="0" rIns="0" bIns="0"/>
          <a:lstStyle/>
          <a:p>
            <a:endParaRPr lang="en-US"/>
          </a:p>
        </p:txBody>
      </p:sp>
      <p:sp>
        <p:nvSpPr>
          <p:cNvPr id="77827" name="Rectangle 2"/>
          <p:cNvSpPr>
            <a:spLocks noGrp="1" noChangeArrowheads="1"/>
          </p:cNvSpPr>
          <p:nvPr>
            <p:ph type="title"/>
          </p:nvPr>
        </p:nvSpPr>
        <p:spPr>
          <a:xfrm>
            <a:off x="609600" y="152400"/>
            <a:ext cx="10972800" cy="1295400"/>
          </a:xfrm>
        </p:spPr>
        <p:txBody>
          <a:bodyPr rIns="132080"/>
          <a:lstStyle/>
          <a:p>
            <a:pPr indent="0" eaLnBrk="1" hangingPunct="1"/>
            <a:r>
              <a:rPr lang="en-US" smtClean="0"/>
              <a:t>Which Algorithm?</a:t>
            </a:r>
          </a:p>
        </p:txBody>
      </p:sp>
      <p:sp>
        <p:nvSpPr>
          <p:cNvPr id="77828" name="Rectangle 3"/>
          <p:cNvSpPr>
            <a:spLocks/>
          </p:cNvSpPr>
          <p:nvPr/>
        </p:nvSpPr>
        <p:spPr bwMode="auto">
          <a:xfrm>
            <a:off x="880533" y="1422400"/>
            <a:ext cx="6953247" cy="400110"/>
          </a:xfrm>
          <a:prstGeom prst="rect">
            <a:avLst/>
          </a:prstGeom>
          <a:noFill/>
          <a:ln w="12700">
            <a:noFill/>
            <a:miter lim="800000"/>
            <a:headEnd/>
            <a:tailEnd/>
          </a:ln>
        </p:spPr>
        <p:txBody>
          <a:bodyPr wrap="none" lIns="0" tIns="0" rIns="40639" bIns="0">
            <a:spAutoFit/>
          </a:bodyPr>
          <a:lstStyle/>
          <a:p>
            <a:pPr marL="39688"/>
            <a:r>
              <a:rPr lang="en-US" sz="2600">
                <a:solidFill>
                  <a:schemeClr val="tx1"/>
                </a:solidFill>
                <a:cs typeface="Arial" charset="0"/>
              </a:rPr>
              <a:t>Particle filter, uniform initial beliefs, 25 particles</a:t>
            </a:r>
          </a:p>
        </p:txBody>
      </p:sp>
      <p:pic>
        <p:nvPicPr>
          <p:cNvPr id="78852" name="partfilter-25-big-1.mov" descr="cse473au11-hmms.ppt_media/partfilter-25-big-1.mov">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cstate="print"/>
          <a:srcRect/>
          <a:stretch>
            <a:fillRect/>
          </a:stretch>
        </p:blipFill>
        <p:spPr bwMode="auto">
          <a:xfrm>
            <a:off x="2197101" y="1993900"/>
            <a:ext cx="7336367" cy="4787900"/>
          </a:xfrm>
          <a:prstGeom prst="rect">
            <a:avLst/>
          </a:prstGeom>
          <a:noFill/>
          <a:ln w="9525">
            <a:noFill/>
            <a:miter lim="800000"/>
            <a:headEnd/>
            <a:tailEnd/>
          </a:ln>
        </p:spPr>
      </p:pic>
    </p:spTree>
    <p:extLst>
      <p:ext uri="{BB962C8B-B14F-4D97-AF65-F5344CB8AC3E}">
        <p14:creationId xmlns:p14="http://schemas.microsoft.com/office/powerpoint/2010/main" val="730447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8852"/>
                                        </p:tgtEl>
                                        <p:attrNameLst>
                                          <p:attrName>style.visibility</p:attrName>
                                        </p:attrNameLst>
                                      </p:cBhvr>
                                      <p:to>
                                        <p:strVal val="visible"/>
                                      </p:to>
                                    </p:set>
                                  </p:childTnLst>
                                </p:cTn>
                              </p:par>
                            </p:childTnLst>
                          </p:cTn>
                        </p:par>
                        <p:par>
                          <p:cTn id="7" fill="hold" nodeType="afterGroup">
                            <p:stCondLst>
                              <p:cond delay="500"/>
                            </p:stCondLst>
                            <p:childTnLst>
                              <p:par>
                                <p:cTn id="8" presetID="1" presetClass="mediacall" presetSubtype="0" fill="hold" nodeType="afterEffect">
                                  <p:stCondLst>
                                    <p:cond delay="0"/>
                                  </p:stCondLst>
                                  <p:childTnLst>
                                    <p:cmd type="call" cmd="playFrom(0.0)">
                                      <p:cBhvr>
                                        <p:cTn id="9" dur="1" fill="hold"/>
                                        <p:tgtEl>
                                          <p:spTgt spid="7885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78852"/>
                </p:tgtEl>
              </p:cMediaNode>
            </p:video>
            <p:seq concurrent="1" nextAc="seek">
              <p:cTn id="11" restart="whenNotActive" fill="hold" evtFilter="cancelBubble" nodeType="interactiveSeq">
                <p:stCondLst>
                  <p:cond evt="onClick" delay="0">
                    <p:tgtEl>
                      <p:spTgt spid="78852"/>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2" presetClass="mediacall" presetSubtype="0" fill="hold" nodeType="clickEffect">
                                  <p:stCondLst>
                                    <p:cond delay="0"/>
                                  </p:stCondLst>
                                  <p:childTnLst>
                                    <p:cmd type="call" cmd="togglePause">
                                      <p:cBhvr>
                                        <p:cTn id="15" dur="1" fill="hold"/>
                                        <p:tgtEl>
                                          <p:spTgt spid="78852"/>
                                        </p:tgtEl>
                                      </p:cBhvr>
                                    </p:cmd>
                                  </p:childTnLst>
                                </p:cTn>
                              </p:par>
                            </p:childTnLst>
                          </p:cTn>
                        </p:par>
                      </p:childTnLst>
                    </p:cTn>
                  </p:par>
                </p:childTnLst>
              </p:cTn>
              <p:nextCondLst>
                <p:cond evt="onClick" delay="0">
                  <p:tgtEl>
                    <p:spTgt spid="78852"/>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p:cNvSpPr>
          <p:nvPr/>
        </p:nvSpPr>
        <p:spPr bwMode="auto">
          <a:xfrm>
            <a:off x="609600" y="1219200"/>
            <a:ext cx="10972800" cy="76200"/>
          </a:xfrm>
          <a:prstGeom prst="rect">
            <a:avLst/>
          </a:prstGeom>
          <a:gradFill rotWithShape="0">
            <a:gsLst>
              <a:gs pos="0">
                <a:srgbClr val="0000CC"/>
              </a:gs>
              <a:gs pos="100000">
                <a:srgbClr val="000000"/>
              </a:gs>
            </a:gsLst>
            <a:lin ang="0" scaled="1"/>
          </a:gradFill>
          <a:ln w="9525">
            <a:solidFill>
              <a:schemeClr val="tx1"/>
            </a:solidFill>
            <a:round/>
            <a:headEnd/>
            <a:tailEnd/>
          </a:ln>
        </p:spPr>
        <p:txBody>
          <a:bodyPr lIns="0" tIns="0" rIns="0" bIns="0"/>
          <a:lstStyle/>
          <a:p>
            <a:endParaRPr lang="en-US"/>
          </a:p>
        </p:txBody>
      </p:sp>
      <p:sp>
        <p:nvSpPr>
          <p:cNvPr id="78851" name="Rectangle 2"/>
          <p:cNvSpPr>
            <a:spLocks noGrp="1" noChangeArrowheads="1"/>
          </p:cNvSpPr>
          <p:nvPr>
            <p:ph type="title"/>
          </p:nvPr>
        </p:nvSpPr>
        <p:spPr/>
        <p:txBody>
          <a:bodyPr rIns="132080"/>
          <a:lstStyle/>
          <a:p>
            <a:pPr indent="0" eaLnBrk="1" hangingPunct="1"/>
            <a:r>
              <a:rPr lang="en-US" smtClean="0"/>
              <a:t>P4: Ghostbusters</a:t>
            </a:r>
          </a:p>
        </p:txBody>
      </p:sp>
      <p:sp>
        <p:nvSpPr>
          <p:cNvPr id="78852" name="Rectangle 3"/>
          <p:cNvSpPr>
            <a:spLocks noGrp="1" noChangeArrowheads="1"/>
          </p:cNvSpPr>
          <p:nvPr>
            <p:ph type="body" idx="1"/>
          </p:nvPr>
        </p:nvSpPr>
        <p:spPr>
          <a:xfrm>
            <a:off x="609600" y="1600200"/>
            <a:ext cx="7924800" cy="5257800"/>
          </a:xfrm>
        </p:spPr>
        <p:txBody>
          <a:bodyPr rIns="132080"/>
          <a:lstStyle/>
          <a:p>
            <a:pPr eaLnBrk="1" hangingPunct="1"/>
            <a:r>
              <a:rPr lang="en-US" sz="2400" smtClean="0">
                <a:latin typeface="Arial Bold" charset="0"/>
                <a:cs typeface="Arial Bold" charset="0"/>
                <a:sym typeface="Arial Bold" charset="0"/>
              </a:rPr>
              <a:t>Plot: </a:t>
            </a:r>
            <a:r>
              <a:rPr lang="en-US" sz="2400" smtClean="0"/>
              <a:t>Pacman's grandfather, Grandpac, learned to hunt ghosts for sport.  </a:t>
            </a:r>
          </a:p>
          <a:p>
            <a:pPr eaLnBrk="1" hangingPunct="1"/>
            <a:endParaRPr lang="en-US" sz="2400" smtClean="0"/>
          </a:p>
          <a:p>
            <a:pPr eaLnBrk="1" hangingPunct="1"/>
            <a:r>
              <a:rPr lang="en-US" sz="2400" smtClean="0"/>
              <a:t>He was blinded by his power, but could hear the ghosts’ banging and clanging.</a:t>
            </a:r>
          </a:p>
          <a:p>
            <a:pPr eaLnBrk="1" hangingPunct="1"/>
            <a:endParaRPr lang="en-US" sz="2400" smtClean="0"/>
          </a:p>
          <a:p>
            <a:pPr eaLnBrk="1" hangingPunct="1"/>
            <a:r>
              <a:rPr lang="en-US" sz="2400" smtClean="0">
                <a:latin typeface="Arial Bold" charset="0"/>
                <a:cs typeface="Arial Bold" charset="0"/>
                <a:sym typeface="Arial Bold" charset="0"/>
              </a:rPr>
              <a:t>Transition Model: </a:t>
            </a:r>
            <a:r>
              <a:rPr lang="en-US" sz="2400" smtClean="0"/>
              <a:t>All ghosts move randomly, but are sometimes biased</a:t>
            </a:r>
          </a:p>
          <a:p>
            <a:pPr eaLnBrk="1" hangingPunct="1"/>
            <a:endParaRPr lang="en-US" smtClean="0"/>
          </a:p>
          <a:p>
            <a:pPr eaLnBrk="1" hangingPunct="1"/>
            <a:r>
              <a:rPr lang="en-US" sz="2400" smtClean="0">
                <a:latin typeface="Arial Bold" charset="0"/>
                <a:cs typeface="Arial Bold" charset="0"/>
                <a:sym typeface="Arial Bold" charset="0"/>
              </a:rPr>
              <a:t>Emission Model: </a:t>
            </a:r>
            <a:r>
              <a:rPr lang="en-US" sz="2400" smtClean="0"/>
              <a:t>Pacman knows a “noisy” distance to each ghost</a:t>
            </a:r>
          </a:p>
        </p:txBody>
      </p:sp>
      <p:graphicFrame>
        <p:nvGraphicFramePr>
          <p:cNvPr id="79876" name="Object 4"/>
          <p:cNvGraphicFramePr>
            <a:graphicFrameLocks/>
          </p:cNvGraphicFramePr>
          <p:nvPr/>
        </p:nvGraphicFramePr>
        <p:xfrm>
          <a:off x="9673167" y="2690813"/>
          <a:ext cx="1913467" cy="3124200"/>
        </p:xfrm>
        <a:graphic>
          <a:graphicData uri="http://schemas.openxmlformats.org/presentationml/2006/ole">
            <mc:AlternateContent xmlns:mc="http://schemas.openxmlformats.org/markup-compatibility/2006">
              <mc:Choice xmlns:v="urn:schemas-microsoft-com:vml" Requires="v">
                <p:oleObj spid="_x0000_s1036" name="Chart" r:id="rId4" imgW="2019308" imgH="4390957" progId="MSGraph.Chart.8">
                  <p:embed/>
                </p:oleObj>
              </mc:Choice>
              <mc:Fallback>
                <p:oleObj name="Chart" r:id="rId4" imgW="2019308" imgH="4390957" progId="MSGraph.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3167" y="2690813"/>
                        <a:ext cx="1913467" cy="3124200"/>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
        <p:nvSpPr>
          <p:cNvPr id="79877" name="Rectangle 5"/>
          <p:cNvSpPr>
            <a:spLocks/>
          </p:cNvSpPr>
          <p:nvPr/>
        </p:nvSpPr>
        <p:spPr bwMode="auto">
          <a:xfrm>
            <a:off x="9304729" y="1447800"/>
            <a:ext cx="2068259" cy="553998"/>
          </a:xfrm>
          <a:prstGeom prst="rect">
            <a:avLst/>
          </a:prstGeom>
          <a:noFill/>
          <a:ln w="12700">
            <a:noFill/>
            <a:miter lim="800000"/>
            <a:headEnd/>
            <a:tailEnd/>
          </a:ln>
        </p:spPr>
        <p:txBody>
          <a:bodyPr wrap="none" lIns="0" tIns="0" rIns="40639" bIns="0">
            <a:spAutoFit/>
          </a:bodyPr>
          <a:lstStyle/>
          <a:p>
            <a:pPr marL="39688" algn="ctr"/>
            <a:r>
              <a:rPr lang="en-US">
                <a:solidFill>
                  <a:schemeClr val="tx1"/>
                </a:solidFill>
                <a:latin typeface="Arial Bold" charset="0"/>
                <a:cs typeface="Arial Bold" charset="0"/>
                <a:sym typeface="Arial Bold" charset="0"/>
              </a:rPr>
              <a:t>Noisy distance prob</a:t>
            </a:r>
          </a:p>
          <a:p>
            <a:pPr marL="39688" algn="ctr"/>
            <a:r>
              <a:rPr lang="en-US">
                <a:solidFill>
                  <a:schemeClr val="tx1"/>
                </a:solidFill>
                <a:cs typeface="Arial" charset="0"/>
              </a:rPr>
              <a:t>True distance = 8</a:t>
            </a:r>
          </a:p>
        </p:txBody>
      </p:sp>
    </p:spTree>
    <p:extLst>
      <p:ext uri="{BB962C8B-B14F-4D97-AF65-F5344CB8AC3E}">
        <p14:creationId xmlns:p14="http://schemas.microsoft.com/office/powerpoint/2010/main" val="476411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9876"/>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1"/>
                                  </p:stCondLst>
                                  <p:childTnLst>
                                    <p:set>
                                      <p:cBhvr>
                                        <p:cTn id="9" dur="1" fill="hold">
                                          <p:stCondLst>
                                            <p:cond delay="499"/>
                                          </p:stCondLst>
                                        </p:cTn>
                                        <p:tgtEl>
                                          <p:spTgt spid="798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79876" grpId="0"/>
      <p:bldP spid="79877"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4" name="Rectangle 1"/>
          <p:cNvSpPr>
            <a:spLocks/>
          </p:cNvSpPr>
          <p:nvPr/>
        </p:nvSpPr>
        <p:spPr bwMode="auto">
          <a:xfrm>
            <a:off x="609600" y="1219200"/>
            <a:ext cx="10972800" cy="76200"/>
          </a:xfrm>
          <a:prstGeom prst="rect">
            <a:avLst/>
          </a:prstGeom>
          <a:gradFill rotWithShape="0">
            <a:gsLst>
              <a:gs pos="0">
                <a:srgbClr val="0000CC"/>
              </a:gs>
              <a:gs pos="100000">
                <a:srgbClr val="000000"/>
              </a:gs>
            </a:gsLst>
            <a:lin ang="0" scaled="1"/>
          </a:gradFill>
          <a:ln w="9525">
            <a:solidFill>
              <a:schemeClr val="tx1"/>
            </a:solidFill>
            <a:round/>
            <a:headEnd/>
            <a:tailEnd/>
          </a:ln>
        </p:spPr>
        <p:txBody>
          <a:bodyPr lIns="0" tIns="0" rIns="0" bIns="0"/>
          <a:lstStyle/>
          <a:p>
            <a:endParaRPr lang="en-US"/>
          </a:p>
        </p:txBody>
      </p:sp>
      <p:sp>
        <p:nvSpPr>
          <p:cNvPr id="79875" name="Rectangle 2"/>
          <p:cNvSpPr>
            <a:spLocks noGrp="1" noChangeArrowheads="1"/>
          </p:cNvSpPr>
          <p:nvPr>
            <p:ph type="title"/>
          </p:nvPr>
        </p:nvSpPr>
        <p:spPr/>
        <p:txBody>
          <a:bodyPr rIns="132080"/>
          <a:lstStyle/>
          <a:p>
            <a:pPr indent="0" eaLnBrk="1" hangingPunct="1"/>
            <a:r>
              <a:rPr lang="en-US" smtClean="0"/>
              <a:t>Dynamic Bayes Nets (DBNs)</a:t>
            </a:r>
          </a:p>
        </p:txBody>
      </p:sp>
      <p:sp>
        <p:nvSpPr>
          <p:cNvPr id="80899" name="Rectangle 3"/>
          <p:cNvSpPr>
            <a:spLocks noGrp="1" noChangeArrowheads="1"/>
          </p:cNvSpPr>
          <p:nvPr>
            <p:ph type="body" idx="1"/>
          </p:nvPr>
        </p:nvSpPr>
        <p:spPr/>
        <p:txBody>
          <a:bodyPr rIns="132080"/>
          <a:lstStyle/>
          <a:p>
            <a:pPr eaLnBrk="1" hangingPunct="1"/>
            <a:r>
              <a:rPr lang="en-US" sz="2400" smtClean="0"/>
              <a:t>We want to track multiple variables over time, using multiple sources of evidence</a:t>
            </a:r>
          </a:p>
          <a:p>
            <a:pPr eaLnBrk="1" hangingPunct="1"/>
            <a:r>
              <a:rPr lang="en-US" sz="2400" smtClean="0"/>
              <a:t>Idea: Repeat a fixed Bayes net structure at each time</a:t>
            </a:r>
          </a:p>
          <a:p>
            <a:pPr eaLnBrk="1" hangingPunct="1"/>
            <a:r>
              <a:rPr lang="en-US" sz="2400" smtClean="0"/>
              <a:t>Variables from time </a:t>
            </a:r>
            <a:r>
              <a:rPr lang="en-US" sz="2400" smtClean="0">
                <a:latin typeface="Arial Italic" charset="0"/>
                <a:cs typeface="Arial Italic" charset="0"/>
                <a:sym typeface="Arial Italic" charset="0"/>
              </a:rPr>
              <a:t>t</a:t>
            </a:r>
            <a:r>
              <a:rPr lang="en-US" sz="2400" smtClean="0"/>
              <a:t> can condition on those from </a:t>
            </a:r>
            <a:r>
              <a:rPr lang="en-US" sz="2400" smtClean="0">
                <a:latin typeface="Arial Italic" charset="0"/>
                <a:cs typeface="Arial Italic" charset="0"/>
                <a:sym typeface="Arial Italic" charset="0"/>
              </a:rPr>
              <a:t>t-1</a:t>
            </a:r>
            <a:endParaRPr lang="en-US" sz="2400" smtClean="0">
              <a:latin typeface="Arial Italic" charset="0"/>
              <a:sym typeface="Arial Italic" charset="0"/>
            </a:endParaRPr>
          </a:p>
          <a:p>
            <a:pPr eaLnBrk="1" hangingPunct="1"/>
            <a:endParaRPr lang="en-US" sz="2400" smtClean="0">
              <a:latin typeface="Arial Italic" charset="0"/>
              <a:sym typeface="Arial Italic" charset="0"/>
            </a:endParaRPr>
          </a:p>
          <a:p>
            <a:pPr eaLnBrk="1" hangingPunct="1"/>
            <a:endParaRPr lang="en-US" sz="2400" smtClean="0">
              <a:latin typeface="Arial Italic" charset="0"/>
              <a:sym typeface="Arial Italic" charset="0"/>
            </a:endParaRPr>
          </a:p>
          <a:p>
            <a:pPr eaLnBrk="1" hangingPunct="1"/>
            <a:endParaRPr lang="en-US" sz="2400" smtClean="0">
              <a:latin typeface="Arial Italic" charset="0"/>
              <a:sym typeface="Arial Italic" charset="0"/>
            </a:endParaRPr>
          </a:p>
          <a:p>
            <a:pPr eaLnBrk="1" hangingPunct="1"/>
            <a:endParaRPr lang="en-US" sz="2400" smtClean="0">
              <a:latin typeface="Arial Italic" charset="0"/>
              <a:sym typeface="Arial Italic" charset="0"/>
            </a:endParaRPr>
          </a:p>
          <a:p>
            <a:pPr eaLnBrk="1" hangingPunct="1"/>
            <a:endParaRPr lang="en-US" sz="2400" smtClean="0">
              <a:latin typeface="Arial Italic" charset="0"/>
              <a:sym typeface="Arial Italic" charset="0"/>
            </a:endParaRPr>
          </a:p>
          <a:p>
            <a:pPr eaLnBrk="1" hangingPunct="1"/>
            <a:endParaRPr lang="en-US" sz="2400" smtClean="0">
              <a:latin typeface="Arial Italic" charset="0"/>
              <a:sym typeface="Arial Italic" charset="0"/>
            </a:endParaRPr>
          </a:p>
          <a:p>
            <a:pPr eaLnBrk="1" hangingPunct="1"/>
            <a:r>
              <a:rPr lang="en-US" sz="2400" smtClean="0"/>
              <a:t>Discrete valued dynamic Bayes nets are also HMMs</a:t>
            </a:r>
          </a:p>
        </p:txBody>
      </p:sp>
      <p:grpSp>
        <p:nvGrpSpPr>
          <p:cNvPr id="80914" name="Group 18"/>
          <p:cNvGrpSpPr>
            <a:grpSpLocks/>
          </p:cNvGrpSpPr>
          <p:nvPr/>
        </p:nvGrpSpPr>
        <p:grpSpPr bwMode="auto">
          <a:xfrm>
            <a:off x="1642534" y="3762375"/>
            <a:ext cx="1809751" cy="1968500"/>
            <a:chOff x="0" y="0"/>
            <a:chExt cx="855" cy="1240"/>
          </a:xfrm>
        </p:grpSpPr>
        <p:grpSp>
          <p:nvGrpSpPr>
            <p:cNvPr id="79927" name="Group 6"/>
            <p:cNvGrpSpPr>
              <a:grpSpLocks/>
            </p:cNvGrpSpPr>
            <p:nvPr/>
          </p:nvGrpSpPr>
          <p:grpSpPr bwMode="auto">
            <a:xfrm>
              <a:off x="0" y="0"/>
              <a:ext cx="394" cy="394"/>
              <a:chOff x="0" y="0"/>
              <a:chExt cx="394" cy="394"/>
            </a:xfrm>
          </p:grpSpPr>
          <p:sp>
            <p:nvSpPr>
              <p:cNvPr id="79939" name="Oval 4"/>
              <p:cNvSpPr>
                <a:spLocks/>
              </p:cNvSpPr>
              <p:nvPr/>
            </p:nvSpPr>
            <p:spPr bwMode="auto">
              <a:xfrm>
                <a:off x="0" y="0"/>
                <a:ext cx="394" cy="394"/>
              </a:xfrm>
              <a:prstGeom prst="ellipse">
                <a:avLst/>
              </a:prstGeom>
              <a:noFill/>
              <a:ln w="9525">
                <a:solidFill>
                  <a:schemeClr val="tx1"/>
                </a:solidFill>
                <a:round/>
                <a:headEnd/>
                <a:tailEnd/>
              </a:ln>
            </p:spPr>
            <p:txBody>
              <a:bodyPr lIns="0" tIns="0" rIns="0" bIns="0"/>
              <a:lstStyle/>
              <a:p>
                <a:endParaRPr lang="en-US"/>
              </a:p>
            </p:txBody>
          </p:sp>
          <p:sp>
            <p:nvSpPr>
              <p:cNvPr id="79940" name="Rectangle 5"/>
              <p:cNvSpPr>
                <a:spLocks/>
              </p:cNvSpPr>
              <p:nvPr/>
            </p:nvSpPr>
            <p:spPr bwMode="auto">
              <a:xfrm>
                <a:off x="86" y="86"/>
                <a:ext cx="221" cy="223"/>
              </a:xfrm>
              <a:prstGeom prst="rect">
                <a:avLst/>
              </a:prstGeom>
              <a:noFill/>
              <a:ln w="12700">
                <a:noFill/>
                <a:miter lim="800000"/>
                <a:headEnd/>
                <a:tailEnd/>
              </a:ln>
            </p:spPr>
            <p:txBody>
              <a:bodyPr wrap="none" lIns="38100" tIns="38100" rIns="78049" bIns="38100" anchor="ctr">
                <a:spAutoFit/>
              </a:bodyPr>
              <a:lstStyle/>
              <a:p>
                <a:pPr marL="1588" algn="ctr"/>
                <a:r>
                  <a:rPr lang="en-US">
                    <a:solidFill>
                      <a:schemeClr val="tx1"/>
                    </a:solidFill>
                    <a:latin typeface="Arial Bold" charset="0"/>
                    <a:cs typeface="Arial Bold" charset="0"/>
                    <a:sym typeface="Arial Bold" charset="0"/>
                  </a:rPr>
                  <a:t>G</a:t>
                </a:r>
                <a:r>
                  <a:rPr lang="en-US" baseline="-25000">
                    <a:solidFill>
                      <a:schemeClr val="tx1"/>
                    </a:solidFill>
                    <a:latin typeface="Arial Bold" charset="0"/>
                    <a:cs typeface="Arial Bold" charset="0"/>
                    <a:sym typeface="Arial Bold" charset="0"/>
                  </a:rPr>
                  <a:t>1</a:t>
                </a:r>
                <a:r>
                  <a:rPr lang="en-US" baseline="30000">
                    <a:solidFill>
                      <a:schemeClr val="tx1"/>
                    </a:solidFill>
                    <a:latin typeface="Arial Bold" charset="0"/>
                    <a:cs typeface="Arial Bold" charset="0"/>
                    <a:sym typeface="Arial Bold" charset="0"/>
                  </a:rPr>
                  <a:t>a</a:t>
                </a:r>
              </a:p>
            </p:txBody>
          </p:sp>
        </p:grpSp>
        <p:grpSp>
          <p:nvGrpSpPr>
            <p:cNvPr id="79928" name="Group 9"/>
            <p:cNvGrpSpPr>
              <a:grpSpLocks/>
            </p:cNvGrpSpPr>
            <p:nvPr/>
          </p:nvGrpSpPr>
          <p:grpSpPr bwMode="auto">
            <a:xfrm>
              <a:off x="0" y="845"/>
              <a:ext cx="394" cy="395"/>
              <a:chOff x="0" y="0"/>
              <a:chExt cx="394" cy="395"/>
            </a:xfrm>
          </p:grpSpPr>
          <p:sp>
            <p:nvSpPr>
              <p:cNvPr id="79937" name="Oval 7"/>
              <p:cNvSpPr>
                <a:spLocks/>
              </p:cNvSpPr>
              <p:nvPr/>
            </p:nvSpPr>
            <p:spPr bwMode="auto">
              <a:xfrm>
                <a:off x="0" y="0"/>
                <a:ext cx="394" cy="395"/>
              </a:xfrm>
              <a:prstGeom prst="ellipse">
                <a:avLst/>
              </a:prstGeom>
              <a:solidFill>
                <a:srgbClr val="D1D1F0"/>
              </a:solidFill>
              <a:ln w="9525">
                <a:solidFill>
                  <a:schemeClr val="tx1"/>
                </a:solidFill>
                <a:round/>
                <a:headEnd/>
                <a:tailEnd/>
              </a:ln>
            </p:spPr>
            <p:txBody>
              <a:bodyPr lIns="0" tIns="0" rIns="0" bIns="0"/>
              <a:lstStyle/>
              <a:p>
                <a:endParaRPr lang="en-US"/>
              </a:p>
            </p:txBody>
          </p:sp>
          <p:sp>
            <p:nvSpPr>
              <p:cNvPr id="79938" name="Rectangle 8"/>
              <p:cNvSpPr>
                <a:spLocks/>
              </p:cNvSpPr>
              <p:nvPr/>
            </p:nvSpPr>
            <p:spPr bwMode="auto">
              <a:xfrm>
                <a:off x="95" y="86"/>
                <a:ext cx="205" cy="223"/>
              </a:xfrm>
              <a:prstGeom prst="rect">
                <a:avLst/>
              </a:prstGeom>
              <a:noFill/>
              <a:ln w="12700">
                <a:noFill/>
                <a:miter lim="800000"/>
                <a:headEnd/>
                <a:tailEnd/>
              </a:ln>
            </p:spPr>
            <p:txBody>
              <a:bodyPr wrap="none" lIns="38100" tIns="38100" rIns="78049" bIns="38100" anchor="ctr">
                <a:spAutoFit/>
              </a:bodyPr>
              <a:lstStyle/>
              <a:p>
                <a:pPr marL="1588" algn="ctr"/>
                <a:r>
                  <a:rPr lang="en-US">
                    <a:solidFill>
                      <a:schemeClr val="tx1"/>
                    </a:solidFill>
                    <a:latin typeface="Arial Bold" charset="0"/>
                    <a:cs typeface="Arial Bold" charset="0"/>
                    <a:sym typeface="Arial Bold" charset="0"/>
                  </a:rPr>
                  <a:t>E</a:t>
                </a:r>
                <a:r>
                  <a:rPr lang="en-US" sz="1600" baseline="-25000">
                    <a:solidFill>
                      <a:schemeClr val="tx1"/>
                    </a:solidFill>
                    <a:latin typeface="Arial Bold" charset="0"/>
                    <a:cs typeface="Arial Bold" charset="0"/>
                    <a:sym typeface="Arial Bold" charset="0"/>
                  </a:rPr>
                  <a:t>1</a:t>
                </a:r>
                <a:r>
                  <a:rPr lang="en-US" baseline="30000">
                    <a:solidFill>
                      <a:schemeClr val="tx1"/>
                    </a:solidFill>
                    <a:latin typeface="Arial Bold" charset="0"/>
                    <a:cs typeface="Arial Bold" charset="0"/>
                    <a:sym typeface="Arial Bold" charset="0"/>
                  </a:rPr>
                  <a:t>a</a:t>
                </a:r>
              </a:p>
            </p:txBody>
          </p:sp>
        </p:grpSp>
        <p:sp>
          <p:nvSpPr>
            <p:cNvPr id="79929" name="Line 10"/>
            <p:cNvSpPr>
              <a:spLocks noChangeShapeType="1"/>
            </p:cNvSpPr>
            <p:nvPr/>
          </p:nvSpPr>
          <p:spPr bwMode="auto">
            <a:xfrm flipH="1">
              <a:off x="196" y="395"/>
              <a:ext cx="1" cy="451"/>
            </a:xfrm>
            <a:prstGeom prst="line">
              <a:avLst/>
            </a:prstGeom>
            <a:noFill/>
            <a:ln w="19050">
              <a:solidFill>
                <a:schemeClr val="tx1"/>
              </a:solidFill>
              <a:round/>
              <a:headEnd/>
              <a:tailEnd type="triangle" w="lg" len="med"/>
            </a:ln>
          </p:spPr>
          <p:txBody>
            <a:bodyPr lIns="0" tIns="0" rIns="0" bIns="0"/>
            <a:lstStyle/>
            <a:p>
              <a:endParaRPr lang="en-US"/>
            </a:p>
          </p:txBody>
        </p:sp>
        <p:grpSp>
          <p:nvGrpSpPr>
            <p:cNvPr id="79930" name="Group 13"/>
            <p:cNvGrpSpPr>
              <a:grpSpLocks/>
            </p:cNvGrpSpPr>
            <p:nvPr/>
          </p:nvGrpSpPr>
          <p:grpSpPr bwMode="auto">
            <a:xfrm>
              <a:off x="460" y="845"/>
              <a:ext cx="395" cy="395"/>
              <a:chOff x="0" y="0"/>
              <a:chExt cx="394" cy="395"/>
            </a:xfrm>
          </p:grpSpPr>
          <p:sp>
            <p:nvSpPr>
              <p:cNvPr id="79935" name="Oval 11"/>
              <p:cNvSpPr>
                <a:spLocks/>
              </p:cNvSpPr>
              <p:nvPr/>
            </p:nvSpPr>
            <p:spPr bwMode="auto">
              <a:xfrm>
                <a:off x="0" y="0"/>
                <a:ext cx="394" cy="395"/>
              </a:xfrm>
              <a:prstGeom prst="ellipse">
                <a:avLst/>
              </a:prstGeom>
              <a:solidFill>
                <a:srgbClr val="D1D1F0"/>
              </a:solidFill>
              <a:ln w="9525">
                <a:solidFill>
                  <a:schemeClr val="tx1"/>
                </a:solidFill>
                <a:round/>
                <a:headEnd/>
                <a:tailEnd/>
              </a:ln>
            </p:spPr>
            <p:txBody>
              <a:bodyPr lIns="0" tIns="0" rIns="0" bIns="0"/>
              <a:lstStyle/>
              <a:p>
                <a:endParaRPr lang="en-US"/>
              </a:p>
            </p:txBody>
          </p:sp>
          <p:sp>
            <p:nvSpPr>
              <p:cNvPr id="79936" name="Rectangle 12"/>
              <p:cNvSpPr>
                <a:spLocks/>
              </p:cNvSpPr>
              <p:nvPr/>
            </p:nvSpPr>
            <p:spPr bwMode="auto">
              <a:xfrm>
                <a:off x="95" y="86"/>
                <a:ext cx="204" cy="223"/>
              </a:xfrm>
              <a:prstGeom prst="rect">
                <a:avLst/>
              </a:prstGeom>
              <a:noFill/>
              <a:ln w="12700">
                <a:noFill/>
                <a:miter lim="800000"/>
                <a:headEnd/>
                <a:tailEnd/>
              </a:ln>
            </p:spPr>
            <p:txBody>
              <a:bodyPr wrap="none" lIns="38100" tIns="38100" rIns="78049" bIns="38100" anchor="ctr">
                <a:spAutoFit/>
              </a:bodyPr>
              <a:lstStyle/>
              <a:p>
                <a:pPr marL="1588" algn="ctr"/>
                <a:r>
                  <a:rPr lang="en-US">
                    <a:solidFill>
                      <a:schemeClr val="tx1"/>
                    </a:solidFill>
                    <a:latin typeface="Arial Bold" charset="0"/>
                    <a:cs typeface="Arial Bold" charset="0"/>
                    <a:sym typeface="Arial Bold" charset="0"/>
                  </a:rPr>
                  <a:t>E</a:t>
                </a:r>
                <a:r>
                  <a:rPr lang="en-US" sz="1600" baseline="-25000">
                    <a:solidFill>
                      <a:schemeClr val="tx1"/>
                    </a:solidFill>
                    <a:latin typeface="Arial Bold" charset="0"/>
                    <a:cs typeface="Arial Bold" charset="0"/>
                    <a:sym typeface="Arial Bold" charset="0"/>
                  </a:rPr>
                  <a:t>1</a:t>
                </a:r>
                <a:r>
                  <a:rPr lang="en-US" baseline="30000">
                    <a:solidFill>
                      <a:schemeClr val="tx1"/>
                    </a:solidFill>
                    <a:latin typeface="Arial Bold" charset="0"/>
                    <a:cs typeface="Arial Bold" charset="0"/>
                    <a:sym typeface="Arial Bold" charset="0"/>
                  </a:rPr>
                  <a:t>b</a:t>
                </a:r>
              </a:p>
            </p:txBody>
          </p:sp>
        </p:grpSp>
        <p:sp>
          <p:nvSpPr>
            <p:cNvPr id="79931" name="Line 14"/>
            <p:cNvSpPr>
              <a:spLocks noChangeShapeType="1"/>
            </p:cNvSpPr>
            <p:nvPr/>
          </p:nvSpPr>
          <p:spPr bwMode="auto">
            <a:xfrm flipH="1">
              <a:off x="657" y="702"/>
              <a:ext cx="1" cy="144"/>
            </a:xfrm>
            <a:prstGeom prst="line">
              <a:avLst/>
            </a:prstGeom>
            <a:noFill/>
            <a:ln w="19050">
              <a:solidFill>
                <a:schemeClr val="tx1"/>
              </a:solidFill>
              <a:round/>
              <a:headEnd/>
              <a:tailEnd type="triangle" w="lg" len="med"/>
            </a:ln>
          </p:spPr>
          <p:txBody>
            <a:bodyPr lIns="0" tIns="0" rIns="0" bIns="0"/>
            <a:lstStyle/>
            <a:p>
              <a:endParaRPr lang="en-US"/>
            </a:p>
          </p:txBody>
        </p:sp>
        <p:grpSp>
          <p:nvGrpSpPr>
            <p:cNvPr id="79932" name="Group 17"/>
            <p:cNvGrpSpPr>
              <a:grpSpLocks/>
            </p:cNvGrpSpPr>
            <p:nvPr/>
          </p:nvGrpSpPr>
          <p:grpSpPr bwMode="auto">
            <a:xfrm>
              <a:off x="460" y="307"/>
              <a:ext cx="395" cy="395"/>
              <a:chOff x="0" y="0"/>
              <a:chExt cx="394" cy="394"/>
            </a:xfrm>
          </p:grpSpPr>
          <p:sp>
            <p:nvSpPr>
              <p:cNvPr id="79933" name="Oval 15"/>
              <p:cNvSpPr>
                <a:spLocks/>
              </p:cNvSpPr>
              <p:nvPr/>
            </p:nvSpPr>
            <p:spPr bwMode="auto">
              <a:xfrm>
                <a:off x="0" y="0"/>
                <a:ext cx="394" cy="394"/>
              </a:xfrm>
              <a:prstGeom prst="ellipse">
                <a:avLst/>
              </a:prstGeom>
              <a:noFill/>
              <a:ln w="9525">
                <a:solidFill>
                  <a:schemeClr val="tx1"/>
                </a:solidFill>
                <a:round/>
                <a:headEnd/>
                <a:tailEnd/>
              </a:ln>
            </p:spPr>
            <p:txBody>
              <a:bodyPr lIns="0" tIns="0" rIns="0" bIns="0"/>
              <a:lstStyle/>
              <a:p>
                <a:endParaRPr lang="en-US"/>
              </a:p>
            </p:txBody>
          </p:sp>
          <p:sp>
            <p:nvSpPr>
              <p:cNvPr id="79934" name="Rectangle 16"/>
              <p:cNvSpPr>
                <a:spLocks/>
              </p:cNvSpPr>
              <p:nvPr/>
            </p:nvSpPr>
            <p:spPr bwMode="auto">
              <a:xfrm>
                <a:off x="86" y="86"/>
                <a:ext cx="221" cy="222"/>
              </a:xfrm>
              <a:prstGeom prst="rect">
                <a:avLst/>
              </a:prstGeom>
              <a:noFill/>
              <a:ln w="12700">
                <a:noFill/>
                <a:miter lim="800000"/>
                <a:headEnd/>
                <a:tailEnd/>
              </a:ln>
            </p:spPr>
            <p:txBody>
              <a:bodyPr wrap="none" lIns="38100" tIns="38100" rIns="78049" bIns="38100" anchor="ctr">
                <a:spAutoFit/>
              </a:bodyPr>
              <a:lstStyle/>
              <a:p>
                <a:pPr marL="1588" algn="ctr"/>
                <a:r>
                  <a:rPr lang="en-US">
                    <a:solidFill>
                      <a:schemeClr val="tx1"/>
                    </a:solidFill>
                    <a:latin typeface="Arial Bold" charset="0"/>
                    <a:cs typeface="Arial Bold" charset="0"/>
                    <a:sym typeface="Arial Bold" charset="0"/>
                  </a:rPr>
                  <a:t>G</a:t>
                </a:r>
                <a:r>
                  <a:rPr lang="en-US" baseline="-25000">
                    <a:solidFill>
                      <a:schemeClr val="tx1"/>
                    </a:solidFill>
                    <a:latin typeface="Arial Bold" charset="0"/>
                    <a:cs typeface="Arial Bold" charset="0"/>
                    <a:sym typeface="Arial Bold" charset="0"/>
                  </a:rPr>
                  <a:t>1</a:t>
                </a:r>
                <a:r>
                  <a:rPr lang="en-US" baseline="30000">
                    <a:solidFill>
                      <a:schemeClr val="tx1"/>
                    </a:solidFill>
                    <a:latin typeface="Arial Bold" charset="0"/>
                    <a:cs typeface="Arial Bold" charset="0"/>
                    <a:sym typeface="Arial Bold" charset="0"/>
                  </a:rPr>
                  <a:t>b</a:t>
                </a:r>
              </a:p>
            </p:txBody>
          </p:sp>
        </p:grpSp>
      </p:grpSp>
      <p:grpSp>
        <p:nvGrpSpPr>
          <p:cNvPr id="80933" name="Group 37"/>
          <p:cNvGrpSpPr>
            <a:grpSpLocks/>
          </p:cNvGrpSpPr>
          <p:nvPr/>
        </p:nvGrpSpPr>
        <p:grpSpPr bwMode="auto">
          <a:xfrm>
            <a:off x="2476501" y="3762375"/>
            <a:ext cx="3856567" cy="1968500"/>
            <a:chOff x="0" y="0"/>
            <a:chExt cx="1821" cy="1240"/>
          </a:xfrm>
        </p:grpSpPr>
        <p:grpSp>
          <p:nvGrpSpPr>
            <p:cNvPr id="79909" name="Group 21"/>
            <p:cNvGrpSpPr>
              <a:grpSpLocks/>
            </p:cNvGrpSpPr>
            <p:nvPr/>
          </p:nvGrpSpPr>
          <p:grpSpPr bwMode="auto">
            <a:xfrm>
              <a:off x="965" y="0"/>
              <a:ext cx="395" cy="394"/>
              <a:chOff x="0" y="0"/>
              <a:chExt cx="394" cy="394"/>
            </a:xfrm>
          </p:grpSpPr>
          <p:sp>
            <p:nvSpPr>
              <p:cNvPr id="79925" name="Oval 19"/>
              <p:cNvSpPr>
                <a:spLocks/>
              </p:cNvSpPr>
              <p:nvPr/>
            </p:nvSpPr>
            <p:spPr bwMode="auto">
              <a:xfrm>
                <a:off x="0" y="0"/>
                <a:ext cx="394" cy="394"/>
              </a:xfrm>
              <a:prstGeom prst="ellipse">
                <a:avLst/>
              </a:prstGeom>
              <a:noFill/>
              <a:ln w="9525">
                <a:solidFill>
                  <a:schemeClr val="tx1"/>
                </a:solidFill>
                <a:round/>
                <a:headEnd/>
                <a:tailEnd/>
              </a:ln>
            </p:spPr>
            <p:txBody>
              <a:bodyPr lIns="0" tIns="0" rIns="0" bIns="0"/>
              <a:lstStyle/>
              <a:p>
                <a:endParaRPr lang="en-US"/>
              </a:p>
            </p:txBody>
          </p:sp>
          <p:sp>
            <p:nvSpPr>
              <p:cNvPr id="79926" name="Rectangle 20"/>
              <p:cNvSpPr>
                <a:spLocks/>
              </p:cNvSpPr>
              <p:nvPr/>
            </p:nvSpPr>
            <p:spPr bwMode="auto">
              <a:xfrm>
                <a:off x="87" y="86"/>
                <a:ext cx="220" cy="223"/>
              </a:xfrm>
              <a:prstGeom prst="rect">
                <a:avLst/>
              </a:prstGeom>
              <a:noFill/>
              <a:ln w="12700">
                <a:noFill/>
                <a:miter lim="800000"/>
                <a:headEnd/>
                <a:tailEnd/>
              </a:ln>
            </p:spPr>
            <p:txBody>
              <a:bodyPr wrap="none" lIns="38100" tIns="38100" rIns="78049" bIns="38100" anchor="ctr">
                <a:spAutoFit/>
              </a:bodyPr>
              <a:lstStyle/>
              <a:p>
                <a:pPr marL="1588" algn="ctr"/>
                <a:r>
                  <a:rPr lang="en-US">
                    <a:solidFill>
                      <a:schemeClr val="tx1"/>
                    </a:solidFill>
                    <a:latin typeface="Arial Bold" charset="0"/>
                    <a:cs typeface="Arial Bold" charset="0"/>
                    <a:sym typeface="Arial Bold" charset="0"/>
                  </a:rPr>
                  <a:t>G</a:t>
                </a:r>
                <a:r>
                  <a:rPr lang="en-US" baseline="-25000">
                    <a:solidFill>
                      <a:schemeClr val="tx1"/>
                    </a:solidFill>
                    <a:latin typeface="Arial Bold" charset="0"/>
                    <a:cs typeface="Arial Bold" charset="0"/>
                    <a:sym typeface="Arial Bold" charset="0"/>
                  </a:rPr>
                  <a:t>2</a:t>
                </a:r>
                <a:r>
                  <a:rPr lang="en-US" baseline="30000">
                    <a:solidFill>
                      <a:schemeClr val="tx1"/>
                    </a:solidFill>
                    <a:latin typeface="Arial Bold" charset="0"/>
                    <a:cs typeface="Arial Bold" charset="0"/>
                    <a:sym typeface="Arial Bold" charset="0"/>
                  </a:rPr>
                  <a:t>a</a:t>
                </a:r>
              </a:p>
            </p:txBody>
          </p:sp>
        </p:grpSp>
        <p:grpSp>
          <p:nvGrpSpPr>
            <p:cNvPr id="79910" name="Group 24"/>
            <p:cNvGrpSpPr>
              <a:grpSpLocks/>
            </p:cNvGrpSpPr>
            <p:nvPr/>
          </p:nvGrpSpPr>
          <p:grpSpPr bwMode="auto">
            <a:xfrm>
              <a:off x="965" y="845"/>
              <a:ext cx="395" cy="395"/>
              <a:chOff x="0" y="0"/>
              <a:chExt cx="395" cy="395"/>
            </a:xfrm>
          </p:grpSpPr>
          <p:sp>
            <p:nvSpPr>
              <p:cNvPr id="79923" name="Oval 22"/>
              <p:cNvSpPr>
                <a:spLocks/>
              </p:cNvSpPr>
              <p:nvPr/>
            </p:nvSpPr>
            <p:spPr bwMode="auto">
              <a:xfrm>
                <a:off x="0" y="0"/>
                <a:ext cx="395" cy="395"/>
              </a:xfrm>
              <a:prstGeom prst="ellipse">
                <a:avLst/>
              </a:prstGeom>
              <a:solidFill>
                <a:srgbClr val="D1D1F0"/>
              </a:solidFill>
              <a:ln w="9525">
                <a:solidFill>
                  <a:schemeClr val="tx1"/>
                </a:solidFill>
                <a:round/>
                <a:headEnd/>
                <a:tailEnd/>
              </a:ln>
            </p:spPr>
            <p:txBody>
              <a:bodyPr lIns="0" tIns="0" rIns="0" bIns="0"/>
              <a:lstStyle/>
              <a:p>
                <a:endParaRPr lang="en-US"/>
              </a:p>
            </p:txBody>
          </p:sp>
          <p:sp>
            <p:nvSpPr>
              <p:cNvPr id="79924" name="Rectangle 23"/>
              <p:cNvSpPr>
                <a:spLocks/>
              </p:cNvSpPr>
              <p:nvPr/>
            </p:nvSpPr>
            <p:spPr bwMode="auto">
              <a:xfrm>
                <a:off x="95" y="86"/>
                <a:ext cx="204" cy="223"/>
              </a:xfrm>
              <a:prstGeom prst="rect">
                <a:avLst/>
              </a:prstGeom>
              <a:noFill/>
              <a:ln w="12700">
                <a:noFill/>
                <a:miter lim="800000"/>
                <a:headEnd/>
                <a:tailEnd/>
              </a:ln>
            </p:spPr>
            <p:txBody>
              <a:bodyPr wrap="none" lIns="38100" tIns="38100" rIns="78049" bIns="38100" anchor="ctr">
                <a:spAutoFit/>
              </a:bodyPr>
              <a:lstStyle/>
              <a:p>
                <a:pPr marL="1588" algn="ctr"/>
                <a:r>
                  <a:rPr lang="en-US">
                    <a:solidFill>
                      <a:schemeClr val="tx1"/>
                    </a:solidFill>
                    <a:latin typeface="Arial Bold" charset="0"/>
                    <a:cs typeface="Arial Bold" charset="0"/>
                    <a:sym typeface="Arial Bold" charset="0"/>
                  </a:rPr>
                  <a:t>E</a:t>
                </a:r>
                <a:r>
                  <a:rPr lang="en-US" sz="1600" baseline="-25000">
                    <a:solidFill>
                      <a:schemeClr val="tx1"/>
                    </a:solidFill>
                    <a:latin typeface="Arial Bold" charset="0"/>
                    <a:cs typeface="Arial Bold" charset="0"/>
                    <a:sym typeface="Arial Bold" charset="0"/>
                  </a:rPr>
                  <a:t>2</a:t>
                </a:r>
                <a:r>
                  <a:rPr lang="en-US" baseline="30000">
                    <a:solidFill>
                      <a:schemeClr val="tx1"/>
                    </a:solidFill>
                    <a:latin typeface="Arial Bold" charset="0"/>
                    <a:cs typeface="Arial Bold" charset="0"/>
                    <a:sym typeface="Arial Bold" charset="0"/>
                  </a:rPr>
                  <a:t>a</a:t>
                </a:r>
              </a:p>
            </p:txBody>
          </p:sp>
        </p:grpSp>
        <p:sp>
          <p:nvSpPr>
            <p:cNvPr id="79911" name="Line 25"/>
            <p:cNvSpPr>
              <a:spLocks noChangeShapeType="1"/>
            </p:cNvSpPr>
            <p:nvPr/>
          </p:nvSpPr>
          <p:spPr bwMode="auto">
            <a:xfrm flipH="1">
              <a:off x="1162" y="395"/>
              <a:ext cx="1" cy="451"/>
            </a:xfrm>
            <a:prstGeom prst="line">
              <a:avLst/>
            </a:prstGeom>
            <a:noFill/>
            <a:ln w="19050">
              <a:solidFill>
                <a:schemeClr val="tx1"/>
              </a:solidFill>
              <a:round/>
              <a:headEnd/>
              <a:tailEnd type="triangle" w="lg" len="med"/>
            </a:ln>
          </p:spPr>
          <p:txBody>
            <a:bodyPr lIns="0" tIns="0" rIns="0" bIns="0"/>
            <a:lstStyle/>
            <a:p>
              <a:endParaRPr lang="en-US"/>
            </a:p>
          </p:txBody>
        </p:sp>
        <p:grpSp>
          <p:nvGrpSpPr>
            <p:cNvPr id="79912" name="Group 28"/>
            <p:cNvGrpSpPr>
              <a:grpSpLocks/>
            </p:cNvGrpSpPr>
            <p:nvPr/>
          </p:nvGrpSpPr>
          <p:grpSpPr bwMode="auto">
            <a:xfrm>
              <a:off x="1426" y="845"/>
              <a:ext cx="395" cy="395"/>
              <a:chOff x="0" y="0"/>
              <a:chExt cx="395" cy="395"/>
            </a:xfrm>
          </p:grpSpPr>
          <p:sp>
            <p:nvSpPr>
              <p:cNvPr id="79921" name="Oval 26"/>
              <p:cNvSpPr>
                <a:spLocks/>
              </p:cNvSpPr>
              <p:nvPr/>
            </p:nvSpPr>
            <p:spPr bwMode="auto">
              <a:xfrm>
                <a:off x="0" y="0"/>
                <a:ext cx="395" cy="395"/>
              </a:xfrm>
              <a:prstGeom prst="ellipse">
                <a:avLst/>
              </a:prstGeom>
              <a:solidFill>
                <a:srgbClr val="D1D1F0"/>
              </a:solidFill>
              <a:ln w="9525">
                <a:solidFill>
                  <a:schemeClr val="tx1"/>
                </a:solidFill>
                <a:round/>
                <a:headEnd/>
                <a:tailEnd/>
              </a:ln>
            </p:spPr>
            <p:txBody>
              <a:bodyPr lIns="0" tIns="0" rIns="0" bIns="0"/>
              <a:lstStyle/>
              <a:p>
                <a:endParaRPr lang="en-US"/>
              </a:p>
            </p:txBody>
          </p:sp>
          <p:sp>
            <p:nvSpPr>
              <p:cNvPr id="79922" name="Rectangle 27"/>
              <p:cNvSpPr>
                <a:spLocks/>
              </p:cNvSpPr>
              <p:nvPr/>
            </p:nvSpPr>
            <p:spPr bwMode="auto">
              <a:xfrm>
                <a:off x="95" y="86"/>
                <a:ext cx="204" cy="223"/>
              </a:xfrm>
              <a:prstGeom prst="rect">
                <a:avLst/>
              </a:prstGeom>
              <a:noFill/>
              <a:ln w="12700">
                <a:noFill/>
                <a:miter lim="800000"/>
                <a:headEnd/>
                <a:tailEnd/>
              </a:ln>
            </p:spPr>
            <p:txBody>
              <a:bodyPr wrap="none" lIns="38100" tIns="38100" rIns="78049" bIns="38100" anchor="ctr">
                <a:spAutoFit/>
              </a:bodyPr>
              <a:lstStyle/>
              <a:p>
                <a:pPr marL="1588" algn="ctr"/>
                <a:r>
                  <a:rPr lang="en-US">
                    <a:solidFill>
                      <a:schemeClr val="tx1"/>
                    </a:solidFill>
                    <a:latin typeface="Arial Bold" charset="0"/>
                    <a:cs typeface="Arial Bold" charset="0"/>
                    <a:sym typeface="Arial Bold" charset="0"/>
                  </a:rPr>
                  <a:t>E</a:t>
                </a:r>
                <a:r>
                  <a:rPr lang="en-US" sz="1600" baseline="-25000">
                    <a:solidFill>
                      <a:schemeClr val="tx1"/>
                    </a:solidFill>
                    <a:latin typeface="Arial Bold" charset="0"/>
                    <a:cs typeface="Arial Bold" charset="0"/>
                    <a:sym typeface="Arial Bold" charset="0"/>
                  </a:rPr>
                  <a:t>2</a:t>
                </a:r>
                <a:r>
                  <a:rPr lang="en-US" baseline="30000">
                    <a:solidFill>
                      <a:schemeClr val="tx1"/>
                    </a:solidFill>
                    <a:latin typeface="Arial Bold" charset="0"/>
                    <a:cs typeface="Arial Bold" charset="0"/>
                    <a:sym typeface="Arial Bold" charset="0"/>
                  </a:rPr>
                  <a:t>b</a:t>
                </a:r>
              </a:p>
            </p:txBody>
          </p:sp>
        </p:grpSp>
        <p:sp>
          <p:nvSpPr>
            <p:cNvPr id="79913" name="Line 29"/>
            <p:cNvSpPr>
              <a:spLocks noChangeShapeType="1"/>
            </p:cNvSpPr>
            <p:nvPr/>
          </p:nvSpPr>
          <p:spPr bwMode="auto">
            <a:xfrm flipH="1">
              <a:off x="1623" y="702"/>
              <a:ext cx="1" cy="144"/>
            </a:xfrm>
            <a:prstGeom prst="line">
              <a:avLst/>
            </a:prstGeom>
            <a:noFill/>
            <a:ln w="19050">
              <a:solidFill>
                <a:schemeClr val="tx1"/>
              </a:solidFill>
              <a:round/>
              <a:headEnd/>
              <a:tailEnd type="triangle" w="lg" len="med"/>
            </a:ln>
          </p:spPr>
          <p:txBody>
            <a:bodyPr lIns="0" tIns="0" rIns="0" bIns="0"/>
            <a:lstStyle/>
            <a:p>
              <a:endParaRPr lang="en-US"/>
            </a:p>
          </p:txBody>
        </p:sp>
        <p:grpSp>
          <p:nvGrpSpPr>
            <p:cNvPr id="79914" name="Group 32"/>
            <p:cNvGrpSpPr>
              <a:grpSpLocks/>
            </p:cNvGrpSpPr>
            <p:nvPr/>
          </p:nvGrpSpPr>
          <p:grpSpPr bwMode="auto">
            <a:xfrm>
              <a:off x="1426" y="307"/>
              <a:ext cx="395" cy="395"/>
              <a:chOff x="0" y="0"/>
              <a:chExt cx="394" cy="394"/>
            </a:xfrm>
          </p:grpSpPr>
          <p:sp>
            <p:nvSpPr>
              <p:cNvPr id="79919" name="Oval 30"/>
              <p:cNvSpPr>
                <a:spLocks/>
              </p:cNvSpPr>
              <p:nvPr/>
            </p:nvSpPr>
            <p:spPr bwMode="auto">
              <a:xfrm>
                <a:off x="0" y="0"/>
                <a:ext cx="394" cy="394"/>
              </a:xfrm>
              <a:prstGeom prst="ellipse">
                <a:avLst/>
              </a:prstGeom>
              <a:noFill/>
              <a:ln w="9525">
                <a:solidFill>
                  <a:schemeClr val="tx1"/>
                </a:solidFill>
                <a:round/>
                <a:headEnd/>
                <a:tailEnd/>
              </a:ln>
            </p:spPr>
            <p:txBody>
              <a:bodyPr lIns="0" tIns="0" rIns="0" bIns="0"/>
              <a:lstStyle/>
              <a:p>
                <a:endParaRPr lang="en-US"/>
              </a:p>
            </p:txBody>
          </p:sp>
          <p:sp>
            <p:nvSpPr>
              <p:cNvPr id="79920" name="Rectangle 31"/>
              <p:cNvSpPr>
                <a:spLocks/>
              </p:cNvSpPr>
              <p:nvPr/>
            </p:nvSpPr>
            <p:spPr bwMode="auto">
              <a:xfrm>
                <a:off x="87" y="86"/>
                <a:ext cx="220" cy="222"/>
              </a:xfrm>
              <a:prstGeom prst="rect">
                <a:avLst/>
              </a:prstGeom>
              <a:noFill/>
              <a:ln w="12700">
                <a:noFill/>
                <a:miter lim="800000"/>
                <a:headEnd/>
                <a:tailEnd/>
              </a:ln>
            </p:spPr>
            <p:txBody>
              <a:bodyPr wrap="none" lIns="38100" tIns="38100" rIns="78049" bIns="38100" anchor="ctr">
                <a:spAutoFit/>
              </a:bodyPr>
              <a:lstStyle/>
              <a:p>
                <a:pPr marL="1588" algn="ctr"/>
                <a:r>
                  <a:rPr lang="en-US">
                    <a:solidFill>
                      <a:schemeClr val="tx1"/>
                    </a:solidFill>
                    <a:latin typeface="Arial Bold" charset="0"/>
                    <a:cs typeface="Arial Bold" charset="0"/>
                    <a:sym typeface="Arial Bold" charset="0"/>
                  </a:rPr>
                  <a:t>G</a:t>
                </a:r>
                <a:r>
                  <a:rPr lang="en-US" baseline="-25000">
                    <a:solidFill>
                      <a:schemeClr val="tx1"/>
                    </a:solidFill>
                    <a:latin typeface="Arial Bold" charset="0"/>
                    <a:cs typeface="Arial Bold" charset="0"/>
                    <a:sym typeface="Arial Bold" charset="0"/>
                  </a:rPr>
                  <a:t>2</a:t>
                </a:r>
                <a:r>
                  <a:rPr lang="en-US" baseline="30000">
                    <a:solidFill>
                      <a:schemeClr val="tx1"/>
                    </a:solidFill>
                    <a:latin typeface="Arial Bold" charset="0"/>
                    <a:cs typeface="Arial Bold" charset="0"/>
                    <a:sym typeface="Arial Bold" charset="0"/>
                  </a:rPr>
                  <a:t>b</a:t>
                </a:r>
              </a:p>
            </p:txBody>
          </p:sp>
        </p:grpSp>
        <p:sp>
          <p:nvSpPr>
            <p:cNvPr id="79915" name="Line 33"/>
            <p:cNvSpPr>
              <a:spLocks noChangeShapeType="1"/>
            </p:cNvSpPr>
            <p:nvPr/>
          </p:nvSpPr>
          <p:spPr bwMode="auto">
            <a:xfrm>
              <a:off x="0" y="197"/>
              <a:ext cx="965" cy="1"/>
            </a:xfrm>
            <a:prstGeom prst="line">
              <a:avLst/>
            </a:prstGeom>
            <a:noFill/>
            <a:ln w="19050">
              <a:solidFill>
                <a:schemeClr val="tx1"/>
              </a:solidFill>
              <a:round/>
              <a:headEnd/>
              <a:tailEnd type="triangle" w="lg" len="med"/>
            </a:ln>
          </p:spPr>
          <p:txBody>
            <a:bodyPr lIns="0" tIns="0" rIns="0" bIns="0"/>
            <a:lstStyle/>
            <a:p>
              <a:endParaRPr lang="en-US"/>
            </a:p>
          </p:txBody>
        </p:sp>
        <p:sp>
          <p:nvSpPr>
            <p:cNvPr id="79916" name="Line 34"/>
            <p:cNvSpPr>
              <a:spLocks noChangeShapeType="1"/>
            </p:cNvSpPr>
            <p:nvPr/>
          </p:nvSpPr>
          <p:spPr bwMode="auto">
            <a:xfrm>
              <a:off x="460" y="504"/>
              <a:ext cx="966" cy="1"/>
            </a:xfrm>
            <a:prstGeom prst="line">
              <a:avLst/>
            </a:prstGeom>
            <a:noFill/>
            <a:ln w="19050">
              <a:solidFill>
                <a:schemeClr val="tx1"/>
              </a:solidFill>
              <a:round/>
              <a:headEnd/>
              <a:tailEnd type="triangle" w="lg" len="med"/>
            </a:ln>
          </p:spPr>
          <p:txBody>
            <a:bodyPr lIns="0" tIns="0" rIns="0" bIns="0"/>
            <a:lstStyle/>
            <a:p>
              <a:endParaRPr lang="en-US"/>
            </a:p>
          </p:txBody>
        </p:sp>
        <p:sp>
          <p:nvSpPr>
            <p:cNvPr id="79917" name="Line 35"/>
            <p:cNvSpPr>
              <a:spLocks noChangeShapeType="1"/>
            </p:cNvSpPr>
            <p:nvPr/>
          </p:nvSpPr>
          <p:spPr bwMode="auto">
            <a:xfrm rot="10800000" flipH="1">
              <a:off x="460" y="337"/>
              <a:ext cx="563" cy="167"/>
            </a:xfrm>
            <a:prstGeom prst="line">
              <a:avLst/>
            </a:prstGeom>
            <a:noFill/>
            <a:ln w="19050">
              <a:solidFill>
                <a:schemeClr val="tx1"/>
              </a:solidFill>
              <a:round/>
              <a:headEnd/>
              <a:tailEnd type="triangle" w="lg" len="med"/>
            </a:ln>
          </p:spPr>
          <p:txBody>
            <a:bodyPr lIns="0" tIns="0" rIns="0" bIns="0"/>
            <a:lstStyle/>
            <a:p>
              <a:endParaRPr lang="en-US"/>
            </a:p>
          </p:txBody>
        </p:sp>
        <p:sp>
          <p:nvSpPr>
            <p:cNvPr id="79918" name="Line 36"/>
            <p:cNvSpPr>
              <a:spLocks noChangeShapeType="1"/>
            </p:cNvSpPr>
            <p:nvPr/>
          </p:nvSpPr>
          <p:spPr bwMode="auto">
            <a:xfrm>
              <a:off x="1360" y="197"/>
              <a:ext cx="123" cy="167"/>
            </a:xfrm>
            <a:prstGeom prst="line">
              <a:avLst/>
            </a:prstGeom>
            <a:noFill/>
            <a:ln w="19050">
              <a:solidFill>
                <a:schemeClr val="tx1"/>
              </a:solidFill>
              <a:round/>
              <a:headEnd/>
              <a:tailEnd type="triangle" w="lg" len="med"/>
            </a:ln>
          </p:spPr>
          <p:txBody>
            <a:bodyPr lIns="0" tIns="0" rIns="0" bIns="0"/>
            <a:lstStyle/>
            <a:p>
              <a:endParaRPr lang="en-US"/>
            </a:p>
          </p:txBody>
        </p:sp>
      </p:grpSp>
      <p:grpSp>
        <p:nvGrpSpPr>
          <p:cNvPr id="80936" name="Group 40"/>
          <p:cNvGrpSpPr>
            <a:grpSpLocks/>
          </p:cNvGrpSpPr>
          <p:nvPr/>
        </p:nvGrpSpPr>
        <p:grpSpPr bwMode="auto">
          <a:xfrm>
            <a:off x="1380067" y="3276600"/>
            <a:ext cx="2302933" cy="2590800"/>
            <a:chOff x="0" y="0"/>
            <a:chExt cx="1088" cy="1632"/>
          </a:xfrm>
        </p:grpSpPr>
        <p:sp>
          <p:nvSpPr>
            <p:cNvPr id="79907" name="Rectangle 38"/>
            <p:cNvSpPr>
              <a:spLocks/>
            </p:cNvSpPr>
            <p:nvPr/>
          </p:nvSpPr>
          <p:spPr bwMode="auto">
            <a:xfrm>
              <a:off x="0" y="240"/>
              <a:ext cx="1088" cy="1392"/>
            </a:xfrm>
            <a:prstGeom prst="rect">
              <a:avLst/>
            </a:prstGeom>
            <a:noFill/>
            <a:ln w="9525">
              <a:solidFill>
                <a:schemeClr val="tx1"/>
              </a:solidFill>
              <a:round/>
              <a:headEnd/>
              <a:tailEnd/>
            </a:ln>
          </p:spPr>
          <p:txBody>
            <a:bodyPr lIns="0" tIns="0" rIns="0" bIns="0"/>
            <a:lstStyle/>
            <a:p>
              <a:endParaRPr lang="en-US"/>
            </a:p>
          </p:txBody>
        </p:sp>
        <p:sp>
          <p:nvSpPr>
            <p:cNvPr id="79908" name="Rectangle 39"/>
            <p:cNvSpPr>
              <a:spLocks/>
            </p:cNvSpPr>
            <p:nvPr/>
          </p:nvSpPr>
          <p:spPr bwMode="auto">
            <a:xfrm>
              <a:off x="367" y="0"/>
              <a:ext cx="204" cy="174"/>
            </a:xfrm>
            <a:prstGeom prst="rect">
              <a:avLst/>
            </a:prstGeom>
            <a:noFill/>
            <a:ln w="12700">
              <a:noFill/>
              <a:miter lim="800000"/>
              <a:headEnd/>
              <a:tailEnd/>
            </a:ln>
          </p:spPr>
          <p:txBody>
            <a:bodyPr wrap="none" lIns="0" tIns="0" rIns="40639" bIns="0">
              <a:spAutoFit/>
            </a:bodyPr>
            <a:lstStyle/>
            <a:p>
              <a:pPr marL="39688"/>
              <a:r>
                <a:rPr lang="en-US">
                  <a:solidFill>
                    <a:schemeClr val="tx1"/>
                  </a:solidFill>
                  <a:cs typeface="Arial" charset="0"/>
                </a:rPr>
                <a:t>t =1</a:t>
              </a:r>
            </a:p>
          </p:txBody>
        </p:sp>
      </p:grpSp>
      <p:grpSp>
        <p:nvGrpSpPr>
          <p:cNvPr id="80939" name="Group 43"/>
          <p:cNvGrpSpPr>
            <a:grpSpLocks/>
          </p:cNvGrpSpPr>
          <p:nvPr/>
        </p:nvGrpSpPr>
        <p:grpSpPr bwMode="auto">
          <a:xfrm>
            <a:off x="4292600" y="3276600"/>
            <a:ext cx="2235200" cy="2590800"/>
            <a:chOff x="0" y="0"/>
            <a:chExt cx="1056" cy="1632"/>
          </a:xfrm>
        </p:grpSpPr>
        <p:sp>
          <p:nvSpPr>
            <p:cNvPr id="79905" name="Rectangle 41"/>
            <p:cNvSpPr>
              <a:spLocks/>
            </p:cNvSpPr>
            <p:nvPr/>
          </p:nvSpPr>
          <p:spPr bwMode="auto">
            <a:xfrm>
              <a:off x="0" y="240"/>
              <a:ext cx="1056" cy="1392"/>
            </a:xfrm>
            <a:prstGeom prst="rect">
              <a:avLst/>
            </a:prstGeom>
            <a:noFill/>
            <a:ln w="9525">
              <a:solidFill>
                <a:schemeClr val="tx1"/>
              </a:solidFill>
              <a:round/>
              <a:headEnd/>
              <a:tailEnd/>
            </a:ln>
          </p:spPr>
          <p:txBody>
            <a:bodyPr lIns="0" tIns="0" rIns="0" bIns="0"/>
            <a:lstStyle/>
            <a:p>
              <a:endParaRPr lang="en-US"/>
            </a:p>
          </p:txBody>
        </p:sp>
        <p:sp>
          <p:nvSpPr>
            <p:cNvPr id="79906" name="Rectangle 42"/>
            <p:cNvSpPr>
              <a:spLocks/>
            </p:cNvSpPr>
            <p:nvPr/>
          </p:nvSpPr>
          <p:spPr bwMode="auto">
            <a:xfrm>
              <a:off x="405" y="0"/>
              <a:ext cx="204" cy="174"/>
            </a:xfrm>
            <a:prstGeom prst="rect">
              <a:avLst/>
            </a:prstGeom>
            <a:noFill/>
            <a:ln w="12700">
              <a:noFill/>
              <a:miter lim="800000"/>
              <a:headEnd/>
              <a:tailEnd/>
            </a:ln>
          </p:spPr>
          <p:txBody>
            <a:bodyPr wrap="none" lIns="0" tIns="0" rIns="40639" bIns="0">
              <a:spAutoFit/>
            </a:bodyPr>
            <a:lstStyle/>
            <a:p>
              <a:pPr marL="39688"/>
              <a:r>
                <a:rPr lang="en-US">
                  <a:solidFill>
                    <a:schemeClr val="tx1"/>
                  </a:solidFill>
                  <a:cs typeface="Arial" charset="0"/>
                </a:rPr>
                <a:t>t =2</a:t>
              </a:r>
            </a:p>
          </p:txBody>
        </p:sp>
      </p:grpSp>
      <p:grpSp>
        <p:nvGrpSpPr>
          <p:cNvPr id="80963" name="Group 67"/>
          <p:cNvGrpSpPr>
            <a:grpSpLocks/>
          </p:cNvGrpSpPr>
          <p:nvPr/>
        </p:nvGrpSpPr>
        <p:grpSpPr bwMode="auto">
          <a:xfrm>
            <a:off x="5355168" y="3276600"/>
            <a:ext cx="5820833" cy="2590800"/>
            <a:chOff x="0" y="0"/>
            <a:chExt cx="2749" cy="1632"/>
          </a:xfrm>
        </p:grpSpPr>
        <p:grpSp>
          <p:nvGrpSpPr>
            <p:cNvPr id="79882" name="Group 46"/>
            <p:cNvGrpSpPr>
              <a:grpSpLocks/>
            </p:cNvGrpSpPr>
            <p:nvPr/>
          </p:nvGrpSpPr>
          <p:grpSpPr bwMode="auto">
            <a:xfrm>
              <a:off x="944" y="305"/>
              <a:ext cx="395" cy="395"/>
              <a:chOff x="0" y="0"/>
              <a:chExt cx="394" cy="394"/>
            </a:xfrm>
          </p:grpSpPr>
          <p:sp>
            <p:nvSpPr>
              <p:cNvPr id="79903" name="Oval 44"/>
              <p:cNvSpPr>
                <a:spLocks/>
              </p:cNvSpPr>
              <p:nvPr/>
            </p:nvSpPr>
            <p:spPr bwMode="auto">
              <a:xfrm>
                <a:off x="0" y="0"/>
                <a:ext cx="394" cy="394"/>
              </a:xfrm>
              <a:prstGeom prst="ellipse">
                <a:avLst/>
              </a:prstGeom>
              <a:noFill/>
              <a:ln w="9525">
                <a:solidFill>
                  <a:schemeClr val="tx1"/>
                </a:solidFill>
                <a:round/>
                <a:headEnd/>
                <a:tailEnd/>
              </a:ln>
            </p:spPr>
            <p:txBody>
              <a:bodyPr lIns="0" tIns="0" rIns="0" bIns="0"/>
              <a:lstStyle/>
              <a:p>
                <a:endParaRPr lang="en-US"/>
              </a:p>
            </p:txBody>
          </p:sp>
          <p:sp>
            <p:nvSpPr>
              <p:cNvPr id="79904" name="Rectangle 45"/>
              <p:cNvSpPr>
                <a:spLocks/>
              </p:cNvSpPr>
              <p:nvPr/>
            </p:nvSpPr>
            <p:spPr bwMode="auto">
              <a:xfrm>
                <a:off x="87" y="86"/>
                <a:ext cx="220" cy="222"/>
              </a:xfrm>
              <a:prstGeom prst="rect">
                <a:avLst/>
              </a:prstGeom>
              <a:noFill/>
              <a:ln w="12700">
                <a:noFill/>
                <a:miter lim="800000"/>
                <a:headEnd/>
                <a:tailEnd/>
              </a:ln>
            </p:spPr>
            <p:txBody>
              <a:bodyPr wrap="none" lIns="38100" tIns="38100" rIns="78049" bIns="38100" anchor="ctr">
                <a:spAutoFit/>
              </a:bodyPr>
              <a:lstStyle/>
              <a:p>
                <a:pPr marL="1588" algn="ctr"/>
                <a:r>
                  <a:rPr lang="en-US">
                    <a:solidFill>
                      <a:schemeClr val="tx1"/>
                    </a:solidFill>
                    <a:latin typeface="Arial Bold" charset="0"/>
                    <a:cs typeface="Arial Bold" charset="0"/>
                    <a:sym typeface="Arial Bold" charset="0"/>
                  </a:rPr>
                  <a:t>G</a:t>
                </a:r>
                <a:r>
                  <a:rPr lang="en-US" baseline="-25000">
                    <a:solidFill>
                      <a:schemeClr val="tx1"/>
                    </a:solidFill>
                    <a:latin typeface="Arial Bold" charset="0"/>
                    <a:cs typeface="Arial Bold" charset="0"/>
                    <a:sym typeface="Arial Bold" charset="0"/>
                  </a:rPr>
                  <a:t>3</a:t>
                </a:r>
                <a:r>
                  <a:rPr lang="en-US" baseline="30000">
                    <a:solidFill>
                      <a:schemeClr val="tx1"/>
                    </a:solidFill>
                    <a:latin typeface="Arial Bold" charset="0"/>
                    <a:cs typeface="Arial Bold" charset="0"/>
                    <a:sym typeface="Arial Bold" charset="0"/>
                  </a:rPr>
                  <a:t>a</a:t>
                </a:r>
              </a:p>
            </p:txBody>
          </p:sp>
        </p:grpSp>
        <p:grpSp>
          <p:nvGrpSpPr>
            <p:cNvPr id="79883" name="Group 49"/>
            <p:cNvGrpSpPr>
              <a:grpSpLocks/>
            </p:cNvGrpSpPr>
            <p:nvPr/>
          </p:nvGrpSpPr>
          <p:grpSpPr bwMode="auto">
            <a:xfrm>
              <a:off x="945" y="1152"/>
              <a:ext cx="395" cy="395"/>
              <a:chOff x="0" y="0"/>
              <a:chExt cx="395" cy="395"/>
            </a:xfrm>
          </p:grpSpPr>
          <p:sp>
            <p:nvSpPr>
              <p:cNvPr id="79901" name="Oval 47"/>
              <p:cNvSpPr>
                <a:spLocks/>
              </p:cNvSpPr>
              <p:nvPr/>
            </p:nvSpPr>
            <p:spPr bwMode="auto">
              <a:xfrm>
                <a:off x="0" y="0"/>
                <a:ext cx="395" cy="395"/>
              </a:xfrm>
              <a:prstGeom prst="ellipse">
                <a:avLst/>
              </a:prstGeom>
              <a:solidFill>
                <a:srgbClr val="D1D1F0"/>
              </a:solidFill>
              <a:ln w="9525">
                <a:solidFill>
                  <a:schemeClr val="tx1"/>
                </a:solidFill>
                <a:round/>
                <a:headEnd/>
                <a:tailEnd/>
              </a:ln>
            </p:spPr>
            <p:txBody>
              <a:bodyPr lIns="0" tIns="0" rIns="0" bIns="0"/>
              <a:lstStyle/>
              <a:p>
                <a:endParaRPr lang="en-US"/>
              </a:p>
            </p:txBody>
          </p:sp>
          <p:sp>
            <p:nvSpPr>
              <p:cNvPr id="79902" name="Rectangle 48"/>
              <p:cNvSpPr>
                <a:spLocks/>
              </p:cNvSpPr>
              <p:nvPr/>
            </p:nvSpPr>
            <p:spPr bwMode="auto">
              <a:xfrm>
                <a:off x="95" y="86"/>
                <a:ext cx="204" cy="223"/>
              </a:xfrm>
              <a:prstGeom prst="rect">
                <a:avLst/>
              </a:prstGeom>
              <a:noFill/>
              <a:ln w="12700">
                <a:noFill/>
                <a:miter lim="800000"/>
                <a:headEnd/>
                <a:tailEnd/>
              </a:ln>
            </p:spPr>
            <p:txBody>
              <a:bodyPr wrap="none" lIns="38100" tIns="38100" rIns="78049" bIns="38100" anchor="ctr">
                <a:spAutoFit/>
              </a:bodyPr>
              <a:lstStyle/>
              <a:p>
                <a:pPr marL="1588" algn="ctr"/>
                <a:r>
                  <a:rPr lang="en-US">
                    <a:solidFill>
                      <a:schemeClr val="tx1"/>
                    </a:solidFill>
                    <a:latin typeface="Arial Bold" charset="0"/>
                    <a:cs typeface="Arial Bold" charset="0"/>
                    <a:sym typeface="Arial Bold" charset="0"/>
                  </a:rPr>
                  <a:t>E</a:t>
                </a:r>
                <a:r>
                  <a:rPr lang="en-US" sz="1600" baseline="-25000">
                    <a:solidFill>
                      <a:schemeClr val="tx1"/>
                    </a:solidFill>
                    <a:latin typeface="Arial Bold" charset="0"/>
                    <a:cs typeface="Arial Bold" charset="0"/>
                    <a:sym typeface="Arial Bold" charset="0"/>
                  </a:rPr>
                  <a:t>3</a:t>
                </a:r>
                <a:r>
                  <a:rPr lang="en-US" baseline="30000">
                    <a:solidFill>
                      <a:schemeClr val="tx1"/>
                    </a:solidFill>
                    <a:latin typeface="Arial Bold" charset="0"/>
                    <a:cs typeface="Arial Bold" charset="0"/>
                    <a:sym typeface="Arial Bold" charset="0"/>
                  </a:rPr>
                  <a:t>a</a:t>
                </a:r>
              </a:p>
            </p:txBody>
          </p:sp>
        </p:grpSp>
        <p:sp>
          <p:nvSpPr>
            <p:cNvPr id="79884" name="Line 50"/>
            <p:cNvSpPr>
              <a:spLocks noChangeShapeType="1"/>
            </p:cNvSpPr>
            <p:nvPr/>
          </p:nvSpPr>
          <p:spPr bwMode="auto">
            <a:xfrm flipH="1">
              <a:off x="1141" y="701"/>
              <a:ext cx="1" cy="451"/>
            </a:xfrm>
            <a:prstGeom prst="line">
              <a:avLst/>
            </a:prstGeom>
            <a:noFill/>
            <a:ln w="19050">
              <a:solidFill>
                <a:schemeClr val="tx1"/>
              </a:solidFill>
              <a:round/>
              <a:headEnd/>
              <a:tailEnd type="triangle" w="lg" len="med"/>
            </a:ln>
          </p:spPr>
          <p:txBody>
            <a:bodyPr lIns="0" tIns="0" rIns="0" bIns="0"/>
            <a:lstStyle/>
            <a:p>
              <a:endParaRPr lang="en-US"/>
            </a:p>
          </p:txBody>
        </p:sp>
        <p:grpSp>
          <p:nvGrpSpPr>
            <p:cNvPr id="79885" name="Group 53"/>
            <p:cNvGrpSpPr>
              <a:grpSpLocks/>
            </p:cNvGrpSpPr>
            <p:nvPr/>
          </p:nvGrpSpPr>
          <p:grpSpPr bwMode="auto">
            <a:xfrm>
              <a:off x="1406" y="1152"/>
              <a:ext cx="395" cy="395"/>
              <a:chOff x="0" y="0"/>
              <a:chExt cx="394" cy="395"/>
            </a:xfrm>
          </p:grpSpPr>
          <p:sp>
            <p:nvSpPr>
              <p:cNvPr id="79899" name="Oval 51"/>
              <p:cNvSpPr>
                <a:spLocks/>
              </p:cNvSpPr>
              <p:nvPr/>
            </p:nvSpPr>
            <p:spPr bwMode="auto">
              <a:xfrm>
                <a:off x="0" y="0"/>
                <a:ext cx="394" cy="395"/>
              </a:xfrm>
              <a:prstGeom prst="ellipse">
                <a:avLst/>
              </a:prstGeom>
              <a:solidFill>
                <a:srgbClr val="D1D1F0"/>
              </a:solidFill>
              <a:ln w="9525">
                <a:solidFill>
                  <a:schemeClr val="tx1"/>
                </a:solidFill>
                <a:round/>
                <a:headEnd/>
                <a:tailEnd/>
              </a:ln>
            </p:spPr>
            <p:txBody>
              <a:bodyPr lIns="0" tIns="0" rIns="0" bIns="0"/>
              <a:lstStyle/>
              <a:p>
                <a:endParaRPr lang="en-US"/>
              </a:p>
            </p:txBody>
          </p:sp>
          <p:sp>
            <p:nvSpPr>
              <p:cNvPr id="79900" name="Rectangle 52"/>
              <p:cNvSpPr>
                <a:spLocks/>
              </p:cNvSpPr>
              <p:nvPr/>
            </p:nvSpPr>
            <p:spPr bwMode="auto">
              <a:xfrm>
                <a:off x="95" y="86"/>
                <a:ext cx="204" cy="223"/>
              </a:xfrm>
              <a:prstGeom prst="rect">
                <a:avLst/>
              </a:prstGeom>
              <a:noFill/>
              <a:ln w="12700">
                <a:noFill/>
                <a:miter lim="800000"/>
                <a:headEnd/>
                <a:tailEnd/>
              </a:ln>
            </p:spPr>
            <p:txBody>
              <a:bodyPr wrap="none" lIns="38100" tIns="38100" rIns="78049" bIns="38100" anchor="ctr">
                <a:spAutoFit/>
              </a:bodyPr>
              <a:lstStyle/>
              <a:p>
                <a:pPr marL="1588" algn="ctr"/>
                <a:r>
                  <a:rPr lang="en-US">
                    <a:solidFill>
                      <a:schemeClr val="tx1"/>
                    </a:solidFill>
                    <a:latin typeface="Arial Bold" charset="0"/>
                    <a:cs typeface="Arial Bold" charset="0"/>
                    <a:sym typeface="Arial Bold" charset="0"/>
                  </a:rPr>
                  <a:t>E</a:t>
                </a:r>
                <a:r>
                  <a:rPr lang="en-US" sz="1600" baseline="-25000">
                    <a:solidFill>
                      <a:schemeClr val="tx1"/>
                    </a:solidFill>
                    <a:latin typeface="Arial Bold" charset="0"/>
                    <a:cs typeface="Arial Bold" charset="0"/>
                    <a:sym typeface="Arial Bold" charset="0"/>
                  </a:rPr>
                  <a:t>3</a:t>
                </a:r>
                <a:r>
                  <a:rPr lang="en-US" baseline="30000">
                    <a:solidFill>
                      <a:schemeClr val="tx1"/>
                    </a:solidFill>
                    <a:latin typeface="Arial Bold" charset="0"/>
                    <a:cs typeface="Arial Bold" charset="0"/>
                    <a:sym typeface="Arial Bold" charset="0"/>
                  </a:rPr>
                  <a:t>b</a:t>
                </a:r>
              </a:p>
            </p:txBody>
          </p:sp>
        </p:grpSp>
        <p:sp>
          <p:nvSpPr>
            <p:cNvPr id="79886" name="Line 54"/>
            <p:cNvSpPr>
              <a:spLocks noChangeShapeType="1"/>
            </p:cNvSpPr>
            <p:nvPr/>
          </p:nvSpPr>
          <p:spPr bwMode="auto">
            <a:xfrm flipH="1">
              <a:off x="1602" y="1008"/>
              <a:ext cx="1" cy="144"/>
            </a:xfrm>
            <a:prstGeom prst="line">
              <a:avLst/>
            </a:prstGeom>
            <a:noFill/>
            <a:ln w="19050">
              <a:solidFill>
                <a:schemeClr val="tx1"/>
              </a:solidFill>
              <a:round/>
              <a:headEnd/>
              <a:tailEnd type="triangle" w="lg" len="med"/>
            </a:ln>
          </p:spPr>
          <p:txBody>
            <a:bodyPr lIns="0" tIns="0" rIns="0" bIns="0"/>
            <a:lstStyle/>
            <a:p>
              <a:endParaRPr lang="en-US"/>
            </a:p>
          </p:txBody>
        </p:sp>
        <p:grpSp>
          <p:nvGrpSpPr>
            <p:cNvPr id="79887" name="Group 57"/>
            <p:cNvGrpSpPr>
              <a:grpSpLocks/>
            </p:cNvGrpSpPr>
            <p:nvPr/>
          </p:nvGrpSpPr>
          <p:grpSpPr bwMode="auto">
            <a:xfrm>
              <a:off x="1405" y="613"/>
              <a:ext cx="395" cy="395"/>
              <a:chOff x="0" y="0"/>
              <a:chExt cx="394" cy="394"/>
            </a:xfrm>
          </p:grpSpPr>
          <p:sp>
            <p:nvSpPr>
              <p:cNvPr id="79897" name="Oval 55"/>
              <p:cNvSpPr>
                <a:spLocks/>
              </p:cNvSpPr>
              <p:nvPr/>
            </p:nvSpPr>
            <p:spPr bwMode="auto">
              <a:xfrm>
                <a:off x="0" y="0"/>
                <a:ext cx="394" cy="394"/>
              </a:xfrm>
              <a:prstGeom prst="ellipse">
                <a:avLst/>
              </a:prstGeom>
              <a:noFill/>
              <a:ln w="9525">
                <a:solidFill>
                  <a:schemeClr val="tx1"/>
                </a:solidFill>
                <a:round/>
                <a:headEnd/>
                <a:tailEnd/>
              </a:ln>
            </p:spPr>
            <p:txBody>
              <a:bodyPr lIns="0" tIns="0" rIns="0" bIns="0"/>
              <a:lstStyle/>
              <a:p>
                <a:endParaRPr lang="en-US"/>
              </a:p>
            </p:txBody>
          </p:sp>
          <p:sp>
            <p:nvSpPr>
              <p:cNvPr id="79898" name="Rectangle 56"/>
              <p:cNvSpPr>
                <a:spLocks/>
              </p:cNvSpPr>
              <p:nvPr/>
            </p:nvSpPr>
            <p:spPr bwMode="auto">
              <a:xfrm>
                <a:off x="87" y="86"/>
                <a:ext cx="220" cy="222"/>
              </a:xfrm>
              <a:prstGeom prst="rect">
                <a:avLst/>
              </a:prstGeom>
              <a:noFill/>
              <a:ln w="12700">
                <a:noFill/>
                <a:miter lim="800000"/>
                <a:headEnd/>
                <a:tailEnd/>
              </a:ln>
            </p:spPr>
            <p:txBody>
              <a:bodyPr wrap="none" lIns="38100" tIns="38100" rIns="78049" bIns="38100" anchor="ctr">
                <a:spAutoFit/>
              </a:bodyPr>
              <a:lstStyle/>
              <a:p>
                <a:pPr marL="1588" algn="ctr"/>
                <a:r>
                  <a:rPr lang="en-US">
                    <a:solidFill>
                      <a:schemeClr val="tx1"/>
                    </a:solidFill>
                    <a:latin typeface="Arial Bold" charset="0"/>
                    <a:cs typeface="Arial Bold" charset="0"/>
                    <a:sym typeface="Arial Bold" charset="0"/>
                  </a:rPr>
                  <a:t>G</a:t>
                </a:r>
                <a:r>
                  <a:rPr lang="en-US" baseline="-25000">
                    <a:solidFill>
                      <a:schemeClr val="tx1"/>
                    </a:solidFill>
                    <a:latin typeface="Arial Bold" charset="0"/>
                    <a:cs typeface="Arial Bold" charset="0"/>
                    <a:sym typeface="Arial Bold" charset="0"/>
                  </a:rPr>
                  <a:t>3</a:t>
                </a:r>
                <a:r>
                  <a:rPr lang="en-US" baseline="30000">
                    <a:solidFill>
                      <a:schemeClr val="tx1"/>
                    </a:solidFill>
                    <a:latin typeface="Arial Bold" charset="0"/>
                    <a:cs typeface="Arial Bold" charset="0"/>
                    <a:sym typeface="Arial Bold" charset="0"/>
                  </a:rPr>
                  <a:t>b</a:t>
                </a:r>
              </a:p>
            </p:txBody>
          </p:sp>
        </p:grpSp>
        <p:sp>
          <p:nvSpPr>
            <p:cNvPr id="79888" name="Line 58"/>
            <p:cNvSpPr>
              <a:spLocks noChangeShapeType="1"/>
            </p:cNvSpPr>
            <p:nvPr/>
          </p:nvSpPr>
          <p:spPr bwMode="auto">
            <a:xfrm>
              <a:off x="1339" y="503"/>
              <a:ext cx="124" cy="167"/>
            </a:xfrm>
            <a:prstGeom prst="line">
              <a:avLst/>
            </a:prstGeom>
            <a:noFill/>
            <a:ln w="19050">
              <a:solidFill>
                <a:schemeClr val="tx1"/>
              </a:solidFill>
              <a:round/>
              <a:headEnd/>
              <a:tailEnd type="triangle" w="lg" len="med"/>
            </a:ln>
          </p:spPr>
          <p:txBody>
            <a:bodyPr lIns="0" tIns="0" rIns="0" bIns="0"/>
            <a:lstStyle/>
            <a:p>
              <a:endParaRPr lang="en-US"/>
            </a:p>
          </p:txBody>
        </p:sp>
        <p:sp>
          <p:nvSpPr>
            <p:cNvPr id="79889" name="Rectangle 59"/>
            <p:cNvSpPr>
              <a:spLocks/>
            </p:cNvSpPr>
            <p:nvPr/>
          </p:nvSpPr>
          <p:spPr bwMode="auto">
            <a:xfrm>
              <a:off x="1241" y="0"/>
              <a:ext cx="204" cy="174"/>
            </a:xfrm>
            <a:prstGeom prst="rect">
              <a:avLst/>
            </a:prstGeom>
            <a:noFill/>
            <a:ln w="12700">
              <a:noFill/>
              <a:miter lim="800000"/>
              <a:headEnd/>
              <a:tailEnd/>
            </a:ln>
          </p:spPr>
          <p:txBody>
            <a:bodyPr wrap="none" lIns="0" tIns="0" rIns="40639" bIns="0">
              <a:spAutoFit/>
            </a:bodyPr>
            <a:lstStyle/>
            <a:p>
              <a:pPr marL="39688"/>
              <a:r>
                <a:rPr lang="en-US">
                  <a:solidFill>
                    <a:schemeClr val="tx1"/>
                  </a:solidFill>
                  <a:cs typeface="Arial" charset="0"/>
                </a:rPr>
                <a:t>t =3</a:t>
              </a:r>
            </a:p>
          </p:txBody>
        </p:sp>
        <p:sp>
          <p:nvSpPr>
            <p:cNvPr id="79890" name="Line 60"/>
            <p:cNvSpPr>
              <a:spLocks noChangeShapeType="1"/>
            </p:cNvSpPr>
            <p:nvPr/>
          </p:nvSpPr>
          <p:spPr bwMode="auto">
            <a:xfrm>
              <a:off x="0" y="503"/>
              <a:ext cx="944" cy="1"/>
            </a:xfrm>
            <a:prstGeom prst="line">
              <a:avLst/>
            </a:prstGeom>
            <a:noFill/>
            <a:ln w="19050">
              <a:solidFill>
                <a:schemeClr val="tx1"/>
              </a:solidFill>
              <a:round/>
              <a:headEnd/>
              <a:tailEnd type="triangle" w="lg" len="med"/>
            </a:ln>
          </p:spPr>
          <p:txBody>
            <a:bodyPr lIns="0" tIns="0" rIns="0" bIns="0"/>
            <a:lstStyle/>
            <a:p>
              <a:endParaRPr lang="en-US"/>
            </a:p>
          </p:txBody>
        </p:sp>
        <p:sp>
          <p:nvSpPr>
            <p:cNvPr id="79891" name="Line 61"/>
            <p:cNvSpPr>
              <a:spLocks noChangeShapeType="1"/>
            </p:cNvSpPr>
            <p:nvPr/>
          </p:nvSpPr>
          <p:spPr bwMode="auto">
            <a:xfrm rot="10800000" flipH="1">
              <a:off x="460" y="642"/>
              <a:ext cx="542" cy="168"/>
            </a:xfrm>
            <a:prstGeom prst="line">
              <a:avLst/>
            </a:prstGeom>
            <a:noFill/>
            <a:ln w="19050">
              <a:solidFill>
                <a:schemeClr val="tx1"/>
              </a:solidFill>
              <a:round/>
              <a:headEnd/>
              <a:tailEnd type="triangle" w="lg" len="med"/>
            </a:ln>
          </p:spPr>
          <p:txBody>
            <a:bodyPr lIns="0" tIns="0" rIns="0" bIns="0"/>
            <a:lstStyle/>
            <a:p>
              <a:endParaRPr lang="en-US"/>
            </a:p>
          </p:txBody>
        </p:sp>
        <p:sp>
          <p:nvSpPr>
            <p:cNvPr id="79892" name="Line 62"/>
            <p:cNvSpPr>
              <a:spLocks noChangeShapeType="1"/>
            </p:cNvSpPr>
            <p:nvPr/>
          </p:nvSpPr>
          <p:spPr bwMode="auto">
            <a:xfrm>
              <a:off x="460" y="810"/>
              <a:ext cx="945" cy="1"/>
            </a:xfrm>
            <a:prstGeom prst="line">
              <a:avLst/>
            </a:prstGeom>
            <a:noFill/>
            <a:ln w="19050">
              <a:solidFill>
                <a:schemeClr val="tx1"/>
              </a:solidFill>
              <a:round/>
              <a:headEnd/>
              <a:tailEnd type="triangle" w="lg" len="med"/>
            </a:ln>
          </p:spPr>
          <p:txBody>
            <a:bodyPr lIns="0" tIns="0" rIns="0" bIns="0"/>
            <a:lstStyle/>
            <a:p>
              <a:endParaRPr lang="en-US"/>
            </a:p>
          </p:txBody>
        </p:sp>
        <p:sp>
          <p:nvSpPr>
            <p:cNvPr id="79893" name="Rectangle 63"/>
            <p:cNvSpPr>
              <a:spLocks/>
            </p:cNvSpPr>
            <p:nvPr/>
          </p:nvSpPr>
          <p:spPr bwMode="auto">
            <a:xfrm>
              <a:off x="840" y="240"/>
              <a:ext cx="1056" cy="1392"/>
            </a:xfrm>
            <a:prstGeom prst="rect">
              <a:avLst/>
            </a:prstGeom>
            <a:noFill/>
            <a:ln w="9525">
              <a:solidFill>
                <a:schemeClr val="tx1"/>
              </a:solidFill>
              <a:round/>
              <a:headEnd/>
              <a:tailEnd/>
            </a:ln>
          </p:spPr>
          <p:txBody>
            <a:bodyPr lIns="0" tIns="0" rIns="0" bIns="0"/>
            <a:lstStyle/>
            <a:p>
              <a:endParaRPr lang="en-US"/>
            </a:p>
          </p:txBody>
        </p:sp>
        <p:sp>
          <p:nvSpPr>
            <p:cNvPr id="79894" name="Line 64"/>
            <p:cNvSpPr>
              <a:spLocks noChangeShapeType="1"/>
            </p:cNvSpPr>
            <p:nvPr/>
          </p:nvSpPr>
          <p:spPr bwMode="auto">
            <a:xfrm>
              <a:off x="1343" y="505"/>
              <a:ext cx="945" cy="1"/>
            </a:xfrm>
            <a:prstGeom prst="line">
              <a:avLst/>
            </a:prstGeom>
            <a:noFill/>
            <a:ln w="19050">
              <a:solidFill>
                <a:schemeClr val="tx1"/>
              </a:solidFill>
              <a:prstDash val="dash"/>
              <a:round/>
              <a:headEnd/>
              <a:tailEnd type="triangle" w="lg" len="med"/>
            </a:ln>
          </p:spPr>
          <p:txBody>
            <a:bodyPr lIns="0" tIns="0" rIns="0" bIns="0"/>
            <a:lstStyle/>
            <a:p>
              <a:endParaRPr lang="en-US"/>
            </a:p>
          </p:txBody>
        </p:sp>
        <p:sp>
          <p:nvSpPr>
            <p:cNvPr id="79895" name="Line 65"/>
            <p:cNvSpPr>
              <a:spLocks noChangeShapeType="1"/>
            </p:cNvSpPr>
            <p:nvPr/>
          </p:nvSpPr>
          <p:spPr bwMode="auto">
            <a:xfrm rot="10800000" flipH="1">
              <a:off x="1804" y="645"/>
              <a:ext cx="542" cy="167"/>
            </a:xfrm>
            <a:prstGeom prst="line">
              <a:avLst/>
            </a:prstGeom>
            <a:noFill/>
            <a:ln w="19050">
              <a:solidFill>
                <a:schemeClr val="tx1"/>
              </a:solidFill>
              <a:prstDash val="dash"/>
              <a:round/>
              <a:headEnd/>
              <a:tailEnd type="triangle" w="lg" len="med"/>
            </a:ln>
          </p:spPr>
          <p:txBody>
            <a:bodyPr lIns="0" tIns="0" rIns="0" bIns="0"/>
            <a:lstStyle/>
            <a:p>
              <a:endParaRPr lang="en-US"/>
            </a:p>
          </p:txBody>
        </p:sp>
        <p:sp>
          <p:nvSpPr>
            <p:cNvPr id="79896" name="Line 66"/>
            <p:cNvSpPr>
              <a:spLocks noChangeShapeType="1"/>
            </p:cNvSpPr>
            <p:nvPr/>
          </p:nvSpPr>
          <p:spPr bwMode="auto">
            <a:xfrm>
              <a:off x="1804" y="812"/>
              <a:ext cx="945" cy="1"/>
            </a:xfrm>
            <a:prstGeom prst="line">
              <a:avLst/>
            </a:prstGeom>
            <a:noFill/>
            <a:ln w="19050">
              <a:solidFill>
                <a:schemeClr val="tx1"/>
              </a:solidFill>
              <a:prstDash val="dash"/>
              <a:round/>
              <a:headEnd/>
              <a:tailEnd type="triangle" w="lg" len="med"/>
            </a:ln>
          </p:spPr>
          <p:txBody>
            <a:bodyPr lIns="0" tIns="0" rIns="0" bIns="0"/>
            <a:lstStyle/>
            <a:p>
              <a:endParaRPr lang="en-US"/>
            </a:p>
          </p:txBody>
        </p:sp>
      </p:grpSp>
    </p:spTree>
    <p:extLst>
      <p:ext uri="{BB962C8B-B14F-4D97-AF65-F5344CB8AC3E}">
        <p14:creationId xmlns:p14="http://schemas.microsoft.com/office/powerpoint/2010/main" val="2656261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809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8093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8093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8093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8096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80899">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80899">
                                            <p:txEl>
                                              <p:pRg st="1" end="1"/>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80899">
                                            <p:txEl>
                                              <p:pRg st="2" end="2"/>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8089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9"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898" name="Rectangle 1"/>
          <p:cNvSpPr>
            <a:spLocks/>
          </p:cNvSpPr>
          <p:nvPr/>
        </p:nvSpPr>
        <p:spPr bwMode="auto">
          <a:xfrm>
            <a:off x="609600" y="1219200"/>
            <a:ext cx="10972800" cy="76200"/>
          </a:xfrm>
          <a:prstGeom prst="rect">
            <a:avLst/>
          </a:prstGeom>
          <a:gradFill rotWithShape="0">
            <a:gsLst>
              <a:gs pos="0">
                <a:srgbClr val="0000CC"/>
              </a:gs>
              <a:gs pos="100000">
                <a:srgbClr val="000000"/>
              </a:gs>
            </a:gsLst>
            <a:lin ang="0" scaled="1"/>
          </a:gradFill>
          <a:ln w="9525">
            <a:solidFill>
              <a:schemeClr val="tx1"/>
            </a:solidFill>
            <a:round/>
            <a:headEnd/>
            <a:tailEnd/>
          </a:ln>
        </p:spPr>
        <p:txBody>
          <a:bodyPr lIns="0" tIns="0" rIns="0" bIns="0"/>
          <a:lstStyle/>
          <a:p>
            <a:endParaRPr lang="en-US"/>
          </a:p>
        </p:txBody>
      </p:sp>
      <p:sp>
        <p:nvSpPr>
          <p:cNvPr id="80899" name="Rectangle 2"/>
          <p:cNvSpPr>
            <a:spLocks noGrp="1" noChangeArrowheads="1"/>
          </p:cNvSpPr>
          <p:nvPr>
            <p:ph type="title"/>
          </p:nvPr>
        </p:nvSpPr>
        <p:spPr/>
        <p:txBody>
          <a:bodyPr rIns="132080"/>
          <a:lstStyle/>
          <a:p>
            <a:pPr indent="0" eaLnBrk="1" hangingPunct="1"/>
            <a:r>
              <a:rPr lang="en-US" smtClean="0"/>
              <a:t>Exact Inference in DBNs</a:t>
            </a:r>
          </a:p>
        </p:txBody>
      </p:sp>
      <p:sp>
        <p:nvSpPr>
          <p:cNvPr id="81923" name="Rectangle 3"/>
          <p:cNvSpPr>
            <a:spLocks noGrp="1" noChangeArrowheads="1"/>
          </p:cNvSpPr>
          <p:nvPr>
            <p:ph type="body" idx="1"/>
          </p:nvPr>
        </p:nvSpPr>
        <p:spPr/>
        <p:txBody>
          <a:bodyPr rIns="132080"/>
          <a:lstStyle/>
          <a:p>
            <a:pPr eaLnBrk="1" hangingPunct="1"/>
            <a:r>
              <a:rPr lang="en-US" sz="2400" smtClean="0"/>
              <a:t>Variable elimination applies to dynamic Bayes nets</a:t>
            </a:r>
          </a:p>
          <a:p>
            <a:pPr eaLnBrk="1" hangingPunct="1"/>
            <a:r>
              <a:rPr lang="en-US" sz="2400" smtClean="0"/>
              <a:t>Procedure: “unroll” the network for T time steps, then eliminate variables until P(X</a:t>
            </a:r>
            <a:r>
              <a:rPr lang="en-US" sz="2400" baseline="-25000" smtClean="0"/>
              <a:t>T</a:t>
            </a:r>
            <a:r>
              <a:rPr lang="en-US" sz="2400" smtClean="0"/>
              <a:t>|e</a:t>
            </a:r>
            <a:r>
              <a:rPr lang="en-US" sz="2400" baseline="-25000" smtClean="0"/>
              <a:t>1:T</a:t>
            </a:r>
            <a:r>
              <a:rPr lang="en-US" sz="2400" smtClean="0"/>
              <a:t>) is computed</a:t>
            </a:r>
          </a:p>
          <a:p>
            <a:pPr eaLnBrk="1" hangingPunct="1"/>
            <a:endParaRPr lang="en-US" sz="2400" smtClean="0"/>
          </a:p>
          <a:p>
            <a:pPr eaLnBrk="1" hangingPunct="1"/>
            <a:endParaRPr lang="en-US" sz="2400" smtClean="0"/>
          </a:p>
          <a:p>
            <a:pPr eaLnBrk="1" hangingPunct="1"/>
            <a:endParaRPr lang="en-US" sz="2400" smtClean="0"/>
          </a:p>
          <a:p>
            <a:pPr eaLnBrk="1" hangingPunct="1"/>
            <a:endParaRPr lang="en-US" sz="2400" smtClean="0"/>
          </a:p>
          <a:p>
            <a:pPr eaLnBrk="1" hangingPunct="1"/>
            <a:endParaRPr lang="en-US" sz="2400" smtClean="0"/>
          </a:p>
          <a:p>
            <a:pPr eaLnBrk="1" hangingPunct="1"/>
            <a:endParaRPr lang="en-US" sz="2400" smtClean="0"/>
          </a:p>
          <a:p>
            <a:pPr eaLnBrk="1" hangingPunct="1"/>
            <a:r>
              <a:rPr lang="en-US" sz="2400" smtClean="0"/>
              <a:t>Online belief updates: Eliminate all variables from the previous time step; store factors for current time only</a:t>
            </a:r>
          </a:p>
        </p:txBody>
      </p:sp>
      <p:grpSp>
        <p:nvGrpSpPr>
          <p:cNvPr id="81938" name="Group 18"/>
          <p:cNvGrpSpPr>
            <a:grpSpLocks/>
          </p:cNvGrpSpPr>
          <p:nvPr/>
        </p:nvGrpSpPr>
        <p:grpSpPr bwMode="auto">
          <a:xfrm>
            <a:off x="2125133" y="3381375"/>
            <a:ext cx="1811867" cy="1968500"/>
            <a:chOff x="0" y="0"/>
            <a:chExt cx="856" cy="1240"/>
          </a:xfrm>
        </p:grpSpPr>
        <p:grpSp>
          <p:nvGrpSpPr>
            <p:cNvPr id="80951" name="Group 6"/>
            <p:cNvGrpSpPr>
              <a:grpSpLocks/>
            </p:cNvGrpSpPr>
            <p:nvPr/>
          </p:nvGrpSpPr>
          <p:grpSpPr bwMode="auto">
            <a:xfrm>
              <a:off x="0" y="0"/>
              <a:ext cx="395" cy="394"/>
              <a:chOff x="0" y="0"/>
              <a:chExt cx="395" cy="394"/>
            </a:xfrm>
          </p:grpSpPr>
          <p:sp>
            <p:nvSpPr>
              <p:cNvPr id="80963" name="Oval 4"/>
              <p:cNvSpPr>
                <a:spLocks/>
              </p:cNvSpPr>
              <p:nvPr/>
            </p:nvSpPr>
            <p:spPr bwMode="auto">
              <a:xfrm>
                <a:off x="0" y="0"/>
                <a:ext cx="395" cy="394"/>
              </a:xfrm>
              <a:prstGeom prst="ellipse">
                <a:avLst/>
              </a:prstGeom>
              <a:noFill/>
              <a:ln w="9525">
                <a:solidFill>
                  <a:schemeClr val="tx1"/>
                </a:solidFill>
                <a:round/>
                <a:headEnd/>
                <a:tailEnd/>
              </a:ln>
            </p:spPr>
            <p:txBody>
              <a:bodyPr lIns="0" tIns="0" rIns="0" bIns="0"/>
              <a:lstStyle/>
              <a:p>
                <a:endParaRPr lang="en-US"/>
              </a:p>
            </p:txBody>
          </p:sp>
          <p:sp>
            <p:nvSpPr>
              <p:cNvPr id="80964" name="Rectangle 5"/>
              <p:cNvSpPr>
                <a:spLocks/>
              </p:cNvSpPr>
              <p:nvPr/>
            </p:nvSpPr>
            <p:spPr bwMode="auto">
              <a:xfrm>
                <a:off x="86" y="86"/>
                <a:ext cx="221" cy="223"/>
              </a:xfrm>
              <a:prstGeom prst="rect">
                <a:avLst/>
              </a:prstGeom>
              <a:noFill/>
              <a:ln w="12700">
                <a:noFill/>
                <a:miter lim="800000"/>
                <a:headEnd/>
                <a:tailEnd/>
              </a:ln>
            </p:spPr>
            <p:txBody>
              <a:bodyPr wrap="none" lIns="38100" tIns="38100" rIns="78049" bIns="38100" anchor="ctr">
                <a:spAutoFit/>
              </a:bodyPr>
              <a:lstStyle/>
              <a:p>
                <a:pPr marL="1588" algn="ctr"/>
                <a:r>
                  <a:rPr lang="en-US">
                    <a:solidFill>
                      <a:schemeClr val="tx1"/>
                    </a:solidFill>
                    <a:latin typeface="Arial Bold" charset="0"/>
                    <a:cs typeface="Arial Bold" charset="0"/>
                    <a:sym typeface="Arial Bold" charset="0"/>
                  </a:rPr>
                  <a:t>G</a:t>
                </a:r>
                <a:r>
                  <a:rPr lang="en-US" baseline="-25000">
                    <a:solidFill>
                      <a:schemeClr val="tx1"/>
                    </a:solidFill>
                    <a:latin typeface="Arial Bold" charset="0"/>
                    <a:cs typeface="Arial Bold" charset="0"/>
                    <a:sym typeface="Arial Bold" charset="0"/>
                  </a:rPr>
                  <a:t>1</a:t>
                </a:r>
                <a:r>
                  <a:rPr lang="en-US" baseline="30000">
                    <a:solidFill>
                      <a:schemeClr val="tx1"/>
                    </a:solidFill>
                    <a:latin typeface="Arial Bold" charset="0"/>
                    <a:cs typeface="Arial Bold" charset="0"/>
                    <a:sym typeface="Arial Bold" charset="0"/>
                  </a:rPr>
                  <a:t>a</a:t>
                </a:r>
              </a:p>
            </p:txBody>
          </p:sp>
        </p:grpSp>
        <p:grpSp>
          <p:nvGrpSpPr>
            <p:cNvPr id="80952" name="Group 9"/>
            <p:cNvGrpSpPr>
              <a:grpSpLocks/>
            </p:cNvGrpSpPr>
            <p:nvPr/>
          </p:nvGrpSpPr>
          <p:grpSpPr bwMode="auto">
            <a:xfrm>
              <a:off x="0" y="845"/>
              <a:ext cx="395" cy="395"/>
              <a:chOff x="0" y="0"/>
              <a:chExt cx="395" cy="395"/>
            </a:xfrm>
          </p:grpSpPr>
          <p:sp>
            <p:nvSpPr>
              <p:cNvPr id="80961" name="Oval 7"/>
              <p:cNvSpPr>
                <a:spLocks/>
              </p:cNvSpPr>
              <p:nvPr/>
            </p:nvSpPr>
            <p:spPr bwMode="auto">
              <a:xfrm>
                <a:off x="0" y="0"/>
                <a:ext cx="395" cy="395"/>
              </a:xfrm>
              <a:prstGeom prst="ellipse">
                <a:avLst/>
              </a:prstGeom>
              <a:solidFill>
                <a:srgbClr val="D1D1F0"/>
              </a:solidFill>
              <a:ln w="9525">
                <a:solidFill>
                  <a:schemeClr val="tx1"/>
                </a:solidFill>
                <a:round/>
                <a:headEnd/>
                <a:tailEnd/>
              </a:ln>
            </p:spPr>
            <p:txBody>
              <a:bodyPr lIns="0" tIns="0" rIns="0" bIns="0"/>
              <a:lstStyle/>
              <a:p>
                <a:endParaRPr lang="en-US"/>
              </a:p>
            </p:txBody>
          </p:sp>
          <p:sp>
            <p:nvSpPr>
              <p:cNvPr id="80962" name="Rectangle 8"/>
              <p:cNvSpPr>
                <a:spLocks/>
              </p:cNvSpPr>
              <p:nvPr/>
            </p:nvSpPr>
            <p:spPr bwMode="auto">
              <a:xfrm>
                <a:off x="95" y="86"/>
                <a:ext cx="205" cy="223"/>
              </a:xfrm>
              <a:prstGeom prst="rect">
                <a:avLst/>
              </a:prstGeom>
              <a:noFill/>
              <a:ln w="12700">
                <a:noFill/>
                <a:miter lim="800000"/>
                <a:headEnd/>
                <a:tailEnd/>
              </a:ln>
            </p:spPr>
            <p:txBody>
              <a:bodyPr wrap="none" lIns="38100" tIns="38100" rIns="78049" bIns="38100" anchor="ctr">
                <a:spAutoFit/>
              </a:bodyPr>
              <a:lstStyle/>
              <a:p>
                <a:pPr marL="1588" algn="ctr"/>
                <a:r>
                  <a:rPr lang="en-US">
                    <a:solidFill>
                      <a:schemeClr val="tx1"/>
                    </a:solidFill>
                    <a:latin typeface="Arial Bold" charset="0"/>
                    <a:cs typeface="Arial Bold" charset="0"/>
                    <a:sym typeface="Arial Bold" charset="0"/>
                  </a:rPr>
                  <a:t>E</a:t>
                </a:r>
                <a:r>
                  <a:rPr lang="en-US" sz="1600" baseline="-25000">
                    <a:solidFill>
                      <a:schemeClr val="tx1"/>
                    </a:solidFill>
                    <a:latin typeface="Arial Bold" charset="0"/>
                    <a:cs typeface="Arial Bold" charset="0"/>
                    <a:sym typeface="Arial Bold" charset="0"/>
                  </a:rPr>
                  <a:t>1</a:t>
                </a:r>
                <a:r>
                  <a:rPr lang="en-US" baseline="30000">
                    <a:solidFill>
                      <a:schemeClr val="tx1"/>
                    </a:solidFill>
                    <a:latin typeface="Arial Bold" charset="0"/>
                    <a:cs typeface="Arial Bold" charset="0"/>
                    <a:sym typeface="Arial Bold" charset="0"/>
                  </a:rPr>
                  <a:t>a</a:t>
                </a:r>
              </a:p>
            </p:txBody>
          </p:sp>
        </p:grpSp>
        <p:sp>
          <p:nvSpPr>
            <p:cNvPr id="80953" name="Line 10"/>
            <p:cNvSpPr>
              <a:spLocks noChangeShapeType="1"/>
            </p:cNvSpPr>
            <p:nvPr/>
          </p:nvSpPr>
          <p:spPr bwMode="auto">
            <a:xfrm flipH="1">
              <a:off x="197" y="395"/>
              <a:ext cx="1" cy="451"/>
            </a:xfrm>
            <a:prstGeom prst="line">
              <a:avLst/>
            </a:prstGeom>
            <a:noFill/>
            <a:ln w="19050">
              <a:solidFill>
                <a:schemeClr val="tx1"/>
              </a:solidFill>
              <a:round/>
              <a:headEnd/>
              <a:tailEnd type="triangle" w="lg" len="med"/>
            </a:ln>
          </p:spPr>
          <p:txBody>
            <a:bodyPr lIns="0" tIns="0" rIns="0" bIns="0"/>
            <a:lstStyle/>
            <a:p>
              <a:endParaRPr lang="en-US"/>
            </a:p>
          </p:txBody>
        </p:sp>
        <p:grpSp>
          <p:nvGrpSpPr>
            <p:cNvPr id="80954" name="Group 13"/>
            <p:cNvGrpSpPr>
              <a:grpSpLocks/>
            </p:cNvGrpSpPr>
            <p:nvPr/>
          </p:nvGrpSpPr>
          <p:grpSpPr bwMode="auto">
            <a:xfrm>
              <a:off x="461" y="845"/>
              <a:ext cx="395" cy="395"/>
              <a:chOff x="0" y="0"/>
              <a:chExt cx="394" cy="395"/>
            </a:xfrm>
          </p:grpSpPr>
          <p:sp>
            <p:nvSpPr>
              <p:cNvPr id="80959" name="Oval 11"/>
              <p:cNvSpPr>
                <a:spLocks/>
              </p:cNvSpPr>
              <p:nvPr/>
            </p:nvSpPr>
            <p:spPr bwMode="auto">
              <a:xfrm>
                <a:off x="0" y="0"/>
                <a:ext cx="394" cy="395"/>
              </a:xfrm>
              <a:prstGeom prst="ellipse">
                <a:avLst/>
              </a:prstGeom>
              <a:solidFill>
                <a:srgbClr val="D1D1F0"/>
              </a:solidFill>
              <a:ln w="9525">
                <a:solidFill>
                  <a:schemeClr val="tx1"/>
                </a:solidFill>
                <a:round/>
                <a:headEnd/>
                <a:tailEnd/>
              </a:ln>
            </p:spPr>
            <p:txBody>
              <a:bodyPr lIns="0" tIns="0" rIns="0" bIns="0"/>
              <a:lstStyle/>
              <a:p>
                <a:endParaRPr lang="en-US"/>
              </a:p>
            </p:txBody>
          </p:sp>
          <p:sp>
            <p:nvSpPr>
              <p:cNvPr id="80960" name="Rectangle 12"/>
              <p:cNvSpPr>
                <a:spLocks/>
              </p:cNvSpPr>
              <p:nvPr/>
            </p:nvSpPr>
            <p:spPr bwMode="auto">
              <a:xfrm>
                <a:off x="95" y="86"/>
                <a:ext cx="204" cy="223"/>
              </a:xfrm>
              <a:prstGeom prst="rect">
                <a:avLst/>
              </a:prstGeom>
              <a:noFill/>
              <a:ln w="12700">
                <a:noFill/>
                <a:miter lim="800000"/>
                <a:headEnd/>
                <a:tailEnd/>
              </a:ln>
            </p:spPr>
            <p:txBody>
              <a:bodyPr wrap="none" lIns="38100" tIns="38100" rIns="78049" bIns="38100" anchor="ctr">
                <a:spAutoFit/>
              </a:bodyPr>
              <a:lstStyle/>
              <a:p>
                <a:pPr marL="1588" algn="ctr"/>
                <a:r>
                  <a:rPr lang="en-US">
                    <a:solidFill>
                      <a:schemeClr val="tx1"/>
                    </a:solidFill>
                    <a:latin typeface="Arial Bold" charset="0"/>
                    <a:cs typeface="Arial Bold" charset="0"/>
                    <a:sym typeface="Arial Bold" charset="0"/>
                  </a:rPr>
                  <a:t>E</a:t>
                </a:r>
                <a:r>
                  <a:rPr lang="en-US" sz="1600" baseline="-25000">
                    <a:solidFill>
                      <a:schemeClr val="tx1"/>
                    </a:solidFill>
                    <a:latin typeface="Arial Bold" charset="0"/>
                    <a:cs typeface="Arial Bold" charset="0"/>
                    <a:sym typeface="Arial Bold" charset="0"/>
                  </a:rPr>
                  <a:t>1</a:t>
                </a:r>
                <a:r>
                  <a:rPr lang="en-US" baseline="30000">
                    <a:solidFill>
                      <a:schemeClr val="tx1"/>
                    </a:solidFill>
                    <a:latin typeface="Arial Bold" charset="0"/>
                    <a:cs typeface="Arial Bold" charset="0"/>
                    <a:sym typeface="Arial Bold" charset="0"/>
                  </a:rPr>
                  <a:t>b</a:t>
                </a:r>
              </a:p>
            </p:txBody>
          </p:sp>
        </p:grpSp>
        <p:sp>
          <p:nvSpPr>
            <p:cNvPr id="80955" name="Line 14"/>
            <p:cNvSpPr>
              <a:spLocks noChangeShapeType="1"/>
            </p:cNvSpPr>
            <p:nvPr/>
          </p:nvSpPr>
          <p:spPr bwMode="auto">
            <a:xfrm flipH="1">
              <a:off x="657" y="702"/>
              <a:ext cx="1" cy="144"/>
            </a:xfrm>
            <a:prstGeom prst="line">
              <a:avLst/>
            </a:prstGeom>
            <a:noFill/>
            <a:ln w="19050">
              <a:solidFill>
                <a:schemeClr val="tx1"/>
              </a:solidFill>
              <a:round/>
              <a:headEnd/>
              <a:tailEnd type="triangle" w="lg" len="med"/>
            </a:ln>
          </p:spPr>
          <p:txBody>
            <a:bodyPr lIns="0" tIns="0" rIns="0" bIns="0"/>
            <a:lstStyle/>
            <a:p>
              <a:endParaRPr lang="en-US"/>
            </a:p>
          </p:txBody>
        </p:sp>
        <p:grpSp>
          <p:nvGrpSpPr>
            <p:cNvPr id="80956" name="Group 17"/>
            <p:cNvGrpSpPr>
              <a:grpSpLocks/>
            </p:cNvGrpSpPr>
            <p:nvPr/>
          </p:nvGrpSpPr>
          <p:grpSpPr bwMode="auto">
            <a:xfrm>
              <a:off x="460" y="307"/>
              <a:ext cx="396" cy="395"/>
              <a:chOff x="0" y="0"/>
              <a:chExt cx="395" cy="394"/>
            </a:xfrm>
          </p:grpSpPr>
          <p:sp>
            <p:nvSpPr>
              <p:cNvPr id="80957" name="Oval 15"/>
              <p:cNvSpPr>
                <a:spLocks/>
              </p:cNvSpPr>
              <p:nvPr/>
            </p:nvSpPr>
            <p:spPr bwMode="auto">
              <a:xfrm>
                <a:off x="0" y="0"/>
                <a:ext cx="395" cy="394"/>
              </a:xfrm>
              <a:prstGeom prst="ellipse">
                <a:avLst/>
              </a:prstGeom>
              <a:noFill/>
              <a:ln w="9525">
                <a:solidFill>
                  <a:schemeClr val="tx1"/>
                </a:solidFill>
                <a:round/>
                <a:headEnd/>
                <a:tailEnd/>
              </a:ln>
            </p:spPr>
            <p:txBody>
              <a:bodyPr lIns="0" tIns="0" rIns="0" bIns="0"/>
              <a:lstStyle/>
              <a:p>
                <a:endParaRPr lang="en-US"/>
              </a:p>
            </p:txBody>
          </p:sp>
          <p:sp>
            <p:nvSpPr>
              <p:cNvPr id="80958" name="Rectangle 16"/>
              <p:cNvSpPr>
                <a:spLocks/>
              </p:cNvSpPr>
              <p:nvPr/>
            </p:nvSpPr>
            <p:spPr bwMode="auto">
              <a:xfrm>
                <a:off x="87" y="86"/>
                <a:ext cx="221" cy="222"/>
              </a:xfrm>
              <a:prstGeom prst="rect">
                <a:avLst/>
              </a:prstGeom>
              <a:noFill/>
              <a:ln w="12700">
                <a:noFill/>
                <a:miter lim="800000"/>
                <a:headEnd/>
                <a:tailEnd/>
              </a:ln>
            </p:spPr>
            <p:txBody>
              <a:bodyPr wrap="none" lIns="38100" tIns="38100" rIns="78049" bIns="38100" anchor="ctr">
                <a:spAutoFit/>
              </a:bodyPr>
              <a:lstStyle/>
              <a:p>
                <a:pPr marL="1588" algn="ctr"/>
                <a:r>
                  <a:rPr lang="en-US">
                    <a:solidFill>
                      <a:schemeClr val="tx1"/>
                    </a:solidFill>
                    <a:latin typeface="Arial Bold" charset="0"/>
                    <a:cs typeface="Arial Bold" charset="0"/>
                    <a:sym typeface="Arial Bold" charset="0"/>
                  </a:rPr>
                  <a:t>G</a:t>
                </a:r>
                <a:r>
                  <a:rPr lang="en-US" baseline="-25000">
                    <a:solidFill>
                      <a:schemeClr val="tx1"/>
                    </a:solidFill>
                    <a:latin typeface="Arial Bold" charset="0"/>
                    <a:cs typeface="Arial Bold" charset="0"/>
                    <a:sym typeface="Arial Bold" charset="0"/>
                  </a:rPr>
                  <a:t>1</a:t>
                </a:r>
                <a:r>
                  <a:rPr lang="en-US" baseline="30000">
                    <a:solidFill>
                      <a:schemeClr val="tx1"/>
                    </a:solidFill>
                    <a:latin typeface="Arial Bold" charset="0"/>
                    <a:cs typeface="Arial Bold" charset="0"/>
                    <a:sym typeface="Arial Bold" charset="0"/>
                  </a:rPr>
                  <a:t>b</a:t>
                </a:r>
              </a:p>
            </p:txBody>
          </p:sp>
        </p:grpSp>
      </p:grpSp>
      <p:grpSp>
        <p:nvGrpSpPr>
          <p:cNvPr id="81957" name="Group 37"/>
          <p:cNvGrpSpPr>
            <a:grpSpLocks/>
          </p:cNvGrpSpPr>
          <p:nvPr/>
        </p:nvGrpSpPr>
        <p:grpSpPr bwMode="auto">
          <a:xfrm>
            <a:off x="3062818" y="3381375"/>
            <a:ext cx="3752849" cy="1968500"/>
            <a:chOff x="0" y="0"/>
            <a:chExt cx="1773" cy="1240"/>
          </a:xfrm>
        </p:grpSpPr>
        <p:grpSp>
          <p:nvGrpSpPr>
            <p:cNvPr id="80933" name="Group 21"/>
            <p:cNvGrpSpPr>
              <a:grpSpLocks/>
            </p:cNvGrpSpPr>
            <p:nvPr/>
          </p:nvGrpSpPr>
          <p:grpSpPr bwMode="auto">
            <a:xfrm>
              <a:off x="917" y="0"/>
              <a:ext cx="395" cy="394"/>
              <a:chOff x="0" y="0"/>
              <a:chExt cx="394" cy="394"/>
            </a:xfrm>
          </p:grpSpPr>
          <p:sp>
            <p:nvSpPr>
              <p:cNvPr id="80949" name="Oval 19"/>
              <p:cNvSpPr>
                <a:spLocks/>
              </p:cNvSpPr>
              <p:nvPr/>
            </p:nvSpPr>
            <p:spPr bwMode="auto">
              <a:xfrm>
                <a:off x="0" y="0"/>
                <a:ext cx="394" cy="394"/>
              </a:xfrm>
              <a:prstGeom prst="ellipse">
                <a:avLst/>
              </a:prstGeom>
              <a:noFill/>
              <a:ln w="9525">
                <a:solidFill>
                  <a:schemeClr val="tx1"/>
                </a:solidFill>
                <a:round/>
                <a:headEnd/>
                <a:tailEnd/>
              </a:ln>
            </p:spPr>
            <p:txBody>
              <a:bodyPr lIns="0" tIns="0" rIns="0" bIns="0"/>
              <a:lstStyle/>
              <a:p>
                <a:endParaRPr lang="en-US"/>
              </a:p>
            </p:txBody>
          </p:sp>
          <p:sp>
            <p:nvSpPr>
              <p:cNvPr id="80950" name="Rectangle 20"/>
              <p:cNvSpPr>
                <a:spLocks/>
              </p:cNvSpPr>
              <p:nvPr/>
            </p:nvSpPr>
            <p:spPr bwMode="auto">
              <a:xfrm>
                <a:off x="87" y="86"/>
                <a:ext cx="221" cy="223"/>
              </a:xfrm>
              <a:prstGeom prst="rect">
                <a:avLst/>
              </a:prstGeom>
              <a:noFill/>
              <a:ln w="12700">
                <a:noFill/>
                <a:miter lim="800000"/>
                <a:headEnd/>
                <a:tailEnd/>
              </a:ln>
            </p:spPr>
            <p:txBody>
              <a:bodyPr wrap="none" lIns="38100" tIns="38100" rIns="78049" bIns="38100" anchor="ctr">
                <a:spAutoFit/>
              </a:bodyPr>
              <a:lstStyle/>
              <a:p>
                <a:pPr marL="1588" algn="ctr"/>
                <a:r>
                  <a:rPr lang="en-US">
                    <a:solidFill>
                      <a:schemeClr val="tx1"/>
                    </a:solidFill>
                    <a:latin typeface="Arial Bold" charset="0"/>
                    <a:cs typeface="Arial Bold" charset="0"/>
                    <a:sym typeface="Arial Bold" charset="0"/>
                  </a:rPr>
                  <a:t>G</a:t>
                </a:r>
                <a:r>
                  <a:rPr lang="en-US" baseline="-25000">
                    <a:solidFill>
                      <a:schemeClr val="tx1"/>
                    </a:solidFill>
                    <a:latin typeface="Arial Bold" charset="0"/>
                    <a:cs typeface="Arial Bold" charset="0"/>
                    <a:sym typeface="Arial Bold" charset="0"/>
                  </a:rPr>
                  <a:t>2</a:t>
                </a:r>
                <a:r>
                  <a:rPr lang="en-US" baseline="30000">
                    <a:solidFill>
                      <a:schemeClr val="tx1"/>
                    </a:solidFill>
                    <a:latin typeface="Arial Bold" charset="0"/>
                    <a:cs typeface="Arial Bold" charset="0"/>
                    <a:sym typeface="Arial Bold" charset="0"/>
                  </a:rPr>
                  <a:t>a</a:t>
                </a:r>
              </a:p>
            </p:txBody>
          </p:sp>
        </p:grpSp>
        <p:grpSp>
          <p:nvGrpSpPr>
            <p:cNvPr id="80934" name="Group 24"/>
            <p:cNvGrpSpPr>
              <a:grpSpLocks/>
            </p:cNvGrpSpPr>
            <p:nvPr/>
          </p:nvGrpSpPr>
          <p:grpSpPr bwMode="auto">
            <a:xfrm>
              <a:off x="916" y="845"/>
              <a:ext cx="396" cy="395"/>
              <a:chOff x="0" y="0"/>
              <a:chExt cx="395" cy="395"/>
            </a:xfrm>
          </p:grpSpPr>
          <p:sp>
            <p:nvSpPr>
              <p:cNvPr id="80947" name="Oval 22"/>
              <p:cNvSpPr>
                <a:spLocks/>
              </p:cNvSpPr>
              <p:nvPr/>
            </p:nvSpPr>
            <p:spPr bwMode="auto">
              <a:xfrm>
                <a:off x="0" y="0"/>
                <a:ext cx="395" cy="395"/>
              </a:xfrm>
              <a:prstGeom prst="ellipse">
                <a:avLst/>
              </a:prstGeom>
              <a:solidFill>
                <a:srgbClr val="D1D1F0"/>
              </a:solidFill>
              <a:ln w="9525">
                <a:solidFill>
                  <a:schemeClr val="tx1"/>
                </a:solidFill>
                <a:round/>
                <a:headEnd/>
                <a:tailEnd/>
              </a:ln>
            </p:spPr>
            <p:txBody>
              <a:bodyPr lIns="0" tIns="0" rIns="0" bIns="0"/>
              <a:lstStyle/>
              <a:p>
                <a:endParaRPr lang="en-US"/>
              </a:p>
            </p:txBody>
          </p:sp>
          <p:sp>
            <p:nvSpPr>
              <p:cNvPr id="80948" name="Rectangle 23"/>
              <p:cNvSpPr>
                <a:spLocks/>
              </p:cNvSpPr>
              <p:nvPr/>
            </p:nvSpPr>
            <p:spPr bwMode="auto">
              <a:xfrm>
                <a:off x="95" y="86"/>
                <a:ext cx="204" cy="223"/>
              </a:xfrm>
              <a:prstGeom prst="rect">
                <a:avLst/>
              </a:prstGeom>
              <a:noFill/>
              <a:ln w="12700">
                <a:noFill/>
                <a:miter lim="800000"/>
                <a:headEnd/>
                <a:tailEnd/>
              </a:ln>
            </p:spPr>
            <p:txBody>
              <a:bodyPr wrap="none" lIns="38100" tIns="38100" rIns="78049" bIns="38100" anchor="ctr">
                <a:spAutoFit/>
              </a:bodyPr>
              <a:lstStyle/>
              <a:p>
                <a:pPr marL="1588" algn="ctr"/>
                <a:r>
                  <a:rPr lang="en-US">
                    <a:solidFill>
                      <a:schemeClr val="tx1"/>
                    </a:solidFill>
                    <a:latin typeface="Arial Bold" charset="0"/>
                    <a:cs typeface="Arial Bold" charset="0"/>
                    <a:sym typeface="Arial Bold" charset="0"/>
                  </a:rPr>
                  <a:t>E</a:t>
                </a:r>
                <a:r>
                  <a:rPr lang="en-US" sz="1600" baseline="-25000">
                    <a:solidFill>
                      <a:schemeClr val="tx1"/>
                    </a:solidFill>
                    <a:latin typeface="Arial Bold" charset="0"/>
                    <a:cs typeface="Arial Bold" charset="0"/>
                    <a:sym typeface="Arial Bold" charset="0"/>
                  </a:rPr>
                  <a:t>2</a:t>
                </a:r>
                <a:r>
                  <a:rPr lang="en-US" baseline="30000">
                    <a:solidFill>
                      <a:schemeClr val="tx1"/>
                    </a:solidFill>
                    <a:latin typeface="Arial Bold" charset="0"/>
                    <a:cs typeface="Arial Bold" charset="0"/>
                    <a:sym typeface="Arial Bold" charset="0"/>
                  </a:rPr>
                  <a:t>a</a:t>
                </a:r>
              </a:p>
            </p:txBody>
          </p:sp>
        </p:grpSp>
        <p:sp>
          <p:nvSpPr>
            <p:cNvPr id="80935" name="Line 25"/>
            <p:cNvSpPr>
              <a:spLocks noChangeShapeType="1"/>
            </p:cNvSpPr>
            <p:nvPr/>
          </p:nvSpPr>
          <p:spPr bwMode="auto">
            <a:xfrm flipH="1">
              <a:off x="1114" y="395"/>
              <a:ext cx="1" cy="451"/>
            </a:xfrm>
            <a:prstGeom prst="line">
              <a:avLst/>
            </a:prstGeom>
            <a:noFill/>
            <a:ln w="19050">
              <a:solidFill>
                <a:schemeClr val="tx1"/>
              </a:solidFill>
              <a:round/>
              <a:headEnd/>
              <a:tailEnd type="triangle" w="lg" len="med"/>
            </a:ln>
          </p:spPr>
          <p:txBody>
            <a:bodyPr lIns="0" tIns="0" rIns="0" bIns="0"/>
            <a:lstStyle/>
            <a:p>
              <a:endParaRPr lang="en-US"/>
            </a:p>
          </p:txBody>
        </p:sp>
        <p:grpSp>
          <p:nvGrpSpPr>
            <p:cNvPr id="80936" name="Group 28"/>
            <p:cNvGrpSpPr>
              <a:grpSpLocks/>
            </p:cNvGrpSpPr>
            <p:nvPr/>
          </p:nvGrpSpPr>
          <p:grpSpPr bwMode="auto">
            <a:xfrm>
              <a:off x="1378" y="845"/>
              <a:ext cx="394" cy="395"/>
              <a:chOff x="0" y="0"/>
              <a:chExt cx="394" cy="395"/>
            </a:xfrm>
          </p:grpSpPr>
          <p:sp>
            <p:nvSpPr>
              <p:cNvPr id="80945" name="Oval 26"/>
              <p:cNvSpPr>
                <a:spLocks/>
              </p:cNvSpPr>
              <p:nvPr/>
            </p:nvSpPr>
            <p:spPr bwMode="auto">
              <a:xfrm>
                <a:off x="0" y="0"/>
                <a:ext cx="394" cy="395"/>
              </a:xfrm>
              <a:prstGeom prst="ellipse">
                <a:avLst/>
              </a:prstGeom>
              <a:solidFill>
                <a:srgbClr val="D1D1F0"/>
              </a:solidFill>
              <a:ln w="9525">
                <a:solidFill>
                  <a:schemeClr val="tx1"/>
                </a:solidFill>
                <a:round/>
                <a:headEnd/>
                <a:tailEnd/>
              </a:ln>
            </p:spPr>
            <p:txBody>
              <a:bodyPr lIns="0" tIns="0" rIns="0" bIns="0"/>
              <a:lstStyle/>
              <a:p>
                <a:endParaRPr lang="en-US"/>
              </a:p>
            </p:txBody>
          </p:sp>
          <p:sp>
            <p:nvSpPr>
              <p:cNvPr id="80946" name="Rectangle 27"/>
              <p:cNvSpPr>
                <a:spLocks/>
              </p:cNvSpPr>
              <p:nvPr/>
            </p:nvSpPr>
            <p:spPr bwMode="auto">
              <a:xfrm>
                <a:off x="95" y="86"/>
                <a:ext cx="205" cy="223"/>
              </a:xfrm>
              <a:prstGeom prst="rect">
                <a:avLst/>
              </a:prstGeom>
              <a:noFill/>
              <a:ln w="12700">
                <a:noFill/>
                <a:miter lim="800000"/>
                <a:headEnd/>
                <a:tailEnd/>
              </a:ln>
            </p:spPr>
            <p:txBody>
              <a:bodyPr wrap="none" lIns="38100" tIns="38100" rIns="78049" bIns="38100" anchor="ctr">
                <a:spAutoFit/>
              </a:bodyPr>
              <a:lstStyle/>
              <a:p>
                <a:pPr marL="1588" algn="ctr"/>
                <a:r>
                  <a:rPr lang="en-US">
                    <a:solidFill>
                      <a:schemeClr val="tx1"/>
                    </a:solidFill>
                    <a:latin typeface="Arial Bold" charset="0"/>
                    <a:cs typeface="Arial Bold" charset="0"/>
                    <a:sym typeface="Arial Bold" charset="0"/>
                  </a:rPr>
                  <a:t>E</a:t>
                </a:r>
                <a:r>
                  <a:rPr lang="en-US" sz="1600" baseline="-25000">
                    <a:solidFill>
                      <a:schemeClr val="tx1"/>
                    </a:solidFill>
                    <a:latin typeface="Arial Bold" charset="0"/>
                    <a:cs typeface="Arial Bold" charset="0"/>
                    <a:sym typeface="Arial Bold" charset="0"/>
                  </a:rPr>
                  <a:t>2</a:t>
                </a:r>
                <a:r>
                  <a:rPr lang="en-US" baseline="30000">
                    <a:solidFill>
                      <a:schemeClr val="tx1"/>
                    </a:solidFill>
                    <a:latin typeface="Arial Bold" charset="0"/>
                    <a:cs typeface="Arial Bold" charset="0"/>
                    <a:sym typeface="Arial Bold" charset="0"/>
                  </a:rPr>
                  <a:t>b</a:t>
                </a:r>
              </a:p>
            </p:txBody>
          </p:sp>
        </p:grpSp>
        <p:sp>
          <p:nvSpPr>
            <p:cNvPr id="80937" name="Line 29"/>
            <p:cNvSpPr>
              <a:spLocks noChangeShapeType="1"/>
            </p:cNvSpPr>
            <p:nvPr/>
          </p:nvSpPr>
          <p:spPr bwMode="auto">
            <a:xfrm flipH="1">
              <a:off x="1575" y="702"/>
              <a:ext cx="1" cy="144"/>
            </a:xfrm>
            <a:prstGeom prst="line">
              <a:avLst/>
            </a:prstGeom>
            <a:noFill/>
            <a:ln w="19050">
              <a:solidFill>
                <a:schemeClr val="tx1"/>
              </a:solidFill>
              <a:round/>
              <a:headEnd/>
              <a:tailEnd type="triangle" w="lg" len="med"/>
            </a:ln>
          </p:spPr>
          <p:txBody>
            <a:bodyPr lIns="0" tIns="0" rIns="0" bIns="0"/>
            <a:lstStyle/>
            <a:p>
              <a:endParaRPr lang="en-US"/>
            </a:p>
          </p:txBody>
        </p:sp>
        <p:grpSp>
          <p:nvGrpSpPr>
            <p:cNvPr id="80938" name="Group 32"/>
            <p:cNvGrpSpPr>
              <a:grpSpLocks/>
            </p:cNvGrpSpPr>
            <p:nvPr/>
          </p:nvGrpSpPr>
          <p:grpSpPr bwMode="auto">
            <a:xfrm>
              <a:off x="1378" y="307"/>
              <a:ext cx="395" cy="395"/>
              <a:chOff x="0" y="0"/>
              <a:chExt cx="394" cy="394"/>
            </a:xfrm>
          </p:grpSpPr>
          <p:sp>
            <p:nvSpPr>
              <p:cNvPr id="80943" name="Oval 30"/>
              <p:cNvSpPr>
                <a:spLocks/>
              </p:cNvSpPr>
              <p:nvPr/>
            </p:nvSpPr>
            <p:spPr bwMode="auto">
              <a:xfrm>
                <a:off x="0" y="0"/>
                <a:ext cx="394" cy="394"/>
              </a:xfrm>
              <a:prstGeom prst="ellipse">
                <a:avLst/>
              </a:prstGeom>
              <a:noFill/>
              <a:ln w="9525">
                <a:solidFill>
                  <a:schemeClr val="tx1"/>
                </a:solidFill>
                <a:round/>
                <a:headEnd/>
                <a:tailEnd/>
              </a:ln>
            </p:spPr>
            <p:txBody>
              <a:bodyPr lIns="0" tIns="0" rIns="0" bIns="0"/>
              <a:lstStyle/>
              <a:p>
                <a:endParaRPr lang="en-US"/>
              </a:p>
            </p:txBody>
          </p:sp>
          <p:sp>
            <p:nvSpPr>
              <p:cNvPr id="80944" name="Rectangle 31"/>
              <p:cNvSpPr>
                <a:spLocks/>
              </p:cNvSpPr>
              <p:nvPr/>
            </p:nvSpPr>
            <p:spPr bwMode="auto">
              <a:xfrm>
                <a:off x="87" y="86"/>
                <a:ext cx="221" cy="222"/>
              </a:xfrm>
              <a:prstGeom prst="rect">
                <a:avLst/>
              </a:prstGeom>
              <a:noFill/>
              <a:ln w="12700">
                <a:noFill/>
                <a:miter lim="800000"/>
                <a:headEnd/>
                <a:tailEnd/>
              </a:ln>
            </p:spPr>
            <p:txBody>
              <a:bodyPr wrap="none" lIns="38100" tIns="38100" rIns="78049" bIns="38100" anchor="ctr">
                <a:spAutoFit/>
              </a:bodyPr>
              <a:lstStyle/>
              <a:p>
                <a:pPr marL="1588" algn="ctr"/>
                <a:r>
                  <a:rPr lang="en-US">
                    <a:solidFill>
                      <a:schemeClr val="tx1"/>
                    </a:solidFill>
                    <a:latin typeface="Arial Bold" charset="0"/>
                    <a:cs typeface="Arial Bold" charset="0"/>
                    <a:sym typeface="Arial Bold" charset="0"/>
                  </a:rPr>
                  <a:t>G</a:t>
                </a:r>
                <a:r>
                  <a:rPr lang="en-US" baseline="-25000">
                    <a:solidFill>
                      <a:schemeClr val="tx1"/>
                    </a:solidFill>
                    <a:latin typeface="Arial Bold" charset="0"/>
                    <a:cs typeface="Arial Bold" charset="0"/>
                    <a:sym typeface="Arial Bold" charset="0"/>
                  </a:rPr>
                  <a:t>2</a:t>
                </a:r>
                <a:r>
                  <a:rPr lang="en-US" baseline="30000">
                    <a:solidFill>
                      <a:schemeClr val="tx1"/>
                    </a:solidFill>
                    <a:latin typeface="Arial Bold" charset="0"/>
                    <a:cs typeface="Arial Bold" charset="0"/>
                    <a:sym typeface="Arial Bold" charset="0"/>
                  </a:rPr>
                  <a:t>b</a:t>
                </a:r>
              </a:p>
            </p:txBody>
          </p:sp>
        </p:grpSp>
        <p:sp>
          <p:nvSpPr>
            <p:cNvPr id="80939" name="Line 33"/>
            <p:cNvSpPr>
              <a:spLocks noChangeShapeType="1"/>
            </p:cNvSpPr>
            <p:nvPr/>
          </p:nvSpPr>
          <p:spPr bwMode="auto">
            <a:xfrm>
              <a:off x="0" y="197"/>
              <a:ext cx="917" cy="1"/>
            </a:xfrm>
            <a:prstGeom prst="line">
              <a:avLst/>
            </a:prstGeom>
            <a:noFill/>
            <a:ln w="19050">
              <a:solidFill>
                <a:schemeClr val="tx1"/>
              </a:solidFill>
              <a:round/>
              <a:headEnd/>
              <a:tailEnd type="triangle" w="lg" len="med"/>
            </a:ln>
          </p:spPr>
          <p:txBody>
            <a:bodyPr lIns="0" tIns="0" rIns="0" bIns="0"/>
            <a:lstStyle/>
            <a:p>
              <a:endParaRPr lang="en-US"/>
            </a:p>
          </p:txBody>
        </p:sp>
        <p:sp>
          <p:nvSpPr>
            <p:cNvPr id="80940" name="Line 34"/>
            <p:cNvSpPr>
              <a:spLocks noChangeShapeType="1"/>
            </p:cNvSpPr>
            <p:nvPr/>
          </p:nvSpPr>
          <p:spPr bwMode="auto">
            <a:xfrm>
              <a:off x="460" y="504"/>
              <a:ext cx="918" cy="1"/>
            </a:xfrm>
            <a:prstGeom prst="line">
              <a:avLst/>
            </a:prstGeom>
            <a:noFill/>
            <a:ln w="19050">
              <a:solidFill>
                <a:schemeClr val="tx1"/>
              </a:solidFill>
              <a:round/>
              <a:headEnd/>
              <a:tailEnd type="triangle" w="lg" len="med"/>
            </a:ln>
          </p:spPr>
          <p:txBody>
            <a:bodyPr lIns="0" tIns="0" rIns="0" bIns="0"/>
            <a:lstStyle/>
            <a:p>
              <a:endParaRPr lang="en-US"/>
            </a:p>
          </p:txBody>
        </p:sp>
        <p:sp>
          <p:nvSpPr>
            <p:cNvPr id="80941" name="Line 35"/>
            <p:cNvSpPr>
              <a:spLocks noChangeShapeType="1"/>
            </p:cNvSpPr>
            <p:nvPr/>
          </p:nvSpPr>
          <p:spPr bwMode="auto">
            <a:xfrm rot="10800000" flipH="1">
              <a:off x="460" y="337"/>
              <a:ext cx="515" cy="167"/>
            </a:xfrm>
            <a:prstGeom prst="line">
              <a:avLst/>
            </a:prstGeom>
            <a:noFill/>
            <a:ln w="19050">
              <a:solidFill>
                <a:schemeClr val="tx1"/>
              </a:solidFill>
              <a:round/>
              <a:headEnd/>
              <a:tailEnd type="triangle" w="lg" len="med"/>
            </a:ln>
          </p:spPr>
          <p:txBody>
            <a:bodyPr lIns="0" tIns="0" rIns="0" bIns="0"/>
            <a:lstStyle/>
            <a:p>
              <a:endParaRPr lang="en-US"/>
            </a:p>
          </p:txBody>
        </p:sp>
        <p:sp>
          <p:nvSpPr>
            <p:cNvPr id="80942" name="Line 36"/>
            <p:cNvSpPr>
              <a:spLocks noChangeShapeType="1"/>
            </p:cNvSpPr>
            <p:nvPr/>
          </p:nvSpPr>
          <p:spPr bwMode="auto">
            <a:xfrm>
              <a:off x="1312" y="197"/>
              <a:ext cx="123" cy="167"/>
            </a:xfrm>
            <a:prstGeom prst="line">
              <a:avLst/>
            </a:prstGeom>
            <a:noFill/>
            <a:ln w="19050">
              <a:solidFill>
                <a:schemeClr val="tx1"/>
              </a:solidFill>
              <a:round/>
              <a:headEnd/>
              <a:tailEnd type="triangle" w="lg" len="med"/>
            </a:ln>
          </p:spPr>
          <p:txBody>
            <a:bodyPr lIns="0" tIns="0" rIns="0" bIns="0"/>
            <a:lstStyle/>
            <a:p>
              <a:endParaRPr lang="en-US"/>
            </a:p>
          </p:txBody>
        </p:sp>
      </p:grpSp>
      <p:grpSp>
        <p:nvGrpSpPr>
          <p:cNvPr id="81960" name="Group 40"/>
          <p:cNvGrpSpPr>
            <a:grpSpLocks/>
          </p:cNvGrpSpPr>
          <p:nvPr/>
        </p:nvGrpSpPr>
        <p:grpSpPr bwMode="auto">
          <a:xfrm>
            <a:off x="7840134" y="3381376"/>
            <a:ext cx="836084" cy="627063"/>
            <a:chOff x="0" y="0"/>
            <a:chExt cx="395" cy="395"/>
          </a:xfrm>
        </p:grpSpPr>
        <p:sp>
          <p:nvSpPr>
            <p:cNvPr id="80931" name="Oval 38"/>
            <p:cNvSpPr>
              <a:spLocks/>
            </p:cNvSpPr>
            <p:nvPr/>
          </p:nvSpPr>
          <p:spPr bwMode="auto">
            <a:xfrm>
              <a:off x="0" y="0"/>
              <a:ext cx="395" cy="395"/>
            </a:xfrm>
            <a:prstGeom prst="ellipse">
              <a:avLst/>
            </a:prstGeom>
            <a:noFill/>
            <a:ln w="9525">
              <a:solidFill>
                <a:schemeClr val="tx1"/>
              </a:solidFill>
              <a:round/>
              <a:headEnd/>
              <a:tailEnd/>
            </a:ln>
          </p:spPr>
          <p:txBody>
            <a:bodyPr lIns="0" tIns="0" rIns="0" bIns="0"/>
            <a:lstStyle/>
            <a:p>
              <a:endParaRPr lang="en-US"/>
            </a:p>
          </p:txBody>
        </p:sp>
        <p:sp>
          <p:nvSpPr>
            <p:cNvPr id="80932" name="Rectangle 39"/>
            <p:cNvSpPr>
              <a:spLocks/>
            </p:cNvSpPr>
            <p:nvPr/>
          </p:nvSpPr>
          <p:spPr bwMode="auto">
            <a:xfrm>
              <a:off x="86" y="86"/>
              <a:ext cx="221" cy="223"/>
            </a:xfrm>
            <a:prstGeom prst="rect">
              <a:avLst/>
            </a:prstGeom>
            <a:noFill/>
            <a:ln w="12700">
              <a:noFill/>
              <a:miter lim="800000"/>
              <a:headEnd/>
              <a:tailEnd/>
            </a:ln>
          </p:spPr>
          <p:txBody>
            <a:bodyPr wrap="none" lIns="38100" tIns="38100" rIns="78049" bIns="38100" anchor="ctr">
              <a:spAutoFit/>
            </a:bodyPr>
            <a:lstStyle/>
            <a:p>
              <a:pPr marL="1588" algn="ctr"/>
              <a:r>
                <a:rPr lang="en-US">
                  <a:solidFill>
                    <a:schemeClr val="tx1"/>
                  </a:solidFill>
                  <a:latin typeface="Arial Bold" charset="0"/>
                  <a:cs typeface="Arial Bold" charset="0"/>
                  <a:sym typeface="Arial Bold" charset="0"/>
                </a:rPr>
                <a:t>G</a:t>
              </a:r>
              <a:r>
                <a:rPr lang="en-US" baseline="-25000">
                  <a:solidFill>
                    <a:schemeClr val="tx1"/>
                  </a:solidFill>
                  <a:latin typeface="Arial Bold" charset="0"/>
                  <a:cs typeface="Arial Bold" charset="0"/>
                  <a:sym typeface="Arial Bold" charset="0"/>
                </a:rPr>
                <a:t>3</a:t>
              </a:r>
              <a:r>
                <a:rPr lang="en-US" baseline="30000">
                  <a:solidFill>
                    <a:schemeClr val="tx1"/>
                  </a:solidFill>
                  <a:latin typeface="Arial Bold" charset="0"/>
                  <a:cs typeface="Arial Bold" charset="0"/>
                  <a:sym typeface="Arial Bold" charset="0"/>
                </a:rPr>
                <a:t>a</a:t>
              </a:r>
            </a:p>
          </p:txBody>
        </p:sp>
      </p:grpSp>
      <p:grpSp>
        <p:nvGrpSpPr>
          <p:cNvPr id="81963" name="Group 43"/>
          <p:cNvGrpSpPr>
            <a:grpSpLocks/>
          </p:cNvGrpSpPr>
          <p:nvPr/>
        </p:nvGrpSpPr>
        <p:grpSpPr bwMode="auto">
          <a:xfrm>
            <a:off x="7840134" y="4724401"/>
            <a:ext cx="836084" cy="627063"/>
            <a:chOff x="0" y="0"/>
            <a:chExt cx="395" cy="395"/>
          </a:xfrm>
        </p:grpSpPr>
        <p:sp>
          <p:nvSpPr>
            <p:cNvPr id="80929" name="Oval 41"/>
            <p:cNvSpPr>
              <a:spLocks/>
            </p:cNvSpPr>
            <p:nvPr/>
          </p:nvSpPr>
          <p:spPr bwMode="auto">
            <a:xfrm>
              <a:off x="0" y="0"/>
              <a:ext cx="395" cy="395"/>
            </a:xfrm>
            <a:prstGeom prst="ellipse">
              <a:avLst/>
            </a:prstGeom>
            <a:solidFill>
              <a:srgbClr val="D1D1F0"/>
            </a:solidFill>
            <a:ln w="9525">
              <a:solidFill>
                <a:schemeClr val="tx1"/>
              </a:solidFill>
              <a:round/>
              <a:headEnd/>
              <a:tailEnd/>
            </a:ln>
          </p:spPr>
          <p:txBody>
            <a:bodyPr lIns="0" tIns="0" rIns="0" bIns="0"/>
            <a:lstStyle/>
            <a:p>
              <a:endParaRPr lang="en-US"/>
            </a:p>
          </p:txBody>
        </p:sp>
        <p:sp>
          <p:nvSpPr>
            <p:cNvPr id="80930" name="Rectangle 42"/>
            <p:cNvSpPr>
              <a:spLocks/>
            </p:cNvSpPr>
            <p:nvPr/>
          </p:nvSpPr>
          <p:spPr bwMode="auto">
            <a:xfrm>
              <a:off x="95" y="86"/>
              <a:ext cx="205" cy="223"/>
            </a:xfrm>
            <a:prstGeom prst="rect">
              <a:avLst/>
            </a:prstGeom>
            <a:noFill/>
            <a:ln w="12700">
              <a:noFill/>
              <a:miter lim="800000"/>
              <a:headEnd/>
              <a:tailEnd/>
            </a:ln>
          </p:spPr>
          <p:txBody>
            <a:bodyPr wrap="none" lIns="38100" tIns="38100" rIns="78049" bIns="38100" anchor="ctr">
              <a:spAutoFit/>
            </a:bodyPr>
            <a:lstStyle/>
            <a:p>
              <a:pPr marL="1588" algn="ctr"/>
              <a:r>
                <a:rPr lang="en-US">
                  <a:solidFill>
                    <a:schemeClr val="tx1"/>
                  </a:solidFill>
                  <a:latin typeface="Arial Bold" charset="0"/>
                  <a:cs typeface="Arial Bold" charset="0"/>
                  <a:sym typeface="Arial Bold" charset="0"/>
                </a:rPr>
                <a:t>E</a:t>
              </a:r>
              <a:r>
                <a:rPr lang="en-US" sz="1600" baseline="-25000">
                  <a:solidFill>
                    <a:schemeClr val="tx1"/>
                  </a:solidFill>
                  <a:latin typeface="Arial Bold" charset="0"/>
                  <a:cs typeface="Arial Bold" charset="0"/>
                  <a:sym typeface="Arial Bold" charset="0"/>
                </a:rPr>
                <a:t>3</a:t>
              </a:r>
              <a:r>
                <a:rPr lang="en-US" baseline="30000">
                  <a:solidFill>
                    <a:schemeClr val="tx1"/>
                  </a:solidFill>
                  <a:latin typeface="Arial Bold" charset="0"/>
                  <a:cs typeface="Arial Bold" charset="0"/>
                  <a:sym typeface="Arial Bold" charset="0"/>
                </a:rPr>
                <a:t>a</a:t>
              </a:r>
            </a:p>
          </p:txBody>
        </p:sp>
      </p:grpSp>
      <p:cxnSp>
        <p:nvCxnSpPr>
          <p:cNvPr id="81964" name="AutoShape 44"/>
          <p:cNvCxnSpPr>
            <a:cxnSpLocks noChangeShapeType="1"/>
          </p:cNvCxnSpPr>
          <p:nvPr/>
        </p:nvCxnSpPr>
        <p:spPr bwMode="auto">
          <a:xfrm>
            <a:off x="8257117" y="3694114"/>
            <a:ext cx="0" cy="1343025"/>
          </a:xfrm>
          <a:prstGeom prst="straightConnector1">
            <a:avLst/>
          </a:prstGeom>
          <a:noFill/>
          <a:ln w="19050">
            <a:solidFill>
              <a:schemeClr val="tx1"/>
            </a:solidFill>
            <a:round/>
            <a:headEnd/>
            <a:tailEnd type="triangle" w="lg" len="med"/>
          </a:ln>
        </p:spPr>
      </p:cxnSp>
      <p:grpSp>
        <p:nvGrpSpPr>
          <p:cNvPr id="81967" name="Group 47"/>
          <p:cNvGrpSpPr>
            <a:grpSpLocks/>
          </p:cNvGrpSpPr>
          <p:nvPr/>
        </p:nvGrpSpPr>
        <p:grpSpPr bwMode="auto">
          <a:xfrm>
            <a:off x="8815917" y="4724401"/>
            <a:ext cx="836083" cy="627063"/>
            <a:chOff x="0" y="0"/>
            <a:chExt cx="395" cy="395"/>
          </a:xfrm>
        </p:grpSpPr>
        <p:sp>
          <p:nvSpPr>
            <p:cNvPr id="80927" name="Oval 45"/>
            <p:cNvSpPr>
              <a:spLocks/>
            </p:cNvSpPr>
            <p:nvPr/>
          </p:nvSpPr>
          <p:spPr bwMode="auto">
            <a:xfrm>
              <a:off x="0" y="0"/>
              <a:ext cx="395" cy="395"/>
            </a:xfrm>
            <a:prstGeom prst="ellipse">
              <a:avLst/>
            </a:prstGeom>
            <a:solidFill>
              <a:srgbClr val="D1D1F0"/>
            </a:solidFill>
            <a:ln w="9525">
              <a:solidFill>
                <a:schemeClr val="tx1"/>
              </a:solidFill>
              <a:round/>
              <a:headEnd/>
              <a:tailEnd/>
            </a:ln>
          </p:spPr>
          <p:txBody>
            <a:bodyPr lIns="0" tIns="0" rIns="0" bIns="0"/>
            <a:lstStyle/>
            <a:p>
              <a:endParaRPr lang="en-US"/>
            </a:p>
          </p:txBody>
        </p:sp>
        <p:sp>
          <p:nvSpPr>
            <p:cNvPr id="80928" name="Rectangle 46"/>
            <p:cNvSpPr>
              <a:spLocks/>
            </p:cNvSpPr>
            <p:nvPr/>
          </p:nvSpPr>
          <p:spPr bwMode="auto">
            <a:xfrm>
              <a:off x="95" y="86"/>
              <a:ext cx="205" cy="223"/>
            </a:xfrm>
            <a:prstGeom prst="rect">
              <a:avLst/>
            </a:prstGeom>
            <a:noFill/>
            <a:ln w="12700">
              <a:noFill/>
              <a:miter lim="800000"/>
              <a:headEnd/>
              <a:tailEnd/>
            </a:ln>
          </p:spPr>
          <p:txBody>
            <a:bodyPr wrap="none" lIns="38100" tIns="38100" rIns="78049" bIns="38100" anchor="ctr">
              <a:spAutoFit/>
            </a:bodyPr>
            <a:lstStyle/>
            <a:p>
              <a:pPr marL="1588" algn="ctr"/>
              <a:r>
                <a:rPr lang="en-US">
                  <a:solidFill>
                    <a:schemeClr val="tx1"/>
                  </a:solidFill>
                  <a:latin typeface="Arial Bold" charset="0"/>
                  <a:cs typeface="Arial Bold" charset="0"/>
                  <a:sym typeface="Arial Bold" charset="0"/>
                </a:rPr>
                <a:t>E</a:t>
              </a:r>
              <a:r>
                <a:rPr lang="en-US" sz="1600" baseline="-25000">
                  <a:solidFill>
                    <a:schemeClr val="tx1"/>
                  </a:solidFill>
                  <a:latin typeface="Arial Bold" charset="0"/>
                  <a:cs typeface="Arial Bold" charset="0"/>
                  <a:sym typeface="Arial Bold" charset="0"/>
                </a:rPr>
                <a:t>3</a:t>
              </a:r>
              <a:r>
                <a:rPr lang="en-US" baseline="30000">
                  <a:solidFill>
                    <a:schemeClr val="tx1"/>
                  </a:solidFill>
                  <a:latin typeface="Arial Bold" charset="0"/>
                  <a:cs typeface="Arial Bold" charset="0"/>
                  <a:sym typeface="Arial Bold" charset="0"/>
                </a:rPr>
                <a:t>b</a:t>
              </a:r>
            </a:p>
          </p:txBody>
        </p:sp>
      </p:grpSp>
      <p:cxnSp>
        <p:nvCxnSpPr>
          <p:cNvPr id="81968" name="AutoShape 48"/>
          <p:cNvCxnSpPr>
            <a:cxnSpLocks noChangeShapeType="1"/>
          </p:cNvCxnSpPr>
          <p:nvPr/>
        </p:nvCxnSpPr>
        <p:spPr bwMode="auto">
          <a:xfrm>
            <a:off x="9232900" y="4181476"/>
            <a:ext cx="0" cy="855663"/>
          </a:xfrm>
          <a:prstGeom prst="straightConnector1">
            <a:avLst/>
          </a:prstGeom>
          <a:noFill/>
          <a:ln w="19050">
            <a:solidFill>
              <a:schemeClr val="tx1"/>
            </a:solidFill>
            <a:round/>
            <a:headEnd/>
            <a:tailEnd type="triangle" w="lg" len="med"/>
          </a:ln>
        </p:spPr>
      </p:cxnSp>
      <p:grpSp>
        <p:nvGrpSpPr>
          <p:cNvPr id="81971" name="Group 51"/>
          <p:cNvGrpSpPr>
            <a:grpSpLocks/>
          </p:cNvGrpSpPr>
          <p:nvPr/>
        </p:nvGrpSpPr>
        <p:grpSpPr bwMode="auto">
          <a:xfrm>
            <a:off x="8815917" y="3868738"/>
            <a:ext cx="836083" cy="627062"/>
            <a:chOff x="0" y="0"/>
            <a:chExt cx="395" cy="395"/>
          </a:xfrm>
        </p:grpSpPr>
        <p:sp>
          <p:nvSpPr>
            <p:cNvPr id="80925" name="Oval 49"/>
            <p:cNvSpPr>
              <a:spLocks/>
            </p:cNvSpPr>
            <p:nvPr/>
          </p:nvSpPr>
          <p:spPr bwMode="auto">
            <a:xfrm>
              <a:off x="0" y="0"/>
              <a:ext cx="395" cy="395"/>
            </a:xfrm>
            <a:prstGeom prst="ellipse">
              <a:avLst/>
            </a:prstGeom>
            <a:noFill/>
            <a:ln w="9525">
              <a:solidFill>
                <a:schemeClr val="tx1"/>
              </a:solidFill>
              <a:round/>
              <a:headEnd/>
              <a:tailEnd/>
            </a:ln>
          </p:spPr>
          <p:txBody>
            <a:bodyPr lIns="0" tIns="0" rIns="0" bIns="0"/>
            <a:lstStyle/>
            <a:p>
              <a:endParaRPr lang="en-US"/>
            </a:p>
          </p:txBody>
        </p:sp>
        <p:sp>
          <p:nvSpPr>
            <p:cNvPr id="80926" name="Rectangle 50"/>
            <p:cNvSpPr>
              <a:spLocks/>
            </p:cNvSpPr>
            <p:nvPr/>
          </p:nvSpPr>
          <p:spPr bwMode="auto">
            <a:xfrm>
              <a:off x="86" y="86"/>
              <a:ext cx="221" cy="223"/>
            </a:xfrm>
            <a:prstGeom prst="rect">
              <a:avLst/>
            </a:prstGeom>
            <a:noFill/>
            <a:ln w="12700">
              <a:noFill/>
              <a:miter lim="800000"/>
              <a:headEnd/>
              <a:tailEnd/>
            </a:ln>
          </p:spPr>
          <p:txBody>
            <a:bodyPr wrap="none" lIns="38100" tIns="38100" rIns="78049" bIns="38100" anchor="ctr">
              <a:spAutoFit/>
            </a:bodyPr>
            <a:lstStyle/>
            <a:p>
              <a:pPr marL="1588" algn="ctr"/>
              <a:r>
                <a:rPr lang="en-US">
                  <a:solidFill>
                    <a:schemeClr val="tx1"/>
                  </a:solidFill>
                  <a:latin typeface="Arial Bold" charset="0"/>
                  <a:cs typeface="Arial Bold" charset="0"/>
                  <a:sym typeface="Arial Bold" charset="0"/>
                </a:rPr>
                <a:t>G</a:t>
              </a:r>
              <a:r>
                <a:rPr lang="en-US" baseline="-25000">
                  <a:solidFill>
                    <a:schemeClr val="tx1"/>
                  </a:solidFill>
                  <a:latin typeface="Arial Bold" charset="0"/>
                  <a:cs typeface="Arial Bold" charset="0"/>
                  <a:sym typeface="Arial Bold" charset="0"/>
                </a:rPr>
                <a:t>3</a:t>
              </a:r>
              <a:r>
                <a:rPr lang="en-US" baseline="30000">
                  <a:solidFill>
                    <a:schemeClr val="tx1"/>
                  </a:solidFill>
                  <a:latin typeface="Arial Bold" charset="0"/>
                  <a:cs typeface="Arial Bold" charset="0"/>
                  <a:sym typeface="Arial Bold" charset="0"/>
                </a:rPr>
                <a:t>b</a:t>
              </a:r>
            </a:p>
          </p:txBody>
        </p:sp>
      </p:grpSp>
      <p:cxnSp>
        <p:nvCxnSpPr>
          <p:cNvPr id="81972" name="AutoShape 52"/>
          <p:cNvCxnSpPr>
            <a:cxnSpLocks noChangeShapeType="1"/>
          </p:cNvCxnSpPr>
          <p:nvPr/>
        </p:nvCxnSpPr>
        <p:spPr bwMode="auto">
          <a:xfrm>
            <a:off x="8257118" y="3694113"/>
            <a:ext cx="975783" cy="487362"/>
          </a:xfrm>
          <a:prstGeom prst="straightConnector1">
            <a:avLst/>
          </a:prstGeom>
          <a:noFill/>
          <a:ln w="19050">
            <a:solidFill>
              <a:schemeClr val="tx1"/>
            </a:solidFill>
            <a:round/>
            <a:headEnd/>
            <a:tailEnd type="triangle" w="lg" len="med"/>
          </a:ln>
        </p:spPr>
      </p:cxnSp>
      <p:sp>
        <p:nvSpPr>
          <p:cNvPr id="81973" name="Line 53"/>
          <p:cNvSpPr>
            <a:spLocks noChangeShapeType="1"/>
          </p:cNvSpPr>
          <p:nvPr/>
        </p:nvSpPr>
        <p:spPr bwMode="auto">
          <a:xfrm>
            <a:off x="5839885" y="3694114"/>
            <a:ext cx="2000249" cy="1587"/>
          </a:xfrm>
          <a:prstGeom prst="line">
            <a:avLst/>
          </a:prstGeom>
          <a:noFill/>
          <a:ln w="19050">
            <a:solidFill>
              <a:schemeClr val="tx1"/>
            </a:solidFill>
            <a:round/>
            <a:headEnd/>
            <a:tailEnd type="triangle" w="lg" len="med"/>
          </a:ln>
        </p:spPr>
        <p:txBody>
          <a:bodyPr lIns="0" tIns="0" rIns="0" bIns="0"/>
          <a:lstStyle/>
          <a:p>
            <a:endParaRPr lang="en-US"/>
          </a:p>
        </p:txBody>
      </p:sp>
      <p:sp>
        <p:nvSpPr>
          <p:cNvPr id="81974" name="Line 54"/>
          <p:cNvSpPr>
            <a:spLocks noChangeShapeType="1"/>
          </p:cNvSpPr>
          <p:nvPr/>
        </p:nvSpPr>
        <p:spPr bwMode="auto">
          <a:xfrm rot="10800000" flipH="1">
            <a:off x="6815668" y="3916363"/>
            <a:ext cx="1147233" cy="190500"/>
          </a:xfrm>
          <a:prstGeom prst="line">
            <a:avLst/>
          </a:prstGeom>
          <a:noFill/>
          <a:ln w="19050">
            <a:solidFill>
              <a:schemeClr val="tx1"/>
            </a:solidFill>
            <a:round/>
            <a:headEnd/>
            <a:tailEnd type="triangle" w="lg" len="med"/>
          </a:ln>
        </p:spPr>
        <p:txBody>
          <a:bodyPr lIns="0" tIns="0" rIns="0" bIns="0"/>
          <a:lstStyle/>
          <a:p>
            <a:endParaRPr lang="en-US"/>
          </a:p>
        </p:txBody>
      </p:sp>
      <p:sp>
        <p:nvSpPr>
          <p:cNvPr id="81975" name="Line 55"/>
          <p:cNvSpPr>
            <a:spLocks noChangeShapeType="1"/>
          </p:cNvSpPr>
          <p:nvPr/>
        </p:nvSpPr>
        <p:spPr bwMode="auto">
          <a:xfrm rot="10800000" flipH="1">
            <a:off x="6815667" y="4183064"/>
            <a:ext cx="2000251" cy="1587"/>
          </a:xfrm>
          <a:prstGeom prst="line">
            <a:avLst/>
          </a:prstGeom>
          <a:noFill/>
          <a:ln w="19050">
            <a:solidFill>
              <a:schemeClr val="tx1"/>
            </a:solidFill>
            <a:round/>
            <a:headEnd/>
            <a:tailEnd type="triangle" w="lg" len="med"/>
          </a:ln>
        </p:spPr>
        <p:txBody>
          <a:bodyPr lIns="0" tIns="0" rIns="0" bIns="0"/>
          <a:lstStyle/>
          <a:p>
            <a:endParaRPr lang="en-US"/>
          </a:p>
        </p:txBody>
      </p:sp>
      <p:grpSp>
        <p:nvGrpSpPr>
          <p:cNvPr id="81984" name="Group 64"/>
          <p:cNvGrpSpPr>
            <a:grpSpLocks/>
          </p:cNvGrpSpPr>
          <p:nvPr/>
        </p:nvGrpSpPr>
        <p:grpSpPr bwMode="auto">
          <a:xfrm>
            <a:off x="1862667" y="2895600"/>
            <a:ext cx="7992533" cy="2590800"/>
            <a:chOff x="0" y="0"/>
            <a:chExt cx="3776" cy="1632"/>
          </a:xfrm>
        </p:grpSpPr>
        <p:grpSp>
          <p:nvGrpSpPr>
            <p:cNvPr id="80917" name="Group 58"/>
            <p:cNvGrpSpPr>
              <a:grpSpLocks/>
            </p:cNvGrpSpPr>
            <p:nvPr/>
          </p:nvGrpSpPr>
          <p:grpSpPr bwMode="auto">
            <a:xfrm>
              <a:off x="0" y="0"/>
              <a:ext cx="1087" cy="1632"/>
              <a:chOff x="0" y="0"/>
              <a:chExt cx="1087" cy="1632"/>
            </a:xfrm>
          </p:grpSpPr>
          <p:sp>
            <p:nvSpPr>
              <p:cNvPr id="80923" name="Rectangle 56"/>
              <p:cNvSpPr>
                <a:spLocks/>
              </p:cNvSpPr>
              <p:nvPr/>
            </p:nvSpPr>
            <p:spPr bwMode="auto">
              <a:xfrm>
                <a:off x="0" y="240"/>
                <a:ext cx="1087" cy="1392"/>
              </a:xfrm>
              <a:prstGeom prst="rect">
                <a:avLst/>
              </a:prstGeom>
              <a:noFill/>
              <a:ln w="9525">
                <a:solidFill>
                  <a:schemeClr val="tx1"/>
                </a:solidFill>
                <a:round/>
                <a:headEnd/>
                <a:tailEnd/>
              </a:ln>
            </p:spPr>
            <p:txBody>
              <a:bodyPr lIns="0" tIns="0" rIns="0" bIns="0"/>
              <a:lstStyle/>
              <a:p>
                <a:endParaRPr lang="en-US"/>
              </a:p>
            </p:txBody>
          </p:sp>
          <p:sp>
            <p:nvSpPr>
              <p:cNvPr id="80924" name="Rectangle 57"/>
              <p:cNvSpPr>
                <a:spLocks/>
              </p:cNvSpPr>
              <p:nvPr/>
            </p:nvSpPr>
            <p:spPr bwMode="auto">
              <a:xfrm>
                <a:off x="367" y="0"/>
                <a:ext cx="204" cy="174"/>
              </a:xfrm>
              <a:prstGeom prst="rect">
                <a:avLst/>
              </a:prstGeom>
              <a:noFill/>
              <a:ln w="12700">
                <a:noFill/>
                <a:miter lim="800000"/>
                <a:headEnd/>
                <a:tailEnd/>
              </a:ln>
            </p:spPr>
            <p:txBody>
              <a:bodyPr wrap="none" lIns="0" tIns="0" rIns="40639" bIns="0">
                <a:spAutoFit/>
              </a:bodyPr>
              <a:lstStyle/>
              <a:p>
                <a:pPr marL="39688"/>
                <a:r>
                  <a:rPr lang="en-US">
                    <a:solidFill>
                      <a:schemeClr val="tx1"/>
                    </a:solidFill>
                    <a:cs typeface="Arial" charset="0"/>
                  </a:rPr>
                  <a:t>t =1</a:t>
                </a:r>
              </a:p>
            </p:txBody>
          </p:sp>
        </p:grpSp>
        <p:grpSp>
          <p:nvGrpSpPr>
            <p:cNvPr id="80918" name="Group 61"/>
            <p:cNvGrpSpPr>
              <a:grpSpLocks/>
            </p:cNvGrpSpPr>
            <p:nvPr/>
          </p:nvGrpSpPr>
          <p:grpSpPr bwMode="auto">
            <a:xfrm>
              <a:off x="1375" y="0"/>
              <a:ext cx="1056" cy="1632"/>
              <a:chOff x="0" y="0"/>
              <a:chExt cx="1056" cy="1632"/>
            </a:xfrm>
          </p:grpSpPr>
          <p:sp>
            <p:nvSpPr>
              <p:cNvPr id="80921" name="Rectangle 59"/>
              <p:cNvSpPr>
                <a:spLocks/>
              </p:cNvSpPr>
              <p:nvPr/>
            </p:nvSpPr>
            <p:spPr bwMode="auto">
              <a:xfrm>
                <a:off x="0" y="240"/>
                <a:ext cx="1056" cy="1392"/>
              </a:xfrm>
              <a:prstGeom prst="rect">
                <a:avLst/>
              </a:prstGeom>
              <a:noFill/>
              <a:ln w="9525">
                <a:solidFill>
                  <a:schemeClr val="tx1"/>
                </a:solidFill>
                <a:round/>
                <a:headEnd/>
                <a:tailEnd/>
              </a:ln>
            </p:spPr>
            <p:txBody>
              <a:bodyPr lIns="0" tIns="0" rIns="0" bIns="0"/>
              <a:lstStyle/>
              <a:p>
                <a:endParaRPr lang="en-US"/>
              </a:p>
            </p:txBody>
          </p:sp>
          <p:sp>
            <p:nvSpPr>
              <p:cNvPr id="80922" name="Rectangle 60"/>
              <p:cNvSpPr>
                <a:spLocks/>
              </p:cNvSpPr>
              <p:nvPr/>
            </p:nvSpPr>
            <p:spPr bwMode="auto">
              <a:xfrm>
                <a:off x="405" y="0"/>
                <a:ext cx="204" cy="174"/>
              </a:xfrm>
              <a:prstGeom prst="rect">
                <a:avLst/>
              </a:prstGeom>
              <a:noFill/>
              <a:ln w="12700">
                <a:noFill/>
                <a:miter lim="800000"/>
                <a:headEnd/>
                <a:tailEnd/>
              </a:ln>
            </p:spPr>
            <p:txBody>
              <a:bodyPr wrap="none" lIns="0" tIns="0" rIns="40639" bIns="0">
                <a:spAutoFit/>
              </a:bodyPr>
              <a:lstStyle/>
              <a:p>
                <a:pPr marL="39688"/>
                <a:r>
                  <a:rPr lang="en-US">
                    <a:solidFill>
                      <a:schemeClr val="tx1"/>
                    </a:solidFill>
                    <a:cs typeface="Arial" charset="0"/>
                  </a:rPr>
                  <a:t>t =2</a:t>
                </a:r>
              </a:p>
            </p:txBody>
          </p:sp>
        </p:grpSp>
        <p:sp>
          <p:nvSpPr>
            <p:cNvPr id="80919" name="Rectangle 62"/>
            <p:cNvSpPr>
              <a:spLocks/>
            </p:cNvSpPr>
            <p:nvPr/>
          </p:nvSpPr>
          <p:spPr bwMode="auto">
            <a:xfrm>
              <a:off x="3121" y="0"/>
              <a:ext cx="204" cy="174"/>
            </a:xfrm>
            <a:prstGeom prst="rect">
              <a:avLst/>
            </a:prstGeom>
            <a:noFill/>
            <a:ln w="12700">
              <a:noFill/>
              <a:miter lim="800000"/>
              <a:headEnd/>
              <a:tailEnd/>
            </a:ln>
          </p:spPr>
          <p:txBody>
            <a:bodyPr wrap="none" lIns="0" tIns="0" rIns="40639" bIns="0">
              <a:spAutoFit/>
            </a:bodyPr>
            <a:lstStyle/>
            <a:p>
              <a:pPr marL="39688"/>
              <a:r>
                <a:rPr lang="en-US">
                  <a:solidFill>
                    <a:schemeClr val="tx1"/>
                  </a:solidFill>
                  <a:cs typeface="Arial" charset="0"/>
                </a:rPr>
                <a:t>t =3</a:t>
              </a:r>
            </a:p>
          </p:txBody>
        </p:sp>
        <p:sp>
          <p:nvSpPr>
            <p:cNvPr id="80920" name="Rectangle 63"/>
            <p:cNvSpPr>
              <a:spLocks/>
            </p:cNvSpPr>
            <p:nvPr/>
          </p:nvSpPr>
          <p:spPr bwMode="auto">
            <a:xfrm>
              <a:off x="2719" y="240"/>
              <a:ext cx="1057" cy="1392"/>
            </a:xfrm>
            <a:prstGeom prst="rect">
              <a:avLst/>
            </a:prstGeom>
            <a:noFill/>
            <a:ln w="9525">
              <a:solidFill>
                <a:schemeClr val="tx1"/>
              </a:solidFill>
              <a:round/>
              <a:headEnd/>
              <a:tailEnd/>
            </a:ln>
          </p:spPr>
          <p:txBody>
            <a:bodyPr lIns="0" tIns="0" rIns="0" bIns="0"/>
            <a:lstStyle/>
            <a:p>
              <a:endParaRPr lang="en-US"/>
            </a:p>
          </p:txBody>
        </p:sp>
      </p:grpSp>
      <p:grpSp>
        <p:nvGrpSpPr>
          <p:cNvPr id="81987" name="Group 67"/>
          <p:cNvGrpSpPr>
            <a:grpSpLocks/>
          </p:cNvGrpSpPr>
          <p:nvPr/>
        </p:nvGrpSpPr>
        <p:grpSpPr bwMode="auto">
          <a:xfrm>
            <a:off x="8813801" y="3867151"/>
            <a:ext cx="836084" cy="627063"/>
            <a:chOff x="0" y="0"/>
            <a:chExt cx="395" cy="395"/>
          </a:xfrm>
        </p:grpSpPr>
        <p:sp>
          <p:nvSpPr>
            <p:cNvPr id="80915" name="Oval 65"/>
            <p:cNvSpPr>
              <a:spLocks/>
            </p:cNvSpPr>
            <p:nvPr/>
          </p:nvSpPr>
          <p:spPr bwMode="auto">
            <a:xfrm>
              <a:off x="0" y="0"/>
              <a:ext cx="395" cy="395"/>
            </a:xfrm>
            <a:prstGeom prst="ellipse">
              <a:avLst/>
            </a:prstGeom>
            <a:solidFill>
              <a:srgbClr val="33CC33"/>
            </a:solidFill>
            <a:ln w="9525">
              <a:solidFill>
                <a:schemeClr val="tx1"/>
              </a:solidFill>
              <a:round/>
              <a:headEnd/>
              <a:tailEnd/>
            </a:ln>
          </p:spPr>
          <p:txBody>
            <a:bodyPr lIns="0" tIns="0" rIns="0" bIns="0"/>
            <a:lstStyle/>
            <a:p>
              <a:endParaRPr lang="en-US"/>
            </a:p>
          </p:txBody>
        </p:sp>
        <p:sp>
          <p:nvSpPr>
            <p:cNvPr id="80916" name="Rectangle 66"/>
            <p:cNvSpPr>
              <a:spLocks/>
            </p:cNvSpPr>
            <p:nvPr/>
          </p:nvSpPr>
          <p:spPr bwMode="auto">
            <a:xfrm>
              <a:off x="86" y="86"/>
              <a:ext cx="221" cy="223"/>
            </a:xfrm>
            <a:prstGeom prst="rect">
              <a:avLst/>
            </a:prstGeom>
            <a:noFill/>
            <a:ln w="12700">
              <a:noFill/>
              <a:miter lim="800000"/>
              <a:headEnd/>
              <a:tailEnd/>
            </a:ln>
          </p:spPr>
          <p:txBody>
            <a:bodyPr wrap="none" lIns="38100" tIns="38100" rIns="78049" bIns="38100" anchor="ctr">
              <a:spAutoFit/>
            </a:bodyPr>
            <a:lstStyle/>
            <a:p>
              <a:pPr marL="1588" algn="ctr"/>
              <a:r>
                <a:rPr lang="en-US">
                  <a:solidFill>
                    <a:schemeClr val="tx1"/>
                  </a:solidFill>
                  <a:latin typeface="Arial Bold" charset="0"/>
                  <a:cs typeface="Arial Bold" charset="0"/>
                  <a:sym typeface="Arial Bold" charset="0"/>
                </a:rPr>
                <a:t>G</a:t>
              </a:r>
              <a:r>
                <a:rPr lang="en-US" baseline="-25000">
                  <a:solidFill>
                    <a:schemeClr val="tx1"/>
                  </a:solidFill>
                  <a:latin typeface="Arial Bold" charset="0"/>
                  <a:cs typeface="Arial Bold" charset="0"/>
                  <a:sym typeface="Arial Bold" charset="0"/>
                </a:rPr>
                <a:t>3</a:t>
              </a:r>
              <a:r>
                <a:rPr lang="en-US" baseline="30000">
                  <a:solidFill>
                    <a:schemeClr val="tx1"/>
                  </a:solidFill>
                  <a:latin typeface="Arial Bold" charset="0"/>
                  <a:cs typeface="Arial Bold" charset="0"/>
                  <a:sym typeface="Arial Bold" charset="0"/>
                </a:rPr>
                <a:t>b</a:t>
              </a:r>
            </a:p>
          </p:txBody>
        </p:sp>
      </p:grpSp>
    </p:spTree>
    <p:extLst>
      <p:ext uri="{BB962C8B-B14F-4D97-AF65-F5344CB8AC3E}">
        <p14:creationId xmlns:p14="http://schemas.microsoft.com/office/powerpoint/2010/main" val="1411325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81938"/>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1"/>
                                  </p:stCondLst>
                                  <p:childTnLst>
                                    <p:set>
                                      <p:cBhvr>
                                        <p:cTn id="9" dur="1" fill="hold">
                                          <p:stCondLst>
                                            <p:cond delay="499"/>
                                          </p:stCondLst>
                                        </p:cTn>
                                        <p:tgtEl>
                                          <p:spTgt spid="81957"/>
                                        </p:tgtEl>
                                        <p:attrNameLst>
                                          <p:attrName>style.visibility</p:attrName>
                                        </p:attrNameLst>
                                      </p:cBhvr>
                                      <p:to>
                                        <p:strVal val="visible"/>
                                      </p:to>
                                    </p:set>
                                  </p:childTnLst>
                                </p:cTn>
                              </p:par>
                            </p:childTnLst>
                          </p:cTn>
                        </p:par>
                        <p:par>
                          <p:cTn id="10" fill="hold" nodeType="afterGroup">
                            <p:stCondLst>
                              <p:cond delay="1001"/>
                            </p:stCondLst>
                            <p:childTnLst>
                              <p:par>
                                <p:cTn id="11" presetID="1" presetClass="entr" presetSubtype="0" fill="hold" nodeType="afterEffect">
                                  <p:stCondLst>
                                    <p:cond delay="1"/>
                                  </p:stCondLst>
                                  <p:childTnLst>
                                    <p:set>
                                      <p:cBhvr>
                                        <p:cTn id="12" dur="1" fill="hold">
                                          <p:stCondLst>
                                            <p:cond delay="499"/>
                                          </p:stCondLst>
                                        </p:cTn>
                                        <p:tgtEl>
                                          <p:spTgt spid="81960"/>
                                        </p:tgtEl>
                                        <p:attrNameLst>
                                          <p:attrName>style.visibility</p:attrName>
                                        </p:attrNameLst>
                                      </p:cBhvr>
                                      <p:to>
                                        <p:strVal val="visible"/>
                                      </p:to>
                                    </p:set>
                                  </p:childTnLst>
                                </p:cTn>
                              </p:par>
                            </p:childTnLst>
                          </p:cTn>
                        </p:par>
                        <p:par>
                          <p:cTn id="13" fill="hold" nodeType="afterGroup">
                            <p:stCondLst>
                              <p:cond delay="1502"/>
                            </p:stCondLst>
                            <p:childTnLst>
                              <p:par>
                                <p:cTn id="14" presetID="1" presetClass="entr" presetSubtype="0" fill="hold" nodeType="afterEffect">
                                  <p:stCondLst>
                                    <p:cond delay="1"/>
                                  </p:stCondLst>
                                  <p:childTnLst>
                                    <p:set>
                                      <p:cBhvr>
                                        <p:cTn id="15" dur="1" fill="hold">
                                          <p:stCondLst>
                                            <p:cond delay="499"/>
                                          </p:stCondLst>
                                        </p:cTn>
                                        <p:tgtEl>
                                          <p:spTgt spid="81963"/>
                                        </p:tgtEl>
                                        <p:attrNameLst>
                                          <p:attrName>style.visibility</p:attrName>
                                        </p:attrNameLst>
                                      </p:cBhvr>
                                      <p:to>
                                        <p:strVal val="visible"/>
                                      </p:to>
                                    </p:set>
                                  </p:childTnLst>
                                </p:cTn>
                              </p:par>
                            </p:childTnLst>
                          </p:cTn>
                        </p:par>
                        <p:par>
                          <p:cTn id="16" fill="hold" nodeType="afterGroup">
                            <p:stCondLst>
                              <p:cond delay="2003"/>
                            </p:stCondLst>
                            <p:childTnLst>
                              <p:par>
                                <p:cTn id="17" presetID="1" presetClass="entr" presetSubtype="0" fill="hold" grpId="0" nodeType="afterEffect">
                                  <p:stCondLst>
                                    <p:cond delay="1"/>
                                  </p:stCondLst>
                                  <p:childTnLst>
                                    <p:set>
                                      <p:cBhvr>
                                        <p:cTn id="18" dur="1" fill="hold">
                                          <p:stCondLst>
                                            <p:cond delay="499"/>
                                          </p:stCondLst>
                                        </p:cTn>
                                        <p:tgtEl>
                                          <p:spTgt spid="81964"/>
                                        </p:tgtEl>
                                        <p:attrNameLst>
                                          <p:attrName>style.visibility</p:attrName>
                                        </p:attrNameLst>
                                      </p:cBhvr>
                                      <p:to>
                                        <p:strVal val="visible"/>
                                      </p:to>
                                    </p:set>
                                  </p:childTnLst>
                                </p:cTn>
                              </p:par>
                            </p:childTnLst>
                          </p:cTn>
                        </p:par>
                        <p:par>
                          <p:cTn id="19" fill="hold" nodeType="afterGroup">
                            <p:stCondLst>
                              <p:cond delay="2504"/>
                            </p:stCondLst>
                            <p:childTnLst>
                              <p:par>
                                <p:cTn id="20" presetID="1" presetClass="entr" presetSubtype="0" fill="hold" nodeType="afterEffect">
                                  <p:stCondLst>
                                    <p:cond delay="1"/>
                                  </p:stCondLst>
                                  <p:childTnLst>
                                    <p:set>
                                      <p:cBhvr>
                                        <p:cTn id="21" dur="1" fill="hold">
                                          <p:stCondLst>
                                            <p:cond delay="499"/>
                                          </p:stCondLst>
                                        </p:cTn>
                                        <p:tgtEl>
                                          <p:spTgt spid="81967"/>
                                        </p:tgtEl>
                                        <p:attrNameLst>
                                          <p:attrName>style.visibility</p:attrName>
                                        </p:attrNameLst>
                                      </p:cBhvr>
                                      <p:to>
                                        <p:strVal val="visible"/>
                                      </p:to>
                                    </p:set>
                                  </p:childTnLst>
                                </p:cTn>
                              </p:par>
                            </p:childTnLst>
                          </p:cTn>
                        </p:par>
                        <p:par>
                          <p:cTn id="22" fill="hold" nodeType="afterGroup">
                            <p:stCondLst>
                              <p:cond delay="3005"/>
                            </p:stCondLst>
                            <p:childTnLst>
                              <p:par>
                                <p:cTn id="23" presetID="1" presetClass="entr" presetSubtype="0" fill="hold" grpId="0" nodeType="afterEffect">
                                  <p:stCondLst>
                                    <p:cond delay="1"/>
                                  </p:stCondLst>
                                  <p:childTnLst>
                                    <p:set>
                                      <p:cBhvr>
                                        <p:cTn id="24" dur="1" fill="hold">
                                          <p:stCondLst>
                                            <p:cond delay="499"/>
                                          </p:stCondLst>
                                        </p:cTn>
                                        <p:tgtEl>
                                          <p:spTgt spid="81968"/>
                                        </p:tgtEl>
                                        <p:attrNameLst>
                                          <p:attrName>style.visibility</p:attrName>
                                        </p:attrNameLst>
                                      </p:cBhvr>
                                      <p:to>
                                        <p:strVal val="visible"/>
                                      </p:to>
                                    </p:set>
                                  </p:childTnLst>
                                </p:cTn>
                              </p:par>
                            </p:childTnLst>
                          </p:cTn>
                        </p:par>
                        <p:par>
                          <p:cTn id="25" fill="hold" nodeType="afterGroup">
                            <p:stCondLst>
                              <p:cond delay="3506"/>
                            </p:stCondLst>
                            <p:childTnLst>
                              <p:par>
                                <p:cTn id="26" presetID="1" presetClass="entr" presetSubtype="0" fill="hold" nodeType="afterEffect">
                                  <p:stCondLst>
                                    <p:cond delay="1"/>
                                  </p:stCondLst>
                                  <p:childTnLst>
                                    <p:set>
                                      <p:cBhvr>
                                        <p:cTn id="27" dur="1" fill="hold">
                                          <p:stCondLst>
                                            <p:cond delay="499"/>
                                          </p:stCondLst>
                                        </p:cTn>
                                        <p:tgtEl>
                                          <p:spTgt spid="81971"/>
                                        </p:tgtEl>
                                        <p:attrNameLst>
                                          <p:attrName>style.visibility</p:attrName>
                                        </p:attrNameLst>
                                      </p:cBhvr>
                                      <p:to>
                                        <p:strVal val="visible"/>
                                      </p:to>
                                    </p:set>
                                  </p:childTnLst>
                                </p:cTn>
                              </p:par>
                            </p:childTnLst>
                          </p:cTn>
                        </p:par>
                        <p:par>
                          <p:cTn id="28" fill="hold" nodeType="afterGroup">
                            <p:stCondLst>
                              <p:cond delay="4007"/>
                            </p:stCondLst>
                            <p:childTnLst>
                              <p:par>
                                <p:cTn id="29" presetID="1" presetClass="entr" presetSubtype="0" fill="hold" grpId="0" nodeType="afterEffect">
                                  <p:stCondLst>
                                    <p:cond delay="1"/>
                                  </p:stCondLst>
                                  <p:childTnLst>
                                    <p:set>
                                      <p:cBhvr>
                                        <p:cTn id="30" dur="1" fill="hold">
                                          <p:stCondLst>
                                            <p:cond delay="499"/>
                                          </p:stCondLst>
                                        </p:cTn>
                                        <p:tgtEl>
                                          <p:spTgt spid="81972"/>
                                        </p:tgtEl>
                                        <p:attrNameLst>
                                          <p:attrName>style.visibility</p:attrName>
                                        </p:attrNameLst>
                                      </p:cBhvr>
                                      <p:to>
                                        <p:strVal val="visible"/>
                                      </p:to>
                                    </p:set>
                                  </p:childTnLst>
                                </p:cTn>
                              </p:par>
                            </p:childTnLst>
                          </p:cTn>
                        </p:par>
                        <p:par>
                          <p:cTn id="31" fill="hold" nodeType="afterGroup">
                            <p:stCondLst>
                              <p:cond delay="4508"/>
                            </p:stCondLst>
                            <p:childTnLst>
                              <p:par>
                                <p:cTn id="32" presetID="1" presetClass="entr" presetSubtype="0" fill="hold" grpId="0" nodeType="afterEffect">
                                  <p:stCondLst>
                                    <p:cond delay="1"/>
                                  </p:stCondLst>
                                  <p:childTnLst>
                                    <p:set>
                                      <p:cBhvr>
                                        <p:cTn id="33" dur="1" fill="hold">
                                          <p:stCondLst>
                                            <p:cond delay="499"/>
                                          </p:stCondLst>
                                        </p:cTn>
                                        <p:tgtEl>
                                          <p:spTgt spid="81973"/>
                                        </p:tgtEl>
                                        <p:attrNameLst>
                                          <p:attrName>style.visibility</p:attrName>
                                        </p:attrNameLst>
                                      </p:cBhvr>
                                      <p:to>
                                        <p:strVal val="visible"/>
                                      </p:to>
                                    </p:set>
                                  </p:childTnLst>
                                </p:cTn>
                              </p:par>
                            </p:childTnLst>
                          </p:cTn>
                        </p:par>
                        <p:par>
                          <p:cTn id="34" fill="hold" nodeType="afterGroup">
                            <p:stCondLst>
                              <p:cond delay="5009"/>
                            </p:stCondLst>
                            <p:childTnLst>
                              <p:par>
                                <p:cTn id="35" presetID="1" presetClass="entr" presetSubtype="0" fill="hold" grpId="0" nodeType="afterEffect">
                                  <p:stCondLst>
                                    <p:cond delay="1"/>
                                  </p:stCondLst>
                                  <p:childTnLst>
                                    <p:set>
                                      <p:cBhvr>
                                        <p:cTn id="36" dur="1" fill="hold">
                                          <p:stCondLst>
                                            <p:cond delay="499"/>
                                          </p:stCondLst>
                                        </p:cTn>
                                        <p:tgtEl>
                                          <p:spTgt spid="81974"/>
                                        </p:tgtEl>
                                        <p:attrNameLst>
                                          <p:attrName>style.visibility</p:attrName>
                                        </p:attrNameLst>
                                      </p:cBhvr>
                                      <p:to>
                                        <p:strVal val="visible"/>
                                      </p:to>
                                    </p:set>
                                  </p:childTnLst>
                                </p:cTn>
                              </p:par>
                            </p:childTnLst>
                          </p:cTn>
                        </p:par>
                        <p:par>
                          <p:cTn id="37" fill="hold" nodeType="afterGroup">
                            <p:stCondLst>
                              <p:cond delay="5510"/>
                            </p:stCondLst>
                            <p:childTnLst>
                              <p:par>
                                <p:cTn id="38" presetID="1" presetClass="entr" presetSubtype="0" fill="hold" grpId="0" nodeType="afterEffect">
                                  <p:stCondLst>
                                    <p:cond delay="1"/>
                                  </p:stCondLst>
                                  <p:childTnLst>
                                    <p:set>
                                      <p:cBhvr>
                                        <p:cTn id="39" dur="1" fill="hold">
                                          <p:stCondLst>
                                            <p:cond delay="499"/>
                                          </p:stCondLst>
                                        </p:cTn>
                                        <p:tgtEl>
                                          <p:spTgt spid="81975"/>
                                        </p:tgtEl>
                                        <p:attrNameLst>
                                          <p:attrName>style.visibility</p:attrName>
                                        </p:attrNameLst>
                                      </p:cBhvr>
                                      <p:to>
                                        <p:strVal val="visible"/>
                                      </p:to>
                                    </p:set>
                                  </p:childTnLst>
                                </p:cTn>
                              </p:par>
                            </p:childTnLst>
                          </p:cTn>
                        </p:par>
                        <p:par>
                          <p:cTn id="40" fill="hold" nodeType="afterGroup">
                            <p:stCondLst>
                              <p:cond delay="6011"/>
                            </p:stCondLst>
                            <p:childTnLst>
                              <p:par>
                                <p:cTn id="41" presetID="1" presetClass="entr" presetSubtype="0" fill="hold" nodeType="afterEffect">
                                  <p:stCondLst>
                                    <p:cond delay="1"/>
                                  </p:stCondLst>
                                  <p:childTnLst>
                                    <p:set>
                                      <p:cBhvr>
                                        <p:cTn id="42" dur="1" fill="hold">
                                          <p:stCondLst>
                                            <p:cond delay="499"/>
                                          </p:stCondLst>
                                        </p:cTn>
                                        <p:tgtEl>
                                          <p:spTgt spid="81984"/>
                                        </p:tgtEl>
                                        <p:attrNameLst>
                                          <p:attrName>style.visibility</p:attrName>
                                        </p:attrNameLst>
                                      </p:cBhvr>
                                      <p:to>
                                        <p:strVal val="visible"/>
                                      </p:to>
                                    </p:set>
                                  </p:childTnLst>
                                </p:cTn>
                              </p:par>
                            </p:childTnLst>
                          </p:cTn>
                        </p:par>
                        <p:par>
                          <p:cTn id="43" fill="hold" nodeType="afterGroup">
                            <p:stCondLst>
                              <p:cond delay="6512"/>
                            </p:stCondLst>
                            <p:childTnLst>
                              <p:par>
                                <p:cTn id="44" presetID="1" presetClass="entr" presetSubtype="0" fill="hold" nodeType="afterEffect">
                                  <p:stCondLst>
                                    <p:cond delay="1"/>
                                  </p:stCondLst>
                                  <p:childTnLst>
                                    <p:set>
                                      <p:cBhvr>
                                        <p:cTn id="45" dur="1" fill="hold">
                                          <p:stCondLst>
                                            <p:cond delay="499"/>
                                          </p:stCondLst>
                                        </p:cTn>
                                        <p:tgtEl>
                                          <p:spTgt spid="81987"/>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ntr" presetSubtype="0" fill="hold" grpId="0" nodeType="clickEffect">
                                  <p:stCondLst>
                                    <p:cond delay="0"/>
                                  </p:stCondLst>
                                  <p:childTnLst>
                                    <p:set>
                                      <p:cBhvr>
                                        <p:cTn id="49" dur="1" fill="hold">
                                          <p:stCondLst>
                                            <p:cond delay="499"/>
                                          </p:stCondLst>
                                        </p:cTn>
                                        <p:tgtEl>
                                          <p:spTgt spid="81923">
                                            <p:txEl>
                                              <p:pRg st="0" end="0"/>
                                            </p:txEl>
                                          </p:spTgt>
                                        </p:tgtEl>
                                        <p:attrNameLst>
                                          <p:attrName>style.visibility</p:attrName>
                                        </p:attrNameLst>
                                      </p:cBhvr>
                                      <p:to>
                                        <p:strVal val="visible"/>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ntr" presetSubtype="0" fill="hold" grpId="0" nodeType="clickEffect">
                                  <p:stCondLst>
                                    <p:cond delay="0"/>
                                  </p:stCondLst>
                                  <p:childTnLst>
                                    <p:set>
                                      <p:cBhvr>
                                        <p:cTn id="53" dur="1" fill="hold">
                                          <p:stCondLst>
                                            <p:cond delay="499"/>
                                          </p:stCondLst>
                                        </p:cTn>
                                        <p:tgtEl>
                                          <p:spTgt spid="81923">
                                            <p:txEl>
                                              <p:pRg st="1" end="1"/>
                                            </p:txEl>
                                          </p:spTgt>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grpId="0" nodeType="clickEffect">
                                  <p:stCondLst>
                                    <p:cond delay="0"/>
                                  </p:stCondLst>
                                  <p:childTnLst>
                                    <p:set>
                                      <p:cBhvr>
                                        <p:cTn id="57" dur="1" fill="hold">
                                          <p:stCondLst>
                                            <p:cond delay="499"/>
                                          </p:stCondLst>
                                        </p:cTn>
                                        <p:tgtEl>
                                          <p:spTgt spid="8192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build="p" autoUpdateAnimBg="0"/>
      <p:bldP spid="81964" grpId="0" animBg="1"/>
      <p:bldP spid="81968" grpId="0" animBg="1"/>
      <p:bldP spid="81972" grpId="0" animBg="1"/>
      <p:bldP spid="81973" grpId="0" animBg="1"/>
      <p:bldP spid="81974" grpId="0" animBg="1"/>
      <p:bldP spid="8197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
          <p:cNvSpPr>
            <a:spLocks/>
          </p:cNvSpPr>
          <p:nvPr/>
        </p:nvSpPr>
        <p:spPr bwMode="auto">
          <a:xfrm>
            <a:off x="609600" y="1219200"/>
            <a:ext cx="10972800" cy="76200"/>
          </a:xfrm>
          <a:prstGeom prst="rect">
            <a:avLst/>
          </a:prstGeom>
          <a:gradFill rotWithShape="0">
            <a:gsLst>
              <a:gs pos="0">
                <a:srgbClr val="0000CC"/>
              </a:gs>
              <a:gs pos="100000">
                <a:srgbClr val="000000"/>
              </a:gs>
            </a:gsLst>
            <a:lin ang="0" scaled="1"/>
          </a:gradFill>
          <a:ln w="9525">
            <a:solidFill>
              <a:schemeClr val="tx1"/>
            </a:solidFill>
            <a:round/>
            <a:headEnd/>
            <a:tailEnd/>
          </a:ln>
        </p:spPr>
        <p:txBody>
          <a:bodyPr lIns="0" tIns="0" rIns="0" bIns="0"/>
          <a:lstStyle/>
          <a:p>
            <a:endParaRPr lang="en-US"/>
          </a:p>
        </p:txBody>
      </p:sp>
      <p:sp>
        <p:nvSpPr>
          <p:cNvPr id="81923" name="Rectangle 2"/>
          <p:cNvSpPr>
            <a:spLocks noGrp="1" noChangeArrowheads="1"/>
          </p:cNvSpPr>
          <p:nvPr>
            <p:ph type="title"/>
          </p:nvPr>
        </p:nvSpPr>
        <p:spPr/>
        <p:txBody>
          <a:bodyPr rIns="132080"/>
          <a:lstStyle/>
          <a:p>
            <a:pPr indent="0" eaLnBrk="1" hangingPunct="1"/>
            <a:r>
              <a:rPr lang="en-US" smtClean="0"/>
              <a:t>DBN Particle Filters</a:t>
            </a:r>
          </a:p>
        </p:txBody>
      </p:sp>
      <p:sp>
        <p:nvSpPr>
          <p:cNvPr id="81924" name="Rectangle 3"/>
          <p:cNvSpPr>
            <a:spLocks noGrp="1" noChangeArrowheads="1"/>
          </p:cNvSpPr>
          <p:nvPr>
            <p:ph type="body" idx="1"/>
          </p:nvPr>
        </p:nvSpPr>
        <p:spPr/>
        <p:txBody>
          <a:bodyPr rIns="132080"/>
          <a:lstStyle/>
          <a:p>
            <a:pPr eaLnBrk="1" hangingPunct="1"/>
            <a:r>
              <a:rPr lang="en-US" sz="2400" smtClean="0"/>
              <a:t>A particle is a complete sample for a time step</a:t>
            </a:r>
          </a:p>
          <a:p>
            <a:pPr eaLnBrk="1" hangingPunct="1"/>
            <a:r>
              <a:rPr lang="en-US" sz="2400" smtClean="0">
                <a:latin typeface="Arial Bold" charset="0"/>
                <a:cs typeface="Arial Bold" charset="0"/>
                <a:sym typeface="Arial Bold" charset="0"/>
              </a:rPr>
              <a:t>Initialize</a:t>
            </a:r>
            <a:r>
              <a:rPr lang="en-US" sz="2400" smtClean="0"/>
              <a:t>: Generate prior samples for the t=1 Bayes net</a:t>
            </a:r>
          </a:p>
          <a:p>
            <a:pPr marL="782638" lvl="1" eaLnBrk="1" hangingPunct="1"/>
            <a:r>
              <a:rPr lang="en-US" sz="2400" smtClean="0"/>
              <a:t>Example particle: </a:t>
            </a:r>
            <a:r>
              <a:rPr lang="en-US" sz="2400" smtClean="0">
                <a:latin typeface="Arial Bold" charset="0"/>
                <a:cs typeface="Arial Bold" charset="0"/>
                <a:sym typeface="Arial Bold" charset="0"/>
              </a:rPr>
              <a:t>G</a:t>
            </a:r>
            <a:r>
              <a:rPr lang="en-US" sz="2400" baseline="-25000" smtClean="0">
                <a:latin typeface="Arial Bold" charset="0"/>
                <a:cs typeface="Arial Bold" charset="0"/>
                <a:sym typeface="Arial Bold" charset="0"/>
              </a:rPr>
              <a:t>1</a:t>
            </a:r>
            <a:r>
              <a:rPr lang="en-US" sz="2400" baseline="30000" smtClean="0">
                <a:latin typeface="Arial Bold" charset="0"/>
                <a:cs typeface="Arial Bold" charset="0"/>
                <a:sym typeface="Arial Bold" charset="0"/>
              </a:rPr>
              <a:t>a </a:t>
            </a:r>
            <a:r>
              <a:rPr lang="en-US" sz="2400" smtClean="0"/>
              <a:t>= (3,3) </a:t>
            </a:r>
            <a:r>
              <a:rPr lang="en-US" sz="2400" smtClean="0">
                <a:latin typeface="Arial Bold" charset="0"/>
                <a:cs typeface="Arial Bold" charset="0"/>
                <a:sym typeface="Arial Bold" charset="0"/>
              </a:rPr>
              <a:t>G</a:t>
            </a:r>
            <a:r>
              <a:rPr lang="en-US" sz="2400" baseline="-25000" smtClean="0">
                <a:latin typeface="Arial Bold" charset="0"/>
                <a:cs typeface="Arial Bold" charset="0"/>
                <a:sym typeface="Arial Bold" charset="0"/>
              </a:rPr>
              <a:t>1</a:t>
            </a:r>
            <a:r>
              <a:rPr lang="en-US" sz="2400" baseline="30000" smtClean="0">
                <a:latin typeface="Arial Bold" charset="0"/>
                <a:cs typeface="Arial Bold" charset="0"/>
                <a:sym typeface="Arial Bold" charset="0"/>
              </a:rPr>
              <a:t>b </a:t>
            </a:r>
            <a:r>
              <a:rPr lang="en-US" sz="2400" smtClean="0"/>
              <a:t>= (5,3) </a:t>
            </a:r>
          </a:p>
          <a:p>
            <a:pPr marL="782638" lvl="1" eaLnBrk="1" hangingPunct="1"/>
            <a:endParaRPr lang="en-US" sz="1000" smtClean="0"/>
          </a:p>
          <a:p>
            <a:pPr eaLnBrk="1" hangingPunct="1"/>
            <a:r>
              <a:rPr lang="en-US" sz="2400" smtClean="0">
                <a:latin typeface="Arial Bold" charset="0"/>
                <a:cs typeface="Arial Bold" charset="0"/>
                <a:sym typeface="Arial Bold" charset="0"/>
              </a:rPr>
              <a:t>Elapse time</a:t>
            </a:r>
            <a:r>
              <a:rPr lang="en-US" sz="2400" smtClean="0"/>
              <a:t>: Sample a successor for each particle </a:t>
            </a:r>
          </a:p>
          <a:p>
            <a:pPr marL="782638" lvl="1" eaLnBrk="1" hangingPunct="1"/>
            <a:r>
              <a:rPr lang="en-US" sz="2400" smtClean="0"/>
              <a:t>Example successor: </a:t>
            </a:r>
            <a:r>
              <a:rPr lang="en-US" sz="2400" smtClean="0">
                <a:latin typeface="Arial Bold" charset="0"/>
                <a:cs typeface="Arial Bold" charset="0"/>
                <a:sym typeface="Arial Bold" charset="0"/>
              </a:rPr>
              <a:t>G</a:t>
            </a:r>
            <a:r>
              <a:rPr lang="en-US" sz="2400" baseline="-25000" smtClean="0">
                <a:latin typeface="Arial Bold" charset="0"/>
                <a:cs typeface="Arial Bold" charset="0"/>
                <a:sym typeface="Arial Bold" charset="0"/>
              </a:rPr>
              <a:t>2</a:t>
            </a:r>
            <a:r>
              <a:rPr lang="en-US" sz="2400" baseline="30000" smtClean="0">
                <a:latin typeface="Arial Bold" charset="0"/>
                <a:cs typeface="Arial Bold" charset="0"/>
                <a:sym typeface="Arial Bold" charset="0"/>
              </a:rPr>
              <a:t>a </a:t>
            </a:r>
            <a:r>
              <a:rPr lang="en-US" sz="2400" smtClean="0"/>
              <a:t>= (2,3) </a:t>
            </a:r>
            <a:r>
              <a:rPr lang="en-US" sz="2400" smtClean="0">
                <a:latin typeface="Arial Bold" charset="0"/>
                <a:cs typeface="Arial Bold" charset="0"/>
                <a:sym typeface="Arial Bold" charset="0"/>
              </a:rPr>
              <a:t>G</a:t>
            </a:r>
            <a:r>
              <a:rPr lang="en-US" sz="2400" baseline="-25000" smtClean="0">
                <a:latin typeface="Arial Bold" charset="0"/>
                <a:cs typeface="Arial Bold" charset="0"/>
                <a:sym typeface="Arial Bold" charset="0"/>
              </a:rPr>
              <a:t>2</a:t>
            </a:r>
            <a:r>
              <a:rPr lang="en-US" sz="2400" baseline="30000" smtClean="0">
                <a:latin typeface="Arial Bold" charset="0"/>
                <a:cs typeface="Arial Bold" charset="0"/>
                <a:sym typeface="Arial Bold" charset="0"/>
              </a:rPr>
              <a:t>b </a:t>
            </a:r>
            <a:r>
              <a:rPr lang="en-US" sz="2400" smtClean="0"/>
              <a:t>= (6,3)</a:t>
            </a:r>
          </a:p>
          <a:p>
            <a:pPr eaLnBrk="1" hangingPunct="1"/>
            <a:r>
              <a:rPr lang="en-US" sz="2400" smtClean="0">
                <a:latin typeface="Arial Bold" charset="0"/>
                <a:cs typeface="Arial Bold" charset="0"/>
                <a:sym typeface="Arial Bold" charset="0"/>
              </a:rPr>
              <a:t>Observe</a:t>
            </a:r>
            <a:r>
              <a:rPr lang="en-US" sz="2400" smtClean="0"/>
              <a:t>: Weight each entire sample by the likelihood of the evidence conditioned on the sample</a:t>
            </a:r>
          </a:p>
          <a:p>
            <a:pPr marL="782638" lvl="1" eaLnBrk="1" hangingPunct="1"/>
            <a:r>
              <a:rPr lang="en-US" sz="2400" smtClean="0"/>
              <a:t>Likelihood: P(</a:t>
            </a:r>
            <a:r>
              <a:rPr lang="en-US" sz="2400" smtClean="0">
                <a:latin typeface="Arial Bold" charset="0"/>
                <a:cs typeface="Arial Bold" charset="0"/>
                <a:sym typeface="Arial Bold" charset="0"/>
              </a:rPr>
              <a:t>E</a:t>
            </a:r>
            <a:r>
              <a:rPr lang="en-US" sz="2400" baseline="-25000" smtClean="0">
                <a:latin typeface="Arial Bold" charset="0"/>
                <a:cs typeface="Arial Bold" charset="0"/>
                <a:sym typeface="Arial Bold" charset="0"/>
              </a:rPr>
              <a:t>1</a:t>
            </a:r>
            <a:r>
              <a:rPr lang="en-US" sz="2400" baseline="30000" smtClean="0">
                <a:latin typeface="Arial Bold" charset="0"/>
                <a:cs typeface="Arial Bold" charset="0"/>
                <a:sym typeface="Arial Bold" charset="0"/>
              </a:rPr>
              <a:t>a </a:t>
            </a:r>
            <a:r>
              <a:rPr lang="en-US" sz="2400" smtClean="0"/>
              <a:t>|</a:t>
            </a:r>
            <a:r>
              <a:rPr lang="en-US" sz="2400" smtClean="0">
                <a:latin typeface="Arial Bold" charset="0"/>
                <a:cs typeface="Arial Bold" charset="0"/>
                <a:sym typeface="Arial Bold" charset="0"/>
              </a:rPr>
              <a:t>G</a:t>
            </a:r>
            <a:r>
              <a:rPr lang="en-US" sz="2400" baseline="-25000" smtClean="0">
                <a:latin typeface="Arial Bold" charset="0"/>
                <a:cs typeface="Arial Bold" charset="0"/>
                <a:sym typeface="Arial Bold" charset="0"/>
              </a:rPr>
              <a:t>1</a:t>
            </a:r>
            <a:r>
              <a:rPr lang="en-US" sz="2400" baseline="30000" smtClean="0">
                <a:latin typeface="Arial Bold" charset="0"/>
                <a:cs typeface="Arial Bold" charset="0"/>
                <a:sym typeface="Arial Bold" charset="0"/>
              </a:rPr>
              <a:t>a </a:t>
            </a:r>
            <a:r>
              <a:rPr lang="en-US" sz="2400" smtClean="0"/>
              <a:t>) * P(</a:t>
            </a:r>
            <a:r>
              <a:rPr lang="en-US" sz="2400" smtClean="0">
                <a:latin typeface="Arial Bold" charset="0"/>
                <a:cs typeface="Arial Bold" charset="0"/>
                <a:sym typeface="Arial Bold" charset="0"/>
              </a:rPr>
              <a:t>E</a:t>
            </a:r>
            <a:r>
              <a:rPr lang="en-US" sz="2400" baseline="-25000" smtClean="0">
                <a:latin typeface="Arial Bold" charset="0"/>
                <a:cs typeface="Arial Bold" charset="0"/>
                <a:sym typeface="Arial Bold" charset="0"/>
              </a:rPr>
              <a:t>1</a:t>
            </a:r>
            <a:r>
              <a:rPr lang="en-US" sz="2400" baseline="30000" smtClean="0">
                <a:latin typeface="Arial Bold" charset="0"/>
                <a:cs typeface="Arial Bold" charset="0"/>
                <a:sym typeface="Arial Bold" charset="0"/>
              </a:rPr>
              <a:t>b </a:t>
            </a:r>
            <a:r>
              <a:rPr lang="en-US" sz="2400" smtClean="0"/>
              <a:t>|</a:t>
            </a:r>
            <a:r>
              <a:rPr lang="en-US" sz="2400" smtClean="0">
                <a:latin typeface="Arial Bold" charset="0"/>
                <a:cs typeface="Arial Bold" charset="0"/>
                <a:sym typeface="Arial Bold" charset="0"/>
              </a:rPr>
              <a:t>G</a:t>
            </a:r>
            <a:r>
              <a:rPr lang="en-US" sz="2400" baseline="-25000" smtClean="0">
                <a:latin typeface="Arial Bold" charset="0"/>
                <a:cs typeface="Arial Bold" charset="0"/>
                <a:sym typeface="Arial Bold" charset="0"/>
              </a:rPr>
              <a:t>1</a:t>
            </a:r>
            <a:r>
              <a:rPr lang="en-US" sz="2400" baseline="30000" smtClean="0">
                <a:latin typeface="Arial Bold" charset="0"/>
                <a:cs typeface="Arial Bold" charset="0"/>
                <a:sym typeface="Arial Bold" charset="0"/>
              </a:rPr>
              <a:t>b </a:t>
            </a:r>
            <a:r>
              <a:rPr lang="en-US" sz="2400" smtClean="0"/>
              <a:t>) </a:t>
            </a:r>
          </a:p>
          <a:p>
            <a:pPr eaLnBrk="1" hangingPunct="1"/>
            <a:endParaRPr lang="en-US" sz="1000" smtClean="0">
              <a:latin typeface="Arial Bold" charset="0"/>
              <a:ea typeface="ヒラギノ角ゴ ProN W6" charset="0"/>
              <a:cs typeface="ヒラギノ角ゴ ProN W6" charset="0"/>
              <a:sym typeface="Arial Bold" charset="0"/>
            </a:endParaRPr>
          </a:p>
          <a:p>
            <a:pPr eaLnBrk="1" hangingPunct="1"/>
            <a:r>
              <a:rPr lang="en-US" sz="2400" smtClean="0">
                <a:latin typeface="Arial Bold" charset="0"/>
                <a:cs typeface="Arial Bold" charset="0"/>
                <a:sym typeface="Arial Bold" charset="0"/>
              </a:rPr>
              <a:t>Resample: </a:t>
            </a:r>
            <a:r>
              <a:rPr lang="en-US" sz="2400" smtClean="0"/>
              <a:t>Select prior samples (tuples of values) in proportion to their likelihood</a:t>
            </a:r>
          </a:p>
        </p:txBody>
      </p:sp>
    </p:spTree>
    <p:extLst>
      <p:ext uri="{BB962C8B-B14F-4D97-AF65-F5344CB8AC3E}">
        <p14:creationId xmlns:p14="http://schemas.microsoft.com/office/powerpoint/2010/main" val="3101048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
          <p:cNvSpPr>
            <a:spLocks/>
          </p:cNvSpPr>
          <p:nvPr/>
        </p:nvSpPr>
        <p:spPr bwMode="auto">
          <a:xfrm>
            <a:off x="609600" y="1219200"/>
            <a:ext cx="10972800" cy="76200"/>
          </a:xfrm>
          <a:prstGeom prst="rect">
            <a:avLst/>
          </a:prstGeom>
          <a:gradFill rotWithShape="0">
            <a:gsLst>
              <a:gs pos="0">
                <a:srgbClr val="0000CC"/>
              </a:gs>
              <a:gs pos="100000">
                <a:srgbClr val="000000"/>
              </a:gs>
            </a:gsLst>
            <a:lin ang="0" scaled="1"/>
          </a:gradFill>
          <a:ln w="9525">
            <a:solidFill>
              <a:schemeClr val="tx1"/>
            </a:solidFill>
            <a:round/>
            <a:headEnd/>
            <a:tailEnd/>
          </a:ln>
        </p:spPr>
        <p:txBody>
          <a:bodyPr lIns="0" tIns="0" rIns="0" bIns="0"/>
          <a:lstStyle/>
          <a:p>
            <a:endParaRPr lang="en-US"/>
          </a:p>
        </p:txBody>
      </p:sp>
      <p:sp>
        <p:nvSpPr>
          <p:cNvPr id="82947" name="Rectangle 2"/>
          <p:cNvSpPr>
            <a:spLocks noGrp="1" noChangeArrowheads="1"/>
          </p:cNvSpPr>
          <p:nvPr>
            <p:ph type="title"/>
          </p:nvPr>
        </p:nvSpPr>
        <p:spPr/>
        <p:txBody>
          <a:bodyPr rIns="132080"/>
          <a:lstStyle/>
          <a:p>
            <a:pPr indent="0" eaLnBrk="1" hangingPunct="1"/>
            <a:r>
              <a:rPr lang="en-US" smtClean="0"/>
              <a:t>SLAM</a:t>
            </a:r>
          </a:p>
        </p:txBody>
      </p:sp>
      <p:sp>
        <p:nvSpPr>
          <p:cNvPr id="82948" name="Rectangle 3"/>
          <p:cNvSpPr>
            <a:spLocks noGrp="1" noChangeArrowheads="1"/>
          </p:cNvSpPr>
          <p:nvPr>
            <p:ph type="body" idx="1"/>
          </p:nvPr>
        </p:nvSpPr>
        <p:spPr/>
        <p:txBody>
          <a:bodyPr rIns="132080"/>
          <a:lstStyle/>
          <a:p>
            <a:pPr eaLnBrk="1" hangingPunct="1"/>
            <a:r>
              <a:rPr lang="en-US" sz="2400" smtClean="0"/>
              <a:t>SLAM = Simultaneous Localization And Mapping</a:t>
            </a:r>
          </a:p>
          <a:p>
            <a:pPr marL="782638" lvl="1" eaLnBrk="1" hangingPunct="1"/>
            <a:r>
              <a:rPr lang="en-US" sz="2000" smtClean="0"/>
              <a:t>We do not know the map or our location</a:t>
            </a:r>
          </a:p>
          <a:p>
            <a:pPr marL="782638" lvl="1" eaLnBrk="1" hangingPunct="1"/>
            <a:r>
              <a:rPr lang="en-US" sz="2000" smtClean="0"/>
              <a:t>Our belief state is over maps and positions!</a:t>
            </a:r>
          </a:p>
          <a:p>
            <a:pPr marL="782638" lvl="1" eaLnBrk="1" hangingPunct="1"/>
            <a:r>
              <a:rPr lang="en-US" sz="2000" smtClean="0"/>
              <a:t>Main techniques: Kalman filtering (Gaussian HMMs) and particle methods</a:t>
            </a:r>
          </a:p>
          <a:p>
            <a:pPr eaLnBrk="1" hangingPunct="1"/>
            <a:endParaRPr lang="en-US" sz="2400" smtClean="0"/>
          </a:p>
          <a:p>
            <a:pPr eaLnBrk="1" hangingPunct="1"/>
            <a:r>
              <a:rPr lang="en-US" sz="2400" smtClean="0"/>
              <a:t>[DEMOS]</a:t>
            </a:r>
          </a:p>
        </p:txBody>
      </p:sp>
      <p:pic>
        <p:nvPicPr>
          <p:cNvPr id="82949" name="Picture 4"/>
          <p:cNvPicPr>
            <a:picLocks noChangeArrowheads="1"/>
          </p:cNvPicPr>
          <p:nvPr/>
        </p:nvPicPr>
        <p:blipFill>
          <a:blip r:embed="rId3" cstate="print"/>
          <a:srcRect/>
          <a:stretch>
            <a:fillRect/>
          </a:stretch>
        </p:blipFill>
        <p:spPr bwMode="auto">
          <a:xfrm>
            <a:off x="4159251" y="3352800"/>
            <a:ext cx="6000749" cy="3175000"/>
          </a:xfrm>
          <a:prstGeom prst="rect">
            <a:avLst/>
          </a:prstGeom>
          <a:noFill/>
          <a:ln w="9525">
            <a:noFill/>
            <a:miter lim="800000"/>
            <a:headEnd/>
            <a:tailEnd/>
          </a:ln>
        </p:spPr>
      </p:pic>
      <p:sp>
        <p:nvSpPr>
          <p:cNvPr id="82950" name="Rectangle 5"/>
          <p:cNvSpPr>
            <a:spLocks/>
          </p:cNvSpPr>
          <p:nvPr/>
        </p:nvSpPr>
        <p:spPr bwMode="auto">
          <a:xfrm>
            <a:off x="5486400" y="6324600"/>
            <a:ext cx="3166533" cy="355600"/>
          </a:xfrm>
          <a:prstGeom prst="rect">
            <a:avLst/>
          </a:prstGeom>
          <a:noFill/>
          <a:ln w="12700">
            <a:noFill/>
            <a:miter lim="800000"/>
            <a:headEnd/>
            <a:tailEnd/>
          </a:ln>
        </p:spPr>
        <p:txBody>
          <a:bodyPr lIns="0" tIns="0" rIns="40639" bIns="0"/>
          <a:lstStyle/>
          <a:p>
            <a:pPr marL="39688">
              <a:spcBef>
                <a:spcPts val="1050"/>
              </a:spcBef>
            </a:pPr>
            <a:r>
              <a:rPr lang="en-US">
                <a:solidFill>
                  <a:schemeClr val="tx1"/>
                </a:solidFill>
                <a:cs typeface="Arial" charset="0"/>
              </a:rPr>
              <a:t>DP-SLAM, Ron Parr</a:t>
            </a:r>
          </a:p>
        </p:txBody>
      </p:sp>
    </p:spTree>
    <p:extLst>
      <p:ext uri="{BB962C8B-B14F-4D97-AF65-F5344CB8AC3E}">
        <p14:creationId xmlns:p14="http://schemas.microsoft.com/office/powerpoint/2010/main" val="634759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0" y="-76200"/>
            <a:ext cx="12192000" cy="1143000"/>
          </a:xfrm>
        </p:spPr>
        <p:txBody>
          <a:bodyPr/>
          <a:lstStyle/>
          <a:p>
            <a:r>
              <a:rPr lang="en-US" dirty="0" smtClean="0">
                <a:ea typeface="ＭＳ Ｐゴシック" pitchFamily="34" charset="-128"/>
              </a:rPr>
              <a:t>Probability Recap</a:t>
            </a:r>
          </a:p>
        </p:txBody>
      </p:sp>
      <p:sp>
        <p:nvSpPr>
          <p:cNvPr id="30722" name="Content Placeholder 2"/>
          <p:cNvSpPr>
            <a:spLocks noGrp="1"/>
          </p:cNvSpPr>
          <p:nvPr>
            <p:ph idx="1"/>
          </p:nvPr>
        </p:nvSpPr>
        <p:spPr>
          <a:xfrm>
            <a:off x="304799" y="1143000"/>
            <a:ext cx="11201401" cy="4525963"/>
          </a:xfrm>
        </p:spPr>
        <p:txBody>
          <a:bodyPr/>
          <a:lstStyle/>
          <a:p>
            <a:pPr>
              <a:spcBef>
                <a:spcPts val="272"/>
              </a:spcBef>
              <a:buFont typeface="Wingdings" charset="0"/>
              <a:buChar char="§"/>
              <a:defRPr/>
            </a:pPr>
            <a:r>
              <a:rPr lang="en-US" sz="2800" dirty="0"/>
              <a:t>Conditional probability</a:t>
            </a:r>
          </a:p>
          <a:p>
            <a:pPr lvl="2">
              <a:spcBef>
                <a:spcPts val="272"/>
              </a:spcBef>
              <a:buFont typeface="Wingdings" charset="0"/>
              <a:buChar char="§"/>
              <a:defRPr/>
            </a:pPr>
            <a:endParaRPr lang="en-US" sz="2000" dirty="0"/>
          </a:p>
          <a:p>
            <a:pPr>
              <a:spcBef>
                <a:spcPts val="272"/>
              </a:spcBef>
              <a:buFont typeface="Wingdings" charset="0"/>
              <a:buChar char="§"/>
              <a:defRPr/>
            </a:pPr>
            <a:r>
              <a:rPr lang="en-US" sz="2800" dirty="0"/>
              <a:t>Product rule</a:t>
            </a:r>
          </a:p>
          <a:p>
            <a:pPr lvl="2">
              <a:spcBef>
                <a:spcPts val="272"/>
              </a:spcBef>
              <a:buFont typeface="Wingdings" charset="0"/>
              <a:buChar char="§"/>
              <a:defRPr/>
            </a:pPr>
            <a:endParaRPr lang="en-US" sz="2000" dirty="0"/>
          </a:p>
          <a:p>
            <a:pPr>
              <a:spcBef>
                <a:spcPts val="272"/>
              </a:spcBef>
              <a:buFont typeface="Wingdings" charset="0"/>
              <a:buChar char="§"/>
              <a:defRPr/>
            </a:pPr>
            <a:r>
              <a:rPr lang="en-US" sz="2800" dirty="0"/>
              <a:t>Chain rule </a:t>
            </a:r>
            <a:endParaRPr lang="en-US" sz="2400" dirty="0" smtClean="0"/>
          </a:p>
          <a:p>
            <a:pPr marL="0" indent="0">
              <a:spcBef>
                <a:spcPts val="272"/>
              </a:spcBef>
              <a:buFont typeface="Wingdings" charset="0"/>
              <a:buNone/>
              <a:defRPr/>
            </a:pPr>
            <a:endParaRPr lang="en-US" sz="1600" dirty="0" smtClean="0"/>
          </a:p>
          <a:p>
            <a:pPr marL="0" indent="0">
              <a:spcBef>
                <a:spcPts val="272"/>
              </a:spcBef>
              <a:buFont typeface="Wingdings" charset="0"/>
              <a:buNone/>
              <a:defRPr/>
            </a:pPr>
            <a:endParaRPr lang="en-US" sz="1600" dirty="0" smtClean="0"/>
          </a:p>
          <a:p>
            <a:pPr marL="0" indent="0">
              <a:spcBef>
                <a:spcPts val="272"/>
              </a:spcBef>
              <a:buFont typeface="Wingdings" charset="0"/>
              <a:buNone/>
              <a:defRPr/>
            </a:pPr>
            <a:endParaRPr lang="en-US" sz="1600" dirty="0" smtClean="0"/>
          </a:p>
          <a:p>
            <a:pPr>
              <a:spcBef>
                <a:spcPts val="272"/>
              </a:spcBef>
              <a:buFont typeface="Wingdings" charset="0"/>
              <a:buChar char="§"/>
              <a:defRPr/>
            </a:pPr>
            <a:r>
              <a:rPr lang="en-US" sz="2800" dirty="0" smtClean="0"/>
              <a:t>Bayes rule</a:t>
            </a:r>
          </a:p>
          <a:p>
            <a:pPr>
              <a:spcBef>
                <a:spcPts val="272"/>
              </a:spcBef>
              <a:buFont typeface="Wingdings" charset="0"/>
              <a:buChar char="§"/>
              <a:defRPr/>
            </a:pPr>
            <a:endParaRPr lang="en-US" sz="2800" dirty="0"/>
          </a:p>
          <a:p>
            <a:pPr>
              <a:spcBef>
                <a:spcPts val="272"/>
              </a:spcBef>
              <a:buFont typeface="Wingdings" charset="0"/>
              <a:buChar char="§"/>
              <a:defRPr/>
            </a:pPr>
            <a:r>
              <a:rPr lang="en-US" sz="2800" dirty="0" smtClean="0"/>
              <a:t>X</a:t>
            </a:r>
            <a:r>
              <a:rPr lang="en-US" sz="2800" dirty="0"/>
              <a:t>, Y independent </a:t>
            </a:r>
            <a:r>
              <a:rPr lang="en-US" sz="2800" dirty="0" smtClean="0"/>
              <a:t>if and only if:</a:t>
            </a:r>
            <a:endParaRPr lang="en-US" sz="2800" dirty="0"/>
          </a:p>
          <a:p>
            <a:pPr lvl="4">
              <a:spcBef>
                <a:spcPts val="272"/>
              </a:spcBef>
              <a:buFont typeface="Wingdings" charset="0"/>
              <a:buChar char="§"/>
              <a:defRPr/>
            </a:pPr>
            <a:endParaRPr lang="en-US" sz="1600" dirty="0"/>
          </a:p>
          <a:p>
            <a:pPr>
              <a:spcBef>
                <a:spcPts val="272"/>
              </a:spcBef>
              <a:buFont typeface="Wingdings" charset="0"/>
              <a:buChar char="§"/>
              <a:defRPr/>
            </a:pPr>
            <a:r>
              <a:rPr lang="en-US" sz="2800" dirty="0"/>
              <a:t>X and Y are conditionally independent given </a:t>
            </a:r>
            <a:r>
              <a:rPr lang="en-US" sz="2800" dirty="0" smtClean="0"/>
              <a:t>Z:                          			if and only if:</a:t>
            </a:r>
            <a:endParaRPr lang="en-US" dirty="0"/>
          </a:p>
          <a:p>
            <a:pPr>
              <a:buFont typeface="Wingdings" charset="0"/>
              <a:buChar char="§"/>
              <a:defRPr/>
            </a:pPr>
            <a:endParaRPr lang="en-US" dirty="0"/>
          </a:p>
        </p:txBody>
      </p:sp>
      <p:pic>
        <p:nvPicPr>
          <p:cNvPr id="17412" name="Picture 8" descr="txp_fig"/>
          <p:cNvPicPr>
            <a:picLocks noChangeAspect="1" noChangeArrowheads="1"/>
          </p:cNvPicPr>
          <p:nvPr>
            <p:custDataLst>
              <p:tags r:id="rId1"/>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5105400" y="1173162"/>
            <a:ext cx="2447925"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10" descr="txp_fig"/>
          <p:cNvPicPr>
            <a:picLocks noChangeAspect="1" noChangeArrowheads="1"/>
          </p:cNvPicPr>
          <p:nvPr>
            <p:custDataLst>
              <p:tags r:id="rId2"/>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5049836" y="2125662"/>
            <a:ext cx="3103563"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4" descr="txp_fig"/>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5562600" y="5105400"/>
            <a:ext cx="3795713"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7" descr="txp_fig"/>
          <p:cNvPicPr>
            <a:picLocks noChangeAspect="1"/>
          </p:cNvPicPr>
          <p:nvPr>
            <p:custDataLst>
              <p:tags r:id="rId4"/>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5486400" y="6400800"/>
            <a:ext cx="4841875"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8" descr="txp_fig"/>
          <p:cNvPicPr>
            <a:picLocks noChangeAspect="1"/>
          </p:cNvPicPr>
          <p:nvPr>
            <p:custDataLst>
              <p:tags r:id="rId5"/>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7772400" y="5791200"/>
            <a:ext cx="14017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txp_fig.png"/>
          <p:cNvPicPr>
            <a:picLocks noChangeAspect="1"/>
          </p:cNvPicPr>
          <p:nvPr>
            <p:custDataLst>
              <p:tags r:id="rId6"/>
            </p:custDataLst>
          </p:nvPr>
        </p:nvPicPr>
        <p:blipFill>
          <a:blip r:embed="rId14" cstate="print">
            <a:extLst>
              <a:ext uri="{28A0092B-C50C-407E-A947-70E740481C1C}">
                <a14:useLocalDpi xmlns:a14="http://schemas.microsoft.com/office/drawing/2010/main" val="0"/>
              </a:ext>
            </a:extLst>
          </a:blip>
          <a:stretch>
            <a:fillRect/>
          </a:stretch>
        </p:blipFill>
        <p:spPr bwMode="auto">
          <a:xfrm>
            <a:off x="3106737" y="3048000"/>
            <a:ext cx="6646512" cy="970563"/>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11" name="Picture 8" descr="txp_fig"/>
          <p:cNvPicPr>
            <a:picLocks noChangeAspect="1" noChangeArrowheads="1"/>
          </p:cNvPicPr>
          <p:nvPr>
            <p:custDataLst>
              <p:tags r:id="rId7"/>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3048000" y="4038600"/>
            <a:ext cx="308768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6348602"/>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1"/>
          <p:cNvSpPr>
            <a:spLocks/>
          </p:cNvSpPr>
          <p:nvPr/>
        </p:nvSpPr>
        <p:spPr bwMode="auto">
          <a:xfrm>
            <a:off x="609600" y="1219200"/>
            <a:ext cx="10972800" cy="76200"/>
          </a:xfrm>
          <a:prstGeom prst="rect">
            <a:avLst/>
          </a:prstGeom>
          <a:gradFill rotWithShape="0">
            <a:gsLst>
              <a:gs pos="0">
                <a:srgbClr val="0000CC"/>
              </a:gs>
              <a:gs pos="100000">
                <a:srgbClr val="000000"/>
              </a:gs>
            </a:gsLst>
            <a:lin ang="0" scaled="1"/>
          </a:gradFill>
          <a:ln w="9525">
            <a:solidFill>
              <a:schemeClr val="tx1"/>
            </a:solidFill>
            <a:round/>
            <a:headEnd/>
            <a:tailEnd/>
          </a:ln>
        </p:spPr>
        <p:txBody>
          <a:bodyPr lIns="0" tIns="0" rIns="0" bIns="0"/>
          <a:lstStyle/>
          <a:p>
            <a:endParaRPr lang="en-US"/>
          </a:p>
        </p:txBody>
      </p:sp>
      <p:sp>
        <p:nvSpPr>
          <p:cNvPr id="83971" name="Rectangle 2"/>
          <p:cNvSpPr>
            <a:spLocks noGrp="1" noChangeArrowheads="1"/>
          </p:cNvSpPr>
          <p:nvPr>
            <p:ph type="title"/>
          </p:nvPr>
        </p:nvSpPr>
        <p:spPr/>
        <p:txBody>
          <a:bodyPr rIns="132080"/>
          <a:lstStyle/>
          <a:p>
            <a:pPr indent="0" eaLnBrk="1" hangingPunct="1"/>
            <a:r>
              <a:rPr lang="en-US" smtClean="0"/>
              <a:t>Best Explanation Queries</a:t>
            </a:r>
          </a:p>
        </p:txBody>
      </p:sp>
      <p:sp>
        <p:nvSpPr>
          <p:cNvPr id="83972" name="Rectangle 3"/>
          <p:cNvSpPr>
            <a:spLocks noGrp="1" noChangeArrowheads="1"/>
          </p:cNvSpPr>
          <p:nvPr>
            <p:ph type="body" idx="1"/>
          </p:nvPr>
        </p:nvSpPr>
        <p:spPr>
          <a:xfrm>
            <a:off x="609600" y="4237038"/>
            <a:ext cx="10972800" cy="2620962"/>
          </a:xfrm>
        </p:spPr>
        <p:txBody>
          <a:bodyPr rIns="132080"/>
          <a:lstStyle/>
          <a:p>
            <a:pPr marL="782638" lvl="1" eaLnBrk="1" hangingPunct="1">
              <a:lnSpc>
                <a:spcPct val="80000"/>
              </a:lnSpc>
            </a:pPr>
            <a:endParaRPr lang="en-US" smtClean="0"/>
          </a:p>
          <a:p>
            <a:pPr eaLnBrk="1" hangingPunct="1">
              <a:lnSpc>
                <a:spcPct val="80000"/>
              </a:lnSpc>
            </a:pPr>
            <a:r>
              <a:rPr lang="en-US" smtClean="0"/>
              <a:t>Query: most likely seq:</a:t>
            </a:r>
          </a:p>
        </p:txBody>
      </p:sp>
      <p:grpSp>
        <p:nvGrpSpPr>
          <p:cNvPr id="83973" name="Group 6"/>
          <p:cNvGrpSpPr>
            <a:grpSpLocks/>
          </p:cNvGrpSpPr>
          <p:nvPr/>
        </p:nvGrpSpPr>
        <p:grpSpPr bwMode="auto">
          <a:xfrm>
            <a:off x="8432800" y="2133600"/>
            <a:ext cx="711200" cy="533400"/>
            <a:chOff x="0" y="0"/>
            <a:chExt cx="336" cy="336"/>
          </a:xfrm>
        </p:grpSpPr>
        <p:sp>
          <p:nvSpPr>
            <p:cNvPr id="84011" name="Oval 4"/>
            <p:cNvSpPr>
              <a:spLocks/>
            </p:cNvSpPr>
            <p:nvPr/>
          </p:nvSpPr>
          <p:spPr bwMode="auto">
            <a:xfrm>
              <a:off x="0" y="0"/>
              <a:ext cx="336" cy="336"/>
            </a:xfrm>
            <a:prstGeom prst="ellipse">
              <a:avLst/>
            </a:prstGeom>
            <a:solidFill>
              <a:srgbClr val="FFFFFF"/>
            </a:solidFill>
            <a:ln w="28575">
              <a:solidFill>
                <a:srgbClr val="FFFFFF"/>
              </a:solidFill>
              <a:round/>
              <a:headEnd/>
              <a:tailEnd/>
            </a:ln>
          </p:spPr>
          <p:txBody>
            <a:bodyPr lIns="0" tIns="0" rIns="0" bIns="0"/>
            <a:lstStyle/>
            <a:p>
              <a:endParaRPr lang="en-US"/>
            </a:p>
          </p:txBody>
        </p:sp>
        <p:sp>
          <p:nvSpPr>
            <p:cNvPr id="84012" name="Rectangle 5"/>
            <p:cNvSpPr>
              <a:spLocks/>
            </p:cNvSpPr>
            <p:nvPr/>
          </p:nvSpPr>
          <p:spPr bwMode="auto">
            <a:xfrm>
              <a:off x="63" y="27"/>
              <a:ext cx="209"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rgbClr val="FFFFFF"/>
                  </a:solidFill>
                  <a:latin typeface="Times New Roman Italic" charset="0"/>
                  <a:cs typeface="Times New Roman Italic" charset="0"/>
                  <a:sym typeface="Times New Roman Italic" charset="0"/>
                </a:rPr>
                <a:t>X</a:t>
              </a:r>
              <a:r>
                <a:rPr lang="en-US" sz="2400" baseline="-25000">
                  <a:solidFill>
                    <a:srgbClr val="FFFFFF"/>
                  </a:solidFill>
                  <a:latin typeface="Times New Roman" pitchFamily="18" charset="0"/>
                  <a:cs typeface="Times New Roman" pitchFamily="18" charset="0"/>
                  <a:sym typeface="Times New Roman" pitchFamily="18" charset="0"/>
                </a:rPr>
                <a:t>5</a:t>
              </a:r>
            </a:p>
          </p:txBody>
        </p:sp>
      </p:grpSp>
      <p:cxnSp>
        <p:nvCxnSpPr>
          <p:cNvPr id="83974" name="AutoShape 7"/>
          <p:cNvCxnSpPr>
            <a:cxnSpLocks noChangeShapeType="1"/>
          </p:cNvCxnSpPr>
          <p:nvPr/>
        </p:nvCxnSpPr>
        <p:spPr bwMode="auto">
          <a:xfrm>
            <a:off x="8788400" y="2400300"/>
            <a:ext cx="0" cy="1066800"/>
          </a:xfrm>
          <a:prstGeom prst="straightConnector1">
            <a:avLst/>
          </a:prstGeom>
          <a:noFill/>
          <a:ln w="28575">
            <a:solidFill>
              <a:srgbClr val="FFFFFF"/>
            </a:solidFill>
            <a:round/>
            <a:headEnd/>
            <a:tailEnd type="triangle" w="lg" len="lg"/>
          </a:ln>
        </p:spPr>
      </p:cxnSp>
      <p:grpSp>
        <p:nvGrpSpPr>
          <p:cNvPr id="83975" name="Group 10"/>
          <p:cNvGrpSpPr>
            <a:grpSpLocks/>
          </p:cNvGrpSpPr>
          <p:nvPr/>
        </p:nvGrpSpPr>
        <p:grpSpPr bwMode="auto">
          <a:xfrm>
            <a:off x="3962400" y="2133600"/>
            <a:ext cx="711200" cy="533400"/>
            <a:chOff x="0" y="0"/>
            <a:chExt cx="336" cy="336"/>
          </a:xfrm>
        </p:grpSpPr>
        <p:sp>
          <p:nvSpPr>
            <p:cNvPr id="84009" name="Oval 8"/>
            <p:cNvSpPr>
              <a:spLocks/>
            </p:cNvSpPr>
            <p:nvPr/>
          </p:nvSpPr>
          <p:spPr bwMode="auto">
            <a:xfrm>
              <a:off x="0" y="0"/>
              <a:ext cx="336" cy="336"/>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84010" name="Rectangle 9"/>
            <p:cNvSpPr>
              <a:spLocks/>
            </p:cNvSpPr>
            <p:nvPr/>
          </p:nvSpPr>
          <p:spPr bwMode="auto">
            <a:xfrm>
              <a:off x="63" y="27"/>
              <a:ext cx="209"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X</a:t>
              </a:r>
              <a:r>
                <a:rPr lang="en-US" sz="2400" baseline="-25000">
                  <a:solidFill>
                    <a:schemeClr val="tx1"/>
                  </a:solidFill>
                  <a:latin typeface="Times New Roman" pitchFamily="18" charset="0"/>
                  <a:cs typeface="Times New Roman" pitchFamily="18" charset="0"/>
                  <a:sym typeface="Times New Roman" pitchFamily="18" charset="0"/>
                </a:rPr>
                <a:t>2</a:t>
              </a:r>
            </a:p>
          </p:txBody>
        </p:sp>
      </p:grpSp>
      <p:cxnSp>
        <p:nvCxnSpPr>
          <p:cNvPr id="83976" name="AutoShape 11"/>
          <p:cNvCxnSpPr>
            <a:cxnSpLocks noChangeShapeType="1"/>
          </p:cNvCxnSpPr>
          <p:nvPr/>
        </p:nvCxnSpPr>
        <p:spPr bwMode="auto">
          <a:xfrm>
            <a:off x="4318000" y="2400300"/>
            <a:ext cx="0" cy="1066800"/>
          </a:xfrm>
          <a:prstGeom prst="straightConnector1">
            <a:avLst/>
          </a:prstGeom>
          <a:noFill/>
          <a:ln w="28575">
            <a:solidFill>
              <a:schemeClr val="tx1"/>
            </a:solidFill>
            <a:round/>
            <a:headEnd/>
            <a:tailEnd type="triangle" w="lg" len="lg"/>
          </a:ln>
        </p:spPr>
      </p:cxnSp>
      <p:grpSp>
        <p:nvGrpSpPr>
          <p:cNvPr id="83977" name="Group 14"/>
          <p:cNvGrpSpPr>
            <a:grpSpLocks/>
          </p:cNvGrpSpPr>
          <p:nvPr/>
        </p:nvGrpSpPr>
        <p:grpSpPr bwMode="auto">
          <a:xfrm>
            <a:off x="2743200" y="3200400"/>
            <a:ext cx="711200" cy="533400"/>
            <a:chOff x="0" y="0"/>
            <a:chExt cx="336" cy="336"/>
          </a:xfrm>
        </p:grpSpPr>
        <p:sp>
          <p:nvSpPr>
            <p:cNvPr id="84007" name="Oval 12"/>
            <p:cNvSpPr>
              <a:spLocks/>
            </p:cNvSpPr>
            <p:nvPr/>
          </p:nvSpPr>
          <p:spPr bwMode="auto">
            <a:xfrm>
              <a:off x="0" y="0"/>
              <a:ext cx="336" cy="336"/>
            </a:xfrm>
            <a:prstGeom prst="ellipse">
              <a:avLst/>
            </a:prstGeom>
            <a:solidFill>
              <a:srgbClr val="808080"/>
            </a:solidFill>
            <a:ln w="28575">
              <a:solidFill>
                <a:schemeClr val="tx1"/>
              </a:solidFill>
              <a:round/>
              <a:headEnd/>
              <a:tailEnd/>
            </a:ln>
          </p:spPr>
          <p:txBody>
            <a:bodyPr lIns="0" tIns="0" rIns="0" bIns="0"/>
            <a:lstStyle/>
            <a:p>
              <a:endParaRPr lang="en-US"/>
            </a:p>
          </p:txBody>
        </p:sp>
        <p:sp>
          <p:nvSpPr>
            <p:cNvPr id="84008" name="Rectangle 13"/>
            <p:cNvSpPr>
              <a:spLocks/>
            </p:cNvSpPr>
            <p:nvPr/>
          </p:nvSpPr>
          <p:spPr bwMode="auto">
            <a:xfrm>
              <a:off x="71" y="27"/>
              <a:ext cx="193"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E</a:t>
              </a:r>
              <a:r>
                <a:rPr lang="en-US" sz="2400" baseline="-25000">
                  <a:solidFill>
                    <a:schemeClr val="tx1"/>
                  </a:solidFill>
                  <a:latin typeface="Times New Roman" pitchFamily="18" charset="0"/>
                  <a:cs typeface="Times New Roman" pitchFamily="18" charset="0"/>
                  <a:sym typeface="Times New Roman" pitchFamily="18" charset="0"/>
                </a:rPr>
                <a:t>1</a:t>
              </a:r>
            </a:p>
          </p:txBody>
        </p:sp>
      </p:grpSp>
      <p:cxnSp>
        <p:nvCxnSpPr>
          <p:cNvPr id="83978" name="AutoShape 15"/>
          <p:cNvCxnSpPr>
            <a:cxnSpLocks noChangeShapeType="1"/>
          </p:cNvCxnSpPr>
          <p:nvPr/>
        </p:nvCxnSpPr>
        <p:spPr bwMode="auto">
          <a:xfrm rot="10800000" flipH="1">
            <a:off x="3098800" y="2400300"/>
            <a:ext cx="1219200" cy="0"/>
          </a:xfrm>
          <a:prstGeom prst="straightConnector1">
            <a:avLst/>
          </a:prstGeom>
          <a:noFill/>
          <a:ln w="28575">
            <a:solidFill>
              <a:schemeClr val="tx1"/>
            </a:solidFill>
            <a:round/>
            <a:headEnd/>
            <a:tailEnd type="triangle" w="lg" len="lg"/>
          </a:ln>
        </p:spPr>
      </p:cxnSp>
      <p:grpSp>
        <p:nvGrpSpPr>
          <p:cNvPr id="83979" name="Group 18"/>
          <p:cNvGrpSpPr>
            <a:grpSpLocks/>
          </p:cNvGrpSpPr>
          <p:nvPr/>
        </p:nvGrpSpPr>
        <p:grpSpPr bwMode="auto">
          <a:xfrm>
            <a:off x="2743200" y="2133600"/>
            <a:ext cx="711200" cy="533400"/>
            <a:chOff x="0" y="0"/>
            <a:chExt cx="336" cy="336"/>
          </a:xfrm>
        </p:grpSpPr>
        <p:sp>
          <p:nvSpPr>
            <p:cNvPr id="84005" name="Oval 16"/>
            <p:cNvSpPr>
              <a:spLocks/>
            </p:cNvSpPr>
            <p:nvPr/>
          </p:nvSpPr>
          <p:spPr bwMode="auto">
            <a:xfrm>
              <a:off x="0" y="0"/>
              <a:ext cx="336" cy="336"/>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84006" name="Rectangle 17"/>
            <p:cNvSpPr>
              <a:spLocks/>
            </p:cNvSpPr>
            <p:nvPr/>
          </p:nvSpPr>
          <p:spPr bwMode="auto">
            <a:xfrm>
              <a:off x="63" y="27"/>
              <a:ext cx="209"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X</a:t>
              </a:r>
              <a:r>
                <a:rPr lang="en-US" sz="2400" baseline="-25000">
                  <a:solidFill>
                    <a:schemeClr val="tx1"/>
                  </a:solidFill>
                  <a:latin typeface="Times New Roman" pitchFamily="18" charset="0"/>
                  <a:cs typeface="Times New Roman" pitchFamily="18" charset="0"/>
                  <a:sym typeface="Times New Roman" pitchFamily="18" charset="0"/>
                </a:rPr>
                <a:t>1</a:t>
              </a:r>
            </a:p>
          </p:txBody>
        </p:sp>
      </p:grpSp>
      <p:cxnSp>
        <p:nvCxnSpPr>
          <p:cNvPr id="83980" name="AutoShape 19"/>
          <p:cNvCxnSpPr>
            <a:cxnSpLocks noChangeShapeType="1"/>
          </p:cNvCxnSpPr>
          <p:nvPr/>
        </p:nvCxnSpPr>
        <p:spPr bwMode="auto">
          <a:xfrm>
            <a:off x="3098800" y="2400300"/>
            <a:ext cx="0" cy="1066800"/>
          </a:xfrm>
          <a:prstGeom prst="straightConnector1">
            <a:avLst/>
          </a:prstGeom>
          <a:noFill/>
          <a:ln w="28575">
            <a:solidFill>
              <a:schemeClr val="tx1"/>
            </a:solidFill>
            <a:round/>
            <a:headEnd/>
            <a:tailEnd type="triangle" w="lg" len="lg"/>
          </a:ln>
        </p:spPr>
      </p:cxnSp>
      <p:grpSp>
        <p:nvGrpSpPr>
          <p:cNvPr id="83981" name="Group 22"/>
          <p:cNvGrpSpPr>
            <a:grpSpLocks/>
          </p:cNvGrpSpPr>
          <p:nvPr/>
        </p:nvGrpSpPr>
        <p:grpSpPr bwMode="auto">
          <a:xfrm>
            <a:off x="5181600" y="2133600"/>
            <a:ext cx="711200" cy="533400"/>
            <a:chOff x="0" y="0"/>
            <a:chExt cx="336" cy="336"/>
          </a:xfrm>
        </p:grpSpPr>
        <p:sp>
          <p:nvSpPr>
            <p:cNvPr id="84003" name="Oval 20"/>
            <p:cNvSpPr>
              <a:spLocks/>
            </p:cNvSpPr>
            <p:nvPr/>
          </p:nvSpPr>
          <p:spPr bwMode="auto">
            <a:xfrm>
              <a:off x="0" y="0"/>
              <a:ext cx="336" cy="336"/>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84004" name="Rectangle 21"/>
            <p:cNvSpPr>
              <a:spLocks/>
            </p:cNvSpPr>
            <p:nvPr/>
          </p:nvSpPr>
          <p:spPr bwMode="auto">
            <a:xfrm>
              <a:off x="63" y="27"/>
              <a:ext cx="209"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X</a:t>
              </a:r>
              <a:r>
                <a:rPr lang="en-US" sz="2400" baseline="-25000">
                  <a:solidFill>
                    <a:schemeClr val="tx1"/>
                  </a:solidFill>
                  <a:latin typeface="Times New Roman" pitchFamily="18" charset="0"/>
                  <a:cs typeface="Times New Roman" pitchFamily="18" charset="0"/>
                  <a:sym typeface="Times New Roman" pitchFamily="18" charset="0"/>
                </a:rPr>
                <a:t>3</a:t>
              </a:r>
            </a:p>
          </p:txBody>
        </p:sp>
      </p:grpSp>
      <p:cxnSp>
        <p:nvCxnSpPr>
          <p:cNvPr id="83982" name="AutoShape 23"/>
          <p:cNvCxnSpPr>
            <a:cxnSpLocks noChangeShapeType="1"/>
          </p:cNvCxnSpPr>
          <p:nvPr/>
        </p:nvCxnSpPr>
        <p:spPr bwMode="auto">
          <a:xfrm rot="10800000" flipH="1">
            <a:off x="5537200" y="2400300"/>
            <a:ext cx="1219200" cy="0"/>
          </a:xfrm>
          <a:prstGeom prst="straightConnector1">
            <a:avLst/>
          </a:prstGeom>
          <a:noFill/>
          <a:ln w="28575">
            <a:solidFill>
              <a:schemeClr val="tx1"/>
            </a:solidFill>
            <a:round/>
            <a:headEnd/>
            <a:tailEnd type="triangle" w="lg" len="lg"/>
          </a:ln>
        </p:spPr>
      </p:cxnSp>
      <p:cxnSp>
        <p:nvCxnSpPr>
          <p:cNvPr id="83983" name="AutoShape 24"/>
          <p:cNvCxnSpPr>
            <a:cxnSpLocks noChangeShapeType="1"/>
          </p:cNvCxnSpPr>
          <p:nvPr/>
        </p:nvCxnSpPr>
        <p:spPr bwMode="auto">
          <a:xfrm rot="10800000" flipH="1">
            <a:off x="4318000" y="2400300"/>
            <a:ext cx="1219200" cy="0"/>
          </a:xfrm>
          <a:prstGeom prst="straightConnector1">
            <a:avLst/>
          </a:prstGeom>
          <a:noFill/>
          <a:ln w="28575">
            <a:solidFill>
              <a:schemeClr val="tx1"/>
            </a:solidFill>
            <a:round/>
            <a:headEnd/>
            <a:tailEnd type="triangle" w="lg" len="lg"/>
          </a:ln>
        </p:spPr>
      </p:cxnSp>
      <p:grpSp>
        <p:nvGrpSpPr>
          <p:cNvPr id="83984" name="Group 27"/>
          <p:cNvGrpSpPr>
            <a:grpSpLocks/>
          </p:cNvGrpSpPr>
          <p:nvPr/>
        </p:nvGrpSpPr>
        <p:grpSpPr bwMode="auto">
          <a:xfrm>
            <a:off x="6400800" y="2133600"/>
            <a:ext cx="711200" cy="533400"/>
            <a:chOff x="0" y="0"/>
            <a:chExt cx="336" cy="336"/>
          </a:xfrm>
        </p:grpSpPr>
        <p:sp>
          <p:nvSpPr>
            <p:cNvPr id="84001" name="Oval 25"/>
            <p:cNvSpPr>
              <a:spLocks/>
            </p:cNvSpPr>
            <p:nvPr/>
          </p:nvSpPr>
          <p:spPr bwMode="auto">
            <a:xfrm>
              <a:off x="0" y="0"/>
              <a:ext cx="336" cy="336"/>
            </a:xfrm>
            <a:prstGeom prst="ellipse">
              <a:avLst/>
            </a:prstGeom>
            <a:solidFill>
              <a:srgbClr val="FFFFFF"/>
            </a:solidFill>
            <a:ln w="28575">
              <a:solidFill>
                <a:schemeClr val="tx1"/>
              </a:solidFill>
              <a:round/>
              <a:headEnd/>
              <a:tailEnd/>
            </a:ln>
          </p:spPr>
          <p:txBody>
            <a:bodyPr lIns="0" tIns="0" rIns="0" bIns="0"/>
            <a:lstStyle/>
            <a:p>
              <a:endParaRPr lang="en-US"/>
            </a:p>
          </p:txBody>
        </p:sp>
        <p:sp>
          <p:nvSpPr>
            <p:cNvPr id="84002" name="Rectangle 26"/>
            <p:cNvSpPr>
              <a:spLocks/>
            </p:cNvSpPr>
            <p:nvPr/>
          </p:nvSpPr>
          <p:spPr bwMode="auto">
            <a:xfrm>
              <a:off x="63" y="27"/>
              <a:ext cx="209"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X</a:t>
              </a:r>
              <a:r>
                <a:rPr lang="en-US" sz="2400" baseline="-25000">
                  <a:solidFill>
                    <a:schemeClr val="tx1"/>
                  </a:solidFill>
                  <a:latin typeface="Times New Roman" pitchFamily="18" charset="0"/>
                  <a:cs typeface="Times New Roman" pitchFamily="18" charset="0"/>
                  <a:sym typeface="Times New Roman" pitchFamily="18" charset="0"/>
                </a:rPr>
                <a:t>4</a:t>
              </a:r>
            </a:p>
          </p:txBody>
        </p:sp>
      </p:grpSp>
      <p:cxnSp>
        <p:nvCxnSpPr>
          <p:cNvPr id="83985" name="AutoShape 28"/>
          <p:cNvCxnSpPr>
            <a:cxnSpLocks noChangeShapeType="1"/>
          </p:cNvCxnSpPr>
          <p:nvPr/>
        </p:nvCxnSpPr>
        <p:spPr bwMode="auto">
          <a:xfrm rot="10800000" flipH="1">
            <a:off x="6756400" y="2400300"/>
            <a:ext cx="2032000" cy="0"/>
          </a:xfrm>
          <a:prstGeom prst="straightConnector1">
            <a:avLst/>
          </a:prstGeom>
          <a:noFill/>
          <a:ln w="28575">
            <a:solidFill>
              <a:schemeClr val="tx1"/>
            </a:solidFill>
            <a:prstDash val="dash"/>
            <a:round/>
            <a:headEnd/>
            <a:tailEnd type="triangle" w="lg" len="lg"/>
          </a:ln>
        </p:spPr>
      </p:cxnSp>
      <p:grpSp>
        <p:nvGrpSpPr>
          <p:cNvPr id="83986" name="Group 31"/>
          <p:cNvGrpSpPr>
            <a:grpSpLocks/>
          </p:cNvGrpSpPr>
          <p:nvPr/>
        </p:nvGrpSpPr>
        <p:grpSpPr bwMode="auto">
          <a:xfrm>
            <a:off x="3962400" y="3200400"/>
            <a:ext cx="711200" cy="533400"/>
            <a:chOff x="0" y="0"/>
            <a:chExt cx="336" cy="336"/>
          </a:xfrm>
        </p:grpSpPr>
        <p:sp>
          <p:nvSpPr>
            <p:cNvPr id="83999" name="Oval 29"/>
            <p:cNvSpPr>
              <a:spLocks/>
            </p:cNvSpPr>
            <p:nvPr/>
          </p:nvSpPr>
          <p:spPr bwMode="auto">
            <a:xfrm>
              <a:off x="0" y="0"/>
              <a:ext cx="336" cy="336"/>
            </a:xfrm>
            <a:prstGeom prst="ellipse">
              <a:avLst/>
            </a:prstGeom>
            <a:solidFill>
              <a:srgbClr val="808080"/>
            </a:solidFill>
            <a:ln w="28575">
              <a:solidFill>
                <a:schemeClr val="tx1"/>
              </a:solidFill>
              <a:round/>
              <a:headEnd/>
              <a:tailEnd/>
            </a:ln>
          </p:spPr>
          <p:txBody>
            <a:bodyPr lIns="0" tIns="0" rIns="0" bIns="0"/>
            <a:lstStyle/>
            <a:p>
              <a:endParaRPr lang="en-US"/>
            </a:p>
          </p:txBody>
        </p:sp>
        <p:sp>
          <p:nvSpPr>
            <p:cNvPr id="84000" name="Rectangle 30"/>
            <p:cNvSpPr>
              <a:spLocks/>
            </p:cNvSpPr>
            <p:nvPr/>
          </p:nvSpPr>
          <p:spPr bwMode="auto">
            <a:xfrm>
              <a:off x="71" y="27"/>
              <a:ext cx="193"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E</a:t>
              </a:r>
              <a:r>
                <a:rPr lang="en-US" sz="2400" baseline="-25000">
                  <a:solidFill>
                    <a:schemeClr val="tx1"/>
                  </a:solidFill>
                  <a:latin typeface="Times New Roman" pitchFamily="18" charset="0"/>
                  <a:cs typeface="Times New Roman" pitchFamily="18" charset="0"/>
                  <a:sym typeface="Times New Roman" pitchFamily="18" charset="0"/>
                </a:rPr>
                <a:t>2</a:t>
              </a:r>
            </a:p>
          </p:txBody>
        </p:sp>
      </p:grpSp>
      <p:grpSp>
        <p:nvGrpSpPr>
          <p:cNvPr id="83987" name="Group 34"/>
          <p:cNvGrpSpPr>
            <a:grpSpLocks/>
          </p:cNvGrpSpPr>
          <p:nvPr/>
        </p:nvGrpSpPr>
        <p:grpSpPr bwMode="auto">
          <a:xfrm>
            <a:off x="5181600" y="3200400"/>
            <a:ext cx="711200" cy="533400"/>
            <a:chOff x="0" y="0"/>
            <a:chExt cx="336" cy="336"/>
          </a:xfrm>
        </p:grpSpPr>
        <p:sp>
          <p:nvSpPr>
            <p:cNvPr id="83997" name="Oval 32"/>
            <p:cNvSpPr>
              <a:spLocks/>
            </p:cNvSpPr>
            <p:nvPr/>
          </p:nvSpPr>
          <p:spPr bwMode="auto">
            <a:xfrm>
              <a:off x="0" y="0"/>
              <a:ext cx="336" cy="336"/>
            </a:xfrm>
            <a:prstGeom prst="ellipse">
              <a:avLst/>
            </a:prstGeom>
            <a:solidFill>
              <a:srgbClr val="808080"/>
            </a:solidFill>
            <a:ln w="28575">
              <a:solidFill>
                <a:schemeClr val="tx1"/>
              </a:solidFill>
              <a:round/>
              <a:headEnd/>
              <a:tailEnd/>
            </a:ln>
          </p:spPr>
          <p:txBody>
            <a:bodyPr lIns="0" tIns="0" rIns="0" bIns="0"/>
            <a:lstStyle/>
            <a:p>
              <a:endParaRPr lang="en-US"/>
            </a:p>
          </p:txBody>
        </p:sp>
        <p:sp>
          <p:nvSpPr>
            <p:cNvPr id="83998" name="Rectangle 33"/>
            <p:cNvSpPr>
              <a:spLocks/>
            </p:cNvSpPr>
            <p:nvPr/>
          </p:nvSpPr>
          <p:spPr bwMode="auto">
            <a:xfrm>
              <a:off x="71" y="27"/>
              <a:ext cx="193"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E</a:t>
              </a:r>
              <a:r>
                <a:rPr lang="en-US" sz="2400" baseline="-25000">
                  <a:solidFill>
                    <a:schemeClr val="tx1"/>
                  </a:solidFill>
                  <a:latin typeface="Times New Roman" pitchFamily="18" charset="0"/>
                  <a:cs typeface="Times New Roman" pitchFamily="18" charset="0"/>
                  <a:sym typeface="Times New Roman" pitchFamily="18" charset="0"/>
                </a:rPr>
                <a:t>3</a:t>
              </a:r>
            </a:p>
          </p:txBody>
        </p:sp>
      </p:grpSp>
      <p:grpSp>
        <p:nvGrpSpPr>
          <p:cNvPr id="83988" name="Group 37"/>
          <p:cNvGrpSpPr>
            <a:grpSpLocks/>
          </p:cNvGrpSpPr>
          <p:nvPr/>
        </p:nvGrpSpPr>
        <p:grpSpPr bwMode="auto">
          <a:xfrm>
            <a:off x="6400800" y="3200400"/>
            <a:ext cx="711200" cy="533400"/>
            <a:chOff x="0" y="0"/>
            <a:chExt cx="336" cy="336"/>
          </a:xfrm>
        </p:grpSpPr>
        <p:sp>
          <p:nvSpPr>
            <p:cNvPr id="83995" name="Oval 35"/>
            <p:cNvSpPr>
              <a:spLocks/>
            </p:cNvSpPr>
            <p:nvPr/>
          </p:nvSpPr>
          <p:spPr bwMode="auto">
            <a:xfrm>
              <a:off x="0" y="0"/>
              <a:ext cx="336" cy="336"/>
            </a:xfrm>
            <a:prstGeom prst="ellipse">
              <a:avLst/>
            </a:prstGeom>
            <a:solidFill>
              <a:srgbClr val="808080"/>
            </a:solidFill>
            <a:ln w="28575">
              <a:solidFill>
                <a:schemeClr val="tx1"/>
              </a:solidFill>
              <a:round/>
              <a:headEnd/>
              <a:tailEnd/>
            </a:ln>
          </p:spPr>
          <p:txBody>
            <a:bodyPr lIns="0" tIns="0" rIns="0" bIns="0"/>
            <a:lstStyle/>
            <a:p>
              <a:endParaRPr lang="en-US"/>
            </a:p>
          </p:txBody>
        </p:sp>
        <p:sp>
          <p:nvSpPr>
            <p:cNvPr id="83996" name="Rectangle 36"/>
            <p:cNvSpPr>
              <a:spLocks/>
            </p:cNvSpPr>
            <p:nvPr/>
          </p:nvSpPr>
          <p:spPr bwMode="auto">
            <a:xfrm>
              <a:off x="71" y="27"/>
              <a:ext cx="193"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chemeClr val="tx1"/>
                  </a:solidFill>
                  <a:latin typeface="Times New Roman Italic" charset="0"/>
                  <a:cs typeface="Times New Roman Italic" charset="0"/>
                  <a:sym typeface="Times New Roman Italic" charset="0"/>
                </a:rPr>
                <a:t>E</a:t>
              </a:r>
              <a:r>
                <a:rPr lang="en-US" sz="2400" baseline="-25000">
                  <a:solidFill>
                    <a:schemeClr val="tx1"/>
                  </a:solidFill>
                  <a:latin typeface="Times New Roman" pitchFamily="18" charset="0"/>
                  <a:cs typeface="Times New Roman" pitchFamily="18" charset="0"/>
                  <a:sym typeface="Times New Roman" pitchFamily="18" charset="0"/>
                </a:rPr>
                <a:t>4</a:t>
              </a:r>
            </a:p>
          </p:txBody>
        </p:sp>
      </p:grpSp>
      <p:grpSp>
        <p:nvGrpSpPr>
          <p:cNvPr id="83989" name="Group 40"/>
          <p:cNvGrpSpPr>
            <a:grpSpLocks/>
          </p:cNvGrpSpPr>
          <p:nvPr/>
        </p:nvGrpSpPr>
        <p:grpSpPr bwMode="auto">
          <a:xfrm>
            <a:off x="8432800" y="3200400"/>
            <a:ext cx="711200" cy="533400"/>
            <a:chOff x="0" y="0"/>
            <a:chExt cx="336" cy="336"/>
          </a:xfrm>
        </p:grpSpPr>
        <p:sp>
          <p:nvSpPr>
            <p:cNvPr id="83993" name="Oval 38"/>
            <p:cNvSpPr>
              <a:spLocks/>
            </p:cNvSpPr>
            <p:nvPr/>
          </p:nvSpPr>
          <p:spPr bwMode="auto">
            <a:xfrm>
              <a:off x="0" y="0"/>
              <a:ext cx="336" cy="336"/>
            </a:xfrm>
            <a:prstGeom prst="ellipse">
              <a:avLst/>
            </a:prstGeom>
            <a:solidFill>
              <a:srgbClr val="FFFFFF"/>
            </a:solidFill>
            <a:ln w="28575">
              <a:solidFill>
                <a:srgbClr val="FFFFFF"/>
              </a:solidFill>
              <a:round/>
              <a:headEnd/>
              <a:tailEnd/>
            </a:ln>
          </p:spPr>
          <p:txBody>
            <a:bodyPr lIns="0" tIns="0" rIns="0" bIns="0"/>
            <a:lstStyle/>
            <a:p>
              <a:endParaRPr lang="en-US"/>
            </a:p>
          </p:txBody>
        </p:sp>
        <p:sp>
          <p:nvSpPr>
            <p:cNvPr id="83994" name="Rectangle 39"/>
            <p:cNvSpPr>
              <a:spLocks/>
            </p:cNvSpPr>
            <p:nvPr/>
          </p:nvSpPr>
          <p:spPr bwMode="auto">
            <a:xfrm>
              <a:off x="71" y="27"/>
              <a:ext cx="193" cy="281"/>
            </a:xfrm>
            <a:prstGeom prst="rect">
              <a:avLst/>
            </a:prstGeom>
            <a:noFill/>
            <a:ln w="12700">
              <a:noFill/>
              <a:miter lim="800000"/>
              <a:headEnd/>
              <a:tailEnd/>
            </a:ln>
          </p:spPr>
          <p:txBody>
            <a:bodyPr wrap="none" lIns="38100" tIns="38100" rIns="78049" bIns="38100" anchor="ctr">
              <a:spAutoFit/>
            </a:bodyPr>
            <a:lstStyle/>
            <a:p>
              <a:pPr marL="1588" algn="ctr"/>
              <a:r>
                <a:rPr lang="en-US" sz="2400">
                  <a:solidFill>
                    <a:srgbClr val="FFFFFF"/>
                  </a:solidFill>
                  <a:latin typeface="Times New Roman Italic" charset="0"/>
                  <a:cs typeface="Times New Roman Italic" charset="0"/>
                  <a:sym typeface="Times New Roman Italic" charset="0"/>
                </a:rPr>
                <a:t>E</a:t>
              </a:r>
              <a:r>
                <a:rPr lang="en-US" sz="2400" baseline="-25000">
                  <a:solidFill>
                    <a:srgbClr val="FFFFFF"/>
                  </a:solidFill>
                  <a:latin typeface="Times New Roman" pitchFamily="18" charset="0"/>
                  <a:cs typeface="Times New Roman" pitchFamily="18" charset="0"/>
                  <a:sym typeface="Times New Roman" pitchFamily="18" charset="0"/>
                </a:rPr>
                <a:t>5</a:t>
              </a:r>
            </a:p>
          </p:txBody>
        </p:sp>
      </p:grpSp>
      <p:cxnSp>
        <p:nvCxnSpPr>
          <p:cNvPr id="83990" name="AutoShape 41"/>
          <p:cNvCxnSpPr>
            <a:cxnSpLocks noChangeShapeType="1"/>
          </p:cNvCxnSpPr>
          <p:nvPr/>
        </p:nvCxnSpPr>
        <p:spPr bwMode="auto">
          <a:xfrm>
            <a:off x="5537200" y="2400300"/>
            <a:ext cx="0" cy="1066800"/>
          </a:xfrm>
          <a:prstGeom prst="straightConnector1">
            <a:avLst/>
          </a:prstGeom>
          <a:noFill/>
          <a:ln w="28575">
            <a:solidFill>
              <a:schemeClr val="tx1"/>
            </a:solidFill>
            <a:round/>
            <a:headEnd/>
            <a:tailEnd type="triangle" w="lg" len="lg"/>
          </a:ln>
        </p:spPr>
      </p:cxnSp>
      <p:cxnSp>
        <p:nvCxnSpPr>
          <p:cNvPr id="83991" name="AutoShape 42"/>
          <p:cNvCxnSpPr>
            <a:cxnSpLocks noChangeShapeType="1"/>
          </p:cNvCxnSpPr>
          <p:nvPr/>
        </p:nvCxnSpPr>
        <p:spPr bwMode="auto">
          <a:xfrm>
            <a:off x="6756400" y="2400300"/>
            <a:ext cx="0" cy="1066800"/>
          </a:xfrm>
          <a:prstGeom prst="straightConnector1">
            <a:avLst/>
          </a:prstGeom>
          <a:noFill/>
          <a:ln w="28575">
            <a:solidFill>
              <a:schemeClr val="tx1"/>
            </a:solidFill>
            <a:round/>
            <a:headEnd/>
            <a:tailEnd type="triangle" w="lg" len="lg"/>
          </a:ln>
        </p:spPr>
      </p:cxnSp>
      <p:pic>
        <p:nvPicPr>
          <p:cNvPr id="83992" name="Picture 43"/>
          <p:cNvPicPr>
            <a:picLocks noChangeArrowheads="1"/>
          </p:cNvPicPr>
          <p:nvPr/>
        </p:nvPicPr>
        <p:blipFill>
          <a:blip r:embed="rId3" cstate="print"/>
          <a:srcRect/>
          <a:stretch>
            <a:fillRect/>
          </a:stretch>
        </p:blipFill>
        <p:spPr bwMode="auto">
          <a:xfrm>
            <a:off x="3894667" y="5334000"/>
            <a:ext cx="4030133" cy="533400"/>
          </a:xfrm>
          <a:prstGeom prst="rect">
            <a:avLst/>
          </a:prstGeom>
          <a:noFill/>
          <a:ln w="9525">
            <a:noFill/>
            <a:miter lim="800000"/>
            <a:headEnd/>
            <a:tailEnd/>
          </a:ln>
        </p:spPr>
      </p:pic>
    </p:spTree>
    <p:extLst>
      <p:ext uri="{BB962C8B-B14F-4D97-AF65-F5344CB8AC3E}">
        <p14:creationId xmlns:p14="http://schemas.microsoft.com/office/powerpoint/2010/main" val="2657108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
          <p:cNvSpPr>
            <a:spLocks/>
          </p:cNvSpPr>
          <p:nvPr/>
        </p:nvSpPr>
        <p:spPr bwMode="auto">
          <a:xfrm>
            <a:off x="609600" y="1219200"/>
            <a:ext cx="10972800" cy="76200"/>
          </a:xfrm>
          <a:prstGeom prst="rect">
            <a:avLst/>
          </a:prstGeom>
          <a:gradFill rotWithShape="0">
            <a:gsLst>
              <a:gs pos="0">
                <a:srgbClr val="0000CC"/>
              </a:gs>
              <a:gs pos="100000">
                <a:srgbClr val="000000"/>
              </a:gs>
            </a:gsLst>
            <a:lin ang="0" scaled="1"/>
          </a:gradFill>
          <a:ln w="9525">
            <a:solidFill>
              <a:schemeClr val="tx1"/>
            </a:solidFill>
            <a:round/>
            <a:headEnd/>
            <a:tailEnd/>
          </a:ln>
        </p:spPr>
        <p:txBody>
          <a:bodyPr lIns="0" tIns="0" rIns="0" bIns="0"/>
          <a:lstStyle/>
          <a:p>
            <a:endParaRPr lang="en-US"/>
          </a:p>
        </p:txBody>
      </p:sp>
      <p:sp>
        <p:nvSpPr>
          <p:cNvPr id="84995" name="Rectangle 2"/>
          <p:cNvSpPr>
            <a:spLocks noGrp="1" noChangeArrowheads="1"/>
          </p:cNvSpPr>
          <p:nvPr>
            <p:ph type="title"/>
          </p:nvPr>
        </p:nvSpPr>
        <p:spPr>
          <a:xfrm>
            <a:off x="609600" y="152400"/>
            <a:ext cx="10972800" cy="1295400"/>
          </a:xfrm>
        </p:spPr>
        <p:txBody>
          <a:bodyPr rIns="132080"/>
          <a:lstStyle/>
          <a:p>
            <a:pPr indent="0" eaLnBrk="1" hangingPunct="1"/>
            <a:r>
              <a:rPr lang="en-US" smtClean="0"/>
              <a:t>State Path Trellis</a:t>
            </a:r>
          </a:p>
        </p:txBody>
      </p:sp>
      <p:sp>
        <p:nvSpPr>
          <p:cNvPr id="84996" name="Rectangle 3"/>
          <p:cNvSpPr>
            <a:spLocks noGrp="1" noChangeArrowheads="1"/>
          </p:cNvSpPr>
          <p:nvPr>
            <p:ph type="body" idx="1"/>
          </p:nvPr>
        </p:nvSpPr>
        <p:spPr>
          <a:xfrm>
            <a:off x="609600" y="1447800"/>
            <a:ext cx="10972800" cy="5410200"/>
          </a:xfrm>
        </p:spPr>
        <p:txBody>
          <a:bodyPr rIns="132080"/>
          <a:lstStyle/>
          <a:p>
            <a:pPr eaLnBrk="1" hangingPunct="1"/>
            <a:r>
              <a:rPr lang="en-US" sz="2400" smtClean="0"/>
              <a:t>State trellis: graph of states and transitions over time</a:t>
            </a:r>
          </a:p>
          <a:p>
            <a:pPr eaLnBrk="1" hangingPunct="1"/>
            <a:endParaRPr lang="en-US" sz="2400" smtClean="0"/>
          </a:p>
          <a:p>
            <a:pPr eaLnBrk="1" hangingPunct="1"/>
            <a:endParaRPr lang="en-US" sz="2400" smtClean="0"/>
          </a:p>
          <a:p>
            <a:pPr eaLnBrk="1" hangingPunct="1"/>
            <a:endParaRPr lang="en-US" sz="2400" smtClean="0"/>
          </a:p>
          <a:p>
            <a:pPr eaLnBrk="1" hangingPunct="1"/>
            <a:endParaRPr lang="en-US" sz="2400" smtClean="0"/>
          </a:p>
          <a:p>
            <a:pPr eaLnBrk="1" hangingPunct="1"/>
            <a:endParaRPr lang="en-US" sz="2400" smtClean="0"/>
          </a:p>
          <a:p>
            <a:pPr eaLnBrk="1" hangingPunct="1"/>
            <a:r>
              <a:rPr lang="en-US" sz="2400" smtClean="0"/>
              <a:t>Each arc represents some transition</a:t>
            </a:r>
          </a:p>
          <a:p>
            <a:pPr eaLnBrk="1" hangingPunct="1"/>
            <a:r>
              <a:rPr lang="en-US" sz="2400" smtClean="0"/>
              <a:t>Each arc has weight</a:t>
            </a:r>
          </a:p>
          <a:p>
            <a:pPr eaLnBrk="1" hangingPunct="1"/>
            <a:r>
              <a:rPr lang="en-US" sz="2400" smtClean="0"/>
              <a:t>Each path is a sequence of states</a:t>
            </a:r>
          </a:p>
          <a:p>
            <a:pPr eaLnBrk="1" hangingPunct="1"/>
            <a:r>
              <a:rPr lang="en-US" sz="2400" smtClean="0"/>
              <a:t>The product of weights on a path is the seq’s probability</a:t>
            </a:r>
          </a:p>
          <a:p>
            <a:pPr eaLnBrk="1" hangingPunct="1"/>
            <a:r>
              <a:rPr lang="en-US" sz="2400" smtClean="0"/>
              <a:t>Can think of the Forward (and now Viterbi) algorithms as computing sums of all paths (best paths) in this graph</a:t>
            </a:r>
          </a:p>
        </p:txBody>
      </p:sp>
      <p:grpSp>
        <p:nvGrpSpPr>
          <p:cNvPr id="84997" name="Group 6"/>
          <p:cNvGrpSpPr>
            <a:grpSpLocks/>
          </p:cNvGrpSpPr>
          <p:nvPr/>
        </p:nvGrpSpPr>
        <p:grpSpPr bwMode="auto">
          <a:xfrm>
            <a:off x="2235200" y="2057400"/>
            <a:ext cx="914400" cy="381000"/>
            <a:chOff x="0" y="0"/>
            <a:chExt cx="432" cy="240"/>
          </a:xfrm>
        </p:grpSpPr>
        <p:sp>
          <p:nvSpPr>
            <p:cNvPr id="85037" name="Rectangle 4"/>
            <p:cNvSpPr>
              <a:spLocks/>
            </p:cNvSpPr>
            <p:nvPr/>
          </p:nvSpPr>
          <p:spPr bwMode="auto">
            <a:xfrm>
              <a:off x="0" y="0"/>
              <a:ext cx="432" cy="240"/>
            </a:xfrm>
            <a:prstGeom prst="rect">
              <a:avLst/>
            </a:prstGeom>
            <a:solidFill>
              <a:srgbClr val="FFCC00"/>
            </a:solidFill>
            <a:ln w="9525">
              <a:solidFill>
                <a:schemeClr val="tx1"/>
              </a:solidFill>
              <a:round/>
              <a:headEnd/>
              <a:tailEnd/>
            </a:ln>
          </p:spPr>
          <p:txBody>
            <a:bodyPr lIns="0" tIns="0" rIns="0" bIns="0"/>
            <a:lstStyle/>
            <a:p>
              <a:endParaRPr lang="en-US"/>
            </a:p>
          </p:txBody>
        </p:sp>
        <p:sp>
          <p:nvSpPr>
            <p:cNvPr id="85038" name="Rectangle 5"/>
            <p:cNvSpPr>
              <a:spLocks/>
            </p:cNvSpPr>
            <p:nvPr/>
          </p:nvSpPr>
          <p:spPr bwMode="auto">
            <a:xfrm>
              <a:off x="118" y="33"/>
              <a:ext cx="195" cy="174"/>
            </a:xfrm>
            <a:prstGeom prst="rect">
              <a:avLst/>
            </a:prstGeom>
            <a:noFill/>
            <a:ln w="12700">
              <a:noFill/>
              <a:miter lim="800000"/>
              <a:headEnd/>
              <a:tailEnd/>
            </a:ln>
          </p:spPr>
          <p:txBody>
            <a:bodyPr wrap="none" lIns="0" tIns="0" rIns="40639" bIns="0" anchor="ctr">
              <a:spAutoFit/>
            </a:bodyPr>
            <a:lstStyle/>
            <a:p>
              <a:pPr marL="39688" algn="ctr"/>
              <a:r>
                <a:rPr lang="en-US">
                  <a:solidFill>
                    <a:schemeClr val="tx1"/>
                  </a:solidFill>
                  <a:cs typeface="Arial" charset="0"/>
                </a:rPr>
                <a:t>sun</a:t>
              </a:r>
            </a:p>
          </p:txBody>
        </p:sp>
      </p:grpSp>
      <p:grpSp>
        <p:nvGrpSpPr>
          <p:cNvPr id="84998" name="Group 9"/>
          <p:cNvGrpSpPr>
            <a:grpSpLocks/>
          </p:cNvGrpSpPr>
          <p:nvPr/>
        </p:nvGrpSpPr>
        <p:grpSpPr bwMode="auto">
          <a:xfrm>
            <a:off x="2235200" y="2743200"/>
            <a:ext cx="914400" cy="381000"/>
            <a:chOff x="0" y="0"/>
            <a:chExt cx="432" cy="240"/>
          </a:xfrm>
        </p:grpSpPr>
        <p:sp>
          <p:nvSpPr>
            <p:cNvPr id="85035" name="Rectangle 7"/>
            <p:cNvSpPr>
              <a:spLocks/>
            </p:cNvSpPr>
            <p:nvPr/>
          </p:nvSpPr>
          <p:spPr bwMode="auto">
            <a:xfrm>
              <a:off x="0" y="0"/>
              <a:ext cx="432" cy="240"/>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85036" name="Rectangle 8"/>
            <p:cNvSpPr>
              <a:spLocks/>
            </p:cNvSpPr>
            <p:nvPr/>
          </p:nvSpPr>
          <p:spPr bwMode="auto">
            <a:xfrm>
              <a:off x="115" y="33"/>
              <a:ext cx="201" cy="174"/>
            </a:xfrm>
            <a:prstGeom prst="rect">
              <a:avLst/>
            </a:prstGeom>
            <a:noFill/>
            <a:ln w="12700">
              <a:noFill/>
              <a:miter lim="800000"/>
              <a:headEnd/>
              <a:tailEnd/>
            </a:ln>
          </p:spPr>
          <p:txBody>
            <a:bodyPr wrap="none" lIns="0" tIns="0" rIns="40639" bIns="0" anchor="ctr">
              <a:spAutoFit/>
            </a:bodyPr>
            <a:lstStyle/>
            <a:p>
              <a:pPr marL="39688" algn="ctr"/>
              <a:r>
                <a:rPr lang="en-US">
                  <a:solidFill>
                    <a:schemeClr val="tx1"/>
                  </a:solidFill>
                  <a:cs typeface="Arial" charset="0"/>
                </a:rPr>
                <a:t>rain</a:t>
              </a:r>
            </a:p>
          </p:txBody>
        </p:sp>
      </p:grpSp>
      <p:grpSp>
        <p:nvGrpSpPr>
          <p:cNvPr id="84999" name="Group 12"/>
          <p:cNvGrpSpPr>
            <a:grpSpLocks/>
          </p:cNvGrpSpPr>
          <p:nvPr/>
        </p:nvGrpSpPr>
        <p:grpSpPr bwMode="auto">
          <a:xfrm>
            <a:off x="4165600" y="2057400"/>
            <a:ext cx="914400" cy="381000"/>
            <a:chOff x="0" y="0"/>
            <a:chExt cx="432" cy="240"/>
          </a:xfrm>
        </p:grpSpPr>
        <p:sp>
          <p:nvSpPr>
            <p:cNvPr id="85033" name="Rectangle 10"/>
            <p:cNvSpPr>
              <a:spLocks/>
            </p:cNvSpPr>
            <p:nvPr/>
          </p:nvSpPr>
          <p:spPr bwMode="auto">
            <a:xfrm>
              <a:off x="0" y="0"/>
              <a:ext cx="432" cy="240"/>
            </a:xfrm>
            <a:prstGeom prst="rect">
              <a:avLst/>
            </a:prstGeom>
            <a:solidFill>
              <a:srgbClr val="FFCC00"/>
            </a:solidFill>
            <a:ln w="9525">
              <a:solidFill>
                <a:schemeClr val="tx1"/>
              </a:solidFill>
              <a:round/>
              <a:headEnd/>
              <a:tailEnd/>
            </a:ln>
          </p:spPr>
          <p:txBody>
            <a:bodyPr lIns="0" tIns="0" rIns="0" bIns="0"/>
            <a:lstStyle/>
            <a:p>
              <a:endParaRPr lang="en-US"/>
            </a:p>
          </p:txBody>
        </p:sp>
        <p:sp>
          <p:nvSpPr>
            <p:cNvPr id="85034" name="Rectangle 11"/>
            <p:cNvSpPr>
              <a:spLocks/>
            </p:cNvSpPr>
            <p:nvPr/>
          </p:nvSpPr>
          <p:spPr bwMode="auto">
            <a:xfrm>
              <a:off x="118" y="33"/>
              <a:ext cx="195" cy="174"/>
            </a:xfrm>
            <a:prstGeom prst="rect">
              <a:avLst/>
            </a:prstGeom>
            <a:noFill/>
            <a:ln w="12700">
              <a:noFill/>
              <a:miter lim="800000"/>
              <a:headEnd/>
              <a:tailEnd/>
            </a:ln>
          </p:spPr>
          <p:txBody>
            <a:bodyPr wrap="none" lIns="0" tIns="0" rIns="40639" bIns="0" anchor="ctr">
              <a:spAutoFit/>
            </a:bodyPr>
            <a:lstStyle/>
            <a:p>
              <a:pPr marL="39688" algn="ctr"/>
              <a:r>
                <a:rPr lang="en-US">
                  <a:solidFill>
                    <a:schemeClr val="tx1"/>
                  </a:solidFill>
                  <a:cs typeface="Arial" charset="0"/>
                </a:rPr>
                <a:t>sun</a:t>
              </a:r>
            </a:p>
          </p:txBody>
        </p:sp>
      </p:grpSp>
      <p:grpSp>
        <p:nvGrpSpPr>
          <p:cNvPr id="85000" name="Group 15"/>
          <p:cNvGrpSpPr>
            <a:grpSpLocks/>
          </p:cNvGrpSpPr>
          <p:nvPr/>
        </p:nvGrpSpPr>
        <p:grpSpPr bwMode="auto">
          <a:xfrm>
            <a:off x="4165600" y="2743200"/>
            <a:ext cx="914400" cy="381000"/>
            <a:chOff x="0" y="0"/>
            <a:chExt cx="432" cy="240"/>
          </a:xfrm>
        </p:grpSpPr>
        <p:sp>
          <p:nvSpPr>
            <p:cNvPr id="85031" name="Rectangle 13"/>
            <p:cNvSpPr>
              <a:spLocks/>
            </p:cNvSpPr>
            <p:nvPr/>
          </p:nvSpPr>
          <p:spPr bwMode="auto">
            <a:xfrm>
              <a:off x="0" y="0"/>
              <a:ext cx="432" cy="240"/>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85032" name="Rectangle 14"/>
            <p:cNvSpPr>
              <a:spLocks/>
            </p:cNvSpPr>
            <p:nvPr/>
          </p:nvSpPr>
          <p:spPr bwMode="auto">
            <a:xfrm>
              <a:off x="115" y="33"/>
              <a:ext cx="201" cy="174"/>
            </a:xfrm>
            <a:prstGeom prst="rect">
              <a:avLst/>
            </a:prstGeom>
            <a:noFill/>
            <a:ln w="12700">
              <a:noFill/>
              <a:miter lim="800000"/>
              <a:headEnd/>
              <a:tailEnd/>
            </a:ln>
          </p:spPr>
          <p:txBody>
            <a:bodyPr wrap="none" lIns="0" tIns="0" rIns="40639" bIns="0" anchor="ctr">
              <a:spAutoFit/>
            </a:bodyPr>
            <a:lstStyle/>
            <a:p>
              <a:pPr marL="39688" algn="ctr"/>
              <a:r>
                <a:rPr lang="en-US">
                  <a:solidFill>
                    <a:schemeClr val="tx1"/>
                  </a:solidFill>
                  <a:cs typeface="Arial" charset="0"/>
                </a:rPr>
                <a:t>rain</a:t>
              </a:r>
            </a:p>
          </p:txBody>
        </p:sp>
      </p:grpSp>
      <p:grpSp>
        <p:nvGrpSpPr>
          <p:cNvPr id="85001" name="Group 18"/>
          <p:cNvGrpSpPr>
            <a:grpSpLocks/>
          </p:cNvGrpSpPr>
          <p:nvPr/>
        </p:nvGrpSpPr>
        <p:grpSpPr bwMode="auto">
          <a:xfrm>
            <a:off x="6197600" y="2057400"/>
            <a:ext cx="914400" cy="381000"/>
            <a:chOff x="0" y="0"/>
            <a:chExt cx="432" cy="240"/>
          </a:xfrm>
        </p:grpSpPr>
        <p:sp>
          <p:nvSpPr>
            <p:cNvPr id="85029" name="Rectangle 16"/>
            <p:cNvSpPr>
              <a:spLocks/>
            </p:cNvSpPr>
            <p:nvPr/>
          </p:nvSpPr>
          <p:spPr bwMode="auto">
            <a:xfrm>
              <a:off x="0" y="0"/>
              <a:ext cx="432" cy="240"/>
            </a:xfrm>
            <a:prstGeom prst="rect">
              <a:avLst/>
            </a:prstGeom>
            <a:solidFill>
              <a:srgbClr val="FFCC00"/>
            </a:solidFill>
            <a:ln w="9525">
              <a:solidFill>
                <a:schemeClr val="tx1"/>
              </a:solidFill>
              <a:round/>
              <a:headEnd/>
              <a:tailEnd/>
            </a:ln>
          </p:spPr>
          <p:txBody>
            <a:bodyPr lIns="0" tIns="0" rIns="0" bIns="0"/>
            <a:lstStyle/>
            <a:p>
              <a:endParaRPr lang="en-US"/>
            </a:p>
          </p:txBody>
        </p:sp>
        <p:sp>
          <p:nvSpPr>
            <p:cNvPr id="85030" name="Rectangle 17"/>
            <p:cNvSpPr>
              <a:spLocks/>
            </p:cNvSpPr>
            <p:nvPr/>
          </p:nvSpPr>
          <p:spPr bwMode="auto">
            <a:xfrm>
              <a:off x="118" y="33"/>
              <a:ext cx="195" cy="174"/>
            </a:xfrm>
            <a:prstGeom prst="rect">
              <a:avLst/>
            </a:prstGeom>
            <a:noFill/>
            <a:ln w="12700">
              <a:noFill/>
              <a:miter lim="800000"/>
              <a:headEnd/>
              <a:tailEnd/>
            </a:ln>
          </p:spPr>
          <p:txBody>
            <a:bodyPr wrap="none" lIns="0" tIns="0" rIns="40639" bIns="0" anchor="ctr">
              <a:spAutoFit/>
            </a:bodyPr>
            <a:lstStyle/>
            <a:p>
              <a:pPr marL="39688" algn="ctr"/>
              <a:r>
                <a:rPr lang="en-US">
                  <a:solidFill>
                    <a:schemeClr val="tx1"/>
                  </a:solidFill>
                  <a:cs typeface="Arial" charset="0"/>
                </a:rPr>
                <a:t>sun</a:t>
              </a:r>
            </a:p>
          </p:txBody>
        </p:sp>
      </p:grpSp>
      <p:grpSp>
        <p:nvGrpSpPr>
          <p:cNvPr id="85002" name="Group 21"/>
          <p:cNvGrpSpPr>
            <a:grpSpLocks/>
          </p:cNvGrpSpPr>
          <p:nvPr/>
        </p:nvGrpSpPr>
        <p:grpSpPr bwMode="auto">
          <a:xfrm>
            <a:off x="6197600" y="2743200"/>
            <a:ext cx="914400" cy="381000"/>
            <a:chOff x="0" y="0"/>
            <a:chExt cx="432" cy="240"/>
          </a:xfrm>
        </p:grpSpPr>
        <p:sp>
          <p:nvSpPr>
            <p:cNvPr id="85027" name="Rectangle 19"/>
            <p:cNvSpPr>
              <a:spLocks/>
            </p:cNvSpPr>
            <p:nvPr/>
          </p:nvSpPr>
          <p:spPr bwMode="auto">
            <a:xfrm>
              <a:off x="0" y="0"/>
              <a:ext cx="432" cy="240"/>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85028" name="Rectangle 20"/>
            <p:cNvSpPr>
              <a:spLocks/>
            </p:cNvSpPr>
            <p:nvPr/>
          </p:nvSpPr>
          <p:spPr bwMode="auto">
            <a:xfrm>
              <a:off x="115" y="33"/>
              <a:ext cx="201" cy="174"/>
            </a:xfrm>
            <a:prstGeom prst="rect">
              <a:avLst/>
            </a:prstGeom>
            <a:noFill/>
            <a:ln w="12700">
              <a:noFill/>
              <a:miter lim="800000"/>
              <a:headEnd/>
              <a:tailEnd/>
            </a:ln>
          </p:spPr>
          <p:txBody>
            <a:bodyPr wrap="none" lIns="0" tIns="0" rIns="40639" bIns="0" anchor="ctr">
              <a:spAutoFit/>
            </a:bodyPr>
            <a:lstStyle/>
            <a:p>
              <a:pPr marL="39688" algn="ctr"/>
              <a:r>
                <a:rPr lang="en-US">
                  <a:solidFill>
                    <a:schemeClr val="tx1"/>
                  </a:solidFill>
                  <a:cs typeface="Arial" charset="0"/>
                </a:rPr>
                <a:t>rain</a:t>
              </a:r>
            </a:p>
          </p:txBody>
        </p:sp>
      </p:grpSp>
      <p:grpSp>
        <p:nvGrpSpPr>
          <p:cNvPr id="85003" name="Group 24"/>
          <p:cNvGrpSpPr>
            <a:grpSpLocks/>
          </p:cNvGrpSpPr>
          <p:nvPr/>
        </p:nvGrpSpPr>
        <p:grpSpPr bwMode="auto">
          <a:xfrm>
            <a:off x="8229600" y="2057400"/>
            <a:ext cx="914400" cy="381000"/>
            <a:chOff x="0" y="0"/>
            <a:chExt cx="432" cy="240"/>
          </a:xfrm>
        </p:grpSpPr>
        <p:sp>
          <p:nvSpPr>
            <p:cNvPr id="85025" name="Rectangle 22"/>
            <p:cNvSpPr>
              <a:spLocks/>
            </p:cNvSpPr>
            <p:nvPr/>
          </p:nvSpPr>
          <p:spPr bwMode="auto">
            <a:xfrm>
              <a:off x="0" y="0"/>
              <a:ext cx="432" cy="240"/>
            </a:xfrm>
            <a:prstGeom prst="rect">
              <a:avLst/>
            </a:prstGeom>
            <a:solidFill>
              <a:srgbClr val="FFCC00"/>
            </a:solidFill>
            <a:ln w="9525">
              <a:solidFill>
                <a:schemeClr val="tx1"/>
              </a:solidFill>
              <a:round/>
              <a:headEnd/>
              <a:tailEnd/>
            </a:ln>
          </p:spPr>
          <p:txBody>
            <a:bodyPr lIns="0" tIns="0" rIns="0" bIns="0"/>
            <a:lstStyle/>
            <a:p>
              <a:endParaRPr lang="en-US"/>
            </a:p>
          </p:txBody>
        </p:sp>
        <p:sp>
          <p:nvSpPr>
            <p:cNvPr id="85026" name="Rectangle 23"/>
            <p:cNvSpPr>
              <a:spLocks/>
            </p:cNvSpPr>
            <p:nvPr/>
          </p:nvSpPr>
          <p:spPr bwMode="auto">
            <a:xfrm>
              <a:off x="118" y="33"/>
              <a:ext cx="195" cy="174"/>
            </a:xfrm>
            <a:prstGeom prst="rect">
              <a:avLst/>
            </a:prstGeom>
            <a:noFill/>
            <a:ln w="12700">
              <a:noFill/>
              <a:miter lim="800000"/>
              <a:headEnd/>
              <a:tailEnd/>
            </a:ln>
          </p:spPr>
          <p:txBody>
            <a:bodyPr wrap="none" lIns="0" tIns="0" rIns="40639" bIns="0" anchor="ctr">
              <a:spAutoFit/>
            </a:bodyPr>
            <a:lstStyle/>
            <a:p>
              <a:pPr marL="39688" algn="ctr"/>
              <a:r>
                <a:rPr lang="en-US">
                  <a:solidFill>
                    <a:schemeClr val="tx1"/>
                  </a:solidFill>
                  <a:cs typeface="Arial" charset="0"/>
                </a:rPr>
                <a:t>sun</a:t>
              </a:r>
            </a:p>
          </p:txBody>
        </p:sp>
      </p:grpSp>
      <p:grpSp>
        <p:nvGrpSpPr>
          <p:cNvPr id="85004" name="Group 27"/>
          <p:cNvGrpSpPr>
            <a:grpSpLocks/>
          </p:cNvGrpSpPr>
          <p:nvPr/>
        </p:nvGrpSpPr>
        <p:grpSpPr bwMode="auto">
          <a:xfrm>
            <a:off x="8229600" y="2743200"/>
            <a:ext cx="914400" cy="381000"/>
            <a:chOff x="0" y="0"/>
            <a:chExt cx="432" cy="240"/>
          </a:xfrm>
        </p:grpSpPr>
        <p:sp>
          <p:nvSpPr>
            <p:cNvPr id="85023" name="Rectangle 25"/>
            <p:cNvSpPr>
              <a:spLocks/>
            </p:cNvSpPr>
            <p:nvPr/>
          </p:nvSpPr>
          <p:spPr bwMode="auto">
            <a:xfrm>
              <a:off x="0" y="0"/>
              <a:ext cx="432" cy="240"/>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85024" name="Rectangle 26"/>
            <p:cNvSpPr>
              <a:spLocks/>
            </p:cNvSpPr>
            <p:nvPr/>
          </p:nvSpPr>
          <p:spPr bwMode="auto">
            <a:xfrm>
              <a:off x="115" y="33"/>
              <a:ext cx="201" cy="174"/>
            </a:xfrm>
            <a:prstGeom prst="rect">
              <a:avLst/>
            </a:prstGeom>
            <a:noFill/>
            <a:ln w="12700">
              <a:noFill/>
              <a:miter lim="800000"/>
              <a:headEnd/>
              <a:tailEnd/>
            </a:ln>
          </p:spPr>
          <p:txBody>
            <a:bodyPr wrap="none" lIns="0" tIns="0" rIns="40639" bIns="0" anchor="ctr">
              <a:spAutoFit/>
            </a:bodyPr>
            <a:lstStyle/>
            <a:p>
              <a:pPr marL="39688" algn="ctr"/>
              <a:r>
                <a:rPr lang="en-US">
                  <a:solidFill>
                    <a:schemeClr val="tx1"/>
                  </a:solidFill>
                  <a:cs typeface="Arial" charset="0"/>
                </a:rPr>
                <a:t>rain</a:t>
              </a:r>
            </a:p>
          </p:txBody>
        </p:sp>
      </p:grpSp>
      <p:cxnSp>
        <p:nvCxnSpPr>
          <p:cNvPr id="85005" name="AutoShape 28"/>
          <p:cNvCxnSpPr>
            <a:cxnSpLocks noChangeShapeType="1"/>
          </p:cNvCxnSpPr>
          <p:nvPr/>
        </p:nvCxnSpPr>
        <p:spPr bwMode="auto">
          <a:xfrm rot="10800000" flipH="1">
            <a:off x="2692400" y="2247900"/>
            <a:ext cx="1930400" cy="0"/>
          </a:xfrm>
          <a:prstGeom prst="straightConnector1">
            <a:avLst/>
          </a:prstGeom>
          <a:noFill/>
          <a:ln w="28575">
            <a:solidFill>
              <a:schemeClr val="tx1"/>
            </a:solidFill>
            <a:round/>
            <a:headEnd/>
            <a:tailEnd type="triangle" w="med" len="med"/>
          </a:ln>
        </p:spPr>
      </p:cxnSp>
      <p:cxnSp>
        <p:nvCxnSpPr>
          <p:cNvPr id="85006" name="AutoShape 29"/>
          <p:cNvCxnSpPr>
            <a:cxnSpLocks noChangeShapeType="1"/>
          </p:cNvCxnSpPr>
          <p:nvPr/>
        </p:nvCxnSpPr>
        <p:spPr bwMode="auto">
          <a:xfrm>
            <a:off x="2692400" y="2247900"/>
            <a:ext cx="1930400" cy="685800"/>
          </a:xfrm>
          <a:prstGeom prst="straightConnector1">
            <a:avLst/>
          </a:prstGeom>
          <a:noFill/>
          <a:ln w="9525">
            <a:solidFill>
              <a:schemeClr val="tx1"/>
            </a:solidFill>
            <a:round/>
            <a:headEnd/>
            <a:tailEnd type="triangle" w="med" len="med"/>
          </a:ln>
        </p:spPr>
      </p:cxnSp>
      <p:cxnSp>
        <p:nvCxnSpPr>
          <p:cNvPr id="85007" name="AutoShape 30"/>
          <p:cNvCxnSpPr>
            <a:cxnSpLocks noChangeShapeType="1"/>
          </p:cNvCxnSpPr>
          <p:nvPr/>
        </p:nvCxnSpPr>
        <p:spPr bwMode="auto">
          <a:xfrm rot="10800000" flipH="1">
            <a:off x="2692400" y="2247900"/>
            <a:ext cx="1930400" cy="685800"/>
          </a:xfrm>
          <a:prstGeom prst="straightConnector1">
            <a:avLst/>
          </a:prstGeom>
          <a:noFill/>
          <a:ln w="9525">
            <a:solidFill>
              <a:schemeClr val="tx1"/>
            </a:solidFill>
            <a:round/>
            <a:headEnd/>
            <a:tailEnd type="triangle" w="med" len="med"/>
          </a:ln>
        </p:spPr>
      </p:cxnSp>
      <p:cxnSp>
        <p:nvCxnSpPr>
          <p:cNvPr id="85008" name="AutoShape 31"/>
          <p:cNvCxnSpPr>
            <a:cxnSpLocks noChangeShapeType="1"/>
          </p:cNvCxnSpPr>
          <p:nvPr/>
        </p:nvCxnSpPr>
        <p:spPr bwMode="auto">
          <a:xfrm rot="10800000" flipH="1">
            <a:off x="2692400" y="2933700"/>
            <a:ext cx="1930400" cy="0"/>
          </a:xfrm>
          <a:prstGeom prst="straightConnector1">
            <a:avLst/>
          </a:prstGeom>
          <a:noFill/>
          <a:ln w="28575">
            <a:solidFill>
              <a:schemeClr val="tx1"/>
            </a:solidFill>
            <a:round/>
            <a:headEnd/>
            <a:tailEnd type="triangle" w="med" len="med"/>
          </a:ln>
        </p:spPr>
      </p:cxnSp>
      <p:cxnSp>
        <p:nvCxnSpPr>
          <p:cNvPr id="85009" name="AutoShape 32"/>
          <p:cNvCxnSpPr>
            <a:cxnSpLocks noChangeShapeType="1"/>
          </p:cNvCxnSpPr>
          <p:nvPr/>
        </p:nvCxnSpPr>
        <p:spPr bwMode="auto">
          <a:xfrm rot="10800000" flipH="1">
            <a:off x="4622800" y="2247900"/>
            <a:ext cx="2032000" cy="0"/>
          </a:xfrm>
          <a:prstGeom prst="straightConnector1">
            <a:avLst/>
          </a:prstGeom>
          <a:noFill/>
          <a:ln w="28575">
            <a:solidFill>
              <a:schemeClr val="tx1"/>
            </a:solidFill>
            <a:round/>
            <a:headEnd/>
            <a:tailEnd type="triangle" w="med" len="med"/>
          </a:ln>
        </p:spPr>
      </p:cxnSp>
      <p:cxnSp>
        <p:nvCxnSpPr>
          <p:cNvPr id="85010" name="AutoShape 33"/>
          <p:cNvCxnSpPr>
            <a:cxnSpLocks noChangeShapeType="1"/>
          </p:cNvCxnSpPr>
          <p:nvPr/>
        </p:nvCxnSpPr>
        <p:spPr bwMode="auto">
          <a:xfrm>
            <a:off x="4622800" y="2247900"/>
            <a:ext cx="2032000" cy="685800"/>
          </a:xfrm>
          <a:prstGeom prst="straightConnector1">
            <a:avLst/>
          </a:prstGeom>
          <a:noFill/>
          <a:ln w="9525">
            <a:solidFill>
              <a:schemeClr val="tx1"/>
            </a:solidFill>
            <a:round/>
            <a:headEnd/>
            <a:tailEnd type="triangle" w="med" len="med"/>
          </a:ln>
        </p:spPr>
      </p:cxnSp>
      <p:cxnSp>
        <p:nvCxnSpPr>
          <p:cNvPr id="85011" name="AutoShape 34"/>
          <p:cNvCxnSpPr>
            <a:cxnSpLocks noChangeShapeType="1"/>
          </p:cNvCxnSpPr>
          <p:nvPr/>
        </p:nvCxnSpPr>
        <p:spPr bwMode="auto">
          <a:xfrm rot="10800000" flipH="1">
            <a:off x="4622800" y="2247900"/>
            <a:ext cx="2032000" cy="685800"/>
          </a:xfrm>
          <a:prstGeom prst="straightConnector1">
            <a:avLst/>
          </a:prstGeom>
          <a:noFill/>
          <a:ln w="9525">
            <a:solidFill>
              <a:schemeClr val="tx1"/>
            </a:solidFill>
            <a:round/>
            <a:headEnd/>
            <a:tailEnd type="triangle" w="med" len="med"/>
          </a:ln>
        </p:spPr>
      </p:cxnSp>
      <p:cxnSp>
        <p:nvCxnSpPr>
          <p:cNvPr id="85012" name="AutoShape 35"/>
          <p:cNvCxnSpPr>
            <a:cxnSpLocks noChangeShapeType="1"/>
          </p:cNvCxnSpPr>
          <p:nvPr/>
        </p:nvCxnSpPr>
        <p:spPr bwMode="auto">
          <a:xfrm rot="10800000" flipH="1">
            <a:off x="4622800" y="2933700"/>
            <a:ext cx="2032000" cy="0"/>
          </a:xfrm>
          <a:prstGeom prst="straightConnector1">
            <a:avLst/>
          </a:prstGeom>
          <a:noFill/>
          <a:ln w="28575">
            <a:solidFill>
              <a:schemeClr val="tx1"/>
            </a:solidFill>
            <a:round/>
            <a:headEnd/>
            <a:tailEnd type="triangle" w="med" len="med"/>
          </a:ln>
        </p:spPr>
      </p:cxnSp>
      <p:cxnSp>
        <p:nvCxnSpPr>
          <p:cNvPr id="85013" name="AutoShape 36"/>
          <p:cNvCxnSpPr>
            <a:cxnSpLocks noChangeShapeType="1"/>
          </p:cNvCxnSpPr>
          <p:nvPr/>
        </p:nvCxnSpPr>
        <p:spPr bwMode="auto">
          <a:xfrm rot="10800000" flipH="1">
            <a:off x="6654800" y="2247900"/>
            <a:ext cx="2032000" cy="0"/>
          </a:xfrm>
          <a:prstGeom prst="straightConnector1">
            <a:avLst/>
          </a:prstGeom>
          <a:noFill/>
          <a:ln w="28575">
            <a:solidFill>
              <a:schemeClr val="tx1"/>
            </a:solidFill>
            <a:round/>
            <a:headEnd/>
            <a:tailEnd type="triangle" w="med" len="med"/>
          </a:ln>
        </p:spPr>
      </p:cxnSp>
      <p:cxnSp>
        <p:nvCxnSpPr>
          <p:cNvPr id="85014" name="AutoShape 37"/>
          <p:cNvCxnSpPr>
            <a:cxnSpLocks noChangeShapeType="1"/>
          </p:cNvCxnSpPr>
          <p:nvPr/>
        </p:nvCxnSpPr>
        <p:spPr bwMode="auto">
          <a:xfrm>
            <a:off x="6654800" y="2247900"/>
            <a:ext cx="2032000" cy="685800"/>
          </a:xfrm>
          <a:prstGeom prst="straightConnector1">
            <a:avLst/>
          </a:prstGeom>
          <a:noFill/>
          <a:ln w="9525">
            <a:solidFill>
              <a:schemeClr val="tx1"/>
            </a:solidFill>
            <a:round/>
            <a:headEnd/>
            <a:tailEnd type="triangle" w="med" len="med"/>
          </a:ln>
        </p:spPr>
      </p:cxnSp>
      <p:cxnSp>
        <p:nvCxnSpPr>
          <p:cNvPr id="85015" name="AutoShape 38"/>
          <p:cNvCxnSpPr>
            <a:cxnSpLocks noChangeShapeType="1"/>
          </p:cNvCxnSpPr>
          <p:nvPr/>
        </p:nvCxnSpPr>
        <p:spPr bwMode="auto">
          <a:xfrm rot="10800000" flipH="1">
            <a:off x="6654800" y="2247900"/>
            <a:ext cx="2032000" cy="685800"/>
          </a:xfrm>
          <a:prstGeom prst="straightConnector1">
            <a:avLst/>
          </a:prstGeom>
          <a:noFill/>
          <a:ln w="9525">
            <a:solidFill>
              <a:schemeClr val="tx1"/>
            </a:solidFill>
            <a:round/>
            <a:headEnd/>
            <a:tailEnd type="triangle" w="med" len="med"/>
          </a:ln>
        </p:spPr>
      </p:cxnSp>
      <p:cxnSp>
        <p:nvCxnSpPr>
          <p:cNvPr id="85016" name="AutoShape 39"/>
          <p:cNvCxnSpPr>
            <a:cxnSpLocks noChangeShapeType="1"/>
          </p:cNvCxnSpPr>
          <p:nvPr/>
        </p:nvCxnSpPr>
        <p:spPr bwMode="auto">
          <a:xfrm rot="10800000" flipH="1">
            <a:off x="6654800" y="2933700"/>
            <a:ext cx="2032000" cy="0"/>
          </a:xfrm>
          <a:prstGeom prst="straightConnector1">
            <a:avLst/>
          </a:prstGeom>
          <a:noFill/>
          <a:ln w="28575">
            <a:solidFill>
              <a:schemeClr val="tx1"/>
            </a:solidFill>
            <a:round/>
            <a:headEnd/>
            <a:tailEnd type="triangle" w="med" len="med"/>
          </a:ln>
        </p:spPr>
      </p:cxnSp>
      <p:pic>
        <p:nvPicPr>
          <p:cNvPr id="85017" name="Picture 40"/>
          <p:cNvPicPr>
            <a:picLocks noChangeArrowheads="1"/>
          </p:cNvPicPr>
          <p:nvPr/>
        </p:nvPicPr>
        <p:blipFill>
          <a:blip r:embed="rId3" cstate="print"/>
          <a:srcRect/>
          <a:stretch>
            <a:fillRect/>
          </a:stretch>
        </p:blipFill>
        <p:spPr bwMode="auto">
          <a:xfrm>
            <a:off x="7823200" y="4286250"/>
            <a:ext cx="1881717" cy="209550"/>
          </a:xfrm>
          <a:prstGeom prst="rect">
            <a:avLst/>
          </a:prstGeom>
          <a:noFill/>
          <a:ln w="9525">
            <a:noFill/>
            <a:miter lim="800000"/>
            <a:headEnd/>
            <a:tailEnd/>
          </a:ln>
        </p:spPr>
      </p:pic>
      <p:pic>
        <p:nvPicPr>
          <p:cNvPr id="85018" name="Picture 41"/>
          <p:cNvPicPr>
            <a:picLocks noChangeArrowheads="1"/>
          </p:cNvPicPr>
          <p:nvPr/>
        </p:nvPicPr>
        <p:blipFill>
          <a:blip r:embed="rId4" cstate="print"/>
          <a:srcRect/>
          <a:stretch>
            <a:fillRect/>
          </a:stretch>
        </p:blipFill>
        <p:spPr bwMode="auto">
          <a:xfrm>
            <a:off x="2540001" y="3505200"/>
            <a:ext cx="520700" cy="269875"/>
          </a:xfrm>
          <a:prstGeom prst="rect">
            <a:avLst/>
          </a:prstGeom>
          <a:noFill/>
          <a:ln w="9525">
            <a:noFill/>
            <a:miter lim="800000"/>
            <a:headEnd/>
            <a:tailEnd/>
          </a:ln>
        </p:spPr>
      </p:pic>
      <p:pic>
        <p:nvPicPr>
          <p:cNvPr id="85019" name="Picture 42"/>
          <p:cNvPicPr>
            <a:picLocks noChangeArrowheads="1"/>
          </p:cNvPicPr>
          <p:nvPr/>
        </p:nvPicPr>
        <p:blipFill>
          <a:blip r:embed="rId5" cstate="print"/>
          <a:srcRect/>
          <a:stretch>
            <a:fillRect/>
          </a:stretch>
        </p:blipFill>
        <p:spPr bwMode="auto">
          <a:xfrm>
            <a:off x="4358218" y="3505200"/>
            <a:ext cx="539749" cy="269875"/>
          </a:xfrm>
          <a:prstGeom prst="rect">
            <a:avLst/>
          </a:prstGeom>
          <a:noFill/>
          <a:ln w="9525">
            <a:noFill/>
            <a:miter lim="800000"/>
            <a:headEnd/>
            <a:tailEnd/>
          </a:ln>
        </p:spPr>
      </p:pic>
      <p:pic>
        <p:nvPicPr>
          <p:cNvPr id="85020" name="Picture 43"/>
          <p:cNvPicPr>
            <a:picLocks noChangeArrowheads="1"/>
          </p:cNvPicPr>
          <p:nvPr/>
        </p:nvPicPr>
        <p:blipFill>
          <a:blip r:embed="rId6" cstate="print"/>
          <a:srcRect/>
          <a:stretch>
            <a:fillRect/>
          </a:stretch>
        </p:blipFill>
        <p:spPr bwMode="auto">
          <a:xfrm>
            <a:off x="8373534" y="3505200"/>
            <a:ext cx="658284" cy="285750"/>
          </a:xfrm>
          <a:prstGeom prst="rect">
            <a:avLst/>
          </a:prstGeom>
          <a:noFill/>
          <a:ln w="9525">
            <a:noFill/>
            <a:miter lim="800000"/>
            <a:headEnd/>
            <a:tailEnd/>
          </a:ln>
        </p:spPr>
      </p:pic>
      <p:pic>
        <p:nvPicPr>
          <p:cNvPr id="85021" name="Picture 44"/>
          <p:cNvPicPr>
            <a:picLocks noChangeArrowheads="1"/>
          </p:cNvPicPr>
          <p:nvPr/>
        </p:nvPicPr>
        <p:blipFill>
          <a:blip r:embed="rId7" cstate="print"/>
          <a:srcRect/>
          <a:stretch>
            <a:fillRect/>
          </a:stretch>
        </p:blipFill>
        <p:spPr bwMode="auto">
          <a:xfrm>
            <a:off x="6409266" y="3581401"/>
            <a:ext cx="440267" cy="60325"/>
          </a:xfrm>
          <a:prstGeom prst="rect">
            <a:avLst/>
          </a:prstGeom>
          <a:noFill/>
          <a:ln w="9525">
            <a:noFill/>
            <a:miter lim="800000"/>
            <a:headEnd/>
            <a:tailEnd/>
          </a:ln>
        </p:spPr>
      </p:pic>
      <p:pic>
        <p:nvPicPr>
          <p:cNvPr id="85022" name="Picture 45"/>
          <p:cNvPicPr>
            <a:picLocks noChangeArrowheads="1"/>
          </p:cNvPicPr>
          <p:nvPr/>
        </p:nvPicPr>
        <p:blipFill>
          <a:blip r:embed="rId8" cstate="print"/>
          <a:srcRect/>
          <a:stretch>
            <a:fillRect/>
          </a:stretch>
        </p:blipFill>
        <p:spPr bwMode="auto">
          <a:xfrm>
            <a:off x="5080000" y="4686301"/>
            <a:ext cx="3539067" cy="314325"/>
          </a:xfrm>
          <a:prstGeom prst="rect">
            <a:avLst/>
          </a:prstGeom>
          <a:noFill/>
          <a:ln w="9525">
            <a:noFill/>
            <a:miter lim="800000"/>
            <a:headEnd/>
            <a:tailEnd/>
          </a:ln>
        </p:spPr>
      </p:pic>
    </p:spTree>
    <p:extLst>
      <p:ext uri="{BB962C8B-B14F-4D97-AF65-F5344CB8AC3E}">
        <p14:creationId xmlns:p14="http://schemas.microsoft.com/office/powerpoint/2010/main" val="38508320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
          <p:cNvSpPr>
            <a:spLocks/>
          </p:cNvSpPr>
          <p:nvPr/>
        </p:nvSpPr>
        <p:spPr bwMode="auto">
          <a:xfrm>
            <a:off x="609600" y="1219200"/>
            <a:ext cx="10972800" cy="76200"/>
          </a:xfrm>
          <a:prstGeom prst="rect">
            <a:avLst/>
          </a:prstGeom>
          <a:gradFill rotWithShape="0">
            <a:gsLst>
              <a:gs pos="0">
                <a:srgbClr val="0000CC"/>
              </a:gs>
              <a:gs pos="100000">
                <a:srgbClr val="000000"/>
              </a:gs>
            </a:gsLst>
            <a:lin ang="0" scaled="1"/>
          </a:gradFill>
          <a:ln w="9525">
            <a:solidFill>
              <a:schemeClr val="tx1"/>
            </a:solidFill>
            <a:round/>
            <a:headEnd/>
            <a:tailEnd/>
          </a:ln>
        </p:spPr>
        <p:txBody>
          <a:bodyPr lIns="0" tIns="0" rIns="0" bIns="0"/>
          <a:lstStyle/>
          <a:p>
            <a:endParaRPr lang="en-US"/>
          </a:p>
        </p:txBody>
      </p:sp>
      <p:sp>
        <p:nvSpPr>
          <p:cNvPr id="86019" name="Rectangle 2"/>
          <p:cNvSpPr>
            <a:spLocks noGrp="1" noChangeArrowheads="1"/>
          </p:cNvSpPr>
          <p:nvPr>
            <p:ph type="title"/>
          </p:nvPr>
        </p:nvSpPr>
        <p:spPr/>
        <p:txBody>
          <a:bodyPr rIns="132080"/>
          <a:lstStyle/>
          <a:p>
            <a:pPr indent="0" eaLnBrk="1" hangingPunct="1"/>
            <a:r>
              <a:rPr lang="en-US" smtClean="0"/>
              <a:t>Viterbi Algorithm</a:t>
            </a:r>
          </a:p>
        </p:txBody>
      </p:sp>
      <p:pic>
        <p:nvPicPr>
          <p:cNvPr id="86020" name="Picture 3"/>
          <p:cNvPicPr>
            <a:picLocks noChangeArrowheads="1"/>
          </p:cNvPicPr>
          <p:nvPr/>
        </p:nvPicPr>
        <p:blipFill>
          <a:blip r:embed="rId3" cstate="print"/>
          <a:srcRect/>
          <a:stretch>
            <a:fillRect/>
          </a:stretch>
        </p:blipFill>
        <p:spPr bwMode="auto">
          <a:xfrm>
            <a:off x="1576917" y="3200401"/>
            <a:ext cx="10208683" cy="511175"/>
          </a:xfrm>
          <a:prstGeom prst="rect">
            <a:avLst/>
          </a:prstGeom>
          <a:noFill/>
          <a:ln w="9525">
            <a:noFill/>
            <a:miter lim="800000"/>
            <a:headEnd/>
            <a:tailEnd/>
          </a:ln>
        </p:spPr>
      </p:pic>
      <p:pic>
        <p:nvPicPr>
          <p:cNvPr id="86021" name="Picture 4"/>
          <p:cNvPicPr>
            <a:picLocks noChangeArrowheads="1"/>
          </p:cNvPicPr>
          <p:nvPr/>
        </p:nvPicPr>
        <p:blipFill>
          <a:blip r:embed="rId4" cstate="print"/>
          <a:srcRect/>
          <a:stretch>
            <a:fillRect/>
          </a:stretch>
        </p:blipFill>
        <p:spPr bwMode="auto">
          <a:xfrm>
            <a:off x="1219201" y="3968750"/>
            <a:ext cx="6085417" cy="450850"/>
          </a:xfrm>
          <a:prstGeom prst="rect">
            <a:avLst/>
          </a:prstGeom>
          <a:noFill/>
          <a:ln w="9525">
            <a:noFill/>
            <a:miter lim="800000"/>
            <a:headEnd/>
            <a:tailEnd/>
          </a:ln>
        </p:spPr>
      </p:pic>
      <p:pic>
        <p:nvPicPr>
          <p:cNvPr id="87045" name="Picture 5"/>
          <p:cNvPicPr>
            <a:picLocks noChangeArrowheads="1"/>
          </p:cNvPicPr>
          <p:nvPr/>
        </p:nvPicPr>
        <p:blipFill>
          <a:blip r:embed="rId5" cstate="print"/>
          <a:srcRect/>
          <a:stretch>
            <a:fillRect/>
          </a:stretch>
        </p:blipFill>
        <p:spPr bwMode="auto">
          <a:xfrm>
            <a:off x="2520951" y="4648200"/>
            <a:ext cx="8307916" cy="450850"/>
          </a:xfrm>
          <a:prstGeom prst="rect">
            <a:avLst/>
          </a:prstGeom>
          <a:noFill/>
          <a:ln w="9525">
            <a:noFill/>
            <a:miter lim="800000"/>
            <a:headEnd/>
            <a:tailEnd/>
          </a:ln>
        </p:spPr>
      </p:pic>
      <p:pic>
        <p:nvPicPr>
          <p:cNvPr id="87046" name="Picture 6"/>
          <p:cNvPicPr>
            <a:picLocks noChangeArrowheads="1"/>
          </p:cNvPicPr>
          <p:nvPr/>
        </p:nvPicPr>
        <p:blipFill>
          <a:blip r:embed="rId6" cstate="print"/>
          <a:srcRect/>
          <a:stretch>
            <a:fillRect/>
          </a:stretch>
        </p:blipFill>
        <p:spPr bwMode="auto">
          <a:xfrm>
            <a:off x="2552700" y="5410200"/>
            <a:ext cx="9287933" cy="450850"/>
          </a:xfrm>
          <a:prstGeom prst="rect">
            <a:avLst/>
          </a:prstGeom>
          <a:noFill/>
          <a:ln w="9525">
            <a:noFill/>
            <a:miter lim="800000"/>
            <a:headEnd/>
            <a:tailEnd/>
          </a:ln>
        </p:spPr>
      </p:pic>
      <p:pic>
        <p:nvPicPr>
          <p:cNvPr id="87047" name="Picture 7"/>
          <p:cNvPicPr>
            <a:picLocks noChangeArrowheads="1"/>
          </p:cNvPicPr>
          <p:nvPr/>
        </p:nvPicPr>
        <p:blipFill>
          <a:blip r:embed="rId7" cstate="print"/>
          <a:srcRect/>
          <a:stretch>
            <a:fillRect/>
          </a:stretch>
        </p:blipFill>
        <p:spPr bwMode="auto">
          <a:xfrm>
            <a:off x="2540000" y="6172200"/>
            <a:ext cx="7145867" cy="450850"/>
          </a:xfrm>
          <a:prstGeom prst="rect">
            <a:avLst/>
          </a:prstGeom>
          <a:noFill/>
          <a:ln w="9525">
            <a:noFill/>
            <a:miter lim="800000"/>
            <a:headEnd/>
            <a:tailEnd/>
          </a:ln>
        </p:spPr>
      </p:pic>
      <p:grpSp>
        <p:nvGrpSpPr>
          <p:cNvPr id="86025" name="Group 10"/>
          <p:cNvGrpSpPr>
            <a:grpSpLocks/>
          </p:cNvGrpSpPr>
          <p:nvPr/>
        </p:nvGrpSpPr>
        <p:grpSpPr bwMode="auto">
          <a:xfrm>
            <a:off x="2438400" y="1447800"/>
            <a:ext cx="914400" cy="381000"/>
            <a:chOff x="0" y="0"/>
            <a:chExt cx="432" cy="240"/>
          </a:xfrm>
        </p:grpSpPr>
        <p:sp>
          <p:nvSpPr>
            <p:cNvPr id="86060" name="Rectangle 8"/>
            <p:cNvSpPr>
              <a:spLocks/>
            </p:cNvSpPr>
            <p:nvPr/>
          </p:nvSpPr>
          <p:spPr bwMode="auto">
            <a:xfrm>
              <a:off x="0" y="0"/>
              <a:ext cx="432" cy="240"/>
            </a:xfrm>
            <a:prstGeom prst="rect">
              <a:avLst/>
            </a:prstGeom>
            <a:solidFill>
              <a:srgbClr val="FFCC00"/>
            </a:solidFill>
            <a:ln w="9525">
              <a:solidFill>
                <a:schemeClr val="tx1"/>
              </a:solidFill>
              <a:round/>
              <a:headEnd/>
              <a:tailEnd/>
            </a:ln>
          </p:spPr>
          <p:txBody>
            <a:bodyPr lIns="0" tIns="0" rIns="0" bIns="0"/>
            <a:lstStyle/>
            <a:p>
              <a:endParaRPr lang="en-US"/>
            </a:p>
          </p:txBody>
        </p:sp>
        <p:sp>
          <p:nvSpPr>
            <p:cNvPr id="86061" name="Rectangle 9"/>
            <p:cNvSpPr>
              <a:spLocks/>
            </p:cNvSpPr>
            <p:nvPr/>
          </p:nvSpPr>
          <p:spPr bwMode="auto">
            <a:xfrm>
              <a:off x="118" y="33"/>
              <a:ext cx="195" cy="174"/>
            </a:xfrm>
            <a:prstGeom prst="rect">
              <a:avLst/>
            </a:prstGeom>
            <a:noFill/>
            <a:ln w="12700">
              <a:noFill/>
              <a:miter lim="800000"/>
              <a:headEnd/>
              <a:tailEnd/>
            </a:ln>
          </p:spPr>
          <p:txBody>
            <a:bodyPr wrap="none" lIns="0" tIns="0" rIns="40639" bIns="0" anchor="ctr">
              <a:spAutoFit/>
            </a:bodyPr>
            <a:lstStyle/>
            <a:p>
              <a:pPr marL="39688" algn="ctr"/>
              <a:r>
                <a:rPr lang="en-US">
                  <a:solidFill>
                    <a:schemeClr val="tx1"/>
                  </a:solidFill>
                  <a:cs typeface="Arial" charset="0"/>
                </a:rPr>
                <a:t>sun</a:t>
              </a:r>
            </a:p>
          </p:txBody>
        </p:sp>
      </p:grpSp>
      <p:grpSp>
        <p:nvGrpSpPr>
          <p:cNvPr id="86026" name="Group 13"/>
          <p:cNvGrpSpPr>
            <a:grpSpLocks/>
          </p:cNvGrpSpPr>
          <p:nvPr/>
        </p:nvGrpSpPr>
        <p:grpSpPr bwMode="auto">
          <a:xfrm>
            <a:off x="2438400" y="2133600"/>
            <a:ext cx="914400" cy="381000"/>
            <a:chOff x="0" y="0"/>
            <a:chExt cx="432" cy="240"/>
          </a:xfrm>
        </p:grpSpPr>
        <p:sp>
          <p:nvSpPr>
            <p:cNvPr id="86058" name="Rectangle 11"/>
            <p:cNvSpPr>
              <a:spLocks/>
            </p:cNvSpPr>
            <p:nvPr/>
          </p:nvSpPr>
          <p:spPr bwMode="auto">
            <a:xfrm>
              <a:off x="0" y="0"/>
              <a:ext cx="432" cy="240"/>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86059" name="Rectangle 12"/>
            <p:cNvSpPr>
              <a:spLocks/>
            </p:cNvSpPr>
            <p:nvPr/>
          </p:nvSpPr>
          <p:spPr bwMode="auto">
            <a:xfrm>
              <a:off x="115" y="33"/>
              <a:ext cx="201" cy="174"/>
            </a:xfrm>
            <a:prstGeom prst="rect">
              <a:avLst/>
            </a:prstGeom>
            <a:noFill/>
            <a:ln w="12700">
              <a:noFill/>
              <a:miter lim="800000"/>
              <a:headEnd/>
              <a:tailEnd/>
            </a:ln>
          </p:spPr>
          <p:txBody>
            <a:bodyPr wrap="none" lIns="0" tIns="0" rIns="40639" bIns="0" anchor="ctr">
              <a:spAutoFit/>
            </a:bodyPr>
            <a:lstStyle/>
            <a:p>
              <a:pPr marL="39688" algn="ctr"/>
              <a:r>
                <a:rPr lang="en-US">
                  <a:solidFill>
                    <a:schemeClr val="tx1"/>
                  </a:solidFill>
                  <a:cs typeface="Arial" charset="0"/>
                </a:rPr>
                <a:t>rain</a:t>
              </a:r>
            </a:p>
          </p:txBody>
        </p:sp>
      </p:grpSp>
      <p:grpSp>
        <p:nvGrpSpPr>
          <p:cNvPr id="86027" name="Group 16"/>
          <p:cNvGrpSpPr>
            <a:grpSpLocks/>
          </p:cNvGrpSpPr>
          <p:nvPr/>
        </p:nvGrpSpPr>
        <p:grpSpPr bwMode="auto">
          <a:xfrm>
            <a:off x="4368800" y="1447800"/>
            <a:ext cx="914400" cy="381000"/>
            <a:chOff x="0" y="0"/>
            <a:chExt cx="432" cy="240"/>
          </a:xfrm>
        </p:grpSpPr>
        <p:sp>
          <p:nvSpPr>
            <p:cNvPr id="86056" name="Rectangle 14"/>
            <p:cNvSpPr>
              <a:spLocks/>
            </p:cNvSpPr>
            <p:nvPr/>
          </p:nvSpPr>
          <p:spPr bwMode="auto">
            <a:xfrm>
              <a:off x="0" y="0"/>
              <a:ext cx="432" cy="240"/>
            </a:xfrm>
            <a:prstGeom prst="rect">
              <a:avLst/>
            </a:prstGeom>
            <a:solidFill>
              <a:srgbClr val="FFCC00"/>
            </a:solidFill>
            <a:ln w="9525">
              <a:solidFill>
                <a:schemeClr val="tx1"/>
              </a:solidFill>
              <a:round/>
              <a:headEnd/>
              <a:tailEnd/>
            </a:ln>
          </p:spPr>
          <p:txBody>
            <a:bodyPr lIns="0" tIns="0" rIns="0" bIns="0"/>
            <a:lstStyle/>
            <a:p>
              <a:endParaRPr lang="en-US"/>
            </a:p>
          </p:txBody>
        </p:sp>
        <p:sp>
          <p:nvSpPr>
            <p:cNvPr id="86057" name="Rectangle 15"/>
            <p:cNvSpPr>
              <a:spLocks/>
            </p:cNvSpPr>
            <p:nvPr/>
          </p:nvSpPr>
          <p:spPr bwMode="auto">
            <a:xfrm>
              <a:off x="118" y="33"/>
              <a:ext cx="195" cy="174"/>
            </a:xfrm>
            <a:prstGeom prst="rect">
              <a:avLst/>
            </a:prstGeom>
            <a:noFill/>
            <a:ln w="12700">
              <a:noFill/>
              <a:miter lim="800000"/>
              <a:headEnd/>
              <a:tailEnd/>
            </a:ln>
          </p:spPr>
          <p:txBody>
            <a:bodyPr wrap="none" lIns="0" tIns="0" rIns="40639" bIns="0" anchor="ctr">
              <a:spAutoFit/>
            </a:bodyPr>
            <a:lstStyle/>
            <a:p>
              <a:pPr marL="39688" algn="ctr"/>
              <a:r>
                <a:rPr lang="en-US">
                  <a:solidFill>
                    <a:schemeClr val="tx1"/>
                  </a:solidFill>
                  <a:cs typeface="Arial" charset="0"/>
                </a:rPr>
                <a:t>sun</a:t>
              </a:r>
            </a:p>
          </p:txBody>
        </p:sp>
      </p:grpSp>
      <p:grpSp>
        <p:nvGrpSpPr>
          <p:cNvPr id="86028" name="Group 19"/>
          <p:cNvGrpSpPr>
            <a:grpSpLocks/>
          </p:cNvGrpSpPr>
          <p:nvPr/>
        </p:nvGrpSpPr>
        <p:grpSpPr bwMode="auto">
          <a:xfrm>
            <a:off x="4368800" y="2133600"/>
            <a:ext cx="914400" cy="381000"/>
            <a:chOff x="0" y="0"/>
            <a:chExt cx="432" cy="240"/>
          </a:xfrm>
        </p:grpSpPr>
        <p:sp>
          <p:nvSpPr>
            <p:cNvPr id="86054" name="Rectangle 17"/>
            <p:cNvSpPr>
              <a:spLocks/>
            </p:cNvSpPr>
            <p:nvPr/>
          </p:nvSpPr>
          <p:spPr bwMode="auto">
            <a:xfrm>
              <a:off x="0" y="0"/>
              <a:ext cx="432" cy="240"/>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86055" name="Rectangle 18"/>
            <p:cNvSpPr>
              <a:spLocks/>
            </p:cNvSpPr>
            <p:nvPr/>
          </p:nvSpPr>
          <p:spPr bwMode="auto">
            <a:xfrm>
              <a:off x="115" y="33"/>
              <a:ext cx="201" cy="174"/>
            </a:xfrm>
            <a:prstGeom prst="rect">
              <a:avLst/>
            </a:prstGeom>
            <a:noFill/>
            <a:ln w="12700">
              <a:noFill/>
              <a:miter lim="800000"/>
              <a:headEnd/>
              <a:tailEnd/>
            </a:ln>
          </p:spPr>
          <p:txBody>
            <a:bodyPr wrap="none" lIns="0" tIns="0" rIns="40639" bIns="0" anchor="ctr">
              <a:spAutoFit/>
            </a:bodyPr>
            <a:lstStyle/>
            <a:p>
              <a:pPr marL="39688" algn="ctr"/>
              <a:r>
                <a:rPr lang="en-US">
                  <a:solidFill>
                    <a:schemeClr val="tx1"/>
                  </a:solidFill>
                  <a:cs typeface="Arial" charset="0"/>
                </a:rPr>
                <a:t>rain</a:t>
              </a:r>
            </a:p>
          </p:txBody>
        </p:sp>
      </p:grpSp>
      <p:grpSp>
        <p:nvGrpSpPr>
          <p:cNvPr id="86029" name="Group 22"/>
          <p:cNvGrpSpPr>
            <a:grpSpLocks/>
          </p:cNvGrpSpPr>
          <p:nvPr/>
        </p:nvGrpSpPr>
        <p:grpSpPr bwMode="auto">
          <a:xfrm>
            <a:off x="6400800" y="1447800"/>
            <a:ext cx="914400" cy="381000"/>
            <a:chOff x="0" y="0"/>
            <a:chExt cx="432" cy="240"/>
          </a:xfrm>
        </p:grpSpPr>
        <p:sp>
          <p:nvSpPr>
            <p:cNvPr id="86052" name="Rectangle 20"/>
            <p:cNvSpPr>
              <a:spLocks/>
            </p:cNvSpPr>
            <p:nvPr/>
          </p:nvSpPr>
          <p:spPr bwMode="auto">
            <a:xfrm>
              <a:off x="0" y="0"/>
              <a:ext cx="432" cy="240"/>
            </a:xfrm>
            <a:prstGeom prst="rect">
              <a:avLst/>
            </a:prstGeom>
            <a:solidFill>
              <a:srgbClr val="FFCC00"/>
            </a:solidFill>
            <a:ln w="9525">
              <a:solidFill>
                <a:schemeClr val="tx1"/>
              </a:solidFill>
              <a:round/>
              <a:headEnd/>
              <a:tailEnd/>
            </a:ln>
          </p:spPr>
          <p:txBody>
            <a:bodyPr lIns="0" tIns="0" rIns="0" bIns="0"/>
            <a:lstStyle/>
            <a:p>
              <a:endParaRPr lang="en-US"/>
            </a:p>
          </p:txBody>
        </p:sp>
        <p:sp>
          <p:nvSpPr>
            <p:cNvPr id="86053" name="Rectangle 21"/>
            <p:cNvSpPr>
              <a:spLocks/>
            </p:cNvSpPr>
            <p:nvPr/>
          </p:nvSpPr>
          <p:spPr bwMode="auto">
            <a:xfrm>
              <a:off x="118" y="33"/>
              <a:ext cx="195" cy="174"/>
            </a:xfrm>
            <a:prstGeom prst="rect">
              <a:avLst/>
            </a:prstGeom>
            <a:noFill/>
            <a:ln w="12700">
              <a:noFill/>
              <a:miter lim="800000"/>
              <a:headEnd/>
              <a:tailEnd/>
            </a:ln>
          </p:spPr>
          <p:txBody>
            <a:bodyPr wrap="none" lIns="0" tIns="0" rIns="40639" bIns="0" anchor="ctr">
              <a:spAutoFit/>
            </a:bodyPr>
            <a:lstStyle/>
            <a:p>
              <a:pPr marL="39688" algn="ctr"/>
              <a:r>
                <a:rPr lang="en-US">
                  <a:solidFill>
                    <a:schemeClr val="tx1"/>
                  </a:solidFill>
                  <a:cs typeface="Arial" charset="0"/>
                </a:rPr>
                <a:t>sun</a:t>
              </a:r>
            </a:p>
          </p:txBody>
        </p:sp>
      </p:grpSp>
      <p:grpSp>
        <p:nvGrpSpPr>
          <p:cNvPr id="86030" name="Group 25"/>
          <p:cNvGrpSpPr>
            <a:grpSpLocks/>
          </p:cNvGrpSpPr>
          <p:nvPr/>
        </p:nvGrpSpPr>
        <p:grpSpPr bwMode="auto">
          <a:xfrm>
            <a:off x="6400800" y="2133600"/>
            <a:ext cx="914400" cy="381000"/>
            <a:chOff x="0" y="0"/>
            <a:chExt cx="432" cy="240"/>
          </a:xfrm>
        </p:grpSpPr>
        <p:sp>
          <p:nvSpPr>
            <p:cNvPr id="86050" name="Rectangle 23"/>
            <p:cNvSpPr>
              <a:spLocks/>
            </p:cNvSpPr>
            <p:nvPr/>
          </p:nvSpPr>
          <p:spPr bwMode="auto">
            <a:xfrm>
              <a:off x="0" y="0"/>
              <a:ext cx="432" cy="240"/>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86051" name="Rectangle 24"/>
            <p:cNvSpPr>
              <a:spLocks/>
            </p:cNvSpPr>
            <p:nvPr/>
          </p:nvSpPr>
          <p:spPr bwMode="auto">
            <a:xfrm>
              <a:off x="115" y="33"/>
              <a:ext cx="201" cy="174"/>
            </a:xfrm>
            <a:prstGeom prst="rect">
              <a:avLst/>
            </a:prstGeom>
            <a:noFill/>
            <a:ln w="12700">
              <a:noFill/>
              <a:miter lim="800000"/>
              <a:headEnd/>
              <a:tailEnd/>
            </a:ln>
          </p:spPr>
          <p:txBody>
            <a:bodyPr wrap="none" lIns="0" tIns="0" rIns="40639" bIns="0" anchor="ctr">
              <a:spAutoFit/>
            </a:bodyPr>
            <a:lstStyle/>
            <a:p>
              <a:pPr marL="39688" algn="ctr"/>
              <a:r>
                <a:rPr lang="en-US">
                  <a:solidFill>
                    <a:schemeClr val="tx1"/>
                  </a:solidFill>
                  <a:cs typeface="Arial" charset="0"/>
                </a:rPr>
                <a:t>rain</a:t>
              </a:r>
            </a:p>
          </p:txBody>
        </p:sp>
      </p:grpSp>
      <p:grpSp>
        <p:nvGrpSpPr>
          <p:cNvPr id="86031" name="Group 28"/>
          <p:cNvGrpSpPr>
            <a:grpSpLocks/>
          </p:cNvGrpSpPr>
          <p:nvPr/>
        </p:nvGrpSpPr>
        <p:grpSpPr bwMode="auto">
          <a:xfrm>
            <a:off x="8432800" y="1447800"/>
            <a:ext cx="914400" cy="381000"/>
            <a:chOff x="0" y="0"/>
            <a:chExt cx="432" cy="240"/>
          </a:xfrm>
        </p:grpSpPr>
        <p:sp>
          <p:nvSpPr>
            <p:cNvPr id="86048" name="Rectangle 26"/>
            <p:cNvSpPr>
              <a:spLocks/>
            </p:cNvSpPr>
            <p:nvPr/>
          </p:nvSpPr>
          <p:spPr bwMode="auto">
            <a:xfrm>
              <a:off x="0" y="0"/>
              <a:ext cx="432" cy="240"/>
            </a:xfrm>
            <a:prstGeom prst="rect">
              <a:avLst/>
            </a:prstGeom>
            <a:solidFill>
              <a:srgbClr val="FFCC00"/>
            </a:solidFill>
            <a:ln w="9525">
              <a:solidFill>
                <a:schemeClr val="tx1"/>
              </a:solidFill>
              <a:round/>
              <a:headEnd/>
              <a:tailEnd/>
            </a:ln>
          </p:spPr>
          <p:txBody>
            <a:bodyPr lIns="0" tIns="0" rIns="0" bIns="0"/>
            <a:lstStyle/>
            <a:p>
              <a:endParaRPr lang="en-US"/>
            </a:p>
          </p:txBody>
        </p:sp>
        <p:sp>
          <p:nvSpPr>
            <p:cNvPr id="86049" name="Rectangle 27"/>
            <p:cNvSpPr>
              <a:spLocks/>
            </p:cNvSpPr>
            <p:nvPr/>
          </p:nvSpPr>
          <p:spPr bwMode="auto">
            <a:xfrm>
              <a:off x="118" y="33"/>
              <a:ext cx="195" cy="174"/>
            </a:xfrm>
            <a:prstGeom prst="rect">
              <a:avLst/>
            </a:prstGeom>
            <a:noFill/>
            <a:ln w="12700">
              <a:noFill/>
              <a:miter lim="800000"/>
              <a:headEnd/>
              <a:tailEnd/>
            </a:ln>
          </p:spPr>
          <p:txBody>
            <a:bodyPr wrap="none" lIns="0" tIns="0" rIns="40639" bIns="0" anchor="ctr">
              <a:spAutoFit/>
            </a:bodyPr>
            <a:lstStyle/>
            <a:p>
              <a:pPr marL="39688" algn="ctr"/>
              <a:r>
                <a:rPr lang="en-US">
                  <a:solidFill>
                    <a:schemeClr val="tx1"/>
                  </a:solidFill>
                  <a:cs typeface="Arial" charset="0"/>
                </a:rPr>
                <a:t>sun</a:t>
              </a:r>
            </a:p>
          </p:txBody>
        </p:sp>
      </p:grpSp>
      <p:grpSp>
        <p:nvGrpSpPr>
          <p:cNvPr id="86032" name="Group 31"/>
          <p:cNvGrpSpPr>
            <a:grpSpLocks/>
          </p:cNvGrpSpPr>
          <p:nvPr/>
        </p:nvGrpSpPr>
        <p:grpSpPr bwMode="auto">
          <a:xfrm>
            <a:off x="8432800" y="2133600"/>
            <a:ext cx="914400" cy="381000"/>
            <a:chOff x="0" y="0"/>
            <a:chExt cx="432" cy="240"/>
          </a:xfrm>
        </p:grpSpPr>
        <p:sp>
          <p:nvSpPr>
            <p:cNvPr id="86046" name="Rectangle 29"/>
            <p:cNvSpPr>
              <a:spLocks/>
            </p:cNvSpPr>
            <p:nvPr/>
          </p:nvSpPr>
          <p:spPr bwMode="auto">
            <a:xfrm>
              <a:off x="0" y="0"/>
              <a:ext cx="432" cy="240"/>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86047" name="Rectangle 30"/>
            <p:cNvSpPr>
              <a:spLocks/>
            </p:cNvSpPr>
            <p:nvPr/>
          </p:nvSpPr>
          <p:spPr bwMode="auto">
            <a:xfrm>
              <a:off x="115" y="33"/>
              <a:ext cx="201" cy="174"/>
            </a:xfrm>
            <a:prstGeom prst="rect">
              <a:avLst/>
            </a:prstGeom>
            <a:noFill/>
            <a:ln w="12700">
              <a:noFill/>
              <a:miter lim="800000"/>
              <a:headEnd/>
              <a:tailEnd/>
            </a:ln>
          </p:spPr>
          <p:txBody>
            <a:bodyPr wrap="none" lIns="0" tIns="0" rIns="40639" bIns="0" anchor="ctr">
              <a:spAutoFit/>
            </a:bodyPr>
            <a:lstStyle/>
            <a:p>
              <a:pPr marL="39688" algn="ctr"/>
              <a:r>
                <a:rPr lang="en-US">
                  <a:solidFill>
                    <a:schemeClr val="tx1"/>
                  </a:solidFill>
                  <a:cs typeface="Arial" charset="0"/>
                </a:rPr>
                <a:t>rain</a:t>
              </a:r>
            </a:p>
          </p:txBody>
        </p:sp>
      </p:grpSp>
      <p:cxnSp>
        <p:nvCxnSpPr>
          <p:cNvPr id="86033" name="AutoShape 32"/>
          <p:cNvCxnSpPr>
            <a:cxnSpLocks noChangeShapeType="1"/>
          </p:cNvCxnSpPr>
          <p:nvPr/>
        </p:nvCxnSpPr>
        <p:spPr bwMode="auto">
          <a:xfrm rot="10800000" flipH="1">
            <a:off x="2895600" y="1638300"/>
            <a:ext cx="1930400" cy="0"/>
          </a:xfrm>
          <a:prstGeom prst="straightConnector1">
            <a:avLst/>
          </a:prstGeom>
          <a:noFill/>
          <a:ln w="28575">
            <a:solidFill>
              <a:schemeClr val="tx1"/>
            </a:solidFill>
            <a:round/>
            <a:headEnd/>
            <a:tailEnd type="triangle" w="med" len="med"/>
          </a:ln>
        </p:spPr>
      </p:cxnSp>
      <p:cxnSp>
        <p:nvCxnSpPr>
          <p:cNvPr id="86034" name="AutoShape 33"/>
          <p:cNvCxnSpPr>
            <a:cxnSpLocks noChangeShapeType="1"/>
          </p:cNvCxnSpPr>
          <p:nvPr/>
        </p:nvCxnSpPr>
        <p:spPr bwMode="auto">
          <a:xfrm>
            <a:off x="2895600" y="1638300"/>
            <a:ext cx="1930400" cy="685800"/>
          </a:xfrm>
          <a:prstGeom prst="straightConnector1">
            <a:avLst/>
          </a:prstGeom>
          <a:noFill/>
          <a:ln w="9525">
            <a:solidFill>
              <a:schemeClr val="tx1"/>
            </a:solidFill>
            <a:round/>
            <a:headEnd/>
            <a:tailEnd type="triangle" w="med" len="med"/>
          </a:ln>
        </p:spPr>
      </p:cxnSp>
      <p:cxnSp>
        <p:nvCxnSpPr>
          <p:cNvPr id="86035" name="AutoShape 34"/>
          <p:cNvCxnSpPr>
            <a:cxnSpLocks noChangeShapeType="1"/>
          </p:cNvCxnSpPr>
          <p:nvPr/>
        </p:nvCxnSpPr>
        <p:spPr bwMode="auto">
          <a:xfrm rot="10800000" flipH="1">
            <a:off x="2895600" y="1638300"/>
            <a:ext cx="1930400" cy="685800"/>
          </a:xfrm>
          <a:prstGeom prst="straightConnector1">
            <a:avLst/>
          </a:prstGeom>
          <a:noFill/>
          <a:ln w="9525">
            <a:solidFill>
              <a:schemeClr val="tx1"/>
            </a:solidFill>
            <a:round/>
            <a:headEnd/>
            <a:tailEnd type="triangle" w="med" len="med"/>
          </a:ln>
        </p:spPr>
      </p:cxnSp>
      <p:cxnSp>
        <p:nvCxnSpPr>
          <p:cNvPr id="86036" name="AutoShape 35"/>
          <p:cNvCxnSpPr>
            <a:cxnSpLocks noChangeShapeType="1"/>
          </p:cNvCxnSpPr>
          <p:nvPr/>
        </p:nvCxnSpPr>
        <p:spPr bwMode="auto">
          <a:xfrm rot="10800000" flipH="1">
            <a:off x="2895600" y="2324100"/>
            <a:ext cx="1930400" cy="0"/>
          </a:xfrm>
          <a:prstGeom prst="straightConnector1">
            <a:avLst/>
          </a:prstGeom>
          <a:noFill/>
          <a:ln w="28575">
            <a:solidFill>
              <a:schemeClr val="tx1"/>
            </a:solidFill>
            <a:round/>
            <a:headEnd/>
            <a:tailEnd type="triangle" w="med" len="med"/>
          </a:ln>
        </p:spPr>
      </p:cxnSp>
      <p:cxnSp>
        <p:nvCxnSpPr>
          <p:cNvPr id="86037" name="AutoShape 36"/>
          <p:cNvCxnSpPr>
            <a:cxnSpLocks noChangeShapeType="1"/>
          </p:cNvCxnSpPr>
          <p:nvPr/>
        </p:nvCxnSpPr>
        <p:spPr bwMode="auto">
          <a:xfrm rot="10800000" flipH="1">
            <a:off x="4826000" y="1638300"/>
            <a:ext cx="2032000" cy="0"/>
          </a:xfrm>
          <a:prstGeom prst="straightConnector1">
            <a:avLst/>
          </a:prstGeom>
          <a:noFill/>
          <a:ln w="28575">
            <a:solidFill>
              <a:schemeClr val="tx1"/>
            </a:solidFill>
            <a:round/>
            <a:headEnd/>
            <a:tailEnd type="triangle" w="med" len="med"/>
          </a:ln>
        </p:spPr>
      </p:cxnSp>
      <p:cxnSp>
        <p:nvCxnSpPr>
          <p:cNvPr id="86038" name="AutoShape 37"/>
          <p:cNvCxnSpPr>
            <a:cxnSpLocks noChangeShapeType="1"/>
          </p:cNvCxnSpPr>
          <p:nvPr/>
        </p:nvCxnSpPr>
        <p:spPr bwMode="auto">
          <a:xfrm>
            <a:off x="4826000" y="1638300"/>
            <a:ext cx="2032000" cy="685800"/>
          </a:xfrm>
          <a:prstGeom prst="straightConnector1">
            <a:avLst/>
          </a:prstGeom>
          <a:noFill/>
          <a:ln w="9525">
            <a:solidFill>
              <a:schemeClr val="tx1"/>
            </a:solidFill>
            <a:round/>
            <a:headEnd/>
            <a:tailEnd type="triangle" w="med" len="med"/>
          </a:ln>
        </p:spPr>
      </p:cxnSp>
      <p:cxnSp>
        <p:nvCxnSpPr>
          <p:cNvPr id="86039" name="AutoShape 38"/>
          <p:cNvCxnSpPr>
            <a:cxnSpLocks noChangeShapeType="1"/>
          </p:cNvCxnSpPr>
          <p:nvPr/>
        </p:nvCxnSpPr>
        <p:spPr bwMode="auto">
          <a:xfrm rot="10800000" flipH="1">
            <a:off x="4826000" y="1638300"/>
            <a:ext cx="2032000" cy="685800"/>
          </a:xfrm>
          <a:prstGeom prst="straightConnector1">
            <a:avLst/>
          </a:prstGeom>
          <a:noFill/>
          <a:ln w="9525">
            <a:solidFill>
              <a:schemeClr val="tx1"/>
            </a:solidFill>
            <a:round/>
            <a:headEnd/>
            <a:tailEnd type="triangle" w="med" len="med"/>
          </a:ln>
        </p:spPr>
      </p:cxnSp>
      <p:cxnSp>
        <p:nvCxnSpPr>
          <p:cNvPr id="86040" name="AutoShape 39"/>
          <p:cNvCxnSpPr>
            <a:cxnSpLocks noChangeShapeType="1"/>
          </p:cNvCxnSpPr>
          <p:nvPr/>
        </p:nvCxnSpPr>
        <p:spPr bwMode="auto">
          <a:xfrm rot="10800000" flipH="1">
            <a:off x="4826000" y="2324100"/>
            <a:ext cx="2032000" cy="0"/>
          </a:xfrm>
          <a:prstGeom prst="straightConnector1">
            <a:avLst/>
          </a:prstGeom>
          <a:noFill/>
          <a:ln w="28575">
            <a:solidFill>
              <a:schemeClr val="tx1"/>
            </a:solidFill>
            <a:round/>
            <a:headEnd/>
            <a:tailEnd type="triangle" w="med" len="med"/>
          </a:ln>
        </p:spPr>
      </p:cxnSp>
      <p:cxnSp>
        <p:nvCxnSpPr>
          <p:cNvPr id="86041" name="AutoShape 40"/>
          <p:cNvCxnSpPr>
            <a:cxnSpLocks noChangeShapeType="1"/>
          </p:cNvCxnSpPr>
          <p:nvPr/>
        </p:nvCxnSpPr>
        <p:spPr bwMode="auto">
          <a:xfrm rot="10800000" flipH="1">
            <a:off x="6858000" y="1638300"/>
            <a:ext cx="2032000" cy="0"/>
          </a:xfrm>
          <a:prstGeom prst="straightConnector1">
            <a:avLst/>
          </a:prstGeom>
          <a:noFill/>
          <a:ln w="28575">
            <a:solidFill>
              <a:schemeClr val="tx1"/>
            </a:solidFill>
            <a:round/>
            <a:headEnd/>
            <a:tailEnd type="triangle" w="med" len="med"/>
          </a:ln>
        </p:spPr>
      </p:cxnSp>
      <p:cxnSp>
        <p:nvCxnSpPr>
          <p:cNvPr id="86042" name="AutoShape 41"/>
          <p:cNvCxnSpPr>
            <a:cxnSpLocks noChangeShapeType="1"/>
          </p:cNvCxnSpPr>
          <p:nvPr/>
        </p:nvCxnSpPr>
        <p:spPr bwMode="auto">
          <a:xfrm>
            <a:off x="6858000" y="1638300"/>
            <a:ext cx="2032000" cy="685800"/>
          </a:xfrm>
          <a:prstGeom prst="straightConnector1">
            <a:avLst/>
          </a:prstGeom>
          <a:noFill/>
          <a:ln w="9525">
            <a:solidFill>
              <a:schemeClr val="tx1"/>
            </a:solidFill>
            <a:round/>
            <a:headEnd/>
            <a:tailEnd type="triangle" w="med" len="med"/>
          </a:ln>
        </p:spPr>
      </p:cxnSp>
      <p:cxnSp>
        <p:nvCxnSpPr>
          <p:cNvPr id="86043" name="AutoShape 42"/>
          <p:cNvCxnSpPr>
            <a:cxnSpLocks noChangeShapeType="1"/>
          </p:cNvCxnSpPr>
          <p:nvPr/>
        </p:nvCxnSpPr>
        <p:spPr bwMode="auto">
          <a:xfrm rot="10800000" flipH="1">
            <a:off x="6858000" y="1638300"/>
            <a:ext cx="2032000" cy="685800"/>
          </a:xfrm>
          <a:prstGeom prst="straightConnector1">
            <a:avLst/>
          </a:prstGeom>
          <a:noFill/>
          <a:ln w="9525">
            <a:solidFill>
              <a:schemeClr val="tx1"/>
            </a:solidFill>
            <a:round/>
            <a:headEnd/>
            <a:tailEnd type="triangle" w="med" len="med"/>
          </a:ln>
        </p:spPr>
      </p:cxnSp>
      <p:cxnSp>
        <p:nvCxnSpPr>
          <p:cNvPr id="86044" name="AutoShape 43"/>
          <p:cNvCxnSpPr>
            <a:cxnSpLocks noChangeShapeType="1"/>
          </p:cNvCxnSpPr>
          <p:nvPr/>
        </p:nvCxnSpPr>
        <p:spPr bwMode="auto">
          <a:xfrm rot="10800000" flipH="1">
            <a:off x="6858000" y="2324100"/>
            <a:ext cx="2032000" cy="0"/>
          </a:xfrm>
          <a:prstGeom prst="straightConnector1">
            <a:avLst/>
          </a:prstGeom>
          <a:noFill/>
          <a:ln w="28575">
            <a:solidFill>
              <a:schemeClr val="tx1"/>
            </a:solidFill>
            <a:round/>
            <a:headEnd/>
            <a:tailEnd type="triangle" w="med" len="med"/>
          </a:ln>
        </p:spPr>
      </p:cxnSp>
      <p:sp>
        <p:nvSpPr>
          <p:cNvPr id="86045" name="Rectangle 44"/>
          <p:cNvSpPr>
            <a:spLocks/>
          </p:cNvSpPr>
          <p:nvPr/>
        </p:nvSpPr>
        <p:spPr bwMode="auto">
          <a:xfrm>
            <a:off x="8737600" y="6245225"/>
            <a:ext cx="2861733" cy="304800"/>
          </a:xfrm>
          <a:prstGeom prst="rect">
            <a:avLst/>
          </a:prstGeom>
          <a:noFill/>
          <a:ln w="12700">
            <a:noFill/>
            <a:miter lim="800000"/>
            <a:headEnd/>
            <a:tailEnd/>
          </a:ln>
        </p:spPr>
        <p:txBody>
          <a:bodyPr lIns="0" tIns="0" rIns="40639" bIns="0"/>
          <a:lstStyle/>
          <a:p>
            <a:pPr marL="39688" algn="r"/>
            <a:r>
              <a:rPr lang="en-US" sz="1400">
                <a:solidFill>
                  <a:schemeClr val="tx1"/>
                </a:solidFill>
                <a:cs typeface="Arial" charset="0"/>
              </a:rPr>
              <a:t>22</a:t>
            </a:r>
          </a:p>
        </p:txBody>
      </p:sp>
    </p:spTree>
    <p:extLst>
      <p:ext uri="{BB962C8B-B14F-4D97-AF65-F5344CB8AC3E}">
        <p14:creationId xmlns:p14="http://schemas.microsoft.com/office/powerpoint/2010/main" val="3508393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87045"/>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1"/>
                                  </p:stCondLst>
                                  <p:childTnLst>
                                    <p:set>
                                      <p:cBhvr>
                                        <p:cTn id="9" dur="1" fill="hold">
                                          <p:stCondLst>
                                            <p:cond delay="499"/>
                                          </p:stCondLst>
                                        </p:cTn>
                                        <p:tgtEl>
                                          <p:spTgt spid="87046"/>
                                        </p:tgtEl>
                                        <p:attrNameLst>
                                          <p:attrName>style.visibility</p:attrName>
                                        </p:attrNameLst>
                                      </p:cBhvr>
                                      <p:to>
                                        <p:strVal val="visible"/>
                                      </p:to>
                                    </p:set>
                                  </p:childTnLst>
                                </p:cTn>
                              </p:par>
                            </p:childTnLst>
                          </p:cTn>
                        </p:par>
                        <p:par>
                          <p:cTn id="10" fill="hold" nodeType="afterGroup">
                            <p:stCondLst>
                              <p:cond delay="1001"/>
                            </p:stCondLst>
                            <p:childTnLst>
                              <p:par>
                                <p:cTn id="11" presetID="1" presetClass="entr" presetSubtype="0" fill="hold" nodeType="afterEffect">
                                  <p:stCondLst>
                                    <p:cond delay="1"/>
                                  </p:stCondLst>
                                  <p:childTnLst>
                                    <p:set>
                                      <p:cBhvr>
                                        <p:cTn id="12" dur="1" fill="hold">
                                          <p:stCondLst>
                                            <p:cond delay="499"/>
                                          </p:stCondLst>
                                        </p:cTn>
                                        <p:tgtEl>
                                          <p:spTgt spid="870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
          <p:cNvSpPr>
            <a:spLocks/>
          </p:cNvSpPr>
          <p:nvPr/>
        </p:nvSpPr>
        <p:spPr bwMode="auto">
          <a:xfrm>
            <a:off x="609600" y="1219200"/>
            <a:ext cx="10972800" cy="76200"/>
          </a:xfrm>
          <a:prstGeom prst="rect">
            <a:avLst/>
          </a:prstGeom>
          <a:gradFill rotWithShape="0">
            <a:gsLst>
              <a:gs pos="0">
                <a:srgbClr val="0000CC"/>
              </a:gs>
              <a:gs pos="100000">
                <a:srgbClr val="000000"/>
              </a:gs>
            </a:gsLst>
            <a:lin ang="0" scaled="1"/>
          </a:gradFill>
          <a:ln w="9525">
            <a:solidFill>
              <a:schemeClr val="tx1"/>
            </a:solidFill>
            <a:round/>
            <a:headEnd/>
            <a:tailEnd/>
          </a:ln>
        </p:spPr>
        <p:txBody>
          <a:bodyPr lIns="0" tIns="0" rIns="0" bIns="0"/>
          <a:lstStyle/>
          <a:p>
            <a:endParaRPr lang="en-US"/>
          </a:p>
        </p:txBody>
      </p:sp>
      <p:sp>
        <p:nvSpPr>
          <p:cNvPr id="87043" name="Rectangle 2"/>
          <p:cNvSpPr>
            <a:spLocks noGrp="1" noChangeArrowheads="1"/>
          </p:cNvSpPr>
          <p:nvPr>
            <p:ph type="title"/>
          </p:nvPr>
        </p:nvSpPr>
        <p:spPr/>
        <p:txBody>
          <a:bodyPr rIns="132080"/>
          <a:lstStyle/>
          <a:p>
            <a:pPr indent="0" eaLnBrk="1" hangingPunct="1"/>
            <a:r>
              <a:rPr lang="en-US" smtClean="0"/>
              <a:t>Example</a:t>
            </a:r>
          </a:p>
        </p:txBody>
      </p:sp>
      <p:sp>
        <p:nvSpPr>
          <p:cNvPr id="87044" name="Rectangle 3"/>
          <p:cNvSpPr>
            <a:spLocks noGrp="1" noChangeArrowheads="1"/>
          </p:cNvSpPr>
          <p:nvPr>
            <p:ph type="body" idx="1"/>
          </p:nvPr>
        </p:nvSpPr>
        <p:spPr/>
        <p:txBody>
          <a:bodyPr rIns="132080"/>
          <a:lstStyle/>
          <a:p>
            <a:pPr eaLnBrk="1" hangingPunct="1"/>
            <a:endParaRPr lang="en-US" smtClean="0"/>
          </a:p>
        </p:txBody>
      </p:sp>
      <p:pic>
        <p:nvPicPr>
          <p:cNvPr id="87045" name="Picture 4"/>
          <p:cNvPicPr>
            <a:picLocks noChangeArrowheads="1"/>
          </p:cNvPicPr>
          <p:nvPr/>
        </p:nvPicPr>
        <p:blipFill>
          <a:blip r:embed="rId3" cstate="print"/>
          <a:srcRect/>
          <a:stretch>
            <a:fillRect/>
          </a:stretch>
        </p:blipFill>
        <p:spPr bwMode="auto">
          <a:xfrm>
            <a:off x="812800" y="1660526"/>
            <a:ext cx="10543117" cy="4359275"/>
          </a:xfrm>
          <a:prstGeom prst="rect">
            <a:avLst/>
          </a:prstGeom>
          <a:noFill/>
          <a:ln w="9525">
            <a:noFill/>
            <a:miter lim="800000"/>
            <a:headEnd/>
            <a:tailEnd/>
          </a:ln>
        </p:spPr>
      </p:pic>
      <p:sp>
        <p:nvSpPr>
          <p:cNvPr id="87046" name="Rectangle 5"/>
          <p:cNvSpPr>
            <a:spLocks/>
          </p:cNvSpPr>
          <p:nvPr/>
        </p:nvSpPr>
        <p:spPr bwMode="auto">
          <a:xfrm>
            <a:off x="8737600" y="6245225"/>
            <a:ext cx="2861733" cy="304800"/>
          </a:xfrm>
          <a:prstGeom prst="rect">
            <a:avLst/>
          </a:prstGeom>
          <a:noFill/>
          <a:ln w="12700">
            <a:noFill/>
            <a:miter lim="800000"/>
            <a:headEnd/>
            <a:tailEnd/>
          </a:ln>
        </p:spPr>
        <p:txBody>
          <a:bodyPr lIns="0" tIns="0" rIns="40639" bIns="0"/>
          <a:lstStyle/>
          <a:p>
            <a:pPr marL="39688" algn="r"/>
            <a:r>
              <a:rPr lang="en-US" sz="1400">
                <a:solidFill>
                  <a:schemeClr val="tx1"/>
                </a:solidFill>
                <a:cs typeface="Arial" charset="0"/>
              </a:rPr>
              <a:t>23</a:t>
            </a:r>
          </a:p>
        </p:txBody>
      </p:sp>
    </p:spTree>
    <p:extLst>
      <p:ext uri="{BB962C8B-B14F-4D97-AF65-F5344CB8AC3E}">
        <p14:creationId xmlns:p14="http://schemas.microsoft.com/office/powerpoint/2010/main" val="519858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p:txBody>
          <a:bodyPr/>
          <a:lstStyle/>
          <a:p>
            <a:r>
              <a:rPr lang="en-US" smtClean="0">
                <a:ea typeface="ＭＳ Ｐゴシック" pitchFamily="34" charset="-128"/>
              </a:rPr>
              <a:t>Reasoning over Time or Space</a:t>
            </a:r>
          </a:p>
        </p:txBody>
      </p:sp>
      <p:sp>
        <p:nvSpPr>
          <p:cNvPr id="20482" name="Rectangle 3"/>
          <p:cNvSpPr>
            <a:spLocks noGrp="1" noChangeArrowheads="1"/>
          </p:cNvSpPr>
          <p:nvPr>
            <p:ph idx="1"/>
          </p:nvPr>
        </p:nvSpPr>
        <p:spPr>
          <a:xfrm>
            <a:off x="1447800" y="1828800"/>
            <a:ext cx="9220200" cy="4419600"/>
          </a:xfrm>
        </p:spPr>
        <p:txBody>
          <a:bodyPr/>
          <a:lstStyle/>
          <a:p>
            <a:pPr>
              <a:lnSpc>
                <a:spcPct val="90000"/>
              </a:lnSpc>
            </a:pPr>
            <a:r>
              <a:rPr lang="en-US" sz="2800" dirty="0" smtClean="0">
                <a:latin typeface="Calibri"/>
                <a:ea typeface="ＭＳ Ｐゴシック" pitchFamily="34" charset="-128"/>
                <a:cs typeface="Calibri"/>
              </a:rPr>
              <a:t>Often, we want to </a:t>
            </a:r>
            <a:r>
              <a:rPr lang="en-US" sz="2800" dirty="0" smtClean="0">
                <a:solidFill>
                  <a:srgbClr val="CC0000"/>
                </a:solidFill>
                <a:latin typeface="Calibri"/>
                <a:ea typeface="ＭＳ Ｐゴシック" pitchFamily="34" charset="-128"/>
                <a:cs typeface="Calibri"/>
              </a:rPr>
              <a:t>reason about a sequence</a:t>
            </a:r>
            <a:r>
              <a:rPr lang="en-US" sz="2800" dirty="0" smtClean="0">
                <a:latin typeface="Calibri"/>
                <a:ea typeface="ＭＳ Ｐゴシック" pitchFamily="34" charset="-128"/>
                <a:cs typeface="Calibri"/>
              </a:rPr>
              <a:t> of observations</a:t>
            </a:r>
          </a:p>
          <a:p>
            <a:pPr lvl="4">
              <a:lnSpc>
                <a:spcPct val="90000"/>
              </a:lnSpc>
            </a:pPr>
            <a:endParaRPr lang="en-US" sz="600" dirty="0" smtClean="0">
              <a:latin typeface="Calibri"/>
              <a:ea typeface="ＭＳ Ｐゴシック" pitchFamily="34" charset="-128"/>
              <a:cs typeface="Calibri"/>
            </a:endParaRPr>
          </a:p>
          <a:p>
            <a:pPr lvl="1">
              <a:lnSpc>
                <a:spcPct val="90000"/>
              </a:lnSpc>
            </a:pPr>
            <a:r>
              <a:rPr lang="en-US" sz="2400" dirty="0" smtClean="0">
                <a:latin typeface="Calibri"/>
                <a:ea typeface="ＭＳ Ｐゴシック" pitchFamily="34" charset="-128"/>
                <a:cs typeface="Calibri"/>
              </a:rPr>
              <a:t>Speech recognition</a:t>
            </a:r>
          </a:p>
          <a:p>
            <a:pPr lvl="4">
              <a:lnSpc>
                <a:spcPct val="90000"/>
              </a:lnSpc>
            </a:pPr>
            <a:endParaRPr lang="en-US" sz="500" dirty="0" smtClean="0">
              <a:latin typeface="Calibri"/>
              <a:ea typeface="ＭＳ Ｐゴシック" pitchFamily="34" charset="-128"/>
              <a:cs typeface="Calibri"/>
            </a:endParaRPr>
          </a:p>
          <a:p>
            <a:pPr lvl="1">
              <a:lnSpc>
                <a:spcPct val="90000"/>
              </a:lnSpc>
            </a:pPr>
            <a:r>
              <a:rPr lang="en-US" sz="2400" dirty="0" smtClean="0">
                <a:latin typeface="Calibri"/>
                <a:ea typeface="ＭＳ Ｐゴシック" pitchFamily="34" charset="-128"/>
                <a:cs typeface="Calibri"/>
              </a:rPr>
              <a:t>Robot localization</a:t>
            </a:r>
          </a:p>
          <a:p>
            <a:pPr lvl="5">
              <a:lnSpc>
                <a:spcPct val="90000"/>
              </a:lnSpc>
            </a:pPr>
            <a:endParaRPr lang="en-US" sz="500" dirty="0" smtClean="0">
              <a:latin typeface="Calibri"/>
              <a:ea typeface="ＭＳ Ｐゴシック" pitchFamily="34" charset="-128"/>
              <a:cs typeface="Calibri"/>
            </a:endParaRPr>
          </a:p>
          <a:p>
            <a:pPr lvl="1">
              <a:lnSpc>
                <a:spcPct val="90000"/>
              </a:lnSpc>
            </a:pPr>
            <a:r>
              <a:rPr lang="en-US" sz="2400" dirty="0" smtClean="0">
                <a:latin typeface="Calibri"/>
                <a:ea typeface="ＭＳ Ｐゴシック" pitchFamily="34" charset="-128"/>
                <a:cs typeface="Calibri"/>
              </a:rPr>
              <a:t>User attention</a:t>
            </a:r>
          </a:p>
          <a:p>
            <a:pPr lvl="5">
              <a:lnSpc>
                <a:spcPct val="90000"/>
              </a:lnSpc>
            </a:pPr>
            <a:endParaRPr lang="en-US" sz="500" dirty="0" smtClean="0">
              <a:latin typeface="Calibri"/>
              <a:ea typeface="ＭＳ Ｐゴシック" pitchFamily="34" charset="-128"/>
              <a:cs typeface="Calibri"/>
            </a:endParaRPr>
          </a:p>
          <a:p>
            <a:pPr lvl="1">
              <a:lnSpc>
                <a:spcPct val="90000"/>
              </a:lnSpc>
            </a:pPr>
            <a:r>
              <a:rPr lang="en-US" sz="2400" dirty="0" smtClean="0">
                <a:latin typeface="Calibri"/>
                <a:ea typeface="ＭＳ Ｐゴシック" pitchFamily="34" charset="-128"/>
                <a:cs typeface="Calibri"/>
              </a:rPr>
              <a:t>Medical monitoring</a:t>
            </a:r>
          </a:p>
          <a:p>
            <a:pPr>
              <a:lnSpc>
                <a:spcPct val="90000"/>
              </a:lnSpc>
            </a:pPr>
            <a:endParaRPr lang="en-US" sz="2800" dirty="0" smtClean="0">
              <a:latin typeface="Calibri"/>
              <a:ea typeface="ＭＳ Ｐゴシック" pitchFamily="34" charset="-128"/>
              <a:cs typeface="Calibri"/>
            </a:endParaRPr>
          </a:p>
          <a:p>
            <a:pPr>
              <a:lnSpc>
                <a:spcPct val="90000"/>
              </a:lnSpc>
            </a:pPr>
            <a:r>
              <a:rPr lang="en-US" sz="2800" dirty="0" smtClean="0">
                <a:latin typeface="Calibri"/>
                <a:ea typeface="ＭＳ Ｐゴシック" pitchFamily="34" charset="-128"/>
                <a:cs typeface="Calibri"/>
              </a:rPr>
              <a:t>Need to introduce time (or space) into our models</a:t>
            </a:r>
          </a:p>
        </p:txBody>
      </p:sp>
    </p:spTree>
    <p:extLst>
      <p:ext uri="{BB962C8B-B14F-4D97-AF65-F5344CB8AC3E}">
        <p14:creationId xmlns:p14="http://schemas.microsoft.com/office/powerpoint/2010/main" val="187006741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Markov Models Recap</a:t>
            </a:r>
            <a:endParaRPr lang="en-US" dirty="0"/>
          </a:p>
        </p:txBody>
      </p:sp>
      <p:sp>
        <p:nvSpPr>
          <p:cNvPr id="3" name="Content Placeholder 2"/>
          <p:cNvSpPr>
            <a:spLocks noGrp="1"/>
          </p:cNvSpPr>
          <p:nvPr>
            <p:ph idx="1"/>
          </p:nvPr>
        </p:nvSpPr>
        <p:spPr>
          <a:xfrm>
            <a:off x="228600" y="1397001"/>
            <a:ext cx="11379200" cy="4729164"/>
          </a:xfrm>
        </p:spPr>
        <p:txBody>
          <a:bodyPr/>
          <a:lstStyle/>
          <a:p>
            <a:r>
              <a:rPr lang="en-US" dirty="0" smtClean="0"/>
              <a:t>Explicit assumption for all   </a:t>
            </a:r>
            <a:r>
              <a:rPr lang="en-US" i="1" dirty="0" smtClean="0"/>
              <a:t>t</a:t>
            </a:r>
            <a:r>
              <a:rPr lang="en-US" dirty="0" smtClean="0"/>
              <a:t> :</a:t>
            </a:r>
          </a:p>
          <a:p>
            <a:r>
              <a:rPr lang="en-US" dirty="0" smtClean="0"/>
              <a:t>Consequence, joint distribution can be written as: </a:t>
            </a:r>
          </a:p>
          <a:p>
            <a:endParaRPr lang="en-US" dirty="0"/>
          </a:p>
          <a:p>
            <a:endParaRPr lang="en-US" dirty="0" smtClean="0"/>
          </a:p>
          <a:p>
            <a:endParaRPr lang="en-US" sz="1800" dirty="0"/>
          </a:p>
          <a:p>
            <a:endParaRPr lang="en-US" sz="1000" dirty="0" smtClean="0"/>
          </a:p>
          <a:p>
            <a:r>
              <a:rPr lang="en-US" dirty="0" smtClean="0"/>
              <a:t>Additional explicit assumption:                         is the same for all </a:t>
            </a:r>
            <a:r>
              <a:rPr lang="en-US" i="1" dirty="0" smtClean="0"/>
              <a:t>t</a:t>
            </a:r>
            <a:endParaRPr lang="en-US" i="1" dirty="0"/>
          </a:p>
        </p:txBody>
      </p:sp>
      <p:pic>
        <p:nvPicPr>
          <p:cNvPr id="5" name="Picture 4"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2000" y="1524000"/>
            <a:ext cx="4242487" cy="381000"/>
          </a:xfrm>
          <a:prstGeom prst="rect">
            <a:avLst/>
          </a:prstGeom>
        </p:spPr>
      </p:pic>
      <p:pic>
        <p:nvPicPr>
          <p:cNvPr id="6" name="Picture 5"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400" y="2743200"/>
            <a:ext cx="9033208" cy="1447800"/>
          </a:xfrm>
          <a:prstGeom prst="rect">
            <a:avLst/>
          </a:prstGeom>
        </p:spPr>
      </p:pic>
      <p:pic>
        <p:nvPicPr>
          <p:cNvPr id="10" name="Picture 9"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5334000"/>
            <a:ext cx="1843012" cy="33655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9388" y="4191000"/>
            <a:ext cx="4428612" cy="975503"/>
          </a:xfrm>
          <a:prstGeom prst="rect">
            <a:avLst/>
          </a:prstGeom>
        </p:spPr>
      </p:pic>
      <p:pic>
        <p:nvPicPr>
          <p:cNvPr id="4" name="Picture 3"/>
          <p:cNvPicPr>
            <a:picLocks noChangeAspect="1"/>
          </p:cNvPicPr>
          <p:nvPr/>
        </p:nvPicPr>
        <p:blipFill>
          <a:blip r:embed="rId6"/>
          <a:stretch>
            <a:fillRect/>
          </a:stretch>
        </p:blipFill>
        <p:spPr>
          <a:xfrm>
            <a:off x="10515599" y="3908"/>
            <a:ext cx="1662723" cy="1922155"/>
          </a:xfrm>
          <a:prstGeom prst="rect">
            <a:avLst/>
          </a:prstGeom>
        </p:spPr>
      </p:pic>
      <p:sp>
        <p:nvSpPr>
          <p:cNvPr id="9" name="TextBox 8"/>
          <p:cNvSpPr txBox="1"/>
          <p:nvPr/>
        </p:nvSpPr>
        <p:spPr>
          <a:xfrm>
            <a:off x="3200400" y="5334000"/>
            <a:ext cx="2351350" cy="400110"/>
          </a:xfrm>
          <a:prstGeom prst="rect">
            <a:avLst/>
          </a:prstGeom>
          <a:noFill/>
        </p:spPr>
        <p:txBody>
          <a:bodyPr wrap="none" rtlCol="0">
            <a:spAutoFit/>
          </a:bodyPr>
          <a:lstStyle/>
          <a:p>
            <a:r>
              <a:rPr lang="en-US" sz="2000" dirty="0"/>
              <a:t>i</a:t>
            </a:r>
            <a:r>
              <a:rPr lang="en-US" sz="2000" dirty="0" smtClean="0"/>
              <a:t>s the same for all t</a:t>
            </a:r>
            <a:endParaRPr lang="en-US" sz="2000" dirty="0"/>
          </a:p>
        </p:txBody>
      </p:sp>
      <p:sp>
        <p:nvSpPr>
          <p:cNvPr id="13" name="Left Arrow 12"/>
          <p:cNvSpPr/>
          <p:nvPr/>
        </p:nvSpPr>
        <p:spPr>
          <a:xfrm rot="2295354">
            <a:off x="9936706" y="5123451"/>
            <a:ext cx="762000" cy="609600"/>
          </a:xfrm>
          <a:prstGeom prst="leftArrow">
            <a:avLst/>
          </a:prstGeom>
          <a:solidFill>
            <a:srgbClr val="FF0000"/>
          </a:solidFill>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solidFill>
                  <a:srgbClr val="FFFFFF"/>
                </a:solidFill>
              </a:rPr>
              <a:t>T-1</a:t>
            </a:r>
            <a:endParaRPr lang="en-US" dirty="0">
              <a:solidFill>
                <a:srgbClr val="FFFFFF"/>
              </a:solidFill>
            </a:endParaRPr>
          </a:p>
        </p:txBody>
      </p:sp>
      <p:sp>
        <p:nvSpPr>
          <p:cNvPr id="14" name="Left Arrow 13"/>
          <p:cNvSpPr/>
          <p:nvPr/>
        </p:nvSpPr>
        <p:spPr>
          <a:xfrm rot="2295354">
            <a:off x="10789694" y="5123451"/>
            <a:ext cx="762000" cy="609600"/>
          </a:xfrm>
          <a:prstGeom prst="leftArrow">
            <a:avLst/>
          </a:prstGeom>
          <a:solidFill>
            <a:srgbClr val="FF0000"/>
          </a:solidFill>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solidFill>
                  <a:srgbClr val="FFFFFF"/>
                </a:solidFill>
              </a:rPr>
              <a:t>T</a:t>
            </a:r>
            <a:endParaRPr lang="en-US" dirty="0">
              <a:solidFill>
                <a:srgbClr val="FFFFFF"/>
              </a:solidFill>
            </a:endParaRPr>
          </a:p>
        </p:txBody>
      </p:sp>
    </p:spTree>
    <p:extLst>
      <p:ext uri="{BB962C8B-B14F-4D97-AF65-F5344CB8AC3E}">
        <p14:creationId xmlns:p14="http://schemas.microsoft.com/office/powerpoint/2010/main" val="6522384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DEFAULTFONTSIZE" val="10"/>
  <p:tag name="DEFAULTWIDTH" val="385"/>
  <p:tag name="DEFAULTHEIGHT" val="283"/>
  <p:tag name="FIRSTPABBEEL@W80480ZJATPT3PP7" val="4106"/>
</p:tagLst>
</file>

<file path=ppt/tags/tag1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forall x,y: P(x, y) = P(x) P(y)&#10;\]&#10;\end{document}&#10;"/>
  <p:tag name="FILENAME" val="txp_fig"/>
  <p:tag name="FORMAT" val="pngmono"/>
  <p:tag name="RES" val="1200"/>
  <p:tag name="BLEND" val="0"/>
  <p:tag name="TRANSPARENT" val="0"/>
  <p:tag name="TBUG" val="0"/>
  <p:tag name="ALLOWFS" val="0"/>
  <p:tag name="ORIGWIDTH" val="254"/>
  <p:tag name="PICTUREFILESIZE" val="12424"/>
</p:tagLst>
</file>

<file path=ppt/tags/tag1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forall x,y,z : P(x, y | z) = P(x | z) P(y | z)&#10;\]&#10;\end{document}&#10;"/>
  <p:tag name="FILENAME" val="txp_fig"/>
  <p:tag name="FORMAT" val="pngmono"/>
  <p:tag name="RES" val="1200"/>
  <p:tag name="BLEND" val="0"/>
  <p:tag name="TRANSPARENT" val="0"/>
  <p:tag name="TBUG" val="0"/>
  <p:tag name="ALLOWFS" val="0"/>
  <p:tag name="ORIGWIDTH" val="324"/>
  <p:tag name="PICTUREFILESIZE" val="17943"/>
</p:tagLst>
</file>

<file path=ppt/tags/tag1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newcommand{\indep}{{\;\bot\!\!\!\!\!\!\bot\;}} &#10;\begin{document}&#10;\[&#10;X \indep Y | Z&#10;\]&#10;\end{document}&#10;"/>
  <p:tag name="FILENAME" val="txp_fig"/>
  <p:tag name="FORMAT" val="pngmono"/>
  <p:tag name="RES" val="1200"/>
  <p:tag name="BLEND" val="0"/>
  <p:tag name="TRANSPARENT" val="0"/>
  <p:tag name="TBUG" val="0"/>
  <p:tag name="ALLOWFS" val="0"/>
  <p:tag name="ORIGWIDTH" val="80"/>
  <p:tag name="PICTUREFILESIZE" val="3802"/>
</p:tagLst>
</file>

<file path=ppt/tags/tag1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begin{eqnarray*}&#10;P(X_1, X_2, \ldots X_n) &amp; = &amp; P(X_1) P(X_2 | X_1) P(X_3|X_1,X_2) \ldots \\&#10;&amp; = &amp; \prod_{i=1}^n P(X_i | X_1, \ldots, X_{i-1})&#10;\end{eqnarray*}&#10;\end{document}&#10;"/>
  <p:tag name="FILENAME" val="txp_fig"/>
  <p:tag name="FORMAT" val="pngmono"/>
  <p:tag name="RES" val="1200"/>
  <p:tag name="BLEND" val="0"/>
  <p:tag name="TRANSPARENT" val="0"/>
  <p:tag name="TBUG" val="0"/>
  <p:tag name="ALLOWFS" val="0"/>
  <p:tag name="ORIGWIDTH" val="541"/>
  <p:tag name="PICTUREFILESIZE" val="41291"/>
</p:tagLst>
</file>

<file path=ppt/tags/tag1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P(x | y) = \frac{P(y | x)}{P(y)} P(x)&#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207"/>
  <p:tag name="PICTUREFILESIZE" val="16339"/>
</p:tagLst>
</file>

<file path=ppt/tags/tag15.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def\argmax{\mathop{\rm arg\,max}}&#10;\begin{document}&#10;\begin{eqnarray*}&#10;P(X_2 = \mbox{sun}) = &amp;&amp; \textcolor{YellowOrange}{P(X_2 = \mbox{sun} | X_1 = \mbox{sun}) P(X_1 = \mbox{sun})}+\\&#10;                      &amp;&amp; \textcolor{RoyalBlue}{P(X_2 = \mbox{sun} | X_1 = \mbox{rain}) P(X_1 = \mbox{rain})}&#10;\end{eqnarray*}&#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16m"/>
  <p:tag name="ORIGWIDTH" val="566"/>
  <p:tag name="PICTUREFILESIZE" val="63612"/>
</p:tagLst>
</file>

<file path=ppt/tags/tag1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YellowOrange}{0.9 \cdot 1.0}+ \textcolor{RoyalBlue}{0.3 \cdot 0.0} = 0.9&#10;\]&#10;\end{document}&#10;"/>
  <p:tag name="FILENAME" val="txp_fig"/>
  <p:tag name="FORMAT" val="png16m"/>
  <p:tag name="RES" val="1200"/>
  <p:tag name="BLEND" val="0"/>
  <p:tag name="TRANSPARENT" val="0"/>
  <p:tag name="TBUG" val="0"/>
  <p:tag name="ALLOWFS" val="0"/>
  <p:tag name="ORIGWIDTH" val="242"/>
  <p:tag name="PICTUREFILESIZE" val="15013"/>
</p:tagLst>
</file>

<file path=ppt/tags/tag17.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begin{document}&#10;\[&#10;\textcolor{BrickRed}{P(x_1)} = \mbox{known}&#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16m"/>
  <p:tag name="ORIGWIDTH" val="152"/>
  <p:tag name="PICTUREFILESIZE" val="11167"/>
</p:tagLst>
</file>

<file path=ppt/tags/tag18.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def\argmax{\mathop{\rm arg\,max}}&#10;\begin{document}&#10;\[&#10;\left&lt;&#10;\begin{array}{c}&#10;\textcolor{YellowOrange}{1.0}\\&#10;\textcolor{RoyalBlue}{0.0}&#10;\end{array}&#10;\right&gt;&#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16m"/>
  <p:tag name="ORIGWIDTH" val="70"/>
  <p:tag name="PICTUREFILESIZE" val="12190"/>
</p:tagLst>
</file>

<file path=ppt/tags/tag1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75}\\&#10;\textcolor{RoyalBlue}{0.25}&#10;\end{array}&#10;\right&gt;&#10;\]&#10;\end{document}&#10;"/>
  <p:tag name="FILENAME" val="txp_fig"/>
  <p:tag name="FORMAT" val="png16m"/>
  <p:tag name="RES" val="1200"/>
  <p:tag name="BLEND" val="0"/>
  <p:tag name="TRANSPARENT" val="0"/>
  <p:tag name="TBUG" val="0"/>
  <p:tag name="ALLOWFS" val="0"/>
  <p:tag name="ORIGWIDTH" val="82"/>
  <p:tag name="PICTUREFILESIZE" val="15321"/>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book}&#10;\pagestyle{empty}&#10;\input{C:/Users/markussv/depots/CMBBOOK/latex/prml-utils}&#10;\begin{document}&#10;\[&#10;    p(X=x_i, Y=y_j) = \frac{n_{ij}}{N}&#10;\]&#10;\end{document}&#10;"/>
  <p:tag name="FILENAME" val="TP_tmp"/>
  <p:tag name="FORMAT" val="png256"/>
  <p:tag name="RES" val="600"/>
  <p:tag name="BLEND" val="0"/>
  <p:tag name="TRANSPARENT" val="1"/>
  <p:tag name="TBUG" val="0"/>
  <p:tag name="ALLOWFS" val="0"/>
  <p:tag name="ORIGWIDTH" val="108"/>
  <p:tag name="PICTUREFILESIZE" val="3857"/>
</p:tagLst>
</file>

<file path=ppt/tags/tag2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9}\\&#10;\textcolor{RoyalBlue}{0.1}&#10;\end{array}&#10;\right&gt;&#10;\]&#10;\end{document}&#10;"/>
  <p:tag name="FILENAME" val="txp_fig"/>
  <p:tag name="FORMAT" val="png16m"/>
  <p:tag name="RES" val="1200"/>
  <p:tag name="BLEND" val="0"/>
  <p:tag name="TRANSPARENT" val="0"/>
  <p:tag name="TBUG" val="0"/>
  <p:tag name="ALLOWFS" val="0"/>
  <p:tag name="ORIGWIDTH" val="70"/>
  <p:tag name="PICTUREFILESIZE" val="12740"/>
</p:tagLst>
</file>

<file path=ppt/tags/tag2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84}\\&#10;\textcolor{RoyalBlue}{0.16}&#10;\end{array}&#10;\right&gt;&#10;\]&#10;\end{document}&#10;"/>
  <p:tag name="FILENAME" val="txp_fig"/>
  <p:tag name="FORMAT" val="png16m"/>
  <p:tag name="RES" val="1200"/>
  <p:tag name="BLEND" val="0"/>
  <p:tag name="TRANSPARENT" val="0"/>
  <p:tag name="TBUG" val="0"/>
  <p:tag name="ALLOWFS" val="0"/>
  <p:tag name="ORIGWIDTH" val="82"/>
  <p:tag name="PICTUREFILESIZE" val="15467"/>
</p:tagLst>
</file>

<file path=ppt/tags/tag2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804}\\&#10;\textcolor{RoyalBlue}{0.196}&#10;\end{array}&#10;\right&gt;&#10;\]&#10;\end{document}&#10;"/>
  <p:tag name="FILENAME" val="txp_fig"/>
  <p:tag name="FORMAT" val="png16m"/>
  <p:tag name="RES" val="1200"/>
  <p:tag name="BLEND" val="0"/>
  <p:tag name="TRANSPARENT" val="0"/>
  <p:tag name="TBUG" val="0"/>
  <p:tag name="ALLOWFS" val="0"/>
  <p:tag name="ORIGWIDTH" val="96"/>
  <p:tag name="PICTUREFILESIZE" val="17872"/>
</p:tagLst>
</file>

<file path=ppt/tags/tag2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0}\\&#10;\textcolor{RoyalBlue}{1.0}&#10;\end{array}&#10;\right&gt;&#10;\]&#10;\end{document}&#10;"/>
  <p:tag name="FILENAME" val="txp_fig"/>
  <p:tag name="FORMAT" val="png16m"/>
  <p:tag name="RES" val="1200"/>
  <p:tag name="BLEND" val="0"/>
  <p:tag name="TRANSPARENT" val="0"/>
  <p:tag name="TBUG" val="0"/>
  <p:tag name="ALLOWFS" val="0"/>
  <p:tag name="ORIGWIDTH" val="70"/>
  <p:tag name="PICTUREFILESIZE" val="12256"/>
</p:tagLst>
</file>

<file path=ppt/tags/tag2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3}\\&#10;\textcolor{RoyalBlue}{0.7}&#10;\end{array}&#10;\right&gt;&#10;\]&#10;\end{document}&#10;"/>
  <p:tag name="FILENAME" val="txp_fig"/>
  <p:tag name="FORMAT" val="png16m"/>
  <p:tag name="RES" val="1200"/>
  <p:tag name="BLEND" val="0"/>
  <p:tag name="TRANSPARENT" val="0"/>
  <p:tag name="TBUG" val="0"/>
  <p:tag name="ALLOWFS" val="0"/>
  <p:tag name="ORIGWIDTH" val="70"/>
  <p:tag name="PICTUREFILESIZE" val="12915"/>
</p:tagLst>
</file>

<file path=ppt/tags/tag2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48}\\&#10;\textcolor{RoyalBlue}{0.52}&#10;\end{array}&#10;\right&gt;&#10;\]&#10;\end{document}&#10;"/>
  <p:tag name="FILENAME" val="txp_fig"/>
  <p:tag name="FORMAT" val="png16m"/>
  <p:tag name="RES" val="1200"/>
  <p:tag name="BLEND" val="0"/>
  <p:tag name="TRANSPARENT" val="0"/>
  <p:tag name="TBUG" val="0"/>
  <p:tag name="ALLOWFS" val="0"/>
  <p:tag name="ORIGWIDTH" val="82"/>
  <p:tag name="PICTUREFILESIZE" val="15845"/>
</p:tagLst>
</file>

<file path=ppt/tags/tag2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75}\\&#10;\textcolor{RoyalBlue}{0.25}&#10;\end{array}&#10;\right&gt;&#10;\]&#10;\end{document}&#10;"/>
  <p:tag name="FILENAME" val="txp_fig"/>
  <p:tag name="FORMAT" val="png16m"/>
  <p:tag name="RES" val="1200"/>
  <p:tag name="BLEND" val="0"/>
  <p:tag name="TRANSPARENT" val="0"/>
  <p:tag name="TBUG" val="0"/>
  <p:tag name="ALLOWFS" val="0"/>
  <p:tag name="ORIGWIDTH" val="82"/>
  <p:tag name="PICTUREFILESIZE" val="15321"/>
</p:tagLst>
</file>

<file path=ppt/tags/tag2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588}\\&#10;\textcolor{RoyalBlue}{0.412}&#10;\end{array}&#10;\right&gt;&#10;\]&#10;\end{document}&#10;"/>
  <p:tag name="FILENAME" val="txp_fig"/>
  <p:tag name="FORMAT" val="png16m"/>
  <p:tag name="RES" val="1200"/>
  <p:tag name="BLEND" val="0"/>
  <p:tag name="TRANSPARENT" val="0"/>
  <p:tag name="TBUG" val="0"/>
  <p:tag name="ALLOWFS" val="0"/>
  <p:tag name="ORIGWIDTH" val="96"/>
  <p:tag name="PICTUREFILESIZE" val="17488"/>
</p:tagLst>
</file>

<file path=ppt/tags/tag2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p}\\&#10;\textcolor{RoyalBlue}{1-p}&#10;\end{array}&#10;\right&gt;&#10;\]&#10;\end{document}&#10;"/>
  <p:tag name="FILENAME" val="txp_fig"/>
  <p:tag name="FORMAT" val="png16m"/>
  <p:tag name="RES" val="1200"/>
  <p:tag name="BLEND" val="0"/>
  <p:tag name="TRANSPARENT" val="0"/>
  <p:tag name="TBUG" val="0"/>
  <p:tag name="ALLOWFS" val="0"/>
  <p:tag name="ORIGWIDTH" val="88"/>
  <p:tag name="PICTUREFILESIZE" val="12639"/>
</p:tagLst>
</file>

<file path=ppt/tags/tag2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75}\\&#10;\textcolor{RoyalBlue}{0.25}&#10;\end{array}&#10;\right&gt;&#10;\]&#10;\end{document}&#10;"/>
  <p:tag name="FILENAME" val="txp_fig"/>
  <p:tag name="FORMAT" val="png16m"/>
  <p:tag name="RES" val="1200"/>
  <p:tag name="BLEND" val="0"/>
  <p:tag name="TRANSPARENT" val="0"/>
  <p:tag name="TBUG" val="0"/>
  <p:tag name="ALLOWFS" val="0"/>
  <p:tag name="ORIGWIDTH" val="82"/>
  <p:tag name="PICTUREFILESIZE" val="15321"/>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book}&#10;\pagestyle{empty}&#10;\input{C:/Users/markussv/depots/CMBBOOK/latex/prml-utils}&#10;\begin{document}&#10;\[&#10;    p(X=x_i) = \frac{c_i}{N}.&#10;\]&#10;\end{document}&#10;"/>
  <p:tag name="FILENAME" val="TP_tmp"/>
  <p:tag name="FORMAT" val="png256"/>
  <p:tag name="RES" val="600"/>
  <p:tag name="BLEND" val="0"/>
  <p:tag name="TRANSPARENT" val="1"/>
  <p:tag name="TBUG" val="0"/>
  <p:tag name="ALLOWFS" val="0"/>
  <p:tag name="ORIGWIDTH" val="72"/>
  <p:tag name="PICTUREFILESIZE" val="3032"/>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book}&#10;\pagestyle{empty}&#10;\input{C:/Users/markussv/depots/CMBBOOK/latex/prml-utils}&#10;\begin{document}&#10;\[&#10;    p(Y=y_j|X=x_i) = \frac{n_{ij}}{c_i}&#10;\]&#10;\end{document}&#10;"/>
  <p:tag name="FILENAME" val="TP_tmp"/>
  <p:tag name="FORMAT" val="png256"/>
  <p:tag name="RES" val="600"/>
  <p:tag name="BLEND" val="0"/>
  <p:tag name="TRANSPARENT" val="1"/>
  <p:tag name="TBUG" val="0"/>
  <p:tag name="ALLOWFS" val="0"/>
  <p:tag name="ORIGWIDTH" val="106"/>
  <p:tag name="PICTUREFILESIZE" val="3901"/>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forall x,y,z : P(x, y | z) = P(x | z) P(y | z)&#10;\]&#10;\end{document}&#10;"/>
  <p:tag name="FILENAME" val="txp_fig"/>
  <p:tag name="FORMAT" val="pngmono"/>
  <p:tag name="RES" val="1200"/>
  <p:tag name="BLEND" val="0"/>
  <p:tag name="TRANSPARENT" val="0"/>
  <p:tag name="TBUG" val="0"/>
  <p:tag name="ALLOWFS" val="0"/>
  <p:tag name="ORIGWIDTH" val="324"/>
  <p:tag name="PICTUREFILESIZE" val="17922"/>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newcommand{\indep}{{\;\bot\!\!\!\!\!\!\bot\;}} &#10;\begin{document}&#10;\[&#10;X \indep Y | Z&#10;\]&#10;\end{document}&#10;"/>
  <p:tag name="FILENAME" val="txp_fig"/>
  <p:tag name="FORMAT" val="pngmono"/>
  <p:tag name="RES" val="1200"/>
  <p:tag name="BLEND" val="0"/>
  <p:tag name="TRANSPARENT" val="0"/>
  <p:tag name="TBUG" val="0"/>
  <p:tag name="ALLOWFS" val="0"/>
  <p:tag name="ORIGWIDTH" val="80"/>
  <p:tag name="PICTUREFILESIZE" val="3804"/>
</p:tagLst>
</file>

<file path=ppt/tags/tag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forall x,y,z : P(x | z, y) = P(x | z)&#10;\]&#10;\end{document}&#10;"/>
  <p:tag name="FILENAME" val="txp_fig"/>
  <p:tag name="FORMAT" val="pngmono"/>
  <p:tag name="RES" val="1200"/>
  <p:tag name="BLEND" val="0"/>
  <p:tag name="TRANSPARENT" val="0"/>
  <p:tag name="TBUG" val="0"/>
  <p:tag name="ALLOWFS" val="0"/>
  <p:tag name="ORIGWIDTH" val="260"/>
  <p:tag name="PICTUREFILESIZE" val="14094"/>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P(x | y) = \frac{P(x, y)}{P(y)}&#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164"/>
  <p:tag name="PICTUREFILESIZE" val="13149"/>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P(x, y) = P(x | y) P(y)&#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208"/>
  <p:tag name="PICTUREFILESIZE" val="10456"/>
</p:tagLst>
</file>

<file path=ppt/theme/theme1.xml><?xml version="1.0" encoding="utf-8"?>
<a:theme xmlns:a="http://schemas.openxmlformats.org/drawingml/2006/main" name="dan-berkeley-nlp-v1">
  <a:themeElements>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an-berkeley-nlp-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an-berkeley-nlp-v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an-berkeley-nlp-v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an-berkeley-nlp-v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n-berkeley-nlp-v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an-berkeley-nlp-v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an-berkeley-nlp-v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an-berkeley-nlp-v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an-berkeley-nlp-v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an-berkeley-nlp-v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an-berkeley-nlp-v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n-berkeley-nlp-v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FA12 cs188 lecture 3 -- a-star search</Template>
  <TotalTime>74998</TotalTime>
  <Words>3284</Words>
  <Application>Microsoft Macintosh PowerPoint</Application>
  <PresentationFormat>Custom</PresentationFormat>
  <Paragraphs>876</Paragraphs>
  <Slides>73</Slides>
  <Notes>59</Notes>
  <HiddenSlides>2</HiddenSlides>
  <MMClips>8</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73</vt:i4>
      </vt:variant>
    </vt:vector>
  </HeadingPairs>
  <TitlesOfParts>
    <vt:vector size="75" baseType="lpstr">
      <vt:lpstr>dan-berkeley-nlp-v1</vt:lpstr>
      <vt:lpstr>Chart</vt:lpstr>
      <vt:lpstr>CSE 473: Artificial Intelligence </vt:lpstr>
      <vt:lpstr>Announcements</vt:lpstr>
      <vt:lpstr>Terminology</vt:lpstr>
      <vt:lpstr>Don’t be Fooled</vt:lpstr>
      <vt:lpstr>Don’t be Fooled</vt:lpstr>
      <vt:lpstr>The Sword of Conditional Independence!</vt:lpstr>
      <vt:lpstr>Probability Recap</vt:lpstr>
      <vt:lpstr>Reasoning over Time or Space</vt:lpstr>
      <vt:lpstr>Markov Models Recap</vt:lpstr>
      <vt:lpstr>Conditional Independence</vt:lpstr>
      <vt:lpstr>Example Markov Chain: Weather</vt:lpstr>
      <vt:lpstr>Example Markov Chain: Weather</vt:lpstr>
      <vt:lpstr>Mini-Forward Algorithm</vt:lpstr>
      <vt:lpstr>Example Run of Mini-Forward Algorithm</vt:lpstr>
      <vt:lpstr>Video of Demo Ghostbusters Basic Dynamics</vt:lpstr>
      <vt:lpstr>Video of Demo Ghostbusters Circular Dynamics</vt:lpstr>
      <vt:lpstr>Video of Demo Ghostbusters Whirlpool Dynamics</vt:lpstr>
      <vt:lpstr>Stationary Distributions</vt:lpstr>
      <vt:lpstr>Example: Stationary Distributions</vt:lpstr>
      <vt:lpstr>Application of Stationary Distribution: Web Link Analysis</vt:lpstr>
      <vt:lpstr>Application of Stationary Distributions: Gibbs Sampling*</vt:lpstr>
      <vt:lpstr>Hidden Markov Models</vt:lpstr>
      <vt:lpstr>Example</vt:lpstr>
      <vt:lpstr>Hidden Markov Models</vt:lpstr>
      <vt:lpstr>Ghostbusters HMM</vt:lpstr>
      <vt:lpstr>HMM Computations</vt:lpstr>
      <vt:lpstr>Real HMM Examples</vt:lpstr>
      <vt:lpstr>Real HMM Examples</vt:lpstr>
      <vt:lpstr>Real HMM Examples</vt:lpstr>
      <vt:lpstr>Conditional Independence</vt:lpstr>
      <vt:lpstr>Conditional Independence</vt:lpstr>
      <vt:lpstr>Conditional Independence</vt:lpstr>
      <vt:lpstr>Filtering / Monitoring</vt:lpstr>
      <vt:lpstr>Example: Robot Localization</vt:lpstr>
      <vt:lpstr>Example: Robot Localization</vt:lpstr>
      <vt:lpstr>Example: Robot Localization</vt:lpstr>
      <vt:lpstr>Example: Robot Localization</vt:lpstr>
      <vt:lpstr>Example: Robot Localization</vt:lpstr>
      <vt:lpstr>Example: Robot Localization</vt:lpstr>
      <vt:lpstr>Inference Recap: Simple Cases</vt:lpstr>
      <vt:lpstr>Online Belief Updates</vt:lpstr>
      <vt:lpstr>Passage of Time</vt:lpstr>
      <vt:lpstr>Example: Passage of Time</vt:lpstr>
      <vt:lpstr>Observation</vt:lpstr>
      <vt:lpstr>Example: Observation</vt:lpstr>
      <vt:lpstr>The Forward Algorithm</vt:lpstr>
      <vt:lpstr>Example: Run the Filter</vt:lpstr>
      <vt:lpstr>Example HMM</vt:lpstr>
      <vt:lpstr>Example Pac-man</vt:lpstr>
      <vt:lpstr>Summary: Filtering</vt:lpstr>
      <vt:lpstr>Recap: Reasoning Over Time</vt:lpstr>
      <vt:lpstr>Recap: Filtering</vt:lpstr>
      <vt:lpstr>Particle Filtering</vt:lpstr>
      <vt:lpstr>Representation: Particles</vt:lpstr>
      <vt:lpstr>Particle Filtering: Elapse Time</vt:lpstr>
      <vt:lpstr>Particle Filtering: Observe</vt:lpstr>
      <vt:lpstr>Particle Filtering: Resample</vt:lpstr>
      <vt:lpstr>Recap: Particle Filtering</vt:lpstr>
      <vt:lpstr>Particle Filtering Summary</vt:lpstr>
      <vt:lpstr>Robot Localization</vt:lpstr>
      <vt:lpstr>Robot Localization</vt:lpstr>
      <vt:lpstr>Which Algorithm?</vt:lpstr>
      <vt:lpstr>Which Algorithm?</vt:lpstr>
      <vt:lpstr>Which Algorithm?</vt:lpstr>
      <vt:lpstr>P4: Ghostbusters</vt:lpstr>
      <vt:lpstr>Dynamic Bayes Nets (DBNs)</vt:lpstr>
      <vt:lpstr>Exact Inference in DBNs</vt:lpstr>
      <vt:lpstr>DBN Particle Filters</vt:lpstr>
      <vt:lpstr>SLAM</vt:lpstr>
      <vt:lpstr>Best Explanation Queries</vt:lpstr>
      <vt:lpstr>State Path Trellis</vt:lpstr>
      <vt:lpstr>Viterbi Algorithm</vt:lpstr>
      <vt:lpstr>Example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294-5: Statistical Natural Language Processing</dc:title>
  <dc:creator>Preferred Customer</dc:creator>
  <cp:lastModifiedBy>Dan Weld</cp:lastModifiedBy>
  <cp:revision>4125</cp:revision>
  <cp:lastPrinted>2014-03-04T18:42:06Z</cp:lastPrinted>
  <dcterms:created xsi:type="dcterms:W3CDTF">2004-08-27T04:16:05Z</dcterms:created>
  <dcterms:modified xsi:type="dcterms:W3CDTF">2014-11-10T19:28:40Z</dcterms:modified>
</cp:coreProperties>
</file>