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44"/>
  </p:notesMasterIdLst>
  <p:handoutMasterIdLst>
    <p:handoutMasterId r:id="rId45"/>
  </p:handoutMasterIdLst>
  <p:sldIdLst>
    <p:sldId id="794" r:id="rId2"/>
    <p:sldId id="831" r:id="rId3"/>
    <p:sldId id="833" r:id="rId4"/>
    <p:sldId id="847" r:id="rId5"/>
    <p:sldId id="808" r:id="rId6"/>
    <p:sldId id="810" r:id="rId7"/>
    <p:sldId id="775" r:id="rId8"/>
    <p:sldId id="776" r:id="rId9"/>
    <p:sldId id="777" r:id="rId10"/>
    <p:sldId id="850" r:id="rId11"/>
    <p:sldId id="778" r:id="rId12"/>
    <p:sldId id="779" r:id="rId13"/>
    <p:sldId id="839" r:id="rId14"/>
    <p:sldId id="780" r:id="rId15"/>
    <p:sldId id="830" r:id="rId16"/>
    <p:sldId id="807" r:id="rId17"/>
    <p:sldId id="782" r:id="rId18"/>
    <p:sldId id="783" r:id="rId19"/>
    <p:sldId id="784" r:id="rId20"/>
    <p:sldId id="785" r:id="rId21"/>
    <p:sldId id="846" r:id="rId22"/>
    <p:sldId id="844" r:id="rId23"/>
    <p:sldId id="841" r:id="rId24"/>
    <p:sldId id="842" r:id="rId25"/>
    <p:sldId id="889" r:id="rId26"/>
    <p:sldId id="840" r:id="rId27"/>
    <p:sldId id="809" r:id="rId28"/>
    <p:sldId id="787" r:id="rId29"/>
    <p:sldId id="788" r:id="rId30"/>
    <p:sldId id="786" r:id="rId31"/>
    <p:sldId id="848" r:id="rId32"/>
    <p:sldId id="811" r:id="rId33"/>
    <p:sldId id="852" r:id="rId34"/>
    <p:sldId id="853" r:id="rId35"/>
    <p:sldId id="854" r:id="rId36"/>
    <p:sldId id="855" r:id="rId37"/>
    <p:sldId id="856" r:id="rId38"/>
    <p:sldId id="857" r:id="rId39"/>
    <p:sldId id="858" r:id="rId40"/>
    <p:sldId id="859" r:id="rId41"/>
    <p:sldId id="860" r:id="rId42"/>
    <p:sldId id="861" r:id="rId43"/>
  </p:sldIdLst>
  <p:sldSz cx="12192000" cy="6858000"/>
  <p:notesSz cx="7099300" cy="10234613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0000"/>
    <a:srgbClr val="3333FF"/>
    <a:srgbClr val="CCECFF"/>
    <a:srgbClr val="FFFF00"/>
    <a:srgbClr val="FF3300"/>
    <a:srgbClr val="CC00CC"/>
    <a:srgbClr val="FFCC00"/>
    <a:srgbClr val="FF9999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18" autoAdjust="0"/>
  </p:normalViewPr>
  <p:slideViewPr>
    <p:cSldViewPr>
      <p:cViewPr varScale="1">
        <p:scale>
          <a:sx n="70" d="100"/>
          <a:sy n="70" d="100"/>
        </p:scale>
        <p:origin x="-1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7BAD947-BB31-456D-A2F8-2D0CBCE72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7A86CA3-876B-4777-9BC7-218EB9075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 and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MS PGothic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MS PGothic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form!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02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71FF5-1E58-4BF1-A395-323151E69486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340F1-87EB-42C4-9B92-D21398C38303}" type="slidenum">
              <a:rPr lang="en-US" smtClean="0">
                <a:latin typeface="Arial" charset="0"/>
              </a:rPr>
              <a:pPr/>
              <a:t>18</a:t>
            </a:fld>
            <a:endParaRPr lang="en-US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  <a:endParaRPr lang="en-US" sz="12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“sort this list”  or “add these two numbers”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FBD2-A148-48AD-9D47-CD4286BBD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B40C-E905-43FA-A787-E5AE665DFB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6014-538B-4104-B2A7-56E8D9CAEB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C01-D2CB-4540-93D1-D7C3B9A54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C4967-531B-45F1-B9E5-EE8E1016A6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B04B-40E3-4769-81A4-173CB0767A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7E0-E593-4C6F-8C86-8B3BC09663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602E-2215-4921-BE3E-EDA24D8B5B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5ADB-135F-4CEB-998C-ADFAC69A3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67BA683-6345-485C-9433-128238328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6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5" Type="http://schemas.openxmlformats.org/officeDocument/2006/relationships/tags" Target="../tags/tag8.xml"/><Relationship Id="rId10" Type="http://schemas.openxmlformats.org/officeDocument/2006/relationships/image" Target="../media/image14.png"/><Relationship Id="rId4" Type="http://schemas.openxmlformats.org/officeDocument/2006/relationships/tags" Target="../tags/tag7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image" Target="../media/image25.png"/><Relationship Id="rId26" Type="http://schemas.openxmlformats.org/officeDocument/2006/relationships/image" Target="../media/image7.png"/><Relationship Id="rId3" Type="http://schemas.openxmlformats.org/officeDocument/2006/relationships/tags" Target="../tags/tag12.xml"/><Relationship Id="rId21" Type="http://schemas.openxmlformats.org/officeDocument/2006/relationships/image" Target="../media/image28.png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24.png"/><Relationship Id="rId25" Type="http://schemas.openxmlformats.org/officeDocument/2006/relationships/image" Target="../media/image6.png"/><Relationship Id="rId33" Type="http://schemas.openxmlformats.org/officeDocument/2006/relationships/image" Target="../media/image35.png"/><Relationship Id="rId2" Type="http://schemas.openxmlformats.org/officeDocument/2006/relationships/tags" Target="../tags/tag11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1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image" Target="../media/image5.png"/><Relationship Id="rId32" Type="http://schemas.openxmlformats.org/officeDocument/2006/relationships/image" Target="../media/image34.png"/><Relationship Id="rId5" Type="http://schemas.openxmlformats.org/officeDocument/2006/relationships/tags" Target="../tags/tag14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0.png"/><Relationship Id="rId28" Type="http://schemas.openxmlformats.org/officeDocument/2006/relationships/image" Target="../media/image17.png"/><Relationship Id="rId10" Type="http://schemas.openxmlformats.org/officeDocument/2006/relationships/tags" Target="../tags/tag19.xml"/><Relationship Id="rId19" Type="http://schemas.openxmlformats.org/officeDocument/2006/relationships/image" Target="../media/image26.png"/><Relationship Id="rId31" Type="http://schemas.openxmlformats.org/officeDocument/2006/relationships/image" Target="../media/image33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image" Target="../media/image29.png"/><Relationship Id="rId27" Type="http://schemas.openxmlformats.org/officeDocument/2006/relationships/image" Target="../media/image8.png"/><Relationship Id="rId30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26.xml"/><Relationship Id="rId7" Type="http://schemas.openxmlformats.org/officeDocument/2006/relationships/image" Target="../media/image3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1.png"/><Relationship Id="rId4" Type="http://schemas.openxmlformats.org/officeDocument/2006/relationships/tags" Target="../tags/tag27.xml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30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4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5.png"/><Relationship Id="rId5" Type="http://schemas.openxmlformats.org/officeDocument/2006/relationships/tags" Target="../tags/tag32.xml"/><Relationship Id="rId10" Type="http://schemas.openxmlformats.org/officeDocument/2006/relationships/image" Target="../media/image44.png"/><Relationship Id="rId4" Type="http://schemas.openxmlformats.org/officeDocument/2006/relationships/tags" Target="../tags/tag31.xml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35.xml"/><Relationship Id="rId7" Type="http://schemas.openxmlformats.org/officeDocument/2006/relationships/image" Target="../media/image4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tags" Target="../tags/tag36.xml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65.png"/><Relationship Id="rId17" Type="http://schemas.openxmlformats.org/officeDocument/2006/relationships/image" Target="../media/image72.png"/><Relationship Id="rId2" Type="http://schemas.openxmlformats.org/officeDocument/2006/relationships/tags" Target="../tags/tag40.xml"/><Relationship Id="rId16" Type="http://schemas.openxmlformats.org/officeDocument/2006/relationships/image" Target="../media/image71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64.png"/><Relationship Id="rId5" Type="http://schemas.openxmlformats.org/officeDocument/2006/relationships/tags" Target="../tags/tag43.xml"/><Relationship Id="rId15" Type="http://schemas.openxmlformats.org/officeDocument/2006/relationships/image" Target="../media/image7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74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tags" Target="../tags/tag5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9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78.png"/><Relationship Id="rId5" Type="http://schemas.openxmlformats.org/officeDocument/2006/relationships/tags" Target="../tags/tag52.xml"/><Relationship Id="rId10" Type="http://schemas.openxmlformats.org/officeDocument/2006/relationships/image" Target="../media/image77.png"/><Relationship Id="rId4" Type="http://schemas.openxmlformats.org/officeDocument/2006/relationships/tags" Target="../tags/tag51.xml"/><Relationship Id="rId9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1600200"/>
            <a:ext cx="4997888" cy="420311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473: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  <a:effectLst/>
        </p:spPr>
        <p:txBody>
          <a:bodyPr/>
          <a:lstStyle/>
          <a:p>
            <a:pPr eaLnBrk="1" hangingPunct="1"/>
            <a:r>
              <a:rPr lang="en-US" sz="3600" dirty="0" smtClean="0"/>
              <a:t>Reinforcement Learning </a:t>
            </a:r>
            <a:r>
              <a:rPr lang="en-US" sz="3600" dirty="0" smtClean="0"/>
              <a:t>III</a:t>
            </a:r>
            <a:endParaRPr lang="en-US" sz="3600" dirty="0" smtClean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Travis Mandel (filling in for Dan) </a:t>
            </a:r>
            <a:r>
              <a:rPr lang="en-US" sz="2400" dirty="0" smtClean="0">
                <a:latin typeface="Calibri"/>
                <a:cs typeface="Calibri"/>
              </a:rPr>
              <a:t>/ </a:t>
            </a:r>
            <a:r>
              <a:rPr lang="en-US" sz="2400" dirty="0" smtClean="0">
                <a:latin typeface="Calibri"/>
                <a:cs typeface="Calibri"/>
              </a:rPr>
              <a:t>University of Washington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[Most slides were taken from Dan Klein and Pieter </a:t>
            </a:r>
            <a:r>
              <a:rPr lang="en-US" sz="1400" dirty="0" err="1" smtClean="0">
                <a:latin typeface="Calibri"/>
                <a:cs typeface="Calibri"/>
              </a:rPr>
              <a:t>Abbeel</a:t>
            </a:r>
            <a:r>
              <a:rPr lang="en-US" sz="1400" dirty="0" smtClean="0">
                <a:latin typeface="Calibri"/>
                <a:cs typeface="Calibri"/>
              </a:rPr>
              <a:t> /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features?</a:t>
            </a:r>
            <a:endParaRPr 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38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0" y="1600200"/>
                <a:ext cx="10972800" cy="4876800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2400" dirty="0" smtClean="0"/>
                  <a:t>Using a feature representation, we can write a q function (or value function) for any state </a:t>
                </a:r>
              </a:p>
              <a:p>
                <a:pPr>
                  <a:lnSpc>
                    <a:spcPct val="90000"/>
                  </a:lnSpc>
                </a:pPr>
                <a:endParaRPr lang="en-US" sz="2400" b="0" i="1" dirty="0">
                  <a:latin typeface="Cambria Math"/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𝑔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solidFill>
                            <a:schemeClr val="tx2"/>
                          </a:solidFill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…,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tx2"/>
                  </a:solidFill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sz="2400" b="0" i="1" dirty="0" smtClean="0">
                  <a:solidFill>
                    <a:schemeClr val="tx2"/>
                  </a:solidFill>
                  <a:latin typeface="Cambria Math"/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en-US" i="1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chemeClr val="tx2"/>
                          </a:solidFill>
                          <a:latin typeface="Cambria Math"/>
                        </a:rPr>
                        <m:t>𝑔</m:t>
                      </m:r>
                      <m:r>
                        <a:rPr lang="en-US" i="1">
                          <a:solidFill>
                            <a:schemeClr val="tx2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solidFill>
                            <a:schemeClr val="tx2"/>
                          </a:solidFill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solidFill>
                            <a:schemeClr val="tx2"/>
                          </a:solidFill>
                          <a:latin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2"/>
                          </a:solidFill>
                          <a:latin typeface="Cambria Math"/>
                        </a:rPr>
                        <m:t>…,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solidFill>
                            <a:schemeClr val="tx2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lang="en-US" sz="2400" dirty="0" smtClean="0"/>
              </a:p>
              <a:p>
                <a:pPr>
                  <a:lnSpc>
                    <a:spcPct val="90000"/>
                  </a:lnSpc>
                </a:pPr>
                <a:endParaRPr lang="en-US" sz="2400" dirty="0" smtClean="0"/>
              </a:p>
              <a:p>
                <a:pPr>
                  <a:lnSpc>
                    <a:spcPct val="90000"/>
                  </a:lnSpc>
                </a:pPr>
                <a:endParaRPr lang="en-US" sz="4000" dirty="0" smtClean="0"/>
              </a:p>
              <a:p>
                <a:pPr>
                  <a:lnSpc>
                    <a:spcPct val="90000"/>
                  </a:lnSpc>
                </a:pPr>
                <a:endParaRPr lang="en-US" sz="2400" dirty="0" smtClean="0"/>
              </a:p>
            </p:txBody>
          </p:sp>
        </mc:Choice>
        <mc:Fallback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10972800" cy="4876800"/>
              </a:xfrm>
              <a:blipFill rotWithShape="1">
                <a:blip r:embed="rId3"/>
                <a:stretch>
                  <a:fillRect l="-722" t="-1750" r="-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301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features?</a:t>
            </a:r>
            <a:endParaRPr lang="en-US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40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2636837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398837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E.g., if something unexpectedly bad happens, blame the features that were on: </a:t>
            </a:r>
            <a:r>
              <a:rPr lang="en-US" sz="2000" dirty="0" err="1" smtClean="0"/>
              <a:t>disprefer</a:t>
            </a:r>
            <a:r>
              <a:rPr lang="en-US" sz="2000" dirty="0" smtClean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Formal justification: </a:t>
            </a:r>
            <a:r>
              <a:rPr lang="en-US" sz="2400" dirty="0" smtClean="0"/>
              <a:t>in a few slides!</a:t>
            </a:r>
            <a:endParaRPr lang="en-US" sz="2400" dirty="0" smtClean="0"/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150" y="2438400"/>
            <a:ext cx="2940050" cy="2845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Pacman</a:t>
            </a:r>
            <a:r>
              <a:rPr lang="en-US" dirty="0" smtClean="0"/>
              <a:t> Features</a:t>
            </a:r>
            <a:endParaRPr lang="en-US" dirty="0" smtClean="0"/>
          </a:p>
        </p:txBody>
      </p:sp>
      <p:grpSp>
        <p:nvGrpSpPr>
          <p:cNvPr id="50" name="Group 49"/>
          <p:cNvGrpSpPr/>
          <p:nvPr/>
        </p:nvGrpSpPr>
        <p:grpSpPr>
          <a:xfrm>
            <a:off x="583361" y="2022325"/>
            <a:ext cx="3994197" cy="3375378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Rounded Rectangle 50"/>
          <p:cNvSpPr/>
          <p:nvPr/>
        </p:nvSpPr>
        <p:spPr>
          <a:xfrm>
            <a:off x="457200" y="1828800"/>
            <a:ext cx="11300178" cy="3962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768312" y="1143000"/>
                <a:ext cx="61151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𝐷𝑂𝑇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𝐺𝑆𝑇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𝑠</m:t>
                      </m:r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3333FF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8312" y="1143000"/>
                <a:ext cx="6115136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926097" y="2120348"/>
                <a:ext cx="6223049" cy="724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𝐷𝑂𝑇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𝑑𝑖𝑠𝑡𝑎𝑛𝑐𝑒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𝑡𝑜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𝑐𝑙𝑜𝑠𝑒𝑠𝑡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𝑓𝑜𝑜𝑑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𝑎𝑓𝑡𝑒𝑟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𝑡𝑎𝑘𝑖𝑛𝑔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2400" i="1" dirty="0" smtClean="0">
                  <a:latin typeface="Cambria Math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097" y="2120348"/>
                <a:ext cx="6223049" cy="72449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/>
              <p:cNvSpPr txBox="1"/>
              <p:nvPr/>
            </p:nvSpPr>
            <p:spPr>
              <a:xfrm>
                <a:off x="5029200" y="4329321"/>
                <a:ext cx="62195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𝐺𝑆𝑇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𝑑𝑖𝑠𝑡𝑎𝑛𝑐𝑒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𝑡𝑜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𝑐𝑙𝑜𝑠𝑒𝑠𝑡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𝑔h𝑜𝑠𝑡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𝑎𝑓𝑡𝑒𝑟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𝑡𝑎𝑘𝑖𝑛𝑔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 b="0" i="1" dirty="0" smtClean="0">
                  <a:latin typeface="Cambria Math"/>
                </a:endParaRPr>
              </a:p>
            </p:txBody>
          </p:sp>
        </mc:Choice>
        <mc:Fallback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4329321"/>
                <a:ext cx="6219588" cy="400110"/>
              </a:xfrm>
              <a:prstGeom prst="rect">
                <a:avLst/>
              </a:prstGeom>
              <a:blipFill rotWithShape="1"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6109564" y="3228935"/>
                <a:ext cx="32331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𝐷𝑂𝑇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𝑁𝑂𝑅𝑇𝐻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=0.5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564" y="3228935"/>
                <a:ext cx="3233193" cy="461665"/>
              </a:xfrm>
              <a:prstGeom prst="rect">
                <a:avLst/>
              </a:prstGeom>
              <a:blipFill rotWithShape="1">
                <a:blip r:embed="rId11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109564" y="5046092"/>
                <a:ext cx="32540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𝐺𝑆𝑇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𝑁𝑂𝑅𝑇𝐻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 </m:t>
                      </m:r>
                      <m:r>
                        <a:rPr lang="en-US" sz="2400" i="1">
                          <a:latin typeface="Cambria Math"/>
                        </a:rPr>
                        <m:t>1.0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564" y="5046092"/>
                <a:ext cx="3254032" cy="461665"/>
              </a:xfrm>
              <a:prstGeom prst="rect">
                <a:avLst/>
              </a:prstGeom>
              <a:blipFill rotWithShape="1">
                <a:blip r:embed="rId12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655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753600" y="6324600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[Demo: approximate Q-learning </a:t>
            </a:r>
            <a:r>
              <a:rPr lang="en-US" sz="1600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 (L11D10)]</a:t>
            </a:r>
            <a:endParaRPr lang="en-US" sz="1600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Approximate Q-Learning -- </a:t>
            </a:r>
            <a:r>
              <a:rPr lang="en-US" dirty="0" err="1" smtClean="0"/>
              <a:t>Pacman</a:t>
            </a:r>
            <a:endParaRPr lang="en-US" dirty="0"/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Sidebar: Q-Learning </a:t>
            </a:r>
            <a:r>
              <a:rPr lang="en-US" dirty="0" smtClean="0"/>
              <a:t>and Least Squares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4750" y="1295800"/>
            <a:ext cx="9837738" cy="4961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1398588" y="2198687"/>
            <a:ext cx="3781425" cy="1531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398588" y="4419600"/>
            <a:ext cx="37639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398588" y="1676400"/>
            <a:ext cx="1587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1398588" y="4378325"/>
            <a:ext cx="1587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393825" y="4443412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118100" y="4443412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398588" y="44196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323975" y="4352925"/>
            <a:ext cx="698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1398588" y="30480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258888" y="2984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1398588" y="16764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258888" y="16129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40</a:t>
            </a:r>
            <a:endParaRPr lang="en-US" sz="2400">
              <a:cs typeface="Arial" charset="0"/>
            </a:endParaRPr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0" name="Oval 44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1" name="Oval 45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Oval 46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Oval 47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4" name="Oval 48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5" name="Oval 49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6" name="Oval 50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Oval 52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9" name="Oval 53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0" name="Oval 54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Oval 55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76" name="Line 528"/>
          <p:cNvSpPr>
            <a:spLocks noChangeShapeType="1"/>
          </p:cNvSpPr>
          <p:nvPr/>
        </p:nvSpPr>
        <p:spPr bwMode="auto">
          <a:xfrm flipV="1">
            <a:off x="3692525" y="2795587"/>
            <a:ext cx="0" cy="16240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529"/>
          <p:cNvGrpSpPr>
            <a:grpSpLocks/>
          </p:cNvGrpSpPr>
          <p:nvPr/>
        </p:nvGrpSpPr>
        <p:grpSpPr bwMode="auto">
          <a:xfrm>
            <a:off x="1311275" y="2701925"/>
            <a:ext cx="2381250" cy="174625"/>
            <a:chOff x="288" y="1897"/>
            <a:chExt cx="1500" cy="110"/>
          </a:xfrm>
        </p:grpSpPr>
        <p:sp>
          <p:nvSpPr>
            <p:cNvPr id="19798" name="Line 530"/>
            <p:cNvSpPr>
              <a:spLocks noChangeShapeType="1"/>
            </p:cNvSpPr>
            <p:nvPr/>
          </p:nvSpPr>
          <p:spPr bwMode="auto">
            <a:xfrm flipH="1">
              <a:off x="348" y="195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799" name="Oval 531"/>
            <p:cNvSpPr>
              <a:spLocks noChangeArrowheads="1"/>
            </p:cNvSpPr>
            <p:nvPr/>
          </p:nvSpPr>
          <p:spPr bwMode="auto">
            <a:xfrm>
              <a:off x="288" y="1897"/>
              <a:ext cx="110" cy="110"/>
            </a:xfrm>
            <a:prstGeom prst="ellipse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6553200" y="1524000"/>
            <a:ext cx="4119563" cy="3743325"/>
            <a:chOff x="4308475" y="1228725"/>
            <a:chExt cx="4119563" cy="3743325"/>
          </a:xfrm>
        </p:grpSpPr>
        <p:sp>
          <p:nvSpPr>
            <p:cNvPr id="19458" name="Oval 2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V="1">
              <a:off x="4308475" y="4338638"/>
              <a:ext cx="1588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12" name="Group 56"/>
            <p:cNvGrpSpPr>
              <a:grpSpLocks/>
            </p:cNvGrpSpPr>
            <p:nvPr/>
          </p:nvGrpSpPr>
          <p:grpSpPr bwMode="auto">
            <a:xfrm>
              <a:off x="5175250" y="1228725"/>
              <a:ext cx="3252788" cy="3743325"/>
              <a:chOff x="2396" y="1789"/>
              <a:chExt cx="2049" cy="2358"/>
            </a:xfrm>
          </p:grpSpPr>
          <p:sp>
            <p:nvSpPr>
              <p:cNvPr id="19800" name="Freeform 57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1" name="Freeform 58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2" name="Freeform 59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3" name="Freeform 60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4" name="Freeform 61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5" name="Freeform 62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6" name="Freeform 63"/>
              <p:cNvSpPr>
                <a:spLocks/>
              </p:cNvSpPr>
              <p:nvPr/>
            </p:nvSpPr>
            <p:spPr bwMode="auto">
              <a:xfrm>
                <a:off x="2529" y="2179"/>
                <a:ext cx="790" cy="1648"/>
              </a:xfrm>
              <a:custGeom>
                <a:avLst/>
                <a:gdLst>
                  <a:gd name="T0" fmla="*/ 1013516 w 132"/>
                  <a:gd name="T1" fmla="*/ 2125464 h 275"/>
                  <a:gd name="T2" fmla="*/ 0 w 132"/>
                  <a:gd name="T3" fmla="*/ 1461326 h 275"/>
                  <a:gd name="T4" fmla="*/ 0 w 132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5"/>
                  <a:gd name="T11" fmla="*/ 132 w 132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5">
                    <a:moveTo>
                      <a:pt x="132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7" name="Freeform 64"/>
              <p:cNvSpPr>
                <a:spLocks/>
              </p:cNvSpPr>
              <p:nvPr/>
            </p:nvSpPr>
            <p:spPr bwMode="auto">
              <a:xfrm>
                <a:off x="2768" y="2083"/>
                <a:ext cx="796" cy="1654"/>
              </a:xfrm>
              <a:custGeom>
                <a:avLst/>
                <a:gdLst>
                  <a:gd name="T0" fmla="*/ 1021292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8" name="Freeform 65"/>
              <p:cNvSpPr>
                <a:spLocks/>
              </p:cNvSpPr>
              <p:nvPr/>
            </p:nvSpPr>
            <p:spPr bwMode="auto">
              <a:xfrm>
                <a:off x="3014" y="1987"/>
                <a:ext cx="795" cy="1654"/>
              </a:xfrm>
              <a:custGeom>
                <a:avLst/>
                <a:gdLst>
                  <a:gd name="T0" fmla="*/ 1014904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9" name="Freeform 66"/>
              <p:cNvSpPr>
                <a:spLocks/>
              </p:cNvSpPr>
              <p:nvPr/>
            </p:nvSpPr>
            <p:spPr bwMode="auto">
              <a:xfrm>
                <a:off x="3259" y="1897"/>
                <a:ext cx="795" cy="1648"/>
              </a:xfrm>
              <a:custGeom>
                <a:avLst/>
                <a:gdLst>
                  <a:gd name="T0" fmla="*/ 1014904 w 133"/>
                  <a:gd name="T1" fmla="*/ 2125464 h 275"/>
                  <a:gd name="T2" fmla="*/ 0 w 133"/>
                  <a:gd name="T3" fmla="*/ 1461326 h 275"/>
                  <a:gd name="T4" fmla="*/ 0 w 133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5"/>
                  <a:gd name="T11" fmla="*/ 133 w 133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5">
                    <a:moveTo>
                      <a:pt x="133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0" name="Freeform 67"/>
              <p:cNvSpPr>
                <a:spLocks/>
              </p:cNvSpPr>
              <p:nvPr/>
            </p:nvSpPr>
            <p:spPr bwMode="auto">
              <a:xfrm>
                <a:off x="3504" y="1801"/>
                <a:ext cx="789" cy="1655"/>
              </a:xfrm>
              <a:custGeom>
                <a:avLst/>
                <a:gdLst>
                  <a:gd name="T0" fmla="*/ 1007129 w 132"/>
                  <a:gd name="T1" fmla="*/ 2139699 h 276"/>
                  <a:gd name="T2" fmla="*/ 0 w 132"/>
                  <a:gd name="T3" fmla="*/ 1464831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1" name="Freeform 68"/>
              <p:cNvSpPr>
                <a:spLocks/>
              </p:cNvSpPr>
              <p:nvPr/>
            </p:nvSpPr>
            <p:spPr bwMode="auto">
              <a:xfrm>
                <a:off x="3277" y="2292"/>
                <a:ext cx="1040" cy="1529"/>
              </a:xfrm>
              <a:custGeom>
                <a:avLst/>
                <a:gdLst>
                  <a:gd name="T0" fmla="*/ 0 w 174"/>
                  <a:gd name="T1" fmla="*/ 1976404 h 255"/>
                  <a:gd name="T2" fmla="*/ 1327279 w 174"/>
                  <a:gd name="T3" fmla="*/ 1464614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2" name="Freeform 69"/>
              <p:cNvSpPr>
                <a:spLocks/>
              </p:cNvSpPr>
              <p:nvPr/>
            </p:nvSpPr>
            <p:spPr bwMode="auto">
              <a:xfrm>
                <a:off x="3044" y="2137"/>
                <a:ext cx="1040" cy="1528"/>
              </a:xfrm>
              <a:custGeom>
                <a:avLst/>
                <a:gdLst>
                  <a:gd name="T0" fmla="*/ 0 w 174"/>
                  <a:gd name="T1" fmla="*/ 1969946 h 255"/>
                  <a:gd name="T2" fmla="*/ 1327279 w 174"/>
                  <a:gd name="T3" fmla="*/ 1460690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3" name="Freeform 70"/>
              <p:cNvSpPr>
                <a:spLocks/>
              </p:cNvSpPr>
              <p:nvPr/>
            </p:nvSpPr>
            <p:spPr bwMode="auto">
              <a:xfrm>
                <a:off x="2810" y="1987"/>
                <a:ext cx="1035" cy="1528"/>
              </a:xfrm>
              <a:custGeom>
                <a:avLst/>
                <a:gdLst>
                  <a:gd name="T0" fmla="*/ 0 w 173"/>
                  <a:gd name="T1" fmla="*/ 1969946 h 255"/>
                  <a:gd name="T2" fmla="*/ 1325925 w 173"/>
                  <a:gd name="T3" fmla="*/ 1460690 h 255"/>
                  <a:gd name="T4" fmla="*/ 1325925 w 173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5"/>
                  <a:gd name="T11" fmla="*/ 173 w 173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5">
                    <a:moveTo>
                      <a:pt x="0" y="255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4" name="Freeform 71"/>
              <p:cNvSpPr>
                <a:spLocks/>
              </p:cNvSpPr>
              <p:nvPr/>
            </p:nvSpPr>
            <p:spPr bwMode="auto">
              <a:xfrm>
                <a:off x="2577" y="1831"/>
                <a:ext cx="1035" cy="1535"/>
              </a:xfrm>
              <a:custGeom>
                <a:avLst/>
                <a:gdLst>
                  <a:gd name="T0" fmla="*/ 0 w 173"/>
                  <a:gd name="T1" fmla="*/ 1984179 h 256"/>
                  <a:gd name="T2" fmla="*/ 1325925 w 173"/>
                  <a:gd name="T3" fmla="*/ 1464624 h 256"/>
                  <a:gd name="T4" fmla="*/ 1325925 w 173"/>
                  <a:gd name="T5" fmla="*/ 0 h 256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6"/>
                  <a:gd name="T11" fmla="*/ 173 w 173"/>
                  <a:gd name="T12" fmla="*/ 256 h 2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6">
                    <a:moveTo>
                      <a:pt x="0" y="256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5" name="Freeform 72"/>
              <p:cNvSpPr>
                <a:spLocks/>
              </p:cNvSpPr>
              <p:nvPr/>
            </p:nvSpPr>
            <p:spPr bwMode="auto">
              <a:xfrm>
                <a:off x="2511" y="2808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6" name="Freeform 73"/>
              <p:cNvSpPr>
                <a:spLocks/>
              </p:cNvSpPr>
              <p:nvPr/>
            </p:nvSpPr>
            <p:spPr bwMode="auto">
              <a:xfrm>
                <a:off x="2511" y="2544"/>
                <a:ext cx="1824" cy="516"/>
              </a:xfrm>
              <a:custGeom>
                <a:avLst/>
                <a:gdLst>
                  <a:gd name="T0" fmla="*/ 0 w 305"/>
                  <a:gd name="T1" fmla="*/ 513216 h 86"/>
                  <a:gd name="T2" fmla="*/ 1323925 w 305"/>
                  <a:gd name="T3" fmla="*/ 0 h 86"/>
                  <a:gd name="T4" fmla="*/ 2333015 w 305"/>
                  <a:gd name="T5" fmla="*/ 668736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7" name="Freeform 74"/>
              <p:cNvSpPr>
                <a:spLocks/>
              </p:cNvSpPr>
              <p:nvPr/>
            </p:nvSpPr>
            <p:spPr bwMode="auto">
              <a:xfrm>
                <a:off x="2511" y="2274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8" name="Freeform 75"/>
              <p:cNvSpPr>
                <a:spLocks/>
              </p:cNvSpPr>
              <p:nvPr/>
            </p:nvSpPr>
            <p:spPr bwMode="auto">
              <a:xfrm>
                <a:off x="2511" y="2011"/>
                <a:ext cx="1824" cy="515"/>
              </a:xfrm>
              <a:custGeom>
                <a:avLst/>
                <a:gdLst>
                  <a:gd name="T0" fmla="*/ 0 w 305"/>
                  <a:gd name="T1" fmla="*/ 507892 h 86"/>
                  <a:gd name="T2" fmla="*/ 1323925 w 305"/>
                  <a:gd name="T3" fmla="*/ 0 h 86"/>
                  <a:gd name="T4" fmla="*/ 2333015 w 305"/>
                  <a:gd name="T5" fmla="*/ 662272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9" name="Line 76"/>
              <p:cNvSpPr>
                <a:spLocks noChangeShapeType="1"/>
              </p:cNvSpPr>
              <p:nvPr/>
            </p:nvSpPr>
            <p:spPr bwMode="auto">
              <a:xfrm flipV="1">
                <a:off x="3301" y="3438"/>
                <a:ext cx="1034" cy="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0" name="Freeform 77"/>
              <p:cNvSpPr>
                <a:spLocks/>
              </p:cNvSpPr>
              <p:nvPr/>
            </p:nvSpPr>
            <p:spPr bwMode="auto">
              <a:xfrm>
                <a:off x="2511" y="2185"/>
                <a:ext cx="790" cy="1654"/>
              </a:xfrm>
              <a:custGeom>
                <a:avLst/>
                <a:gdLst>
                  <a:gd name="T0" fmla="*/ 1013516 w 132"/>
                  <a:gd name="T1" fmla="*/ 2133240 h 276"/>
                  <a:gd name="T2" fmla="*/ 0 w 132"/>
                  <a:gd name="T3" fmla="*/ 1461339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1" name="Line 78"/>
              <p:cNvSpPr>
                <a:spLocks noChangeShapeType="1"/>
              </p:cNvSpPr>
              <p:nvPr/>
            </p:nvSpPr>
            <p:spPr bwMode="auto">
              <a:xfrm>
                <a:off x="3319" y="3827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2" name="Rectangle 79"/>
              <p:cNvSpPr>
                <a:spLocks noChangeArrowheads="1"/>
              </p:cNvSpPr>
              <p:nvPr/>
            </p:nvSpPr>
            <p:spPr bwMode="auto">
              <a:xfrm>
                <a:off x="3384" y="3857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3" name="Line 80"/>
              <p:cNvSpPr>
                <a:spLocks noChangeShapeType="1"/>
              </p:cNvSpPr>
              <p:nvPr/>
            </p:nvSpPr>
            <p:spPr bwMode="auto">
              <a:xfrm>
                <a:off x="3564" y="3737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4" name="Rectangle 81"/>
              <p:cNvSpPr>
                <a:spLocks noChangeArrowheads="1"/>
              </p:cNvSpPr>
              <p:nvPr/>
            </p:nvSpPr>
            <p:spPr bwMode="auto">
              <a:xfrm>
                <a:off x="3622" y="37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5" name="Line 82"/>
              <p:cNvSpPr>
                <a:spLocks noChangeShapeType="1"/>
              </p:cNvSpPr>
              <p:nvPr/>
            </p:nvSpPr>
            <p:spPr bwMode="auto">
              <a:xfrm>
                <a:off x="3809" y="3641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6" name="Rectangle 83"/>
              <p:cNvSpPr>
                <a:spLocks noChangeArrowheads="1"/>
              </p:cNvSpPr>
              <p:nvPr/>
            </p:nvSpPr>
            <p:spPr bwMode="auto">
              <a:xfrm>
                <a:off x="3867" y="367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7" name="Line 84"/>
              <p:cNvSpPr>
                <a:spLocks noChangeShapeType="1"/>
              </p:cNvSpPr>
              <p:nvPr/>
            </p:nvSpPr>
            <p:spPr bwMode="auto">
              <a:xfrm>
                <a:off x="4054" y="3545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8" name="Rectangle 85"/>
              <p:cNvSpPr>
                <a:spLocks noChangeArrowheads="1"/>
              </p:cNvSpPr>
              <p:nvPr/>
            </p:nvSpPr>
            <p:spPr bwMode="auto">
              <a:xfrm>
                <a:off x="4112" y="3575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9" name="Line 86"/>
              <p:cNvSpPr>
                <a:spLocks noChangeShapeType="1"/>
              </p:cNvSpPr>
              <p:nvPr/>
            </p:nvSpPr>
            <p:spPr bwMode="auto">
              <a:xfrm>
                <a:off x="4293" y="3456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0" name="Rectangle 87"/>
              <p:cNvSpPr>
                <a:spLocks noChangeArrowheads="1"/>
              </p:cNvSpPr>
              <p:nvPr/>
            </p:nvSpPr>
            <p:spPr bwMode="auto">
              <a:xfrm>
                <a:off x="4357" y="3480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40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1" name="Line 88"/>
              <p:cNvSpPr>
                <a:spLocks noChangeShapeType="1"/>
              </p:cNvSpPr>
              <p:nvPr/>
            </p:nvSpPr>
            <p:spPr bwMode="auto">
              <a:xfrm flipH="1">
                <a:off x="3253" y="3821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2" name="Rectangle 89"/>
              <p:cNvSpPr>
                <a:spLocks noChangeArrowheads="1"/>
              </p:cNvSpPr>
              <p:nvPr/>
            </p:nvSpPr>
            <p:spPr bwMode="auto">
              <a:xfrm>
                <a:off x="3204" y="3839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3" name="Line 90"/>
              <p:cNvSpPr>
                <a:spLocks noChangeShapeType="1"/>
              </p:cNvSpPr>
              <p:nvPr/>
            </p:nvSpPr>
            <p:spPr bwMode="auto">
              <a:xfrm flipH="1">
                <a:off x="3020" y="366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4" name="Rectangle 91"/>
              <p:cNvSpPr>
                <a:spLocks noChangeArrowheads="1"/>
              </p:cNvSpPr>
              <p:nvPr/>
            </p:nvSpPr>
            <p:spPr bwMode="auto">
              <a:xfrm>
                <a:off x="2928" y="368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5" name="Line 92"/>
              <p:cNvSpPr>
                <a:spLocks noChangeShapeType="1"/>
              </p:cNvSpPr>
              <p:nvPr/>
            </p:nvSpPr>
            <p:spPr bwMode="auto">
              <a:xfrm flipH="1">
                <a:off x="2786" y="351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6" name="Rectangle 93"/>
              <p:cNvSpPr>
                <a:spLocks noChangeArrowheads="1"/>
              </p:cNvSpPr>
              <p:nvPr/>
            </p:nvSpPr>
            <p:spPr bwMode="auto">
              <a:xfrm>
                <a:off x="2695" y="3533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7" name="Line 94"/>
              <p:cNvSpPr>
                <a:spLocks noChangeShapeType="1"/>
              </p:cNvSpPr>
              <p:nvPr/>
            </p:nvSpPr>
            <p:spPr bwMode="auto">
              <a:xfrm flipH="1">
                <a:off x="2553" y="3366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8" name="Rectangle 95"/>
              <p:cNvSpPr>
                <a:spLocks noChangeArrowheads="1"/>
              </p:cNvSpPr>
              <p:nvPr/>
            </p:nvSpPr>
            <p:spPr bwMode="auto">
              <a:xfrm>
                <a:off x="2462" y="3384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9" name="Line 96"/>
              <p:cNvSpPr>
                <a:spLocks noChangeShapeType="1"/>
              </p:cNvSpPr>
              <p:nvPr/>
            </p:nvSpPr>
            <p:spPr bwMode="auto">
              <a:xfrm flipH="1" flipV="1">
                <a:off x="2487" y="319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0" name="Rectangle 97"/>
              <p:cNvSpPr>
                <a:spLocks noChangeArrowheads="1"/>
              </p:cNvSpPr>
              <p:nvPr/>
            </p:nvSpPr>
            <p:spPr bwMode="auto">
              <a:xfrm>
                <a:off x="2396" y="313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1" name="Line 98"/>
              <p:cNvSpPr>
                <a:spLocks noChangeShapeType="1"/>
              </p:cNvSpPr>
              <p:nvPr/>
            </p:nvSpPr>
            <p:spPr bwMode="auto">
              <a:xfrm flipH="1" flipV="1">
                <a:off x="2487" y="292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2" name="Rectangle 99"/>
              <p:cNvSpPr>
                <a:spLocks noChangeArrowheads="1"/>
              </p:cNvSpPr>
              <p:nvPr/>
            </p:nvSpPr>
            <p:spPr bwMode="auto">
              <a:xfrm>
                <a:off x="2396" y="286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22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3" name="Line 100"/>
              <p:cNvSpPr>
                <a:spLocks noChangeShapeType="1"/>
              </p:cNvSpPr>
              <p:nvPr/>
            </p:nvSpPr>
            <p:spPr bwMode="auto">
              <a:xfrm flipH="1" flipV="1">
                <a:off x="2487" y="2658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4" name="Rectangle 101"/>
              <p:cNvSpPr>
                <a:spLocks noChangeArrowheads="1"/>
              </p:cNvSpPr>
              <p:nvPr/>
            </p:nvSpPr>
            <p:spPr bwMode="auto">
              <a:xfrm>
                <a:off x="2396" y="259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24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5" name="Line 102"/>
              <p:cNvSpPr>
                <a:spLocks noChangeShapeType="1"/>
              </p:cNvSpPr>
              <p:nvPr/>
            </p:nvSpPr>
            <p:spPr bwMode="auto">
              <a:xfrm flipH="1" flipV="1">
                <a:off x="2487" y="2394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6" name="Rectangle 103"/>
              <p:cNvSpPr>
                <a:spLocks noChangeArrowheads="1"/>
              </p:cNvSpPr>
              <p:nvPr/>
            </p:nvSpPr>
            <p:spPr bwMode="auto">
              <a:xfrm>
                <a:off x="2396" y="232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26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7" name="Freeform 104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8" name="Freeform 105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9" name="Oval 106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0" name="Oval 107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1" name="Freeform 108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2" name="Freeform 109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3" name="Freeform 110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4" name="Freeform 111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5" name="Freeform 112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6" name="Freeform 113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7" name="Oval 114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8" name="Oval 115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9" name="Freeform 116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0" name="Freeform 117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1" name="Freeform 118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2" name="Freeform 119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3" name="Freeform 120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84 w 114"/>
                  <a:gd name="T1" fmla="*/ 162 h 162"/>
                  <a:gd name="T2" fmla="*/ 0 w 114"/>
                  <a:gd name="T3" fmla="*/ 18 h 162"/>
                  <a:gd name="T4" fmla="*/ 114 w 114"/>
                  <a:gd name="T5" fmla="*/ 0 h 162"/>
                  <a:gd name="T6" fmla="*/ 84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84" y="162"/>
                    </a:moveTo>
                    <a:lnTo>
                      <a:pt x="0" y="18"/>
                    </a:lnTo>
                    <a:lnTo>
                      <a:pt x="114" y="0"/>
                    </a:lnTo>
                    <a:lnTo>
                      <a:pt x="84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4" name="Freeform 121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108864 w 19"/>
                  <a:gd name="T1" fmla="*/ 209952 h 27"/>
                  <a:gd name="T2" fmla="*/ 0 w 19"/>
                  <a:gd name="T3" fmla="*/ 23328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4" y="27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5" name="Freeform 122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6" name="Freeform 123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" name="Freeform 124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29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" name="Freeform 125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37457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" name="Freeform 126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0" name="Freeform 127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1" name="Oval 128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2" name="Oval 129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3" name="Freeform 130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4" name="Freeform 131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5" name="Freeform 132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36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36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6" name="Freeform 133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45028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7" name="Freeform 134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8" name="Freeform 135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9" name="Freeform 136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0" name="Freeform 137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1" name="Freeform 138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2" name="Freeform 139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3" name="Freeform 140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78 w 114"/>
                  <a:gd name="T1" fmla="*/ 162 h 162"/>
                  <a:gd name="T2" fmla="*/ 0 w 114"/>
                  <a:gd name="T3" fmla="*/ 24 h 162"/>
                  <a:gd name="T4" fmla="*/ 114 w 114"/>
                  <a:gd name="T5" fmla="*/ 0 h 162"/>
                  <a:gd name="T6" fmla="*/ 78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14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4" name="Freeform 141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101088 w 19"/>
                  <a:gd name="T1" fmla="*/ 209952 h 27"/>
                  <a:gd name="T2" fmla="*/ 0 w 19"/>
                  <a:gd name="T3" fmla="*/ 31104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3" y="27"/>
                    </a:moveTo>
                    <a:lnTo>
                      <a:pt x="0" y="4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5" name="Freeform 142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14"/>
                  <a:gd name="T1" fmla="*/ 162 h 162"/>
                  <a:gd name="T2" fmla="*/ 114 w 114"/>
                  <a:gd name="T3" fmla="*/ 138 h 162"/>
                  <a:gd name="T4" fmla="*/ 30 w 114"/>
                  <a:gd name="T5" fmla="*/ 0 h 162"/>
                  <a:gd name="T6" fmla="*/ 0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0" y="162"/>
                    </a:moveTo>
                    <a:lnTo>
                      <a:pt x="114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6" name="Freeform 143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9"/>
                  <a:gd name="T1" fmla="*/ 209952 h 27"/>
                  <a:gd name="T2" fmla="*/ 147744 w 19"/>
                  <a:gd name="T3" fmla="*/ 178848 h 27"/>
                  <a:gd name="T4" fmla="*/ 38880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7" name="Oval 144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8" name="Oval 145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9" name="Freeform 146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0" name="Freeform 147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1" name="Oval 148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2" name="Oval 149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3" name="Oval 150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4" name="Oval 151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5" name="Oval 152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6" name="Oval 153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7" name="Freeform 154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8" name="Freeform 155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9" name="Freeform 156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0" name="Freeform 157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1" name="Oval 158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2" name="Oval 159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3" name="Freeform 160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4" name="Freeform 161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5" name="Freeform 162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6" name="Freeform 163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7" name="Oval 164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8" name="Oval 165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9" name="Freeform 166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0" name="Freeform 167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1" name="Freeform 168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2" name="Freeform 169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3" name="Freeform 170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4" name="Freeform 171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5" name="Freeform 172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6" name="Freeform 173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7" name="Freeform 174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8" name="Freeform 175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9" name="Rectangle 176"/>
              <p:cNvSpPr>
                <a:spLocks noChangeArrowheads="1"/>
              </p:cNvSpPr>
              <p:nvPr/>
            </p:nvSpPr>
            <p:spPr bwMode="auto">
              <a:xfrm>
                <a:off x="3923" y="3917"/>
                <a:ext cx="1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sz="2400">
                  <a:cs typeface="Arial" charset="0"/>
                </a:endParaRPr>
              </a:p>
            </p:txBody>
          </p:sp>
          <p:sp>
            <p:nvSpPr>
              <p:cNvPr id="19920" name="Freeform 177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1" name="Freeform 178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2" name="Freeform 179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3" name="Freeform 180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4" name="Oval 181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5" name="Oval 182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6" name="Freeform 183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7" name="Freeform 184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8" name="Freeform 185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9" name="Freeform 186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0" name="Freeform 187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1" name="Freeform 188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2" name="Freeform 189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3" name="Freeform 190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4" name="Oval 191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5" name="Oval 192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6" name="Freeform 193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7" name="Freeform 194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8" name="Freeform 195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9" name="Freeform 196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0" name="Freeform 197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1" name="Freeform 198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2" name="Freeform 199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3" name="Freeform 200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4" name="Oval 201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5" name="Oval 202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6" name="Oval 203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7" name="Oval 204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8" name="Freeform 205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9" name="Freeform 206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0" name="Freeform 207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1" name="Freeform 208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2" name="Freeform 209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3" name="Freeform 210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4" name="Freeform 211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5" name="Freeform 212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6" name="Freeform 213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7" name="Freeform 214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8" name="Freeform 215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9" name="Freeform 216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0" name="Oval 217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1" name="Oval 218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2" name="Freeform 219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07"/>
                  <a:gd name="T1" fmla="*/ 155 h 155"/>
                  <a:gd name="T2" fmla="*/ 107 w 107"/>
                  <a:gd name="T3" fmla="*/ 138 h 155"/>
                  <a:gd name="T4" fmla="*/ 30 w 107"/>
                  <a:gd name="T5" fmla="*/ 0 h 155"/>
                  <a:gd name="T6" fmla="*/ 0 w 107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5"/>
                  <a:gd name="T14" fmla="*/ 107 w 107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5">
                    <a:moveTo>
                      <a:pt x="0" y="155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3" name="Freeform 220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8"/>
                  <a:gd name="T1" fmla="*/ 195753 h 26"/>
                  <a:gd name="T2" fmla="*/ 133607 w 18"/>
                  <a:gd name="T3" fmla="*/ 173117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4" name="Freeform 221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5" name="Freeform 222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6" name="Oval 223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7" name="Oval 224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8" name="Freeform 225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08"/>
                  <a:gd name="T1" fmla="*/ 155 h 155"/>
                  <a:gd name="T2" fmla="*/ 108 w 108"/>
                  <a:gd name="T3" fmla="*/ 137 h 155"/>
                  <a:gd name="T4" fmla="*/ 30 w 108"/>
                  <a:gd name="T5" fmla="*/ 0 h 155"/>
                  <a:gd name="T6" fmla="*/ 0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0" y="155"/>
                    </a:moveTo>
                    <a:lnTo>
                      <a:pt x="108" y="137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8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" name="Freeform 226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8"/>
                  <a:gd name="T1" fmla="*/ 195753 h 26"/>
                  <a:gd name="T2" fmla="*/ 139968 w 18"/>
                  <a:gd name="T3" fmla="*/ 173117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" name="Freeform 227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44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" name="Freeform 228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86624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2" name="Freeform 229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3" name="Freeform 230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4" name="Freeform 231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5" name="Freeform 232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6" name="Freeform 233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CFFF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7" name="Freeform 234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8" name="Freeform 235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9" name="Freeform 236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0" name="Oval 237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1" name="Oval 238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2" name="Oval 239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3" name="Oval 240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4" name="Freeform 241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5" name="Freeform 242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6" name="Freeform 243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7" name="Freeform 244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8" name="Freeform 245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9" name="Freeform 246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0" name="Freeform 247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78 w 108"/>
                  <a:gd name="T1" fmla="*/ 155 h 155"/>
                  <a:gd name="T2" fmla="*/ 0 w 108"/>
                  <a:gd name="T3" fmla="*/ 18 h 155"/>
                  <a:gd name="T4" fmla="*/ 108 w 108"/>
                  <a:gd name="T5" fmla="*/ 0 h 155"/>
                  <a:gd name="T6" fmla="*/ 78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78" y="155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1" name="Freeform 248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101088 w 18"/>
                  <a:gd name="T1" fmla="*/ 195753 h 26"/>
                  <a:gd name="T2" fmla="*/ 0 w 18"/>
                  <a:gd name="T3" fmla="*/ 22672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2" name="Freeform 249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3" name="Freeform 250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4" name="Freeform 251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5" name="Freeform 252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6" name="Freeform 253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7" name="Freeform 254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8" name="Freeform 255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50F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9" name="Freeform 256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13" name="Freeform 257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Freeform 258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Freeform 259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Freeform 260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Freeform 261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Freeform 262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Freeform 263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Freeform 264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Freeform 265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Freeform 266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Oval 267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Oval 268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Oval 269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Oval 270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Freeform 271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Freeform 272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9" name="Freeform 273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Freeform 274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1" name="Freeform 275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2" name="Freeform 276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Freeform 277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4" name="Freeform 278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5" name="Freeform 279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Freeform 280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7" name="Freeform 281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8" name="Freeform 282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Freeform 283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Freeform 284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1" name="Freeform 285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Freeform 286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Freeform 287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Freeform 288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Freeform 289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Freeform 290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Oval 291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Oval 292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Freeform 293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Freeform 294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Freeform 295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Freeform 296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Freeform 297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Freeform 298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Freeform 299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Freeform 300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Freeform 301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Freeform 302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Oval 303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Oval 304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Oval 305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Oval 306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Freeform 307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Freeform 308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Freeform 309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Freeform 310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Oval 311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8" name="Freeform 312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9" name="Freeform 313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0" name="Freeform 314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1" name="Freeform 315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2" name="Oval 316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3" name="Oval 317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4" name="Freeform 318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5" name="Freeform 319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6" name="Freeform 320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7" name="Freeform 321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8" name="Freeform 322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9" name="Freeform 323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0" name="Freeform 324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1" name="Freeform 325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2" name="Freeform 326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3" name="Freeform 327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4" name="Oval 328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5" name="Oval 329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6" name="Freeform 330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7" name="Freeform 331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8" name="Oval 332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9" name="Oval 333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0" name="Freeform 334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1" name="Freeform 335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2" name="Freeform 336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3" name="Freeform 337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4" name="Oval 338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5" name="Oval 339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6" name="Freeform 340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7" name="Freeform 341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8" name="Freeform 342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9" name="Freeform 343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0" name="Freeform 344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1" name="Freeform 345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2" name="Freeform 346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3" name="Freeform 347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Freeform 348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5" name="Freeform 349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6" name="Freeform 350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7" name="Freeform 351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8" name="Freeform 352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9" name="Freeform 353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0" name="Freeform 354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1" name="Freeform 355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2" name="Freeform 356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3" name="Freeform 357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4" name="Freeform 358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5" name="Freeform 359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6" name="Oval 360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7" name="Oval 361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8" name="Freeform 362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9" name="Freeform 363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0" name="Oval 364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1" name="Freeform 365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2" name="Freeform 366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3" name="Oval 367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4" name="Oval 368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5" name="Freeform 369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6" name="Freeform 370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7" name="Freeform 371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8" name="Freeform 372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Freeform 373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Freeform 374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1" name="Freeform 375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2" name="Freeform 376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3" name="Freeform 377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4" name="Freeform 378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Freeform 379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Freeform 380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Freeform 381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Freeform 382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Freeform 383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0" name="Freeform 384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1" name="Freeform 385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2" name="Freeform 386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3" name="Freeform 387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4" name="Freeform 388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5" name="Freeform 389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6" name="Freeform 390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7" name="Oval 391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8" name="Oval 392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9" name="Oval 393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0" name="Freeform 394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1" name="Freeform 395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2" name="Freeform 396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3" name="Freeform 397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4" name="Freeform 398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5" name="Freeform 399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6" name="Freeform 400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7" name="Freeform 401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8" name="Oval 402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9" name="Oval 403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0" name="Freeform 404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1" name="Freeform 405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2" name="Freeform 406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3" name="Freeform 407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4" name="Freeform 408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5" name="Freeform 409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6" name="Freeform 410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" name="Freeform 411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8" name="Freeform 412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9" name="Freeform 413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" name="Oval 414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1" name="Oval 415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2" name="Freeform 416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3" name="Freeform 417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4" name="Freeform 418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5" name="Freeform 419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6" name="Oval 420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7" name="Oval 421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8" name="Freeform 422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9" name="Freeform 423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0" name="Freeform 424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1" name="Freeform 425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2" name="Freeform 426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3" name="Freeform 427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4" name="Freeform 428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5" name="Freeform 429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6" name="Freeform 430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7" name="Freeform 431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8" name="Freeform 432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9" name="Freeform 433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0" name="Oval 434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1" name="Oval 435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2" name="Freeform 436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29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3" name="Freeform 437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4" name="Freeform 438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5" name="Freeform 439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6" name="Freeform 440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07"/>
                <a:gd name="T1" fmla="*/ 2147483647 h 155"/>
                <a:gd name="T2" fmla="*/ 0 w 107"/>
                <a:gd name="T3" fmla="*/ 2147483647 h 155"/>
                <a:gd name="T4" fmla="*/ 2147483647 w 107"/>
                <a:gd name="T5" fmla="*/ 0 h 155"/>
                <a:gd name="T6" fmla="*/ 2147483647 w 107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5"/>
                <a:gd name="T14" fmla="*/ 107 w 107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5">
                  <a:moveTo>
                    <a:pt x="77" y="155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7" name="Freeform 441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8" name="Oval 442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9" name="Oval 443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0" name="Freeform 444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1" name="Freeform 445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2" name="Freeform 446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3" name="Freeform 447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4" name="Freeform 448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5" name="Freeform 449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6" name="Freeform 450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7" name="Freeform 451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8" name="Freeform 452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9" name="Freeform 453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0" name="Freeform 454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1" name="Freeform 455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2" name="Oval 456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3" name="Oval 457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4" name="Freeform 458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5" name="Freeform 459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6" name="Freeform 460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8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7" name="Freeform 461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8" name="Freeform 462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9" name="Freeform 463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0" name="Freeform 464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1" name="Freeform 465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2" name="Oval 466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3" name="Oval 467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4" name="Oval 468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5" name="Oval 469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6" name="Freeform 470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17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7" name="Freeform 471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8" name="Oval 472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9" name="Oval 473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0" name="Freeform 474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1" name="Freeform 475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2" name="Freeform 476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78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3" name="Freeform 477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4" name="Freeform 478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14"/>
                <a:gd name="T1" fmla="*/ 2147483647 h 162"/>
                <a:gd name="T2" fmla="*/ 0 w 114"/>
                <a:gd name="T3" fmla="*/ 2147483647 h 162"/>
                <a:gd name="T4" fmla="*/ 2147483647 w 114"/>
                <a:gd name="T5" fmla="*/ 0 h 162"/>
                <a:gd name="T6" fmla="*/ 2147483647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84" y="162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5" name="Freeform 479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4" y="27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6" name="Oval 480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7" name="Oval 481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8" name="Freeform 482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9" name="Freeform 483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0" name="Freeform 484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1" name="Freeform 485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2" name="Freeform 486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3" name="Freeform 487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4" name="Freeform 488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5" name="Freeform 489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6" name="Freeform 490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14"/>
                <a:gd name="T1" fmla="*/ 2147483647 h 162"/>
                <a:gd name="T2" fmla="*/ 2147483647 w 114"/>
                <a:gd name="T3" fmla="*/ 2147483647 h 162"/>
                <a:gd name="T4" fmla="*/ 2147483647 w 114"/>
                <a:gd name="T5" fmla="*/ 0 h 162"/>
                <a:gd name="T6" fmla="*/ 0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0" y="162"/>
                  </a:moveTo>
                  <a:lnTo>
                    <a:pt x="114" y="144"/>
                  </a:lnTo>
                  <a:lnTo>
                    <a:pt x="36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7" name="Freeform 491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4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8" name="Oval 492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9" name="Oval 493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0" name="Freeform 494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1" name="Freeform 495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2" name="Oval 496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3" name="Oval 497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4" name="Oval 498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5" name="Oval 499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6" name="Oval 500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7" name="Oval 501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8" name="Freeform 502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9" name="Freeform 503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0" name="Oval 504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1" name="Oval 505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2" name="Freeform 506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13"/>
                <a:gd name="T1" fmla="*/ 2147483647 h 156"/>
                <a:gd name="T2" fmla="*/ 0 w 113"/>
                <a:gd name="T3" fmla="*/ 2147483647 h 156"/>
                <a:gd name="T4" fmla="*/ 2147483647 w 113"/>
                <a:gd name="T5" fmla="*/ 0 h 156"/>
                <a:gd name="T6" fmla="*/ 2147483647 w 113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56"/>
                <a:gd name="T14" fmla="*/ 113 w 113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56">
                  <a:moveTo>
                    <a:pt x="77" y="156"/>
                  </a:moveTo>
                  <a:lnTo>
                    <a:pt x="0" y="18"/>
                  </a:lnTo>
                  <a:lnTo>
                    <a:pt x="113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3" name="Freeform 507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4" name="Freeform 508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84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5" name="Freeform 509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4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6" name="Oval 510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7" name="Oval 511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8" name="Freeform 512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9" name="Freeform 513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0" name="Freeform 514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13"/>
                <a:gd name="T1" fmla="*/ 2147483647 h 162"/>
                <a:gd name="T2" fmla="*/ 2147483647 w 113"/>
                <a:gd name="T3" fmla="*/ 2147483647 h 162"/>
                <a:gd name="T4" fmla="*/ 2147483647 w 113"/>
                <a:gd name="T5" fmla="*/ 0 h 162"/>
                <a:gd name="T6" fmla="*/ 0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0" y="162"/>
                  </a:moveTo>
                  <a:lnTo>
                    <a:pt x="113" y="138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1" name="Freeform 515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2" name="Freeform 516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13"/>
                <a:gd name="T1" fmla="*/ 2147483647 h 162"/>
                <a:gd name="T2" fmla="*/ 0 w 113"/>
                <a:gd name="T3" fmla="*/ 2147483647 h 162"/>
                <a:gd name="T4" fmla="*/ 2147483647 w 113"/>
                <a:gd name="T5" fmla="*/ 0 h 162"/>
                <a:gd name="T6" fmla="*/ 2147483647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77" y="162"/>
                  </a:moveTo>
                  <a:lnTo>
                    <a:pt x="0" y="24"/>
                  </a:lnTo>
                  <a:lnTo>
                    <a:pt x="113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3" name="Freeform 517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3" y="27"/>
                  </a:moveTo>
                  <a:lnTo>
                    <a:pt x="0" y="4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4" name="Oval 518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5" name="Oval 519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6" name="Oval 520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7" name="Oval 521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8" name="Freeform 522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9" name="Freeform 523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0" name="Freeform 524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1" name="Freeform 525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2" name="Oval 526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3" name="Oval 527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6" name="Oval 532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7" name="Oval 533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788" name="Rectangle 53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sym typeface="Symbol" pitchFamily="18" charset="2"/>
              </a:rPr>
              <a:t>Linear Approximation: </a:t>
            </a:r>
            <a:r>
              <a:rPr lang="en-US" dirty="0" smtClean="0">
                <a:solidFill>
                  <a:schemeClr val="tx1"/>
                </a:solidFill>
                <a:sym typeface="Symbol" pitchFamily="18" charset="2"/>
              </a:rPr>
              <a:t>Regression</a:t>
            </a:r>
            <a:endParaRPr lang="en-US" dirty="0" smtClean="0">
              <a:solidFill>
                <a:schemeClr val="tx1"/>
              </a:solidFill>
              <a:sym typeface="Symbol" pitchFamily="18" charset="2"/>
            </a:endParaRPr>
          </a:p>
        </p:txBody>
      </p:sp>
      <p:grpSp>
        <p:nvGrpSpPr>
          <p:cNvPr id="4" name="Group 555"/>
          <p:cNvGrpSpPr>
            <a:grpSpLocks/>
          </p:cNvGrpSpPr>
          <p:nvPr/>
        </p:nvGrpSpPr>
        <p:grpSpPr bwMode="auto">
          <a:xfrm>
            <a:off x="1627035" y="5410200"/>
            <a:ext cx="3173565" cy="841375"/>
            <a:chOff x="-31730" y="5864225"/>
            <a:chExt cx="3173565" cy="840628"/>
          </a:xfrm>
        </p:grpSpPr>
        <p:sp>
          <p:nvSpPr>
            <p:cNvPr id="19796" name="Text Box 536"/>
            <p:cNvSpPr txBox="1">
              <a:spLocks noChangeArrowheads="1"/>
            </p:cNvSpPr>
            <p:nvPr/>
          </p:nvSpPr>
          <p:spPr bwMode="auto">
            <a:xfrm>
              <a:off x="-31730" y="5864225"/>
              <a:ext cx="1640193" cy="46125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cs typeface="Arial" charset="0"/>
                </a:rPr>
                <a:t>Prediction:</a:t>
              </a:r>
              <a:endParaRPr lang="en-US" sz="2400" dirty="0">
                <a:cs typeface="Arial" charset="0"/>
              </a:endParaRPr>
            </a:p>
          </p:txBody>
        </p:sp>
        <p:pic>
          <p:nvPicPr>
            <p:cNvPr id="19797" name="Picture 553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750" y="6352437"/>
              <a:ext cx="3069085" cy="3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58"/>
          <p:cNvGrpSpPr>
            <a:grpSpLocks/>
          </p:cNvGrpSpPr>
          <p:nvPr/>
        </p:nvGrpSpPr>
        <p:grpSpPr bwMode="auto">
          <a:xfrm>
            <a:off x="6799856" y="5410200"/>
            <a:ext cx="4863507" cy="855663"/>
            <a:chOff x="4282035" y="5826125"/>
            <a:chExt cx="4864191" cy="856014"/>
          </a:xfrm>
        </p:grpSpPr>
        <p:sp>
          <p:nvSpPr>
            <p:cNvPr id="19794" name="Text Box 539"/>
            <p:cNvSpPr txBox="1">
              <a:spLocks noChangeArrowheads="1"/>
            </p:cNvSpPr>
            <p:nvPr/>
          </p:nvSpPr>
          <p:spPr bwMode="auto">
            <a:xfrm>
              <a:off x="4282035" y="5826125"/>
              <a:ext cx="1640424" cy="46185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cs typeface="Arial" charset="0"/>
                </a:rPr>
                <a:t>Prediction:</a:t>
              </a:r>
              <a:endParaRPr lang="en-US" sz="2400" dirty="0">
                <a:cs typeface="Arial" charset="0"/>
              </a:endParaRPr>
            </a:p>
          </p:txBody>
        </p:sp>
        <p:pic>
          <p:nvPicPr>
            <p:cNvPr id="19795" name="Picture 556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16385" y="6333624"/>
              <a:ext cx="4729841" cy="34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" name="Picture 55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0088" y="4575175"/>
            <a:ext cx="9461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" name="Picture 5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7575" y="2535238"/>
            <a:ext cx="2254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4695825" y="3081338"/>
            <a:ext cx="5106987" cy="2270125"/>
            <a:chOff x="1807" y="1145"/>
            <a:chExt cx="3217" cy="1430"/>
          </a:xfrm>
        </p:grpSpPr>
        <p:sp>
          <p:nvSpPr>
            <p:cNvPr id="20544" name="Line 3"/>
            <p:cNvSpPr>
              <a:spLocks noChangeShapeType="1"/>
            </p:cNvSpPr>
            <p:nvPr/>
          </p:nvSpPr>
          <p:spPr bwMode="auto">
            <a:xfrm>
              <a:off x="1807" y="2115"/>
              <a:ext cx="0" cy="3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545" name="Line 5"/>
            <p:cNvSpPr>
              <a:spLocks noChangeShapeType="1"/>
            </p:cNvSpPr>
            <p:nvPr/>
          </p:nvSpPr>
          <p:spPr bwMode="auto">
            <a:xfrm>
              <a:off x="2188" y="2317"/>
              <a:ext cx="0" cy="25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6" name="Line 6"/>
            <p:cNvSpPr>
              <a:spLocks noChangeShapeType="1"/>
            </p:cNvSpPr>
            <p:nvPr/>
          </p:nvSpPr>
          <p:spPr bwMode="auto">
            <a:xfrm>
              <a:off x="2949" y="2016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7" name="Line 7"/>
            <p:cNvSpPr>
              <a:spLocks noChangeShapeType="1"/>
            </p:cNvSpPr>
            <p:nvPr/>
          </p:nvSpPr>
          <p:spPr bwMode="auto">
            <a:xfrm>
              <a:off x="3323" y="1843"/>
              <a:ext cx="0" cy="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8" name="Line 8"/>
            <p:cNvSpPr>
              <a:spLocks noChangeShapeType="1"/>
            </p:cNvSpPr>
            <p:nvPr/>
          </p:nvSpPr>
          <p:spPr bwMode="auto">
            <a:xfrm>
              <a:off x="3707" y="1682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9" name="Line 9"/>
            <p:cNvSpPr>
              <a:spLocks noChangeShapeType="1"/>
            </p:cNvSpPr>
            <p:nvPr/>
          </p:nvSpPr>
          <p:spPr bwMode="auto">
            <a:xfrm>
              <a:off x="3892" y="1539"/>
              <a:ext cx="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0" name="Line 10"/>
            <p:cNvSpPr>
              <a:spLocks noChangeShapeType="1"/>
            </p:cNvSpPr>
            <p:nvPr/>
          </p:nvSpPr>
          <p:spPr bwMode="auto">
            <a:xfrm>
              <a:off x="4078" y="1545"/>
              <a:ext cx="0" cy="2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1" name="Line 11"/>
            <p:cNvSpPr>
              <a:spLocks noChangeShapeType="1"/>
            </p:cNvSpPr>
            <p:nvPr/>
          </p:nvSpPr>
          <p:spPr bwMode="auto">
            <a:xfrm>
              <a:off x="4839" y="1145"/>
              <a:ext cx="0" cy="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2" name="Line 12"/>
            <p:cNvSpPr>
              <a:spLocks noChangeShapeType="1"/>
            </p:cNvSpPr>
            <p:nvPr/>
          </p:nvSpPr>
          <p:spPr bwMode="auto">
            <a:xfrm>
              <a:off x="5024" y="1162"/>
              <a:ext cx="0" cy="2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3" name="Line 13"/>
            <p:cNvSpPr>
              <a:spLocks noChangeShapeType="1"/>
            </p:cNvSpPr>
            <p:nvPr/>
          </p:nvSpPr>
          <p:spPr bwMode="auto">
            <a:xfrm>
              <a:off x="2747" y="1953"/>
              <a:ext cx="0" cy="1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4" name="Line 14"/>
            <p:cNvSpPr>
              <a:spLocks noChangeShapeType="1"/>
            </p:cNvSpPr>
            <p:nvPr/>
          </p:nvSpPr>
          <p:spPr bwMode="auto">
            <a:xfrm>
              <a:off x="1999" y="2387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5" name="Line 15"/>
            <p:cNvSpPr>
              <a:spLocks noChangeShapeType="1"/>
            </p:cNvSpPr>
            <p:nvPr/>
          </p:nvSpPr>
          <p:spPr bwMode="auto">
            <a:xfrm>
              <a:off x="3134" y="1705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483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sym typeface="Symbol" pitchFamily="18" charset="2"/>
              </a:rPr>
              <a:t>Optimization: Least </a:t>
            </a:r>
            <a:r>
              <a:rPr lang="en-US" dirty="0" smtClean="0">
                <a:solidFill>
                  <a:schemeClr val="tx1"/>
                </a:solidFill>
                <a:sym typeface="Symbol" pitchFamily="18" charset="2"/>
              </a:rPr>
              <a:t>Squares</a:t>
            </a:r>
            <a:endParaRPr lang="en-US" dirty="0" smtClean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20484" name="Line 17"/>
          <p:cNvSpPr>
            <a:spLocks noChangeShapeType="1"/>
          </p:cNvSpPr>
          <p:nvPr/>
        </p:nvSpPr>
        <p:spPr bwMode="auto">
          <a:xfrm flipV="1">
            <a:off x="4100512" y="2967038"/>
            <a:ext cx="6029325" cy="24431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18"/>
          <p:cNvSpPr>
            <a:spLocks noChangeShapeType="1"/>
          </p:cNvSpPr>
          <p:nvPr/>
        </p:nvSpPr>
        <p:spPr bwMode="auto">
          <a:xfrm>
            <a:off x="4100512" y="6070600"/>
            <a:ext cx="60007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19"/>
          <p:cNvSpPr>
            <a:spLocks noChangeShapeType="1"/>
          </p:cNvSpPr>
          <p:nvPr/>
        </p:nvSpPr>
        <p:spPr bwMode="auto">
          <a:xfrm flipV="1">
            <a:off x="4100512" y="2743200"/>
            <a:ext cx="12700" cy="3327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Line 20"/>
          <p:cNvSpPr>
            <a:spLocks noChangeShapeType="1"/>
          </p:cNvSpPr>
          <p:nvPr/>
        </p:nvSpPr>
        <p:spPr bwMode="auto">
          <a:xfrm flipV="1">
            <a:off x="4100512" y="6005513"/>
            <a:ext cx="1588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Rectangle 21"/>
          <p:cNvSpPr>
            <a:spLocks noChangeArrowheads="1"/>
          </p:cNvSpPr>
          <p:nvPr/>
        </p:nvSpPr>
        <p:spPr bwMode="auto">
          <a:xfrm>
            <a:off x="4113212" y="61087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89" name="Line 22"/>
          <p:cNvSpPr>
            <a:spLocks noChangeShapeType="1"/>
          </p:cNvSpPr>
          <p:nvPr/>
        </p:nvSpPr>
        <p:spPr bwMode="auto">
          <a:xfrm flipV="1">
            <a:off x="10101262" y="6005513"/>
            <a:ext cx="3175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Rectangle 23"/>
          <p:cNvSpPr>
            <a:spLocks noChangeArrowheads="1"/>
          </p:cNvSpPr>
          <p:nvPr/>
        </p:nvSpPr>
        <p:spPr bwMode="auto">
          <a:xfrm>
            <a:off x="10071100" y="61087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0491" name="Line 24"/>
          <p:cNvSpPr>
            <a:spLocks noChangeShapeType="1"/>
          </p:cNvSpPr>
          <p:nvPr/>
        </p:nvSpPr>
        <p:spPr bwMode="auto">
          <a:xfrm>
            <a:off x="4100512" y="6070600"/>
            <a:ext cx="5238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Rectangle 25"/>
          <p:cNvSpPr>
            <a:spLocks noChangeArrowheads="1"/>
          </p:cNvSpPr>
          <p:nvPr/>
        </p:nvSpPr>
        <p:spPr bwMode="auto">
          <a:xfrm>
            <a:off x="4002087" y="5964238"/>
            <a:ext cx="682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93" name="Oval 26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Oval 27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Oval 28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Oval 29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Oval 30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Oval 31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Oval 32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Oval 33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Oval 34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Oval 35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Oval 36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Oval 37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Oval 38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6" name="Oval 39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Oval 40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Oval 41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Oval 42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0" name="Oval 43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1" name="Oval 44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Oval 45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Oval 46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Oval 47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Oval 48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6" name="Oval 49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Oval 50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8" name="Oval 51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Oval 52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Oval 53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Oval 54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2" name="Oval 55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Oval 56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Oval 57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Oval 58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Oval 59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Oval 60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Oval 61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Oval 62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Oval 63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Line 66"/>
          <p:cNvSpPr>
            <a:spLocks noChangeShapeType="1"/>
          </p:cNvSpPr>
          <p:nvPr/>
        </p:nvSpPr>
        <p:spPr bwMode="auto">
          <a:xfrm flipH="1" flipV="1">
            <a:off x="6780212" y="38862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532" name="Line 67"/>
          <p:cNvSpPr>
            <a:spLocks noChangeShapeType="1"/>
          </p:cNvSpPr>
          <p:nvPr/>
        </p:nvSpPr>
        <p:spPr bwMode="auto">
          <a:xfrm flipH="1">
            <a:off x="4075112" y="391160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3" name="Picture 6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9825" y="4170363"/>
            <a:ext cx="280987" cy="444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4" name="Line 69"/>
          <p:cNvSpPr>
            <a:spLocks noChangeShapeType="1"/>
          </p:cNvSpPr>
          <p:nvPr/>
        </p:nvSpPr>
        <p:spPr bwMode="auto">
          <a:xfrm flipH="1">
            <a:off x="4084637" y="428625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5" name="Picture 7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89350" y="3619500"/>
            <a:ext cx="268287" cy="3413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6" name="Line 71"/>
          <p:cNvSpPr>
            <a:spLocks noChangeShapeType="1"/>
          </p:cNvSpPr>
          <p:nvPr/>
        </p:nvSpPr>
        <p:spPr bwMode="auto">
          <a:xfrm>
            <a:off x="5253037" y="3894138"/>
            <a:ext cx="0" cy="393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lg" len="lg"/>
            <a:tailEnd type="triangl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37" name="Text Box 72"/>
          <p:cNvSpPr txBox="1">
            <a:spLocks noChangeArrowheads="1"/>
          </p:cNvSpPr>
          <p:nvPr/>
        </p:nvSpPr>
        <p:spPr bwMode="auto">
          <a:xfrm>
            <a:off x="4333875" y="3300413"/>
            <a:ext cx="25749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cs typeface="Arial" charset="0"/>
              </a:rPr>
              <a:t>Error or “residual”</a:t>
            </a:r>
          </a:p>
        </p:txBody>
      </p:sp>
      <p:sp>
        <p:nvSpPr>
          <p:cNvPr id="20538" name="Text Box 73"/>
          <p:cNvSpPr txBox="1">
            <a:spLocks noChangeArrowheads="1"/>
          </p:cNvSpPr>
          <p:nvPr/>
        </p:nvSpPr>
        <p:spPr bwMode="auto">
          <a:xfrm>
            <a:off x="2128837" y="4135438"/>
            <a:ext cx="15414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Prediction</a:t>
            </a:r>
          </a:p>
        </p:txBody>
      </p:sp>
      <p:sp>
        <p:nvSpPr>
          <p:cNvPr id="20539" name="Text Box 74"/>
          <p:cNvSpPr txBox="1">
            <a:spLocks noChangeArrowheads="1"/>
          </p:cNvSpPr>
          <p:nvPr/>
        </p:nvSpPr>
        <p:spPr bwMode="auto">
          <a:xfrm>
            <a:off x="1858962" y="3502025"/>
            <a:ext cx="18288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Observation</a:t>
            </a:r>
          </a:p>
        </p:txBody>
      </p:sp>
      <p:pic>
        <p:nvPicPr>
          <p:cNvPr id="76" name="Picture 7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253414" y="6146800"/>
            <a:ext cx="985586" cy="393999"/>
          </a:xfrm>
          <a:prstGeom prst="rect">
            <a:avLst/>
          </a:prstGeom>
          <a:noFill/>
          <a:ln/>
          <a:effectLst/>
        </p:spPr>
      </p:pic>
      <p:pic>
        <p:nvPicPr>
          <p:cNvPr id="21565" name="Picture 8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1447800"/>
            <a:ext cx="35671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67" name="Picture 83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19785" y="1676400"/>
            <a:ext cx="472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531" grpId="0" animBg="1"/>
      <p:bldP spid="20532" grpId="0" animBg="1"/>
      <p:bldP spid="20534" grpId="0" animBg="1"/>
      <p:bldP spid="20536" grpId="0" animBg="1"/>
      <p:bldP spid="20537" grpId="0"/>
      <p:bldP spid="20538" grpId="0"/>
      <p:bldP spid="205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</a:t>
            </a:r>
            <a:r>
              <a:rPr lang="en-US" dirty="0" smtClean="0"/>
              <a:t>Error</a:t>
            </a:r>
            <a:endParaRPr lang="en-US" dirty="0" smtClean="0"/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9763" y="1905001"/>
            <a:ext cx="4264005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627" y="2895600"/>
            <a:ext cx="5270373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457200" y="48006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288" y="3886200"/>
            <a:ext cx="5065712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6100" y="5410200"/>
            <a:ext cx="7556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7200" y="1295400"/>
            <a:ext cx="1112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Imagine we had only one point </a:t>
            </a:r>
            <a:r>
              <a:rPr lang="en-US" sz="2400" dirty="0" smtClean="0">
                <a:latin typeface="Calibri" pitchFamily="34" charset="0"/>
              </a:rPr>
              <a:t>x, </a:t>
            </a:r>
            <a:r>
              <a:rPr lang="en-US" sz="2400" dirty="0">
                <a:latin typeface="Calibri" pitchFamily="34" charset="0"/>
              </a:rPr>
              <a:t>with features f(x</a:t>
            </a:r>
            <a:r>
              <a:rPr lang="en-US" sz="2400" dirty="0" smtClean="0">
                <a:latin typeface="Calibri" pitchFamily="34" charset="0"/>
              </a:rPr>
              <a:t>), target value y, and weights w: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4724400" y="60153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6781800" y="60198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286169"/>
            <a:ext cx="4148098" cy="2092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11379200" cy="4729164"/>
          </a:xfrm>
        </p:spPr>
        <p:txBody>
          <a:bodyPr/>
          <a:lstStyle/>
          <a:p>
            <a:r>
              <a:rPr lang="en-US" dirty="0" smtClean="0"/>
              <a:t>PS3 – </a:t>
            </a:r>
            <a:r>
              <a:rPr lang="en-US" dirty="0" smtClean="0"/>
              <a:t>due </a:t>
            </a:r>
            <a:r>
              <a:rPr lang="en-US" dirty="0" smtClean="0"/>
              <a:t>11/12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2243137" y="1295400"/>
            <a:ext cx="7537450" cy="51276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2243137" y="6423025"/>
            <a:ext cx="7537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2243137" y="1295400"/>
            <a:ext cx="1588" cy="512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22431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22415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29940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29924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</a:t>
            </a:r>
            <a:endParaRPr lang="en-US" sz="2400">
              <a:cs typeface="Arial" charset="0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37433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37417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</a:t>
            </a:r>
            <a:endParaRPr lang="en-US" sz="2400">
              <a:cs typeface="Arial" charset="0"/>
            </a:endParaRP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V="1">
            <a:off x="45021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4500562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6</a:t>
            </a:r>
            <a:endParaRPr lang="en-US" sz="2400">
              <a:cs typeface="Arial" charset="0"/>
            </a:endParaRPr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V="1">
            <a:off x="52530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Rectangle 15"/>
          <p:cNvSpPr>
            <a:spLocks noChangeArrowheads="1"/>
          </p:cNvSpPr>
          <p:nvPr/>
        </p:nvSpPr>
        <p:spPr bwMode="auto">
          <a:xfrm>
            <a:off x="52514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8</a:t>
            </a:r>
            <a:endParaRPr lang="en-US" sz="2400">
              <a:cs typeface="Arial" charset="0"/>
            </a:endParaRPr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V="1">
            <a:off x="60118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Rectangle 17"/>
          <p:cNvSpPr>
            <a:spLocks noChangeArrowheads="1"/>
          </p:cNvSpPr>
          <p:nvPr/>
        </p:nvSpPr>
        <p:spPr bwMode="auto">
          <a:xfrm>
            <a:off x="59705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V="1">
            <a:off x="67627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Rectangle 19"/>
          <p:cNvSpPr>
            <a:spLocks noChangeArrowheads="1"/>
          </p:cNvSpPr>
          <p:nvPr/>
        </p:nvSpPr>
        <p:spPr bwMode="auto">
          <a:xfrm>
            <a:off x="67214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12</a:t>
            </a:r>
            <a:endParaRPr lang="en-US" sz="2400">
              <a:cs typeface="Arial" charset="0"/>
            </a:endParaRPr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75120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74707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14</a:t>
            </a:r>
            <a:endParaRPr lang="en-US" sz="2400">
              <a:cs typeface="Arial" charset="0"/>
            </a:endParaRPr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 flipV="1">
            <a:off x="827087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Rectangle 23"/>
          <p:cNvSpPr>
            <a:spLocks noChangeArrowheads="1"/>
          </p:cNvSpPr>
          <p:nvPr/>
        </p:nvSpPr>
        <p:spPr bwMode="auto">
          <a:xfrm>
            <a:off x="8229600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16</a:t>
            </a:r>
            <a:endParaRPr lang="en-US" sz="2400">
              <a:cs typeface="Arial" charset="0"/>
            </a:endParaRPr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V="1">
            <a:off x="90217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89804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18</a:t>
            </a:r>
            <a:endParaRPr lang="en-US" sz="2400">
              <a:cs typeface="Arial" charset="0"/>
            </a:endParaRPr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 flipV="1">
            <a:off x="978058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Rectangle 27"/>
          <p:cNvSpPr>
            <a:spLocks noChangeArrowheads="1"/>
          </p:cNvSpPr>
          <p:nvPr/>
        </p:nvSpPr>
        <p:spPr bwMode="auto">
          <a:xfrm>
            <a:off x="9739312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55" name="Line 28"/>
          <p:cNvSpPr>
            <a:spLocks noChangeShapeType="1"/>
          </p:cNvSpPr>
          <p:nvPr/>
        </p:nvSpPr>
        <p:spPr bwMode="auto">
          <a:xfrm>
            <a:off x="2243137" y="6423025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Rectangle 29"/>
          <p:cNvSpPr>
            <a:spLocks noChangeArrowheads="1"/>
          </p:cNvSpPr>
          <p:nvPr/>
        </p:nvSpPr>
        <p:spPr bwMode="auto">
          <a:xfrm>
            <a:off x="2057400" y="6346825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-15</a:t>
            </a:r>
            <a:endParaRPr lang="en-US" sz="2400">
              <a:cs typeface="Arial" charset="0"/>
            </a:endParaRPr>
          </a:p>
        </p:txBody>
      </p:sp>
      <p:sp>
        <p:nvSpPr>
          <p:cNvPr id="22557" name="Line 30"/>
          <p:cNvSpPr>
            <a:spLocks noChangeShapeType="1"/>
          </p:cNvSpPr>
          <p:nvPr/>
        </p:nvSpPr>
        <p:spPr bwMode="auto">
          <a:xfrm>
            <a:off x="2243137" y="58531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Rectangle 31"/>
          <p:cNvSpPr>
            <a:spLocks noChangeArrowheads="1"/>
          </p:cNvSpPr>
          <p:nvPr/>
        </p:nvSpPr>
        <p:spPr bwMode="auto">
          <a:xfrm>
            <a:off x="2057400" y="5776913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-10</a:t>
            </a:r>
            <a:endParaRPr lang="en-US" sz="2400">
              <a:cs typeface="Arial" charset="0"/>
            </a:endParaRPr>
          </a:p>
        </p:txBody>
      </p:sp>
      <p:sp>
        <p:nvSpPr>
          <p:cNvPr id="22559" name="Line 32"/>
          <p:cNvSpPr>
            <a:spLocks noChangeShapeType="1"/>
          </p:cNvSpPr>
          <p:nvPr/>
        </p:nvSpPr>
        <p:spPr bwMode="auto">
          <a:xfrm>
            <a:off x="2243137" y="52816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Rectangle 33"/>
          <p:cNvSpPr>
            <a:spLocks noChangeArrowheads="1"/>
          </p:cNvSpPr>
          <p:nvPr/>
        </p:nvSpPr>
        <p:spPr bwMode="auto">
          <a:xfrm>
            <a:off x="2125662" y="5205413"/>
            <a:ext cx="112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-5</a:t>
            </a:r>
            <a:endParaRPr lang="en-US" sz="2400">
              <a:cs typeface="Arial" charset="0"/>
            </a:endParaRPr>
          </a:p>
        </p:txBody>
      </p:sp>
      <p:sp>
        <p:nvSpPr>
          <p:cNvPr id="22561" name="Line 34"/>
          <p:cNvSpPr>
            <a:spLocks noChangeShapeType="1"/>
          </p:cNvSpPr>
          <p:nvPr/>
        </p:nvSpPr>
        <p:spPr bwMode="auto">
          <a:xfrm>
            <a:off x="2243137" y="4711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Rectangle 35"/>
          <p:cNvSpPr>
            <a:spLocks noChangeArrowheads="1"/>
          </p:cNvSpPr>
          <p:nvPr/>
        </p:nvSpPr>
        <p:spPr bwMode="auto">
          <a:xfrm>
            <a:off x="2165350" y="46355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63" name="Line 36"/>
          <p:cNvSpPr>
            <a:spLocks noChangeShapeType="1"/>
          </p:cNvSpPr>
          <p:nvPr/>
        </p:nvSpPr>
        <p:spPr bwMode="auto">
          <a:xfrm>
            <a:off x="2243137" y="41402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4" name="Rectangle 37"/>
          <p:cNvSpPr>
            <a:spLocks noChangeArrowheads="1"/>
          </p:cNvSpPr>
          <p:nvPr/>
        </p:nvSpPr>
        <p:spPr bwMode="auto">
          <a:xfrm>
            <a:off x="2165350" y="4064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5</a:t>
            </a:r>
            <a:endParaRPr lang="en-US" sz="2400">
              <a:cs typeface="Arial" charset="0"/>
            </a:endParaRPr>
          </a:p>
        </p:txBody>
      </p:sp>
      <p:sp>
        <p:nvSpPr>
          <p:cNvPr id="22565" name="Line 38"/>
          <p:cNvSpPr>
            <a:spLocks noChangeShapeType="1"/>
          </p:cNvSpPr>
          <p:nvPr/>
        </p:nvSpPr>
        <p:spPr bwMode="auto">
          <a:xfrm>
            <a:off x="2243137" y="3568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Rectangle 39"/>
          <p:cNvSpPr>
            <a:spLocks noChangeArrowheads="1"/>
          </p:cNvSpPr>
          <p:nvPr/>
        </p:nvSpPr>
        <p:spPr bwMode="auto">
          <a:xfrm>
            <a:off x="2098675" y="3492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67" name="Line 40"/>
          <p:cNvSpPr>
            <a:spLocks noChangeShapeType="1"/>
          </p:cNvSpPr>
          <p:nvPr/>
        </p:nvSpPr>
        <p:spPr bwMode="auto">
          <a:xfrm>
            <a:off x="2243137" y="2998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8" name="Rectangle 41"/>
          <p:cNvSpPr>
            <a:spLocks noChangeArrowheads="1"/>
          </p:cNvSpPr>
          <p:nvPr/>
        </p:nvSpPr>
        <p:spPr bwMode="auto">
          <a:xfrm>
            <a:off x="2098675" y="2922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15</a:t>
            </a:r>
            <a:endParaRPr lang="en-US" sz="2400">
              <a:cs typeface="Arial" charset="0"/>
            </a:endParaRPr>
          </a:p>
        </p:txBody>
      </p:sp>
      <p:sp>
        <p:nvSpPr>
          <p:cNvPr id="22569" name="Line 42"/>
          <p:cNvSpPr>
            <a:spLocks noChangeShapeType="1"/>
          </p:cNvSpPr>
          <p:nvPr/>
        </p:nvSpPr>
        <p:spPr bwMode="auto">
          <a:xfrm>
            <a:off x="2243137" y="24272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0" name="Rectangle 43"/>
          <p:cNvSpPr>
            <a:spLocks noChangeArrowheads="1"/>
          </p:cNvSpPr>
          <p:nvPr/>
        </p:nvSpPr>
        <p:spPr bwMode="auto">
          <a:xfrm>
            <a:off x="2098675" y="23510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71" name="Line 44"/>
          <p:cNvSpPr>
            <a:spLocks noChangeShapeType="1"/>
          </p:cNvSpPr>
          <p:nvPr/>
        </p:nvSpPr>
        <p:spPr bwMode="auto">
          <a:xfrm>
            <a:off x="2243137" y="1855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2" name="Rectangle 45"/>
          <p:cNvSpPr>
            <a:spLocks noChangeArrowheads="1"/>
          </p:cNvSpPr>
          <p:nvPr/>
        </p:nvSpPr>
        <p:spPr bwMode="auto">
          <a:xfrm>
            <a:off x="2098675" y="1779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25</a:t>
            </a:r>
            <a:endParaRPr lang="en-US" sz="2400">
              <a:cs typeface="Arial" charset="0"/>
            </a:endParaRPr>
          </a:p>
        </p:txBody>
      </p:sp>
      <p:sp>
        <p:nvSpPr>
          <p:cNvPr id="22573" name="Line 46"/>
          <p:cNvSpPr>
            <a:spLocks noChangeShapeType="1"/>
          </p:cNvSpPr>
          <p:nvPr/>
        </p:nvSpPr>
        <p:spPr bwMode="auto">
          <a:xfrm>
            <a:off x="2243137" y="12954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4" name="Rectangle 47"/>
          <p:cNvSpPr>
            <a:spLocks noChangeArrowheads="1"/>
          </p:cNvSpPr>
          <p:nvPr/>
        </p:nvSpPr>
        <p:spPr bwMode="auto">
          <a:xfrm>
            <a:off x="2098675" y="12192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30</a:t>
            </a:r>
            <a:endParaRPr lang="en-US" sz="2400">
              <a:cs typeface="Arial" charset="0"/>
            </a:endParaRPr>
          </a:p>
        </p:txBody>
      </p:sp>
      <p:sp>
        <p:nvSpPr>
          <p:cNvPr id="22575" name="Oval 48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Oval 49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7" name="Oval 50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Oval 51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Oval 52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Oval 53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Oval 54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Oval 55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Oval 56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Oval 57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Oval 58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Oval 59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Oval 60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8" name="Oval 61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0" name="Oval 63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1" name="Oval 64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Oval 65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3" name="Oval 66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4" name="Oval 67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Oval 68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6" name="Oval 69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7" name="Oval 70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8" name="Oval 71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9" name="Oval 72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0" name="Oval 73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Oval 74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Oval 75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Oval 76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Oval 77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Oval 78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Oval 79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Oval 80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Oval 81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Oval 82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Oval 83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Oval 84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Oval 85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Oval 86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Oval 87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8"/>
          <p:cNvSpPr>
            <a:spLocks/>
          </p:cNvSpPr>
          <p:nvPr/>
        </p:nvSpPr>
        <p:spPr bwMode="auto">
          <a:xfrm>
            <a:off x="2613025" y="1827213"/>
            <a:ext cx="4784725" cy="3721100"/>
          </a:xfrm>
          <a:custGeom>
            <a:avLst/>
            <a:gdLst>
              <a:gd name="T0" fmla="*/ 2147483647 w 3014"/>
              <a:gd name="T1" fmla="*/ 2147483647 h 2344"/>
              <a:gd name="T2" fmla="*/ 2147483647 w 3014"/>
              <a:gd name="T3" fmla="*/ 2147483647 h 2344"/>
              <a:gd name="T4" fmla="*/ 2147483647 w 3014"/>
              <a:gd name="T5" fmla="*/ 2147483647 h 2344"/>
              <a:gd name="T6" fmla="*/ 2147483647 w 3014"/>
              <a:gd name="T7" fmla="*/ 2147483647 h 2344"/>
              <a:gd name="T8" fmla="*/ 2147483647 w 3014"/>
              <a:gd name="T9" fmla="*/ 2147483647 h 2344"/>
              <a:gd name="T10" fmla="*/ 2147483647 w 3014"/>
              <a:gd name="T11" fmla="*/ 2147483647 h 2344"/>
              <a:gd name="T12" fmla="*/ 2147483647 w 3014"/>
              <a:gd name="T13" fmla="*/ 2147483647 h 2344"/>
              <a:gd name="T14" fmla="*/ 2147483647 w 3014"/>
              <a:gd name="T15" fmla="*/ 2147483647 h 2344"/>
              <a:gd name="T16" fmla="*/ 2147483647 w 3014"/>
              <a:gd name="T17" fmla="*/ 2147483647 h 2344"/>
              <a:gd name="T18" fmla="*/ 2147483647 w 3014"/>
              <a:gd name="T19" fmla="*/ 2147483647 h 2344"/>
              <a:gd name="T20" fmla="*/ 2147483647 w 3014"/>
              <a:gd name="T21" fmla="*/ 2147483647 h 2344"/>
              <a:gd name="T22" fmla="*/ 2147483647 w 3014"/>
              <a:gd name="T23" fmla="*/ 2147483647 h 2344"/>
              <a:gd name="T24" fmla="*/ 2147483647 w 3014"/>
              <a:gd name="T25" fmla="*/ 2147483647 h 2344"/>
              <a:gd name="T26" fmla="*/ 2147483647 w 3014"/>
              <a:gd name="T27" fmla="*/ 2147483647 h 2344"/>
              <a:gd name="T28" fmla="*/ 2147483647 w 3014"/>
              <a:gd name="T29" fmla="*/ 2147483647 h 2344"/>
              <a:gd name="T30" fmla="*/ 2147483647 w 3014"/>
              <a:gd name="T31" fmla="*/ 2147483647 h 2344"/>
              <a:gd name="T32" fmla="*/ 2147483647 w 3014"/>
              <a:gd name="T33" fmla="*/ 2147483647 h 2344"/>
              <a:gd name="T34" fmla="*/ 2147483647 w 3014"/>
              <a:gd name="T35" fmla="*/ 2147483647 h 2344"/>
              <a:gd name="T36" fmla="*/ 2147483647 w 3014"/>
              <a:gd name="T37" fmla="*/ 2147483647 h 2344"/>
              <a:gd name="T38" fmla="*/ 2147483647 w 3014"/>
              <a:gd name="T39" fmla="*/ 2147483647 h 2344"/>
              <a:gd name="T40" fmla="*/ 2147483647 w 3014"/>
              <a:gd name="T41" fmla="*/ 2147483647 h 2344"/>
              <a:gd name="T42" fmla="*/ 2147483647 w 3014"/>
              <a:gd name="T43" fmla="*/ 2147483647 h 2344"/>
              <a:gd name="T44" fmla="*/ 2147483647 w 3014"/>
              <a:gd name="T45" fmla="*/ 2147483647 h 2344"/>
              <a:gd name="T46" fmla="*/ 2147483647 w 3014"/>
              <a:gd name="T47" fmla="*/ 2147483647 h 2344"/>
              <a:gd name="T48" fmla="*/ 2147483647 w 3014"/>
              <a:gd name="T49" fmla="*/ 2147483647 h 2344"/>
              <a:gd name="T50" fmla="*/ 2147483647 w 3014"/>
              <a:gd name="T51" fmla="*/ 2147483647 h 2344"/>
              <a:gd name="T52" fmla="*/ 2147483647 w 3014"/>
              <a:gd name="T53" fmla="*/ 2147483647 h 2344"/>
              <a:gd name="T54" fmla="*/ 2147483647 w 3014"/>
              <a:gd name="T55" fmla="*/ 2147483647 h 2344"/>
              <a:gd name="T56" fmla="*/ 2147483647 w 3014"/>
              <a:gd name="T57" fmla="*/ 2147483647 h 2344"/>
              <a:gd name="T58" fmla="*/ 2147483647 w 3014"/>
              <a:gd name="T59" fmla="*/ 2147483647 h 2344"/>
              <a:gd name="T60" fmla="*/ 2147483647 w 3014"/>
              <a:gd name="T61" fmla="*/ 2147483647 h 2344"/>
              <a:gd name="T62" fmla="*/ 2147483647 w 3014"/>
              <a:gd name="T63" fmla="*/ 2147483647 h 2344"/>
              <a:gd name="T64" fmla="*/ 2147483647 w 3014"/>
              <a:gd name="T65" fmla="*/ 2147483647 h 2344"/>
              <a:gd name="T66" fmla="*/ 2147483647 w 3014"/>
              <a:gd name="T67" fmla="*/ 2147483647 h 2344"/>
              <a:gd name="T68" fmla="*/ 2147483647 w 3014"/>
              <a:gd name="T69" fmla="*/ 2147483647 h 2344"/>
              <a:gd name="T70" fmla="*/ 2147483647 w 3014"/>
              <a:gd name="T71" fmla="*/ 2147483647 h 2344"/>
              <a:gd name="T72" fmla="*/ 2147483647 w 3014"/>
              <a:gd name="T73" fmla="*/ 2147483647 h 2344"/>
              <a:gd name="T74" fmla="*/ 2147483647 w 3014"/>
              <a:gd name="T75" fmla="*/ 2147483647 h 2344"/>
              <a:gd name="T76" fmla="*/ 2147483647 w 3014"/>
              <a:gd name="T77" fmla="*/ 2147483647 h 2344"/>
              <a:gd name="T78" fmla="*/ 2147483647 w 3014"/>
              <a:gd name="T79" fmla="*/ 2147483647 h 2344"/>
              <a:gd name="T80" fmla="*/ 2147483647 w 3014"/>
              <a:gd name="T81" fmla="*/ 2147483647 h 2344"/>
              <a:gd name="T82" fmla="*/ 2147483647 w 3014"/>
              <a:gd name="T83" fmla="*/ 2147483647 h 23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014"/>
              <a:gd name="T127" fmla="*/ 0 h 2344"/>
              <a:gd name="T128" fmla="*/ 3014 w 3014"/>
              <a:gd name="T129" fmla="*/ 2344 h 234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014" h="2344">
                <a:moveTo>
                  <a:pt x="0" y="1739"/>
                </a:moveTo>
                <a:lnTo>
                  <a:pt x="24" y="630"/>
                </a:lnTo>
                <a:lnTo>
                  <a:pt x="48" y="114"/>
                </a:lnTo>
                <a:lnTo>
                  <a:pt x="72" y="0"/>
                </a:lnTo>
                <a:lnTo>
                  <a:pt x="96" y="132"/>
                </a:lnTo>
                <a:lnTo>
                  <a:pt x="120" y="402"/>
                </a:lnTo>
                <a:lnTo>
                  <a:pt x="144" y="738"/>
                </a:lnTo>
                <a:lnTo>
                  <a:pt x="168" y="1085"/>
                </a:lnTo>
                <a:lnTo>
                  <a:pt x="192" y="1409"/>
                </a:lnTo>
                <a:lnTo>
                  <a:pt x="216" y="1691"/>
                </a:lnTo>
                <a:lnTo>
                  <a:pt x="240" y="1918"/>
                </a:lnTo>
                <a:lnTo>
                  <a:pt x="264" y="2098"/>
                </a:lnTo>
                <a:lnTo>
                  <a:pt x="287" y="2218"/>
                </a:lnTo>
                <a:lnTo>
                  <a:pt x="311" y="2296"/>
                </a:lnTo>
                <a:lnTo>
                  <a:pt x="335" y="2338"/>
                </a:lnTo>
                <a:lnTo>
                  <a:pt x="359" y="2344"/>
                </a:lnTo>
                <a:lnTo>
                  <a:pt x="383" y="2332"/>
                </a:lnTo>
                <a:lnTo>
                  <a:pt x="407" y="2302"/>
                </a:lnTo>
                <a:lnTo>
                  <a:pt x="431" y="2260"/>
                </a:lnTo>
                <a:lnTo>
                  <a:pt x="455" y="2218"/>
                </a:lnTo>
                <a:lnTo>
                  <a:pt x="479" y="2182"/>
                </a:lnTo>
                <a:lnTo>
                  <a:pt x="503" y="2146"/>
                </a:lnTo>
                <a:lnTo>
                  <a:pt x="527" y="2116"/>
                </a:lnTo>
                <a:lnTo>
                  <a:pt x="551" y="2092"/>
                </a:lnTo>
                <a:lnTo>
                  <a:pt x="569" y="2080"/>
                </a:lnTo>
                <a:lnTo>
                  <a:pt x="592" y="2080"/>
                </a:lnTo>
                <a:lnTo>
                  <a:pt x="616" y="2080"/>
                </a:lnTo>
                <a:lnTo>
                  <a:pt x="640" y="2098"/>
                </a:lnTo>
                <a:lnTo>
                  <a:pt x="664" y="2116"/>
                </a:lnTo>
                <a:lnTo>
                  <a:pt x="688" y="2134"/>
                </a:lnTo>
                <a:lnTo>
                  <a:pt x="712" y="2164"/>
                </a:lnTo>
                <a:lnTo>
                  <a:pt x="736" y="2188"/>
                </a:lnTo>
                <a:lnTo>
                  <a:pt x="760" y="2218"/>
                </a:lnTo>
                <a:lnTo>
                  <a:pt x="784" y="2242"/>
                </a:lnTo>
                <a:lnTo>
                  <a:pt x="808" y="2266"/>
                </a:lnTo>
                <a:lnTo>
                  <a:pt x="832" y="2284"/>
                </a:lnTo>
                <a:lnTo>
                  <a:pt x="856" y="2302"/>
                </a:lnTo>
                <a:lnTo>
                  <a:pt x="879" y="2320"/>
                </a:lnTo>
                <a:lnTo>
                  <a:pt x="903" y="2326"/>
                </a:lnTo>
                <a:lnTo>
                  <a:pt x="927" y="2332"/>
                </a:lnTo>
                <a:lnTo>
                  <a:pt x="951" y="2332"/>
                </a:lnTo>
                <a:lnTo>
                  <a:pt x="975" y="2326"/>
                </a:lnTo>
                <a:lnTo>
                  <a:pt x="999" y="2320"/>
                </a:lnTo>
                <a:lnTo>
                  <a:pt x="1023" y="2314"/>
                </a:lnTo>
                <a:lnTo>
                  <a:pt x="1047" y="2296"/>
                </a:lnTo>
                <a:lnTo>
                  <a:pt x="1071" y="2284"/>
                </a:lnTo>
                <a:lnTo>
                  <a:pt x="1095" y="2266"/>
                </a:lnTo>
                <a:lnTo>
                  <a:pt x="1119" y="2248"/>
                </a:lnTo>
                <a:lnTo>
                  <a:pt x="1143" y="2230"/>
                </a:lnTo>
                <a:lnTo>
                  <a:pt x="1166" y="2212"/>
                </a:lnTo>
                <a:lnTo>
                  <a:pt x="1190" y="2194"/>
                </a:lnTo>
                <a:lnTo>
                  <a:pt x="1214" y="2176"/>
                </a:lnTo>
                <a:lnTo>
                  <a:pt x="1238" y="2158"/>
                </a:lnTo>
                <a:lnTo>
                  <a:pt x="1262" y="2140"/>
                </a:lnTo>
                <a:lnTo>
                  <a:pt x="1286" y="2128"/>
                </a:lnTo>
                <a:lnTo>
                  <a:pt x="1310" y="2116"/>
                </a:lnTo>
                <a:lnTo>
                  <a:pt x="1334" y="2104"/>
                </a:lnTo>
                <a:lnTo>
                  <a:pt x="1352" y="2098"/>
                </a:lnTo>
                <a:lnTo>
                  <a:pt x="1376" y="2092"/>
                </a:lnTo>
                <a:lnTo>
                  <a:pt x="1400" y="2086"/>
                </a:lnTo>
                <a:lnTo>
                  <a:pt x="1424" y="2080"/>
                </a:lnTo>
                <a:lnTo>
                  <a:pt x="1448" y="2074"/>
                </a:lnTo>
                <a:lnTo>
                  <a:pt x="1471" y="2074"/>
                </a:lnTo>
                <a:lnTo>
                  <a:pt x="1495" y="2068"/>
                </a:lnTo>
                <a:lnTo>
                  <a:pt x="1519" y="2068"/>
                </a:lnTo>
                <a:lnTo>
                  <a:pt x="1543" y="2068"/>
                </a:lnTo>
                <a:lnTo>
                  <a:pt x="1567" y="2062"/>
                </a:lnTo>
                <a:lnTo>
                  <a:pt x="1591" y="2062"/>
                </a:lnTo>
                <a:lnTo>
                  <a:pt x="1615" y="2056"/>
                </a:lnTo>
                <a:lnTo>
                  <a:pt x="1639" y="2056"/>
                </a:lnTo>
                <a:lnTo>
                  <a:pt x="1663" y="2050"/>
                </a:lnTo>
                <a:lnTo>
                  <a:pt x="1687" y="2044"/>
                </a:lnTo>
                <a:lnTo>
                  <a:pt x="1711" y="2038"/>
                </a:lnTo>
                <a:lnTo>
                  <a:pt x="1735" y="2032"/>
                </a:lnTo>
                <a:lnTo>
                  <a:pt x="1758" y="2020"/>
                </a:lnTo>
                <a:lnTo>
                  <a:pt x="1782" y="2014"/>
                </a:lnTo>
                <a:lnTo>
                  <a:pt x="1806" y="2002"/>
                </a:lnTo>
                <a:lnTo>
                  <a:pt x="1830" y="1990"/>
                </a:lnTo>
                <a:lnTo>
                  <a:pt x="1854" y="1978"/>
                </a:lnTo>
                <a:lnTo>
                  <a:pt x="1878" y="1966"/>
                </a:lnTo>
                <a:lnTo>
                  <a:pt x="1902" y="1948"/>
                </a:lnTo>
                <a:lnTo>
                  <a:pt x="1926" y="1936"/>
                </a:lnTo>
                <a:lnTo>
                  <a:pt x="1950" y="1924"/>
                </a:lnTo>
                <a:lnTo>
                  <a:pt x="1974" y="1906"/>
                </a:lnTo>
                <a:lnTo>
                  <a:pt x="1998" y="1894"/>
                </a:lnTo>
                <a:lnTo>
                  <a:pt x="2022" y="1876"/>
                </a:lnTo>
                <a:lnTo>
                  <a:pt x="2045" y="1864"/>
                </a:lnTo>
                <a:lnTo>
                  <a:pt x="2069" y="1852"/>
                </a:lnTo>
                <a:lnTo>
                  <a:pt x="2093" y="1841"/>
                </a:lnTo>
                <a:lnTo>
                  <a:pt x="2117" y="1829"/>
                </a:lnTo>
                <a:lnTo>
                  <a:pt x="2141" y="1817"/>
                </a:lnTo>
                <a:lnTo>
                  <a:pt x="2159" y="1805"/>
                </a:lnTo>
                <a:lnTo>
                  <a:pt x="2183" y="1793"/>
                </a:lnTo>
                <a:lnTo>
                  <a:pt x="2207" y="1787"/>
                </a:lnTo>
                <a:lnTo>
                  <a:pt x="2231" y="1781"/>
                </a:lnTo>
                <a:lnTo>
                  <a:pt x="2255" y="1769"/>
                </a:lnTo>
                <a:lnTo>
                  <a:pt x="2279" y="1763"/>
                </a:lnTo>
                <a:lnTo>
                  <a:pt x="2303" y="1757"/>
                </a:lnTo>
                <a:lnTo>
                  <a:pt x="2326" y="1757"/>
                </a:lnTo>
                <a:lnTo>
                  <a:pt x="2350" y="1751"/>
                </a:lnTo>
                <a:lnTo>
                  <a:pt x="2374" y="1751"/>
                </a:lnTo>
                <a:lnTo>
                  <a:pt x="2398" y="1745"/>
                </a:lnTo>
                <a:lnTo>
                  <a:pt x="2422" y="1745"/>
                </a:lnTo>
                <a:lnTo>
                  <a:pt x="2446" y="1745"/>
                </a:lnTo>
                <a:lnTo>
                  <a:pt x="2470" y="1745"/>
                </a:lnTo>
                <a:lnTo>
                  <a:pt x="2494" y="1745"/>
                </a:lnTo>
                <a:lnTo>
                  <a:pt x="2518" y="1745"/>
                </a:lnTo>
                <a:lnTo>
                  <a:pt x="2542" y="1751"/>
                </a:lnTo>
                <a:lnTo>
                  <a:pt x="2566" y="1751"/>
                </a:lnTo>
                <a:lnTo>
                  <a:pt x="2590" y="1757"/>
                </a:lnTo>
                <a:lnTo>
                  <a:pt x="2614" y="1757"/>
                </a:lnTo>
                <a:lnTo>
                  <a:pt x="2637" y="1763"/>
                </a:lnTo>
                <a:lnTo>
                  <a:pt x="2661" y="1769"/>
                </a:lnTo>
                <a:lnTo>
                  <a:pt x="2685" y="1775"/>
                </a:lnTo>
                <a:lnTo>
                  <a:pt x="2709" y="1781"/>
                </a:lnTo>
                <a:lnTo>
                  <a:pt x="2733" y="1787"/>
                </a:lnTo>
                <a:lnTo>
                  <a:pt x="2757" y="1793"/>
                </a:lnTo>
                <a:lnTo>
                  <a:pt x="2781" y="1799"/>
                </a:lnTo>
                <a:lnTo>
                  <a:pt x="2805" y="1805"/>
                </a:lnTo>
                <a:lnTo>
                  <a:pt x="2829" y="1811"/>
                </a:lnTo>
                <a:lnTo>
                  <a:pt x="2853" y="1817"/>
                </a:lnTo>
                <a:lnTo>
                  <a:pt x="2877" y="1823"/>
                </a:lnTo>
                <a:lnTo>
                  <a:pt x="2901" y="1829"/>
                </a:lnTo>
                <a:lnTo>
                  <a:pt x="2924" y="1829"/>
                </a:lnTo>
                <a:lnTo>
                  <a:pt x="2942" y="1835"/>
                </a:lnTo>
                <a:lnTo>
                  <a:pt x="2966" y="1835"/>
                </a:lnTo>
                <a:lnTo>
                  <a:pt x="2990" y="1835"/>
                </a:lnTo>
                <a:lnTo>
                  <a:pt x="3014" y="1829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9"/>
          <p:cNvSpPr>
            <a:spLocks/>
          </p:cNvSpPr>
          <p:nvPr/>
        </p:nvSpPr>
        <p:spPr bwMode="auto">
          <a:xfrm>
            <a:off x="7397750" y="3292475"/>
            <a:ext cx="2382837" cy="2894013"/>
          </a:xfrm>
          <a:custGeom>
            <a:avLst/>
            <a:gdLst>
              <a:gd name="T0" fmla="*/ 2147483647 w 1501"/>
              <a:gd name="T1" fmla="*/ 2147483647 h 1823"/>
              <a:gd name="T2" fmla="*/ 2147483647 w 1501"/>
              <a:gd name="T3" fmla="*/ 2147483647 h 1823"/>
              <a:gd name="T4" fmla="*/ 2147483647 w 1501"/>
              <a:gd name="T5" fmla="*/ 2147483647 h 1823"/>
              <a:gd name="T6" fmla="*/ 2147483647 w 1501"/>
              <a:gd name="T7" fmla="*/ 2147483647 h 1823"/>
              <a:gd name="T8" fmla="*/ 2147483647 w 1501"/>
              <a:gd name="T9" fmla="*/ 2147483647 h 1823"/>
              <a:gd name="T10" fmla="*/ 2147483647 w 1501"/>
              <a:gd name="T11" fmla="*/ 2147483647 h 1823"/>
              <a:gd name="T12" fmla="*/ 2147483647 w 1501"/>
              <a:gd name="T13" fmla="*/ 2147483647 h 1823"/>
              <a:gd name="T14" fmla="*/ 2147483647 w 1501"/>
              <a:gd name="T15" fmla="*/ 2147483647 h 1823"/>
              <a:gd name="T16" fmla="*/ 2147483647 w 1501"/>
              <a:gd name="T17" fmla="*/ 2147483647 h 1823"/>
              <a:gd name="T18" fmla="*/ 2147483647 w 1501"/>
              <a:gd name="T19" fmla="*/ 2147483647 h 1823"/>
              <a:gd name="T20" fmla="*/ 2147483647 w 1501"/>
              <a:gd name="T21" fmla="*/ 2147483647 h 1823"/>
              <a:gd name="T22" fmla="*/ 2147483647 w 1501"/>
              <a:gd name="T23" fmla="*/ 2147483647 h 1823"/>
              <a:gd name="T24" fmla="*/ 2147483647 w 1501"/>
              <a:gd name="T25" fmla="*/ 2147483647 h 1823"/>
              <a:gd name="T26" fmla="*/ 2147483647 w 1501"/>
              <a:gd name="T27" fmla="*/ 2147483647 h 1823"/>
              <a:gd name="T28" fmla="*/ 2147483647 w 1501"/>
              <a:gd name="T29" fmla="*/ 2147483647 h 1823"/>
              <a:gd name="T30" fmla="*/ 2147483647 w 1501"/>
              <a:gd name="T31" fmla="*/ 2147483647 h 1823"/>
              <a:gd name="T32" fmla="*/ 2147483647 w 1501"/>
              <a:gd name="T33" fmla="*/ 2147483647 h 1823"/>
              <a:gd name="T34" fmla="*/ 2147483647 w 1501"/>
              <a:gd name="T35" fmla="*/ 2147483647 h 1823"/>
              <a:gd name="T36" fmla="*/ 2147483647 w 1501"/>
              <a:gd name="T37" fmla="*/ 2147483647 h 1823"/>
              <a:gd name="T38" fmla="*/ 2147483647 w 1501"/>
              <a:gd name="T39" fmla="*/ 2147483647 h 1823"/>
              <a:gd name="T40" fmla="*/ 2147483647 w 1501"/>
              <a:gd name="T41" fmla="*/ 2147483647 h 1823"/>
              <a:gd name="T42" fmla="*/ 2147483647 w 1501"/>
              <a:gd name="T43" fmla="*/ 2147483647 h 1823"/>
              <a:gd name="T44" fmla="*/ 2147483647 w 1501"/>
              <a:gd name="T45" fmla="*/ 2147483647 h 1823"/>
              <a:gd name="T46" fmla="*/ 2147483647 w 1501"/>
              <a:gd name="T47" fmla="*/ 2147483647 h 1823"/>
              <a:gd name="T48" fmla="*/ 2147483647 w 1501"/>
              <a:gd name="T49" fmla="*/ 2147483647 h 1823"/>
              <a:gd name="T50" fmla="*/ 2147483647 w 1501"/>
              <a:gd name="T51" fmla="*/ 2147483647 h 1823"/>
              <a:gd name="T52" fmla="*/ 2147483647 w 1501"/>
              <a:gd name="T53" fmla="*/ 2147483647 h 1823"/>
              <a:gd name="T54" fmla="*/ 2147483647 w 1501"/>
              <a:gd name="T55" fmla="*/ 2147483647 h 1823"/>
              <a:gd name="T56" fmla="*/ 2147483647 w 1501"/>
              <a:gd name="T57" fmla="*/ 2147483647 h 1823"/>
              <a:gd name="T58" fmla="*/ 2147483647 w 1501"/>
              <a:gd name="T59" fmla="*/ 2147483647 h 1823"/>
              <a:gd name="T60" fmla="*/ 2147483647 w 1501"/>
              <a:gd name="T61" fmla="*/ 2147483647 h 1823"/>
              <a:gd name="T62" fmla="*/ 2147483647 w 1501"/>
              <a:gd name="T63" fmla="*/ 0 h 18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01"/>
              <a:gd name="T97" fmla="*/ 0 h 1823"/>
              <a:gd name="T98" fmla="*/ 1501 w 1501"/>
              <a:gd name="T99" fmla="*/ 1823 h 18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01" h="1823">
                <a:moveTo>
                  <a:pt x="0" y="906"/>
                </a:moveTo>
                <a:lnTo>
                  <a:pt x="24" y="900"/>
                </a:lnTo>
                <a:lnTo>
                  <a:pt x="48" y="894"/>
                </a:lnTo>
                <a:lnTo>
                  <a:pt x="72" y="888"/>
                </a:lnTo>
                <a:lnTo>
                  <a:pt x="96" y="870"/>
                </a:lnTo>
                <a:lnTo>
                  <a:pt x="120" y="858"/>
                </a:lnTo>
                <a:lnTo>
                  <a:pt x="144" y="840"/>
                </a:lnTo>
                <a:lnTo>
                  <a:pt x="168" y="816"/>
                </a:lnTo>
                <a:lnTo>
                  <a:pt x="191" y="792"/>
                </a:lnTo>
                <a:lnTo>
                  <a:pt x="215" y="762"/>
                </a:lnTo>
                <a:lnTo>
                  <a:pt x="239" y="732"/>
                </a:lnTo>
                <a:lnTo>
                  <a:pt x="263" y="696"/>
                </a:lnTo>
                <a:lnTo>
                  <a:pt x="287" y="666"/>
                </a:lnTo>
                <a:lnTo>
                  <a:pt x="311" y="624"/>
                </a:lnTo>
                <a:lnTo>
                  <a:pt x="335" y="588"/>
                </a:lnTo>
                <a:lnTo>
                  <a:pt x="359" y="552"/>
                </a:lnTo>
                <a:lnTo>
                  <a:pt x="383" y="510"/>
                </a:lnTo>
                <a:lnTo>
                  <a:pt x="407" y="474"/>
                </a:lnTo>
                <a:lnTo>
                  <a:pt x="431" y="438"/>
                </a:lnTo>
                <a:lnTo>
                  <a:pt x="455" y="408"/>
                </a:lnTo>
                <a:lnTo>
                  <a:pt x="478" y="378"/>
                </a:lnTo>
                <a:lnTo>
                  <a:pt x="502" y="348"/>
                </a:lnTo>
                <a:lnTo>
                  <a:pt x="526" y="330"/>
                </a:lnTo>
                <a:lnTo>
                  <a:pt x="550" y="312"/>
                </a:lnTo>
                <a:lnTo>
                  <a:pt x="574" y="300"/>
                </a:lnTo>
                <a:lnTo>
                  <a:pt x="598" y="294"/>
                </a:lnTo>
                <a:lnTo>
                  <a:pt x="622" y="294"/>
                </a:lnTo>
                <a:lnTo>
                  <a:pt x="646" y="300"/>
                </a:lnTo>
                <a:lnTo>
                  <a:pt x="670" y="312"/>
                </a:lnTo>
                <a:lnTo>
                  <a:pt x="694" y="330"/>
                </a:lnTo>
                <a:lnTo>
                  <a:pt x="712" y="348"/>
                </a:lnTo>
                <a:lnTo>
                  <a:pt x="736" y="372"/>
                </a:lnTo>
                <a:lnTo>
                  <a:pt x="760" y="396"/>
                </a:lnTo>
                <a:lnTo>
                  <a:pt x="783" y="426"/>
                </a:lnTo>
                <a:lnTo>
                  <a:pt x="807" y="450"/>
                </a:lnTo>
                <a:lnTo>
                  <a:pt x="831" y="468"/>
                </a:lnTo>
                <a:lnTo>
                  <a:pt x="855" y="486"/>
                </a:lnTo>
                <a:lnTo>
                  <a:pt x="879" y="498"/>
                </a:lnTo>
                <a:lnTo>
                  <a:pt x="903" y="498"/>
                </a:lnTo>
                <a:lnTo>
                  <a:pt x="927" y="492"/>
                </a:lnTo>
                <a:lnTo>
                  <a:pt x="951" y="468"/>
                </a:lnTo>
                <a:lnTo>
                  <a:pt x="975" y="438"/>
                </a:lnTo>
                <a:lnTo>
                  <a:pt x="999" y="396"/>
                </a:lnTo>
                <a:lnTo>
                  <a:pt x="1023" y="348"/>
                </a:lnTo>
                <a:lnTo>
                  <a:pt x="1047" y="288"/>
                </a:lnTo>
                <a:lnTo>
                  <a:pt x="1070" y="222"/>
                </a:lnTo>
                <a:lnTo>
                  <a:pt x="1094" y="156"/>
                </a:lnTo>
                <a:lnTo>
                  <a:pt x="1118" y="96"/>
                </a:lnTo>
                <a:lnTo>
                  <a:pt x="1142" y="48"/>
                </a:lnTo>
                <a:lnTo>
                  <a:pt x="1166" y="18"/>
                </a:lnTo>
                <a:lnTo>
                  <a:pt x="1190" y="18"/>
                </a:lnTo>
                <a:lnTo>
                  <a:pt x="1214" y="48"/>
                </a:lnTo>
                <a:lnTo>
                  <a:pt x="1238" y="126"/>
                </a:lnTo>
                <a:lnTo>
                  <a:pt x="1262" y="246"/>
                </a:lnTo>
                <a:lnTo>
                  <a:pt x="1286" y="426"/>
                </a:lnTo>
                <a:lnTo>
                  <a:pt x="1310" y="654"/>
                </a:lnTo>
                <a:lnTo>
                  <a:pt x="1334" y="929"/>
                </a:lnTo>
                <a:lnTo>
                  <a:pt x="1357" y="1223"/>
                </a:lnTo>
                <a:lnTo>
                  <a:pt x="1381" y="1505"/>
                </a:lnTo>
                <a:lnTo>
                  <a:pt x="1405" y="1733"/>
                </a:lnTo>
                <a:lnTo>
                  <a:pt x="1429" y="1823"/>
                </a:lnTo>
                <a:lnTo>
                  <a:pt x="1453" y="1667"/>
                </a:lnTo>
                <a:lnTo>
                  <a:pt x="1477" y="1127"/>
                </a:lnTo>
                <a:lnTo>
                  <a:pt x="150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Text Box 91"/>
          <p:cNvSpPr txBox="1">
            <a:spLocks noChangeArrowheads="1"/>
          </p:cNvSpPr>
          <p:nvPr/>
        </p:nvSpPr>
        <p:spPr bwMode="auto">
          <a:xfrm>
            <a:off x="2903537" y="2343150"/>
            <a:ext cx="31543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cs typeface="Arial" charset="0"/>
              </a:rPr>
              <a:t>Degree 15 polynomial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Overfitting</a:t>
            </a:r>
            <a:r>
              <a:rPr lang="en-US" dirty="0" smtClean="0"/>
              <a:t>: Why Limiting Capacity Can </a:t>
            </a:r>
            <a:r>
              <a:rPr lang="en-US" dirty="0" smtClean="0"/>
              <a:t>Help</a:t>
            </a:r>
            <a:endParaRPr lang="en-US" dirty="0" smtClean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6104" y="1219200"/>
            <a:ext cx="7911192" cy="5486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16" grpId="0" animBg="1"/>
      <p:bldP spid="226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Problem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2911522"/>
            <a:ext cx="69381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Given: Features of current state</a:t>
            </a:r>
          </a:p>
          <a:p>
            <a:r>
              <a:rPr lang="en-US" sz="2800" dirty="0" smtClean="0"/>
              <a:t>Predict: Will </a:t>
            </a:r>
            <a:r>
              <a:rPr lang="en-US" sz="2800" dirty="0" err="1" smtClean="0"/>
              <a:t>Pacman</a:t>
            </a:r>
            <a:r>
              <a:rPr lang="en-US" sz="2800" dirty="0" smtClean="0"/>
              <a:t> die on the next step?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058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one feature. See a pattern?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371600"/>
            <a:ext cx="9296400" cy="4267200"/>
          </a:xfrm>
          <a:prstGeom prst="rect">
            <a:avLst/>
          </a:prstGeom>
        </p:spPr>
        <p:txBody>
          <a:bodyPr/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kern="0" dirty="0"/>
              <a:t>G</a:t>
            </a:r>
            <a:r>
              <a:rPr lang="en-US" sz="2400" kern="0" dirty="0" smtClean="0"/>
              <a:t>host one step away,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</a:t>
            </a:r>
            <a:r>
              <a:rPr lang="en-US" sz="2400" kern="0" dirty="0" smtClean="0"/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 smtClean="0"/>
              <a:t>Ghost more than one step away,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lives</a:t>
            </a:r>
          </a:p>
          <a:p>
            <a:pPr>
              <a:lnSpc>
                <a:spcPct val="80000"/>
              </a:lnSpc>
            </a:pPr>
            <a:endParaRPr lang="en-US" sz="2400" kern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895600" y="5791199"/>
            <a:ext cx="6724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Learn: Ghost one step away 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b="1" dirty="0" err="1" smtClean="0">
                <a:sym typeface="Wingdings" panose="05000000000000000000" pitchFamily="2" charset="2"/>
              </a:rPr>
              <a:t>pacman</a:t>
            </a:r>
            <a:r>
              <a:rPr lang="en-US" sz="2400" b="1" dirty="0" smtClean="0">
                <a:sym typeface="Wingdings" panose="05000000000000000000" pitchFamily="2" charset="2"/>
              </a:rPr>
              <a:t> dies!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1934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a pattern?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371600"/>
            <a:ext cx="9296400" cy="4267200"/>
          </a:xfrm>
          <a:prstGeom prst="rect">
            <a:avLst/>
          </a:prstGeom>
        </p:spPr>
        <p:txBody>
          <a:bodyPr/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</a:t>
            </a:r>
            <a:r>
              <a:rPr lang="en-US" sz="2400" kern="0" dirty="0" smtClean="0">
                <a:solidFill>
                  <a:srgbClr val="00B050"/>
                </a:solidFill>
              </a:rPr>
              <a:t>host one step away,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FF0000"/>
                </a:solidFill>
              </a:rPr>
              <a:t>Ghost one step away, </a:t>
            </a:r>
            <a:r>
              <a:rPr lang="en-US" sz="2400" kern="0" dirty="0" err="1">
                <a:solidFill>
                  <a:srgbClr val="FF0000"/>
                </a:solidFill>
              </a:rPr>
              <a:t>pacman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smtClean="0">
                <a:solidFill>
                  <a:srgbClr val="FF0000"/>
                </a:solidFill>
              </a:rPr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 smtClean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endParaRPr lang="en-US" sz="2400" kern="0" dirty="0" smtClean="0"/>
          </a:p>
        </p:txBody>
      </p:sp>
      <p:sp>
        <p:nvSpPr>
          <p:cNvPr id="7" name="Rectangle 6"/>
          <p:cNvSpPr/>
          <p:nvPr/>
        </p:nvSpPr>
        <p:spPr>
          <a:xfrm>
            <a:off x="2895600" y="5795749"/>
            <a:ext cx="6724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Learn: Ghost one step away </a:t>
            </a:r>
            <a:r>
              <a:rPr lang="en-US" sz="2400" b="1" dirty="0"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ym typeface="Wingdings" panose="05000000000000000000" pitchFamily="2" charset="2"/>
              </a:rPr>
              <a:t>pacman</a:t>
            </a:r>
            <a:r>
              <a:rPr lang="en-US" sz="2400" b="1" dirty="0">
                <a:sym typeface="Wingdings" panose="05000000000000000000" pitchFamily="2" charset="2"/>
              </a:rPr>
              <a:t> dies!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5044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add more features?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371600"/>
            <a:ext cx="9296400" cy="4267200"/>
          </a:xfrm>
          <a:prstGeom prst="rect">
            <a:avLst/>
          </a:prstGeom>
        </p:spPr>
        <p:txBody>
          <a:bodyPr/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kern="0" dirty="0"/>
              <a:t>G</a:t>
            </a:r>
            <a:r>
              <a:rPr lang="en-US" sz="2400" kern="0" dirty="0" smtClean="0"/>
              <a:t>host one step away, score 211,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smtClean="0"/>
              <a:t>score 341,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smtClean="0"/>
              <a:t>score 231,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smtClean="0"/>
              <a:t>score 121,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smtClean="0"/>
              <a:t>score 301,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 smtClean="0"/>
              <a:t>Ghost more than one step away, score 205,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smtClean="0"/>
              <a:t>score 441,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smtClean="0"/>
              <a:t>score 219,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smtClean="0"/>
              <a:t>score 199,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smtClean="0"/>
              <a:t>score 331,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smtClean="0"/>
              <a:t>score 251,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lives</a:t>
            </a:r>
          </a:p>
          <a:p>
            <a:pPr>
              <a:lnSpc>
                <a:spcPct val="80000"/>
              </a:lnSpc>
            </a:pPr>
            <a:endParaRPr lang="en-US" sz="2400" kern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752600" y="5791200"/>
            <a:ext cx="8416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Learn: Ghost one step away AND score is NOT 301 </a:t>
            </a:r>
            <a:r>
              <a:rPr lang="en-US" sz="2000" b="1" dirty="0" smtClean="0">
                <a:sym typeface="Wingdings" panose="05000000000000000000" pitchFamily="2" charset="2"/>
              </a:rPr>
              <a:t> </a:t>
            </a:r>
            <a:r>
              <a:rPr lang="en-US" sz="2000" b="1" dirty="0" err="1" smtClean="0">
                <a:sym typeface="Wingdings" panose="05000000000000000000" pitchFamily="2" charset="2"/>
              </a:rPr>
              <a:t>pacman</a:t>
            </a:r>
            <a:r>
              <a:rPr lang="en-US" sz="2000" b="1" dirty="0" smtClean="0">
                <a:sym typeface="Wingdings" panose="05000000000000000000" pitchFamily="2" charset="2"/>
              </a:rPr>
              <a:t> dies!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200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add more features?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371600"/>
            <a:ext cx="9296400" cy="4267200"/>
          </a:xfrm>
          <a:prstGeom prst="rect">
            <a:avLst/>
          </a:prstGeom>
        </p:spPr>
        <p:txBody>
          <a:bodyPr/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</a:t>
            </a:r>
            <a:r>
              <a:rPr lang="en-US" sz="2400" kern="0" dirty="0" smtClean="0">
                <a:solidFill>
                  <a:srgbClr val="00B050"/>
                </a:solidFill>
              </a:rPr>
              <a:t>host one step away, score 211,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one step away, </a:t>
            </a:r>
            <a:r>
              <a:rPr lang="en-US" sz="2400" kern="0" dirty="0" smtClean="0">
                <a:solidFill>
                  <a:srgbClr val="00B050"/>
                </a:solidFill>
              </a:rPr>
              <a:t>score 341,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</a:t>
            </a:r>
            <a:r>
              <a:rPr lang="en-US" sz="2400" kern="0" dirty="0">
                <a:solidFill>
                  <a:srgbClr val="00B050"/>
                </a:solidFill>
              </a:rPr>
              <a:t>dies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one step away, </a:t>
            </a:r>
            <a:r>
              <a:rPr lang="en-US" sz="2400" kern="0" dirty="0" smtClean="0">
                <a:solidFill>
                  <a:srgbClr val="00B050"/>
                </a:solidFill>
              </a:rPr>
              <a:t>score 231,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</a:t>
            </a:r>
            <a:r>
              <a:rPr lang="en-US" sz="2400" kern="0" dirty="0">
                <a:solidFill>
                  <a:srgbClr val="00B050"/>
                </a:solidFill>
              </a:rPr>
              <a:t>dies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one step away, </a:t>
            </a:r>
            <a:r>
              <a:rPr lang="en-US" sz="2400" kern="0" dirty="0" smtClean="0">
                <a:solidFill>
                  <a:srgbClr val="00B050"/>
                </a:solidFill>
              </a:rPr>
              <a:t>score 121,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</a:t>
            </a:r>
            <a:r>
              <a:rPr lang="en-US" sz="2400" kern="0" dirty="0">
                <a:solidFill>
                  <a:srgbClr val="00B050"/>
                </a:solidFill>
              </a:rPr>
              <a:t>dies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one step away, </a:t>
            </a:r>
            <a:r>
              <a:rPr lang="en-US" sz="2400" kern="0" dirty="0" smtClean="0">
                <a:solidFill>
                  <a:srgbClr val="00B050"/>
                </a:solidFill>
              </a:rPr>
              <a:t>score 301,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 smtClean="0">
                <a:solidFill>
                  <a:srgbClr val="00B050"/>
                </a:solidFill>
              </a:rPr>
              <a:t>Ghost more than one step away, score 205,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smtClean="0">
                <a:solidFill>
                  <a:srgbClr val="00B050"/>
                </a:solidFill>
              </a:rPr>
              <a:t>score 441,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</a:t>
            </a:r>
            <a:r>
              <a:rPr lang="en-US" sz="2400" kern="0" dirty="0">
                <a:solidFill>
                  <a:srgbClr val="00B050"/>
                </a:solidFill>
              </a:rPr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smtClean="0">
                <a:solidFill>
                  <a:srgbClr val="00B050"/>
                </a:solidFill>
              </a:rPr>
              <a:t>score 219,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</a:t>
            </a:r>
            <a:r>
              <a:rPr lang="en-US" sz="2400" kern="0" dirty="0">
                <a:solidFill>
                  <a:srgbClr val="00B050"/>
                </a:solidFill>
              </a:rPr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smtClean="0">
                <a:solidFill>
                  <a:srgbClr val="00B050"/>
                </a:solidFill>
              </a:rPr>
              <a:t>score 199,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</a:t>
            </a:r>
            <a:r>
              <a:rPr lang="en-US" sz="2400" kern="0" dirty="0">
                <a:solidFill>
                  <a:srgbClr val="00B050"/>
                </a:solidFill>
              </a:rPr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smtClean="0">
                <a:solidFill>
                  <a:srgbClr val="00B050"/>
                </a:solidFill>
              </a:rPr>
              <a:t>score 331,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</a:t>
            </a:r>
            <a:r>
              <a:rPr lang="en-US" sz="2400" kern="0" dirty="0">
                <a:solidFill>
                  <a:srgbClr val="00B050"/>
                </a:solidFill>
              </a:rPr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smtClean="0">
                <a:solidFill>
                  <a:srgbClr val="00B050"/>
                </a:solidFill>
              </a:rPr>
              <a:t>score 251,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</a:t>
            </a:r>
            <a:r>
              <a:rPr lang="en-US" sz="2400" kern="0" dirty="0">
                <a:solidFill>
                  <a:srgbClr val="00B050"/>
                </a:solidFill>
              </a:rPr>
              <a:t>lives</a:t>
            </a:r>
          </a:p>
          <a:p>
            <a:pPr>
              <a:lnSpc>
                <a:spcPct val="80000"/>
              </a:lnSpc>
            </a:pPr>
            <a:endParaRPr lang="en-US" sz="2400" kern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752600" y="5791200"/>
            <a:ext cx="8416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Learn: Ghost one step away AND score is NOT 301 </a:t>
            </a:r>
            <a:r>
              <a:rPr lang="en-US" sz="2000" b="1" dirty="0" smtClean="0">
                <a:sym typeface="Wingdings" panose="05000000000000000000" pitchFamily="2" charset="2"/>
              </a:rPr>
              <a:t> </a:t>
            </a:r>
            <a:r>
              <a:rPr lang="en-US" sz="2000" b="1" dirty="0" err="1" smtClean="0">
                <a:sym typeface="Wingdings" panose="05000000000000000000" pitchFamily="2" charset="2"/>
              </a:rPr>
              <a:t>pacman</a:t>
            </a:r>
            <a:r>
              <a:rPr lang="en-US" sz="2000" b="1" dirty="0" smtClean="0">
                <a:sym typeface="Wingdings" panose="05000000000000000000" pitchFamily="2" charset="2"/>
              </a:rPr>
              <a:t> dies!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6343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ravis\AppData\Local\Microsoft\Windows\Temporary Internet Files\Content.IE5\JWXQR43Z\MC90023461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01" y="2107666"/>
            <a:ext cx="3307995" cy="330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Programming now resuming…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124200"/>
            <a:ext cx="1565740" cy="181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20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Search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r="43384" b="50000"/>
          <a:stretch/>
        </p:blipFill>
        <p:spPr bwMode="auto">
          <a:xfrm>
            <a:off x="4431323" y="1590676"/>
            <a:ext cx="1969478" cy="22907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Action selection priority: get ordering of Q-values right (prediction)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We’ll see this distinction between modeling and prediction again later in the course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Policy search: start with an ok solution (e.g. Q-learning) then fine-tune by hill climbing on feature weights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Simplest policy search:</a:t>
            </a:r>
          </a:p>
          <a:p>
            <a:pPr lvl="1"/>
            <a:r>
              <a:rPr lang="en-US" sz="2400" dirty="0" smtClean="0"/>
              <a:t>Start with an initial linear value function or Q-function</a:t>
            </a:r>
          </a:p>
          <a:p>
            <a:pPr lvl="1"/>
            <a:r>
              <a:rPr lang="en-US" sz="2400" dirty="0" smtClean="0"/>
              <a:t>Nudge each feature weight up and down and see if your policy is better than before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Problems:</a:t>
            </a:r>
          </a:p>
          <a:p>
            <a:pPr lvl="1"/>
            <a:r>
              <a:rPr lang="en-US" sz="2400" dirty="0" smtClean="0"/>
              <a:t>How do we tell the policy got better?</a:t>
            </a:r>
          </a:p>
          <a:p>
            <a:pPr lvl="1"/>
            <a:r>
              <a:rPr lang="en-US" sz="2400" dirty="0" smtClean="0"/>
              <a:t>Need to run many sample episodes!</a:t>
            </a:r>
          </a:p>
          <a:p>
            <a:pPr lvl="1"/>
            <a:r>
              <a:rPr lang="en-US" sz="2400" dirty="0" smtClean="0"/>
              <a:t>If there are a lot of features, this can be impractical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Better methods exploit </a:t>
            </a:r>
            <a:r>
              <a:rPr lang="en-US" sz="2800" dirty="0" err="1" smtClean="0"/>
              <a:t>lookahead</a:t>
            </a:r>
            <a:r>
              <a:rPr lang="en-US" sz="2800" dirty="0" smtClean="0"/>
              <a:t> structure, sample wisely, change multiple parameters…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9200" y="6403975"/>
            <a:ext cx="38608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450BBCEC-ABD0-064C-BCE9-04DB4FC27B9C}" type="slidenum">
              <a:rPr lang="en-US">
                <a:solidFill>
                  <a:schemeClr val="tx1"/>
                </a:solidFill>
                <a:cs typeface="Arial" charset="0"/>
              </a:rPr>
              <a:pPr eaLnBrk="1" hangingPunct="1"/>
              <a:t>3</a:t>
            </a:fld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304800"/>
            <a:ext cx="11480800" cy="685800"/>
          </a:xfrm>
        </p:spPr>
        <p:txBody>
          <a:bodyPr/>
          <a:lstStyle/>
          <a:p>
            <a:pPr indent="0"/>
            <a:r>
              <a:rPr lang="en-US" sz="4000">
                <a:latin typeface="Arial" charset="0"/>
                <a:ea typeface="ヒラギノ角ゴ ProN W3" charset="0"/>
                <a:cs typeface="ヒラギノ角ゴ ProN W3" charset="0"/>
              </a:rPr>
              <a:t>Two main reinforcement learning approaches </a:t>
            </a:r>
          </a:p>
        </p:txBody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12395200" cy="5257800"/>
          </a:xfrm>
        </p:spPr>
        <p:txBody>
          <a:bodyPr/>
          <a:lstStyle/>
          <a:p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Model-based approaches: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explore environment &amp; learn model, T=P(</a:t>
            </a:r>
            <a:r>
              <a:rPr lang="en-US" sz="2400" b="1">
                <a:latin typeface="Arial" charset="0"/>
                <a:ea typeface="ヒラギノ角ゴ ProN W3" charset="0"/>
                <a:cs typeface="ヒラギノ角ゴ ProN W3" charset="0"/>
              </a:rPr>
              <a:t>s</a:t>
            </a:r>
            <a:r>
              <a:rPr lang="ja-JP" altLang="en-US" sz="2400">
                <a:latin typeface="Arial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|</a:t>
            </a:r>
            <a:r>
              <a:rPr lang="en-US" altLang="ja-JP" sz="2400" b="1">
                <a:latin typeface="Arial" charset="0"/>
                <a:ea typeface="ヒラギノ角ゴ ProN W3" charset="0"/>
                <a:cs typeface="ヒラギノ角ゴ ProN W3" charset="0"/>
              </a:rPr>
              <a:t>s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,</a:t>
            </a:r>
            <a:r>
              <a:rPr lang="en-US" altLang="ja-JP" sz="2400" b="1">
                <a:latin typeface="Arial" charset="0"/>
                <a:ea typeface="ヒラギノ角ゴ ProN W3" charset="0"/>
                <a:cs typeface="ヒラギノ角ゴ ProN W3" charset="0"/>
              </a:rPr>
              <a:t>a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) and R(</a:t>
            </a:r>
            <a:r>
              <a:rPr lang="en-US" altLang="ja-JP" sz="2400" b="1">
                <a:latin typeface="Arial" charset="0"/>
                <a:ea typeface="ヒラギノ角ゴ ProN W3" charset="0"/>
                <a:cs typeface="ヒラギノ角ゴ ProN W3" charset="0"/>
              </a:rPr>
              <a:t>s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,</a:t>
            </a:r>
            <a:r>
              <a:rPr lang="en-US" altLang="ja-JP" sz="2400" b="1">
                <a:latin typeface="Arial" charset="0"/>
                <a:ea typeface="ヒラギノ角ゴ ProN W3" charset="0"/>
                <a:cs typeface="ヒラギノ角ゴ ProN W3" charset="0"/>
              </a:rPr>
              <a:t>a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), (almost) everywhere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use model to plan policy, MDP-style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approach leads to strongest theoretical results 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often works well when state-space is manageable </a:t>
            </a:r>
          </a:p>
          <a:p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Model-free approach: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don</a:t>
            </a:r>
            <a:r>
              <a:rPr lang="ja-JP" altLang="en-US" sz="2400">
                <a:latin typeface="Arial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t learn a model; learn value function or policy directly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weaker theoretical results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often works better when state space is large</a:t>
            </a:r>
          </a:p>
        </p:txBody>
      </p:sp>
    </p:spTree>
    <p:extLst>
      <p:ext uri="{BB962C8B-B14F-4D97-AF65-F5344CB8AC3E}">
        <p14:creationId xmlns:p14="http://schemas.microsoft.com/office/powerpoint/2010/main" val="114969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Policy Search</a:t>
            </a:r>
          </a:p>
        </p:txBody>
      </p:sp>
      <p:pic>
        <p:nvPicPr>
          <p:cNvPr id="2" name="HELICOPTER -- inver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4610" y="1143000"/>
            <a:ext cx="7963790" cy="5308600"/>
          </a:xfrm>
        </p:spPr>
      </p:pic>
      <p:sp>
        <p:nvSpPr>
          <p:cNvPr id="3" name="TextBox 2"/>
          <p:cNvSpPr txBox="1"/>
          <p:nvPr/>
        </p:nvSpPr>
        <p:spPr>
          <a:xfrm>
            <a:off x="-76200" y="6488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libri"/>
                <a:cs typeface="Calibri"/>
              </a:rPr>
              <a:t>[Andrew Ng]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52585" y="6488668"/>
            <a:ext cx="213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HELICOPTER]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That’s all for Reinforcement Learning!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Very tough problem: How to perform any task well in an unknown, noisy environment!</a:t>
            </a:r>
          </a:p>
          <a:p>
            <a:r>
              <a:rPr lang="en-US" dirty="0" smtClean="0"/>
              <a:t>Traditionally used mostly for robotics, but becoming more widely used</a:t>
            </a:r>
          </a:p>
          <a:p>
            <a:r>
              <a:rPr lang="en-US" dirty="0" smtClean="0"/>
              <a:t>Lots of open research areas:</a:t>
            </a:r>
          </a:p>
          <a:p>
            <a:pPr lvl="1"/>
            <a:r>
              <a:rPr lang="en-US" dirty="0" smtClean="0"/>
              <a:t>How to best balance exploration and exploitation?</a:t>
            </a:r>
          </a:p>
          <a:p>
            <a:pPr lvl="1"/>
            <a:r>
              <a:rPr lang="en-US" dirty="0" smtClean="0"/>
              <a:t>How to deal with cases where we don’t know a good state/feature representation?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19600" y="1371600"/>
            <a:ext cx="28194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Reinforcement Learning Agent</a:t>
            </a:r>
            <a:endParaRPr lang="en-US" dirty="0"/>
          </a:p>
        </p:txBody>
      </p:sp>
      <p:sp>
        <p:nvSpPr>
          <p:cNvPr id="6" name="Notched Right Arrow 5"/>
          <p:cNvSpPr/>
          <p:nvPr/>
        </p:nvSpPr>
        <p:spPr>
          <a:xfrm>
            <a:off x="762000" y="1371600"/>
            <a:ext cx="3429000" cy="1219200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(experiences with environment)</a:t>
            </a:r>
            <a:endParaRPr lang="en-US" dirty="0"/>
          </a:p>
        </p:txBody>
      </p:sp>
      <p:sp>
        <p:nvSpPr>
          <p:cNvPr id="7" name="Notched Right Arrow 6"/>
          <p:cNvSpPr/>
          <p:nvPr/>
        </p:nvSpPr>
        <p:spPr>
          <a:xfrm>
            <a:off x="7467600" y="1423181"/>
            <a:ext cx="3124200" cy="1116037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Policy (how to act in the future)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24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72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We’re done with Part I: Search and Planning!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We’ve seen how AI methods can solve problems in: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Search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Constraint Satisfaction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Games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Markov Decision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Reinforcement Learning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Next up: Part II: Uncertainty and Learning!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</a:t>
            </a:r>
            <a:r>
              <a:rPr lang="en-US" dirty="0" smtClean="0"/>
              <a:t>473: </a:t>
            </a:r>
            <a:r>
              <a:rPr lang="en-US" dirty="0" smtClean="0"/>
              <a:t>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Instructor: Travis Mandel </a:t>
            </a:r>
            <a:r>
              <a:rPr lang="en-US" sz="2400" dirty="0" smtClean="0">
                <a:latin typeface="Calibri"/>
                <a:cs typeface="Calibri"/>
              </a:rPr>
              <a:t>--- University of </a:t>
            </a:r>
            <a:r>
              <a:rPr lang="en-US" sz="2400" dirty="0" err="1" smtClean="0">
                <a:latin typeface="Calibri"/>
                <a:cs typeface="Calibri"/>
              </a:rPr>
              <a:t>Washingtion</a:t>
            </a:r>
            <a:endParaRPr lang="en-US" sz="2400" dirty="0" smtClean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750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Next</a:t>
            </a:r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8" y="1397000"/>
            <a:ext cx="6502411" cy="5078097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Probability</a:t>
            </a:r>
          </a:p>
          <a:p>
            <a:pPr lvl="8"/>
            <a:endParaRPr lang="en-US" sz="300" dirty="0" smtClean="0"/>
          </a:p>
          <a:p>
            <a:pPr lvl="1" eaLnBrk="1" hangingPunct="1"/>
            <a:r>
              <a:rPr lang="en-US" sz="2400" dirty="0" smtClean="0"/>
              <a:t>Random Variables</a:t>
            </a:r>
          </a:p>
          <a:p>
            <a:pPr lvl="1" eaLnBrk="1" hangingPunct="1"/>
            <a:r>
              <a:rPr lang="en-US" sz="2400" dirty="0" smtClean="0"/>
              <a:t>Joint and Marginal Distributions</a:t>
            </a:r>
          </a:p>
          <a:p>
            <a:pPr lvl="1" eaLnBrk="1" hangingPunct="1"/>
            <a:r>
              <a:rPr lang="en-US" sz="2400" dirty="0" smtClean="0"/>
              <a:t>Conditional Distribution</a:t>
            </a:r>
          </a:p>
          <a:p>
            <a:pPr lvl="1" eaLnBrk="1" hangingPunct="1"/>
            <a:r>
              <a:rPr lang="en-US" sz="2400" dirty="0" smtClean="0"/>
              <a:t>Product Rule, Chain Rule, Bayes’ Rule</a:t>
            </a:r>
          </a:p>
          <a:p>
            <a:pPr lvl="1" eaLnBrk="1" hangingPunct="1"/>
            <a:r>
              <a:rPr lang="en-US" sz="2400" dirty="0" smtClean="0"/>
              <a:t>Inference</a:t>
            </a:r>
          </a:p>
          <a:p>
            <a:pPr lvl="1" eaLnBrk="1" hangingPunct="1"/>
            <a:r>
              <a:rPr lang="en-US" sz="2400" dirty="0" smtClean="0"/>
              <a:t>Independence</a:t>
            </a:r>
          </a:p>
          <a:p>
            <a:pPr lvl="2"/>
            <a:endParaRPr lang="en-US" sz="2000" dirty="0" smtClean="0"/>
          </a:p>
          <a:p>
            <a:pPr eaLnBrk="1" hangingPunct="1"/>
            <a:r>
              <a:rPr lang="en-US" sz="2800" dirty="0" smtClean="0"/>
              <a:t>You’ll need all this stuff A LOT for the next few weeks, so make sure you go over it now!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9" y="1301896"/>
            <a:ext cx="4704859" cy="474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 smtClean="0"/>
              <a:t>A ghost is in the grid somewhere</a:t>
            </a:r>
          </a:p>
          <a:p>
            <a:r>
              <a:rPr lang="en-US" sz="2400" dirty="0" smtClean="0"/>
              <a:t>Sensor readings tell how close a square is to the ghost</a:t>
            </a:r>
          </a:p>
          <a:p>
            <a:pPr lvl="1"/>
            <a:r>
              <a:rPr lang="en-US" sz="2000" dirty="0" smtClean="0"/>
              <a:t>On the ghost: red</a:t>
            </a:r>
          </a:p>
          <a:p>
            <a:pPr lvl="1"/>
            <a:r>
              <a:rPr lang="en-US" sz="2000" dirty="0" smtClean="0"/>
              <a:t>1 or 2 away: orange</a:t>
            </a:r>
          </a:p>
          <a:p>
            <a:pPr lvl="1"/>
            <a:r>
              <a:rPr lang="en-US" sz="2000" dirty="0" smtClean="0"/>
              <a:t>3 or 4 away: yellow</a:t>
            </a:r>
          </a:p>
          <a:p>
            <a:pPr lvl="1"/>
            <a:r>
              <a:rPr lang="en-US" sz="2000" dirty="0" smtClean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656380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/>
                <a:gridCol w="1841897"/>
                <a:gridCol w="1841897"/>
                <a:gridCol w="1841897"/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167" name="TextBox 7"/>
          <p:cNvSpPr txBox="1">
            <a:spLocks noChangeArrowheads="1"/>
          </p:cNvSpPr>
          <p:nvPr/>
        </p:nvSpPr>
        <p:spPr bwMode="auto">
          <a:xfrm>
            <a:off x="7725714" y="6488668"/>
            <a:ext cx="453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Demo: Ghostbuster – no probability (L12D1) ]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2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Ghostbuster – No probability</a:t>
            </a:r>
            <a:endParaRPr lang="en-US" dirty="0"/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6" y="1134315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Uncertainty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>
          <a:xfrm>
            <a:off x="967676" y="1500583"/>
            <a:ext cx="668928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General situation:</a:t>
            </a:r>
          </a:p>
          <a:p>
            <a:pPr lvl="2">
              <a:lnSpc>
                <a:spcPct val="80000"/>
              </a:lnSpc>
            </a:pPr>
            <a:endParaRPr lang="en-US" sz="16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/>
              <a:t>Observed variables (evidence)</a:t>
            </a:r>
            <a:r>
              <a:rPr lang="en-US" sz="2000" dirty="0" smtClean="0"/>
              <a:t>: Agent knows certain things about the state of the world (e.g., sensor readings or symptoms)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/>
              <a:t>Unobserved variables</a:t>
            </a:r>
            <a:r>
              <a:rPr lang="en-US" sz="2000" dirty="0" smtClean="0"/>
              <a:t>: Agent needs to reason about other aspects (e.g. where an object is or what disease is present)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/>
              <a:t>Model</a:t>
            </a:r>
            <a:r>
              <a:rPr lang="en-US" sz="2000" dirty="0" smtClean="0"/>
              <a:t>: Agent knows something about how the known variables relate to the unknown variables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 lvl="6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Probabilistic reasoning gives us a framework for managing our beliefs and knowledge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492379"/>
              </p:ext>
            </p:extLst>
          </p:nvPr>
        </p:nvGraphicFramePr>
        <p:xfrm>
          <a:off x="8542273" y="1526975"/>
          <a:ext cx="13874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Photo Editor Photo" r:id="rId3" imgW="2430476" imgH="2430476" progId="MSPhotoEd.3">
                  <p:embed/>
                </p:oleObj>
              </mc:Choice>
              <mc:Fallback>
                <p:oleObj name="Photo Editor Photo" r:id="rId3" imgW="2430476" imgH="243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1526975"/>
                        <a:ext cx="13874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148789"/>
              </p:ext>
            </p:extLst>
          </p:nvPr>
        </p:nvGraphicFramePr>
        <p:xfrm>
          <a:off x="8542273" y="3127175"/>
          <a:ext cx="1425575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hoto Editor Photo" r:id="rId5" imgW="2491956" imgH="2491956" progId="MSPhotoEd.3">
                  <p:embed/>
                </p:oleObj>
              </mc:Choice>
              <mc:Fallback>
                <p:oleObj name="Photo Editor Photo" r:id="rId5" imgW="2491956" imgH="249195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3127175"/>
                        <a:ext cx="1425575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13"/>
          <p:cNvGrpSpPr>
            <a:grpSpLocks/>
          </p:cNvGrpSpPr>
          <p:nvPr/>
        </p:nvGrpSpPr>
        <p:grpSpPr bwMode="auto">
          <a:xfrm>
            <a:off x="8534336" y="4727375"/>
            <a:ext cx="1414462" cy="1439863"/>
            <a:chOff x="4027" y="3072"/>
            <a:chExt cx="891" cy="907"/>
          </a:xfrm>
        </p:grpSpPr>
        <p:graphicFrame>
          <p:nvGraphicFramePr>
            <p:cNvPr id="1028" name="Object 8"/>
            <p:cNvGraphicFramePr>
              <a:graphicFrameLocks noChangeAspect="1"/>
            </p:cNvGraphicFramePr>
            <p:nvPr/>
          </p:nvGraphicFramePr>
          <p:xfrm>
            <a:off x="4032" y="3072"/>
            <a:ext cx="886" cy="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Photo Editor Photo" r:id="rId7" imgW="2461473" imgH="2446232" progId="MSPhotoEd.3">
                    <p:embed/>
                  </p:oleObj>
                </mc:Choice>
                <mc:Fallback>
                  <p:oleObj name="Photo Editor Photo" r:id="rId7" imgW="2461473" imgH="244623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886" cy="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3" name="Picture 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3" r="62584" b="-1559"/>
            <a:stretch>
              <a:fillRect/>
            </a:stretch>
          </p:blipFill>
          <p:spPr bwMode="auto">
            <a:xfrm>
              <a:off x="4027" y="3643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258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013" y="1421905"/>
            <a:ext cx="7669413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 random variable is some aspect of the world about which we (may) have uncertainty</a:t>
            </a:r>
          </a:p>
          <a:p>
            <a:pPr lvl="8">
              <a:lnSpc>
                <a:spcPct val="90000"/>
              </a:lnSpc>
            </a:pPr>
            <a:endParaRPr lang="en-US" sz="1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R = Is it raining?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 = Is it hot or cold?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D = How long will it take to drive to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L = Where is the ghost?</a:t>
            </a:r>
          </a:p>
          <a:p>
            <a:pPr lvl="2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We denote random variables with capital letters</a:t>
            </a:r>
          </a:p>
          <a:p>
            <a:pPr lvl="2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Like variables in a CSP, random variables have domains</a:t>
            </a:r>
          </a:p>
          <a:p>
            <a:pPr lvl="8">
              <a:lnSpc>
                <a:spcPct val="90000"/>
              </a:lnSpc>
            </a:pPr>
            <a:endParaRPr lang="en-US" sz="1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R in {true, false}   (often write as {+r, </a:t>
            </a:r>
            <a:r>
              <a:rPr lang="en-US" sz="2000" dirty="0" smtClean="0">
                <a:sym typeface="Symbol" pitchFamily="18" charset="2"/>
              </a:rPr>
              <a:t>-</a:t>
            </a:r>
            <a:r>
              <a:rPr lang="en-US" sz="2000" dirty="0" smtClean="0"/>
              <a:t>r})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 in {hot, cold}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D in [0, </a:t>
            </a:r>
            <a:r>
              <a:rPr lang="en-US" sz="2000" dirty="0" smtClean="0">
                <a:sym typeface="Symbol" pitchFamily="18" charset="2"/>
              </a:rPr>
              <a:t>)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L in possible locations, maybe {(0,0), (0,1), …}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0" y="1332374"/>
            <a:ext cx="4094076" cy="412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 smtClean="0"/>
              <a:t>Associate a probability with each value</a:t>
            </a:r>
          </a:p>
          <a:p>
            <a:endParaRPr lang="en-US" sz="2400" dirty="0"/>
          </a:p>
          <a:p>
            <a:pPr lvl="1"/>
            <a:r>
              <a:rPr lang="en-US" sz="2000" dirty="0" smtClean="0"/>
              <a:t>Temperature: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lvl="3"/>
            <a:endParaRPr lang="en-US" sz="1200" dirty="0" smtClean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581924"/>
              </p:ext>
            </p:extLst>
          </p:nvPr>
        </p:nvGraphicFramePr>
        <p:xfrm>
          <a:off x="3527323" y="388472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98" y="3506898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247206"/>
              </p:ext>
            </p:extLst>
          </p:nvPr>
        </p:nvGraphicFramePr>
        <p:xfrm>
          <a:off x="9748222" y="3636086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/>
                <a:gridCol w="76898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09" y="3189898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" y="3235290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94" y="3352677"/>
            <a:ext cx="3211282" cy="2140854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399477" y="1244840"/>
            <a:ext cx="4709342" cy="156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 smtClean="0"/>
          </a:p>
          <a:p>
            <a:endParaRPr lang="en-US" sz="2400" dirty="0" smtClean="0"/>
          </a:p>
          <a:p>
            <a:pPr lvl="1"/>
            <a:r>
              <a:rPr lang="en-US" sz="2000" dirty="0" smtClean="0"/>
              <a:t>Weather: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lvl="3"/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631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9200" y="6403975"/>
            <a:ext cx="38608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450BBCEC-ABD0-064C-BCE9-04DB4FC27B9C}" type="slidenum">
              <a:rPr lang="en-US">
                <a:solidFill>
                  <a:schemeClr val="tx1"/>
                </a:solidFill>
                <a:cs typeface="Arial" charset="0"/>
              </a:rPr>
              <a:pPr eaLnBrk="1" hangingPunct="1"/>
              <a:t>4</a:t>
            </a:fld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304800"/>
            <a:ext cx="11480800" cy="685800"/>
          </a:xfrm>
        </p:spPr>
        <p:txBody>
          <a:bodyPr/>
          <a:lstStyle/>
          <a:p>
            <a:pPr indent="0"/>
            <a:r>
              <a:rPr lang="en-US" sz="4000" dirty="0" smtClean="0">
                <a:latin typeface="Arial" charset="0"/>
                <a:ea typeface="ヒラギノ角ゴ ProN W3" charset="0"/>
                <a:cs typeface="ヒラギノ角ゴ ProN W3" charset="0"/>
              </a:rPr>
              <a:t>Reinforcement Learning Recap</a:t>
            </a:r>
            <a:endParaRPr lang="en-US" sz="4000" dirty="0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12395200" cy="5257800"/>
          </a:xfrm>
        </p:spPr>
        <p:txBody>
          <a:bodyPr/>
          <a:lstStyle/>
          <a:p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Model-based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approach</a:t>
            </a:r>
          </a:p>
          <a:p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Model-free approaches</a:t>
            </a:r>
            <a:endParaRPr lang="en-US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lvl="1"/>
            <a:r>
              <a:rPr lang="en-US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TD-learning</a:t>
            </a:r>
          </a:p>
          <a:p>
            <a:pPr lvl="1"/>
            <a:r>
              <a:rPr lang="en-US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Tabular Q-Learning</a:t>
            </a:r>
          </a:p>
          <a:p>
            <a:pPr lvl="1"/>
            <a:r>
              <a:rPr lang="en-US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Epsilon-Greedy, Exploration Functions</a:t>
            </a:r>
          </a:p>
          <a:p>
            <a:pPr lvl="1"/>
            <a:r>
              <a:rPr lang="en-US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TODAY: Approximate Linear Q-Learning</a:t>
            </a:r>
            <a:endParaRPr lang="en-US" sz="2400" dirty="0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44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1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17598" y="1500630"/>
            <a:ext cx="4535502" cy="313752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	Shorthand notation: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OK </a:t>
            </a:r>
            <a:r>
              <a:rPr lang="en-US" sz="2400" i="1" dirty="0"/>
              <a:t>if</a:t>
            </a:r>
            <a:r>
              <a:rPr lang="en-US" sz="2400" dirty="0"/>
              <a:t> all domain entries </a:t>
            </a:r>
            <a:r>
              <a:rPr lang="en-US" sz="2400" dirty="0" smtClean="0"/>
              <a:t>are unique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 smtClean="0"/>
              <a:t>Unobserved random variables have distributions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lvl="3"/>
            <a:endParaRPr lang="en-US" sz="1200" dirty="0" smtClean="0"/>
          </a:p>
          <a:p>
            <a:r>
              <a:rPr lang="en-US" sz="2400" dirty="0" smtClean="0"/>
              <a:t>A distribution is a TABLE of probabilities of values</a:t>
            </a:r>
          </a:p>
          <a:p>
            <a:pPr lvl="8"/>
            <a:endParaRPr lang="en-US" sz="1200" dirty="0" smtClean="0"/>
          </a:p>
          <a:p>
            <a:r>
              <a:rPr lang="en-US" sz="2400" dirty="0" smtClean="0"/>
              <a:t>A probability (lower case value) is a single number</a:t>
            </a:r>
          </a:p>
          <a:p>
            <a:pPr lvl="2"/>
            <a:endParaRPr lang="en-US" sz="1600" dirty="0" smtClean="0"/>
          </a:p>
          <a:p>
            <a:endParaRPr lang="en-US" sz="2400" dirty="0" smtClean="0"/>
          </a:p>
          <a:p>
            <a:r>
              <a:rPr lang="en-US" sz="2400" dirty="0" smtClean="0"/>
              <a:t>Must have:                                                 and</a:t>
            </a: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786590"/>
              </p:ext>
            </p:extLst>
          </p:nvPr>
        </p:nvGraphicFramePr>
        <p:xfrm>
          <a:off x="1360963" y="221614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8" y="183831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891655"/>
              </p:ext>
            </p:extLst>
          </p:nvPr>
        </p:nvGraphicFramePr>
        <p:xfrm>
          <a:off x="3410425" y="2216140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/>
                <a:gridCol w="76898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13" y="1844665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33" y="5504778"/>
            <a:ext cx="2851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064" y="6118003"/>
            <a:ext cx="2583980" cy="298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588" y="6045653"/>
            <a:ext cx="2492511" cy="567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848" y="3327456"/>
            <a:ext cx="3627379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87" y="2289137"/>
            <a:ext cx="3179555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015" y="2815765"/>
            <a:ext cx="3373612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830" y="3922124"/>
            <a:ext cx="328405" cy="597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901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Joint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792464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 </a:t>
            </a:r>
            <a:r>
              <a:rPr lang="en-US" sz="2400" i="1" dirty="0" smtClean="0"/>
              <a:t>joint distribution</a:t>
            </a:r>
            <a:r>
              <a:rPr lang="en-US" sz="2400" dirty="0" smtClean="0"/>
              <a:t> over a set of random variables: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 smtClean="0"/>
              <a:t>	specifies a real number for each assignment (or </a:t>
            </a:r>
            <a:r>
              <a:rPr lang="en-US" sz="2400" i="1" dirty="0" smtClean="0"/>
              <a:t>outcome</a:t>
            </a:r>
            <a:r>
              <a:rPr lang="en-US" sz="2400" dirty="0" smtClean="0"/>
              <a:t>): </a:t>
            </a:r>
          </a:p>
          <a:p>
            <a:pPr lvl="2" eaLnBrk="1" hangingPunct="1">
              <a:lnSpc>
                <a:spcPct val="80000"/>
              </a:lnSpc>
            </a:pPr>
            <a:endParaRPr lang="en-US" sz="1800" dirty="0" smtClean="0"/>
          </a:p>
          <a:p>
            <a:pPr lvl="1" eaLnBrk="1" hangingPunct="1">
              <a:lnSpc>
                <a:spcPct val="80000"/>
              </a:lnSpc>
            </a:pPr>
            <a:endParaRPr lang="en-US" sz="18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5">
              <a:lnSpc>
                <a:spcPct val="80000"/>
              </a:lnSpc>
            </a:pPr>
            <a:endParaRPr lang="en-US" sz="1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Must obey: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lvl="7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/>
              <a:t>Size of distribution if n variables with domain sizes d?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For all but the smallest distributions, impractical to write out!</a:t>
            </a:r>
          </a:p>
        </p:txBody>
      </p:sp>
      <p:pic>
        <p:nvPicPr>
          <p:cNvPr id="92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1" y="1416259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710" y="2388049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22" y="2937118"/>
            <a:ext cx="2445348" cy="3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22" y="3760065"/>
            <a:ext cx="2836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5" y="4366718"/>
            <a:ext cx="4359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073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123455"/>
              </p:ext>
            </p:extLst>
          </p:nvPr>
        </p:nvGraphicFramePr>
        <p:xfrm>
          <a:off x="8747249" y="3210126"/>
          <a:ext cx="2354953" cy="1981200"/>
        </p:xfrm>
        <a:graphic>
          <a:graphicData uri="http://schemas.openxmlformats.org/drawingml/2006/table">
            <a:tbl>
              <a:tblPr/>
              <a:tblGrid>
                <a:gridCol w="776664"/>
                <a:gridCol w="720541"/>
                <a:gridCol w="857748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82" y="274294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65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33388" y="1568450"/>
            <a:ext cx="5278437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A probabilistic model is a joint distribution over a set of random variables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(Random) variables with domains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Assignments are called </a:t>
            </a:r>
            <a:r>
              <a:rPr lang="en-US" sz="1800" i="1" dirty="0" smtClean="0"/>
              <a:t>outcomes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Joint distributions: say whether assignments (outcomes) are likely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dirty="0" smtClean="0"/>
              <a:t>Normalized:</a:t>
            </a:r>
            <a:r>
              <a:rPr lang="en-US" sz="1800" dirty="0" smtClean="0"/>
              <a:t> sum to 1.0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Ideally: only certain variables directly interact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Constraint satisfaction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Variables with 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Constraints: state whether assignments are possible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Ideally: only certain variables directly interact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 smtClean="0"/>
          </a:p>
          <a:p>
            <a:pPr lvl="1" eaLnBrk="1" hangingPunct="1">
              <a:lnSpc>
                <a:spcPct val="80000"/>
              </a:lnSpc>
            </a:pPr>
            <a:endParaRPr lang="en-US" sz="1600" dirty="0" smtClean="0"/>
          </a:p>
        </p:txBody>
      </p:sp>
      <p:graphicFrame>
        <p:nvGraphicFramePr>
          <p:cNvPr id="100990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389028"/>
              </p:ext>
            </p:extLst>
          </p:nvPr>
        </p:nvGraphicFramePr>
        <p:xfrm>
          <a:off x="5773738" y="19081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0990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173739"/>
              </p:ext>
            </p:extLst>
          </p:nvPr>
        </p:nvGraphicFramePr>
        <p:xfrm>
          <a:off x="5765800" y="455612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97" name="TextBox 6"/>
          <p:cNvSpPr txBox="1">
            <a:spLocks noChangeArrowheads="1"/>
          </p:cNvSpPr>
          <p:nvPr/>
        </p:nvSpPr>
        <p:spPr bwMode="auto">
          <a:xfrm>
            <a:off x="5989638" y="1425575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Distribution over T,W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0275" y="4089400"/>
            <a:ext cx="2389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Constraint over T,W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7" y="4420499"/>
            <a:ext cx="2621134" cy="2039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47" y="1807215"/>
            <a:ext cx="2962741" cy="20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Q-Learning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5613" y="1314450"/>
            <a:ext cx="6229350" cy="5238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Q-Learning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0134600" y="6550223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RL </a:t>
            </a:r>
            <a:r>
              <a:rPr lang="en-US" sz="1600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– tiny – watch all (L11D5)]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– tricky – watch all (L11D7)]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Or even this 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Solution: describe a state using a </a:t>
            </a:r>
            <a:r>
              <a:rPr lang="en-US" sz="2400" b="1" dirty="0" smtClean="0"/>
              <a:t>vector of features</a:t>
            </a:r>
            <a:r>
              <a:rPr lang="en-US" sz="2400" dirty="0" smtClean="0"/>
              <a:t> (aka “properties”)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1 / (dist to dot)</a:t>
            </a:r>
            <a:r>
              <a:rPr lang="en-US" sz="1800" baseline="30000" dirty="0" smtClean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Is </a:t>
            </a:r>
            <a:r>
              <a:rPr lang="en-US" sz="1800" dirty="0" err="1" smtClean="0"/>
              <a:t>Pacman</a:t>
            </a:r>
            <a:r>
              <a:rPr lang="en-US" sz="1800" dirty="0" smtClean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114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hat{y}_i=w_0 + w_1 f_{1}(x) + w_2 f_{2}(x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5"/>
  <p:tag name="PICTUREFILESIZE" val="140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=w_0+w_1 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4"/>
  <p:tag name="PICTUREFILESIZE" val="820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{y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114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9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= \sum_i\left(y_i - \sum_k w_k f_k(x_i)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46"/>
  <p:tag name="PICTUREFILESIZE" val="3135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mbox{total error} = \sum_i\left(y_i - \hat{y_i}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51"/>
  <p:tag name="PICTUREFILESIZE" val="2145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ain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827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 \ \, P(X=x) \ge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844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x P(X=x) =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88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) = P(W=rain),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194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hot) = P(T = hot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965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cold) = P(T = cold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6"/>
  <p:tag name="PICTUREFILESIZE" val="1044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dots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1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x_1, x_2, \ldots x_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49"/>
  <p:tag name="PICTUREFILESIZE" val="697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\ge 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874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(x_1, x_2, \ldots x_n)} P(x_1, x_2, \ldots x_n)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11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48272</TotalTime>
  <Words>2343</Words>
  <Application>Microsoft Office PowerPoint</Application>
  <PresentationFormat>Custom</PresentationFormat>
  <Paragraphs>485</Paragraphs>
  <Slides>42</Slides>
  <Notes>8</Notes>
  <HiddenSlides>7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dan-berkeley-nlp-v1</vt:lpstr>
      <vt:lpstr>Photo Editor Photo</vt:lpstr>
      <vt:lpstr>CS 473: Artificial Intelligence </vt:lpstr>
      <vt:lpstr>Logistics</vt:lpstr>
      <vt:lpstr>Two main reinforcement learning approaches </vt:lpstr>
      <vt:lpstr>Reinforcement Learning Recap</vt:lpstr>
      <vt:lpstr>Approximate Q-Learning</vt:lpstr>
      <vt:lpstr>Approximate Q-Learning</vt:lpstr>
      <vt:lpstr>Generalizing Across States</vt:lpstr>
      <vt:lpstr>Example: Pacman</vt:lpstr>
      <vt:lpstr>Feature-Based Representations</vt:lpstr>
      <vt:lpstr>How to use features?</vt:lpstr>
      <vt:lpstr>How to use features?</vt:lpstr>
      <vt:lpstr>Approximate Q-Learning</vt:lpstr>
      <vt:lpstr>Example: Pacman Features</vt:lpstr>
      <vt:lpstr>Example: Q-Pacman</vt:lpstr>
      <vt:lpstr>Video of Demo Approximate Q-Learning -- Pacman</vt:lpstr>
      <vt:lpstr>Sidebar: Q-Learning and Least Squares</vt:lpstr>
      <vt:lpstr>Linear Approximation: Regression</vt:lpstr>
      <vt:lpstr>Optimization: Least Squares</vt:lpstr>
      <vt:lpstr>Minimizing Error</vt:lpstr>
      <vt:lpstr>Overfitting: Why Limiting Capacity Can Help</vt:lpstr>
      <vt:lpstr>Simple Problem</vt:lpstr>
      <vt:lpstr>Just one feature. See a pattern?</vt:lpstr>
      <vt:lpstr>See a pattern?</vt:lpstr>
      <vt:lpstr>What if we add more features?</vt:lpstr>
      <vt:lpstr>What if we add more features?</vt:lpstr>
      <vt:lpstr>Normal Programming now resuming…</vt:lpstr>
      <vt:lpstr>Policy Search</vt:lpstr>
      <vt:lpstr>Policy Search</vt:lpstr>
      <vt:lpstr>Policy Search</vt:lpstr>
      <vt:lpstr>Policy Search</vt:lpstr>
      <vt:lpstr>That’s all for Reinforcement Learning!</vt:lpstr>
      <vt:lpstr>Conclusion</vt:lpstr>
      <vt:lpstr>CS 473: Artificial Intelligence </vt:lpstr>
      <vt:lpstr>Next</vt:lpstr>
      <vt:lpstr>Inference in Ghostbusters</vt:lpstr>
      <vt:lpstr>Video of Demo Ghostbuster – No probability</vt:lpstr>
      <vt:lpstr>Uncertainty</vt:lpstr>
      <vt:lpstr>Random Variables</vt:lpstr>
      <vt:lpstr>Probability Distributions</vt:lpstr>
      <vt:lpstr>Probability Distributions</vt:lpstr>
      <vt:lpstr>Joint Distributions</vt:lpstr>
      <vt:lpstr>Probabilistic Models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CSE</cp:lastModifiedBy>
  <cp:revision>3019</cp:revision>
  <cp:lastPrinted>2014-02-25T20:18:13Z</cp:lastPrinted>
  <dcterms:created xsi:type="dcterms:W3CDTF">2004-08-27T04:16:05Z</dcterms:created>
  <dcterms:modified xsi:type="dcterms:W3CDTF">2014-11-03T18:52:44Z</dcterms:modified>
</cp:coreProperties>
</file>