
<file path=[Content_Types].xml><?xml version="1.0" encoding="utf-8"?>
<Types xmlns="http://schemas.openxmlformats.org/package/2006/content-types">
  <Default Extension="xml" ContentType="application/xml"/>
  <Default Extension="mpeg" ContentType="video/unknown"/>
  <Default Extension="wmv" ContentType="video/unknown"/>
  <Default Extension="jpeg" ContentType="image/jpeg"/>
  <Default Extension="rels" ContentType="application/vnd.openxmlformats-package.relationships+xml"/>
  <Default Extension="mp4" ContentType="video/unknown"/>
  <Default Extension="vml" ContentType="application/vnd.openxmlformats-officedocument.vmlDrawing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embeddings/oleObject1.bin" ContentType="application/vnd.openxmlformats-officedocument.oleObject"/>
  <Override PartName="/ppt/notesSlides/notesSlide1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8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embeddings/oleObject2.bin" ContentType="application/vnd.openxmlformats-officedocument.oleObject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notesMasterIdLst>
    <p:notesMasterId r:id="rId63"/>
  </p:notesMasterIdLst>
  <p:handoutMasterIdLst>
    <p:handoutMasterId r:id="rId64"/>
  </p:handoutMasterIdLst>
  <p:sldIdLst>
    <p:sldId id="835" r:id="rId2"/>
    <p:sldId id="848" r:id="rId3"/>
    <p:sldId id="849" r:id="rId4"/>
    <p:sldId id="812" r:id="rId5"/>
    <p:sldId id="862" r:id="rId6"/>
    <p:sldId id="813" r:id="rId7"/>
    <p:sldId id="852" r:id="rId8"/>
    <p:sldId id="854" r:id="rId9"/>
    <p:sldId id="855" r:id="rId10"/>
    <p:sldId id="857" r:id="rId11"/>
    <p:sldId id="861" r:id="rId12"/>
    <p:sldId id="858" r:id="rId13"/>
    <p:sldId id="859" r:id="rId14"/>
    <p:sldId id="860" r:id="rId15"/>
    <p:sldId id="853" r:id="rId16"/>
    <p:sldId id="863" r:id="rId17"/>
    <p:sldId id="864" r:id="rId18"/>
    <p:sldId id="873" r:id="rId19"/>
    <p:sldId id="865" r:id="rId20"/>
    <p:sldId id="814" r:id="rId21"/>
    <p:sldId id="838" r:id="rId22"/>
    <p:sldId id="839" r:id="rId23"/>
    <p:sldId id="837" r:id="rId24"/>
    <p:sldId id="815" r:id="rId25"/>
    <p:sldId id="816" r:id="rId26"/>
    <p:sldId id="817" r:id="rId27"/>
    <p:sldId id="845" r:id="rId28"/>
    <p:sldId id="869" r:id="rId29"/>
    <p:sldId id="818" r:id="rId30"/>
    <p:sldId id="850" r:id="rId31"/>
    <p:sldId id="821" r:id="rId32"/>
    <p:sldId id="829" r:id="rId33"/>
    <p:sldId id="819" r:id="rId34"/>
    <p:sldId id="841" r:id="rId35"/>
    <p:sldId id="842" r:id="rId36"/>
    <p:sldId id="843" r:id="rId37"/>
    <p:sldId id="836" r:id="rId38"/>
    <p:sldId id="840" r:id="rId39"/>
    <p:sldId id="822" r:id="rId40"/>
    <p:sldId id="825" r:id="rId41"/>
    <p:sldId id="823" r:id="rId42"/>
    <p:sldId id="806" r:id="rId43"/>
    <p:sldId id="804" r:id="rId44"/>
    <p:sldId id="827" r:id="rId45"/>
    <p:sldId id="798" r:id="rId46"/>
    <p:sldId id="799" r:id="rId47"/>
    <p:sldId id="833" r:id="rId48"/>
    <p:sldId id="768" r:id="rId49"/>
    <p:sldId id="830" r:id="rId50"/>
    <p:sldId id="792" r:id="rId51"/>
    <p:sldId id="867" r:id="rId52"/>
    <p:sldId id="868" r:id="rId53"/>
    <p:sldId id="866" r:id="rId54"/>
    <p:sldId id="734" r:id="rId55"/>
    <p:sldId id="770" r:id="rId56"/>
    <p:sldId id="846" r:id="rId57"/>
    <p:sldId id="847" r:id="rId58"/>
    <p:sldId id="771" r:id="rId59"/>
    <p:sldId id="870" r:id="rId60"/>
    <p:sldId id="871" r:id="rId61"/>
    <p:sldId id="872" r:id="rId62"/>
  </p:sldIdLst>
  <p:sldSz cx="9144000" cy="6858000" type="letter"/>
  <p:notesSz cx="7099300" cy="10234613"/>
  <p:custDataLst>
    <p:tags r:id="rId6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B5E3C8"/>
    <a:srgbClr val="008000"/>
    <a:srgbClr val="CCECFF"/>
    <a:srgbClr val="3333FF"/>
    <a:srgbClr val="FFFF00"/>
    <a:srgbClr val="FF3300"/>
    <a:srgbClr val="CC00CC"/>
    <a:srgbClr val="FFCC00"/>
    <a:srgbClr val="FF99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433" autoAdjust="0"/>
    <p:restoredTop sz="94618" autoAdjust="0"/>
  </p:normalViewPr>
  <p:slideViewPr>
    <p:cSldViewPr>
      <p:cViewPr varScale="1">
        <p:scale>
          <a:sx n="115" d="100"/>
          <a:sy n="115" d="100"/>
        </p:scale>
        <p:origin x="-128" y="-896"/>
      </p:cViewPr>
      <p:guideLst>
        <p:guide orient="horz" pos="216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handoutMaster" Target="handoutMasters/handoutMaster1.xml"/><Relationship Id="rId65" Type="http://schemas.openxmlformats.org/officeDocument/2006/relationships/printerSettings" Target="printerSettings/printerSettings1.bin"/><Relationship Id="rId66" Type="http://schemas.openxmlformats.org/officeDocument/2006/relationships/tags" Target="tags/tag1.xml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BFDBF11C-B684-4A8C-9DB2-46B18AF4E6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47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E134953A-E847-4B81-A1EE-12E7BBF0F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0768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0600" y="768350"/>
            <a:ext cx="5118100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Please retain proper</a:t>
            </a:r>
            <a:r>
              <a:rPr lang="en-US" baseline="0" dirty="0" smtClean="0"/>
              <a:t> attribution, including the reference to </a:t>
            </a:r>
            <a:r>
              <a:rPr lang="en-US" baseline="0" dirty="0" err="1" smtClean="0"/>
              <a:t>ai.berkeley.edu</a:t>
            </a:r>
            <a:r>
              <a:rPr lang="en-US" baseline="0" dirty="0" smtClean="0"/>
              <a:t>.  </a:t>
            </a:r>
            <a:r>
              <a:rPr lang="en-US" baseline="0" smtClean="0"/>
              <a:t>Thanks!</a:t>
            </a:r>
            <a:endParaRPr lang="en-US" sz="1200" smtClean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543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5400"/>
          </a:xfrm>
          <a:solidFill>
            <a:srgbClr val="FFFFFF"/>
          </a:solidFill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solidFill>
            <a:srgbClr val="FFFFFF"/>
          </a:solidFill>
          <a:ln/>
        </p:spPr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ln/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ln/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0600" y="768350"/>
            <a:ext cx="5118100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0600" y="768350"/>
            <a:ext cx="5118100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times no reward accumulated at all, just sitting still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677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ln/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689" tIns="46845" rIns="93689" bIns="46845"/>
          <a:lstStyle>
            <a:lvl1pPr eaLnBrk="0" hangingPunct="0">
              <a:defRPr sz="26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804763" indent="-309524" eaLnBrk="0" hangingPunct="0">
              <a:defRPr sz="26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238098" indent="-247620" eaLnBrk="0" hangingPunct="0">
              <a:defRPr sz="26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733337" indent="-247620" eaLnBrk="0" hangingPunct="0">
              <a:defRPr sz="26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228576" indent="-247620" eaLnBrk="0" hangingPunct="0">
              <a:defRPr sz="26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A854BD31-942E-A842-840A-8570344AA62B}" type="slidenum">
              <a:rPr lang="en-US" sz="1900"/>
              <a:pPr eaLnBrk="1" hangingPunct="1"/>
              <a:t>28</a:t>
            </a:fld>
            <a:endParaRPr lang="en-US" sz="19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Discuss computational complexity: S * A * S   times number of iterations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Note: updates not in place [if in place, it means something else and not even clear what it means]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AD2D01F0-63A4-49FC-8DAB-288B21321D7F}" type="slidenum">
              <a:rPr lang="en-US"/>
              <a:pPr defTabSz="988101"/>
              <a:t>53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Show robot-soccer learning to walk videos (UT Austin): </a:t>
            </a:r>
          </a:p>
          <a:p>
            <a:endParaRPr lang="en-US" smtClean="0">
              <a:ea typeface="ＭＳ Ｐゴシック" pitchFamily="34" charset="-128"/>
            </a:endParaRPr>
          </a:p>
          <a:p>
            <a:r>
              <a:rPr lang="en-US" smtClean="0">
                <a:ea typeface="ＭＳ Ｐゴシック" pitchFamily="34" charset="-128"/>
              </a:rPr>
              <a:t>? Show snake robot:</a:t>
            </a:r>
          </a:p>
          <a:p>
            <a:endParaRPr lang="en-US" smtClean="0">
              <a:ea typeface="ＭＳ Ｐゴシック" pitchFamily="34" charset="-128"/>
            </a:endParaRPr>
          </a:p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0BDA5-4DBB-452F-A4B9-087719DC60F0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5400"/>
          </a:xfrm>
          <a:solidFill>
            <a:srgbClr val="FFFFFF"/>
          </a:solidFill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5400"/>
          </a:xfrm>
          <a:solidFill>
            <a:srgbClr val="FFFFFF"/>
          </a:solidFill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5400"/>
          </a:xfrm>
          <a:solidFill>
            <a:srgbClr val="FFFFFF"/>
          </a:solidFill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5400"/>
          </a:xfrm>
          <a:solidFill>
            <a:srgbClr val="FFFFFF"/>
          </a:solidFill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5400"/>
          </a:xfrm>
          <a:solidFill>
            <a:srgbClr val="FFFFFF"/>
          </a:solidFill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5400"/>
          </a:xfrm>
          <a:solidFill>
            <a:srgbClr val="FFFFFF"/>
          </a:solidFill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5400"/>
          </a:xfrm>
          <a:solidFill>
            <a:srgbClr val="FFFFFF"/>
          </a:solidFill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9"/>
            <a:ext cx="9144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9144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1"/>
            <a:ext cx="15430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1"/>
            <a:ext cx="45148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82296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152900"/>
            <a:ext cx="82296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458200" y="64008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F942E50-86AA-E64A-864C-CF818D8B42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77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2"/>
            <a:ext cx="58293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3"/>
            <a:ext cx="58293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2"/>
            <a:ext cx="3028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2"/>
            <a:ext cx="3028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4"/>
            <a:ext cx="3030141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4"/>
            <a:ext cx="3031331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4"/>
            <a:ext cx="383381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3"/>
            <a:ext cx="2256235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2"/>
            <a:ext cx="41148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40"/>
            <a:ext cx="41148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97001"/>
            <a:ext cx="85344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6245226"/>
            <a:ext cx="16002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6245226"/>
            <a:ext cx="21717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3"/>
            <a:ext cx="9144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inst.eecs.berkeley.edu/~ee128/fa11/videos.html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gzI54rm9m1Q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1.mpeg"/><Relationship Id="rId2" Type="http://schemas.openxmlformats.org/officeDocument/2006/relationships/video" Target="../media/media1.m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2.mpeg"/><Relationship Id="rId2" Type="http://schemas.openxmlformats.org/officeDocument/2006/relationships/video" Target="../media/media2.m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../media/media3.mpeg"/><Relationship Id="rId2" Type="http://schemas.openxmlformats.org/officeDocument/2006/relationships/video" Target="../media/media3.m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1" Type="http://schemas.microsoft.com/office/2007/relationships/media" Target="../media/media5.wmv"/><Relationship Id="rId2" Type="http://schemas.openxmlformats.org/officeDocument/2006/relationships/video" Target="../media/media5.wm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tags" Target="../tags/tag2.xml"/><Relationship Id="rId2" Type="http://schemas.openxmlformats.org/officeDocument/2006/relationships/tags" Target="../tags/tag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tags" Target="../tags/tag4.xml"/><Relationship Id="rId2" Type="http://schemas.openxmlformats.org/officeDocument/2006/relationships/tags" Target="../tags/tag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4" Type="http://schemas.openxmlformats.org/officeDocument/2006/relationships/tags" Target="../tags/tag9.xml"/><Relationship Id="rId5" Type="http://schemas.openxmlformats.org/officeDocument/2006/relationships/tags" Target="../tags/tag10.xml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31.png"/><Relationship Id="rId11" Type="http://schemas.openxmlformats.org/officeDocument/2006/relationships/image" Target="../media/image32.png"/><Relationship Id="rId1" Type="http://schemas.openxmlformats.org/officeDocument/2006/relationships/tags" Target="../tags/tag6.xml"/><Relationship Id="rId2" Type="http://schemas.openxmlformats.org/officeDocument/2006/relationships/tags" Target="../tags/tag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tags" Target="../tags/tag11.xml"/><Relationship Id="rId2" Type="http://schemas.openxmlformats.org/officeDocument/2006/relationships/tags" Target="../tags/tag12.xml"/></Relationships>
</file>

<file path=ppt/slides/_rels/slide4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png"/><Relationship Id="rId12" Type="http://schemas.openxmlformats.org/officeDocument/2006/relationships/image" Target="../media/image40.png"/><Relationship Id="rId13" Type="http://schemas.openxmlformats.org/officeDocument/2006/relationships/image" Target="../media/image34.png"/><Relationship Id="rId14" Type="http://schemas.openxmlformats.org/officeDocument/2006/relationships/image" Target="../media/image41.png"/><Relationship Id="rId1" Type="http://schemas.openxmlformats.org/officeDocument/2006/relationships/tags" Target="../tags/tag13.xml"/><Relationship Id="rId2" Type="http://schemas.openxmlformats.org/officeDocument/2006/relationships/tags" Target="../tags/tag14.xml"/><Relationship Id="rId3" Type="http://schemas.openxmlformats.org/officeDocument/2006/relationships/tags" Target="../tags/tag15.xml"/><Relationship Id="rId4" Type="http://schemas.openxmlformats.org/officeDocument/2006/relationships/tags" Target="../tags/tag16.xml"/><Relationship Id="rId5" Type="http://schemas.openxmlformats.org/officeDocument/2006/relationships/tags" Target="../tags/tag17.xml"/><Relationship Id="rId6" Type="http://schemas.openxmlformats.org/officeDocument/2006/relationships/tags" Target="../tags/tag18.xml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1" Type="http://schemas.openxmlformats.org/officeDocument/2006/relationships/tags" Target="../tags/tag19.xml"/><Relationship Id="rId2" Type="http://schemas.openxmlformats.org/officeDocument/2006/relationships/tags" Target="../tags/tag2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tags" Target="../tags/tag22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tags" Target="../tags/tag23.xml"/><Relationship Id="rId2" Type="http://schemas.openxmlformats.org/officeDocument/2006/relationships/tags" Target="../tags/tag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tags" Target="../tags/tag25.xml"/><Relationship Id="rId2" Type="http://schemas.openxmlformats.org/officeDocument/2006/relationships/tags" Target="../tags/tag26.xml"/></Relationships>
</file>

<file path=ppt/slides/_rels/slide5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.bin"/><Relationship Id="rId12" Type="http://schemas.openxmlformats.org/officeDocument/2006/relationships/image" Target="../media/image58.png"/><Relationship Id="rId1" Type="http://schemas.openxmlformats.org/officeDocument/2006/relationships/vmlDrawing" Target="../drawings/vmlDrawing2.vml"/><Relationship Id="rId2" Type="http://schemas.openxmlformats.org/officeDocument/2006/relationships/tags" Target="../tags/tag27.xml"/><Relationship Id="rId3" Type="http://schemas.openxmlformats.org/officeDocument/2006/relationships/tags" Target="../tags/tag28.xml"/><Relationship Id="rId4" Type="http://schemas.openxmlformats.org/officeDocument/2006/relationships/tags" Target="../tags/tag29.xml"/><Relationship Id="rId5" Type="http://schemas.openxmlformats.org/officeDocument/2006/relationships/tags" Target="../tags/tag30.xml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9" Type="http://schemas.openxmlformats.org/officeDocument/2006/relationships/image" Target="../media/image61.png"/><Relationship Id="rId10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1" Type="http://schemas.microsoft.com/office/2007/relationships/media" Target="../media/media8.mp4"/><Relationship Id="rId2" Type="http://schemas.openxmlformats.org/officeDocument/2006/relationships/video" Target="../media/media8.mp4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1" Type="http://schemas.openxmlformats.org/officeDocument/2006/relationships/tags" Target="../tags/tag31.xml"/><Relationship Id="rId2" Type="http://schemas.openxmlformats.org/officeDocument/2006/relationships/tags" Target="../tags/tag3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1" Type="http://schemas.microsoft.com/office/2007/relationships/media" Target="../media/media9.mp4"/><Relationship Id="rId2" Type="http://schemas.openxmlformats.org/officeDocument/2006/relationships/video" Target="../media/media9.mp4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2292" y="1524001"/>
            <a:ext cx="6763940" cy="4142645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52401"/>
            <a:ext cx="91440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CSE 473: Artificial Intelligence</a:t>
            </a:r>
            <a:br>
              <a:rPr lang="en-US" dirty="0" smtClean="0"/>
            </a:br>
            <a:endParaRPr lang="en-US" sz="3600" dirty="0" smtClean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90600"/>
            <a:ext cx="9144000" cy="1524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Reinforcement Learning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143000" y="6248403"/>
            <a:ext cx="440055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486401"/>
            <a:ext cx="9144000" cy="1531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alibri"/>
                <a:cs typeface="Calibri"/>
              </a:rPr>
              <a:t>Dan Weld</a:t>
            </a:r>
          </a:p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alibri"/>
                <a:cs typeface="Calibri"/>
              </a:rPr>
              <a:t>University of Washington</a:t>
            </a:r>
          </a:p>
          <a:p>
            <a:pPr algn="ctr">
              <a:spcBef>
                <a:spcPct val="50000"/>
              </a:spcBef>
            </a:pPr>
            <a:r>
              <a:rPr lang="en-US" sz="1400" dirty="0" smtClean="0">
                <a:latin typeface="Calibri"/>
                <a:cs typeface="Calibri"/>
              </a:rPr>
              <a:t>[Most of these slides were created by Dan Klein and Pieter Abbeel for CS188 Intro to AI at UC Berkeley.  All CS188 materials are available at http://</a:t>
            </a:r>
            <a:r>
              <a:rPr lang="en-US" sz="1400" dirty="0" err="1" smtClean="0">
                <a:latin typeface="Calibri"/>
                <a:cs typeface="Calibri"/>
              </a:rPr>
              <a:t>ai.berkeley.edu</a:t>
            </a:r>
            <a:r>
              <a:rPr lang="en-US" sz="1400" dirty="0" smtClean="0">
                <a:latin typeface="Calibri"/>
                <a:cs typeface="Calibri"/>
              </a:rPr>
              <a:t>.]</a:t>
            </a:r>
            <a:endParaRPr lang="en-US" sz="14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382000" y="6400800"/>
            <a:ext cx="2133600" cy="4572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71451ECC-7B2A-C04A-BF73-34C5BA082437}" type="slidenum">
              <a:rPr lang="en-US" sz="1400">
                <a:solidFill>
                  <a:schemeClr val="tx1"/>
                </a:solidFill>
                <a:cs typeface="Arial" charset="0"/>
              </a:rPr>
              <a:pPr eaLnBrk="1" hangingPunct="1"/>
              <a:t>10</a:t>
            </a:fld>
            <a:endParaRPr lang="en-US" sz="140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8686800" cy="1077913"/>
          </a:xfrm>
        </p:spPr>
        <p:txBody>
          <a:bodyPr/>
          <a:lstStyle/>
          <a:p>
            <a:pPr indent="0"/>
            <a:r>
              <a:rPr lang="en-US">
                <a:latin typeface="Arial" charset="0"/>
                <a:ea typeface="ヒラギノ角ゴ ProN W3" charset="0"/>
                <a:cs typeface="ヒラギノ角ゴ ProN W3" charset="0"/>
              </a:rPr>
              <a:t>The </a:t>
            </a:r>
            <a:r>
              <a:rPr lang="ja-JP" altLang="en-US">
                <a:latin typeface="Arial" charset="0"/>
                <a:ea typeface="ヒラギノ角ゴ ProN W3" charset="0"/>
                <a:cs typeface="ヒラギノ角ゴ ProN W3" charset="0"/>
              </a:rPr>
              <a:t>“</a:t>
            </a:r>
            <a:r>
              <a:rPr lang="en-US" altLang="ja-JP">
                <a:latin typeface="Arial" charset="0"/>
                <a:ea typeface="ヒラギノ角ゴ ProN W3" charset="0"/>
                <a:cs typeface="ヒラギノ角ゴ ProN W3" charset="0"/>
              </a:rPr>
              <a:t>Credit Assignment</a:t>
            </a:r>
            <a:r>
              <a:rPr lang="ja-JP" altLang="en-US">
                <a:latin typeface="Arial" charset="0"/>
                <a:ea typeface="ヒラギノ角ゴ ProN W3" charset="0"/>
                <a:cs typeface="ヒラギノ角ゴ ProN W3" charset="0"/>
              </a:rPr>
              <a:t>”</a:t>
            </a:r>
            <a:r>
              <a:rPr lang="en-US" altLang="ja-JP">
                <a:latin typeface="Arial" charset="0"/>
                <a:ea typeface="ヒラギノ角ゴ ProN W3" charset="0"/>
                <a:cs typeface="ヒラギノ角ゴ ProN W3" charset="0"/>
              </a:rPr>
              <a:t> Problem</a:t>
            </a:r>
            <a:endParaRPr lang="en-US">
              <a:latin typeface="Arial" charset="0"/>
              <a:ea typeface="ヒラギノ角ゴ ProN W3" charset="0"/>
              <a:cs typeface="ヒラギノ角ゴ ProN W3" charset="0"/>
            </a:endParaRPr>
          </a:p>
        </p:txBody>
      </p:sp>
      <p:graphicFrame>
        <p:nvGraphicFramePr>
          <p:cNvPr id="617476" name="Group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86763513"/>
              </p:ext>
            </p:extLst>
          </p:nvPr>
        </p:nvGraphicFramePr>
        <p:xfrm>
          <a:off x="381000" y="1219202"/>
          <a:ext cx="7162800" cy="1585525"/>
        </p:xfrm>
        <a:graphic>
          <a:graphicData uri="http://schemas.openxmlformats.org/drawingml/2006/table">
            <a:tbl>
              <a:tblPr/>
              <a:tblGrid>
                <a:gridCol w="2667000"/>
                <a:gridCol w="2133600"/>
                <a:gridCol w="2362200"/>
              </a:tblGrid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I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’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m in state 43,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reward = 0,  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action = 2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39,   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4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22,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1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35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21,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1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18889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382000" y="6400800"/>
            <a:ext cx="2133600" cy="4572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71451ECC-7B2A-C04A-BF73-34C5BA082437}" type="slidenum">
              <a:rPr lang="en-US" sz="1400">
                <a:solidFill>
                  <a:schemeClr val="tx1"/>
                </a:solidFill>
                <a:cs typeface="Arial" charset="0"/>
              </a:rPr>
              <a:pPr eaLnBrk="1" hangingPunct="1"/>
              <a:t>11</a:t>
            </a:fld>
            <a:endParaRPr lang="en-US" sz="140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8686800" cy="1077913"/>
          </a:xfrm>
        </p:spPr>
        <p:txBody>
          <a:bodyPr/>
          <a:lstStyle/>
          <a:p>
            <a:pPr indent="0"/>
            <a:r>
              <a:rPr lang="en-US">
                <a:latin typeface="Arial" charset="0"/>
                <a:ea typeface="ヒラギノ角ゴ ProN W3" charset="0"/>
                <a:cs typeface="ヒラギノ角ゴ ProN W3" charset="0"/>
              </a:rPr>
              <a:t>The </a:t>
            </a:r>
            <a:r>
              <a:rPr lang="ja-JP" altLang="en-US">
                <a:latin typeface="Arial" charset="0"/>
                <a:ea typeface="ヒラギノ角ゴ ProN W3" charset="0"/>
                <a:cs typeface="ヒラギノ角ゴ ProN W3" charset="0"/>
              </a:rPr>
              <a:t>“</a:t>
            </a:r>
            <a:r>
              <a:rPr lang="en-US" altLang="ja-JP">
                <a:latin typeface="Arial" charset="0"/>
                <a:ea typeface="ヒラギノ角ゴ ProN W3" charset="0"/>
                <a:cs typeface="ヒラギノ角ゴ ProN W3" charset="0"/>
              </a:rPr>
              <a:t>Credit Assignment</a:t>
            </a:r>
            <a:r>
              <a:rPr lang="ja-JP" altLang="en-US">
                <a:latin typeface="Arial" charset="0"/>
                <a:ea typeface="ヒラギノ角ゴ ProN W3" charset="0"/>
                <a:cs typeface="ヒラギノ角ゴ ProN W3" charset="0"/>
              </a:rPr>
              <a:t>”</a:t>
            </a:r>
            <a:r>
              <a:rPr lang="en-US" altLang="ja-JP">
                <a:latin typeface="Arial" charset="0"/>
                <a:ea typeface="ヒラギノ角ゴ ProN W3" charset="0"/>
                <a:cs typeface="ヒラギノ角ゴ ProN W3" charset="0"/>
              </a:rPr>
              <a:t> Problem</a:t>
            </a:r>
            <a:endParaRPr lang="en-US">
              <a:latin typeface="Arial" charset="0"/>
              <a:ea typeface="ヒラギノ角ゴ ProN W3" charset="0"/>
              <a:cs typeface="ヒラギノ角ゴ ProN W3" charset="0"/>
            </a:endParaRPr>
          </a:p>
        </p:txBody>
      </p:sp>
      <p:graphicFrame>
        <p:nvGraphicFramePr>
          <p:cNvPr id="617476" name="Group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47677307"/>
              </p:ext>
            </p:extLst>
          </p:nvPr>
        </p:nvGraphicFramePr>
        <p:xfrm>
          <a:off x="381000" y="1219202"/>
          <a:ext cx="7162800" cy="1981755"/>
        </p:xfrm>
        <a:graphic>
          <a:graphicData uri="http://schemas.openxmlformats.org/drawingml/2006/table">
            <a:tbl>
              <a:tblPr/>
              <a:tblGrid>
                <a:gridCol w="2667000"/>
                <a:gridCol w="2133600"/>
                <a:gridCol w="2362200"/>
              </a:tblGrid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I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’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m in state 43,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reward = 0,  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action = 2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39,   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4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22,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1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35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21,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1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21,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1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83713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382000" y="6400800"/>
            <a:ext cx="2133600" cy="4572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71451ECC-7B2A-C04A-BF73-34C5BA082437}" type="slidenum">
              <a:rPr lang="en-US" sz="1400">
                <a:solidFill>
                  <a:schemeClr val="tx1"/>
                </a:solidFill>
                <a:cs typeface="Arial" charset="0"/>
              </a:rPr>
              <a:pPr eaLnBrk="1" hangingPunct="1"/>
              <a:t>12</a:t>
            </a:fld>
            <a:endParaRPr lang="en-US" sz="140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8686800" cy="1077913"/>
          </a:xfrm>
        </p:spPr>
        <p:txBody>
          <a:bodyPr/>
          <a:lstStyle/>
          <a:p>
            <a:pPr indent="0"/>
            <a:r>
              <a:rPr lang="en-US">
                <a:latin typeface="Arial" charset="0"/>
                <a:ea typeface="ヒラギノ角ゴ ProN W3" charset="0"/>
                <a:cs typeface="ヒラギノ角ゴ ProN W3" charset="0"/>
              </a:rPr>
              <a:t>The </a:t>
            </a:r>
            <a:r>
              <a:rPr lang="ja-JP" altLang="en-US">
                <a:latin typeface="Arial" charset="0"/>
                <a:ea typeface="ヒラギノ角ゴ ProN W3" charset="0"/>
                <a:cs typeface="ヒラギノ角ゴ ProN W3" charset="0"/>
              </a:rPr>
              <a:t>“</a:t>
            </a:r>
            <a:r>
              <a:rPr lang="en-US" altLang="ja-JP">
                <a:latin typeface="Arial" charset="0"/>
                <a:ea typeface="ヒラギノ角ゴ ProN W3" charset="0"/>
                <a:cs typeface="ヒラギノ角ゴ ProN W3" charset="0"/>
              </a:rPr>
              <a:t>Credit Assignment</a:t>
            </a:r>
            <a:r>
              <a:rPr lang="ja-JP" altLang="en-US">
                <a:latin typeface="Arial" charset="0"/>
                <a:ea typeface="ヒラギノ角ゴ ProN W3" charset="0"/>
                <a:cs typeface="ヒラギノ角ゴ ProN W3" charset="0"/>
              </a:rPr>
              <a:t>”</a:t>
            </a:r>
            <a:r>
              <a:rPr lang="en-US" altLang="ja-JP">
                <a:latin typeface="Arial" charset="0"/>
                <a:ea typeface="ヒラギノ角ゴ ProN W3" charset="0"/>
                <a:cs typeface="ヒラギノ角ゴ ProN W3" charset="0"/>
              </a:rPr>
              <a:t> Problem</a:t>
            </a:r>
            <a:endParaRPr lang="en-US">
              <a:latin typeface="Arial" charset="0"/>
              <a:ea typeface="ヒラギノ角ゴ ProN W3" charset="0"/>
              <a:cs typeface="ヒラギノ角ゴ ProN W3" charset="0"/>
            </a:endParaRPr>
          </a:p>
        </p:txBody>
      </p:sp>
      <p:graphicFrame>
        <p:nvGraphicFramePr>
          <p:cNvPr id="617476" name="Group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99589224"/>
              </p:ext>
            </p:extLst>
          </p:nvPr>
        </p:nvGraphicFramePr>
        <p:xfrm>
          <a:off x="381000" y="1219202"/>
          <a:ext cx="7162800" cy="2377985"/>
        </p:xfrm>
        <a:graphic>
          <a:graphicData uri="http://schemas.openxmlformats.org/drawingml/2006/table">
            <a:tbl>
              <a:tblPr/>
              <a:tblGrid>
                <a:gridCol w="2667000"/>
                <a:gridCol w="2133600"/>
                <a:gridCol w="2362200"/>
              </a:tblGrid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I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’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m in state 43,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reward = 0,  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action = 2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39,   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4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22,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1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35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21,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1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21,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1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13,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2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18889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382000" y="6400800"/>
            <a:ext cx="2133600" cy="4572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71451ECC-7B2A-C04A-BF73-34C5BA082437}" type="slidenum">
              <a:rPr lang="en-US" sz="1400">
                <a:solidFill>
                  <a:schemeClr val="tx1"/>
                </a:solidFill>
                <a:cs typeface="Arial" charset="0"/>
              </a:rPr>
              <a:pPr eaLnBrk="1" hangingPunct="1"/>
              <a:t>13</a:t>
            </a:fld>
            <a:endParaRPr lang="en-US" sz="140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8686800" cy="1077913"/>
          </a:xfrm>
        </p:spPr>
        <p:txBody>
          <a:bodyPr/>
          <a:lstStyle/>
          <a:p>
            <a:pPr indent="0"/>
            <a:r>
              <a:rPr lang="en-US">
                <a:latin typeface="Arial" charset="0"/>
                <a:ea typeface="ヒラギノ角ゴ ProN W3" charset="0"/>
                <a:cs typeface="ヒラギノ角ゴ ProN W3" charset="0"/>
              </a:rPr>
              <a:t>The </a:t>
            </a:r>
            <a:r>
              <a:rPr lang="ja-JP" altLang="en-US">
                <a:latin typeface="Arial" charset="0"/>
                <a:ea typeface="ヒラギノ角ゴ ProN W3" charset="0"/>
                <a:cs typeface="ヒラギノ角ゴ ProN W3" charset="0"/>
              </a:rPr>
              <a:t>“</a:t>
            </a:r>
            <a:r>
              <a:rPr lang="en-US" altLang="ja-JP">
                <a:latin typeface="Arial" charset="0"/>
                <a:ea typeface="ヒラギノ角ゴ ProN W3" charset="0"/>
                <a:cs typeface="ヒラギノ角ゴ ProN W3" charset="0"/>
              </a:rPr>
              <a:t>Credit Assignment</a:t>
            </a:r>
            <a:r>
              <a:rPr lang="ja-JP" altLang="en-US">
                <a:latin typeface="Arial" charset="0"/>
                <a:ea typeface="ヒラギノ角ゴ ProN W3" charset="0"/>
                <a:cs typeface="ヒラギノ角ゴ ProN W3" charset="0"/>
              </a:rPr>
              <a:t>”</a:t>
            </a:r>
            <a:r>
              <a:rPr lang="en-US" altLang="ja-JP">
                <a:latin typeface="Arial" charset="0"/>
                <a:ea typeface="ヒラギノ角ゴ ProN W3" charset="0"/>
                <a:cs typeface="ヒラギノ角ゴ ProN W3" charset="0"/>
              </a:rPr>
              <a:t> Problem</a:t>
            </a:r>
            <a:endParaRPr lang="en-US">
              <a:latin typeface="Arial" charset="0"/>
              <a:ea typeface="ヒラギノ角ゴ ProN W3" charset="0"/>
              <a:cs typeface="ヒラギノ角ゴ ProN W3" charset="0"/>
            </a:endParaRPr>
          </a:p>
        </p:txBody>
      </p:sp>
      <p:graphicFrame>
        <p:nvGraphicFramePr>
          <p:cNvPr id="617476" name="Group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66908479"/>
              </p:ext>
            </p:extLst>
          </p:nvPr>
        </p:nvGraphicFramePr>
        <p:xfrm>
          <a:off x="381000" y="1219202"/>
          <a:ext cx="7162800" cy="3170445"/>
        </p:xfrm>
        <a:graphic>
          <a:graphicData uri="http://schemas.openxmlformats.org/drawingml/2006/table">
            <a:tbl>
              <a:tblPr/>
              <a:tblGrid>
                <a:gridCol w="2667000"/>
                <a:gridCol w="2133600"/>
                <a:gridCol w="2362200"/>
              </a:tblGrid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I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’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m in state 43,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reward = 0,  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action = 2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39,   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4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22,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1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35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21,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1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21,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1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13,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2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54,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2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Arial" charset="0"/>
                        <a:sym typeface="Arial" charset="0"/>
                      </a:endParaRP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18889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3962400"/>
            <a:ext cx="3531343" cy="3124200"/>
          </a:xfrm>
          <a:prstGeom prst="rect">
            <a:avLst/>
          </a:prstGeom>
        </p:spPr>
      </p:pic>
      <p:sp>
        <p:nvSpPr>
          <p:cNvPr id="37889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382000" y="6400800"/>
            <a:ext cx="2133600" cy="4572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71451ECC-7B2A-C04A-BF73-34C5BA082437}" type="slidenum">
              <a:rPr lang="en-US" sz="1400">
                <a:solidFill>
                  <a:schemeClr val="tx1"/>
                </a:solidFill>
                <a:cs typeface="Arial" charset="0"/>
              </a:rPr>
              <a:pPr eaLnBrk="1" hangingPunct="1"/>
              <a:t>14</a:t>
            </a:fld>
            <a:endParaRPr lang="en-US" sz="140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8686800" cy="1077913"/>
          </a:xfrm>
        </p:spPr>
        <p:txBody>
          <a:bodyPr/>
          <a:lstStyle/>
          <a:p>
            <a:pPr indent="0"/>
            <a:r>
              <a:rPr lang="en-US">
                <a:latin typeface="Arial" charset="0"/>
                <a:ea typeface="ヒラギノ角ゴ ProN W3" charset="0"/>
                <a:cs typeface="ヒラギノ角ゴ ProN W3" charset="0"/>
              </a:rPr>
              <a:t>The </a:t>
            </a:r>
            <a:r>
              <a:rPr lang="ja-JP" altLang="en-US">
                <a:latin typeface="Arial" charset="0"/>
                <a:ea typeface="ヒラギノ角ゴ ProN W3" charset="0"/>
                <a:cs typeface="ヒラギノ角ゴ ProN W3" charset="0"/>
              </a:rPr>
              <a:t>“</a:t>
            </a:r>
            <a:r>
              <a:rPr lang="en-US" altLang="ja-JP">
                <a:latin typeface="Arial" charset="0"/>
                <a:ea typeface="ヒラギノ角ゴ ProN W3" charset="0"/>
                <a:cs typeface="ヒラギノ角ゴ ProN W3" charset="0"/>
              </a:rPr>
              <a:t>Credit Assignment</a:t>
            </a:r>
            <a:r>
              <a:rPr lang="ja-JP" altLang="en-US">
                <a:latin typeface="Arial" charset="0"/>
                <a:ea typeface="ヒラギノ角ゴ ProN W3" charset="0"/>
                <a:cs typeface="ヒラギノ角ゴ ProN W3" charset="0"/>
              </a:rPr>
              <a:t>”</a:t>
            </a:r>
            <a:r>
              <a:rPr lang="en-US" altLang="ja-JP">
                <a:latin typeface="Arial" charset="0"/>
                <a:ea typeface="ヒラギノ角ゴ ProN W3" charset="0"/>
                <a:cs typeface="ヒラギノ角ゴ ProN W3" charset="0"/>
              </a:rPr>
              <a:t> Problem</a:t>
            </a:r>
            <a:endParaRPr lang="en-US">
              <a:latin typeface="Arial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61747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71450" y="4724400"/>
            <a:ext cx="8229600" cy="1371600"/>
          </a:xfrm>
        </p:spPr>
        <p:txBody>
          <a:bodyPr/>
          <a:lstStyle/>
          <a:p>
            <a:pPr marL="0" indent="0">
              <a:buFont typeface="Wingdings" charset="0"/>
              <a:buNone/>
            </a:pPr>
            <a:r>
              <a:rPr lang="en-US" sz="2400" dirty="0">
                <a:latin typeface="Arial" charset="0"/>
                <a:ea typeface="ヒラギノ角ゴ ProN W3" charset="0"/>
                <a:cs typeface="ヒラギノ角ゴ ProN W3" charset="0"/>
              </a:rPr>
              <a:t>Yippee!  I got to a state with a big reward!  </a:t>
            </a:r>
          </a:p>
          <a:p>
            <a:pPr marL="0" indent="0">
              <a:buFont typeface="Wingdings" charset="0"/>
              <a:buNone/>
            </a:pPr>
            <a:r>
              <a:rPr lang="en-US" sz="2400" dirty="0">
                <a:latin typeface="Arial" charset="0"/>
                <a:ea typeface="ヒラギノ角ゴ ProN W3" charset="0"/>
                <a:cs typeface="ヒラギノ角ゴ ProN W3" charset="0"/>
              </a:rPr>
              <a:t>But which of my actions along the way </a:t>
            </a:r>
            <a:endParaRPr lang="en-US" sz="2400" dirty="0" smtClean="0">
              <a:latin typeface="Arial" charset="0"/>
              <a:ea typeface="ヒラギノ角ゴ ProN W3" charset="0"/>
              <a:cs typeface="ヒラギノ角ゴ ProN W3" charset="0"/>
            </a:endParaRPr>
          </a:p>
          <a:p>
            <a:pPr marL="0" indent="0">
              <a:buFont typeface="Wingdings" charset="0"/>
              <a:buNone/>
            </a:pPr>
            <a:r>
              <a:rPr lang="en-US" sz="2400" dirty="0">
                <a:latin typeface="Arial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sz="2400" dirty="0" smtClean="0">
                <a:latin typeface="Arial" charset="0"/>
                <a:ea typeface="ヒラギノ角ゴ ProN W3" charset="0"/>
                <a:cs typeface="ヒラギノ角ゴ ProN W3" charset="0"/>
              </a:rPr>
              <a:t>                                  actually </a:t>
            </a:r>
            <a:r>
              <a:rPr lang="en-US" sz="2400" dirty="0">
                <a:latin typeface="Arial" charset="0"/>
                <a:ea typeface="ヒラギノ角ゴ ProN W3" charset="0"/>
                <a:cs typeface="ヒラギノ角ゴ ProN W3" charset="0"/>
              </a:rPr>
              <a:t>helped me get there??</a:t>
            </a:r>
          </a:p>
          <a:p>
            <a:pPr marL="0" indent="0">
              <a:buFont typeface="Wingdings" charset="0"/>
              <a:buNone/>
            </a:pPr>
            <a:r>
              <a:rPr lang="en-US" sz="2400" dirty="0">
                <a:latin typeface="Arial" charset="0"/>
                <a:ea typeface="ヒラギノ角ゴ ProN W3" charset="0"/>
                <a:cs typeface="ヒラギノ角ゴ ProN W3" charset="0"/>
              </a:rPr>
              <a:t>This is the </a:t>
            </a:r>
            <a:r>
              <a:rPr lang="en-US" sz="2400" dirty="0">
                <a:solidFill>
                  <a:srgbClr val="CC3300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Credit Assignment</a:t>
            </a:r>
            <a:r>
              <a:rPr lang="en-US" sz="2400" dirty="0">
                <a:latin typeface="Arial" charset="0"/>
                <a:ea typeface="ヒラギノ角ゴ ProN W3" charset="0"/>
                <a:cs typeface="ヒラギノ角ゴ ProN W3" charset="0"/>
              </a:rPr>
              <a:t> problem.</a:t>
            </a:r>
          </a:p>
        </p:txBody>
      </p:sp>
      <p:graphicFrame>
        <p:nvGraphicFramePr>
          <p:cNvPr id="617476" name="Group 4"/>
          <p:cNvGraphicFramePr>
            <a:graphicFrameLocks noGrp="1"/>
          </p:cNvGraphicFramePr>
          <p:nvPr>
            <p:ph sz="half" idx="1"/>
          </p:nvPr>
        </p:nvGraphicFramePr>
        <p:xfrm>
          <a:off x="381000" y="1219202"/>
          <a:ext cx="7162800" cy="3170445"/>
        </p:xfrm>
        <a:graphic>
          <a:graphicData uri="http://schemas.openxmlformats.org/drawingml/2006/table">
            <a:tbl>
              <a:tblPr/>
              <a:tblGrid>
                <a:gridCol w="2667000"/>
                <a:gridCol w="2133600"/>
                <a:gridCol w="2362200"/>
              </a:tblGrid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I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’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m in state 43,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reward = 0,  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action = 2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39,   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4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22,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1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35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21,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1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21,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1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13,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2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54,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2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26,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= 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100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Arial" charset="0"/>
                        <a:sym typeface="Arial" charset="0"/>
                      </a:endParaRP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18889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124200" y="6403975"/>
            <a:ext cx="2895600" cy="4572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93B712E0-92C3-D041-BE98-DBD365DEE268}" type="slidenum">
              <a:rPr lang="en-US" sz="1400">
                <a:solidFill>
                  <a:schemeClr val="tx1"/>
                </a:solidFill>
                <a:cs typeface="Arial" charset="0"/>
              </a:rPr>
              <a:pPr eaLnBrk="1" hangingPunct="1"/>
              <a:t>15</a:t>
            </a:fld>
            <a:endParaRPr lang="en-US" sz="140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pPr indent="0"/>
            <a:r>
              <a:rPr lang="en-US">
                <a:latin typeface="Arial" charset="0"/>
                <a:ea typeface="ヒラギノ角ゴ ProN W3" charset="0"/>
                <a:cs typeface="ヒラギノ角ゴ ProN W3" charset="0"/>
              </a:rPr>
              <a:t>Exploration-Exploitation tradeoff</a:t>
            </a:r>
          </a:p>
        </p:txBody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89916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>
                <a:latin typeface="Arial" charset="0"/>
                <a:ea typeface="ヒラギノ角ゴ ProN W3" charset="0"/>
                <a:cs typeface="ヒラギノ角ゴ ProN W3" charset="0"/>
              </a:rPr>
              <a:t>You have visited part of the state space and found a reward of 100</a:t>
            </a:r>
          </a:p>
          <a:p>
            <a:pPr lvl="1">
              <a:lnSpc>
                <a:spcPct val="90000"/>
              </a:lnSpc>
            </a:pP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is this the best you can hope for???</a:t>
            </a:r>
          </a:p>
          <a:p>
            <a:pPr lvl="1">
              <a:lnSpc>
                <a:spcPct val="90000"/>
              </a:lnSpc>
            </a:pPr>
            <a:endParaRPr lang="en-US" sz="1100">
              <a:latin typeface="Arial" charset="0"/>
              <a:ea typeface="ヒラギノ角ゴ ProN W3" charset="0"/>
              <a:cs typeface="ヒラギノ角ゴ ProN W3" charset="0"/>
            </a:endParaRPr>
          </a:p>
          <a:p>
            <a:pPr>
              <a:lnSpc>
                <a:spcPct val="90000"/>
              </a:lnSpc>
            </a:pPr>
            <a:r>
              <a:rPr lang="en-US" sz="2800" b="1">
                <a:latin typeface="Arial" charset="0"/>
                <a:ea typeface="ヒラギノ角ゴ ProN W3" charset="0"/>
                <a:cs typeface="ヒラギノ角ゴ ProN W3" charset="0"/>
              </a:rPr>
              <a:t>Exploitation</a:t>
            </a:r>
            <a:r>
              <a:rPr lang="en-US" sz="2800">
                <a:latin typeface="Arial" charset="0"/>
                <a:ea typeface="ヒラギノ角ゴ ProN W3" charset="0"/>
                <a:cs typeface="ヒラギノ角ゴ ProN W3" charset="0"/>
              </a:rPr>
              <a:t>: should I stick with what I know and find a good policy w.r.t. this knowledge?</a:t>
            </a:r>
          </a:p>
          <a:p>
            <a:pPr lvl="1">
              <a:lnSpc>
                <a:spcPct val="90000"/>
              </a:lnSpc>
            </a:pP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at risk of missing out on a better reward somewhere</a:t>
            </a:r>
          </a:p>
          <a:p>
            <a:pPr lvl="1">
              <a:lnSpc>
                <a:spcPct val="90000"/>
              </a:lnSpc>
            </a:pPr>
            <a:endParaRPr lang="en-US" sz="1200">
              <a:latin typeface="Arial" charset="0"/>
              <a:ea typeface="ヒラギノ角ゴ ProN W3" charset="0"/>
              <a:cs typeface="ヒラギノ角ゴ ProN W3" charset="0"/>
            </a:endParaRPr>
          </a:p>
          <a:p>
            <a:pPr>
              <a:lnSpc>
                <a:spcPct val="90000"/>
              </a:lnSpc>
            </a:pPr>
            <a:r>
              <a:rPr lang="en-US" sz="2800" b="1">
                <a:latin typeface="Arial" charset="0"/>
                <a:ea typeface="ヒラギノ角ゴ ProN W3" charset="0"/>
                <a:cs typeface="ヒラギノ角ゴ ProN W3" charset="0"/>
              </a:rPr>
              <a:t>Exploration</a:t>
            </a:r>
            <a:r>
              <a:rPr lang="en-US" sz="2800">
                <a:latin typeface="Arial" charset="0"/>
                <a:ea typeface="ヒラギノ角ゴ ProN W3" charset="0"/>
                <a:cs typeface="ヒラギノ角ゴ ProN W3" charset="0"/>
              </a:rPr>
              <a:t>: should I look for states w/ more reward?</a:t>
            </a:r>
          </a:p>
          <a:p>
            <a:pPr lvl="1">
              <a:lnSpc>
                <a:spcPct val="90000"/>
              </a:lnSpc>
            </a:pP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at risk of wasting time &amp; getting some negative reward</a:t>
            </a:r>
          </a:p>
        </p:txBody>
      </p:sp>
    </p:spTree>
    <p:extLst>
      <p:ext uri="{BB962C8B-B14F-4D97-AF65-F5344CB8AC3E}">
        <p14:creationId xmlns:p14="http://schemas.microsoft.com/office/powerpoint/2010/main" val="397623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952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/>
          </p:cNvSpPr>
          <p:nvPr/>
        </p:nvSpPr>
        <p:spPr bwMode="auto">
          <a:xfrm>
            <a:off x="457200" y="1219200"/>
            <a:ext cx="8229600" cy="76200"/>
          </a:xfrm>
          <a:prstGeom prst="rect">
            <a:avLst/>
          </a:prstGeom>
          <a:gradFill rotWithShape="0">
            <a:gsLst>
              <a:gs pos="0">
                <a:srgbClr val="0000CC"/>
              </a:gs>
              <a:gs pos="100000">
                <a:srgbClr val="0000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>
                <a:latin typeface="Arial" charset="0"/>
                <a:ea typeface="ヒラギノ角ゴ ProN W3" charset="0"/>
                <a:cs typeface="ヒラギノ角ゴ ProN W3" charset="0"/>
              </a:rPr>
              <a:t>Example: Animal Learning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600200"/>
            <a:ext cx="8610600" cy="5257800"/>
          </a:xfrm>
        </p:spPr>
        <p:txBody>
          <a:bodyPr rIns="132080"/>
          <a:lstStyle/>
          <a:p>
            <a:pPr eaLnBrk="1" hangingPunct="1"/>
            <a:r>
              <a:rPr lang="en-US" sz="2800">
                <a:latin typeface="Arial" charset="0"/>
                <a:ea typeface="ヒラギノ角ゴ ProN W3" charset="0"/>
                <a:cs typeface="ヒラギノ角ゴ ProN W3" charset="0"/>
              </a:rPr>
              <a:t>RL studied experimentally for more than 60 years in psychology</a:t>
            </a:r>
          </a:p>
          <a:p>
            <a:pPr eaLnBrk="1" hangingPunct="1"/>
            <a:endParaRPr lang="en-US" sz="2800">
              <a:latin typeface="Arial" charset="0"/>
              <a:ea typeface="ヒラギノ角ゴ ProN W3" charset="0"/>
              <a:cs typeface="ヒラギノ角ゴ ProN W3" charset="0"/>
            </a:endParaRPr>
          </a:p>
          <a:p>
            <a:pPr eaLnBrk="1" hangingPunct="1"/>
            <a:endParaRPr lang="en-US" sz="2800">
              <a:latin typeface="Arial" charset="0"/>
              <a:ea typeface="ヒラギノ角ゴ ProN W3" charset="0"/>
              <a:cs typeface="ヒラギノ角ゴ ProN W3" charset="0"/>
            </a:endParaRPr>
          </a:p>
          <a:p>
            <a:pPr eaLnBrk="1" hangingPunct="1"/>
            <a:endParaRPr lang="en-US" sz="2800">
              <a:latin typeface="Arial" charset="0"/>
              <a:ea typeface="ヒラギノ角ゴ ProN W3" charset="0"/>
              <a:cs typeface="ヒラギノ角ゴ ProN W3" charset="0"/>
            </a:endParaRPr>
          </a:p>
          <a:p>
            <a:pPr eaLnBrk="1" hangingPunct="1"/>
            <a:r>
              <a:rPr lang="en-US" sz="2800">
                <a:latin typeface="Arial" charset="0"/>
                <a:ea typeface="ヒラギノ角ゴ ProN W3" charset="0"/>
                <a:cs typeface="ヒラギノ角ゴ ProN W3" charset="0"/>
              </a:rPr>
              <a:t>Example: foraging</a:t>
            </a:r>
          </a:p>
        </p:txBody>
      </p:sp>
      <p:sp>
        <p:nvSpPr>
          <p:cNvPr id="2" name="Rectangle 4"/>
          <p:cNvSpPr>
            <a:spLocks/>
          </p:cNvSpPr>
          <p:nvPr/>
        </p:nvSpPr>
        <p:spPr bwMode="auto">
          <a:xfrm>
            <a:off x="482600" y="2616201"/>
            <a:ext cx="5786198" cy="820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782638" lvl="1" indent="-285750">
              <a:spcBef>
                <a:spcPts val="638"/>
              </a:spcBef>
              <a:buClr>
                <a:srgbClr val="000000"/>
              </a:buClr>
              <a:buSzPct val="100000"/>
              <a:buFont typeface="Wingdings" charset="0"/>
              <a:buChar char="§"/>
            </a:pPr>
            <a:r>
              <a:rPr lang="en-US" sz="2400">
                <a:solidFill>
                  <a:schemeClr val="tx1"/>
                </a:solidFill>
                <a:cs typeface="Arial" charset="0"/>
              </a:rPr>
              <a:t>Rewards: food, pain, hunger, drugs, etc.</a:t>
            </a:r>
          </a:p>
          <a:p>
            <a:pPr marL="782638" lvl="1" indent="-285750">
              <a:spcBef>
                <a:spcPts val="638"/>
              </a:spcBef>
              <a:buClr>
                <a:srgbClr val="000000"/>
              </a:buClr>
              <a:buSzPct val="100000"/>
              <a:buFont typeface="Wingdings" charset="0"/>
              <a:buChar char="§"/>
            </a:pPr>
            <a:r>
              <a:rPr lang="en-US" sz="2400">
                <a:solidFill>
                  <a:schemeClr val="tx1"/>
                </a:solidFill>
                <a:cs typeface="Arial" charset="0"/>
              </a:rPr>
              <a:t>Mechanisms and sophistication debated</a:t>
            </a:r>
          </a:p>
        </p:txBody>
      </p:sp>
      <p:sp>
        <p:nvSpPr>
          <p:cNvPr id="10245" name="Rectangle 5"/>
          <p:cNvSpPr>
            <a:spLocks/>
          </p:cNvSpPr>
          <p:nvPr/>
        </p:nvSpPr>
        <p:spPr bwMode="auto">
          <a:xfrm>
            <a:off x="412750" y="4533900"/>
            <a:ext cx="7848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782638" lvl="1" indent="-285750">
              <a:spcBef>
                <a:spcPts val="638"/>
              </a:spcBef>
              <a:buClr>
                <a:srgbClr val="000000"/>
              </a:buClr>
              <a:buSzPct val="100000"/>
              <a:buFont typeface="Wingdings" charset="0"/>
              <a:buChar char="§"/>
            </a:pPr>
            <a:r>
              <a:rPr lang="en-US" sz="2400">
                <a:solidFill>
                  <a:schemeClr val="tx1"/>
                </a:solidFill>
                <a:cs typeface="Arial" charset="0"/>
              </a:rPr>
              <a:t>Bees learn near-optimal foraging plan in field of artificial flowers with controlled nectar supplies</a:t>
            </a:r>
          </a:p>
          <a:p>
            <a:pPr marL="782638" lvl="1" indent="-285750">
              <a:spcBef>
                <a:spcPts val="638"/>
              </a:spcBef>
              <a:buClr>
                <a:srgbClr val="000000"/>
              </a:buClr>
              <a:buSzPct val="100000"/>
              <a:buFont typeface="Wingdings" charset="0"/>
              <a:buChar char="§"/>
            </a:pPr>
            <a:r>
              <a:rPr lang="en-US" sz="2400">
                <a:solidFill>
                  <a:schemeClr val="tx1"/>
                </a:solidFill>
                <a:cs typeface="Arial" charset="0"/>
              </a:rPr>
              <a:t>Bees have a direct neural connection from nectar intake measurement to motor planning area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5615">
            <a:off x="6361114" y="2881313"/>
            <a:ext cx="2903537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187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10245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/>
          </p:cNvSpPr>
          <p:nvPr/>
        </p:nvSpPr>
        <p:spPr bwMode="auto">
          <a:xfrm>
            <a:off x="457200" y="1219200"/>
            <a:ext cx="8229600" cy="76200"/>
          </a:xfrm>
          <a:prstGeom prst="rect">
            <a:avLst/>
          </a:prstGeom>
          <a:gradFill rotWithShape="0">
            <a:gsLst>
              <a:gs pos="0">
                <a:srgbClr val="0000CC"/>
              </a:gs>
              <a:gs pos="100000">
                <a:srgbClr val="0000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>
                <a:latin typeface="Arial" charset="0"/>
                <a:ea typeface="ヒラギノ角ゴ ProN W3" charset="0"/>
                <a:cs typeface="ヒラギノ角ゴ ProN W3" charset="0"/>
              </a:rPr>
              <a:t>Example: Backgammon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648200" cy="5257800"/>
          </a:xfrm>
        </p:spPr>
        <p:txBody>
          <a:bodyPr rIns="132080"/>
          <a:lstStyle/>
          <a:p>
            <a:pPr eaLnBrk="1" hangingPunct="1">
              <a:lnSpc>
                <a:spcPct val="80000"/>
              </a:lnSpc>
            </a:pP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Reward only for win / loss in terminal states, zero otherwise</a:t>
            </a:r>
          </a:p>
          <a:p>
            <a:pPr eaLnBrk="1" hangingPunct="1">
              <a:lnSpc>
                <a:spcPct val="80000"/>
              </a:lnSpc>
            </a:pP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TD-Gammon learns a function approximation to V(s) using a neural network</a:t>
            </a:r>
          </a:p>
          <a:p>
            <a:pPr eaLnBrk="1" hangingPunct="1">
              <a:lnSpc>
                <a:spcPct val="80000"/>
              </a:lnSpc>
            </a:pP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Combined with depth 3 search, one of the top 3 players in the world</a:t>
            </a:r>
          </a:p>
          <a:p>
            <a:pPr eaLnBrk="1" hangingPunct="1">
              <a:lnSpc>
                <a:spcPct val="80000"/>
              </a:lnSpc>
              <a:spcBef>
                <a:spcPts val="5000"/>
              </a:spcBef>
            </a:pP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You could imagine training Pacman this way…</a:t>
            </a:r>
          </a:p>
          <a:p>
            <a:pPr eaLnBrk="1" hangingPunct="1">
              <a:lnSpc>
                <a:spcPct val="80000"/>
              </a:lnSpc>
            </a:pP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… but it</a:t>
            </a:r>
            <a:r>
              <a:rPr lang="ja-JP" altLang="en-US" sz="2400">
                <a:latin typeface="Arial" charset="0"/>
                <a:ea typeface="ヒラギノ角ゴ ProN W3" charset="0"/>
                <a:cs typeface="ヒラギノ角ゴ ProN W3" charset="0"/>
              </a:rPr>
              <a:t>’</a:t>
            </a:r>
            <a:r>
              <a:rPr lang="en-US" altLang="ja-JP" sz="2400">
                <a:latin typeface="Arial" charset="0"/>
                <a:ea typeface="ヒラギノ角ゴ ProN W3" charset="0"/>
                <a:cs typeface="ヒラギノ角ゴ ProN W3" charset="0"/>
              </a:rPr>
              <a:t>s tricky!   (It</a:t>
            </a:r>
            <a:r>
              <a:rPr lang="ja-JP" altLang="en-US" sz="2400">
                <a:latin typeface="Arial" charset="0"/>
                <a:ea typeface="ヒラギノ角ゴ ProN W3" charset="0"/>
                <a:cs typeface="ヒラギノ角ゴ ProN W3" charset="0"/>
              </a:rPr>
              <a:t>’</a:t>
            </a:r>
            <a:r>
              <a:rPr lang="en-US" altLang="ja-JP" sz="2400">
                <a:latin typeface="Arial" charset="0"/>
                <a:ea typeface="ヒラギノ角ゴ ProN W3" charset="0"/>
                <a:cs typeface="ヒラギノ角ゴ ProN W3" charset="0"/>
              </a:rPr>
              <a:t>s also P3)</a:t>
            </a:r>
            <a:endParaRPr lang="en-US" sz="2400">
              <a:latin typeface="Arial" charset="0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5427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906588"/>
            <a:ext cx="2870200" cy="28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910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2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3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4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 advAuto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http://inst.eecs.berkeley.edu/~ee128/fa11/videos.html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1087F8-0B3A-4BBC-A049-F2861FE3B25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3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/>
            <a:r>
              <a:rPr lang="en-US">
                <a:latin typeface="Arial" charset="0"/>
                <a:ea typeface="ヒラギノ角ゴ ProN W3" charset="0"/>
                <a:cs typeface="ヒラギノ角ゴ ProN W3" charset="0"/>
              </a:rPr>
              <a:t>Extreme Driving</a:t>
            </a:r>
          </a:p>
        </p:txBody>
      </p:sp>
      <p:sp>
        <p:nvSpPr>
          <p:cNvPr id="563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9688" indent="0">
              <a:buFont typeface="Wingdings" charset="0"/>
              <a:buNone/>
            </a:pPr>
            <a:r>
              <a:rPr lang="en-US" sz="2800" dirty="0">
                <a:latin typeface="Arial" charset="0"/>
                <a:ea typeface="ヒラギノ角ゴ ProN W3" charset="0"/>
                <a:cs typeface="ヒラギノ角ゴ ProN W3" charset="0"/>
                <a:hlinkClick r:id="rId2"/>
              </a:rPr>
              <a:t>http://www.youtube.com/watch?v=gzI54rm9m1Q</a:t>
            </a:r>
            <a:endParaRPr lang="en-US" sz="2800" dirty="0">
              <a:latin typeface="Arial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CFDDA6ED-7D99-CA41-BBF7-C78AC2073394}" type="slidenum">
              <a:rPr lang="en-US" sz="1400">
                <a:solidFill>
                  <a:schemeClr val="tx1"/>
                </a:solidFill>
                <a:cs typeface="Arial" charset="0"/>
              </a:rPr>
              <a:pPr eaLnBrk="1" hangingPunct="1"/>
              <a:t>19</a:t>
            </a:fld>
            <a:endParaRPr lang="en-US" sz="140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132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Midterm Postmortem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was long, hard… </a:t>
            </a:r>
            <a:r>
              <a:rPr lang="en-US" dirty="0" smtClean="0">
                <a:sym typeface="Wingdings"/>
              </a:rPr>
              <a:t></a:t>
            </a:r>
          </a:p>
          <a:p>
            <a:pPr lvl="1"/>
            <a:r>
              <a:rPr lang="en-US" dirty="0" smtClean="0">
                <a:sym typeface="Wingdings"/>
              </a:rPr>
              <a:t>Max			41 </a:t>
            </a:r>
          </a:p>
          <a:p>
            <a:pPr lvl="1"/>
            <a:r>
              <a:rPr lang="en-US" dirty="0" smtClean="0">
                <a:sym typeface="Wingdings"/>
              </a:rPr>
              <a:t>Min			13</a:t>
            </a:r>
          </a:p>
          <a:p>
            <a:pPr lvl="1"/>
            <a:r>
              <a:rPr lang="en-US" dirty="0" smtClean="0">
                <a:sym typeface="Wingdings"/>
              </a:rPr>
              <a:t>Mean &amp; Median	27</a:t>
            </a: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Final</a:t>
            </a:r>
          </a:p>
          <a:p>
            <a:pPr lvl="1"/>
            <a:r>
              <a:rPr lang="en-US" dirty="0" smtClean="0">
                <a:sym typeface="Wingdings"/>
              </a:rPr>
              <a:t>Will include some of the midterm problems</a:t>
            </a:r>
          </a:p>
        </p:txBody>
      </p:sp>
    </p:spTree>
    <p:extLst>
      <p:ext uri="{BB962C8B-B14F-4D97-AF65-F5344CB8AC3E}">
        <p14:creationId xmlns:p14="http://schemas.microsoft.com/office/powerpoint/2010/main" val="2148554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Example: Learning to Walk</a:t>
            </a:r>
          </a:p>
        </p:txBody>
      </p:sp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228600" y="4495801"/>
            <a:ext cx="2400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</a:rPr>
              <a:t>Initial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3164556" y="4491336"/>
            <a:ext cx="26075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</a:rPr>
              <a:t>A Learning Trial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19461" name="TextBox 9"/>
          <p:cNvSpPr txBox="1">
            <a:spLocks noChangeArrowheads="1"/>
          </p:cNvSpPr>
          <p:nvPr/>
        </p:nvSpPr>
        <p:spPr bwMode="auto">
          <a:xfrm>
            <a:off x="6264398" y="4491336"/>
            <a:ext cx="25717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After </a:t>
            </a:r>
            <a:r>
              <a:rPr lang="en-US" sz="2400" dirty="0" smtClean="0">
                <a:latin typeface="Calibri" pitchFamily="34" charset="0"/>
              </a:rPr>
              <a:t>Learning [1K Trials]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19464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  <p:pic>
        <p:nvPicPr>
          <p:cNvPr id="13" name="AIBO WALK -- initial.mpeg" descr="/Users/pabbeel/Dropbox/work/Teaching/cs 188/CS188-lecture-materials/videos/rl/AIBO WALK -- initial.mpeg">
            <a:hlinkClick r:id="" action="ppaction://media"/>
          </p:cNvPr>
          <p:cNvPicPr>
            <a:picLocks noGrp="1" noRot="1"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1" y="2039937"/>
            <a:ext cx="2380154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AIBO WALK -- training-1.mpeg" descr="/Users/pabbeel/Dropbox/work/Teaching/cs 188/CS188-lecture-materials/videos/rl/AIBO WALK -- training-1.mpeg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0918" y="2039936"/>
            <a:ext cx="2617433" cy="237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AIBO WALK -- finished.mpeg" descr="/Users/pabbeel/Dropbox/work/Teaching/cs 188/CS188-lecture-materials/videos/rl/AIBO WALK -- finished.mpeg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40598" y="2044089"/>
            <a:ext cx="2593853" cy="235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Learning to Walk</a:t>
            </a:r>
            <a:endParaRPr lang="en-US" dirty="0"/>
          </a:p>
        </p:txBody>
      </p:sp>
      <p:pic>
        <p:nvPicPr>
          <p:cNvPr id="5" name="AIBO WALK -- initial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1675" y="1397001"/>
            <a:ext cx="5201841" cy="4729163"/>
          </a:xfrm>
        </p:spPr>
      </p:pic>
      <p:sp>
        <p:nvSpPr>
          <p:cNvPr id="4" name="TextBox 3"/>
          <p:cNvSpPr txBox="1"/>
          <p:nvPr/>
        </p:nvSpPr>
        <p:spPr>
          <a:xfrm>
            <a:off x="0" y="6172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 pitchFamily="34" charset="0"/>
                <a:cs typeface="Calibri" pitchFamily="34" charset="0"/>
              </a:rPr>
              <a:t>Initial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13643" y="6488668"/>
            <a:ext cx="2798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Video: AIBO WALK – initial]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234412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Learning to Walk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172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 pitchFamily="34" charset="0"/>
                <a:cs typeface="Calibri" pitchFamily="34" charset="0"/>
              </a:rPr>
              <a:t>Training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AIBO WALK -- training-1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0" y="1371600"/>
            <a:ext cx="5029902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13644" y="6488668"/>
            <a:ext cx="3005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Video: AIBO WALK – training]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234412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Learning to Walk</a:t>
            </a:r>
            <a:endParaRPr lang="en-US" dirty="0"/>
          </a:p>
        </p:txBody>
      </p:sp>
      <p:pic>
        <p:nvPicPr>
          <p:cNvPr id="5" name="AIBO WALK -- finished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9548" y="1371600"/>
            <a:ext cx="5029902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172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 pitchFamily="34" charset="0"/>
                <a:cs typeface="Calibri" pitchFamily="34" charset="0"/>
              </a:rPr>
              <a:t>Finished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13644" y="6488668"/>
            <a:ext cx="3023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Video: AIBO WALK – finished]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187308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Example: </a:t>
            </a:r>
            <a:r>
              <a:rPr lang="en-US" dirty="0" err="1" smtClean="0">
                <a:ea typeface="ＭＳ Ｐゴシック" pitchFamily="34" charset="-128"/>
              </a:rPr>
              <a:t>Sidewinding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21508" name="TextBox 12"/>
          <p:cNvSpPr txBox="1">
            <a:spLocks noChangeArrowheads="1"/>
          </p:cNvSpPr>
          <p:nvPr/>
        </p:nvSpPr>
        <p:spPr bwMode="auto">
          <a:xfrm>
            <a:off x="1" y="6488668"/>
            <a:ext cx="13725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[Andrew Ng]</a:t>
            </a:r>
          </a:p>
        </p:txBody>
      </p:sp>
      <p:pic>
        <p:nvPicPr>
          <p:cNvPr id="5" name="SNAKE -- climbStep+sidewinding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7419" y="1397001"/>
            <a:ext cx="4729163" cy="4729163"/>
          </a:xfrm>
        </p:spPr>
      </p:pic>
      <p:sp>
        <p:nvSpPr>
          <p:cNvPr id="6" name="TextBox 5"/>
          <p:cNvSpPr txBox="1"/>
          <p:nvPr/>
        </p:nvSpPr>
        <p:spPr>
          <a:xfrm>
            <a:off x="6172200" y="6488668"/>
            <a:ext cx="3989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Video: SNAKE – </a:t>
            </a:r>
            <a:r>
              <a:rPr lang="en-US" dirty="0" err="1" smtClean="0">
                <a:solidFill>
                  <a:srgbClr val="FF0000"/>
                </a:solidFill>
                <a:latin typeface="Calibri"/>
                <a:cs typeface="Calibri"/>
              </a:rPr>
              <a:t>climbStep+sidewinding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Example: Toddler Robot</a:t>
            </a:r>
          </a:p>
        </p:txBody>
      </p:sp>
      <p:sp>
        <p:nvSpPr>
          <p:cNvPr id="22532" name="TextBox 12"/>
          <p:cNvSpPr txBox="1">
            <a:spLocks noChangeArrowheads="1"/>
          </p:cNvSpPr>
          <p:nvPr/>
        </p:nvSpPr>
        <p:spPr bwMode="auto">
          <a:xfrm>
            <a:off x="1" y="6488668"/>
            <a:ext cx="33727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[</a:t>
            </a:r>
            <a:r>
              <a:rPr lang="en-US" dirty="0" err="1" smtClean="0">
                <a:latin typeface="Calibri" pitchFamily="34" charset="0"/>
              </a:rPr>
              <a:t>Tedrake</a:t>
            </a:r>
            <a:r>
              <a:rPr lang="en-US" dirty="0">
                <a:latin typeface="Calibri" pitchFamily="34" charset="0"/>
              </a:rPr>
              <a:t>, Zhang and </a:t>
            </a:r>
            <a:r>
              <a:rPr lang="en-US" dirty="0" err="1">
                <a:latin typeface="Calibri" pitchFamily="34" charset="0"/>
              </a:rPr>
              <a:t>Seung</a:t>
            </a:r>
            <a:r>
              <a:rPr lang="en-US" dirty="0">
                <a:latin typeface="Calibri" pitchFamily="34" charset="0"/>
              </a:rPr>
              <a:t>, </a:t>
            </a:r>
            <a:r>
              <a:rPr lang="en-US" dirty="0" smtClean="0">
                <a:latin typeface="Calibri" pitchFamily="34" charset="0"/>
              </a:rPr>
              <a:t>2005]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3" name="toddler_cu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7419" y="1397001"/>
            <a:ext cx="4729163" cy="4729163"/>
          </a:xfrm>
        </p:spPr>
      </p:pic>
      <p:sp>
        <p:nvSpPr>
          <p:cNvPr id="5" name="TextBox 4"/>
          <p:cNvSpPr txBox="1"/>
          <p:nvPr/>
        </p:nvSpPr>
        <p:spPr>
          <a:xfrm>
            <a:off x="7336474" y="6488668"/>
            <a:ext cx="2410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Video: TODDLER – 40s]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The Crawler!</a:t>
            </a:r>
          </a:p>
        </p:txBody>
      </p:sp>
      <p:graphicFrame>
        <p:nvGraphicFramePr>
          <p:cNvPr id="23555" name="Object 2"/>
          <p:cNvGraphicFramePr>
            <a:graphicFrameLocks noChangeAspect="1"/>
          </p:cNvGraphicFramePr>
          <p:nvPr/>
        </p:nvGraphicFramePr>
        <p:xfrm>
          <a:off x="2000250" y="1600200"/>
          <a:ext cx="5200650" cy="3304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4" name="Photo Editor Photo" r:id="rId4" imgW="2126164" imgH="1013333" progId="MSPhotoEd.3">
                  <p:embed/>
                </p:oleObj>
              </mc:Choice>
              <mc:Fallback>
                <p:oleObj name="Photo Editor Photo" r:id="rId4" imgW="2126164" imgH="1013333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50" y="1600200"/>
                        <a:ext cx="5200650" cy="33045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5685960" y="6477000"/>
            <a:ext cx="4610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[Demo: Crawler Bot (L10D1)] </a:t>
            </a:r>
            <a:r>
              <a:rPr lang="en-US" dirty="0" smtClean="0">
                <a:latin typeface="Calibri" pitchFamily="34" charset="0"/>
              </a:rPr>
              <a:t>[You, in Project 3]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Crawler Bot</a:t>
            </a:r>
            <a:endParaRPr lang="en-US" dirty="0"/>
          </a:p>
        </p:txBody>
      </p:sp>
      <p:pic>
        <p:nvPicPr>
          <p:cNvPr id="4" name="CrawlerBo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3039" y="1142999"/>
            <a:ext cx="6217922" cy="518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88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>
          <a:xfrm>
            <a:off x="-152400" y="76200"/>
            <a:ext cx="5791200" cy="685800"/>
          </a:xfrm>
        </p:spPr>
        <p:txBody>
          <a:bodyPr/>
          <a:lstStyle/>
          <a:p>
            <a:pPr indent="0" eaLnBrk="1" hangingPunct="1"/>
            <a:r>
              <a:rPr lang="en-US">
                <a:latin typeface="Arial" charset="0"/>
                <a:ea typeface="ヒラギノ角ゴ ProN W3" charset="0"/>
                <a:cs typeface="ヒラギノ角ゴ ProN W3" charset="0"/>
              </a:rPr>
              <a:t>Other Applications</a:t>
            </a:r>
          </a:p>
        </p:txBody>
      </p:sp>
      <p:sp>
        <p:nvSpPr>
          <p:cNvPr id="57346" name="Content Placeholder 2"/>
          <p:cNvSpPr>
            <a:spLocks noGrp="1"/>
          </p:cNvSpPr>
          <p:nvPr>
            <p:ph idx="1"/>
          </p:nvPr>
        </p:nvSpPr>
        <p:spPr>
          <a:xfrm>
            <a:off x="152400" y="2286000"/>
            <a:ext cx="8610600" cy="48006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Robotic control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helicopter maneuvering, autonomous vehicles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Mars rover - path planning, oversubscription planning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elevator planning</a:t>
            </a:r>
          </a:p>
          <a:p>
            <a:pPr eaLnBrk="1" hangingPunct="1">
              <a:spcBef>
                <a:spcPct val="0"/>
              </a:spcBef>
            </a:pP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Game playing - backgammon, tetris, checkers</a:t>
            </a:r>
          </a:p>
          <a:p>
            <a:pPr eaLnBrk="1" hangingPunct="1">
              <a:spcBef>
                <a:spcPct val="0"/>
              </a:spcBef>
            </a:pP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Neuroscience</a:t>
            </a:r>
          </a:p>
          <a:p>
            <a:pPr eaLnBrk="1" hangingPunct="1">
              <a:spcBef>
                <a:spcPct val="0"/>
              </a:spcBef>
            </a:pP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Computational Finance, Sequential Auctions</a:t>
            </a:r>
          </a:p>
          <a:p>
            <a:pPr eaLnBrk="1" hangingPunct="1">
              <a:spcBef>
                <a:spcPct val="0"/>
              </a:spcBef>
            </a:pP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Assisting elderly in simple tasks</a:t>
            </a:r>
          </a:p>
          <a:p>
            <a:pPr eaLnBrk="1" hangingPunct="1">
              <a:spcBef>
                <a:spcPct val="0"/>
              </a:spcBef>
            </a:pP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Spoken dialog management</a:t>
            </a:r>
          </a:p>
          <a:p>
            <a:pPr eaLnBrk="1" hangingPunct="1">
              <a:spcBef>
                <a:spcPct val="0"/>
              </a:spcBef>
            </a:pP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Communication Networks – switching, routing, flow control</a:t>
            </a:r>
          </a:p>
          <a:p>
            <a:pPr eaLnBrk="1" hangingPunct="1">
              <a:spcBef>
                <a:spcPct val="0"/>
              </a:spcBef>
            </a:pP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War planning, evacuation planning</a:t>
            </a:r>
          </a:p>
          <a:p>
            <a:pPr eaLnBrk="1" hangingPunct="1"/>
            <a:endParaRPr lang="en-US" sz="2400">
              <a:latin typeface="Arial" charset="0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57347" name="Picture 2" descr="http://heli.stanford.edu/images/photos/BenTse/thumbDSC_45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64" y="228600"/>
            <a:ext cx="341153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657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14851" y="2103975"/>
            <a:ext cx="4078214" cy="198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Reinforcement Learning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400550" y="1905001"/>
            <a:ext cx="3886200" cy="2446215"/>
            <a:chOff x="5920155" y="2133600"/>
            <a:chExt cx="5181600" cy="2446215"/>
          </a:xfrm>
        </p:grpSpPr>
        <p:sp>
          <p:nvSpPr>
            <p:cNvPr id="5" name="Rectangle 4"/>
            <p:cNvSpPr/>
            <p:nvPr/>
          </p:nvSpPr>
          <p:spPr>
            <a:xfrm>
              <a:off x="5920155" y="2971800"/>
              <a:ext cx="816708" cy="129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05955" y="4046415"/>
              <a:ext cx="16764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24955" y="3733800"/>
              <a:ext cx="685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39354" y="2286000"/>
              <a:ext cx="1547445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653955" y="2209800"/>
              <a:ext cx="144780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001000" y="21336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8458200" y="2743200"/>
              <a:ext cx="304800" cy="2286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748955" y="3429000"/>
              <a:ext cx="1654908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47801"/>
            <a:ext cx="8286750" cy="4525963"/>
          </a:xfrm>
        </p:spPr>
        <p:txBody>
          <a:bodyPr/>
          <a:lstStyle/>
          <a:p>
            <a:r>
              <a:rPr lang="en-US" sz="2800" dirty="0" smtClean="0">
                <a:latin typeface="Calibri"/>
                <a:ea typeface="ＭＳ Ｐゴシック" pitchFamily="34" charset="-128"/>
                <a:cs typeface="Calibri"/>
              </a:rPr>
              <a:t>Still assume a Markov decision process (MDP):</a:t>
            </a:r>
          </a:p>
          <a:p>
            <a:pPr lvl="1"/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set of states s </a:t>
            </a:r>
            <a:r>
              <a:rPr lang="en-US" sz="2400" dirty="0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 </a:t>
            </a:r>
            <a:r>
              <a:rPr lang="en-US" sz="2400" dirty="0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</a:t>
            </a:r>
          </a:p>
          <a:p>
            <a:pPr lvl="1"/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set of actions (per state) A</a:t>
            </a:r>
          </a:p>
          <a:p>
            <a:pPr lvl="1"/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model T(</a:t>
            </a:r>
            <a:r>
              <a:rPr lang="en-US" sz="2400" dirty="0" err="1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altLang="ja-JP" sz="2400" dirty="0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’)</a:t>
            </a:r>
            <a:endParaRPr lang="en-US" altLang="ja-JP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reward function R(</a:t>
            </a:r>
            <a:r>
              <a:rPr lang="en-US" sz="2400" dirty="0" err="1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altLang="ja-JP" sz="2400" dirty="0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’) </a:t>
            </a:r>
            <a:r>
              <a:rPr lang="en-US" altLang="ja-JP" sz="2400" dirty="0" smtClean="0">
                <a:latin typeface="Calibri"/>
                <a:ea typeface="ＭＳ Ｐゴシック" pitchFamily="34" charset="-128"/>
                <a:cs typeface="Calibri"/>
              </a:rPr>
              <a:t>&amp;</a:t>
            </a:r>
            <a:r>
              <a:rPr lang="en-US" altLang="ja-JP" sz="2400" dirty="0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 discount </a:t>
            </a:r>
            <a:r>
              <a:rPr lang="en-US" altLang="ja-JP" sz="2400" dirty="0" err="1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γ</a:t>
            </a:r>
            <a:endParaRPr lang="en-US" altLang="ja-JP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800" dirty="0" smtClean="0">
                <a:latin typeface="Calibri"/>
                <a:ea typeface="ＭＳ Ｐゴシック" pitchFamily="34" charset="-128"/>
                <a:cs typeface="Calibri"/>
              </a:rPr>
              <a:t>Still looking for a policy </a:t>
            </a:r>
            <a:r>
              <a:rPr lang="en-US" sz="2800" dirty="0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(s)</a:t>
            </a:r>
          </a:p>
          <a:p>
            <a:pPr lvl="1"/>
            <a:endParaRPr lang="en-US" sz="2000" dirty="0" smtClean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  <a:p>
            <a:r>
              <a:rPr lang="en-US" sz="2800" dirty="0" smtClean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New twist: </a:t>
            </a:r>
            <a:r>
              <a:rPr lang="en-US" sz="2800" dirty="0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don</a:t>
            </a:r>
            <a:r>
              <a:rPr lang="en-US" altLang="ja-JP" sz="2800" dirty="0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’t know T or R</a:t>
            </a:r>
          </a:p>
          <a:p>
            <a:pPr lvl="1"/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I.e. we don’</a:t>
            </a:r>
            <a:r>
              <a:rPr lang="en-US" altLang="ja-JP" sz="2400" dirty="0" smtClean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t know which states are good or what the actions do</a:t>
            </a:r>
          </a:p>
          <a:p>
            <a:pPr lvl="1"/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Must actually try actions and states out to learn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Office Hour Change (this week)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438401"/>
            <a:ext cx="2324100" cy="2108199"/>
          </a:xfrm>
        </p:spPr>
        <p:txBody>
          <a:bodyPr/>
          <a:lstStyle/>
          <a:p>
            <a:r>
              <a:rPr lang="en-US" dirty="0" smtClean="0"/>
              <a:t>Thurs 10-11am</a:t>
            </a:r>
          </a:p>
          <a:p>
            <a:pPr lvl="1"/>
            <a:r>
              <a:rPr lang="en-US" dirty="0" smtClean="0"/>
              <a:t>CSE 588</a:t>
            </a:r>
          </a:p>
          <a:p>
            <a:pPr lvl="1"/>
            <a:r>
              <a:rPr lang="en-US" dirty="0" smtClean="0"/>
              <a:t>(Not Fri)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29520"/>
          <a:stretch/>
        </p:blipFill>
        <p:spPr>
          <a:xfrm>
            <a:off x="3314700" y="1295400"/>
            <a:ext cx="3390900" cy="42938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57450" y="5943600"/>
            <a:ext cx="50353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“Listen </a:t>
            </a:r>
            <a:r>
              <a:rPr lang="en-US" sz="2000" dirty="0" err="1" smtClean="0"/>
              <a:t>Simkins</a:t>
            </a:r>
            <a:r>
              <a:rPr lang="en-US" sz="2000" dirty="0" smtClean="0"/>
              <a:t>, when I said that you could always come to me with your problems, I meant during office hours!”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95182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Offline Planning (MDPs)</a:t>
            </a:r>
          </a:p>
          <a:p>
            <a:pPr lvl="1"/>
            <a:r>
              <a:rPr lang="en-US" dirty="0" smtClean="0"/>
              <a:t>Value iteration, policy iteration</a:t>
            </a:r>
          </a:p>
          <a:p>
            <a:r>
              <a:rPr lang="en-US" dirty="0" smtClean="0"/>
              <a:t>Online: </a:t>
            </a:r>
            <a:r>
              <a:rPr lang="en-US" dirty="0"/>
              <a:t>R</a:t>
            </a:r>
            <a:r>
              <a:rPr lang="en-US" dirty="0" smtClean="0"/>
              <a:t>einforcement Learning</a:t>
            </a:r>
          </a:p>
          <a:p>
            <a:pPr lvl="1"/>
            <a:r>
              <a:rPr lang="en-US" dirty="0" smtClean="0"/>
              <a:t>Model-Based</a:t>
            </a:r>
          </a:p>
          <a:p>
            <a:pPr lvl="1"/>
            <a:r>
              <a:rPr lang="en-US" dirty="0" smtClean="0"/>
              <a:t>Model-Free</a:t>
            </a:r>
          </a:p>
          <a:p>
            <a:pPr lvl="2"/>
            <a:r>
              <a:rPr lang="en-US" dirty="0" smtClean="0"/>
              <a:t>Passive</a:t>
            </a:r>
          </a:p>
          <a:p>
            <a:pPr lvl="2"/>
            <a:r>
              <a:rPr lang="en-US" dirty="0" smtClean="0"/>
              <a:t>Active</a:t>
            </a:r>
          </a:p>
        </p:txBody>
      </p:sp>
    </p:spTree>
    <p:extLst>
      <p:ext uri="{BB962C8B-B14F-4D97-AF65-F5344CB8AC3E}">
        <p14:creationId xmlns:p14="http://schemas.microsoft.com/office/powerpoint/2010/main" val="517695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Offline (MDPs) vs. Online (RL)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94383" y="2667000"/>
            <a:ext cx="3406316" cy="2362200"/>
          </a:xfrm>
          <a:prstGeom prst="rect">
            <a:avLst/>
          </a:prstGeom>
          <a:noFill/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500" y="1448180"/>
            <a:ext cx="3577607" cy="35806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234457" y="5358826"/>
            <a:ext cx="228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 pitchFamily="34" charset="0"/>
              </a:rPr>
              <a:t>Offline Solution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00700" y="5358826"/>
            <a:ext cx="228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 pitchFamily="34" charset="0"/>
              </a:rPr>
              <a:t>Online Learning</a:t>
            </a:r>
            <a:endParaRPr lang="en-US" sz="32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Passive Reinforcement Learning</a:t>
            </a:r>
            <a:endParaRPr 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3100" y="1156714"/>
            <a:ext cx="5372100" cy="53197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Passive Reinforcement Learning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1450" y="1371600"/>
            <a:ext cx="85725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Simplified task: policy evaluation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Input: a fixed policy </a:t>
            </a:r>
            <a:r>
              <a:rPr lang="en-US" sz="2400" dirty="0" smtClean="0">
                <a:sym typeface="Symbol" pitchFamily="18" charset="2"/>
              </a:rPr>
              <a:t>(s)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You don’t know the transitions T(</a:t>
            </a:r>
            <a:r>
              <a:rPr lang="en-US" sz="2400" dirty="0" err="1" smtClean="0"/>
              <a:t>s,a,s</a:t>
            </a:r>
            <a:r>
              <a:rPr lang="en-US" sz="2400" dirty="0" smtClean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You don’t know the rewards R(</a:t>
            </a:r>
            <a:r>
              <a:rPr lang="en-US" sz="2400" dirty="0" err="1" smtClean="0"/>
              <a:t>s,a,s</a:t>
            </a:r>
            <a:r>
              <a:rPr lang="en-US" sz="2400" dirty="0" smtClean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rgbClr val="CC0000"/>
                </a:solidFill>
              </a:rPr>
              <a:t>Goal: learn the state values</a:t>
            </a:r>
            <a:endParaRPr lang="en-US" sz="2400" dirty="0" smtClean="0"/>
          </a:p>
          <a:p>
            <a:pPr lvl="1"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Learner is “along for the ride”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No choice about what actions to take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Just execute the policy and learn from experience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This is NOT offline planning!  You actually take actions in the world.</a:t>
            </a:r>
          </a:p>
          <a:p>
            <a:pPr lvl="1">
              <a:lnSpc>
                <a:spcPct val="90000"/>
              </a:lnSpc>
            </a:pPr>
            <a:endParaRPr lang="en-US" sz="2400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3450" y="1448143"/>
            <a:ext cx="4057650" cy="31629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Model-Based Learning</a:t>
            </a:r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8246" y="1600200"/>
            <a:ext cx="7245413" cy="426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1315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Model-Based Learning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600" dirty="0" smtClean="0"/>
              <a:t>Model-Based Idea:</a:t>
            </a:r>
          </a:p>
          <a:p>
            <a:pPr lvl="1">
              <a:lnSpc>
                <a:spcPct val="80000"/>
              </a:lnSpc>
            </a:pPr>
            <a:r>
              <a:rPr lang="en-US" sz="2200" dirty="0" smtClean="0"/>
              <a:t>Learn an approximate model based on experiences</a:t>
            </a:r>
          </a:p>
          <a:p>
            <a:pPr lvl="1">
              <a:lnSpc>
                <a:spcPct val="80000"/>
              </a:lnSpc>
            </a:pPr>
            <a:r>
              <a:rPr lang="en-US" sz="2200" dirty="0" smtClean="0"/>
              <a:t>Solve for values as if the learned model were correct</a:t>
            </a:r>
          </a:p>
          <a:p>
            <a:pPr lvl="1"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600" dirty="0" smtClean="0"/>
              <a:t>Step 1: Learn empirical MDP model</a:t>
            </a:r>
          </a:p>
          <a:p>
            <a:pPr lvl="1">
              <a:lnSpc>
                <a:spcPct val="80000"/>
              </a:lnSpc>
            </a:pPr>
            <a:r>
              <a:rPr lang="en-US" sz="2200" dirty="0" smtClean="0"/>
              <a:t>Count outcomes s’ for each s, a</a:t>
            </a:r>
          </a:p>
          <a:p>
            <a:pPr lvl="1">
              <a:lnSpc>
                <a:spcPct val="80000"/>
              </a:lnSpc>
            </a:pPr>
            <a:r>
              <a:rPr lang="en-US" sz="2200" dirty="0" smtClean="0"/>
              <a:t>Normalize to give an estimate of</a:t>
            </a:r>
            <a:endParaRPr lang="en-US" sz="2200" b="1" dirty="0" smtClean="0"/>
          </a:p>
          <a:p>
            <a:pPr lvl="1">
              <a:lnSpc>
                <a:spcPct val="80000"/>
              </a:lnSpc>
            </a:pPr>
            <a:r>
              <a:rPr lang="en-US" sz="2200" dirty="0" smtClean="0"/>
              <a:t>Discover each </a:t>
            </a:r>
            <a:r>
              <a:rPr lang="en-US" sz="2200" b="1" dirty="0" smtClean="0"/>
              <a:t>                      </a:t>
            </a:r>
            <a:r>
              <a:rPr lang="en-US" sz="2200" dirty="0" smtClean="0"/>
              <a:t>when we experience (s, a, s’)</a:t>
            </a:r>
          </a:p>
          <a:p>
            <a:pPr>
              <a:lnSpc>
                <a:spcPct val="80000"/>
              </a:lnSpc>
            </a:pPr>
            <a:endParaRPr lang="en-US" sz="2800" dirty="0" smtClean="0"/>
          </a:p>
          <a:p>
            <a:pPr>
              <a:lnSpc>
                <a:spcPct val="80000"/>
              </a:lnSpc>
            </a:pPr>
            <a:r>
              <a:rPr lang="en-US" sz="2600" dirty="0" smtClean="0"/>
              <a:t>Step 2: Solve the learned MDP</a:t>
            </a:r>
          </a:p>
          <a:p>
            <a:pPr lvl="1">
              <a:lnSpc>
                <a:spcPct val="80000"/>
              </a:lnSpc>
            </a:pPr>
            <a:r>
              <a:rPr lang="en-US" sz="2200" dirty="0" smtClean="0"/>
              <a:t>For example, use value iteration, as before</a:t>
            </a:r>
          </a:p>
        </p:txBody>
      </p:sp>
      <p:pic>
        <p:nvPicPr>
          <p:cNvPr id="40" name="Picture 3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3734578" y="3549893"/>
            <a:ext cx="913775" cy="3048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181211" y="3904717"/>
            <a:ext cx="903392" cy="304869"/>
          </a:xfrm>
          <a:prstGeom prst="rect">
            <a:avLst/>
          </a:prstGeom>
          <a:noFill/>
          <a:ln/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6500" y="3505399"/>
            <a:ext cx="2358639" cy="1828402"/>
          </a:xfrm>
          <a:prstGeom prst="rect">
            <a:avLst/>
          </a:prstGeom>
          <a:noFill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8183" y="1447800"/>
            <a:ext cx="2565484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7617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Example: Model-Based Learning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371600"/>
            <a:ext cx="1657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  <a:latin typeface="Calibri"/>
                <a:cs typeface="Calibri"/>
              </a:rPr>
              <a:t>Input Policy </a:t>
            </a:r>
            <a:r>
              <a:rPr lang="en-US" sz="2800" dirty="0" smtClean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dirty="0" smtClean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342900" y="5421868"/>
            <a:ext cx="1828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 smtClean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dirty="0" smtClean="0">
                <a:latin typeface="Calibri"/>
                <a:cs typeface="Calibri"/>
                <a:sym typeface="Symbol" pitchFamily="18" charset="2"/>
              </a:rPr>
              <a:t> </a:t>
            </a:r>
            <a:r>
              <a:rPr lang="en-US" dirty="0">
                <a:latin typeface="Calibri"/>
                <a:cs typeface="Calibri"/>
                <a:sym typeface="Symbol" pitchFamily="18" charset="2"/>
              </a:rPr>
              <a:t>= </a:t>
            </a:r>
            <a:r>
              <a:rPr lang="en-US" dirty="0" smtClean="0">
                <a:latin typeface="Calibri"/>
                <a:cs typeface="Calibri"/>
                <a:sym typeface="Symbol" pitchFamily="18" charset="2"/>
              </a:rPr>
              <a:t>1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00350" y="1371600"/>
            <a:ext cx="3371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43700" y="1371600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  <a:latin typeface="Calibri"/>
                <a:cs typeface="Calibri"/>
              </a:rPr>
              <a:t>Learned Model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362599"/>
              </p:ext>
            </p:extLst>
          </p:nvPr>
        </p:nvGraphicFramePr>
        <p:xfrm>
          <a:off x="285750" y="2514601"/>
          <a:ext cx="200025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6750"/>
                <a:gridCol w="666750"/>
                <a:gridCol w="666750"/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62617" marR="62617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62617" marR="62617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62617" marR="62617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62617" marR="62617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62617" marR="62617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2617" marR="62617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62617" marR="62617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2617" marR="62617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62617" marR="62617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1727688" y="3478824"/>
            <a:ext cx="4572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55076" y="2640624"/>
            <a:ext cx="4572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770161" y="3715583"/>
            <a:ext cx="228600" cy="147802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411999" y="3715584"/>
            <a:ext cx="228600" cy="147802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206744" y="4222532"/>
            <a:ext cx="17145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46508" y="2567353"/>
            <a:ext cx="1485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D, exit,  x, +10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89608" y="2567353"/>
            <a:ext cx="1485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D, exit,  x, +10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56638" y="4699312"/>
            <a:ext cx="1828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A, exit,    x, -10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14650" y="1981200"/>
            <a:ext cx="1257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Episode 1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686050" y="2514600"/>
            <a:ext cx="17145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857750" y="1981200"/>
            <a:ext cx="1257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Episode 2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629150" y="2514600"/>
            <a:ext cx="17145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914650" y="4114800"/>
            <a:ext cx="1257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Episode 3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686050" y="4648200"/>
            <a:ext cx="17145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857750" y="4114800"/>
            <a:ext cx="1257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Episode 4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4629150" y="4648200"/>
            <a:ext cx="17145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800350" y="4698025"/>
            <a:ext cx="1828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D, exit,    x, +10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972300" y="1981200"/>
            <a:ext cx="17145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Calibri"/>
                <a:cs typeface="Calibri"/>
              </a:rPr>
              <a:t>T(</a:t>
            </a:r>
            <a:r>
              <a:rPr lang="en-US" sz="3200" dirty="0" err="1" smtClean="0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 smtClean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 smtClean="0">
              <a:latin typeface="Calibri"/>
              <a:cs typeface="Calibri"/>
            </a:endParaRPr>
          </a:p>
          <a:p>
            <a:r>
              <a:rPr lang="en-US" sz="2000" dirty="0" smtClean="0">
                <a:latin typeface="Calibri"/>
                <a:cs typeface="Calibri"/>
              </a:rPr>
              <a:t>T(B, east, C) = 1.00</a:t>
            </a:r>
          </a:p>
          <a:p>
            <a:r>
              <a:rPr lang="en-US" sz="2000" dirty="0" smtClean="0">
                <a:latin typeface="Calibri"/>
                <a:cs typeface="Calibri"/>
              </a:rPr>
              <a:t>T(C, east, D) = 0.75</a:t>
            </a:r>
          </a:p>
          <a:p>
            <a:r>
              <a:rPr lang="en-US" sz="2000" dirty="0" smtClean="0">
                <a:latin typeface="Calibri"/>
                <a:cs typeface="Calibri"/>
              </a:rPr>
              <a:t>T(C, east, A) = 0.25</a:t>
            </a:r>
          </a:p>
          <a:p>
            <a:pPr algn="ctr"/>
            <a:r>
              <a:rPr lang="en-US" sz="2000" dirty="0" smtClean="0">
                <a:latin typeface="Calibri"/>
                <a:cs typeface="Calibri"/>
              </a:rPr>
              <a:t>…</a:t>
            </a:r>
          </a:p>
          <a:p>
            <a:endParaRPr lang="en-US" sz="2000" dirty="0" smtClean="0">
              <a:latin typeface="Calibri"/>
              <a:cs typeface="Calibri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Calibri"/>
                <a:cs typeface="Calibri"/>
              </a:rPr>
              <a:t>R(</a:t>
            </a:r>
            <a:r>
              <a:rPr lang="en-US" sz="3200" dirty="0" err="1" smtClean="0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 smtClean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 smtClean="0">
              <a:latin typeface="Calibri"/>
              <a:cs typeface="Calibri"/>
            </a:endParaRPr>
          </a:p>
          <a:p>
            <a:r>
              <a:rPr lang="en-US" sz="2000" dirty="0" smtClean="0">
                <a:latin typeface="Calibri"/>
                <a:cs typeface="Calibri"/>
              </a:rPr>
              <a:t>R(B, east, C) = -1</a:t>
            </a:r>
          </a:p>
          <a:p>
            <a:r>
              <a:rPr lang="en-US" sz="2000" dirty="0" smtClean="0">
                <a:latin typeface="Calibri"/>
                <a:cs typeface="Calibri"/>
              </a:rPr>
              <a:t>R(C, east, D) = -1</a:t>
            </a:r>
          </a:p>
          <a:p>
            <a:r>
              <a:rPr lang="en-US" sz="2000" dirty="0" smtClean="0">
                <a:latin typeface="Calibri"/>
                <a:cs typeface="Calibri"/>
              </a:rPr>
              <a:t>R(D, exit, x) = +10</a:t>
            </a:r>
          </a:p>
          <a:p>
            <a:pPr algn="ctr"/>
            <a:r>
              <a:rPr lang="en-US" sz="2000" dirty="0" smtClean="0">
                <a:latin typeface="Calibri"/>
                <a:cs typeface="Calibri"/>
              </a:rPr>
              <a:t>…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858000" y="2514600"/>
            <a:ext cx="18288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858000" y="4648200"/>
            <a:ext cx="18288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4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7244862" y="2066192"/>
            <a:ext cx="1142219" cy="3810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7258050" y="4199792"/>
            <a:ext cx="1128985" cy="381000"/>
          </a:xfrm>
          <a:prstGeom prst="rect">
            <a:avLst/>
          </a:prstGeom>
          <a:noFill/>
          <a:ln/>
          <a:effectLst/>
        </p:spPr>
      </p:pic>
      <p:sp>
        <p:nvSpPr>
          <p:cNvPr id="5" name="Right Arrow 4"/>
          <p:cNvSpPr/>
          <p:nvPr/>
        </p:nvSpPr>
        <p:spPr>
          <a:xfrm rot="2308739">
            <a:off x="541935" y="414940"/>
            <a:ext cx="1383447" cy="762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rgbClr val="FFFFFF"/>
                </a:solidFill>
              </a:rPr>
              <a:t>  Passive 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638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38" grpId="0"/>
      <p:bldP spid="39" grpId="0" animBg="1"/>
      <p:bldP spid="4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Model-Free Learning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71750" y="1448201"/>
            <a:ext cx="4110038" cy="50281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Example: Expected Age</a:t>
            </a:r>
          </a:p>
        </p:txBody>
      </p:sp>
      <p:sp>
        <p:nvSpPr>
          <p:cNvPr id="12292" name="TextBox 10"/>
          <p:cNvSpPr txBox="1">
            <a:spLocks noChangeArrowheads="1"/>
          </p:cNvSpPr>
          <p:nvPr/>
        </p:nvSpPr>
        <p:spPr bwMode="auto">
          <a:xfrm>
            <a:off x="2228850" y="1214736"/>
            <a:ext cx="50863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Goal: Compute expected age of </a:t>
            </a:r>
            <a:r>
              <a:rPr lang="en-US" sz="2400" dirty="0" smtClean="0">
                <a:latin typeface="Calibri" pitchFamily="34" charset="0"/>
              </a:rPr>
              <a:t>CSE 473 </a:t>
            </a:r>
            <a:r>
              <a:rPr lang="en-US" sz="2400" dirty="0">
                <a:latin typeface="Calibri" pitchFamily="34" charset="0"/>
              </a:rPr>
              <a:t>students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200150" y="1828800"/>
            <a:ext cx="6686550" cy="1219200"/>
            <a:chOff x="1828800" y="1828800"/>
            <a:chExt cx="8534400" cy="1219200"/>
          </a:xfrm>
          <a:solidFill>
            <a:srgbClr val="B5E3C8"/>
          </a:solidFill>
        </p:grpSpPr>
        <p:sp>
          <p:nvSpPr>
            <p:cNvPr id="12" name="Rounded Rectangle 11"/>
            <p:cNvSpPr/>
            <p:nvPr/>
          </p:nvSpPr>
          <p:spPr>
            <a:xfrm>
              <a:off x="1828800" y="1828800"/>
              <a:ext cx="8534400" cy="1219200"/>
            </a:xfrm>
            <a:prstGeom prst="round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Calibri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828800" y="2209800"/>
              <a:ext cx="85344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38450" y="2362200"/>
            <a:ext cx="16002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05350" y="2438400"/>
            <a:ext cx="14097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ounded Rectangle 21"/>
          <p:cNvSpPr/>
          <p:nvPr/>
        </p:nvSpPr>
        <p:spPr>
          <a:xfrm>
            <a:off x="1200150" y="3886200"/>
            <a:ext cx="314325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371600" y="3897313"/>
            <a:ext cx="2743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Based”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200150" y="4267200"/>
            <a:ext cx="31432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0250" y="5461000"/>
            <a:ext cx="16002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9775" y="4572000"/>
            <a:ext cx="12954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ounded Rectangle 31"/>
          <p:cNvSpPr/>
          <p:nvPr/>
        </p:nvSpPr>
        <p:spPr>
          <a:xfrm>
            <a:off x="4743450" y="3886200"/>
            <a:ext cx="314325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4914900" y="3897313"/>
            <a:ext cx="2743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Free”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743450" y="4267200"/>
            <a:ext cx="31432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00700" y="4953000"/>
            <a:ext cx="135136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200150" y="3244826"/>
            <a:ext cx="66865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Without P(A), instead collect samples [a</a:t>
            </a:r>
            <a:r>
              <a:rPr lang="en-US" sz="2400" baseline="-25000" dirty="0">
                <a:latin typeface="Calibri" pitchFamily="34" charset="0"/>
              </a:rPr>
              <a:t>1</a:t>
            </a:r>
            <a:r>
              <a:rPr lang="en-US" sz="2400" dirty="0">
                <a:latin typeface="Calibri" pitchFamily="34" charset="0"/>
              </a:rPr>
              <a:t>, a</a:t>
            </a:r>
            <a:r>
              <a:rPr lang="en-US" sz="2400" baseline="-25000" dirty="0">
                <a:latin typeface="Calibri" pitchFamily="34" charset="0"/>
              </a:rPr>
              <a:t>2</a:t>
            </a:r>
            <a:r>
              <a:rPr lang="en-US" sz="2400" dirty="0">
                <a:latin typeface="Calibri" pitchFamily="34" charset="0"/>
              </a:rPr>
              <a:t>, … </a:t>
            </a:r>
            <a:r>
              <a:rPr lang="en-US" sz="2400" dirty="0" err="1">
                <a:latin typeface="Calibri" pitchFamily="34" charset="0"/>
              </a:rPr>
              <a:t>a</a:t>
            </a:r>
            <a:r>
              <a:rPr lang="en-US" sz="2400" baseline="-25000" dirty="0" err="1">
                <a:latin typeface="Calibri" pitchFamily="34" charset="0"/>
              </a:rPr>
              <a:t>N</a:t>
            </a:r>
            <a:r>
              <a:rPr lang="en-US" sz="2400" dirty="0">
                <a:latin typeface="Calibri" pitchFamily="34" charset="0"/>
              </a:rPr>
              <a:t>]</a:t>
            </a:r>
          </a:p>
        </p:txBody>
      </p:sp>
      <p:sp>
        <p:nvSpPr>
          <p:cNvPr id="12294" name="TextBox 12"/>
          <p:cNvSpPr txBox="1">
            <a:spLocks noChangeArrowheads="1"/>
          </p:cNvSpPr>
          <p:nvPr/>
        </p:nvSpPr>
        <p:spPr bwMode="auto">
          <a:xfrm>
            <a:off x="4000500" y="1828800"/>
            <a:ext cx="10858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Known P(A)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7486650" y="4495800"/>
            <a:ext cx="1485900" cy="1752600"/>
          </a:xfrm>
          <a:prstGeom prst="wedgeRectCallout">
            <a:avLst>
              <a:gd name="adj1" fmla="val -73260"/>
              <a:gd name="adj2" fmla="val -14027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Why does this work?  Because samples appear with the right frequencies.</a:t>
            </a:r>
            <a:endParaRPr lang="en-US" sz="20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6" name="Rectangular Callout 25"/>
          <p:cNvSpPr/>
          <p:nvPr/>
        </p:nvSpPr>
        <p:spPr>
          <a:xfrm>
            <a:off x="114300" y="4495800"/>
            <a:ext cx="1485900" cy="1752600"/>
          </a:xfrm>
          <a:prstGeom prst="wedgeRectCallout">
            <a:avLst>
              <a:gd name="adj1" fmla="val 68494"/>
              <a:gd name="adj2" fmla="val -29621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Why does this work?  Because eventually you learn the right model.</a:t>
            </a:r>
            <a:endParaRPr lang="en-US" sz="2000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20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32" grpId="0" animBg="1"/>
      <p:bldP spid="33" grpId="0"/>
      <p:bldP spid="37" grpId="0"/>
      <p:bldP spid="12294" grpId="0"/>
      <p:bldP spid="25" grpId="0" animBg="1"/>
      <p:bldP spid="2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97001"/>
            <a:ext cx="5581650" cy="4729164"/>
          </a:xfrm>
        </p:spPr>
        <p:txBody>
          <a:bodyPr/>
          <a:lstStyle/>
          <a:p>
            <a:r>
              <a:rPr lang="en-US" sz="2800" dirty="0" smtClean="0"/>
              <a:t>Goal: Compute values for each state under </a:t>
            </a:r>
            <a:r>
              <a:rPr lang="en-US" sz="2800" dirty="0" smtClean="0">
                <a:sym typeface="Symbol" pitchFamily="18" charset="2"/>
              </a:rPr>
              <a:t></a:t>
            </a:r>
          </a:p>
          <a:p>
            <a:pPr lvl="2"/>
            <a:endParaRPr lang="en-US" sz="2000" dirty="0" smtClean="0"/>
          </a:p>
          <a:p>
            <a:r>
              <a:rPr lang="en-US" sz="2800" dirty="0" smtClean="0"/>
              <a:t>Idea: Average together observed sample values</a:t>
            </a:r>
          </a:p>
          <a:p>
            <a:pPr lvl="1"/>
            <a:r>
              <a:rPr lang="en-US" sz="2400" dirty="0" smtClean="0"/>
              <a:t>Act according to </a:t>
            </a:r>
            <a:r>
              <a:rPr lang="en-US" sz="2400" dirty="0" smtClean="0">
                <a:sym typeface="Symbol" pitchFamily="18" charset="2"/>
              </a:rPr>
              <a:t></a:t>
            </a:r>
          </a:p>
          <a:p>
            <a:pPr lvl="1"/>
            <a:r>
              <a:rPr lang="en-US" sz="2400" dirty="0" smtClean="0"/>
              <a:t>Every time you visit a state, write down what the sum of discounted rewards turned out to be</a:t>
            </a:r>
          </a:p>
          <a:p>
            <a:pPr lvl="1"/>
            <a:r>
              <a:rPr lang="en-US" sz="2400" dirty="0" smtClean="0"/>
              <a:t>Average those samples</a:t>
            </a:r>
          </a:p>
          <a:p>
            <a:pPr lvl="2"/>
            <a:endParaRPr lang="en-US" sz="2000" dirty="0" smtClean="0"/>
          </a:p>
          <a:p>
            <a:r>
              <a:rPr lang="en-US" sz="2800" dirty="0" smtClean="0"/>
              <a:t>This is called direct evaluation</a:t>
            </a:r>
            <a:endParaRPr lang="en-U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37910" y="1447800"/>
            <a:ext cx="2263140" cy="335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Reinforcement Learning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89195" y="1596699"/>
            <a:ext cx="5911756" cy="44227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Example: Direct Evaluation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0050" y="1371600"/>
            <a:ext cx="1771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  <a:latin typeface="Calibri"/>
                <a:cs typeface="Calibri"/>
              </a:rPr>
              <a:t>Input Policy </a:t>
            </a:r>
            <a:r>
              <a:rPr lang="en-US" sz="2800" dirty="0" smtClean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dirty="0" smtClean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342900" y="5421868"/>
            <a:ext cx="1828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 smtClean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dirty="0" smtClean="0">
                <a:latin typeface="Calibri"/>
                <a:cs typeface="Calibri"/>
                <a:sym typeface="Symbol" pitchFamily="18" charset="2"/>
              </a:rPr>
              <a:t> </a:t>
            </a:r>
            <a:r>
              <a:rPr lang="en-US" dirty="0">
                <a:latin typeface="Calibri"/>
                <a:cs typeface="Calibri"/>
                <a:sym typeface="Symbol" pitchFamily="18" charset="2"/>
              </a:rPr>
              <a:t>= </a:t>
            </a:r>
            <a:r>
              <a:rPr lang="en-US" dirty="0" smtClean="0">
                <a:latin typeface="Calibri"/>
                <a:cs typeface="Calibri"/>
                <a:sym typeface="Symbol" pitchFamily="18" charset="2"/>
              </a:rPr>
              <a:t>1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00350" y="1371600"/>
            <a:ext cx="3371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43700" y="1371600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  <a:latin typeface="Calibri"/>
                <a:cs typeface="Calibri"/>
              </a:rPr>
              <a:t>Output Values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504188"/>
              </p:ext>
            </p:extLst>
          </p:nvPr>
        </p:nvGraphicFramePr>
        <p:xfrm>
          <a:off x="285750" y="2514601"/>
          <a:ext cx="200025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6750"/>
                <a:gridCol w="666750"/>
                <a:gridCol w="666750"/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62617" marR="62617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62617" marR="62617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62617" marR="62617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62617" marR="62617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62617" marR="62617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2617" marR="62617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62617" marR="62617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2617" marR="62617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62617" marR="62617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1727688" y="3478824"/>
            <a:ext cx="4572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55076" y="2640624"/>
            <a:ext cx="4572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770161" y="3715583"/>
            <a:ext cx="228600" cy="147802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411999" y="3715584"/>
            <a:ext cx="228600" cy="147802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206744" y="4222532"/>
            <a:ext cx="17145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46508" y="2567353"/>
            <a:ext cx="1485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D, exit,  x, +10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89608" y="2567353"/>
            <a:ext cx="1485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D, exit,  x, +10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56638" y="4699312"/>
            <a:ext cx="1828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A, exit,    x, -10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14650" y="1981200"/>
            <a:ext cx="1257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Episode 1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686050" y="2514600"/>
            <a:ext cx="17145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857750" y="1981200"/>
            <a:ext cx="1257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Episode 2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629150" y="2514600"/>
            <a:ext cx="17145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914650" y="4114800"/>
            <a:ext cx="1257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Episode 3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686050" y="4648200"/>
            <a:ext cx="17145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857750" y="4114800"/>
            <a:ext cx="1257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Episode 4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4629150" y="4648200"/>
            <a:ext cx="17145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800350" y="4698025"/>
            <a:ext cx="1828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D, exit,    x, +10</a:t>
            </a:r>
            <a:endParaRPr lang="en-US" sz="2400" dirty="0">
              <a:latin typeface="Calibri"/>
              <a:cs typeface="Calibri"/>
            </a:endParaRPr>
          </a:p>
        </p:txBody>
      </p:sp>
      <p:graphicFrame>
        <p:nvGraphicFramePr>
          <p:cNvPr id="56" name="Table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377239"/>
              </p:ext>
            </p:extLst>
          </p:nvPr>
        </p:nvGraphicFramePr>
        <p:xfrm>
          <a:off x="6800850" y="2485888"/>
          <a:ext cx="200025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6750"/>
                <a:gridCol w="666750"/>
                <a:gridCol w="666750"/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62617" marR="62617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62617" marR="62617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62617" marR="62617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62617" marR="62617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62617" marR="62617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2617" marR="62617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62617" marR="62617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2617" marR="62617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62617" marR="62617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7" name="TextBox 56"/>
          <p:cNvSpPr txBox="1"/>
          <p:nvPr/>
        </p:nvSpPr>
        <p:spPr>
          <a:xfrm>
            <a:off x="6858000" y="3324087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+8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513026" y="3324087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+4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8172450" y="3324087"/>
            <a:ext cx="68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+10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43800" y="2485887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-10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543800" y="4172467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-2</a:t>
            </a:r>
            <a:endParaRPr lang="en-US" sz="28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57" grpId="0"/>
      <p:bldP spid="58" grpId="0"/>
      <p:bldP spid="59" grpId="0"/>
      <p:bldP spid="60" grpId="0"/>
      <p:bldP spid="6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Problems with Direct Evaluation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97001"/>
            <a:ext cx="5410200" cy="4729164"/>
          </a:xfrm>
        </p:spPr>
        <p:txBody>
          <a:bodyPr/>
          <a:lstStyle/>
          <a:p>
            <a:r>
              <a:rPr lang="en-US" sz="2800" dirty="0" smtClean="0">
                <a:latin typeface="Calibri"/>
                <a:cs typeface="Calibri"/>
              </a:rPr>
              <a:t>What’s good about direct evaluation?</a:t>
            </a:r>
          </a:p>
          <a:p>
            <a:pPr lvl="1"/>
            <a:r>
              <a:rPr lang="en-US" sz="2400" dirty="0" smtClean="0">
                <a:latin typeface="Calibri"/>
                <a:cs typeface="Calibri"/>
              </a:rPr>
              <a:t>It’s easy to understand</a:t>
            </a:r>
          </a:p>
          <a:p>
            <a:pPr lvl="1"/>
            <a:r>
              <a:rPr lang="en-US" sz="2400" dirty="0" smtClean="0">
                <a:latin typeface="Calibri"/>
                <a:cs typeface="Calibri"/>
              </a:rPr>
              <a:t>It doesn’t require any knowledge of T, R</a:t>
            </a:r>
          </a:p>
          <a:p>
            <a:pPr lvl="1"/>
            <a:r>
              <a:rPr lang="en-US" sz="2400" dirty="0" smtClean="0">
                <a:latin typeface="Calibri"/>
                <a:cs typeface="Calibri"/>
              </a:rPr>
              <a:t>It eventually computes the correct average values, using just sample transitions</a:t>
            </a:r>
          </a:p>
          <a:p>
            <a:pPr lvl="1"/>
            <a:endParaRPr lang="en-US" sz="2400" dirty="0" smtClean="0">
              <a:latin typeface="Calibri"/>
              <a:cs typeface="Calibri"/>
            </a:endParaRPr>
          </a:p>
          <a:p>
            <a:r>
              <a:rPr lang="en-US" sz="2800" dirty="0" smtClean="0">
                <a:latin typeface="Calibri"/>
                <a:cs typeface="Calibri"/>
              </a:rPr>
              <a:t>What bad about it?</a:t>
            </a:r>
          </a:p>
          <a:p>
            <a:pPr lvl="1"/>
            <a:r>
              <a:rPr lang="en-US" sz="2400" dirty="0" smtClean="0">
                <a:latin typeface="Calibri"/>
                <a:cs typeface="Calibri"/>
              </a:rPr>
              <a:t>It wastes information about state connections</a:t>
            </a:r>
          </a:p>
          <a:p>
            <a:pPr lvl="1"/>
            <a:r>
              <a:rPr lang="en-US" sz="2400" dirty="0" smtClean="0">
                <a:latin typeface="Calibri"/>
                <a:cs typeface="Calibri"/>
              </a:rPr>
              <a:t>Ignores Bellman equations</a:t>
            </a:r>
          </a:p>
          <a:p>
            <a:pPr lvl="1"/>
            <a:r>
              <a:rPr lang="en-US" sz="2400" dirty="0" smtClean="0">
                <a:latin typeface="Calibri"/>
                <a:cs typeface="Calibri"/>
              </a:rPr>
              <a:t>Each state must be learned separately</a:t>
            </a:r>
          </a:p>
          <a:p>
            <a:pPr lvl="1"/>
            <a:r>
              <a:rPr lang="en-US" sz="2400" dirty="0" smtClean="0">
                <a:latin typeface="Calibri"/>
                <a:cs typeface="Calibri"/>
              </a:rPr>
              <a:t>So, it takes a long time to learn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57950" y="1371600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  <a:latin typeface="Calibri"/>
                <a:cs typeface="Calibri"/>
              </a:rPr>
              <a:t>Output Values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132367"/>
              </p:ext>
            </p:extLst>
          </p:nvPr>
        </p:nvGraphicFramePr>
        <p:xfrm>
          <a:off x="6515100" y="2133601"/>
          <a:ext cx="200025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6750"/>
                <a:gridCol w="666750"/>
                <a:gridCol w="666750"/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62617" marR="62617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62617" marR="62617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62617" marR="62617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B</a:t>
                      </a:r>
                    </a:p>
                  </a:txBody>
                  <a:tcPr marL="62617" marR="62617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62617" marR="62617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D</a:t>
                      </a:r>
                      <a:endParaRPr kumimoji="0" 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2617" marR="62617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62617" marR="62617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E</a:t>
                      </a:r>
                      <a:endParaRPr kumimoji="0" lang="en-US" sz="3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2617" marR="62617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62617" marR="62617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572250" y="297180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+8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27276" y="297180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+4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29550" y="2971800"/>
            <a:ext cx="68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+10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00900" y="213360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-10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58050" y="382018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-2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00800" y="4876801"/>
            <a:ext cx="22288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chemeClr val="accent2"/>
                </a:solidFill>
                <a:latin typeface="Calibri"/>
                <a:cs typeface="Calibri"/>
              </a:rPr>
              <a:t>If B and E both go to C under this policy, how can their values be different?</a:t>
            </a:r>
            <a:endParaRPr lang="en-US" sz="2000" i="1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884502" y="3024555"/>
            <a:ext cx="593480" cy="7649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225079" y="2189286"/>
            <a:ext cx="580293" cy="73855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Isosceles Triangle 20"/>
          <p:cNvSpPr/>
          <p:nvPr/>
        </p:nvSpPr>
        <p:spPr>
          <a:xfrm rot="5400000">
            <a:off x="7039341" y="3387602"/>
            <a:ext cx="228600" cy="41764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7680080" y="3386505"/>
            <a:ext cx="228600" cy="43961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>
            <a:off x="7422906" y="3841533"/>
            <a:ext cx="171450" cy="62253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Calibri"/>
                <a:cs typeface="Calibri"/>
              </a:rPr>
              <a:t>Why Not Use Policy Evaluation?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47801"/>
            <a:ext cx="85725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 smtClean="0">
                <a:latin typeface="Calibri"/>
                <a:cs typeface="Calibri"/>
              </a:rPr>
              <a:t>Simplified Bellman updates calculate V for a fixed policy: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>
                <a:latin typeface="Calibri"/>
                <a:cs typeface="Calibri"/>
              </a:rPr>
              <a:t>Each round, replace V with a one-step-look-ahead layer over V</a:t>
            </a:r>
          </a:p>
          <a:p>
            <a:pPr lvl="1">
              <a:lnSpc>
                <a:spcPct val="8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 smtClean="0">
                <a:latin typeface="Calibri"/>
                <a:cs typeface="Calibri"/>
              </a:rPr>
              <a:t>This approach fully exploited the connections between the states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>
                <a:latin typeface="Calibri"/>
                <a:cs typeface="Calibri"/>
              </a:rPr>
              <a:t>Unfortunately, we need T and R to do it!</a:t>
            </a:r>
          </a:p>
          <a:p>
            <a:pPr lvl="1">
              <a:lnSpc>
                <a:spcPct val="8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 smtClean="0">
                <a:latin typeface="Calibri"/>
                <a:cs typeface="Calibri"/>
              </a:rPr>
              <a:t>Key question: how can we do this update to V without knowing T and R?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>
                <a:latin typeface="Calibri"/>
                <a:cs typeface="Calibri"/>
              </a:rPr>
              <a:t>In other words, how to we take a weighted average without knowing the weights?</a:t>
            </a:r>
            <a:endParaRPr lang="en-US" sz="28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cs typeface="Calibri"/>
            </a:endParaRPr>
          </a:p>
        </p:txBody>
      </p:sp>
      <p:pic>
        <p:nvPicPr>
          <p:cNvPr id="38" name="Picture 3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032244" y="3352801"/>
            <a:ext cx="5562420" cy="645897"/>
          </a:xfrm>
          <a:prstGeom prst="rect">
            <a:avLst/>
          </a:prstGeom>
          <a:noFill/>
          <a:ln/>
          <a:effectLst/>
        </p:spPr>
      </p:pic>
      <p:pic>
        <p:nvPicPr>
          <p:cNvPr id="36" name="Picture 3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054662" y="2590800"/>
            <a:ext cx="1126559" cy="330692"/>
          </a:xfrm>
          <a:prstGeom prst="rect">
            <a:avLst/>
          </a:prstGeom>
          <a:noFill/>
          <a:ln/>
          <a:effectLst/>
        </p:spPr>
      </p:pic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6858328" y="1371600"/>
            <a:ext cx="1942772" cy="2754586"/>
            <a:chOff x="2400" y="1401"/>
            <a:chExt cx="1183" cy="1258"/>
          </a:xfrm>
        </p:grpSpPr>
        <p:sp>
          <p:nvSpPr>
            <p:cNvPr id="22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23" name="Line 9"/>
            <p:cNvSpPr>
              <a:spLocks noChangeShapeType="1"/>
            </p:cNvSpPr>
            <p:nvPr/>
          </p:nvSpPr>
          <p:spPr bwMode="auto">
            <a:xfrm flipH="1">
              <a:off x="2916" y="1617"/>
              <a:ext cx="232" cy="36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25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4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5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26" name="Text Box 17"/>
            <p:cNvSpPr txBox="1">
              <a:spLocks noChangeArrowheads="1"/>
            </p:cNvSpPr>
            <p:nvPr/>
          </p:nvSpPr>
          <p:spPr bwMode="auto">
            <a:xfrm>
              <a:off x="3096" y="1680"/>
              <a:ext cx="373" cy="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solidFill>
                    <a:srgbClr val="C00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 smtClean="0">
                  <a:solidFill>
                    <a:srgbClr val="C00000"/>
                  </a:solidFill>
                  <a:latin typeface="Calibri"/>
                  <a:cs typeface="Calibri"/>
                </a:rPr>
                <a:t>)</a:t>
              </a:r>
              <a:endParaRPr lang="en-US" sz="2400" dirty="0">
                <a:solidFill>
                  <a:srgbClr val="C00000"/>
                </a:solidFill>
                <a:latin typeface="Calibri"/>
                <a:cs typeface="Calibri"/>
              </a:endParaRPr>
            </a:p>
          </p:txBody>
        </p: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28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 smtClean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 smtClean="0">
                  <a:solidFill>
                    <a:srgbClr val="008000"/>
                  </a:solidFill>
                  <a:latin typeface="Calibri"/>
                  <a:cs typeface="Calibri"/>
                </a:rPr>
                <a:t>)</a:t>
              </a:r>
              <a:endParaRPr lang="en-US" sz="24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9" name="Text Box 20"/>
            <p:cNvSpPr txBox="1">
              <a:spLocks noChangeArrowheads="1"/>
            </p:cNvSpPr>
            <p:nvPr/>
          </p:nvSpPr>
          <p:spPr bwMode="auto">
            <a:xfrm>
              <a:off x="2435" y="2271"/>
              <a:ext cx="661" cy="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/>
                  <a:cs typeface="Calibri"/>
                </a:rPr>
                <a:t>s,</a:t>
              </a:r>
              <a:r>
                <a:rPr lang="en-US" sz="2400" dirty="0" smtClean="0">
                  <a:latin typeface="Calibri"/>
                  <a:cs typeface="Calibri"/>
                  <a:sym typeface="Symbol" pitchFamily="18" charset="2"/>
                </a:rPr>
                <a:t> (s</a:t>
              </a:r>
              <a:r>
                <a:rPr lang="en-US" sz="2400" dirty="0" smtClean="0">
                  <a:latin typeface="Calibri"/>
                  <a:cs typeface="Calibri"/>
                </a:rPr>
                <a:t>),s</a:t>
              </a:r>
              <a:r>
                <a:rPr lang="ja-JP" altLang="en-US" sz="2400" smtClean="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1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Sample-Based Policy Evaluation?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342900" y="1295400"/>
            <a:ext cx="8572500" cy="5791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 smtClean="0">
                <a:latin typeface="Calibri"/>
                <a:cs typeface="Calibri"/>
              </a:rPr>
              <a:t>We want to improve our estimate of V by computing these averages:</a:t>
            </a: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 smtClean="0">
                <a:latin typeface="Calibri"/>
                <a:cs typeface="Calibri"/>
              </a:rPr>
              <a:t>Idea: Take samples of outcomes s’ (by doing the action!) and average</a:t>
            </a:r>
          </a:p>
          <a:p>
            <a:pPr>
              <a:lnSpc>
                <a:spcPct val="80000"/>
              </a:lnSpc>
            </a:pPr>
            <a:endParaRPr lang="en-US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 smtClean="0">
              <a:latin typeface="Calibri"/>
              <a:cs typeface="Calibri"/>
            </a:endParaRPr>
          </a:p>
        </p:txBody>
      </p:sp>
      <p:sp>
        <p:nvSpPr>
          <p:cNvPr id="14341" name="AutoShape 7"/>
          <p:cNvSpPr>
            <a:spLocks noChangeArrowheads="1"/>
          </p:cNvSpPr>
          <p:nvPr/>
        </p:nvSpPr>
        <p:spPr bwMode="auto">
          <a:xfrm>
            <a:off x="7427119" y="3390900"/>
            <a:ext cx="184547" cy="19685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4342" name="Line 11"/>
          <p:cNvSpPr>
            <a:spLocks noChangeShapeType="1"/>
          </p:cNvSpPr>
          <p:nvPr/>
        </p:nvSpPr>
        <p:spPr bwMode="auto">
          <a:xfrm flipH="1">
            <a:off x="7243763" y="3595689"/>
            <a:ext cx="276225" cy="573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3" name="Oval 13"/>
          <p:cNvSpPr>
            <a:spLocks noChangeArrowheads="1"/>
          </p:cNvSpPr>
          <p:nvPr/>
        </p:nvSpPr>
        <p:spPr bwMode="auto">
          <a:xfrm>
            <a:off x="7181850" y="4168775"/>
            <a:ext cx="153591" cy="204788"/>
          </a:xfrm>
          <a:prstGeom prst="ellipse">
            <a:avLst/>
          </a:prstGeom>
          <a:solidFill>
            <a:srgbClr val="B5E3C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4" name="Line 17"/>
          <p:cNvSpPr>
            <a:spLocks noChangeShapeType="1"/>
          </p:cNvSpPr>
          <p:nvPr/>
        </p:nvSpPr>
        <p:spPr bwMode="auto">
          <a:xfrm flipH="1">
            <a:off x="7015163" y="4373564"/>
            <a:ext cx="230981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5" name="Text Box 19"/>
          <p:cNvSpPr txBox="1">
            <a:spLocks noChangeArrowheads="1"/>
          </p:cNvSpPr>
          <p:nvPr/>
        </p:nvSpPr>
        <p:spPr bwMode="auto">
          <a:xfrm>
            <a:off x="7372350" y="3695701"/>
            <a:ext cx="571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  <a:sym typeface="Symbol" pitchFamily="18" charset="2"/>
              </a:rPr>
              <a:t>(s)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4346" name="Text Box 20"/>
          <p:cNvSpPr txBox="1">
            <a:spLocks noChangeArrowheads="1"/>
          </p:cNvSpPr>
          <p:nvPr/>
        </p:nvSpPr>
        <p:spPr bwMode="auto">
          <a:xfrm>
            <a:off x="7600950" y="3252788"/>
            <a:ext cx="153591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14347" name="Text Box 21"/>
          <p:cNvSpPr txBox="1">
            <a:spLocks noChangeArrowheads="1"/>
          </p:cNvSpPr>
          <p:nvPr/>
        </p:nvSpPr>
        <p:spPr bwMode="auto">
          <a:xfrm>
            <a:off x="7315200" y="4076701"/>
            <a:ext cx="6655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s, 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rPr>
              <a:t>(s)</a:t>
            </a:r>
          </a:p>
        </p:txBody>
      </p:sp>
      <p:pic>
        <p:nvPicPr>
          <p:cNvPr id="60" name="Picture 5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1161493" y="5407025"/>
            <a:ext cx="2590625" cy="765990"/>
          </a:xfrm>
          <a:prstGeom prst="rect">
            <a:avLst/>
          </a:prstGeom>
          <a:noFill/>
          <a:ln/>
          <a:effectLst/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7246144" y="4373564"/>
            <a:ext cx="640556" cy="910669"/>
            <a:chOff x="7223125" y="3529013"/>
            <a:chExt cx="854075" cy="910669"/>
          </a:xfrm>
        </p:grpSpPr>
        <p:sp>
          <p:nvSpPr>
            <p:cNvPr id="14373" name="Line 18"/>
            <p:cNvSpPr>
              <a:spLocks noChangeShapeType="1"/>
            </p:cNvSpPr>
            <p:nvPr/>
          </p:nvSpPr>
          <p:spPr bwMode="auto">
            <a:xfrm>
              <a:off x="7223125" y="3529013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374" name="AutoShape 23"/>
            <p:cNvSpPr>
              <a:spLocks noChangeArrowheads="1"/>
            </p:cNvSpPr>
            <p:nvPr/>
          </p:nvSpPr>
          <p:spPr bwMode="auto">
            <a:xfrm>
              <a:off x="7383463" y="4151313"/>
              <a:ext cx="244475" cy="195262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375" name="Text Box 24"/>
            <p:cNvSpPr txBox="1">
              <a:spLocks noChangeArrowheads="1"/>
            </p:cNvSpPr>
            <p:nvPr/>
          </p:nvSpPr>
          <p:spPr bwMode="auto">
            <a:xfrm>
              <a:off x="7551738" y="4070350"/>
              <a:ext cx="5254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 smtClean="0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  <a:r>
                <a:rPr lang="en-US" baseline="-25000" dirty="0" smtClean="0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 dirty="0" smtClean="0">
                  <a:solidFill>
                    <a:srgbClr val="3333FF"/>
                  </a:solidFill>
                  <a:latin typeface="Calibri"/>
                  <a:cs typeface="Calibri"/>
                </a:rPr>
                <a:t>'</a:t>
              </a:r>
              <a:endParaRPr lang="en-US" dirty="0">
                <a:solidFill>
                  <a:srgbClr val="3333FF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56" name="Picture 5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1190950" y="3308350"/>
            <a:ext cx="3839113" cy="375602"/>
          </a:xfrm>
          <a:prstGeom prst="rect">
            <a:avLst/>
          </a:prstGeom>
          <a:noFill/>
          <a:ln/>
          <a:effectLst/>
        </p:spPr>
      </p:pic>
      <p:pic>
        <p:nvPicPr>
          <p:cNvPr id="57" name="Picture 5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181316" y="3862388"/>
            <a:ext cx="3838140" cy="375507"/>
          </a:xfrm>
          <a:prstGeom prst="rect">
            <a:avLst/>
          </a:prstGeom>
          <a:noFill/>
          <a:ln/>
          <a:effectLst/>
        </p:spPr>
      </p:pic>
      <p:pic>
        <p:nvPicPr>
          <p:cNvPr id="61" name="Picture 6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192672" y="4603750"/>
            <a:ext cx="3838047" cy="375498"/>
          </a:xfrm>
          <a:prstGeom prst="rect">
            <a:avLst/>
          </a:prstGeom>
          <a:noFill/>
          <a:ln/>
          <a:effectLst/>
        </p:spPr>
      </p:pic>
      <p:pic>
        <p:nvPicPr>
          <p:cNvPr id="52" name="Picture 5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1375059" y="4391025"/>
            <a:ext cx="247876" cy="60336"/>
          </a:xfrm>
          <a:prstGeom prst="rect">
            <a:avLst/>
          </a:prstGeom>
          <a:noFill/>
          <a:ln/>
          <a:effectLst/>
        </p:spPr>
      </p:pic>
      <p:pic>
        <p:nvPicPr>
          <p:cNvPr id="55" name="Picture 54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1120586" y="1905001"/>
            <a:ext cx="5562420" cy="645897"/>
          </a:xfrm>
          <a:prstGeom prst="rect">
            <a:avLst/>
          </a:prstGeom>
          <a:noFill/>
          <a:ln/>
          <a:effectLst/>
        </p:spPr>
      </p:pic>
      <p:sp>
        <p:nvSpPr>
          <p:cNvPr id="14355" name="Line 17"/>
          <p:cNvSpPr>
            <a:spLocks noChangeShapeType="1"/>
          </p:cNvSpPr>
          <p:nvPr/>
        </p:nvSpPr>
        <p:spPr bwMode="auto">
          <a:xfrm flipH="1">
            <a:off x="6457951" y="4206876"/>
            <a:ext cx="230981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2" name="Line 18"/>
          <p:cNvSpPr>
            <a:spLocks noChangeShapeType="1"/>
          </p:cNvSpPr>
          <p:nvPr/>
        </p:nvSpPr>
        <p:spPr bwMode="auto">
          <a:xfrm flipH="1">
            <a:off x="6911578" y="4395788"/>
            <a:ext cx="346472" cy="615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3" name="AutoShape 23"/>
          <p:cNvSpPr>
            <a:spLocks noChangeArrowheads="1"/>
          </p:cNvSpPr>
          <p:nvPr/>
        </p:nvSpPr>
        <p:spPr bwMode="auto">
          <a:xfrm>
            <a:off x="6809185" y="5021263"/>
            <a:ext cx="183356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44" name="Text Box 24"/>
          <p:cNvSpPr txBox="1">
            <a:spLocks noChangeArrowheads="1"/>
          </p:cNvSpPr>
          <p:nvPr/>
        </p:nvSpPr>
        <p:spPr bwMode="auto">
          <a:xfrm>
            <a:off x="6935391" y="4940300"/>
            <a:ext cx="39409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 smtClean="0">
                <a:solidFill>
                  <a:srgbClr val="3333FF"/>
                </a:solidFill>
                <a:latin typeface="Calibri"/>
                <a:cs typeface="Calibri"/>
              </a:rPr>
              <a:t>s</a:t>
            </a:r>
            <a:r>
              <a:rPr lang="en-US" baseline="-25000" dirty="0" smtClean="0">
                <a:solidFill>
                  <a:srgbClr val="3333FF"/>
                </a:solidFill>
                <a:latin typeface="Calibri"/>
                <a:cs typeface="Calibri"/>
              </a:rPr>
              <a:t>2</a:t>
            </a:r>
            <a:r>
              <a:rPr lang="en-US" dirty="0" smtClean="0">
                <a:solidFill>
                  <a:srgbClr val="3333FF"/>
                </a:solidFill>
                <a:latin typeface="Calibri"/>
                <a:cs typeface="Calibri"/>
              </a:rPr>
              <a:t>'</a:t>
            </a:r>
            <a:endParaRPr lang="en-US" dirty="0">
              <a:solidFill>
                <a:srgbClr val="3333FF"/>
              </a:solidFill>
              <a:latin typeface="Calibri"/>
              <a:cs typeface="Calibri"/>
            </a:endParaRPr>
          </a:p>
        </p:txBody>
      </p:sp>
      <p:sp>
        <p:nvSpPr>
          <p:cNvPr id="14359" name="Line 17"/>
          <p:cNvSpPr>
            <a:spLocks noChangeShapeType="1"/>
          </p:cNvSpPr>
          <p:nvPr/>
        </p:nvSpPr>
        <p:spPr bwMode="auto">
          <a:xfrm flipH="1">
            <a:off x="7586663" y="4395789"/>
            <a:ext cx="230981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6" name="Line 18"/>
          <p:cNvSpPr>
            <a:spLocks noChangeShapeType="1"/>
          </p:cNvSpPr>
          <p:nvPr/>
        </p:nvSpPr>
        <p:spPr bwMode="auto">
          <a:xfrm>
            <a:off x="7258050" y="4395789"/>
            <a:ext cx="782241" cy="612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" name="AutoShape 23"/>
          <p:cNvSpPr>
            <a:spLocks noChangeArrowheads="1"/>
          </p:cNvSpPr>
          <p:nvPr/>
        </p:nvSpPr>
        <p:spPr bwMode="auto">
          <a:xfrm>
            <a:off x="7937898" y="5018088"/>
            <a:ext cx="183356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8064103" y="4937125"/>
            <a:ext cx="3940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 smtClean="0">
                <a:solidFill>
                  <a:srgbClr val="3333FF"/>
                </a:solidFill>
                <a:latin typeface="Calibri"/>
                <a:cs typeface="Calibri"/>
              </a:rPr>
              <a:t>s</a:t>
            </a:r>
            <a:r>
              <a:rPr lang="en-US" baseline="-25000" dirty="0" smtClean="0">
                <a:solidFill>
                  <a:srgbClr val="3333FF"/>
                </a:solidFill>
                <a:latin typeface="Calibri"/>
                <a:cs typeface="Calibri"/>
              </a:rPr>
              <a:t>3</a:t>
            </a:r>
            <a:r>
              <a:rPr lang="en-US" dirty="0" smtClean="0">
                <a:solidFill>
                  <a:srgbClr val="3333FF"/>
                </a:solidFill>
                <a:latin typeface="Calibri"/>
                <a:cs typeface="Calibri"/>
              </a:rPr>
              <a:t>'</a:t>
            </a:r>
            <a:endParaRPr lang="en-US" dirty="0">
              <a:solidFill>
                <a:srgbClr val="3333FF"/>
              </a:solidFill>
              <a:latin typeface="Calibri"/>
              <a:cs typeface="Calibri"/>
            </a:endParaRPr>
          </a:p>
        </p:txBody>
      </p: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6599635" y="4425951"/>
            <a:ext cx="1287065" cy="1140044"/>
            <a:chOff x="6172200" y="2978150"/>
            <a:chExt cx="1716088" cy="1140044"/>
          </a:xfrm>
        </p:grpSpPr>
        <p:grpSp>
          <p:nvGrpSpPr>
            <p:cNvPr id="14365" name="Group 14"/>
            <p:cNvGrpSpPr>
              <a:grpSpLocks/>
            </p:cNvGrpSpPr>
            <p:nvPr/>
          </p:nvGrpSpPr>
          <p:grpSpPr bwMode="auto">
            <a:xfrm>
              <a:off x="6210300" y="2978150"/>
              <a:ext cx="1677988" cy="612775"/>
              <a:chOff x="1536" y="2400"/>
              <a:chExt cx="1584" cy="624"/>
            </a:xfrm>
          </p:grpSpPr>
          <p:sp>
            <p:nvSpPr>
              <p:cNvPr id="14369" name="Line 15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437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4371" name="Line 17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4372" name="Line 18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4366" name="Text Box 22"/>
            <p:cNvSpPr txBox="1">
              <a:spLocks noChangeArrowheads="1"/>
            </p:cNvSpPr>
            <p:nvPr/>
          </p:nvSpPr>
          <p:spPr bwMode="auto">
            <a:xfrm>
              <a:off x="6172200" y="3135313"/>
              <a:ext cx="12573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Calibri"/>
                  <a:cs typeface="Calibri"/>
                </a:rPr>
                <a:t>s,</a:t>
              </a:r>
              <a:r>
                <a:rPr lang="en-US" dirty="0">
                  <a:latin typeface="Calibri"/>
                  <a:cs typeface="Calibri"/>
                  <a:sym typeface="Symbol" pitchFamily="18" charset="2"/>
                </a:rPr>
                <a:t> (s)</a:t>
              </a:r>
              <a:r>
                <a:rPr lang="en-US" dirty="0">
                  <a:latin typeface="Calibri"/>
                  <a:cs typeface="Calibri"/>
                </a:rPr>
                <a:t>,s’</a:t>
              </a:r>
            </a:p>
          </p:txBody>
        </p:sp>
        <p:sp>
          <p:nvSpPr>
            <p:cNvPr id="14367" name="AutoShape 23"/>
            <p:cNvSpPr>
              <a:spLocks noChangeArrowheads="1"/>
            </p:cNvSpPr>
            <p:nvPr/>
          </p:nvSpPr>
          <p:spPr bwMode="auto">
            <a:xfrm>
              <a:off x="7192963" y="3567112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368" name="Text Box 24"/>
            <p:cNvSpPr txBox="1">
              <a:spLocks noChangeArrowheads="1"/>
            </p:cNvSpPr>
            <p:nvPr/>
          </p:nvSpPr>
          <p:spPr bwMode="auto">
            <a:xfrm>
              <a:off x="7421564" y="3471863"/>
              <a:ext cx="373062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 smtClean="0">
                  <a:solidFill>
                    <a:srgbClr val="3333FF"/>
                  </a:solidFill>
                  <a:latin typeface="Calibri"/>
                  <a:cs typeface="Calibri"/>
                </a:rPr>
                <a:t>s'</a:t>
              </a:r>
              <a:endParaRPr lang="en-US" dirty="0">
                <a:solidFill>
                  <a:srgbClr val="3333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6457950" y="5562601"/>
            <a:ext cx="222885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latin typeface="Calibri"/>
                <a:cs typeface="Calibri"/>
              </a:rPr>
              <a:t>Almost!  But we can’t rewind time to get sample after sample from state s.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7850" y="2978480"/>
            <a:ext cx="3143250" cy="3688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  <p:bldP spid="14342" grpId="0" animBg="1"/>
      <p:bldP spid="14343" grpId="0" animBg="1"/>
      <p:bldP spid="14345" grpId="0"/>
      <p:bldP spid="14346" grpId="0"/>
      <p:bldP spid="14347" grpId="0"/>
      <p:bldP spid="42" grpId="0" animBg="1"/>
      <p:bldP spid="43" grpId="0" animBg="1"/>
      <p:bldP spid="44" grpId="0"/>
      <p:bldP spid="46" grpId="0" animBg="1"/>
      <p:bldP spid="47" grpId="0" animBg="1"/>
      <p:bldP spid="48" grpId="0"/>
      <p:bldP spid="4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Temporal Difference Learning</a:t>
            </a:r>
            <a:endParaRPr lang="en-US" dirty="0"/>
          </a:p>
        </p:txBody>
      </p:sp>
      <p:pic>
        <p:nvPicPr>
          <p:cNvPr id="41987" name="Picture 3" descr="C:\Users\Dan\Dropbox\Office\CS 188\Ketrina Art\RL\TemporalDifferen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50" y="1447572"/>
            <a:ext cx="4110038" cy="5029428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Temporal Difference Learning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7086600" cy="28194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dirty="0" smtClean="0">
                <a:latin typeface="Calibri"/>
                <a:cs typeface="Calibri"/>
              </a:rPr>
              <a:t>Big idea: learn from every experience!</a:t>
            </a:r>
          </a:p>
          <a:p>
            <a:pPr lvl="1">
              <a:spcBef>
                <a:spcPts val="0"/>
              </a:spcBef>
            </a:pPr>
            <a:r>
              <a:rPr lang="en-US" sz="2400" dirty="0" smtClean="0">
                <a:latin typeface="Calibri"/>
                <a:cs typeface="Calibri"/>
              </a:rPr>
              <a:t>Update V(s) each time we experience a transition (s, a, s’, r)</a:t>
            </a:r>
          </a:p>
          <a:p>
            <a:pPr lvl="1">
              <a:spcBef>
                <a:spcPts val="0"/>
              </a:spcBef>
            </a:pPr>
            <a:r>
              <a:rPr lang="en-US" sz="2400" dirty="0" smtClean="0">
                <a:latin typeface="Calibri"/>
                <a:cs typeface="Calibri"/>
              </a:rPr>
              <a:t>Likely outcomes s’ will contribute updates more often</a:t>
            </a:r>
          </a:p>
          <a:p>
            <a:pPr lvl="1">
              <a:spcBef>
                <a:spcPts val="0"/>
              </a:spcBef>
              <a:buFont typeface="Wingdings" pitchFamily="2" charset="2"/>
              <a:buNone/>
            </a:pPr>
            <a:endParaRPr lang="en-US" sz="2400" dirty="0" smtClean="0">
              <a:latin typeface="Calibri"/>
              <a:cs typeface="Calibri"/>
            </a:endParaRPr>
          </a:p>
          <a:p>
            <a:pPr>
              <a:spcBef>
                <a:spcPts val="0"/>
              </a:spcBef>
            </a:pPr>
            <a:r>
              <a:rPr lang="en-US" sz="2800" dirty="0" smtClean="0">
                <a:latin typeface="Calibri"/>
                <a:cs typeface="Calibri"/>
              </a:rPr>
              <a:t>Temporal difference learning of values</a:t>
            </a:r>
          </a:p>
          <a:p>
            <a:pPr lvl="1">
              <a:spcBef>
                <a:spcPts val="0"/>
              </a:spcBef>
            </a:pPr>
            <a:r>
              <a:rPr lang="en-US" sz="2400" dirty="0" smtClean="0">
                <a:latin typeface="Calibri"/>
                <a:cs typeface="Calibri"/>
              </a:rPr>
              <a:t>Policy still fixed, still doing evaluation!</a:t>
            </a:r>
          </a:p>
          <a:p>
            <a:pPr lvl="1">
              <a:spcBef>
                <a:spcPts val="0"/>
              </a:spcBef>
            </a:pPr>
            <a:r>
              <a:rPr lang="en-US" sz="2400" dirty="0" smtClean="0">
                <a:latin typeface="Calibri"/>
                <a:cs typeface="Calibri"/>
              </a:rPr>
              <a:t>Move values toward value of whatever successor occurs: running average</a:t>
            </a:r>
          </a:p>
          <a:p>
            <a:pPr lvl="1">
              <a:spcBef>
                <a:spcPts val="0"/>
              </a:spcBef>
            </a:pPr>
            <a:endParaRPr lang="en-US" sz="2000" dirty="0" smtClean="0">
              <a:latin typeface="Calibri"/>
              <a:cs typeface="Calibri"/>
            </a:endParaRPr>
          </a:p>
          <a:p>
            <a:pPr lvl="1">
              <a:spcBef>
                <a:spcPts val="0"/>
              </a:spcBef>
            </a:pPr>
            <a:endParaRPr lang="en-US" sz="2000" dirty="0" smtClean="0">
              <a:latin typeface="Calibri"/>
              <a:cs typeface="Calibri"/>
            </a:endParaRPr>
          </a:p>
          <a:p>
            <a:pPr lvl="1">
              <a:spcBef>
                <a:spcPts val="0"/>
              </a:spcBef>
            </a:pPr>
            <a:endParaRPr lang="en-US" sz="2000" dirty="0" smtClean="0">
              <a:latin typeface="Calibri"/>
              <a:cs typeface="Calibri"/>
            </a:endParaRPr>
          </a:p>
          <a:p>
            <a:pPr lvl="1">
              <a:spcBef>
                <a:spcPts val="0"/>
              </a:spcBef>
            </a:pPr>
            <a:endParaRPr lang="en-US" sz="2000" dirty="0" smtClean="0">
              <a:latin typeface="Calibri"/>
              <a:cs typeface="Calibri"/>
            </a:endParaRPr>
          </a:p>
          <a:p>
            <a:pPr>
              <a:spcBef>
                <a:spcPts val="0"/>
              </a:spcBef>
            </a:pPr>
            <a:endParaRPr lang="en-US" sz="2400" dirty="0" smtClean="0">
              <a:latin typeface="Calibri"/>
              <a:cs typeface="Calibri"/>
            </a:endParaRPr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3490680" y="4461061"/>
            <a:ext cx="3592348" cy="330611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3488410" y="5219886"/>
            <a:ext cx="3886208" cy="300083"/>
          </a:xfrm>
          <a:prstGeom prst="rect">
            <a:avLst/>
          </a:prstGeom>
          <a:noFill/>
          <a:ln/>
          <a:effectLst/>
        </p:spPr>
      </p:pic>
      <p:grpSp>
        <p:nvGrpSpPr>
          <p:cNvPr id="22" name="Group 21"/>
          <p:cNvGrpSpPr/>
          <p:nvPr/>
        </p:nvGrpSpPr>
        <p:grpSpPr>
          <a:xfrm>
            <a:off x="6972301" y="1371601"/>
            <a:ext cx="1393256" cy="2366665"/>
            <a:chOff x="9532815" y="1447800"/>
            <a:chExt cx="1575852" cy="2007625"/>
          </a:xfrm>
        </p:grpSpPr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68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69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0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1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2" name="Text Box 19"/>
            <p:cNvSpPr txBox="1">
              <a:spLocks noChangeArrowheads="1"/>
            </p:cNvSpPr>
            <p:nvPr/>
          </p:nvSpPr>
          <p:spPr bwMode="auto">
            <a:xfrm>
              <a:off x="9532815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(s)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15373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15374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7049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(s)</a:t>
              </a:r>
            </a:p>
          </p:txBody>
        </p:sp>
        <p:sp>
          <p:nvSpPr>
            <p:cNvPr id="15375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6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Calibri"/>
                  <a:cs typeface="Calibri"/>
                </a:rPr>
                <a:t>s’</a:t>
              </a:r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</p:grpSp>
      <p:pic>
        <p:nvPicPr>
          <p:cNvPr id="25" name="Picture 2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3488298" y="5977123"/>
            <a:ext cx="3998352" cy="300029"/>
          </a:xfrm>
          <a:prstGeom prst="rect">
            <a:avLst/>
          </a:prstGeom>
          <a:noFill/>
          <a:ln/>
          <a:effectLst/>
        </p:spPr>
      </p:pic>
      <p:sp>
        <p:nvSpPr>
          <p:cNvPr id="15379" name="TextBox 19"/>
          <p:cNvSpPr txBox="1">
            <a:spLocks noChangeArrowheads="1"/>
          </p:cNvSpPr>
          <p:nvPr/>
        </p:nvSpPr>
        <p:spPr bwMode="auto">
          <a:xfrm>
            <a:off x="1572700" y="4403534"/>
            <a:ext cx="2064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Sample of V(s):</a:t>
            </a:r>
          </a:p>
        </p:txBody>
      </p:sp>
      <p:sp>
        <p:nvSpPr>
          <p:cNvPr id="15380" name="TextBox 21"/>
          <p:cNvSpPr txBox="1">
            <a:spLocks noChangeArrowheads="1"/>
          </p:cNvSpPr>
          <p:nvPr/>
        </p:nvSpPr>
        <p:spPr bwMode="auto">
          <a:xfrm>
            <a:off x="1576089" y="5110461"/>
            <a:ext cx="20777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Update to V(s):</a:t>
            </a:r>
          </a:p>
        </p:txBody>
      </p:sp>
      <p:sp>
        <p:nvSpPr>
          <p:cNvPr id="15381" name="TextBox 22"/>
          <p:cNvSpPr txBox="1">
            <a:spLocks noChangeArrowheads="1"/>
          </p:cNvSpPr>
          <p:nvPr/>
        </p:nvSpPr>
        <p:spPr bwMode="auto">
          <a:xfrm>
            <a:off x="1582683" y="5862936"/>
            <a:ext cx="19132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Same update: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9" grpId="0"/>
      <p:bldP spid="15380" grpId="0"/>
      <p:bldP spid="1538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Exponential Moving Average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342900" y="1371600"/>
            <a:ext cx="8401050" cy="4876800"/>
          </a:xfrm>
        </p:spPr>
        <p:txBody>
          <a:bodyPr/>
          <a:lstStyle/>
          <a:p>
            <a:r>
              <a:rPr lang="en-US" sz="2800" dirty="0" smtClean="0"/>
              <a:t>Exponential moving average </a:t>
            </a:r>
          </a:p>
          <a:p>
            <a:pPr lvl="1"/>
            <a:r>
              <a:rPr lang="en-US" sz="2400" dirty="0" smtClean="0"/>
              <a:t>The running interpolation update:</a:t>
            </a:r>
          </a:p>
          <a:p>
            <a:pPr lvl="4"/>
            <a:endParaRPr lang="en-US" sz="1600" dirty="0" smtClean="0"/>
          </a:p>
          <a:p>
            <a:pPr lvl="1"/>
            <a:r>
              <a:rPr lang="en-US" sz="2400" dirty="0" smtClean="0"/>
              <a:t>Makes recent samples more important:</a:t>
            </a:r>
          </a:p>
          <a:p>
            <a:pPr lvl="2"/>
            <a:endParaRPr lang="en-US" sz="2000" dirty="0" smtClean="0"/>
          </a:p>
          <a:p>
            <a:pPr lvl="2"/>
            <a:endParaRPr lang="en-US" sz="2000" dirty="0" smtClean="0"/>
          </a:p>
          <a:p>
            <a:pPr lvl="2"/>
            <a:endParaRPr lang="en-US" sz="2000" dirty="0" smtClean="0"/>
          </a:p>
          <a:p>
            <a:pPr lvl="2"/>
            <a:endParaRPr lang="en-US" sz="2000" dirty="0" smtClean="0"/>
          </a:p>
          <a:p>
            <a:pPr lvl="1"/>
            <a:r>
              <a:rPr lang="en-US" sz="2400" dirty="0" smtClean="0"/>
              <a:t>Forgets about the past (distant past values were wrong anyway)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Decreasing learning rate (alpha) can give converging averages</a:t>
            </a:r>
          </a:p>
          <a:p>
            <a:endParaRPr lang="en-US" sz="2800" dirty="0" smtClean="0"/>
          </a:p>
        </p:txBody>
      </p:sp>
      <p:pic>
        <p:nvPicPr>
          <p:cNvPr id="16389" name="Picture 2" descr="\\.host\Shared Folders\Shared with PC\exp_moving_avg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721644" y="3352800"/>
            <a:ext cx="5422106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3" descr="\\.host\Shared Folders\Shared with PC\exp_moving_avg_updat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343400" y="1905001"/>
            <a:ext cx="3128963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355878"/>
              </p:ext>
            </p:extLst>
          </p:nvPr>
        </p:nvGraphicFramePr>
        <p:xfrm>
          <a:off x="7086600" y="2714488"/>
          <a:ext cx="1640673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891"/>
                <a:gridCol w="546891"/>
                <a:gridCol w="546891"/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7" name="Table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63850"/>
              </p:ext>
            </p:extLst>
          </p:nvPr>
        </p:nvGraphicFramePr>
        <p:xfrm>
          <a:off x="4857750" y="2714488"/>
          <a:ext cx="1640673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891"/>
                <a:gridCol w="546891"/>
                <a:gridCol w="546891"/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Example: Temporal Difference Learning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342900" y="5105400"/>
            <a:ext cx="17716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 smtClean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dirty="0" smtClean="0">
                <a:latin typeface="Calibri"/>
                <a:cs typeface="Calibri"/>
                <a:sym typeface="Symbol" pitchFamily="18" charset="2"/>
              </a:rPr>
              <a:t> </a:t>
            </a:r>
            <a:r>
              <a:rPr lang="en-US" dirty="0">
                <a:latin typeface="Calibri"/>
                <a:cs typeface="Calibri"/>
                <a:sym typeface="Symbol" pitchFamily="18" charset="2"/>
              </a:rPr>
              <a:t>= </a:t>
            </a:r>
            <a:r>
              <a:rPr lang="en-US" dirty="0" smtClean="0">
                <a:latin typeface="Calibri"/>
                <a:cs typeface="Calibri"/>
                <a:sym typeface="Symbol" pitchFamily="18" charset="2"/>
              </a:rPr>
              <a:t>1, </a:t>
            </a:r>
            <a:r>
              <a:rPr lang="el-GR" dirty="0" smtClean="0">
                <a:latin typeface="Calibri"/>
                <a:cs typeface="Calibri"/>
                <a:sym typeface="Symbol" pitchFamily="18" charset="2"/>
              </a:rPr>
              <a:t>α</a:t>
            </a:r>
            <a:r>
              <a:rPr lang="en-US" dirty="0" smtClean="0">
                <a:latin typeface="Calibri"/>
                <a:cs typeface="Calibri"/>
                <a:sym typeface="Symbol" pitchFamily="18" charset="2"/>
              </a:rPr>
              <a:t> = 1/2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00500" y="1447800"/>
            <a:ext cx="3371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  <a:latin typeface="Calibri"/>
                <a:cs typeface="Calibri"/>
              </a:rPr>
              <a:t>Observed Transitions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31128" y="3470031"/>
            <a:ext cx="474785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90402" y="2775439"/>
            <a:ext cx="460739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3855426" y="2057400"/>
            <a:ext cx="142875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B, east, C, -2</a:t>
            </a:r>
            <a:endParaRPr lang="en-US" sz="24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172744"/>
              </p:ext>
            </p:extLst>
          </p:nvPr>
        </p:nvGraphicFramePr>
        <p:xfrm>
          <a:off x="2628900" y="2714488"/>
          <a:ext cx="1640673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891"/>
                <a:gridCol w="546891"/>
                <a:gridCol w="546891"/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7" name="Rectangle 46"/>
          <p:cNvSpPr/>
          <p:nvPr/>
        </p:nvSpPr>
        <p:spPr>
          <a:xfrm>
            <a:off x="3760909" y="3470031"/>
            <a:ext cx="474785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220183" y="2775439"/>
            <a:ext cx="460739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070260"/>
              </p:ext>
            </p:extLst>
          </p:nvPr>
        </p:nvGraphicFramePr>
        <p:xfrm>
          <a:off x="4857750" y="2714488"/>
          <a:ext cx="1640673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891"/>
                <a:gridCol w="546891"/>
                <a:gridCol w="546891"/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0" name="Rectangle 49"/>
          <p:cNvSpPr/>
          <p:nvPr/>
        </p:nvSpPr>
        <p:spPr>
          <a:xfrm>
            <a:off x="5989759" y="3470031"/>
            <a:ext cx="474785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449033" y="2775439"/>
            <a:ext cx="460739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397807"/>
              </p:ext>
            </p:extLst>
          </p:nvPr>
        </p:nvGraphicFramePr>
        <p:xfrm>
          <a:off x="7086600" y="2714488"/>
          <a:ext cx="1640673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891"/>
                <a:gridCol w="546891"/>
                <a:gridCol w="546891"/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3" name="Rectangle 52"/>
          <p:cNvSpPr/>
          <p:nvPr/>
        </p:nvSpPr>
        <p:spPr>
          <a:xfrm>
            <a:off x="8218609" y="3470031"/>
            <a:ext cx="474785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677883" y="2775439"/>
            <a:ext cx="460739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082080" y="2057400"/>
            <a:ext cx="142875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C, east, D, -2</a:t>
            </a:r>
            <a:endParaRPr lang="en-US" sz="24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021640"/>
              </p:ext>
            </p:extLst>
          </p:nvPr>
        </p:nvGraphicFramePr>
        <p:xfrm>
          <a:off x="400051" y="2713891"/>
          <a:ext cx="1668342" cy="2086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114"/>
                <a:gridCol w="556114"/>
                <a:gridCol w="556114"/>
              </a:tblGrid>
              <a:tr h="695570">
                <a:tc>
                  <a:txBody>
                    <a:bodyPr/>
                    <a:lstStyle/>
                    <a:p>
                      <a:pPr algn="ctr"/>
                      <a:endParaRPr lang="en-US" sz="29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37015" marR="37015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5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37015" marR="37015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37015" marR="37015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695570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37015" marR="37015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29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37015" marR="37015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37015" marR="37015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95570"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37015" marR="37015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2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37015" marR="37015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37015" marR="37015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59" name="Straight Connector 58"/>
          <p:cNvCxnSpPr/>
          <p:nvPr/>
        </p:nvCxnSpPr>
        <p:spPr>
          <a:xfrm>
            <a:off x="2356338" y="1066800"/>
            <a:ext cx="0" cy="57912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400050" y="1447800"/>
            <a:ext cx="1657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  <a:latin typeface="Calibri"/>
                <a:cs typeface="Calibri"/>
              </a:rPr>
              <a:t>States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2705832" y="3859824"/>
            <a:ext cx="1143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5473212" y="3859824"/>
            <a:ext cx="1143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8262570" y="3859824"/>
            <a:ext cx="1143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66" name="Picture 6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857713" y="5486400"/>
            <a:ext cx="5630038" cy="46573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1" grpId="0" animBg="1"/>
      <p:bldP spid="47" grpId="0" animBg="1"/>
      <p:bldP spid="48" grpId="0" animBg="1"/>
      <p:bldP spid="50" grpId="0" animBg="1"/>
      <p:bldP spid="51" grpId="0" animBg="1"/>
      <p:bldP spid="53" grpId="0" animBg="1"/>
      <p:bldP spid="54" grpId="0" animBg="1"/>
      <p:bldP spid="56" grpId="0" animBg="1"/>
      <p:bldP spid="61" grpId="0" animBg="1"/>
      <p:bldP spid="62" grpId="0" animBg="1"/>
      <p:bldP spid="6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>
                <a:latin typeface="Calibri"/>
                <a:cs typeface="Calibri"/>
              </a:rPr>
              <a:t>Problems with TD Value Learning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285750" y="1447800"/>
            <a:ext cx="8458200" cy="4800600"/>
          </a:xfrm>
        </p:spPr>
        <p:txBody>
          <a:bodyPr/>
          <a:lstStyle/>
          <a:p>
            <a:r>
              <a:rPr lang="en-US" sz="2800" dirty="0" smtClean="0">
                <a:latin typeface="Calibri"/>
                <a:cs typeface="Calibri"/>
              </a:rPr>
              <a:t>TD value leaning is a model-free way to do policy evaluation, mimicking Bellman updates with running sample averages</a:t>
            </a:r>
          </a:p>
          <a:p>
            <a:r>
              <a:rPr lang="en-US" sz="2800" dirty="0" smtClean="0">
                <a:latin typeface="Calibri"/>
                <a:cs typeface="Calibri"/>
              </a:rPr>
              <a:t>However, if we want to turn values into a (new) policy, we’re sunk:</a:t>
            </a:r>
          </a:p>
          <a:p>
            <a:endParaRPr lang="en-US" sz="2800" dirty="0" smtClean="0">
              <a:latin typeface="Calibri"/>
              <a:cs typeface="Calibri"/>
            </a:endParaRPr>
          </a:p>
          <a:p>
            <a:endParaRPr lang="en-US" sz="2800" dirty="0" smtClean="0">
              <a:latin typeface="Calibri"/>
              <a:cs typeface="Calibri"/>
            </a:endParaRPr>
          </a:p>
          <a:p>
            <a:endParaRPr lang="en-US" sz="2800" dirty="0" smtClean="0">
              <a:latin typeface="Calibri"/>
              <a:cs typeface="Calibri"/>
            </a:endParaRPr>
          </a:p>
          <a:p>
            <a:endParaRPr lang="en-US" sz="2800" dirty="0" smtClean="0">
              <a:latin typeface="Calibri"/>
              <a:cs typeface="Calibri"/>
            </a:endParaRPr>
          </a:p>
          <a:p>
            <a:r>
              <a:rPr lang="en-US" sz="2800" dirty="0" smtClean="0">
                <a:latin typeface="Calibri"/>
                <a:cs typeface="Calibri"/>
              </a:rPr>
              <a:t>Idea: learn Q-values, not values</a:t>
            </a:r>
          </a:p>
          <a:p>
            <a:r>
              <a:rPr lang="en-US" sz="2800" dirty="0" smtClean="0">
                <a:latin typeface="Calibri"/>
                <a:cs typeface="Calibri"/>
              </a:rPr>
              <a:t>Makes action selection model-free too!</a:t>
            </a:r>
          </a:p>
        </p:txBody>
      </p:sp>
      <p:pic>
        <p:nvPicPr>
          <p:cNvPr id="46" name="Picture 4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257301" y="3229431"/>
            <a:ext cx="2453558" cy="450236"/>
          </a:xfrm>
          <a:prstGeom prst="rect">
            <a:avLst/>
          </a:prstGeom>
          <a:noFill/>
          <a:ln/>
          <a:effectLst/>
        </p:spPr>
      </p:pic>
      <p:pic>
        <p:nvPicPr>
          <p:cNvPr id="45" name="Picture 4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257301" y="3978732"/>
            <a:ext cx="3992966" cy="593269"/>
          </a:xfrm>
          <a:prstGeom prst="rect">
            <a:avLst/>
          </a:prstGeom>
          <a:noFill/>
          <a:ln/>
          <a:effectLst/>
        </p:spPr>
      </p:pic>
      <p:grpSp>
        <p:nvGrpSpPr>
          <p:cNvPr id="26" name="Group 4"/>
          <p:cNvGrpSpPr>
            <a:grpSpLocks/>
          </p:cNvGrpSpPr>
          <p:nvPr/>
        </p:nvGrpSpPr>
        <p:grpSpPr bwMode="auto">
          <a:xfrm>
            <a:off x="6115050" y="3189014"/>
            <a:ext cx="2286000" cy="2754586"/>
            <a:chOff x="2400" y="1401"/>
            <a:chExt cx="1392" cy="1258"/>
          </a:xfrm>
        </p:grpSpPr>
        <p:sp>
          <p:nvSpPr>
            <p:cNvPr id="27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28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1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3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4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29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30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7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8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9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31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2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34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Calibri"/>
                  <a:cs typeface="Calibri"/>
                </a:rPr>
                <a:t>s,a,s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35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6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Reinforcement Learning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952" y="1447800"/>
            <a:ext cx="3406316" cy="23622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61105" y="2365132"/>
            <a:ext cx="3604229" cy="2816469"/>
          </a:xfrm>
          <a:prstGeom prst="rect">
            <a:avLst/>
          </a:prstGeom>
          <a:noFill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9644" y="4038600"/>
            <a:ext cx="3253962" cy="22636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Key 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Credit assignment problem</a:t>
            </a:r>
          </a:p>
          <a:p>
            <a:r>
              <a:rPr lang="en-US" dirty="0" smtClean="0"/>
              <a:t>Exploration-exploitation tradeoff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187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Reinforcement Learning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171450" y="1371600"/>
            <a:ext cx="76581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Full reinforcement learning: optimal policies (like value iteration)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You don’t know the transitions T(</a:t>
            </a:r>
            <a:r>
              <a:rPr lang="en-US" sz="2400" dirty="0" err="1" smtClean="0"/>
              <a:t>s,a,s</a:t>
            </a:r>
            <a:r>
              <a:rPr lang="en-US" sz="2400" dirty="0" smtClean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You don’t know the rewards R(</a:t>
            </a:r>
            <a:r>
              <a:rPr lang="en-US" sz="2400" dirty="0" err="1" smtClean="0"/>
              <a:t>s,a,s</a:t>
            </a:r>
            <a:r>
              <a:rPr lang="en-US" sz="2400" dirty="0" smtClean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You choose the actions now</a:t>
            </a:r>
            <a:endParaRPr lang="en-US" sz="2400" dirty="0" smtClean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rgbClr val="CC0000"/>
                </a:solidFill>
              </a:rPr>
              <a:t>Goal: learn the optimal policy / values</a:t>
            </a:r>
          </a:p>
          <a:p>
            <a:pPr lvl="1"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Learner makes choices!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Fundamental tradeoff: exploration vs. exploitation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This is NOT offline planning!  You actually take actions in the world and find out what happens…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01421" y="2133601"/>
            <a:ext cx="3179764" cy="20498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Exploration vs. Exploitation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3025" y="914400"/>
            <a:ext cx="6429375" cy="571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353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Explore?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342900" y="1447800"/>
            <a:ext cx="600075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Several schemes for forcing exploration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Simplest: random actions (</a:t>
            </a:r>
            <a:r>
              <a:rPr lang="en-US" dirty="0" smtClean="0">
                <a:sym typeface="Symbol" pitchFamily="18" charset="2"/>
              </a:rPr>
              <a:t>-greedy)</a:t>
            </a:r>
            <a:endParaRPr lang="en-US" dirty="0" smtClean="0"/>
          </a:p>
          <a:p>
            <a:pPr lvl="2">
              <a:lnSpc>
                <a:spcPct val="90000"/>
              </a:lnSpc>
            </a:pPr>
            <a:r>
              <a:rPr lang="en-US" dirty="0" smtClean="0"/>
              <a:t>Every time step, flip a coin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With (small) probability </a:t>
            </a:r>
            <a:r>
              <a:rPr lang="en-US" dirty="0" smtClean="0">
                <a:sym typeface="Symbol" pitchFamily="18" charset="2"/>
              </a:rPr>
              <a:t>, act randomly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With (large) probability 1-</a:t>
            </a:r>
            <a:r>
              <a:rPr lang="en-US" dirty="0" smtClean="0">
                <a:sym typeface="Symbol" pitchFamily="18" charset="2"/>
              </a:rPr>
              <a:t>, act on current policy</a:t>
            </a:r>
          </a:p>
          <a:p>
            <a:pPr lvl="2">
              <a:lnSpc>
                <a:spcPct val="90000"/>
              </a:lnSpc>
            </a:pPr>
            <a:endParaRPr lang="en-US" dirty="0" smtClean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dirty="0" smtClean="0">
                <a:sym typeface="Symbol" pitchFamily="18" charset="2"/>
              </a:rPr>
              <a:t>Problems with random actions?</a:t>
            </a:r>
          </a:p>
          <a:p>
            <a:pPr lvl="2">
              <a:lnSpc>
                <a:spcPct val="90000"/>
              </a:lnSpc>
            </a:pPr>
            <a:r>
              <a:rPr lang="en-US" dirty="0" smtClean="0">
                <a:sym typeface="Symbol" pitchFamily="18" charset="2"/>
              </a:rPr>
              <a:t>You do eventually explore the space, but keep thrashing around once learning is done</a:t>
            </a:r>
          </a:p>
          <a:p>
            <a:pPr lvl="2">
              <a:lnSpc>
                <a:spcPct val="90000"/>
              </a:lnSpc>
            </a:pPr>
            <a:r>
              <a:rPr lang="en-US" dirty="0" smtClean="0">
                <a:sym typeface="Symbol" pitchFamily="18" charset="2"/>
              </a:rPr>
              <a:t>One solution: lower  over time</a:t>
            </a:r>
          </a:p>
          <a:p>
            <a:pPr lvl="2">
              <a:lnSpc>
                <a:spcPct val="90000"/>
              </a:lnSpc>
            </a:pPr>
            <a:r>
              <a:rPr lang="en-US" dirty="0" smtClean="0">
                <a:sym typeface="Symbol" pitchFamily="18" charset="2"/>
              </a:rPr>
              <a:t>Another solution: exploration functions</a:t>
            </a:r>
          </a:p>
          <a:p>
            <a:pPr>
              <a:lnSpc>
                <a:spcPct val="90000"/>
              </a:lnSpc>
            </a:pPr>
            <a:endParaRPr lang="en-US" dirty="0" smtClean="0">
              <a:sym typeface="Symbol" pitchFamily="18" charset="2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8294" y="1600200"/>
            <a:ext cx="2511013" cy="4267200"/>
          </a:xfrm>
          <a:prstGeom prst="rect">
            <a:avLst/>
          </a:prstGeom>
          <a:noFill/>
        </p:spPr>
      </p:pic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4400550" y="6211670"/>
            <a:ext cx="47434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[Demo: Q-learning – manual exploration – bridge grid (L11D2)] [Demo: Q-learning – epsilon-greedy -- crawler (L11D3)]</a:t>
            </a:r>
            <a:endParaRPr lang="en-US" dirty="0">
              <a:solidFill>
                <a:srgbClr val="CC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35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  <a:sym typeface="Symbol" pitchFamily="18" charset="2"/>
              </a:rPr>
              <a:t>Reminder:  </a:t>
            </a:r>
            <a:r>
              <a:rPr lang="en-US" b="1" dirty="0" smtClean="0">
                <a:solidFill>
                  <a:srgbClr val="FF0000"/>
                </a:solidFill>
                <a:ea typeface="ＭＳ Ｐゴシック" pitchFamily="34" charset="-128"/>
                <a:sym typeface="Symbol" pitchFamily="18" charset="2"/>
              </a:rPr>
              <a:t>Q-</a:t>
            </a:r>
            <a:r>
              <a:rPr lang="en-US" dirty="0" smtClean="0">
                <a:ea typeface="ＭＳ Ｐゴシック" pitchFamily="34" charset="-128"/>
                <a:sym typeface="Symbol" pitchFamily="18" charset="2"/>
              </a:rPr>
              <a:t>Value Iteration</a:t>
            </a:r>
          </a:p>
        </p:txBody>
      </p:sp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7029450" y="2667000"/>
            <a:ext cx="1714500" cy="2122488"/>
            <a:chOff x="2400" y="1401"/>
            <a:chExt cx="1440" cy="1337"/>
          </a:xfrm>
        </p:grpSpPr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3" name="Line 13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4" name="Line 1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5" name="Line 15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6" name="Line 16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1" name="Oval 17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12" name="Group 18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9" name="Line 19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" name="Line 2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2" name="Line 22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3" name="Text Box 23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3216" y="1401"/>
              <a:ext cx="624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>
                  <a:solidFill>
                    <a:srgbClr val="0000FF"/>
                  </a:solidFill>
                  <a:latin typeface="Calibri"/>
                  <a:cs typeface="Calibri"/>
                </a:rPr>
                <a:t>V</a:t>
              </a:r>
              <a:r>
                <a:rPr lang="en-US" baseline="-25000" dirty="0" smtClean="0">
                  <a:solidFill>
                    <a:srgbClr val="0000FF"/>
                  </a:solidFill>
                  <a:latin typeface="Calibri"/>
                  <a:cs typeface="Calibri"/>
                </a:rPr>
                <a:t>k+1</a:t>
              </a:r>
              <a:r>
                <a:rPr lang="en-US" dirty="0" smtClean="0">
                  <a:solidFill>
                    <a:srgbClr val="0000FF"/>
                  </a:solidFill>
                  <a:latin typeface="Calibri"/>
                  <a:cs typeface="Calibri"/>
                </a:rPr>
                <a:t>(s)</a:t>
              </a:r>
              <a:endParaRPr lang="en-US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  <p:sp>
          <p:nvSpPr>
            <p:cNvPr id="15" name="Text Box 25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16" name="Text Box 26"/>
            <p:cNvSpPr txBox="1">
              <a:spLocks noChangeArrowheads="1"/>
            </p:cNvSpPr>
            <p:nvPr/>
          </p:nvSpPr>
          <p:spPr bwMode="auto">
            <a:xfrm>
              <a:off x="2592" y="2265"/>
              <a:ext cx="504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err="1">
                  <a:latin typeface="Calibri"/>
                  <a:cs typeface="Calibri"/>
                </a:rPr>
                <a:t>s,a,s</a:t>
              </a:r>
              <a:r>
                <a:rPr lang="ja-JP" altLang="en-US">
                  <a:latin typeface="Calibri"/>
                  <a:cs typeface="Calibri"/>
                </a:rPr>
                <a:t>’</a:t>
              </a: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2789" y="2505"/>
              <a:ext cx="66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 err="1" smtClean="0">
                  <a:solidFill>
                    <a:srgbClr val="0000FF"/>
                  </a:solidFill>
                  <a:latin typeface="Calibri"/>
                  <a:cs typeface="Calibri"/>
                </a:rPr>
                <a:t>V</a:t>
              </a:r>
              <a:r>
                <a:rPr lang="en-US" baseline="-25000" dirty="0" err="1" smtClean="0">
                  <a:solidFill>
                    <a:srgbClr val="0000FF"/>
                  </a:solidFill>
                  <a:latin typeface="Calibri"/>
                  <a:cs typeface="Calibri"/>
                </a:rPr>
                <a:t>k</a:t>
              </a:r>
              <a:r>
                <a:rPr lang="en-US" dirty="0" smtClean="0">
                  <a:solidFill>
                    <a:srgbClr val="0000FF"/>
                  </a:solidFill>
                  <a:latin typeface="Calibri"/>
                  <a:cs typeface="Calibri"/>
                </a:rPr>
                <a:t>(s’</a:t>
              </a:r>
              <a:r>
                <a:rPr lang="en-US" altLang="ja-JP" dirty="0" smtClean="0">
                  <a:solidFill>
                    <a:srgbClr val="0000FF"/>
                  </a:solidFill>
                  <a:latin typeface="Calibri"/>
                  <a:cs typeface="Calibri"/>
                </a:rPr>
                <a:t>)</a:t>
              </a:r>
              <a:endParaRPr lang="en-US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7" name="Isosceles Triangle 26"/>
          <p:cNvSpPr/>
          <p:nvPr/>
        </p:nvSpPr>
        <p:spPr>
          <a:xfrm>
            <a:off x="7315200" y="4876800"/>
            <a:ext cx="1200150" cy="1752600"/>
          </a:xfrm>
          <a:prstGeom prst="triangle">
            <a:avLst/>
          </a:prstGeom>
          <a:solidFill>
            <a:srgbClr val="8FAA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114300" y="1447800"/>
            <a:ext cx="8686800" cy="3124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b="1" dirty="0" err="1" smtClean="0">
                <a:ea typeface="ＭＳ Ｐゴシック" pitchFamily="34" charset="-128"/>
              </a:rPr>
              <a:t>Forall</a:t>
            </a:r>
            <a:r>
              <a:rPr lang="en-US" sz="2800" b="1" dirty="0" smtClean="0">
                <a:ea typeface="ＭＳ Ｐゴシック" pitchFamily="34" charset="-128"/>
              </a:rPr>
              <a:t> s, Initialize V</a:t>
            </a:r>
            <a:r>
              <a:rPr lang="en-US" sz="2800" b="1" baseline="-25000" dirty="0" smtClean="0">
                <a:ea typeface="ＭＳ Ｐゴシック" pitchFamily="34" charset="-128"/>
              </a:rPr>
              <a:t>0</a:t>
            </a:r>
            <a:r>
              <a:rPr lang="en-US" sz="2800" b="1" dirty="0" smtClean="0">
                <a:ea typeface="ＭＳ Ｐゴシック" pitchFamily="34" charset="-128"/>
              </a:rPr>
              <a:t>(s) = 0     </a:t>
            </a:r>
            <a:r>
              <a:rPr lang="en-US" sz="2400" i="1" dirty="0" smtClean="0">
                <a:solidFill>
                  <a:schemeClr val="tx1"/>
                </a:solidFill>
                <a:ea typeface="ＭＳ Ｐゴシック" pitchFamily="34" charset="-128"/>
              </a:rPr>
              <a:t>no time steps left means an expected reward of zero</a:t>
            </a:r>
          </a:p>
          <a:p>
            <a:pPr lvl="2">
              <a:lnSpc>
                <a:spcPct val="80000"/>
              </a:lnSpc>
            </a:pPr>
            <a:endParaRPr lang="en-US" sz="1600" b="1" dirty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800" b="1" dirty="0" smtClean="0">
                <a:ea typeface="ＭＳ Ｐゴシック" pitchFamily="34" charset="-128"/>
              </a:rPr>
              <a:t>Repeat				</a:t>
            </a:r>
            <a:r>
              <a:rPr lang="en-US" sz="2400" i="1" dirty="0" smtClean="0">
                <a:solidFill>
                  <a:schemeClr val="tx1"/>
                </a:solidFill>
                <a:ea typeface="ＭＳ Ｐゴシック" pitchFamily="34" charset="-128"/>
              </a:rPr>
              <a:t>do Bellman backups</a:t>
            </a:r>
            <a:endParaRPr lang="en-US" sz="2800" i="1" dirty="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pPr marL="457176" lvl="1" indent="0">
              <a:lnSpc>
                <a:spcPct val="80000"/>
              </a:lnSpc>
              <a:buNone/>
            </a:pPr>
            <a:r>
              <a:rPr lang="en-US" sz="2400" b="1" dirty="0" smtClean="0">
                <a:ea typeface="ＭＳ Ｐゴシック" pitchFamily="34" charset="-128"/>
              </a:rPr>
              <a:t>   </a:t>
            </a:r>
            <a:r>
              <a:rPr lang="en-US" sz="2400" dirty="0" smtClean="0">
                <a:latin typeface="+mj-lt"/>
                <a:ea typeface="ＭＳ Ｐゴシック" pitchFamily="34" charset="-128"/>
              </a:rPr>
              <a:t> </a:t>
            </a:r>
          </a:p>
          <a:p>
            <a:pPr marL="457176" lvl="1" indent="0">
              <a:lnSpc>
                <a:spcPct val="80000"/>
              </a:lnSpc>
              <a:buNone/>
            </a:pPr>
            <a:endParaRPr lang="en-US" sz="2400" dirty="0">
              <a:latin typeface="+mj-lt"/>
              <a:ea typeface="ＭＳ Ｐゴシック" pitchFamily="34" charset="-128"/>
            </a:endParaRPr>
          </a:p>
          <a:p>
            <a:pPr marL="457176" lvl="1" indent="0">
              <a:lnSpc>
                <a:spcPct val="80000"/>
              </a:lnSpc>
              <a:buNone/>
            </a:pPr>
            <a:endParaRPr lang="en-US" sz="2400" dirty="0" smtClean="0">
              <a:latin typeface="+mj-lt"/>
              <a:ea typeface="ＭＳ Ｐゴシック" pitchFamily="34" charset="-128"/>
            </a:endParaRPr>
          </a:p>
          <a:p>
            <a:pPr marL="457176" lvl="1" indent="0">
              <a:lnSpc>
                <a:spcPct val="80000"/>
              </a:lnSpc>
              <a:buNone/>
            </a:pPr>
            <a:r>
              <a:rPr lang="en-US" sz="2400" dirty="0" smtClean="0">
                <a:latin typeface="+mj-lt"/>
                <a:ea typeface="ＭＳ Ｐゴシック" pitchFamily="34" charset="-128"/>
              </a:rPr>
              <a:t>   K += 1</a:t>
            </a:r>
            <a:endParaRPr lang="en-US" sz="2000" dirty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endParaRPr lang="en-US" sz="2800" b="1" dirty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800" b="1" dirty="0" smtClean="0">
                <a:ea typeface="ＭＳ Ｐゴシック" pitchFamily="34" charset="-128"/>
              </a:rPr>
              <a:t>Until convergence</a:t>
            </a:r>
            <a:endParaRPr lang="en-US" sz="2800" i="1" dirty="0">
              <a:solidFill>
                <a:srgbClr val="000000"/>
              </a:solidFill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endParaRPr lang="en-US" sz="2400" b="1" dirty="0" smtClean="0">
              <a:ea typeface="ＭＳ Ｐゴシック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8650" y="2895601"/>
            <a:ext cx="62865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Q</a:t>
            </a:r>
            <a:r>
              <a:rPr lang="en-US" sz="2400" baseline="-25000" dirty="0" smtClean="0">
                <a:solidFill>
                  <a:srgbClr val="000000"/>
                </a:solidFill>
              </a:rPr>
              <a:t>k+1</a:t>
            </a:r>
            <a:r>
              <a:rPr lang="en-US" sz="2400" dirty="0" smtClean="0">
                <a:solidFill>
                  <a:srgbClr val="000000"/>
                </a:solidFill>
              </a:rPr>
              <a:t>(s, a) = </a:t>
            </a:r>
            <a:r>
              <a:rPr lang="en-US" sz="2400" dirty="0" err="1" smtClean="0">
                <a:solidFill>
                  <a:srgbClr val="000000"/>
                </a:solidFill>
              </a:rPr>
              <a:t>Σ</a:t>
            </a:r>
            <a:r>
              <a:rPr lang="en-US" sz="2400" baseline="-25000" dirty="0" err="1" smtClean="0">
                <a:solidFill>
                  <a:srgbClr val="000000"/>
                </a:solidFill>
              </a:rPr>
              <a:t>s</a:t>
            </a:r>
            <a:r>
              <a:rPr lang="en-US" sz="2400" baseline="-25000" dirty="0" smtClean="0">
                <a:solidFill>
                  <a:srgbClr val="000000"/>
                </a:solidFill>
              </a:rPr>
              <a:t>’  </a:t>
            </a:r>
            <a:r>
              <a:rPr lang="en-US" sz="2400" dirty="0" smtClean="0">
                <a:solidFill>
                  <a:srgbClr val="000000"/>
                </a:solidFill>
              </a:rPr>
              <a:t>T(s, a, s’) [ R(s, a, s’) + </a:t>
            </a:r>
            <a:r>
              <a:rPr lang="en-US" sz="2400" dirty="0" err="1" smtClean="0">
                <a:solidFill>
                  <a:srgbClr val="000000"/>
                </a:solidFill>
              </a:rPr>
              <a:t>γ</a:t>
            </a:r>
            <a:r>
              <a:rPr lang="en-US" sz="2400" dirty="0">
                <a:solidFill>
                  <a:srgbClr val="000000"/>
                </a:solidFill>
              </a:rPr>
              <a:t> Max </a:t>
            </a:r>
            <a:r>
              <a:rPr lang="en-US" sz="2400" baseline="-25000" dirty="0">
                <a:solidFill>
                  <a:srgbClr val="000000"/>
                </a:solidFill>
              </a:rPr>
              <a:t>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Q</a:t>
            </a:r>
            <a:r>
              <a:rPr lang="en-US" sz="2400" baseline="-25000" dirty="0" err="1" smtClean="0">
                <a:solidFill>
                  <a:srgbClr val="000000"/>
                </a:solidFill>
              </a:rPr>
              <a:t>k</a:t>
            </a:r>
            <a:r>
              <a:rPr lang="en-US" sz="2400" baseline="-25000" dirty="0" smtClean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(s, a</a:t>
            </a:r>
            <a:r>
              <a:rPr lang="en-US" sz="2400" dirty="0" smtClean="0">
                <a:solidFill>
                  <a:srgbClr val="000000"/>
                </a:solidFill>
              </a:rPr>
              <a:t>) ]</a:t>
            </a:r>
          </a:p>
          <a:p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41640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cs typeface="Calibri"/>
                <a:sym typeface="Symbol" pitchFamily="18" charset="2"/>
              </a:rPr>
              <a:t>Detour: Q-Value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342900" y="1447800"/>
            <a:ext cx="84582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>
                <a:latin typeface="Calibri"/>
                <a:cs typeface="Calibri"/>
              </a:rPr>
              <a:t>Value iteration: find successive (depth-limited) values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Start with V</a:t>
            </a:r>
            <a:r>
              <a:rPr lang="en-US" sz="2000" baseline="-25000" dirty="0" smtClean="0">
                <a:latin typeface="Calibri"/>
                <a:cs typeface="Calibri"/>
              </a:rPr>
              <a:t>0</a:t>
            </a:r>
            <a:r>
              <a:rPr lang="en-US" sz="2000" dirty="0" smtClean="0">
                <a:latin typeface="Calibri"/>
                <a:cs typeface="Calibri"/>
              </a:rPr>
              <a:t>(s)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Given </a:t>
            </a:r>
            <a:r>
              <a:rPr lang="en-US" sz="2000" dirty="0" err="1" smtClean="0">
                <a:latin typeface="Calibri"/>
                <a:cs typeface="Calibri"/>
              </a:rPr>
              <a:t>V</a:t>
            </a:r>
            <a:r>
              <a:rPr lang="en-US" sz="2000" baseline="-25000" dirty="0" err="1" smtClean="0">
                <a:latin typeface="Calibri"/>
                <a:cs typeface="Calibri"/>
              </a:rPr>
              <a:t>k</a:t>
            </a:r>
            <a:r>
              <a:rPr lang="en-US" sz="2000" dirty="0" smtClean="0">
                <a:latin typeface="Calibri"/>
                <a:cs typeface="Calibri"/>
              </a:rPr>
              <a:t>, calculate the depth k+1 values for all states:</a:t>
            </a:r>
          </a:p>
          <a:p>
            <a:pPr lvl="1">
              <a:lnSpc>
                <a:spcPct val="80000"/>
              </a:lnSpc>
            </a:pPr>
            <a:endParaRPr lang="en-US" sz="2000" dirty="0" smtClean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 smtClean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latin typeface="Calibri"/>
                <a:cs typeface="Calibri"/>
              </a:rPr>
              <a:t>But Q-values are more useful, so compute them instead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Start with Q</a:t>
            </a:r>
            <a:r>
              <a:rPr lang="en-US" sz="2000" baseline="-25000" dirty="0" smtClean="0">
                <a:latin typeface="Calibri"/>
                <a:cs typeface="Calibri"/>
              </a:rPr>
              <a:t>0</a:t>
            </a:r>
            <a:r>
              <a:rPr lang="en-US" sz="2000" dirty="0" smtClean="0">
                <a:latin typeface="Calibri"/>
                <a:cs typeface="Calibri"/>
              </a:rPr>
              <a:t>(</a:t>
            </a:r>
            <a:r>
              <a:rPr lang="en-US" sz="2000" dirty="0" err="1" smtClean="0">
                <a:latin typeface="Calibri"/>
                <a:cs typeface="Calibri"/>
              </a:rPr>
              <a:t>s,a</a:t>
            </a:r>
            <a:r>
              <a:rPr lang="en-US" sz="2000" dirty="0" smtClean="0">
                <a:latin typeface="Calibri"/>
                <a:cs typeface="Calibri"/>
              </a:rPr>
              <a:t>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Given </a:t>
            </a:r>
            <a:r>
              <a:rPr lang="en-US" sz="2000" dirty="0" err="1" smtClean="0">
                <a:latin typeface="Calibri"/>
                <a:cs typeface="Calibri"/>
              </a:rPr>
              <a:t>Q</a:t>
            </a:r>
            <a:r>
              <a:rPr lang="en-US" sz="2000" baseline="-25000" dirty="0" err="1" smtClean="0">
                <a:latin typeface="Calibri"/>
                <a:cs typeface="Calibri"/>
              </a:rPr>
              <a:t>k</a:t>
            </a:r>
            <a:r>
              <a:rPr lang="en-US" sz="2000" dirty="0" smtClean="0">
                <a:latin typeface="Calibri"/>
                <a:cs typeface="Calibri"/>
              </a:rPr>
              <a:t>, calculate the depth k+1 q-values for all q-states:</a:t>
            </a:r>
            <a:endParaRPr lang="en-US" sz="2400" dirty="0" smtClean="0">
              <a:latin typeface="Calibri"/>
              <a:cs typeface="Calibri"/>
            </a:endParaRPr>
          </a:p>
        </p:txBody>
      </p:sp>
      <p:pic>
        <p:nvPicPr>
          <p:cNvPr id="9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225353" y="2662235"/>
            <a:ext cx="5449089" cy="690790"/>
          </a:xfrm>
          <a:prstGeom prst="rect">
            <a:avLst/>
          </a:prstGeom>
          <a:noFill/>
          <a:ln/>
          <a:effectLst/>
        </p:spPr>
      </p:pic>
      <p:sp>
        <p:nvSpPr>
          <p:cNvPr id="20486" name="Line 17"/>
          <p:cNvSpPr>
            <a:spLocks noChangeShapeType="1"/>
          </p:cNvSpPr>
          <p:nvPr/>
        </p:nvSpPr>
        <p:spPr bwMode="auto">
          <a:xfrm flipH="1">
            <a:off x="4629151" y="3538538"/>
            <a:ext cx="230981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10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247964" y="5026025"/>
            <a:ext cx="6124386" cy="76552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Q-Learning</a:t>
            </a:r>
          </a:p>
        </p:txBody>
      </p:sp>
      <p:sp>
        <p:nvSpPr>
          <p:cNvPr id="1810435" name="Rectangle 3"/>
          <p:cNvSpPr>
            <a:spLocks noGrp="1" noChangeArrowheads="1"/>
          </p:cNvSpPr>
          <p:nvPr>
            <p:ph idx="1"/>
          </p:nvPr>
        </p:nvSpPr>
        <p:spPr>
          <a:xfrm>
            <a:off x="342900" y="1219201"/>
            <a:ext cx="6172200" cy="4525963"/>
          </a:xfrm>
        </p:spPr>
        <p:txBody>
          <a:bodyPr/>
          <a:lstStyle/>
          <a:p>
            <a:r>
              <a:rPr lang="en-US" sz="2800" dirty="0" smtClean="0"/>
              <a:t>Q-Learning: sample-based Q-value iteration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r>
              <a:rPr lang="en-US" sz="2800" dirty="0" smtClean="0"/>
              <a:t>Learn Q(</a:t>
            </a:r>
            <a:r>
              <a:rPr lang="en-US" sz="2800" dirty="0" err="1" smtClean="0"/>
              <a:t>s,a</a:t>
            </a:r>
            <a:r>
              <a:rPr lang="en-US" sz="2800" dirty="0" smtClean="0"/>
              <a:t>) values as you go</a:t>
            </a:r>
          </a:p>
          <a:p>
            <a:pPr lvl="1"/>
            <a:r>
              <a:rPr lang="en-US" sz="2400" dirty="0" smtClean="0"/>
              <a:t>Receive a sample (</a:t>
            </a:r>
            <a:r>
              <a:rPr lang="en-US" sz="2400" dirty="0" err="1" smtClean="0"/>
              <a:t>s,a,s’,r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Consider your old estimate:</a:t>
            </a:r>
          </a:p>
          <a:p>
            <a:pPr lvl="1"/>
            <a:r>
              <a:rPr lang="en-US" sz="2400" dirty="0" smtClean="0"/>
              <a:t>Consider your new sample estimate:</a:t>
            </a:r>
          </a:p>
          <a:p>
            <a:pPr lvl="2"/>
            <a:endParaRPr lang="en-US" sz="2000" dirty="0" smtClean="0"/>
          </a:p>
          <a:p>
            <a:pPr lvl="2"/>
            <a:endParaRPr lang="en-US" sz="2000" dirty="0" smtClean="0"/>
          </a:p>
          <a:p>
            <a:pPr lvl="1"/>
            <a:r>
              <a:rPr lang="en-US" sz="2400" dirty="0" smtClean="0"/>
              <a:t>Incorporate the new estimate into a running average:</a:t>
            </a:r>
          </a:p>
        </p:txBody>
      </p:sp>
      <p:pic>
        <p:nvPicPr>
          <p:cNvPr id="21508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09975" y="3657600"/>
            <a:ext cx="61912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0440" name="Picture 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14451" y="5791201"/>
            <a:ext cx="4269581" cy="3159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81043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14451" y="4648200"/>
            <a:ext cx="3394472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Text Box 28"/>
          <p:cNvSpPr txBox="1">
            <a:spLocks noChangeArrowheads="1"/>
          </p:cNvSpPr>
          <p:nvPr/>
        </p:nvSpPr>
        <p:spPr bwMode="auto">
          <a:xfrm>
            <a:off x="5829300" y="6327086"/>
            <a:ext cx="3314700" cy="80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 smtClean="0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 (L10D2)]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[Demo: Q-learning – crawler (L10D3)]</a:t>
            </a:r>
            <a:endParaRPr lang="en-US" dirty="0">
              <a:solidFill>
                <a:srgbClr val="CC0000"/>
              </a:solidFill>
              <a:latin typeface="Calibri" pitchFamily="34" charset="0"/>
            </a:endParaRPr>
          </a:p>
        </p:txBody>
      </p:sp>
      <p:pic>
        <p:nvPicPr>
          <p:cNvPr id="11" name="Picture 10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143000" y="1828800"/>
            <a:ext cx="6124386" cy="765520"/>
          </a:xfrm>
          <a:prstGeom prst="rect">
            <a:avLst/>
          </a:prstGeom>
          <a:noFill/>
          <a:ln/>
          <a:effectLst/>
        </p:spPr>
      </p:pic>
      <p:graphicFrame>
        <p:nvGraphicFramePr>
          <p:cNvPr id="19457" name="Object 2"/>
          <p:cNvGraphicFramePr>
            <a:graphicFrameLocks noChangeAspect="1"/>
          </p:cNvGraphicFramePr>
          <p:nvPr/>
        </p:nvGraphicFramePr>
        <p:xfrm>
          <a:off x="6229350" y="2743200"/>
          <a:ext cx="2628900" cy="2978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8" name="Photo Editor Photo" r:id="rId11" imgW="4762913" imgH="4046571" progId="MSPhotoEd.3">
                  <p:embed/>
                </p:oleObj>
              </mc:Choice>
              <mc:Fallback>
                <p:oleObj name="Photo Editor Photo" r:id="rId11" imgW="4762913" imgH="4046571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9350" y="2743200"/>
                        <a:ext cx="2628900" cy="29782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Q-Learning -- </a:t>
            </a:r>
            <a:r>
              <a:rPr lang="en-US" dirty="0" err="1" smtClean="0"/>
              <a:t>Gridworld</a:t>
            </a:r>
            <a:endParaRPr lang="en-US" dirty="0"/>
          </a:p>
        </p:txBody>
      </p:sp>
      <p:pic>
        <p:nvPicPr>
          <p:cNvPr id="4" name="Q-learning--gridworl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3754" y="1143000"/>
            <a:ext cx="6236494" cy="519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29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Q-Learning -- Crawler</a:t>
            </a:r>
            <a:endParaRPr lang="en-US" dirty="0"/>
          </a:p>
        </p:txBody>
      </p:sp>
      <p:pic>
        <p:nvPicPr>
          <p:cNvPr id="4" name="Q-learning--cra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3041" y="1143000"/>
            <a:ext cx="621791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56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Q-Learning Properties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342900" y="1371600"/>
            <a:ext cx="7143750" cy="4525962"/>
          </a:xfrm>
        </p:spPr>
        <p:txBody>
          <a:bodyPr/>
          <a:lstStyle/>
          <a:p>
            <a:r>
              <a:rPr lang="en-US" sz="2800" dirty="0" smtClean="0"/>
              <a:t>Amazing result: Q-learning converges to optimal policy -- even if you’re acting </a:t>
            </a:r>
            <a:r>
              <a:rPr lang="en-US" sz="2800" dirty="0" err="1" smtClean="0"/>
              <a:t>suboptimally</a:t>
            </a:r>
            <a:r>
              <a:rPr lang="en-US" sz="2800" dirty="0" smtClean="0"/>
              <a:t>!</a:t>
            </a:r>
          </a:p>
          <a:p>
            <a:pPr lvl="2"/>
            <a:endParaRPr lang="en-US" sz="2000" dirty="0" smtClean="0"/>
          </a:p>
          <a:p>
            <a:r>
              <a:rPr lang="en-US" sz="2800" dirty="0" smtClean="0"/>
              <a:t>This is called </a:t>
            </a:r>
            <a:r>
              <a:rPr lang="en-US" sz="2800" dirty="0" smtClean="0">
                <a:solidFill>
                  <a:srgbClr val="C00000"/>
                </a:solidFill>
              </a:rPr>
              <a:t>off-policy learning</a:t>
            </a:r>
          </a:p>
          <a:p>
            <a:pPr lvl="2"/>
            <a:endParaRPr lang="en-US" sz="2000" dirty="0" smtClean="0"/>
          </a:p>
          <a:p>
            <a:r>
              <a:rPr lang="en-US" sz="2800" dirty="0" smtClean="0"/>
              <a:t>Caveats:</a:t>
            </a:r>
          </a:p>
          <a:p>
            <a:pPr lvl="1"/>
            <a:r>
              <a:rPr lang="en-US" sz="2400" dirty="0" smtClean="0"/>
              <a:t>You have to explore enough</a:t>
            </a:r>
          </a:p>
          <a:p>
            <a:pPr lvl="1"/>
            <a:r>
              <a:rPr lang="en-US" sz="2400" dirty="0" smtClean="0"/>
              <a:t>You have to eventually make the learning rate</a:t>
            </a:r>
          </a:p>
          <a:p>
            <a:pPr lvl="1">
              <a:buNone/>
            </a:pPr>
            <a:r>
              <a:rPr lang="en-US" sz="2400" dirty="0" smtClean="0"/>
              <a:t>	small enough</a:t>
            </a:r>
          </a:p>
          <a:p>
            <a:pPr lvl="1"/>
            <a:r>
              <a:rPr lang="en-US" sz="2400" dirty="0" smtClean="0"/>
              <a:t>… but not decrease it too quickly</a:t>
            </a:r>
          </a:p>
          <a:p>
            <a:pPr lvl="1"/>
            <a:r>
              <a:rPr lang="en-US" sz="2400" dirty="0" smtClean="0"/>
              <a:t>Basically, in the limit, it doesn’t matter how you select actions (!)</a:t>
            </a:r>
          </a:p>
          <a:p>
            <a:pPr lvl="3"/>
            <a:endParaRPr lang="en-US" sz="1800" dirty="0" smtClean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4032" y="2667000"/>
            <a:ext cx="2913686" cy="279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Exploration Functions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219200"/>
            <a:ext cx="8629650" cy="4729164"/>
          </a:xfrm>
        </p:spPr>
        <p:txBody>
          <a:bodyPr/>
          <a:lstStyle/>
          <a:p>
            <a:r>
              <a:rPr lang="en-US" sz="2800" dirty="0" smtClean="0"/>
              <a:t>When to explore?</a:t>
            </a:r>
          </a:p>
          <a:p>
            <a:pPr lvl="1"/>
            <a:r>
              <a:rPr lang="en-US" sz="2400" dirty="0" smtClean="0"/>
              <a:t>Random actions: explore a fixed amount</a:t>
            </a:r>
          </a:p>
          <a:p>
            <a:pPr lvl="1"/>
            <a:r>
              <a:rPr lang="en-US" sz="2400" dirty="0" smtClean="0"/>
              <a:t>Better idea: explore areas whose badness is not</a:t>
            </a:r>
          </a:p>
          <a:p>
            <a:pPr lvl="1">
              <a:spcBef>
                <a:spcPts val="76"/>
              </a:spcBef>
              <a:buNone/>
            </a:pPr>
            <a:r>
              <a:rPr lang="en-US" sz="2400" dirty="0" smtClean="0"/>
              <a:t>	(yet) established, eventually stop exploring</a:t>
            </a:r>
          </a:p>
          <a:p>
            <a:pPr lvl="4"/>
            <a:endParaRPr lang="en-US" sz="1600" dirty="0" smtClean="0"/>
          </a:p>
          <a:p>
            <a:r>
              <a:rPr lang="en-US" sz="2800" dirty="0" smtClean="0"/>
              <a:t>Exploration function</a:t>
            </a:r>
          </a:p>
          <a:p>
            <a:pPr lvl="1"/>
            <a:r>
              <a:rPr lang="en-US" sz="2400" dirty="0" smtClean="0"/>
              <a:t>Takes a value estimate u and a visit count n, and</a:t>
            </a:r>
          </a:p>
          <a:p>
            <a:pPr lvl="1">
              <a:spcBef>
                <a:spcPts val="76"/>
              </a:spcBef>
              <a:buNone/>
            </a:pPr>
            <a:r>
              <a:rPr lang="en-US" sz="2400" dirty="0" smtClean="0"/>
              <a:t>	returns an optimistic utility, e.g.</a:t>
            </a:r>
          </a:p>
          <a:p>
            <a:pPr lvl="1">
              <a:buNone/>
            </a:pPr>
            <a:endParaRPr lang="en-US" sz="2400" dirty="0" smtClean="0"/>
          </a:p>
          <a:p>
            <a:pPr lvl="1"/>
            <a:endParaRPr lang="en-US" dirty="0" smtClean="0"/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Note: this propagates the “bonus” back to states that lead to unknown states as well!</a:t>
            </a:r>
          </a:p>
          <a:p>
            <a:pPr lvl="1">
              <a:buNone/>
            </a:pPr>
            <a:r>
              <a:rPr lang="en-US" sz="2400" dirty="0" smtClean="0"/>
              <a:t>				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6134" y="1219564"/>
            <a:ext cx="3466416" cy="3352072"/>
          </a:xfrm>
          <a:prstGeom prst="rect">
            <a:avLst/>
          </a:prstGeom>
          <a:noFill/>
        </p:spPr>
      </p:pic>
      <p:pic>
        <p:nvPicPr>
          <p:cNvPr id="15" name="Picture 14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3893234" y="4261336"/>
            <a:ext cx="1871302" cy="304596"/>
          </a:xfrm>
          <a:prstGeom prst="rect">
            <a:avLst/>
          </a:prstGeom>
          <a:noFill/>
          <a:ln/>
          <a:effectLst/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3131713" y="5422668"/>
            <a:ext cx="4754987" cy="444732"/>
          </a:xfrm>
          <a:prstGeom prst="rect">
            <a:avLst/>
          </a:prstGeom>
          <a:noFill/>
          <a:ln/>
          <a:effectLst/>
        </p:spPr>
      </p:pic>
      <p:sp>
        <p:nvSpPr>
          <p:cNvPr id="11" name="TextBox 10"/>
          <p:cNvSpPr txBox="1"/>
          <p:nvPr/>
        </p:nvSpPr>
        <p:spPr>
          <a:xfrm>
            <a:off x="1085850" y="5348057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Modified Q-Update:</a:t>
            </a:r>
            <a:endParaRPr lang="en-US" sz="2400" dirty="0">
              <a:latin typeface="Calibri" pitchFamily="34" charset="0"/>
            </a:endParaRPr>
          </a:p>
        </p:txBody>
      </p:sp>
      <p:pic>
        <p:nvPicPr>
          <p:cNvPr id="16" name="Picture 15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3128962" y="4813069"/>
            <a:ext cx="3578306" cy="444715"/>
          </a:xfrm>
          <a:prstGeom prst="rect">
            <a:avLst/>
          </a:prstGeom>
          <a:noFill/>
          <a:ln/>
          <a:effectLst/>
        </p:spPr>
      </p:pic>
      <p:sp>
        <p:nvSpPr>
          <p:cNvPr id="14" name="TextBox 13"/>
          <p:cNvSpPr txBox="1"/>
          <p:nvPr/>
        </p:nvSpPr>
        <p:spPr>
          <a:xfrm>
            <a:off x="1085850" y="4738457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Regular Q-Update: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13" name="Text Box 28"/>
          <p:cNvSpPr txBox="1">
            <a:spLocks noChangeArrowheads="1"/>
          </p:cNvSpPr>
          <p:nvPr/>
        </p:nvSpPr>
        <p:spPr bwMode="auto">
          <a:xfrm>
            <a:off x="3657600" y="6488668"/>
            <a:ext cx="5486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[Demo: exploration – Q-learning – crawler – exploration function (L11D4)]</a:t>
            </a:r>
            <a:endParaRPr lang="en-US" dirty="0">
              <a:solidFill>
                <a:srgbClr val="CC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18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-Turn Arrow 11"/>
          <p:cNvSpPr/>
          <p:nvPr/>
        </p:nvSpPr>
        <p:spPr>
          <a:xfrm rot="16200000">
            <a:off x="2295525" y="2047876"/>
            <a:ext cx="2209800" cy="131445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9283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U-Turn Arrow 10"/>
          <p:cNvSpPr/>
          <p:nvPr/>
        </p:nvSpPr>
        <p:spPr>
          <a:xfrm rot="5400000">
            <a:off x="4410075" y="2276475"/>
            <a:ext cx="2209800" cy="131445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6429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Reinforcement Learning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1428750" y="4419601"/>
            <a:ext cx="6286500" cy="205740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>
                <a:latin typeface="Calibri"/>
                <a:ea typeface="ＭＳ Ｐゴシック" pitchFamily="34" charset="-128"/>
                <a:cs typeface="Calibri"/>
              </a:rPr>
              <a:t>Basic idea: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Receive feedback in the form of </a:t>
            </a:r>
            <a:r>
              <a:rPr lang="en-US" sz="2400" dirty="0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rewards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Agent’</a:t>
            </a:r>
            <a:r>
              <a:rPr lang="en-US" altLang="ja-JP" sz="2400" dirty="0" smtClean="0">
                <a:latin typeface="Calibri"/>
                <a:ea typeface="ＭＳ Ｐゴシック" pitchFamily="34" charset="-128"/>
                <a:cs typeface="Calibri"/>
              </a:rPr>
              <a:t>s utility is defined by the reward function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Must (learn to) act so as to </a:t>
            </a:r>
            <a:r>
              <a:rPr lang="en-US" sz="2400" dirty="0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maximize expected rewards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All learning is based on observed samples of outcomes!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714750" y="3124200"/>
            <a:ext cx="1600200" cy="1143000"/>
          </a:xfrm>
          <a:prstGeom prst="roundRect">
            <a:avLst>
              <a:gd name="adj" fmla="val 40599"/>
            </a:avLst>
          </a:prstGeom>
          <a:solidFill>
            <a:srgbClr val="B5E3C8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smtClean="0">
                <a:solidFill>
                  <a:schemeClr val="tx1"/>
                </a:solidFill>
                <a:latin typeface="Calibri"/>
                <a:cs typeface="Calibri"/>
              </a:rPr>
              <a:t>Environment</a:t>
            </a:r>
            <a:endParaRPr lang="en-US" sz="25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3714750" y="1447800"/>
            <a:ext cx="1600200" cy="1066800"/>
          </a:xfrm>
          <a:prstGeom prst="trapezoid">
            <a:avLst>
              <a:gd name="adj" fmla="val 58183"/>
            </a:avLst>
          </a:prstGeom>
          <a:solidFill>
            <a:srgbClr val="CCEC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6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r>
              <a:rPr lang="en-US" sz="2600" dirty="0" smtClean="0">
                <a:solidFill>
                  <a:schemeClr val="tx1"/>
                </a:solidFill>
                <a:latin typeface="Calibri"/>
                <a:cs typeface="Calibri"/>
              </a:rPr>
              <a:t>Agent</a:t>
            </a:r>
            <a:endParaRPr lang="en-US" sz="2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57900" y="2590800"/>
            <a:ext cx="1200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/>
                <a:cs typeface="Calibri"/>
              </a:rPr>
              <a:t>Actions: a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57350" y="2416314"/>
            <a:ext cx="1200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/>
                <a:cs typeface="Calibri"/>
              </a:rPr>
              <a:t>State: s</a:t>
            </a:r>
          </a:p>
          <a:p>
            <a:pPr algn="ctr"/>
            <a:r>
              <a:rPr lang="en-US" sz="2000" dirty="0" smtClean="0">
                <a:solidFill>
                  <a:srgbClr val="C00000"/>
                </a:solidFill>
                <a:latin typeface="Calibri"/>
                <a:cs typeface="Calibri"/>
              </a:rPr>
              <a:t>Reward: 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Video of Demo Q-learning – </a:t>
            </a:r>
            <a:r>
              <a:rPr lang="en-US" sz="3600" dirty="0" smtClean="0"/>
              <a:t>Exploration Function – Crawler </a:t>
            </a:r>
            <a:endParaRPr lang="en-US" sz="3600" dirty="0"/>
          </a:p>
        </p:txBody>
      </p:sp>
      <p:pic>
        <p:nvPicPr>
          <p:cNvPr id="3" name="Qlearning--exploration function--cra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1575" y="1143001"/>
            <a:ext cx="68008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665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Regret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66836"/>
            <a:ext cx="3695700" cy="4729164"/>
          </a:xfrm>
        </p:spPr>
        <p:txBody>
          <a:bodyPr/>
          <a:lstStyle/>
          <a:p>
            <a:r>
              <a:rPr lang="en-US" sz="2200" dirty="0" smtClean="0"/>
              <a:t>Even if you learn the optimal policy, you still make mistakes along the way!</a:t>
            </a:r>
          </a:p>
          <a:p>
            <a:r>
              <a:rPr lang="en-US" sz="2200" dirty="0" smtClean="0"/>
              <a:t>Regret is a measure of your total mistake cost: the difference between your (expected) rewards, including youthful </a:t>
            </a:r>
            <a:r>
              <a:rPr lang="en-US" sz="2200" dirty="0" err="1" smtClean="0"/>
              <a:t>suboptimality</a:t>
            </a:r>
            <a:r>
              <a:rPr lang="en-US" sz="2200" dirty="0" smtClean="0"/>
              <a:t>, and optimal (expected) rewards</a:t>
            </a:r>
          </a:p>
          <a:p>
            <a:r>
              <a:rPr lang="en-US" sz="2200" dirty="0" smtClean="0"/>
              <a:t>Minimizing regret goes beyond learning to be optimal – it requires optimally learning to be optimal</a:t>
            </a:r>
          </a:p>
          <a:p>
            <a:r>
              <a:rPr lang="en-US" sz="2200" dirty="0" smtClean="0"/>
              <a:t>Example: random exploration and exploration functions both end up optimal, but random exploration has higher regret</a:t>
            </a:r>
            <a:endParaRPr lang="en-US" sz="22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62318" y="1447800"/>
            <a:ext cx="5167181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7986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382000" y="6400800"/>
            <a:ext cx="2133600" cy="4572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71451ECC-7B2A-C04A-BF73-34C5BA082437}" type="slidenum">
              <a:rPr lang="en-US" sz="1400">
                <a:solidFill>
                  <a:schemeClr val="tx1"/>
                </a:solidFill>
                <a:cs typeface="Arial" charset="0"/>
              </a:rPr>
              <a:pPr eaLnBrk="1" hangingPunct="1"/>
              <a:t>7</a:t>
            </a:fld>
            <a:endParaRPr lang="en-US" sz="140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8686800" cy="1077913"/>
          </a:xfrm>
        </p:spPr>
        <p:txBody>
          <a:bodyPr/>
          <a:lstStyle/>
          <a:p>
            <a:pPr indent="0"/>
            <a:r>
              <a:rPr lang="en-US">
                <a:latin typeface="Arial" charset="0"/>
                <a:ea typeface="ヒラギノ角ゴ ProN W3" charset="0"/>
                <a:cs typeface="ヒラギノ角ゴ ProN W3" charset="0"/>
              </a:rPr>
              <a:t>The </a:t>
            </a:r>
            <a:r>
              <a:rPr lang="ja-JP" altLang="en-US">
                <a:latin typeface="Arial" charset="0"/>
                <a:ea typeface="ヒラギノ角ゴ ProN W3" charset="0"/>
                <a:cs typeface="ヒラギノ角ゴ ProN W3" charset="0"/>
              </a:rPr>
              <a:t>“</a:t>
            </a:r>
            <a:r>
              <a:rPr lang="en-US" altLang="ja-JP">
                <a:latin typeface="Arial" charset="0"/>
                <a:ea typeface="ヒラギノ角ゴ ProN W3" charset="0"/>
                <a:cs typeface="ヒラギノ角ゴ ProN W3" charset="0"/>
              </a:rPr>
              <a:t>Credit Assignment</a:t>
            </a:r>
            <a:r>
              <a:rPr lang="ja-JP" altLang="en-US">
                <a:latin typeface="Arial" charset="0"/>
                <a:ea typeface="ヒラギノ角ゴ ProN W3" charset="0"/>
                <a:cs typeface="ヒラギノ角ゴ ProN W3" charset="0"/>
              </a:rPr>
              <a:t>”</a:t>
            </a:r>
            <a:r>
              <a:rPr lang="en-US" altLang="ja-JP">
                <a:latin typeface="Arial" charset="0"/>
                <a:ea typeface="ヒラギノ角ゴ ProN W3" charset="0"/>
                <a:cs typeface="ヒラギノ角ゴ ProN W3" charset="0"/>
              </a:rPr>
              <a:t> Problem</a:t>
            </a:r>
            <a:endParaRPr lang="en-US">
              <a:latin typeface="Arial" charset="0"/>
              <a:ea typeface="ヒラギノ角ゴ ProN W3" charset="0"/>
              <a:cs typeface="ヒラギノ角ゴ ProN W3" charset="0"/>
            </a:endParaRPr>
          </a:p>
        </p:txBody>
      </p:sp>
      <p:graphicFrame>
        <p:nvGraphicFramePr>
          <p:cNvPr id="617476" name="Group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17610226"/>
              </p:ext>
            </p:extLst>
          </p:nvPr>
        </p:nvGraphicFramePr>
        <p:xfrm>
          <a:off x="381000" y="1219201"/>
          <a:ext cx="7162800" cy="396230"/>
        </p:xfrm>
        <a:graphic>
          <a:graphicData uri="http://schemas.openxmlformats.org/drawingml/2006/table">
            <a:tbl>
              <a:tblPr/>
              <a:tblGrid>
                <a:gridCol w="2667000"/>
                <a:gridCol w="2133600"/>
                <a:gridCol w="2362200"/>
              </a:tblGrid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I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’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m in state 43,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reward = 0,  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action = 2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74288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382000" y="6400800"/>
            <a:ext cx="2133600" cy="4572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71451ECC-7B2A-C04A-BF73-34C5BA082437}" type="slidenum">
              <a:rPr lang="en-US" sz="1400">
                <a:solidFill>
                  <a:schemeClr val="tx1"/>
                </a:solidFill>
                <a:cs typeface="Arial" charset="0"/>
              </a:rPr>
              <a:pPr eaLnBrk="1" hangingPunct="1"/>
              <a:t>8</a:t>
            </a:fld>
            <a:endParaRPr lang="en-US" sz="140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8686800" cy="1077913"/>
          </a:xfrm>
        </p:spPr>
        <p:txBody>
          <a:bodyPr/>
          <a:lstStyle/>
          <a:p>
            <a:pPr indent="0"/>
            <a:r>
              <a:rPr lang="en-US">
                <a:latin typeface="Arial" charset="0"/>
                <a:ea typeface="ヒラギノ角ゴ ProN W3" charset="0"/>
                <a:cs typeface="ヒラギノ角ゴ ProN W3" charset="0"/>
              </a:rPr>
              <a:t>The </a:t>
            </a:r>
            <a:r>
              <a:rPr lang="ja-JP" altLang="en-US">
                <a:latin typeface="Arial" charset="0"/>
                <a:ea typeface="ヒラギノ角ゴ ProN W3" charset="0"/>
                <a:cs typeface="ヒラギノ角ゴ ProN W3" charset="0"/>
              </a:rPr>
              <a:t>“</a:t>
            </a:r>
            <a:r>
              <a:rPr lang="en-US" altLang="ja-JP">
                <a:latin typeface="Arial" charset="0"/>
                <a:ea typeface="ヒラギノ角ゴ ProN W3" charset="0"/>
                <a:cs typeface="ヒラギノ角ゴ ProN W3" charset="0"/>
              </a:rPr>
              <a:t>Credit Assignment</a:t>
            </a:r>
            <a:r>
              <a:rPr lang="ja-JP" altLang="en-US">
                <a:latin typeface="Arial" charset="0"/>
                <a:ea typeface="ヒラギノ角ゴ ProN W3" charset="0"/>
                <a:cs typeface="ヒラギノ角ゴ ProN W3" charset="0"/>
              </a:rPr>
              <a:t>”</a:t>
            </a:r>
            <a:r>
              <a:rPr lang="en-US" altLang="ja-JP">
                <a:latin typeface="Arial" charset="0"/>
                <a:ea typeface="ヒラギノ角ゴ ProN W3" charset="0"/>
                <a:cs typeface="ヒラギノ角ゴ ProN W3" charset="0"/>
              </a:rPr>
              <a:t> Problem</a:t>
            </a:r>
            <a:endParaRPr lang="en-US">
              <a:latin typeface="Arial" charset="0"/>
              <a:ea typeface="ヒラギノ角ゴ ProN W3" charset="0"/>
              <a:cs typeface="ヒラギノ角ゴ ProN W3" charset="0"/>
            </a:endParaRPr>
          </a:p>
        </p:txBody>
      </p:sp>
      <p:graphicFrame>
        <p:nvGraphicFramePr>
          <p:cNvPr id="617476" name="Group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03601771"/>
              </p:ext>
            </p:extLst>
          </p:nvPr>
        </p:nvGraphicFramePr>
        <p:xfrm>
          <a:off x="381000" y="1219201"/>
          <a:ext cx="7162800" cy="792460"/>
        </p:xfrm>
        <a:graphic>
          <a:graphicData uri="http://schemas.openxmlformats.org/drawingml/2006/table">
            <a:tbl>
              <a:tblPr/>
              <a:tblGrid>
                <a:gridCol w="2667000"/>
                <a:gridCol w="2133600"/>
                <a:gridCol w="2362200"/>
              </a:tblGrid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I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’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m in state 43,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reward = 0,  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action = 2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39,   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4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18889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382000" y="6400800"/>
            <a:ext cx="2133600" cy="4572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71451ECC-7B2A-C04A-BF73-34C5BA082437}" type="slidenum">
              <a:rPr lang="en-US" sz="1400">
                <a:solidFill>
                  <a:schemeClr val="tx1"/>
                </a:solidFill>
                <a:cs typeface="Arial" charset="0"/>
              </a:rPr>
              <a:pPr eaLnBrk="1" hangingPunct="1"/>
              <a:t>9</a:t>
            </a:fld>
            <a:endParaRPr lang="en-US" sz="140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8686800" cy="1077913"/>
          </a:xfrm>
        </p:spPr>
        <p:txBody>
          <a:bodyPr/>
          <a:lstStyle/>
          <a:p>
            <a:pPr indent="0"/>
            <a:r>
              <a:rPr lang="en-US">
                <a:latin typeface="Arial" charset="0"/>
                <a:ea typeface="ヒラギノ角ゴ ProN W3" charset="0"/>
                <a:cs typeface="ヒラギノ角ゴ ProN W3" charset="0"/>
              </a:rPr>
              <a:t>The </a:t>
            </a:r>
            <a:r>
              <a:rPr lang="ja-JP" altLang="en-US">
                <a:latin typeface="Arial" charset="0"/>
                <a:ea typeface="ヒラギノ角ゴ ProN W3" charset="0"/>
                <a:cs typeface="ヒラギノ角ゴ ProN W3" charset="0"/>
              </a:rPr>
              <a:t>“</a:t>
            </a:r>
            <a:r>
              <a:rPr lang="en-US" altLang="ja-JP">
                <a:latin typeface="Arial" charset="0"/>
                <a:ea typeface="ヒラギノ角ゴ ProN W3" charset="0"/>
                <a:cs typeface="ヒラギノ角ゴ ProN W3" charset="0"/>
              </a:rPr>
              <a:t>Credit Assignment</a:t>
            </a:r>
            <a:r>
              <a:rPr lang="ja-JP" altLang="en-US">
                <a:latin typeface="Arial" charset="0"/>
                <a:ea typeface="ヒラギノ角ゴ ProN W3" charset="0"/>
                <a:cs typeface="ヒラギノ角ゴ ProN W3" charset="0"/>
              </a:rPr>
              <a:t>”</a:t>
            </a:r>
            <a:r>
              <a:rPr lang="en-US" altLang="ja-JP">
                <a:latin typeface="Arial" charset="0"/>
                <a:ea typeface="ヒラギノ角ゴ ProN W3" charset="0"/>
                <a:cs typeface="ヒラギノ角ゴ ProN W3" charset="0"/>
              </a:rPr>
              <a:t> Problem</a:t>
            </a:r>
            <a:endParaRPr lang="en-US">
              <a:latin typeface="Arial" charset="0"/>
              <a:ea typeface="ヒラギノ角ゴ ProN W3" charset="0"/>
              <a:cs typeface="ヒラギノ角ゴ ProN W3" charset="0"/>
            </a:endParaRPr>
          </a:p>
        </p:txBody>
      </p:sp>
      <p:graphicFrame>
        <p:nvGraphicFramePr>
          <p:cNvPr id="617476" name="Group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77845453"/>
              </p:ext>
            </p:extLst>
          </p:nvPr>
        </p:nvGraphicFramePr>
        <p:xfrm>
          <a:off x="381000" y="1219202"/>
          <a:ext cx="7162800" cy="3170355"/>
        </p:xfrm>
        <a:graphic>
          <a:graphicData uri="http://schemas.openxmlformats.org/drawingml/2006/table">
            <a:tbl>
              <a:tblPr/>
              <a:tblGrid>
                <a:gridCol w="2667000"/>
                <a:gridCol w="2133600"/>
                <a:gridCol w="2362200"/>
              </a:tblGrid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I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’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m in state 43,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reward = 0,  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action = 2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39,   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4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22,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 = 0,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     = 1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3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Arial" charset="0"/>
                        <a:sym typeface="Arial" charset="0"/>
                      </a:endParaRP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18889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frac{1}{N} \sum_i a_i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1"/>
  <p:tag name="PICTUREFILESIZE" val="716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0}^\pi(s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0"/>
  <p:tag name="PICTUREFILESIZE" val="882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_{k+1}^\pi(s) \leftarrow \frac{1}{n} \sum_{i} \textcolor{OliveGreen}{sample_i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30"/>
  <p:tag name="PICTUREFILESIZE" val="2980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1 = R(s,\pi(s),s_1') +  \gamma V_k^\pi(s_1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811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2 = R(s,\pi(s),s_2') +  \gamma V_k^\pi(s_2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5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n = R(s,\pi(s),s_n') +  \gamma V_k^\pi(s_n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1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\cdots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65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 = R(s,\pi(s),s') +  \gamma V^\pi(s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47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(1-\alpha) V^\pi(s) + (\alpha) \textcolor{OliveGreen}{sample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5"/>
  <p:tag name="PICTUREFILESIZE" val="2578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V^\pi(s) + \alpha (\textcolor{OliveGreen}{sample} - V^\pi(s)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55"/>
  <p:tag name="PICTUREFILESIZE" val="2669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V^\pi(s) \leftarrow (1-\alpha) V^\pi(s) + \alpha \left[ \textcolor{Blue}{R(s,\pi(s),s') +  \gamma V^\pi(s')}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00"/>
  <p:tag name="PICTUREFILESIZE" val="3936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\pi(s) = \argmax_a Q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18"/>
  <p:tag name="PICTUREFILESIZE" val="2083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(s,a) = \sum_{s'} T(s,a,s') \left[ R(s,a,s') + \gamma V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3"/>
  <p:tag name="PICTUREFILESIZE" val="4127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64"/>
  <p:tag name="PICTUREFILESIZE" val="729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sample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3"/>
  <p:tag name="ORIGWIDTH" val="379"/>
  <p:tag name="PICTUREFILESIZE" val="2768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sample = R(s,a,s') + \gamma \max_{a'}Q(s',a'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51"/>
  <p:tag name="PICTUREFILESIZE" val="3352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&#10;  f(u, n) = u + k/n&#10;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2"/>
  <p:tag name="PICTUREFILESIZE" val="1222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a) \leftarrow_\alpha \textcolor{OliveGreen}{R(s,a,s') + \gamma \max_{a'} f(Q(s',a'), N(s',a'))}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5"/>
  <p:tag name="PICTUREFILESIZE" val="4730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a) \leftarrow_\alpha \textcolor{OliveGreen}{R(s,a,s') + \gamma \max_{a'} Q(s',a')}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65"/>
  <p:tag name="PICTUREFILESIZE" val="3741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= \sum_a P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682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= 0.35 \times 20 + \ldots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4"/>
  <p:tag name="PICTUREFILESIZE" val="383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sum_a \hat{P}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759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\hat{P}(a) = \frac{\mbox{num}(a)}{N}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68"/>
  <p:tag name="PICTUREFILESIZE" val="6370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6 -- adversarial search</Template>
  <TotalTime>55154</TotalTime>
  <Words>3269</Words>
  <Application>Microsoft Macintosh PowerPoint</Application>
  <PresentationFormat>Letter Paper (8.5x11 in)</PresentationFormat>
  <Paragraphs>625</Paragraphs>
  <Slides>61</Slides>
  <Notes>18</Notes>
  <HiddenSlides>5</HiddenSlides>
  <MMClips>9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3" baseType="lpstr">
      <vt:lpstr>dan-berkeley-nlp-v1</vt:lpstr>
      <vt:lpstr>Photo Editor Photo</vt:lpstr>
      <vt:lpstr>CSE 473: Artificial Intelligence </vt:lpstr>
      <vt:lpstr>Midterm Postmortem</vt:lpstr>
      <vt:lpstr>Office Hour Change (this week)</vt:lpstr>
      <vt:lpstr>Reinforcement Learning</vt:lpstr>
      <vt:lpstr>Two Key Ideas</vt:lpstr>
      <vt:lpstr>Reinforcement Learning</vt:lpstr>
      <vt:lpstr>The “Credit Assignment” Problem</vt:lpstr>
      <vt:lpstr>The “Credit Assignment” Problem</vt:lpstr>
      <vt:lpstr>The “Credit Assignment” Problem</vt:lpstr>
      <vt:lpstr>The “Credit Assignment” Problem</vt:lpstr>
      <vt:lpstr>The “Credit Assignment” Problem</vt:lpstr>
      <vt:lpstr>The “Credit Assignment” Problem</vt:lpstr>
      <vt:lpstr>The “Credit Assignment” Problem</vt:lpstr>
      <vt:lpstr>The “Credit Assignment” Problem</vt:lpstr>
      <vt:lpstr>Exploration-Exploitation tradeoff</vt:lpstr>
      <vt:lpstr>Example: Animal Learning</vt:lpstr>
      <vt:lpstr>Example: Backgammon</vt:lpstr>
      <vt:lpstr>Demos</vt:lpstr>
      <vt:lpstr>Extreme Driving</vt:lpstr>
      <vt:lpstr>Example: Learning to Walk</vt:lpstr>
      <vt:lpstr>Example: Learning to Walk</vt:lpstr>
      <vt:lpstr>Example: Learning to Walk</vt:lpstr>
      <vt:lpstr>Example: Learning to Walk</vt:lpstr>
      <vt:lpstr>Example: Sidewinding</vt:lpstr>
      <vt:lpstr>Example: Toddler Robot</vt:lpstr>
      <vt:lpstr>The Crawler!</vt:lpstr>
      <vt:lpstr>Video of Demo Crawler Bot</vt:lpstr>
      <vt:lpstr>Other Applications</vt:lpstr>
      <vt:lpstr>Reinforcement Learning</vt:lpstr>
      <vt:lpstr>Overview</vt:lpstr>
      <vt:lpstr>Offline (MDPs) vs. Online (RL)</vt:lpstr>
      <vt:lpstr>Passive Reinforcement Learning</vt:lpstr>
      <vt:lpstr>Passive Reinforcement Learning</vt:lpstr>
      <vt:lpstr>Model-Based Learning</vt:lpstr>
      <vt:lpstr>Model-Based Learning</vt:lpstr>
      <vt:lpstr>Example: Model-Based Learning</vt:lpstr>
      <vt:lpstr>Model-Free Learning</vt:lpstr>
      <vt:lpstr>Simple Example: Expected Age</vt:lpstr>
      <vt:lpstr>Direct Evaluation</vt:lpstr>
      <vt:lpstr>Example: Direct Evaluation</vt:lpstr>
      <vt:lpstr>Problems with Direct Evaluation</vt:lpstr>
      <vt:lpstr>Why Not Use Policy Evaluation?</vt:lpstr>
      <vt:lpstr>Sample-Based Policy Evaluation?</vt:lpstr>
      <vt:lpstr>Temporal Difference Learning</vt:lpstr>
      <vt:lpstr>Temporal Difference Learning</vt:lpstr>
      <vt:lpstr>Exponential Moving Average</vt:lpstr>
      <vt:lpstr>Example: Temporal Difference Learning</vt:lpstr>
      <vt:lpstr>Problems with TD Value Learning</vt:lpstr>
      <vt:lpstr>Active Reinforcement Learning</vt:lpstr>
      <vt:lpstr>Active Reinforcement Learning</vt:lpstr>
      <vt:lpstr>Exploration vs. Exploitation</vt:lpstr>
      <vt:lpstr>How to Explore?</vt:lpstr>
      <vt:lpstr>Reminder:  Q-Value Iteration</vt:lpstr>
      <vt:lpstr>Detour: Q-Value Iteration</vt:lpstr>
      <vt:lpstr>Q-Learning</vt:lpstr>
      <vt:lpstr>Video of Demo Q-Learning -- Gridworld</vt:lpstr>
      <vt:lpstr>Video of Demo Q-Learning -- Crawler</vt:lpstr>
      <vt:lpstr>Q-Learning Properties</vt:lpstr>
      <vt:lpstr>Exploration Functions</vt:lpstr>
      <vt:lpstr>Video of Demo Q-learning – Exploration Function – Crawler </vt:lpstr>
      <vt:lpstr>Regret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Daniel Weld</cp:lastModifiedBy>
  <cp:revision>2992</cp:revision>
  <cp:lastPrinted>2014-10-29T18:51:36Z</cp:lastPrinted>
  <dcterms:created xsi:type="dcterms:W3CDTF">2004-08-27T04:16:05Z</dcterms:created>
  <dcterms:modified xsi:type="dcterms:W3CDTF">2014-10-29T18:51:57Z</dcterms:modified>
</cp:coreProperties>
</file>