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8"/>
  </p:notesMasterIdLst>
  <p:handoutMasterIdLst>
    <p:handoutMasterId r:id="rId59"/>
  </p:handoutMasterIdLst>
  <p:sldIdLst>
    <p:sldId id="759" r:id="rId2"/>
    <p:sldId id="761" r:id="rId3"/>
    <p:sldId id="794" r:id="rId4"/>
    <p:sldId id="735" r:id="rId5"/>
    <p:sldId id="799" r:id="rId6"/>
    <p:sldId id="795" r:id="rId7"/>
    <p:sldId id="796" r:id="rId8"/>
    <p:sldId id="770" r:id="rId9"/>
    <p:sldId id="771" r:id="rId10"/>
    <p:sldId id="737" r:id="rId11"/>
    <p:sldId id="738" r:id="rId12"/>
    <p:sldId id="739" r:id="rId13"/>
    <p:sldId id="767" r:id="rId14"/>
    <p:sldId id="685" r:id="rId15"/>
    <p:sldId id="773" r:id="rId16"/>
    <p:sldId id="691" r:id="rId17"/>
    <p:sldId id="762" r:id="rId18"/>
    <p:sldId id="763" r:id="rId19"/>
    <p:sldId id="741" r:id="rId20"/>
    <p:sldId id="790" r:id="rId21"/>
    <p:sldId id="791" r:id="rId22"/>
    <p:sldId id="792" r:id="rId23"/>
    <p:sldId id="793" r:id="rId24"/>
    <p:sldId id="772" r:id="rId25"/>
    <p:sldId id="764" r:id="rId26"/>
    <p:sldId id="797" r:id="rId27"/>
    <p:sldId id="732" r:id="rId28"/>
    <p:sldId id="733" r:id="rId29"/>
    <p:sldId id="798" r:id="rId30"/>
    <p:sldId id="800" r:id="rId31"/>
    <p:sldId id="801" r:id="rId32"/>
    <p:sldId id="734" r:id="rId33"/>
    <p:sldId id="765" r:id="rId34"/>
    <p:sldId id="807" r:id="rId35"/>
    <p:sldId id="743" r:id="rId36"/>
    <p:sldId id="742" r:id="rId37"/>
    <p:sldId id="744" r:id="rId38"/>
    <p:sldId id="745" r:id="rId39"/>
    <p:sldId id="746" r:id="rId40"/>
    <p:sldId id="768" r:id="rId41"/>
    <p:sldId id="747" r:id="rId42"/>
    <p:sldId id="748" r:id="rId43"/>
    <p:sldId id="749" r:id="rId44"/>
    <p:sldId id="769" r:id="rId45"/>
    <p:sldId id="750" r:id="rId46"/>
    <p:sldId id="751" r:id="rId47"/>
    <p:sldId id="752" r:id="rId48"/>
    <p:sldId id="753" r:id="rId49"/>
    <p:sldId id="756" r:id="rId50"/>
    <p:sldId id="802" r:id="rId51"/>
    <p:sldId id="805" r:id="rId52"/>
    <p:sldId id="806" r:id="rId53"/>
    <p:sldId id="804" r:id="rId54"/>
    <p:sldId id="775" r:id="rId55"/>
    <p:sldId id="686" r:id="rId56"/>
    <p:sldId id="722" r:id="rId57"/>
  </p:sldIdLst>
  <p:sldSz cx="12192000" cy="6858000"/>
  <p:notesSz cx="7099300" cy="10234613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279" autoAdjust="0"/>
    <p:restoredTop sz="94618" autoAdjust="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42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27</a:t>
            </a:fld>
            <a:endParaRPr lang="en-US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28</a:t>
            </a:fld>
            <a:endParaRPr lang="en-US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41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least 10, or otherwise just rather dead; or just 100, or otherwise rather dead; that’s yet something different than </a:t>
            </a:r>
            <a:r>
              <a:rPr lang="en-US" baseline="0" dirty="0" err="1" smtClean="0"/>
              <a:t>minimax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least 10, or otherwise just rather dead; or just 100, or otherwise rather dead; that’s yet something different than </a:t>
            </a:r>
            <a:r>
              <a:rPr lang="en-US" baseline="0" dirty="0" err="1" smtClean="0"/>
              <a:t>minimax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wmf"/><Relationship Id="rId1" Type="http://schemas.microsoft.com/office/2007/relationships/media" Target="file://localhost/Users/weld/Documents/teaching/473/0000-old/from%20luke/cse473au11-adversarial-search.ppt_media/out.mov" TargetMode="External"/><Relationship Id="rId2" Type="http://schemas.openxmlformats.org/officeDocument/2006/relationships/video" Target="file://localhost/Users/weld/Documents/teaching/473/0000-old/from%20luke/cse473au11-adversarial-search.ppt_media/out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wmf"/><Relationship Id="rId1" Type="http://schemas.microsoft.com/office/2007/relationships/media" Target="file://localhost/Users/weld/Documents/teaching/473/0000-old/from%20luke/cse473au11-adversarial-search.ppt_media/trapped-expectimax.mov" TargetMode="External"/><Relationship Id="rId2" Type="http://schemas.openxmlformats.org/officeDocument/2006/relationships/video" Target="file://localhost/Users/weld/Documents/teaching/473/0000-old/from%20luke/cse473au11-adversarial-search.ppt_media/trapped-expectimax.mo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1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/>
                <a:cs typeface="Calibri"/>
              </a:rPr>
              <a:t>[These slides were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/>
                <a:cs typeface="Calibri"/>
              </a:rPr>
              <a:t>All CS188 materials are available at http://</a:t>
            </a:r>
            <a:r>
              <a:rPr lang="en-US" sz="1600" dirty="0" err="1" smtClean="0">
                <a:latin typeface="Calibri"/>
                <a:cs typeface="Calibri"/>
              </a:rPr>
              <a:t>ai.berkeley.edu</a:t>
            </a:r>
            <a:r>
              <a:rPr lang="en-US" sz="1600" dirty="0" smtClean="0">
                <a:latin typeface="Calibri"/>
                <a:cs typeface="Calibri"/>
              </a:rPr>
              <a:t>.]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 smtClean="0"/>
                <a:t>24</a:t>
              </a:r>
              <a:endParaRPr lang="en-US" dirty="0"/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 smtClean="0"/>
                <a:t>-12</a:t>
              </a:r>
              <a:endParaRPr lang="en-US" dirty="0"/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9400" y="3505200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Probabilities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CC0000"/>
                </a:solidFill>
              </a:rPr>
              <a:t>random variable</a:t>
            </a:r>
            <a:r>
              <a:rPr lang="en-US" sz="2000" dirty="0" smtClean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CC0000"/>
                </a:solidFill>
              </a:rPr>
              <a:t>probability distribution</a:t>
            </a:r>
            <a:r>
              <a:rPr lang="en-US" sz="2000" dirty="0" smtClean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P(T=heavy) = 0.25,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P(T=heavy </a:t>
            </a:r>
            <a:r>
              <a:rPr lang="en-US" sz="1800" dirty="0" smtClean="0">
                <a:solidFill>
                  <a:srgbClr val="660066"/>
                </a:solidFill>
              </a:rPr>
              <a:t>| Hour=8am</a:t>
            </a:r>
            <a:r>
              <a:rPr lang="en-US" sz="1800" dirty="0" smtClean="0"/>
              <a:t>) = 0.60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0.25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0.50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0.25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2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0.25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0.50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0.25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Probability: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20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30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60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Time: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35 min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+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+</a:t>
            </a:r>
            <a:endParaRPr lang="en-US" sz="3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 </a:t>
            </a:r>
            <a:r>
              <a:rPr lang="en-US" sz="2400" dirty="0" err="1" smtClean="0">
                <a:latin typeface="Calibri"/>
                <a:cs typeface="Calibri"/>
              </a:rPr>
              <a:t>expectimax</a:t>
            </a:r>
            <a:r>
              <a:rPr lang="en-US" sz="2400" dirty="0" smtClean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For now, assume each chance node </a:t>
            </a:r>
            <a:r>
              <a:rPr lang="en-US" sz="2400" b="1" i="1" dirty="0" smtClean="0">
                <a:latin typeface="Calibri"/>
                <a:cs typeface="Calibri"/>
              </a:rPr>
              <a:t>magically</a:t>
            </a:r>
            <a:r>
              <a:rPr lang="en-US" sz="2400" dirty="0" smtClean="0">
                <a:latin typeface="Calibri"/>
                <a:cs typeface="Calibri"/>
              </a:rPr>
              <a:t>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Informed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Let’s say you know that your opponent is sometimes lazy. 20% of the time, she moves randomly, but usually (80%) she runs a depth 2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 to decide her move</a:t>
            </a:r>
          </a:p>
          <a:p>
            <a:r>
              <a:rPr lang="en-US" sz="2400" dirty="0" smtClean="0"/>
              <a:t>Question: What tree search should </a:t>
            </a:r>
            <a:r>
              <a:rPr lang="en-US" sz="2400" b="1" i="1" dirty="0" smtClean="0"/>
              <a:t>you</a:t>
            </a:r>
            <a:r>
              <a:rPr lang="en-US" sz="2400" dirty="0" smtClean="0"/>
              <a:t>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0.1          0.9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!</a:t>
            </a:r>
            <a:endParaRPr lang="en-US" sz="2400" kern="0" noProof="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 smtClean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 smtClean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 smtClean="0">
                <a:latin typeface="Calibri" pitchFamily="34" charset="0"/>
              </a:rPr>
              <a:t>… except for </a:t>
            </a:r>
            <a:r>
              <a:rPr lang="en-US" sz="2000" kern="0" noProof="0" dirty="0" err="1" smtClean="0">
                <a:latin typeface="Calibri" pitchFamily="34" charset="0"/>
              </a:rPr>
              <a:t>minimax</a:t>
            </a:r>
            <a:r>
              <a:rPr lang="en-US" sz="2000" kern="0" noProof="0" dirty="0" smtClean="0">
                <a:latin typeface="Calibri" pitchFamily="34" charset="0"/>
              </a:rPr>
              <a:t>, which</a:t>
            </a:r>
            <a:r>
              <a:rPr lang="en-US" sz="2000" kern="0" dirty="0" smtClean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 smtClean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Assumptions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Assuming chance when the world is adversarial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Assuming the worst case when it’s not likely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09925"/>
            <a:ext cx="8159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24325"/>
            <a:ext cx="8159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min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Random Ghost – </a:t>
            </a:r>
            <a:r>
              <a:rPr lang="en-US" sz="3600" dirty="0" err="1" smtClean="0"/>
              <a:t>Expectimax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Adversarial Ghost – </a:t>
            </a:r>
            <a:r>
              <a:rPr lang="en-US" sz="3600" dirty="0" err="1" smtClean="0"/>
              <a:t>Minimax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Adversarial Ghost – </a:t>
            </a:r>
            <a:r>
              <a:rPr lang="en-US" sz="3600" dirty="0" err="1" smtClean="0"/>
              <a:t>Expectimax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Random Ghost – </a:t>
            </a:r>
            <a:r>
              <a:rPr lang="en-US" sz="3600" dirty="0" err="1" smtClean="0"/>
              <a:t>Minimax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2133600"/>
                <a:gridCol w="2057400"/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[Demos: 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world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assumptions (L7D3,4,5,6)]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Game Types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Backgammon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524000"/>
            <a:ext cx="7124700" cy="474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itchFamily="34" charset="0"/>
              </a:rPr>
              <a:t>Image: Wikipedia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6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 smtClean="0"/>
              <a:t>E.g. Backgammon</a:t>
            </a:r>
          </a:p>
          <a:p>
            <a:r>
              <a:rPr lang="en-US" sz="2800" dirty="0" err="1" smtClean="0"/>
              <a:t>Expectiminimax</a:t>
            </a:r>
            <a:endParaRPr lang="en-US" sz="2800" dirty="0" smtClean="0"/>
          </a:p>
          <a:p>
            <a:pPr lvl="1"/>
            <a:r>
              <a:rPr lang="en-US" sz="2400" dirty="0" smtClean="0"/>
              <a:t>Environment is an extra “random agent” player that moves after each min/max agent</a:t>
            </a:r>
          </a:p>
          <a:p>
            <a:pPr lvl="1"/>
            <a:r>
              <a:rPr lang="en-US" sz="2400" dirty="0" smtClean="0"/>
              <a:t>Each node computes the appropriate combination of its children</a:t>
            </a:r>
          </a:p>
          <a:p>
            <a:pPr lvl="1"/>
            <a:endParaRPr lang="en-US" sz="2200" dirty="0" smtClean="0"/>
          </a:p>
          <a:p>
            <a:endParaRPr lang="en-US" sz="2200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057400"/>
            <a:ext cx="4229100" cy="281940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r>
              <a:rPr lang="en-US" dirty="0" smtClean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7772400" cy="4525963"/>
          </a:xfrm>
        </p:spPr>
        <p:txBody>
          <a:bodyPr/>
          <a:lstStyle/>
          <a:p>
            <a:r>
              <a:rPr lang="en-US" sz="2400" dirty="0" smtClean="0"/>
              <a:t>Dice rolls increase </a:t>
            </a:r>
            <a:r>
              <a:rPr lang="en-US" sz="2400" i="1" dirty="0" smtClean="0"/>
              <a:t>b</a:t>
            </a:r>
            <a:r>
              <a:rPr lang="en-US" sz="2400" dirty="0" smtClean="0"/>
              <a:t>: 21 possible rolls with 2 dice</a:t>
            </a:r>
          </a:p>
          <a:p>
            <a:pPr lvl="1"/>
            <a:r>
              <a:rPr lang="en-US" sz="2400" dirty="0" smtClean="0"/>
              <a:t>Backgammon </a:t>
            </a:r>
            <a:r>
              <a:rPr lang="en-US" sz="2400" dirty="0" smtClean="0">
                <a:sym typeface="Symbol" pitchFamily="18" charset="2"/>
              </a:rPr>
              <a:t></a:t>
            </a:r>
            <a:r>
              <a:rPr lang="en-US" sz="2400" dirty="0" smtClean="0"/>
              <a:t> 20 legal moves</a:t>
            </a:r>
          </a:p>
          <a:p>
            <a:pPr lvl="1"/>
            <a:r>
              <a:rPr lang="en-US" sz="2400" dirty="0" smtClean="0"/>
              <a:t>Depth 2 = 20 x (21 x 20)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= 1.2 x 10</a:t>
            </a:r>
            <a:r>
              <a:rPr lang="en-US" sz="2400" baseline="30000" dirty="0" smtClean="0"/>
              <a:t>9</a:t>
            </a:r>
            <a:endParaRPr lang="en-US" sz="1400" dirty="0" smtClean="0"/>
          </a:p>
          <a:p>
            <a:r>
              <a:rPr lang="en-US" sz="2400" dirty="0" smtClean="0"/>
              <a:t>As depth increases, probability of reaching a given search node shrinks</a:t>
            </a:r>
          </a:p>
          <a:p>
            <a:pPr lvl="1"/>
            <a:r>
              <a:rPr lang="en-US" sz="2400" dirty="0" smtClean="0"/>
              <a:t>So usefulness of search is diminished</a:t>
            </a:r>
          </a:p>
          <a:p>
            <a:pPr lvl="1"/>
            <a:r>
              <a:rPr lang="en-US" sz="2400" dirty="0" smtClean="0"/>
              <a:t>So limiting depth is less damaging</a:t>
            </a:r>
          </a:p>
          <a:p>
            <a:pPr lvl="1"/>
            <a:r>
              <a:rPr lang="en-US" sz="2400" dirty="0" smtClean="0"/>
              <a:t>But pruning is trickier…</a:t>
            </a:r>
            <a:endParaRPr lang="en-US" sz="1400" dirty="0" smtClean="0"/>
          </a:p>
          <a:p>
            <a:r>
              <a:rPr lang="en-US" sz="2400" dirty="0" smtClean="0">
                <a:solidFill>
                  <a:srgbClr val="660066"/>
                </a:solidFill>
              </a:rPr>
              <a:t>Historic AI (1992): </a:t>
            </a:r>
            <a:r>
              <a:rPr lang="en-US" sz="2400" dirty="0" err="1" smtClean="0"/>
              <a:t>TDGammon</a:t>
            </a:r>
            <a:r>
              <a:rPr lang="en-US" sz="2400" dirty="0" smtClean="0"/>
              <a:t> uses depth-2 search + very good evaluation function + reinforcement learning: </a:t>
            </a:r>
            <a:br>
              <a:rPr lang="en-US" sz="2400" dirty="0" smtClean="0"/>
            </a:br>
            <a:r>
              <a:rPr lang="en-US" sz="2400" dirty="0" smtClean="0"/>
              <a:t>world-champion level play</a:t>
            </a:r>
          </a:p>
          <a:p>
            <a:pPr lvl="3"/>
            <a:endParaRPr lang="en-US" sz="105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AI world champion in any game!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itchFamily="34" charset="0"/>
              </a:rPr>
              <a:t>Image: Wikipedia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Ghosts?</a:t>
            </a:r>
            <a:endParaRPr lang="en-US" dirty="0"/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953000" y="1828800"/>
            <a:ext cx="2819400" cy="3733800"/>
            <a:chOff x="3408" y="1248"/>
            <a:chExt cx="1776" cy="2352"/>
          </a:xfrm>
        </p:grpSpPr>
        <p:sp>
          <p:nvSpPr>
            <p:cNvPr id="5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" name="AutoShape 28"/>
            <p:cNvCxnSpPr>
              <a:cxnSpLocks noChangeShapeType="1"/>
              <a:stCxn id="5" idx="3"/>
              <a:endCxn id="12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29"/>
            <p:cNvCxnSpPr>
              <a:cxnSpLocks noChangeShapeType="1"/>
              <a:stCxn id="5" idx="3"/>
              <a:endCxn id="13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3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4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20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23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5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63000" y="2133600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Stupid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39200" y="32004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Devilish Smart</a:t>
            </a:r>
            <a:endParaRPr lang="en-US" sz="2400" dirty="0">
              <a:solidFill>
                <a:srgbClr val="660066"/>
              </a:solidFill>
            </a:endParaRPr>
          </a:p>
        </p:txBody>
      </p:sp>
      <p:cxnSp>
        <p:nvCxnSpPr>
          <p:cNvPr id="29" name="Straight Arrow Connector 28"/>
          <p:cNvCxnSpPr>
            <a:stCxn id="3" idx="1"/>
          </p:cNvCxnSpPr>
          <p:nvPr/>
        </p:nvCxnSpPr>
        <p:spPr>
          <a:xfrm flipH="1">
            <a:off x="7848600" y="2364433"/>
            <a:ext cx="914400" cy="22636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848600" y="3429000"/>
            <a:ext cx="914400" cy="22636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5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09925"/>
            <a:ext cx="9683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24324"/>
            <a:ext cx="1219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latin typeface="Calibri" pitchFamily="34" charset="0"/>
              </a:rPr>
              <a:t>chance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Idea: Uncertain outcomes controlled by chance, not an adversary!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305186">
            <a:off x="590304" y="2179023"/>
            <a:ext cx="307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New type of node!</a:t>
            </a:r>
            <a:endParaRPr lang="en-US" sz="2800" dirty="0">
              <a:solidFill>
                <a:srgbClr val="660066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71800" y="2667000"/>
            <a:ext cx="1676400" cy="457200"/>
          </a:xfrm>
          <a:prstGeom prst="straightConnector1">
            <a:avLst/>
          </a:prstGeom>
          <a:ln w="5715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2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Sum Games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95400" y="1524000"/>
            <a:ext cx="2133600" cy="2133600"/>
            <a:chOff x="1295400" y="1524000"/>
            <a:chExt cx="2362200" cy="2362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33600" y="15240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15240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>
              <a:off x="2476500" y="1257301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>
              <a:off x="2476500" y="18669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24000" y="17526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17526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1752600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2357735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2962870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235773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34249" y="296287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0" y="2209800"/>
            <a:ext cx="2869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Terminal nodes: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Utilities sum to zero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469" b="6592"/>
          <a:stretch/>
        </p:blipFill>
        <p:spPr>
          <a:xfrm>
            <a:off x="1143000" y="4064000"/>
            <a:ext cx="4978400" cy="255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Sum Games</a:t>
            </a:r>
            <a:endParaRPr lang="en-US" dirty="0"/>
          </a:p>
        </p:txBody>
      </p:sp>
      <p:pic>
        <p:nvPicPr>
          <p:cNvPr id="4" name="Picture 3" descr="Screen Shot 2014-10-15 at 6.05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4" t="44630" r="4068" b="29881"/>
          <a:stretch/>
        </p:blipFill>
        <p:spPr>
          <a:xfrm>
            <a:off x="7162800" y="1219200"/>
            <a:ext cx="3733800" cy="5486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95400" y="1524000"/>
            <a:ext cx="2133600" cy="2133600"/>
            <a:chOff x="1295400" y="1524000"/>
            <a:chExt cx="2362200" cy="2362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33600" y="15240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15240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>
              <a:off x="2476500" y="1257301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>
              <a:off x="2476500" y="1866900"/>
              <a:ext cx="0" cy="2362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24000" y="17526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17526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1752600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2357735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2962870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235773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34249" y="296287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X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819400" y="-76200"/>
            <a:ext cx="297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7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3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Non-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8610600" y="838200"/>
            <a:ext cx="297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7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3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Chicken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Generalization of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Terminals have utility </a:t>
            </a:r>
            <a:r>
              <a:rPr lang="en-US" sz="2000" dirty="0" err="1" smtClean="0"/>
              <a:t>tuples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Node values are also utility </a:t>
            </a:r>
            <a:r>
              <a:rPr lang="en-US" sz="2000" dirty="0" err="1" smtClean="0"/>
              <a:t>tuples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 smtClean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 smtClean="0">
              <a:latin typeface="Calibri"/>
              <a:cs typeface="Calibri"/>
            </a:endParaRPr>
          </a:p>
          <a:p>
            <a:pPr lvl="4"/>
            <a:endParaRPr lang="en-US" sz="500" dirty="0" smtClean="0">
              <a:latin typeface="Calibri"/>
              <a:cs typeface="Calibri"/>
            </a:endParaRPr>
          </a:p>
          <a:p>
            <a:pPr lvl="1"/>
            <a:endParaRPr lang="en-US" sz="5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Project 2: Multi-Agent </a:t>
            </a:r>
            <a:r>
              <a:rPr lang="en-US" sz="2400" dirty="0" err="1" smtClean="0">
                <a:latin typeface="Calibri"/>
                <a:cs typeface="Calibri"/>
              </a:rPr>
              <a:t>Pacman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Has been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Friday 10/24 at 11:59pm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2"/>
            <a:endParaRPr lang="en-US" sz="400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In class midterm</a:t>
            </a:r>
            <a:endParaRPr lang="en-US" sz="2400" dirty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Monday, 10/27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Closed book, no electronics, one 8 ½ x 11 piece of paper allowed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Why should we average utilities?  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 rational agent should chose the action that </a:t>
            </a:r>
            <a:r>
              <a:rPr lang="en-US" sz="2000" dirty="0" smtClean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r>
              <a:rPr lang="en-US" sz="2400" dirty="0" smtClean="0"/>
              <a:t>Questions:</a:t>
            </a:r>
          </a:p>
          <a:p>
            <a:pPr lvl="1"/>
            <a:r>
              <a:rPr lang="en-US" sz="2000" dirty="0" smtClean="0"/>
              <a:t>Where do utilities come from?</a:t>
            </a:r>
          </a:p>
          <a:p>
            <a:pPr lvl="1"/>
            <a:r>
              <a:rPr lang="en-US" sz="2000" dirty="0" smtClean="0"/>
              <a:t>How do we know such utilities even exist?</a:t>
            </a:r>
          </a:p>
          <a:p>
            <a:pPr lvl="1"/>
            <a:r>
              <a:rPr lang="en-US" sz="2000" dirty="0" smtClean="0"/>
              <a:t>How do we know that averaging even makes sense?</a:t>
            </a:r>
          </a:p>
          <a:p>
            <a:pPr lvl="1"/>
            <a:r>
              <a:rPr lang="en-US" sz="2000" dirty="0" smtClean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 smtClean="0"/>
              <a:t>For worst-case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 reasoning, terminal function scale doesn’t matter</a:t>
            </a:r>
          </a:p>
          <a:p>
            <a:pPr lvl="1"/>
            <a:r>
              <a:rPr lang="en-US" sz="2400" dirty="0" smtClean="0"/>
              <a:t>We just want better states to have higher evaluations (get the ordering right)</a:t>
            </a:r>
          </a:p>
          <a:p>
            <a:pPr lvl="1"/>
            <a:r>
              <a:rPr lang="en-US" sz="2400" dirty="0" smtClean="0"/>
              <a:t>We call this </a:t>
            </a:r>
            <a:r>
              <a:rPr lang="en-US" sz="2400" dirty="0" smtClean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 smtClean="0"/>
          </a:p>
          <a:p>
            <a:r>
              <a:rPr lang="en-US" sz="2400" dirty="0" smtClean="0"/>
              <a:t>For average-case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reasoning, we need </a:t>
            </a:r>
            <a:r>
              <a:rPr lang="en-US" sz="2400" i="1" dirty="0" smtClean="0"/>
              <a:t>magnitudes</a:t>
            </a:r>
            <a:r>
              <a:rPr lang="en-US" sz="2400" dirty="0" smtClean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 smtClean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Get Single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Get Double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Whew!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 smtClean="0"/>
              <a:t>An agent must have preferences among:</a:t>
            </a:r>
          </a:p>
          <a:p>
            <a:pPr lvl="1"/>
            <a:r>
              <a:rPr lang="en-US" sz="2000" dirty="0" smtClean="0"/>
              <a:t>Prizes: </a:t>
            </a:r>
            <a:r>
              <a:rPr lang="en-US" sz="2400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 smtClean="0"/>
              <a:t>, etc.</a:t>
            </a:r>
          </a:p>
          <a:p>
            <a:pPr lvl="1"/>
            <a:r>
              <a:rPr lang="en-US" sz="2000" dirty="0" smtClean="0"/>
              <a:t>Lotteries: situations with uncertain prizes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Notation:</a:t>
            </a:r>
          </a:p>
          <a:p>
            <a:pPr lvl="1"/>
            <a:r>
              <a:rPr lang="en-US" sz="2000" dirty="0" smtClean="0"/>
              <a:t>Preference:</a:t>
            </a:r>
          </a:p>
          <a:p>
            <a:pPr lvl="1"/>
            <a:r>
              <a:rPr lang="en-US" sz="2000" dirty="0" smtClean="0"/>
              <a:t>Indifference:</a:t>
            </a:r>
          </a:p>
          <a:p>
            <a:endParaRPr lang="en-US" sz="2400" dirty="0" smtClean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-p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Randomness?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895600"/>
            <a:ext cx="8458200" cy="32766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800" dirty="0" smtClean="0"/>
              <a:t>Why wouldn’t we know the results of an action?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400" dirty="0" smtClean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400" dirty="0" smtClean="0"/>
              <a:t>Unpredictable opponents: the ghosts respond erratically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400" dirty="0" smtClean="0"/>
              <a:t>Actions can fail: when robot moves, its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endParaRPr lang="en-US" sz="2400" dirty="0" smtClean="0"/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8991600" y="1371600"/>
            <a:ext cx="14255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</a:rPr>
              <a:t>max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697312"/>
            <a:ext cx="10668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</a:rPr>
              <a:t>chance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6800" y="1981200"/>
            <a:ext cx="51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0151112" y="1981200"/>
            <a:ext cx="51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For example: an agent with </a:t>
            </a:r>
            <a:r>
              <a:rPr lang="en-US" sz="2400" dirty="0" smtClean="0">
                <a:solidFill>
                  <a:srgbClr val="C00000"/>
                </a:solidFill>
              </a:rPr>
              <a:t>intransitive preferences</a:t>
            </a:r>
            <a:r>
              <a:rPr lang="en-US" sz="2400" dirty="0" smtClean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	</a:t>
            </a:r>
            <a:r>
              <a:rPr lang="en-US" sz="2400" dirty="0" smtClean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Axiom of Transitivity: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 smtClean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Utilities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Normalized utilities</a:t>
            </a:r>
            <a:r>
              <a:rPr lang="en-US" sz="2400" dirty="0" smtClean="0"/>
              <a:t>: u</a:t>
            </a:r>
            <a:r>
              <a:rPr lang="en-US" sz="2400" baseline="-25000" dirty="0" smtClean="0"/>
              <a:t>+</a:t>
            </a:r>
            <a:r>
              <a:rPr lang="en-US" sz="2400" dirty="0" smtClean="0"/>
              <a:t> = 1.0, u</a:t>
            </a:r>
            <a:r>
              <a:rPr lang="en-US" sz="2400" baseline="-25000" dirty="0" smtClean="0"/>
              <a:t>-</a:t>
            </a:r>
            <a:r>
              <a:rPr lang="en-US" sz="2400" dirty="0" smtClean="0"/>
              <a:t> = 0.0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CC0000"/>
                </a:solidFill>
              </a:rPr>
              <a:t>Micromorts</a:t>
            </a:r>
            <a:r>
              <a:rPr lang="en-US" sz="2400" dirty="0" smtClean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QALYs</a:t>
            </a:r>
            <a:r>
              <a:rPr lang="en-US" sz="2400" dirty="0" smtClean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With deterministic prizes only (no lottery choices), only </a:t>
            </a:r>
            <a:r>
              <a:rPr lang="en-US" sz="2400" dirty="0" smtClean="0">
                <a:solidFill>
                  <a:srgbClr val="CC0000"/>
                </a:solidFill>
              </a:rPr>
              <a:t>ordinal utility</a:t>
            </a:r>
            <a:r>
              <a:rPr lang="en-US" sz="2400" dirty="0" smtClean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 smtClean="0"/>
              <a:t>Utilities map states to real numbers. Which numbers?</a:t>
            </a:r>
          </a:p>
          <a:p>
            <a:r>
              <a:rPr lang="en-US" sz="2400" dirty="0" smtClean="0"/>
              <a:t>Standard approach to assessment (elicitation) of human utilities:</a:t>
            </a:r>
          </a:p>
          <a:p>
            <a:pPr lvl="1"/>
            <a:r>
              <a:rPr lang="en-US" sz="2200" dirty="0" smtClean="0"/>
              <a:t>Compare a prize A to a </a:t>
            </a:r>
            <a:r>
              <a:rPr lang="en-US" sz="2200" dirty="0" smtClean="0">
                <a:solidFill>
                  <a:srgbClr val="CC0000"/>
                </a:solidFill>
              </a:rPr>
              <a:t>standard lottery</a:t>
            </a:r>
            <a:r>
              <a:rPr lang="en-US" sz="2200" dirty="0" smtClean="0"/>
              <a:t>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 between</a:t>
            </a:r>
          </a:p>
          <a:p>
            <a:pPr lvl="2"/>
            <a:r>
              <a:rPr lang="en-US" sz="2000" dirty="0" smtClean="0"/>
              <a:t>“best possible prize” u</a:t>
            </a:r>
            <a:r>
              <a:rPr lang="en-US" sz="2000" baseline="-25000" dirty="0" smtClean="0"/>
              <a:t>+</a:t>
            </a:r>
            <a:r>
              <a:rPr lang="en-US" sz="2000" dirty="0" smtClean="0"/>
              <a:t> with probability p</a:t>
            </a:r>
          </a:p>
          <a:p>
            <a:pPr lvl="2"/>
            <a:r>
              <a:rPr lang="en-US" sz="2000" dirty="0" smtClean="0"/>
              <a:t>“worst possible catastrophe” u</a:t>
            </a:r>
            <a:r>
              <a:rPr lang="en-US" sz="2000" baseline="-25000" dirty="0" smtClean="0"/>
              <a:t>-</a:t>
            </a:r>
            <a:r>
              <a:rPr lang="en-US" sz="2000" dirty="0" smtClean="0"/>
              <a:t> with probability 1-p</a:t>
            </a:r>
          </a:p>
          <a:p>
            <a:pPr lvl="1"/>
            <a:r>
              <a:rPr lang="en-US" sz="2200" dirty="0" smtClean="0"/>
              <a:t>Adjust lottery probability p until indifference: A ~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p</a:t>
            </a:r>
            <a:endParaRPr lang="en-US" sz="2200" baseline="-25000" dirty="0" smtClean="0"/>
          </a:p>
          <a:p>
            <a:pPr lvl="1"/>
            <a:r>
              <a:rPr lang="en-US" sz="2200" dirty="0" smtClean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  <a:endParaRPr lang="en-US" sz="2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  <a:endParaRPr lang="en-US" sz="2800" i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smtClean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  <a:endPara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  <a:endParaRPr lang="en-US" sz="2800" i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Money </a:t>
            </a:r>
            <a:r>
              <a:rPr lang="en-US" sz="2000" u="sng" dirty="0" smtClean="0"/>
              <a:t>does </a:t>
            </a:r>
            <a:r>
              <a:rPr lang="en-US" sz="2000" u="sng" dirty="0" smtClean="0">
                <a:solidFill>
                  <a:schemeClr val="accent6"/>
                </a:solidFill>
              </a:rPr>
              <a:t>not</a:t>
            </a:r>
            <a:r>
              <a:rPr lang="en-US" sz="2000" dirty="0" smtClean="0">
                <a:solidFill>
                  <a:srgbClr val="CC0000"/>
                </a:solidFill>
              </a:rPr>
              <a:t> </a:t>
            </a:r>
            <a:r>
              <a:rPr lang="en-US" sz="2000" dirty="0" smtClean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 smtClean="0"/>
              <a:t>Given a lottery L = [p, $X; (1-p), $Y]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C0000"/>
                </a:solidFill>
              </a:rPr>
              <a:t>expected monetary value </a:t>
            </a:r>
            <a:r>
              <a:rPr lang="en-US" sz="2000" dirty="0" smtClean="0"/>
              <a:t>EMV(L) is p*X + (1-p)*Y</a:t>
            </a:r>
          </a:p>
          <a:p>
            <a:pPr lvl="1">
              <a:defRPr/>
            </a:pPr>
            <a:r>
              <a:rPr lang="en-US" sz="2000" dirty="0" smtClean="0"/>
              <a:t>U(L) = p*U($X) + (1-p)*U($Y)</a:t>
            </a:r>
          </a:p>
          <a:p>
            <a:pPr lvl="1">
              <a:defRPr/>
            </a:pPr>
            <a:r>
              <a:rPr lang="en-US" sz="2000" dirty="0" smtClean="0"/>
              <a:t>Typically, U(L) &lt; U( EMV(L) )</a:t>
            </a:r>
          </a:p>
          <a:p>
            <a:pPr lvl="1">
              <a:defRPr/>
            </a:pPr>
            <a:r>
              <a:rPr lang="en-US" sz="2000" dirty="0" smtClean="0"/>
              <a:t>In this sense, people are </a:t>
            </a:r>
            <a:r>
              <a:rPr lang="en-US" sz="2000" dirty="0" smtClean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 smtClean="0"/>
              <a:t>When deep in debt, people are </a:t>
            </a:r>
            <a:r>
              <a:rPr lang="en-US" sz="2000" dirty="0" smtClean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 smtClean="0"/>
              <a:t>Consider the lottery </a:t>
            </a:r>
            <a:r>
              <a:rPr lang="en-US" sz="2400" dirty="0" smtClean="0">
                <a:solidFill>
                  <a:srgbClr val="CC0000"/>
                </a:solidFill>
              </a:rPr>
              <a:t>[0.5, $1000;  0.5, $0]</a:t>
            </a:r>
            <a:endParaRPr lang="en-US" sz="2400" dirty="0" smtClean="0"/>
          </a:p>
          <a:p>
            <a:pPr lvl="1"/>
            <a:r>
              <a:rPr lang="en-US" sz="2000" dirty="0" smtClean="0"/>
              <a:t>What is its </a:t>
            </a:r>
            <a:r>
              <a:rPr lang="en-US" sz="2000" dirty="0" smtClean="0">
                <a:solidFill>
                  <a:srgbClr val="CC0000"/>
                </a:solidFill>
              </a:rPr>
              <a:t>expected monetary value</a:t>
            </a:r>
            <a:r>
              <a:rPr lang="en-US" sz="2000" dirty="0" smtClean="0"/>
              <a:t>?  ($500)</a:t>
            </a:r>
          </a:p>
          <a:p>
            <a:pPr lvl="1"/>
            <a:r>
              <a:rPr lang="en-US" sz="2000" dirty="0" smtClean="0"/>
              <a:t>What is its </a:t>
            </a:r>
            <a:r>
              <a:rPr lang="en-US" sz="2000" dirty="0" smtClean="0">
                <a:solidFill>
                  <a:srgbClr val="CC0000"/>
                </a:solidFill>
              </a:rPr>
              <a:t>certainty equivalent</a:t>
            </a:r>
            <a:r>
              <a:rPr lang="en-US" sz="2000" dirty="0" smtClean="0"/>
              <a:t>?</a:t>
            </a:r>
          </a:p>
          <a:p>
            <a:pPr lvl="2"/>
            <a:r>
              <a:rPr lang="en-US" sz="1800" dirty="0" smtClean="0"/>
              <a:t>Monetary value acceptable in lieu of lottery</a:t>
            </a:r>
          </a:p>
          <a:p>
            <a:pPr lvl="2"/>
            <a:r>
              <a:rPr lang="en-US" sz="1800" dirty="0" smtClean="0"/>
              <a:t>$400 for most people</a:t>
            </a:r>
          </a:p>
          <a:p>
            <a:pPr lvl="1"/>
            <a:r>
              <a:rPr lang="en-US" sz="2000" dirty="0" smtClean="0"/>
              <a:t>Difference of $100 is the </a:t>
            </a:r>
            <a:r>
              <a:rPr lang="en-US" sz="2000" dirty="0" smtClean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 smtClean="0"/>
              <a:t>There’s an insurance industry because people will pay to reduce their risk</a:t>
            </a:r>
          </a:p>
          <a:p>
            <a:pPr lvl="2"/>
            <a:r>
              <a:rPr lang="en-US" sz="1800" dirty="0" smtClean="0"/>
              <a:t>If everyone were risk-neutral, no insurance needed!</a:t>
            </a:r>
          </a:p>
          <a:p>
            <a:pPr lvl="1"/>
            <a:r>
              <a:rPr lang="en-US" sz="2000" dirty="0" smtClean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 smtClean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 &gt; A </a:t>
            </a:r>
            <a:r>
              <a:rPr lang="en-US" sz="2400" dirty="0" smtClean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 &gt; D </a:t>
            </a:r>
            <a:r>
              <a:rPr lang="en-US" sz="2400" dirty="0" smtClean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458200" cy="4876800"/>
          </a:xfrm>
        </p:spPr>
        <p:txBody>
          <a:bodyPr/>
          <a:lstStyle/>
          <a:p>
            <a:pPr marL="457176" lvl="1" indent="0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buNone/>
            </a:pPr>
            <a:endParaRPr lang="en-US" sz="24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800" dirty="0" smtClean="0"/>
              <a:t>Values now reflect average-case (expected) outcomes, not worst-case (minimum) outcomes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endParaRPr lang="en-US" sz="24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C00000"/>
                </a:solidFill>
              </a:rPr>
              <a:t>Expectimax</a:t>
            </a:r>
            <a:r>
              <a:rPr lang="en-US" sz="2800" dirty="0" smtClean="0">
                <a:solidFill>
                  <a:srgbClr val="C00000"/>
                </a:solidFill>
              </a:rPr>
              <a:t> search:</a:t>
            </a:r>
            <a:r>
              <a:rPr lang="en-US" sz="2800" dirty="0" smtClean="0"/>
              <a:t> </a:t>
            </a:r>
          </a:p>
          <a:p>
            <a:pPr marL="0" indent="0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ompute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400" dirty="0" smtClean="0"/>
              <a:t>Max nodes as in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400" dirty="0" smtClean="0"/>
              <a:t>Chance nodes are like min nodes but the outcome is uncertain. Calculate their </a:t>
            </a:r>
            <a:r>
              <a:rPr lang="en-US" sz="2400" dirty="0" smtClean="0">
                <a:solidFill>
                  <a:srgbClr val="CC0000"/>
                </a:solidFill>
              </a:rPr>
              <a:t>expected utilities</a:t>
            </a:r>
            <a:endParaRPr lang="en-US" sz="2400" dirty="0" smtClean="0"/>
          </a:p>
          <a:p>
            <a:pPr lvl="2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000" dirty="0" smtClean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endParaRPr lang="en-US" sz="24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800" dirty="0" smtClean="0"/>
              <a:t>Later, we’ll formalize as </a:t>
            </a:r>
            <a:r>
              <a:rPr lang="en-US" sz="2800" dirty="0" smtClean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8991600" y="1371600"/>
            <a:ext cx="14255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</a:rPr>
              <a:t>max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668000" y="2697312"/>
            <a:ext cx="10668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</a:rPr>
              <a:t>chance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8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Kahneman</a:t>
            </a:r>
            <a:r>
              <a:rPr lang="en-US" dirty="0" smtClean="0"/>
              <a:t> &amp; </a:t>
            </a:r>
            <a:r>
              <a:rPr lang="en-US" dirty="0" err="1" smtClean="0"/>
              <a:t>Tversky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2" y="990600"/>
            <a:ext cx="4040188" cy="63976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Choose between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2" y="1630362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</a:rPr>
              <a:t>Option A</a:t>
            </a:r>
            <a:endParaRPr lang="en-US" dirty="0" smtClean="0"/>
          </a:p>
          <a:p>
            <a:r>
              <a:rPr lang="en-US" dirty="0" smtClean="0"/>
              <a:t>33%		$2500</a:t>
            </a:r>
          </a:p>
          <a:p>
            <a:r>
              <a:rPr lang="en-US" dirty="0" smtClean="0"/>
              <a:t>66%		$2400</a:t>
            </a:r>
          </a:p>
          <a:p>
            <a:r>
              <a:rPr lang="en-US" dirty="0" smtClean="0"/>
              <a:t>01%		         0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083425" y="990600"/>
            <a:ext cx="4041775" cy="6397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083425" y="1630362"/>
            <a:ext cx="4041775" cy="32353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</a:rPr>
              <a:t>Option B</a:t>
            </a:r>
          </a:p>
          <a:p>
            <a:r>
              <a:rPr lang="en-US" dirty="0" smtClean="0"/>
              <a:t>100%	$2400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29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[18]						     </a:t>
            </a:r>
            <a:r>
              <a:rPr lang="en-US" sz="2800" dirty="0" smtClean="0">
                <a:solidFill>
                  <a:srgbClr val="FF0000"/>
                </a:solidFill>
              </a:rPr>
              <a:t>[82]*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6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Kahneman</a:t>
            </a:r>
            <a:r>
              <a:rPr lang="en-US" dirty="0" smtClean="0"/>
              <a:t> &amp; </a:t>
            </a:r>
            <a:r>
              <a:rPr lang="en-US" dirty="0" err="1" smtClean="0"/>
              <a:t>Tversky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2" y="990600"/>
            <a:ext cx="4040188" cy="63976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Choose between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083425" y="990600"/>
            <a:ext cx="4041775" cy="6397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57202" y="4202112"/>
            <a:ext cx="40401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mtClean="0"/>
              <a:t>Option C</a:t>
            </a:r>
          </a:p>
          <a:p>
            <a:pPr marL="0" indent="0"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33%		$2500</a:t>
            </a:r>
          </a:p>
          <a:p>
            <a:r>
              <a:rPr lang="en-US" smtClean="0"/>
              <a:t>67%		         0</a:t>
            </a:r>
            <a:endParaRPr lang="en-US" dirty="0" smtClean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7083425" y="4202112"/>
            <a:ext cx="404177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mtClean="0"/>
              <a:t>Option D</a:t>
            </a:r>
          </a:p>
          <a:p>
            <a:pPr marL="0" indent="0"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34%		$2400</a:t>
            </a:r>
          </a:p>
          <a:p>
            <a:r>
              <a:rPr lang="en-US" smtClean="0"/>
              <a:t>66%		        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[83]*	</a:t>
            </a:r>
            <a:r>
              <a:rPr lang="en-US" sz="2800" dirty="0" smtClean="0"/>
              <a:t>					     [17]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25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Kahneman</a:t>
            </a:r>
            <a:r>
              <a:rPr lang="en-US" dirty="0" smtClean="0"/>
              <a:t> &amp; </a:t>
            </a:r>
            <a:r>
              <a:rPr lang="en-US" dirty="0" err="1" smtClean="0"/>
              <a:t>Tversky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2" y="990600"/>
            <a:ext cx="4040188" cy="63976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Choose between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2" y="1630362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</a:rPr>
              <a:t>Option A</a:t>
            </a:r>
            <a:endParaRPr lang="en-US" dirty="0" smtClean="0"/>
          </a:p>
          <a:p>
            <a:r>
              <a:rPr lang="en-US" dirty="0" smtClean="0"/>
              <a:t>33%		$2500</a:t>
            </a:r>
          </a:p>
          <a:p>
            <a:r>
              <a:rPr lang="en-US" dirty="0" smtClean="0"/>
              <a:t>66%		$2400</a:t>
            </a:r>
          </a:p>
          <a:p>
            <a:r>
              <a:rPr lang="en-US" dirty="0" smtClean="0"/>
              <a:t>01%		         0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083425" y="990600"/>
            <a:ext cx="4041775" cy="6397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083425" y="1630362"/>
            <a:ext cx="4041775" cy="32353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</a:rPr>
              <a:t>Option B</a:t>
            </a:r>
          </a:p>
          <a:p>
            <a:r>
              <a:rPr lang="en-US" dirty="0" smtClean="0"/>
              <a:t>100%	$2400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29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[18]						     [82]*</a:t>
            </a:r>
            <a:endParaRPr lang="en-US" sz="28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57202" y="4202112"/>
            <a:ext cx="40401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mtClean="0"/>
              <a:t>Option C</a:t>
            </a:r>
          </a:p>
          <a:p>
            <a:pPr marL="0" indent="0"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33%		$2500</a:t>
            </a:r>
          </a:p>
          <a:p>
            <a:r>
              <a:rPr lang="en-US" smtClean="0"/>
              <a:t>67%		         0</a:t>
            </a:r>
            <a:endParaRPr lang="en-US" dirty="0" smtClean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7083425" y="4202112"/>
            <a:ext cx="404177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mtClean="0"/>
              <a:t>Option D</a:t>
            </a:r>
          </a:p>
          <a:p>
            <a:pPr marL="0" indent="0"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34%		$2400</a:t>
            </a:r>
          </a:p>
          <a:p>
            <a:r>
              <a:rPr lang="en-US" smtClean="0"/>
              <a:t>66%		        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[83]*						     [17]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200" y="2590800"/>
            <a:ext cx="7620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467600" y="2133600"/>
            <a:ext cx="7620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2895600"/>
            <a:ext cx="572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-66% chance of $2400 from both options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5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638800" y="1397001"/>
            <a:ext cx="6146800" cy="4729164"/>
          </a:xfrm>
        </p:spPr>
        <p:txBody>
          <a:bodyPr/>
          <a:lstStyle/>
          <a:p>
            <a:r>
              <a:rPr lang="en-US" dirty="0" smtClean="0"/>
              <a:t>Risks </a:t>
            </a:r>
            <a:r>
              <a:rPr lang="en-US" dirty="0" err="1" smtClean="0"/>
              <a:t>vs</a:t>
            </a:r>
            <a:r>
              <a:rPr lang="en-US" dirty="0" smtClean="0"/>
              <a:t> gains</a:t>
            </a:r>
          </a:p>
          <a:p>
            <a:r>
              <a:rPr lang="en-US" dirty="0" smtClean="0"/>
              <a:t>Probability estimates</a:t>
            </a:r>
          </a:p>
          <a:p>
            <a:r>
              <a:rPr lang="en-US" dirty="0" smtClean="0"/>
              <a:t>Cognitive architecture</a:t>
            </a:r>
          </a:p>
          <a:p>
            <a:endParaRPr lang="en-US"/>
          </a:p>
          <a:p>
            <a:r>
              <a:rPr lang="en-US" smtClean="0"/>
              <a:t>Much </a:t>
            </a:r>
            <a:r>
              <a:rPr lang="en-US" dirty="0" smtClean="0"/>
              <a:t>more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058400" y="6245225"/>
            <a:ext cx="2133600" cy="476250"/>
          </a:xfrm>
        </p:spPr>
        <p:txBody>
          <a:bodyPr/>
          <a:lstStyle/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2946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7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MDPs!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Averages over repeated </a:t>
            </a:r>
            <a:r>
              <a:rPr lang="en-US" sz="2000" i="1" smtClean="0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New evidence changes the </a:t>
            </a:r>
            <a:r>
              <a:rPr lang="en-US" sz="2000" i="1" smtClean="0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Makes one think of </a:t>
            </a:r>
            <a:r>
              <a:rPr lang="en-US" sz="2000" i="1" smtClean="0"/>
              <a:t>inherently random</a:t>
            </a:r>
            <a:r>
              <a:rPr lang="en-US" sz="2000" smtClean="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Often </a:t>
            </a:r>
            <a:r>
              <a:rPr lang="en-US" sz="2000" i="1" smtClean="0"/>
              <a:t>learn </a:t>
            </a:r>
            <a:r>
              <a:rPr lang="en-US" sz="2000" smtClean="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New evidence </a:t>
            </a:r>
            <a:r>
              <a:rPr lang="en-US" sz="2000" i="1" smtClean="0"/>
              <a:t>updates beliefs </a:t>
            </a:r>
            <a:r>
              <a:rPr lang="en-US" sz="2000" smtClean="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 smtClean="0"/>
          </a:p>
          <a:p>
            <a:pPr>
              <a:lnSpc>
                <a:spcPct val="80000"/>
              </a:lnSpc>
            </a:pPr>
            <a:r>
              <a:rPr lang="en-US" sz="2000" smtClean="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 smtClean="0"/>
          </a:p>
          <a:p>
            <a:pPr>
              <a:lnSpc>
                <a:spcPct val="80000"/>
              </a:lnSpc>
            </a:pPr>
            <a:r>
              <a:rPr lang="en-US" sz="2000" smtClean="0"/>
              <a:t>Compare to </a:t>
            </a:r>
            <a:r>
              <a:rPr lang="en-US" sz="2000" i="1" smtClean="0"/>
              <a:t>fuzzy logic</a:t>
            </a:r>
            <a:r>
              <a:rPr lang="en-US" sz="2000" smtClean="0"/>
              <a:t>, which has </a:t>
            </a:r>
            <a:r>
              <a:rPr lang="en-US" sz="2000" i="1" smtClean="0"/>
              <a:t>degrees of truth</a:t>
            </a:r>
            <a:r>
              <a:rPr lang="en-US" sz="2000" smtClean="0"/>
              <a:t>, rather than just </a:t>
            </a:r>
            <a:r>
              <a:rPr lang="en-US" sz="2000" i="1" smtClean="0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 smtClean="0"/>
          </a:p>
          <a:p>
            <a:pPr lvl="1">
              <a:lnSpc>
                <a:spcPct val="80000"/>
              </a:lnSpc>
            </a:pPr>
            <a:endParaRPr lang="en-US" sz="1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10972800" cy="12954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Which Algorithm?</a:t>
            </a:r>
          </a:p>
        </p:txBody>
      </p:sp>
      <p:pic>
        <p:nvPicPr>
          <p:cNvPr id="55299" name="cse473au11-adversarial-" descr="cse473au11-adversarial-search.ppt_media/out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67" y="2552700"/>
            <a:ext cx="469053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/>
          </p:cNvSpPr>
          <p:nvPr/>
        </p:nvSpPr>
        <p:spPr bwMode="auto">
          <a:xfrm>
            <a:off x="1473200" y="1638300"/>
            <a:ext cx="43610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900">
                <a:solidFill>
                  <a:schemeClr val="tx1"/>
                </a:solidFill>
                <a:cs typeface="Arial" charset="0"/>
              </a:rPr>
              <a:t>Minimax: no point in trying</a:t>
            </a:r>
          </a:p>
        </p:txBody>
      </p:sp>
      <p:sp>
        <p:nvSpPr>
          <p:cNvPr id="55301" name="Rectangle 5"/>
          <p:cNvSpPr>
            <a:spLocks/>
          </p:cNvSpPr>
          <p:nvPr/>
        </p:nvSpPr>
        <p:spPr bwMode="auto">
          <a:xfrm>
            <a:off x="1591734" y="5753100"/>
            <a:ext cx="669758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900">
                <a:solidFill>
                  <a:schemeClr val="tx1"/>
                </a:solidFill>
                <a:cs typeface="Arial" charset="0"/>
              </a:rPr>
              <a:t>3 ply look ahead, ghosts move randomly</a:t>
            </a:r>
          </a:p>
        </p:txBody>
      </p:sp>
    </p:spTree>
    <p:extLst>
      <p:ext uri="{BB962C8B-B14F-4D97-AF65-F5344CB8AC3E}">
        <p14:creationId xmlns:p14="http://schemas.microsoft.com/office/powerpoint/2010/main" val="351342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529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5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</p:childTnLst>
        </p:cTn>
      </p:par>
    </p:tnLst>
    <p:bldLst>
      <p:bldP spid="55300" grpId="0" autoUpdateAnimBg="0"/>
      <p:bldP spid="5530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2192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Which Algorithm?</a:t>
            </a:r>
          </a:p>
        </p:txBody>
      </p:sp>
      <p:pic>
        <p:nvPicPr>
          <p:cNvPr id="56323" name="cse473au11-adversarial-" descr="cse473au11-adversarial-search.ppt_media/trapped-expectimax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743200"/>
            <a:ext cx="469053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/>
          </p:cNvSpPr>
          <p:nvPr/>
        </p:nvSpPr>
        <p:spPr bwMode="auto">
          <a:xfrm>
            <a:off x="626533" y="1778000"/>
            <a:ext cx="576621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900">
                <a:solidFill>
                  <a:schemeClr val="tx1"/>
                </a:solidFill>
                <a:cs typeface="Arial" charset="0"/>
              </a:rPr>
              <a:t>Expectimax: wins some of the time</a:t>
            </a:r>
          </a:p>
        </p:txBody>
      </p:sp>
      <p:sp>
        <p:nvSpPr>
          <p:cNvPr id="56325" name="Rectangle 5"/>
          <p:cNvSpPr>
            <a:spLocks/>
          </p:cNvSpPr>
          <p:nvPr/>
        </p:nvSpPr>
        <p:spPr bwMode="auto">
          <a:xfrm>
            <a:off x="1591734" y="5765800"/>
            <a:ext cx="669758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900">
                <a:solidFill>
                  <a:schemeClr val="tx1"/>
                </a:solidFill>
                <a:cs typeface="Arial" charset="0"/>
              </a:rPr>
              <a:t>3 ply look ahead, ghosts move randomly</a:t>
            </a:r>
          </a:p>
        </p:txBody>
      </p:sp>
    </p:spTree>
    <p:extLst>
      <p:ext uri="{BB962C8B-B14F-4D97-AF65-F5344CB8AC3E}">
        <p14:creationId xmlns:p14="http://schemas.microsoft.com/office/powerpoint/2010/main" val="262416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632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6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</p:childTnLst>
        </p:cTn>
      </p:par>
    </p:tnLst>
    <p:bldLst>
      <p:bldP spid="56324" grpId="0" autoUpdateAnimBg="0"/>
      <p:bldP spid="5632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</a:t>
            </a:r>
            <a:r>
              <a:rPr lang="en-US" dirty="0" err="1" smtClean="0"/>
              <a:t>Pseudocode</a:t>
            </a:r>
            <a:endParaRPr 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 smtClean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next agent is </a:t>
            </a:r>
            <a:r>
              <a:rPr lang="en-US" sz="2400" dirty="0" smtClean="0">
                <a:solidFill>
                  <a:srgbClr val="0070C0"/>
                </a:solidFill>
              </a:rPr>
              <a:t>MAX</a:t>
            </a:r>
            <a:r>
              <a:rPr lang="en-US" sz="2400" dirty="0" smtClean="0"/>
              <a:t>: return </a:t>
            </a:r>
            <a:r>
              <a:rPr lang="en-US" sz="2400" dirty="0" smtClean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next agent is </a:t>
            </a:r>
            <a:r>
              <a:rPr lang="en-US" sz="2400" dirty="0" smtClean="0">
                <a:solidFill>
                  <a:srgbClr val="00B050"/>
                </a:solidFill>
              </a:rPr>
              <a:t>EXP</a:t>
            </a:r>
            <a:r>
              <a:rPr lang="en-US" sz="2400" dirty="0" smtClean="0"/>
              <a:t>: return </a:t>
            </a:r>
            <a:r>
              <a:rPr lang="en-US" sz="2400" dirty="0" smtClean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+= p *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 smtClean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= max(v,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 smtClean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239976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366000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+= p *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 smtClean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8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24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-12</a:t>
            </a:r>
            <a:endParaRPr lang="en-US" sz="2400" dirty="0">
              <a:latin typeface="Calibri"/>
              <a:cs typeface="Calibri"/>
            </a:endParaRP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1/3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1/6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v = (1/2) (8) + (1/3) (24) + (1/6) (-12)   =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0" y="1828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948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4375 -0.33333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4375 -0.33333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40291</TotalTime>
  <Words>2581</Words>
  <Application>Microsoft Macintosh PowerPoint</Application>
  <PresentationFormat>Custom</PresentationFormat>
  <Paragraphs>540</Paragraphs>
  <Slides>56</Slides>
  <Notes>17</Notes>
  <HiddenSlides>35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dan-berkeley-nlp-v1</vt:lpstr>
      <vt:lpstr>Equation</vt:lpstr>
      <vt:lpstr>CSE 473: Artificial Intelligence </vt:lpstr>
      <vt:lpstr>Worst-Case vs. Average Case</vt:lpstr>
      <vt:lpstr>Worst-Case vs. Average Case</vt:lpstr>
      <vt:lpstr>Randomness?</vt:lpstr>
      <vt:lpstr>Expectimax Search</vt:lpstr>
      <vt:lpstr>Which Algorithm?</vt:lpstr>
      <vt:lpstr>Which Algorithm?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Assumptions vs. Reality</vt:lpstr>
      <vt:lpstr>Other Game Types</vt:lpstr>
      <vt:lpstr>Example: Backgammon</vt:lpstr>
      <vt:lpstr>Mixed Layer Types</vt:lpstr>
      <vt:lpstr>Example: Backgammon</vt:lpstr>
      <vt:lpstr>Different Types of Ghosts?</vt:lpstr>
      <vt:lpstr>Zero Sum Games</vt:lpstr>
      <vt:lpstr>Zero Sum Games</vt:lpstr>
      <vt:lpstr>Multi-Agent Utilities</vt:lpstr>
      <vt:lpstr>Utilities</vt:lpstr>
      <vt:lpstr>Announcements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Kahneman &amp; Tversky</vt:lpstr>
      <vt:lpstr>Kahneman &amp; Tversky</vt:lpstr>
      <vt:lpstr>Kahneman &amp; Tversky</vt:lpstr>
      <vt:lpstr>Recommended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2419</cp:revision>
  <cp:lastPrinted>2014-10-15T18:53:01Z</cp:lastPrinted>
  <dcterms:created xsi:type="dcterms:W3CDTF">2004-08-27T04:16:05Z</dcterms:created>
  <dcterms:modified xsi:type="dcterms:W3CDTF">2014-10-17T18:06:47Z</dcterms:modified>
</cp:coreProperties>
</file>